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ira Code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Code-regular.fntdata"/><Relationship Id="rId14" Type="http://schemas.openxmlformats.org/officeDocument/2006/relationships/slide" Target="slides/slide10.xml"/><Relationship Id="rId16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ef7c64c07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ef7c64c07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f7c64c0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f7c64c0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7f9c668d6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7f9c668d6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ef7c64c07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ef7c64c07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9" name="Google Shape;249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1" name="Google Shape;251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3" name="Google Shape;273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4" name="Google Shape;274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4" name="Google Shape;304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5" name="Google Shape;355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1" name="Google Shape;371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3" name="Google Shape;373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1" name="Google Shape;421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2" name="Google Shape;422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RubedoIosis/pen/RgwbRo" TargetMode="External"/><Relationship Id="rId4" Type="http://schemas.openxmlformats.org/officeDocument/2006/relationships/hyperlink" Target="https://codepen.io/masudrana2779/pen/GRqzPd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etbootstrap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3/examples/checkout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ailwindcs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ailwindui.com/components/ecommerce/components/checkout-forms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>
            <p:ph type="ctrTitle"/>
          </p:nvPr>
        </p:nvSpPr>
        <p:spPr>
          <a:xfrm>
            <a:off x="1413525" y="1144250"/>
            <a:ext cx="77304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par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‘Tommy Gagnon Joyal</a:t>
            </a:r>
            <a:r>
              <a:rPr lang="en">
                <a:solidFill>
                  <a:schemeClr val="accent2"/>
                </a:solidFill>
              </a:rPr>
              <a:t>’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9" name="Google Shape;479;p25"/>
          <p:cNvSpPr txBox="1"/>
          <p:nvPr>
            <p:ph idx="1" type="subTitle"/>
          </p:nvPr>
        </p:nvSpPr>
        <p:spPr>
          <a:xfrm>
            <a:off x="19262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Qui suis-je, qu’est-ce que WEB II et qu’allons nous faire durant la session</a:t>
            </a:r>
            <a:r>
              <a:rPr lang="en"/>
              <a:t> &gt;</a:t>
            </a:r>
            <a:endParaRPr/>
          </a:p>
        </p:txBody>
      </p:sp>
      <p:sp>
        <p:nvSpPr>
          <p:cNvPr id="480" name="Google Shape;480;p25"/>
          <p:cNvSpPr txBox="1"/>
          <p:nvPr>
            <p:ph idx="2" type="subTitle"/>
          </p:nvPr>
        </p:nvSpPr>
        <p:spPr>
          <a:xfrm>
            <a:off x="1788725" y="20666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420-2U3-SO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WEB II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81" name="Google Shape;481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82" name="Google Shape;482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84" name="Google Shape;484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Présentation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5" name="Google Shape;485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Plan_de_cours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6" name="Google Shape;48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Javascript</a:t>
            </a:r>
            <a:r>
              <a:rPr lang="en">
                <a:solidFill>
                  <a:schemeClr val="accent3"/>
                </a:solidFill>
              </a:rPr>
              <a:t>.js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" name="Google Shape;64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34"/>
          <p:cNvSpPr txBox="1"/>
          <p:nvPr/>
        </p:nvSpPr>
        <p:spPr>
          <a:xfrm>
            <a:off x="1224650" y="1632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4"/>
          <p:cNvSpPr txBox="1"/>
          <p:nvPr>
            <p:ph type="title"/>
          </p:nvPr>
        </p:nvSpPr>
        <p:spPr>
          <a:xfrm>
            <a:off x="1224650" y="779325"/>
            <a:ext cx="72738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&lt;a </a:t>
            </a:r>
            <a:r>
              <a:rPr lang="en" sz="1800"/>
              <a:t>href</a:t>
            </a:r>
            <a:r>
              <a:rPr lang="en" sz="1800">
                <a:solidFill>
                  <a:schemeClr val="lt1"/>
                </a:solidFill>
              </a:rPr>
              <a:t>=</a:t>
            </a:r>
            <a:r>
              <a:rPr lang="en" sz="1800">
                <a:solidFill>
                  <a:schemeClr val="dk2"/>
                </a:solidFill>
              </a:rPr>
              <a:t>"</a:t>
            </a:r>
            <a:r>
              <a:rPr lang="en" sz="18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https://codepen.io/RubedoIosis/pen/RgwbRo</a:t>
            </a:r>
            <a:r>
              <a:rPr lang="en" sz="1800">
                <a:solidFill>
                  <a:schemeClr val="dk2"/>
                </a:solidFill>
              </a:rPr>
              <a:t>"</a:t>
            </a:r>
            <a:r>
              <a:rPr lang="en" sz="1800">
                <a:solidFill>
                  <a:schemeClr val="accent2"/>
                </a:solidFill>
              </a:rPr>
              <a:t>&gt; </a:t>
            </a:r>
            <a:r>
              <a:rPr lang="en" sz="1800">
                <a:solidFill>
                  <a:schemeClr val="accent3"/>
                </a:solidFill>
              </a:rPr>
              <a:t>Exemple de Countdown en CSS Pure</a:t>
            </a:r>
            <a:r>
              <a:rPr lang="en" sz="1800">
                <a:solidFill>
                  <a:schemeClr val="accent2"/>
                </a:solidFill>
              </a:rPr>
              <a:t> 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&lt;/a&gt;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44" name="Google Shape;644;p34"/>
          <p:cNvSpPr txBox="1"/>
          <p:nvPr>
            <p:ph type="title"/>
          </p:nvPr>
        </p:nvSpPr>
        <p:spPr>
          <a:xfrm>
            <a:off x="1224650" y="2033050"/>
            <a:ext cx="7273800" cy="12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&lt;a </a:t>
            </a:r>
            <a:r>
              <a:rPr lang="en" sz="1800"/>
              <a:t>href</a:t>
            </a:r>
            <a:r>
              <a:rPr lang="en" sz="1800">
                <a:solidFill>
                  <a:schemeClr val="lt1"/>
                </a:solidFill>
              </a:rPr>
              <a:t>=</a:t>
            </a:r>
            <a:r>
              <a:rPr lang="en" sz="1800">
                <a:solidFill>
                  <a:schemeClr val="dk2"/>
                </a:solidFill>
              </a:rPr>
              <a:t>"</a:t>
            </a:r>
            <a:r>
              <a:rPr lang="en" sz="18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https://codepen.io/masudrana2779/pen/GRqzPdZ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"</a:t>
            </a:r>
            <a:r>
              <a:rPr lang="en" sz="1800">
                <a:solidFill>
                  <a:schemeClr val="accent2"/>
                </a:solidFill>
              </a:rPr>
              <a:t>&gt; </a:t>
            </a:r>
            <a:r>
              <a:rPr lang="en" sz="1800">
                <a:solidFill>
                  <a:schemeClr val="accent3"/>
                </a:solidFill>
              </a:rPr>
              <a:t>Exemple de Countdown en Javascript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&lt;/a&gt;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Présentation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2" name="Google Shape;49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Plan_de_cours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3" name="Google Shape;49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6"/>
          <p:cNvSpPr txBox="1"/>
          <p:nvPr>
            <p:ph idx="4294967295" type="title"/>
          </p:nvPr>
        </p:nvSpPr>
        <p:spPr>
          <a:xfrm>
            <a:off x="1154275" y="623925"/>
            <a:ext cx="3969900" cy="24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&lt;img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src=</a:t>
            </a:r>
            <a:r>
              <a:rPr lang="en" sz="1800">
                <a:solidFill>
                  <a:schemeClr val="accent2"/>
                </a:solidFill>
              </a:rPr>
              <a:t>"Tommy.jpg"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alt=</a:t>
            </a:r>
            <a:r>
              <a:rPr lang="en" sz="1800">
                <a:solidFill>
                  <a:schemeClr val="accent2"/>
                </a:solidFill>
              </a:rPr>
              <a:t>"Un Enseignant, ex étudiant"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width=</a:t>
            </a:r>
            <a:r>
              <a:rPr lang="en" sz="1800">
                <a:solidFill>
                  <a:schemeClr val="accent2"/>
                </a:solidFill>
              </a:rPr>
              <a:t>"Cégep Sorel-Tracy"</a:t>
            </a:r>
            <a:r>
              <a:rPr lang="en" sz="1800">
                <a:solidFill>
                  <a:schemeClr val="lt1"/>
                </a:solidFill>
              </a:rPr>
              <a:t> height=</a:t>
            </a:r>
            <a:r>
              <a:rPr lang="en" sz="1800">
                <a:solidFill>
                  <a:schemeClr val="accent2"/>
                </a:solidFill>
              </a:rPr>
              <a:t>"École de technologie supérieure (ÉTS)"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Présentation.html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Plan_de_cours.css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1" name="Google Shape;5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27"/>
          <p:cNvSpPr txBox="1"/>
          <p:nvPr>
            <p:ph idx="4294967295" type="title"/>
          </p:nvPr>
        </p:nvSpPr>
        <p:spPr>
          <a:xfrm flipH="1">
            <a:off x="2054700" y="586975"/>
            <a:ext cx="5928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Plan de cours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3" name="Google Shape;503;p27"/>
          <p:cNvSpPr txBox="1"/>
          <p:nvPr>
            <p:ph idx="4294967295" type="subTitle"/>
          </p:nvPr>
        </p:nvSpPr>
        <p:spPr>
          <a:xfrm>
            <a:off x="2572975" y="1478475"/>
            <a:ext cx="5983800" cy="23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Ce deuxième cours de la séquence Web présente aux étudiants différents frameworks front-end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 un apprentissage plus approfondi sur les concepts ergonomiques. De plus, une introduction 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(vanilla) regroupant les concepts d’un langage interprété et les notions algorithmiques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Web tels que les écouteurs, les évènements et la manipulation du DOM.</a:t>
            </a:r>
            <a:r>
              <a:rPr lang="en"/>
              <a:t>&gt;</a:t>
            </a:r>
            <a:endParaRPr/>
          </a:p>
        </p:txBody>
      </p:sp>
      <p:sp>
        <p:nvSpPr>
          <p:cNvPr id="504" name="Google Shape;504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5" name="Google Shape;505;p27"/>
          <p:cNvCxnSpPr>
            <a:endCxn id="50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Plan_de_cours.css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1" name="Google Shape;511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Bootstrap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3" name="Google Shape;513;p28"/>
          <p:cNvCxnSpPr>
            <a:stCxn id="514" idx="1"/>
            <a:endCxn id="515" idx="1"/>
          </p:cNvCxnSpPr>
          <p:nvPr/>
        </p:nvCxnSpPr>
        <p:spPr>
          <a:xfrm>
            <a:off x="2055925" y="1942275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28"/>
          <p:cNvSpPr txBox="1"/>
          <p:nvPr>
            <p:ph idx="2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‘FrontEnd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7" name="Google Shape;517;p28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18" name="Google Shape;518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9" name="Google Shape;519;p28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0" name="Google Shape;520;p28"/>
          <p:cNvSpPr txBox="1"/>
          <p:nvPr/>
        </p:nvSpPr>
        <p:spPr>
          <a:xfrm>
            <a:off x="1642225" y="1276463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Langages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1642225" y="2982667"/>
            <a:ext cx="3531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Une page Web, c’est ?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1350550" y="17730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Html</a:t>
            </a:r>
            <a:endParaRPr sz="16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2055925" y="1874925"/>
            <a:ext cx="255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1350550" y="2088875"/>
            <a:ext cx="237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Le Contenu de la page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5" name="Google Shape;515;p28"/>
          <p:cNvSpPr txBox="1"/>
          <p:nvPr/>
        </p:nvSpPr>
        <p:spPr>
          <a:xfrm>
            <a:off x="3220800" y="1773075"/>
            <a:ext cx="506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24" name="Google Shape;524;p28"/>
          <p:cNvGrpSpPr/>
          <p:nvPr/>
        </p:nvGrpSpPr>
        <p:grpSpPr>
          <a:xfrm>
            <a:off x="4288657" y="3527161"/>
            <a:ext cx="365741" cy="365763"/>
            <a:chOff x="1776263" y="1291425"/>
            <a:chExt cx="431400" cy="431375"/>
          </a:xfrm>
        </p:grpSpPr>
        <p:sp>
          <p:nvSpPr>
            <p:cNvPr id="525" name="Google Shape;525;p28"/>
            <p:cNvSpPr/>
            <p:nvPr/>
          </p:nvSpPr>
          <p:spPr>
            <a:xfrm>
              <a:off x="1784313" y="1367250"/>
              <a:ext cx="414800" cy="347500"/>
            </a:xfrm>
            <a:custGeom>
              <a:rect b="b" l="l" r="r" t="t"/>
              <a:pathLst>
                <a:path extrusionOk="0" h="13900" w="16592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784313" y="1299950"/>
              <a:ext cx="414800" cy="67325"/>
            </a:xfrm>
            <a:custGeom>
              <a:rect b="b" l="l" r="r" t="t"/>
              <a:pathLst>
                <a:path extrusionOk="0" h="2693" w="16592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840263" y="1422725"/>
              <a:ext cx="303400" cy="50750"/>
            </a:xfrm>
            <a:custGeom>
              <a:rect b="b" l="l" r="r" t="t"/>
              <a:pathLst>
                <a:path extrusionOk="0" h="2030" w="12136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991938" y="1526525"/>
              <a:ext cx="151725" cy="135125"/>
            </a:xfrm>
            <a:custGeom>
              <a:rect b="b" l="l" r="r" t="t"/>
              <a:pathLst>
                <a:path extrusionOk="0" h="5405" w="6069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840263" y="1526525"/>
              <a:ext cx="100975" cy="135125"/>
            </a:xfrm>
            <a:custGeom>
              <a:rect b="b" l="l" r="r" t="t"/>
              <a:pathLst>
                <a:path extrusionOk="0" h="5405" w="4039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019438" y="1325075"/>
              <a:ext cx="19925" cy="17125"/>
            </a:xfrm>
            <a:custGeom>
              <a:rect b="b" l="l" r="r" t="t"/>
              <a:pathLst>
                <a:path extrusionOk="0" h="685" w="797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054038" y="1325075"/>
              <a:ext cx="54550" cy="17075"/>
            </a:xfrm>
            <a:custGeom>
              <a:rect b="b" l="l" r="r" t="t"/>
              <a:pathLst>
                <a:path extrusionOk="0" h="683" w="2182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2119763" y="1325025"/>
              <a:ext cx="55650" cy="17175"/>
            </a:xfrm>
            <a:custGeom>
              <a:rect b="b" l="l" r="r" t="t"/>
              <a:pathLst>
                <a:path extrusionOk="0" h="687" w="2226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776263" y="1291425"/>
              <a:ext cx="431400" cy="431375"/>
            </a:xfrm>
            <a:custGeom>
              <a:rect b="b" l="l" r="r" t="t"/>
              <a:pathLst>
                <a:path extrusionOk="0" h="17255" w="17256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831713" y="1414650"/>
              <a:ext cx="320000" cy="67350"/>
            </a:xfrm>
            <a:custGeom>
              <a:rect b="b" l="l" r="r" t="t"/>
              <a:pathLst>
                <a:path extrusionOk="0" h="2694" w="1280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831713" y="1518000"/>
              <a:ext cx="118075" cy="152200"/>
            </a:xfrm>
            <a:custGeom>
              <a:rect b="b" l="l" r="r" t="t"/>
              <a:pathLst>
                <a:path extrusionOk="0" h="6088" w="4723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983413" y="1518000"/>
              <a:ext cx="168300" cy="152200"/>
            </a:xfrm>
            <a:custGeom>
              <a:rect b="b" l="l" r="r" t="t"/>
              <a:pathLst>
                <a:path extrusionOk="0" h="6088" w="6732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6522835" y="3527165"/>
            <a:ext cx="365742" cy="365754"/>
            <a:chOff x="3826463" y="1356825"/>
            <a:chExt cx="366475" cy="366450"/>
          </a:xfrm>
        </p:grpSpPr>
        <p:sp>
          <p:nvSpPr>
            <p:cNvPr id="538" name="Google Shape;538;p28"/>
            <p:cNvSpPr/>
            <p:nvPr/>
          </p:nvSpPr>
          <p:spPr>
            <a:xfrm>
              <a:off x="3833588" y="1420825"/>
              <a:ext cx="351750" cy="294875"/>
            </a:xfrm>
            <a:custGeom>
              <a:rect b="b" l="l" r="r" t="t"/>
              <a:pathLst>
                <a:path extrusionOk="0" h="11795" w="1407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833588" y="1363950"/>
              <a:ext cx="351750" cy="56900"/>
            </a:xfrm>
            <a:custGeom>
              <a:rect b="b" l="l" r="r" t="t"/>
              <a:pathLst>
                <a:path extrusionOk="0" h="2276" w="1407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876238" y="1468225"/>
              <a:ext cx="266450" cy="128975"/>
            </a:xfrm>
            <a:custGeom>
              <a:rect b="b" l="l" r="r" t="t"/>
              <a:pathLst>
                <a:path extrusionOk="0" h="5159" w="10658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981013" y="1504250"/>
              <a:ext cx="64475" cy="56925"/>
            </a:xfrm>
            <a:custGeom>
              <a:rect b="b" l="l" r="r" t="t"/>
              <a:pathLst>
                <a:path extrusionOk="0" h="2277" w="2579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937863" y="1639825"/>
              <a:ext cx="33700" cy="28825"/>
            </a:xfrm>
            <a:custGeom>
              <a:rect b="b" l="l" r="r" t="t"/>
              <a:pathLst>
                <a:path extrusionOk="0" h="1153" w="1348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032688" y="1385275"/>
              <a:ext cx="17075" cy="14375"/>
            </a:xfrm>
            <a:custGeom>
              <a:rect b="b" l="l" r="r" t="t"/>
              <a:pathLst>
                <a:path extrusionOk="0" h="575" w="683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061588" y="1385275"/>
              <a:ext cx="47425" cy="14250"/>
            </a:xfrm>
            <a:custGeom>
              <a:rect b="b" l="l" r="r" t="t"/>
              <a:pathLst>
                <a:path extrusionOk="0" h="570" w="1897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4118963" y="1385275"/>
              <a:ext cx="47900" cy="14250"/>
            </a:xfrm>
            <a:custGeom>
              <a:rect b="b" l="l" r="r" t="t"/>
              <a:pathLst>
                <a:path extrusionOk="0" h="570" w="1916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3826463" y="1356825"/>
              <a:ext cx="366475" cy="366450"/>
            </a:xfrm>
            <a:custGeom>
              <a:rect b="b" l="l" r="r" t="t"/>
              <a:pathLst>
                <a:path extrusionOk="0" h="14658" w="14659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3869138" y="1461125"/>
              <a:ext cx="280650" cy="143175"/>
            </a:xfrm>
            <a:custGeom>
              <a:rect b="b" l="l" r="r" t="t"/>
              <a:pathLst>
                <a:path extrusionOk="0" h="5727" w="11226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3867713" y="1632825"/>
              <a:ext cx="285100" cy="43050"/>
            </a:xfrm>
            <a:custGeom>
              <a:rect b="b" l="l" r="r" t="t"/>
              <a:pathLst>
                <a:path extrusionOk="0" h="1722" w="11404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3973888" y="1496900"/>
              <a:ext cx="78725" cy="71550"/>
            </a:xfrm>
            <a:custGeom>
              <a:rect b="b" l="l" r="r" t="t"/>
              <a:pathLst>
                <a:path extrusionOk="0" h="2862" w="3149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8"/>
          <p:cNvGrpSpPr/>
          <p:nvPr/>
        </p:nvGrpSpPr>
        <p:grpSpPr>
          <a:xfrm>
            <a:off x="2188928" y="3527177"/>
            <a:ext cx="231293" cy="365730"/>
            <a:chOff x="1461488" y="3250125"/>
            <a:chExt cx="394900" cy="624325"/>
          </a:xfrm>
        </p:grpSpPr>
        <p:sp>
          <p:nvSpPr>
            <p:cNvPr id="551" name="Google Shape;551;p28"/>
            <p:cNvSpPr/>
            <p:nvPr/>
          </p:nvSpPr>
          <p:spPr>
            <a:xfrm>
              <a:off x="1474763" y="3313650"/>
              <a:ext cx="370725" cy="548950"/>
            </a:xfrm>
            <a:custGeom>
              <a:rect b="b" l="l" r="r" t="t"/>
              <a:pathLst>
                <a:path extrusionOk="0" h="21958" w="14829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783838" y="3624350"/>
              <a:ext cx="28475" cy="24475"/>
            </a:xfrm>
            <a:custGeom>
              <a:rect b="b" l="l" r="r" t="t"/>
              <a:pathLst>
                <a:path extrusionOk="0" h="979" w="1139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461488" y="3301325"/>
              <a:ext cx="394900" cy="573125"/>
            </a:xfrm>
            <a:custGeom>
              <a:rect b="b" l="l" r="r" t="t"/>
              <a:pathLst>
                <a:path extrusionOk="0" h="22925" w="15796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741663" y="3674550"/>
              <a:ext cx="63050" cy="117175"/>
            </a:xfrm>
            <a:custGeom>
              <a:rect b="b" l="l" r="r" t="t"/>
              <a:pathLst>
                <a:path extrusionOk="0" h="4687" w="2522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490888" y="3250125"/>
              <a:ext cx="196750" cy="112150"/>
            </a:xfrm>
            <a:custGeom>
              <a:rect b="b" l="l" r="r" t="t"/>
              <a:pathLst>
                <a:path extrusionOk="0" h="4486" w="787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Google Shape;556;p28"/>
          <p:cNvSpPr txBox="1"/>
          <p:nvPr/>
        </p:nvSpPr>
        <p:spPr>
          <a:xfrm>
            <a:off x="2479776" y="3460000"/>
            <a:ext cx="1578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L’intéraction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7" name="Google Shape;557;p28"/>
          <p:cNvSpPr txBox="1"/>
          <p:nvPr/>
        </p:nvSpPr>
        <p:spPr>
          <a:xfrm>
            <a:off x="470922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placement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8" name="Google Shape;558;p28"/>
          <p:cNvSpPr txBox="1"/>
          <p:nvPr/>
        </p:nvSpPr>
        <p:spPr>
          <a:xfrm>
            <a:off x="6972975" y="3459992"/>
            <a:ext cx="139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Le dynamisme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59" name="Google Shape;559;p28"/>
          <p:cNvCxnSpPr>
            <a:stCxn id="560" idx="1"/>
            <a:endCxn id="561" idx="1"/>
          </p:cNvCxnSpPr>
          <p:nvPr/>
        </p:nvCxnSpPr>
        <p:spPr>
          <a:xfrm>
            <a:off x="4391200" y="1942275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28"/>
          <p:cNvSpPr txBox="1"/>
          <p:nvPr/>
        </p:nvSpPr>
        <p:spPr>
          <a:xfrm>
            <a:off x="3685825" y="17730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CSS</a:t>
            </a:r>
            <a:endParaRPr sz="16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0" name="Google Shape;560;p28"/>
          <p:cNvSpPr/>
          <p:nvPr/>
        </p:nvSpPr>
        <p:spPr>
          <a:xfrm>
            <a:off x="4391200" y="1874925"/>
            <a:ext cx="231300" cy="13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3685825" y="2088875"/>
            <a:ext cx="237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Le Style de la page&gt;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1" name="Google Shape;561;p28"/>
          <p:cNvSpPr txBox="1"/>
          <p:nvPr/>
        </p:nvSpPr>
        <p:spPr>
          <a:xfrm>
            <a:off x="5556075" y="1773075"/>
            <a:ext cx="506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64" name="Google Shape;564;p28"/>
          <p:cNvCxnSpPr>
            <a:stCxn id="565" idx="1"/>
            <a:endCxn id="566" idx="1"/>
          </p:cNvCxnSpPr>
          <p:nvPr/>
        </p:nvCxnSpPr>
        <p:spPr>
          <a:xfrm>
            <a:off x="7417100" y="1935450"/>
            <a:ext cx="860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8"/>
          <p:cNvSpPr txBox="1"/>
          <p:nvPr/>
        </p:nvSpPr>
        <p:spPr>
          <a:xfrm>
            <a:off x="6025925" y="1766250"/>
            <a:ext cx="1578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Javascript</a:t>
            </a:r>
            <a:endParaRPr sz="16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7417100" y="1868100"/>
            <a:ext cx="548700" cy="1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6025925" y="2082050"/>
            <a:ext cx="237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La magie de la page&gt;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6" name="Google Shape;566;p28"/>
          <p:cNvSpPr txBox="1"/>
          <p:nvPr/>
        </p:nvSpPr>
        <p:spPr>
          <a:xfrm>
            <a:off x="8277175" y="1766250"/>
            <a:ext cx="506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/>
          <p:nvPr>
            <p:ph idx="2" type="subTitle"/>
          </p:nvPr>
        </p:nvSpPr>
        <p:spPr>
          <a:xfrm>
            <a:off x="2721325" y="1243875"/>
            <a:ext cx="525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Le Framework CSS, principalement pour rendre la page adaptative, érgonomique et plaisante.</a:t>
            </a:r>
            <a:r>
              <a:rPr lang="en"/>
              <a:t> &gt;</a:t>
            </a:r>
            <a:endParaRPr/>
          </a:p>
        </p:txBody>
      </p:sp>
      <p:sp>
        <p:nvSpPr>
          <p:cNvPr id="574" name="Google Shape;574;p29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Concepts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5" name="Google Shape;575;p29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sp>
        <p:nvSpPr>
          <p:cNvPr id="576" name="Google Shape;576;p2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https://getbootstrap.com/</a:t>
            </a:r>
            <a:r>
              <a:rPr lang="en"/>
              <a:t>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2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Plan_de_cours.css</a:t>
            </a:r>
            <a:endParaRPr/>
          </a:p>
        </p:txBody>
      </p:sp>
      <p:sp>
        <p:nvSpPr>
          <p:cNvPr id="578" name="Google Shape;578;p2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579" name="Google Shape;579;p29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80" name="Google Shape;580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1" name="Google Shape;58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82" name="Google Shape;582;p29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83" name="Google Shape;583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4" name="Google Shape;584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85" name="Google Shape;58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29"/>
          <p:cNvSpPr txBox="1"/>
          <p:nvPr/>
        </p:nvSpPr>
        <p:spPr>
          <a:xfrm>
            <a:off x="1484425" y="1335975"/>
            <a:ext cx="123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2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CSS</a:t>
            </a:r>
            <a:r>
              <a:rPr lang="en" sz="2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27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7" name="Google Shape;587;p29"/>
          <p:cNvSpPr txBox="1"/>
          <p:nvPr>
            <p:ph idx="2" type="subTitle"/>
          </p:nvPr>
        </p:nvSpPr>
        <p:spPr>
          <a:xfrm>
            <a:off x="2721325" y="3334125"/>
            <a:ext cx="525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Le Framework JS, principalement pour rendre la page dynamique, voir magique ! &gt;</a:t>
            </a:r>
            <a:endParaRPr/>
          </a:p>
        </p:txBody>
      </p:sp>
      <p:sp>
        <p:nvSpPr>
          <p:cNvPr id="588" name="Google Shape;588;p29"/>
          <p:cNvSpPr txBox="1"/>
          <p:nvPr/>
        </p:nvSpPr>
        <p:spPr>
          <a:xfrm>
            <a:off x="1484425" y="3426225"/>
            <a:ext cx="123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27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JS</a:t>
            </a:r>
            <a:r>
              <a:rPr lang="en" sz="27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endParaRPr sz="27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/>
          <p:nvPr>
            <p:ph idx="1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https://getbootstrap.com/docs/5.3/examples/checkout/</a:t>
            </a:r>
            <a:r>
              <a:rPr lang="en">
                <a:solidFill>
                  <a:schemeClr val="accent3"/>
                </a:solidFill>
              </a:rPr>
              <a:t>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4" name="Google Shape;594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Bootstrap.css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5" name="Google Shape;595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Tailwind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6" name="Google Shape;59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Google Shape;5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600" y="601200"/>
            <a:ext cx="6086947" cy="394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1"/>
          <p:cNvSpPr txBox="1"/>
          <p:nvPr>
            <p:ph idx="4294967295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https://tailwindcss.com/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3" name="Google Shape;603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Bootstrap.css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4" name="Google Shape;604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Tailwind.css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5" name="Google Shape;60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31"/>
          <p:cNvSpPr txBox="1"/>
          <p:nvPr>
            <p:ph type="title"/>
          </p:nvPr>
        </p:nvSpPr>
        <p:spPr>
          <a:xfrm>
            <a:off x="1467750" y="1119288"/>
            <a:ext cx="6208500" cy="16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Alternative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r>
              <a:rPr lang="en" sz="2800">
                <a:solidFill>
                  <a:schemeClr val="accent3"/>
                </a:solidFill>
              </a:rPr>
              <a:t> </a:t>
            </a:r>
            <a:r>
              <a:rPr lang="en" sz="6000">
                <a:solidFill>
                  <a:schemeClr val="accent2"/>
                </a:solidFill>
              </a:rPr>
              <a:t>À voir</a:t>
            </a:r>
            <a:r>
              <a:rPr lang="en" sz="6000">
                <a:solidFill>
                  <a:schemeClr val="accent2"/>
                </a:solidFill>
              </a:rPr>
              <a:t>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07" name="Google Shape;607;p31"/>
          <p:cNvSpPr txBox="1"/>
          <p:nvPr/>
        </p:nvSpPr>
        <p:spPr>
          <a:xfrm>
            <a:off x="13255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08" name="Google Shape;608;p31"/>
          <p:cNvCxnSpPr/>
          <p:nvPr/>
        </p:nvCxnSpPr>
        <p:spPr>
          <a:xfrm>
            <a:off x="1578600" y="2952538"/>
            <a:ext cx="0" cy="539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2"/>
          <p:cNvSpPr txBox="1"/>
          <p:nvPr>
            <p:ph idx="1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https://tailwindui.com/components/ecommerce/components/checkout-forms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4" name="Google Shape;614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Tailwind.css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5" name="Google Shape;6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6" name="Google Shape;6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975" y="650725"/>
            <a:ext cx="6386043" cy="394110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JavaScript.js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3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3" name="Google Shape;623;p33"/>
          <p:cNvSpPr txBox="1"/>
          <p:nvPr>
            <p:ph idx="1" type="subTitle"/>
          </p:nvPr>
        </p:nvSpPr>
        <p:spPr>
          <a:xfrm>
            <a:off x="2332550" y="1775148"/>
            <a:ext cx="5275200" cy="13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Contrairement au HTML/CSS, Le javascript permet de dynamiser la page, de créer une logique d’affaire, des pages autonomes et d’utiliser des FrameWork Web tel que React/Angular/Vue &gt;</a:t>
            </a:r>
            <a:endParaRPr/>
          </a:p>
        </p:txBody>
      </p:sp>
      <p:sp>
        <p:nvSpPr>
          <p:cNvPr id="624" name="Google Shape;624;p33"/>
          <p:cNvSpPr txBox="1"/>
          <p:nvPr>
            <p:ph idx="2" type="subTitle"/>
          </p:nvPr>
        </p:nvSpPr>
        <p:spPr>
          <a:xfrm>
            <a:off x="2332550" y="1436725"/>
            <a:ext cx="6224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Vrai langage de programmation</a:t>
            </a:r>
            <a:endParaRPr/>
          </a:p>
        </p:txBody>
      </p:sp>
      <p:sp>
        <p:nvSpPr>
          <p:cNvPr id="625" name="Google Shape;625;p33"/>
          <p:cNvSpPr txBox="1"/>
          <p:nvPr>
            <p:ph idx="6" type="title"/>
          </p:nvPr>
        </p:nvSpPr>
        <p:spPr>
          <a:xfrm flipH="1">
            <a:off x="1438525" y="31209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26" name="Google Shape;626;p33"/>
          <p:cNvSpPr txBox="1"/>
          <p:nvPr>
            <p:ph idx="7" type="subTitle"/>
          </p:nvPr>
        </p:nvSpPr>
        <p:spPr>
          <a:xfrm>
            <a:off x="2310625" y="3459383"/>
            <a:ext cx="52752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Permet la manipulation du DOM, permet d’utiliser les écouteurs et les événements, et plus encore.&gt;</a:t>
            </a:r>
            <a:endParaRPr/>
          </a:p>
        </p:txBody>
      </p:sp>
      <p:sp>
        <p:nvSpPr>
          <p:cNvPr id="627" name="Google Shape;627;p33"/>
          <p:cNvSpPr txBox="1"/>
          <p:nvPr>
            <p:ph idx="8" type="subTitle"/>
          </p:nvPr>
        </p:nvSpPr>
        <p:spPr>
          <a:xfrm>
            <a:off x="2310625" y="3120975"/>
            <a:ext cx="6224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omniprésent</a:t>
            </a:r>
            <a:endParaRPr/>
          </a:p>
        </p:txBody>
      </p:sp>
      <p:sp>
        <p:nvSpPr>
          <p:cNvPr id="628" name="Google Shape;628;p3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Qu’est-ce </a:t>
            </a:r>
            <a:r>
              <a:rPr lang="en">
                <a:solidFill>
                  <a:schemeClr val="accent2"/>
                </a:solidFill>
              </a:rPr>
              <a:t>‘Javascript’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29" name="Google Shape;629;p33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30" name="Google Shape;630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31" name="Google Shape;631;p33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2" name="Google Shape;632;p33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3" name="Google Shape;633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Tailwind.css</a:t>
            </a:r>
            <a:endParaRPr/>
          </a:p>
        </p:txBody>
      </p:sp>
      <p:sp>
        <p:nvSpPr>
          <p:cNvPr id="634" name="Google Shape;634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JavaScript.js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5" name="Google Shape;63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