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Fira Code"/>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FiraCode-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FiraCode-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b407889642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b40788964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b407889642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b407889642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b407889642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b407889642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b407889642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b407889642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b43923cb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b43923cb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e7b3cc9d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e7b3cc9d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b43923cb1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b43923cb1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b407889642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b407889642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b407889642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b407889642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b43923cb1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b43923cb1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b407889642_1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b407889642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e7b51334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e7b51334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e7f9c668d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e7f9c668d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e7f9c668d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e7f9c668d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b407889642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b407889642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b407889642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b407889642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b407889642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b407889642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b407889642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b407889642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b407889642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b407889642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4"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8" name="Google Shape;168;p11"/>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800">
                <a:solidFill>
                  <a:schemeClr val="accent3"/>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69" name="Google Shape;169;p1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83"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4"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88" name="Google Shape;188;p13"/>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89" name="Google Shape;189;p13"/>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0" name="Google Shape;190;p13"/>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1" name="Google Shape;191;p13"/>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2" name="Google Shape;192;p13"/>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3" name="Google Shape;193;p13"/>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4" name="Google Shape;194;p13"/>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5" name="Google Shape;195;p13"/>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6" name="Google Shape;196;p1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1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5" name="Google Shape;215;p14"/>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30"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4" name="Google Shape;234;p15"/>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5" name="Google Shape;235;p15"/>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6" name="Google Shape;236;p15"/>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7" name="Google Shape;237;p15"/>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8" name="Google Shape;238;p15"/>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9" name="Google Shape;23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54"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8" name="Google Shape;258;p16"/>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9" name="Google Shape;259;p16"/>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0" name="Google Shape;260;p16"/>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1" name="Google Shape;261;p16"/>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2" name="Google Shape;262;p16"/>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3" name="Google Shape;263;p16"/>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4" name="Google Shape;264;p16"/>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5" name="Google Shape;265;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4" name="Google Shape;284;p17"/>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5" name="Google Shape;285;p17"/>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6" name="Google Shape;286;p17"/>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7" name="Google Shape;287;p17"/>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8" name="Google Shape;288;p17"/>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9" name="Google Shape;289;p17"/>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0" name="Google Shape;290;p17"/>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1" name="Google Shape;291;p17"/>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2" name="Google Shape;292;p17"/>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3" name="Google Shape;293;p17"/>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4" name="Google Shape;294;p17"/>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5" name="Google Shape;295;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10"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4" name="Google Shape;314;p18"/>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15" name="Google Shape;315;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0" name="Google Shape;330;p18"/>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31" name="Google Shape;331;p18"/>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2" name="Google Shape;332;p18"/>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33"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37" name="Google Shape;337;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2" name="Google Shape;352;p19"/>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3" name="Google Shape;353;p19"/>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54" name="Google Shape;354;p19"/>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5" name="Google Shape;355;p19"/>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356"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60" name="Google Shape;360;p20"/>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1" name="Google Shape;361;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3"/>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4" name="Google Shape;34;p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375"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393" name="Google Shape;393;p21"/>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394" name="Google Shape;394;p2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395"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9" name="Google Shape;399;p22"/>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0" name="Google Shape;400;p22"/>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1" name="Google Shape;401;p2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b="1" lang="en"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n" sz="1200">
                <a:solidFill>
                  <a:schemeClr val="accent3"/>
                </a:solidFill>
                <a:latin typeface="Fira Code"/>
                <a:ea typeface="Fira Code"/>
                <a:cs typeface="Fira Code"/>
                <a:sym typeface="Fira Code"/>
              </a:rPr>
              <a:t>, including icons by </a:t>
            </a:r>
            <a:r>
              <a:rPr b="1" lang="en"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n" sz="1200">
                <a:solidFill>
                  <a:schemeClr val="accent3"/>
                </a:solidFill>
                <a:latin typeface="Fira Code"/>
                <a:ea typeface="Fira Code"/>
                <a:cs typeface="Fira Code"/>
                <a:sym typeface="Fira Code"/>
              </a:rPr>
              <a:t>, and infographics &amp; images by </a:t>
            </a:r>
            <a:r>
              <a:rPr b="1" lang="en"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16"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33"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4"/>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0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3" name="Google Shape;53;p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1" name="Google Shape;71;p5"/>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 name="Google Shape;72;p5"/>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 name="Google Shape;73;p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10" name="Google Shape;110;p7"/>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5"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9" name="Google Shape;129;p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47" name="Google Shape;147;p9"/>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8" name="Google Shape;148;p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10"/>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MilkyTommy/420-2U3-SO_WEB_II/pull/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thub.com/MilkyTommy/420-2U3-SO_WEB_II/compare/Feature-XXX?expand=1" TargetMode="External"/><Relationship Id="rId4"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5.png"/><Relationship Id="rId7"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MilkyTommy/420-2U3-SO_WEB_II/pull/1" TargetMode="Externa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getbootstrap.com/" TargetMode="External"/><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hyperlink" Target="https://tailwindcss.com/" TargetMode="External"/><Relationship Id="rId8" Type="http://schemas.openxmlformats.org/officeDocument/2006/relationships/hyperlink" Target="https://materializecss.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2023.stateofcss.com/en-US/css-frameworks/" TargetMode="Externa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s://www.jsdelivr.com/package/npm/bootstrap" TargetMode="External"/><Relationship Id="rId4" Type="http://schemas.openxmlformats.org/officeDocument/2006/relationships/hyperlink" Target="https://getbootstrap.com/docs/5.3/examples/" TargetMode="External"/><Relationship Id="rId5" Type="http://schemas.openxmlformats.org/officeDocument/2006/relationships/hyperlink" Target="https://getbootstrap.com/docs/5.3/examples/cheatshee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s://www.cloudflare.com/learning/cdn/what-is-a-cdn/" TargetMode="External"/><Relationship Id="rId4" Type="http://schemas.openxmlformats.org/officeDocument/2006/relationships/hyperlink" Target="https://getbootstrap.com/docs/5.3/getting-started/download/" TargetMode="External"/><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https://getbootstrap.com/docs/5.3/layout/breakpoints/" TargetMode="Externa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fr.wikipedia.org/wiki/Apache_Subversion" TargetMode="External"/><Relationship Id="rId4" Type="http://schemas.openxmlformats.org/officeDocument/2006/relationships/hyperlink" Target="https://fr.wikipedia.org/wiki/Concurrent_versions_system" TargetMode="External"/><Relationship Id="rId9" Type="http://schemas.openxmlformats.org/officeDocument/2006/relationships/image" Target="../media/image15.png"/><Relationship Id="rId5" Type="http://schemas.openxmlformats.org/officeDocument/2006/relationships/hyperlink" Target="https://git-scm.com/book/en/v2/Getting-Started-What-is-Git%3F" TargetMode="External"/><Relationship Id="rId6" Type="http://schemas.openxmlformats.org/officeDocument/2006/relationships/image" Target="../media/image2.png"/><Relationship Id="rId7" Type="http://schemas.openxmlformats.org/officeDocument/2006/relationships/image" Target="../media/image7.pn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atlassian.com/git/tutorials/comparing-workflows/gitflow-workflo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scm.com/doc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scm.com/docs" TargetMode="External"/><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8.png"/><Relationship Id="rId7"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scm.com/docs"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5"/>
          <p:cNvSpPr txBox="1"/>
          <p:nvPr/>
        </p:nvSpPr>
        <p:spPr>
          <a:xfrm>
            <a:off x="1413525" y="671375"/>
            <a:ext cx="7730400" cy="108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FF5858"/>
                </a:solidFill>
                <a:latin typeface="Fira Code"/>
                <a:ea typeface="Fira Code"/>
                <a:cs typeface="Fira Code"/>
                <a:sym typeface="Fira Code"/>
              </a:rPr>
              <a:t>Présentation par </a:t>
            </a:r>
            <a:endParaRPr sz="3000">
              <a:solidFill>
                <a:srgbClr val="FF5858"/>
              </a:solidFill>
              <a:latin typeface="Fira Code"/>
              <a:ea typeface="Fira Code"/>
              <a:cs typeface="Fira Code"/>
              <a:sym typeface="Fira Code"/>
            </a:endParaRPr>
          </a:p>
          <a:p>
            <a:pPr indent="0" lvl="0" marL="0" rtl="0" algn="l">
              <a:spcBef>
                <a:spcPts val="0"/>
              </a:spcBef>
              <a:spcAft>
                <a:spcPts val="0"/>
              </a:spcAft>
              <a:buNone/>
            </a:pPr>
            <a:r>
              <a:rPr lang="en" sz="3000">
                <a:solidFill>
                  <a:srgbClr val="A5CF27"/>
                </a:solidFill>
                <a:latin typeface="Fira Code"/>
                <a:ea typeface="Fira Code"/>
                <a:cs typeface="Fira Code"/>
                <a:sym typeface="Fira Code"/>
              </a:rPr>
              <a:t>‘Tommy Gagnon Joyal’ </a:t>
            </a:r>
            <a:r>
              <a:rPr lang="en" sz="3000">
                <a:solidFill>
                  <a:srgbClr val="E7E7E7"/>
                </a:solidFill>
                <a:latin typeface="Fira Code"/>
                <a:ea typeface="Fira Code"/>
                <a:cs typeface="Fira Code"/>
                <a:sym typeface="Fira Code"/>
              </a:rPr>
              <a:t>{</a:t>
            </a:r>
            <a:endParaRPr sz="3000">
              <a:solidFill>
                <a:srgbClr val="E7E7E7"/>
              </a:solidFill>
              <a:latin typeface="Fira Code"/>
              <a:ea typeface="Fira Code"/>
              <a:cs typeface="Fira Code"/>
              <a:sym typeface="Fira Code"/>
            </a:endParaRPr>
          </a:p>
        </p:txBody>
      </p:sp>
      <p:sp>
        <p:nvSpPr>
          <p:cNvPr id="455" name="Google Shape;455;p25"/>
          <p:cNvSpPr txBox="1"/>
          <p:nvPr/>
        </p:nvSpPr>
        <p:spPr>
          <a:xfrm>
            <a:off x="1926225" y="2765300"/>
            <a:ext cx="6202800" cy="46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E7E7E7"/>
                </a:solidFill>
                <a:latin typeface="Fira Code"/>
                <a:ea typeface="Fira Code"/>
                <a:cs typeface="Fira Code"/>
                <a:sym typeface="Fira Code"/>
              </a:rPr>
              <a:t>&lt; Git et Bootstrap 5 (not related) &gt;</a:t>
            </a:r>
            <a:endParaRPr sz="1800">
              <a:solidFill>
                <a:srgbClr val="E7E7E7"/>
              </a:solidFill>
              <a:latin typeface="Fira Code"/>
              <a:ea typeface="Fira Code"/>
              <a:cs typeface="Fira Code"/>
              <a:sym typeface="Fira Code"/>
            </a:endParaRPr>
          </a:p>
        </p:txBody>
      </p:sp>
      <p:sp>
        <p:nvSpPr>
          <p:cNvPr id="456" name="Google Shape;456;p25"/>
          <p:cNvSpPr txBox="1"/>
          <p:nvPr/>
        </p:nvSpPr>
        <p:spPr>
          <a:xfrm>
            <a:off x="1788725" y="2066600"/>
            <a:ext cx="5788800" cy="46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Fira Code"/>
                <a:ea typeface="Fira Code"/>
                <a:cs typeface="Fira Code"/>
                <a:sym typeface="Fira Code"/>
              </a:rPr>
              <a:t>[</a:t>
            </a:r>
            <a:r>
              <a:rPr lang="en" sz="3000">
                <a:solidFill>
                  <a:srgbClr val="DBA0DB"/>
                </a:solidFill>
                <a:latin typeface="Fira Code"/>
                <a:ea typeface="Fira Code"/>
                <a:cs typeface="Fira Code"/>
                <a:sym typeface="Fira Code"/>
              </a:rPr>
              <a:t>420-2U3-SO</a:t>
            </a:r>
            <a:r>
              <a:rPr lang="en" sz="3000">
                <a:solidFill>
                  <a:srgbClr val="FF5858"/>
                </a:solidFill>
                <a:latin typeface="Fira Code"/>
                <a:ea typeface="Fira Code"/>
                <a:cs typeface="Fira Code"/>
                <a:sym typeface="Fira Code"/>
              </a:rPr>
              <a:t> </a:t>
            </a:r>
            <a:r>
              <a:rPr lang="en" sz="3000">
                <a:solidFill>
                  <a:srgbClr val="FCC642"/>
                </a:solidFill>
                <a:latin typeface="Fira Code"/>
                <a:ea typeface="Fira Code"/>
                <a:cs typeface="Fira Code"/>
                <a:sym typeface="Fira Code"/>
              </a:rPr>
              <a:t>WEB II</a:t>
            </a:r>
            <a:r>
              <a:rPr lang="en" sz="3000">
                <a:solidFill>
                  <a:srgbClr val="FFFFFF"/>
                </a:solidFill>
                <a:latin typeface="Fira Code"/>
                <a:ea typeface="Fira Code"/>
                <a:cs typeface="Fira Code"/>
                <a:sym typeface="Fira Code"/>
              </a:rPr>
              <a:t>] </a:t>
            </a:r>
            <a:endParaRPr sz="3000">
              <a:solidFill>
                <a:srgbClr val="FFFFFF"/>
              </a:solidFill>
              <a:latin typeface="Fira Code"/>
              <a:ea typeface="Fira Code"/>
              <a:cs typeface="Fira Code"/>
              <a:sym typeface="Fira Code"/>
            </a:endParaRPr>
          </a:p>
        </p:txBody>
      </p:sp>
      <p:grpSp>
        <p:nvGrpSpPr>
          <p:cNvPr id="457" name="Google Shape;457;p25"/>
          <p:cNvGrpSpPr/>
          <p:nvPr/>
        </p:nvGrpSpPr>
        <p:grpSpPr>
          <a:xfrm>
            <a:off x="1413525" y="1759900"/>
            <a:ext cx="506100" cy="2444350"/>
            <a:chOff x="1413525" y="1759900"/>
            <a:chExt cx="506100" cy="2444350"/>
          </a:xfrm>
        </p:grpSpPr>
        <p:cxnSp>
          <p:nvCxnSpPr>
            <p:cNvPr id="458" name="Google Shape;458;p25"/>
            <p:cNvCxnSpPr/>
            <p:nvPr/>
          </p:nvCxnSpPr>
          <p:spPr>
            <a:xfrm>
              <a:off x="1552225" y="1759900"/>
              <a:ext cx="0" cy="1763400"/>
            </a:xfrm>
            <a:prstGeom prst="straightConnector1">
              <a:avLst/>
            </a:prstGeom>
            <a:noFill/>
            <a:ln cap="flat" cmpd="sng" w="9525">
              <a:solidFill>
                <a:srgbClr val="707070"/>
              </a:solidFill>
              <a:prstDash val="solid"/>
              <a:round/>
              <a:headEnd len="med" w="med" type="none"/>
              <a:tailEnd len="med" w="med" type="none"/>
            </a:ln>
          </p:spPr>
        </p:cxnSp>
        <p:sp>
          <p:nvSpPr>
            <p:cNvPr id="459" name="Google Shape;459;p25"/>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E7E7E7"/>
                  </a:solidFill>
                  <a:latin typeface="Fira Code"/>
                  <a:ea typeface="Fira Code"/>
                  <a:cs typeface="Fira Code"/>
                  <a:sym typeface="Fira Code"/>
                </a:rPr>
                <a:t>}</a:t>
              </a:r>
              <a:endParaRPr sz="3000">
                <a:solidFill>
                  <a:srgbClr val="E7E7E7"/>
                </a:solidFill>
                <a:latin typeface="Fira Code"/>
                <a:ea typeface="Fira Code"/>
                <a:cs typeface="Fira Code"/>
                <a:sym typeface="Fira Code"/>
              </a:endParaRPr>
            </a:p>
          </p:txBody>
        </p:sp>
      </p:grpSp>
      <p:sp>
        <p:nvSpPr>
          <p:cNvPr id="460" name="Google Shape;460;p25"/>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Présentation.html</a:t>
            </a:r>
            <a:endParaRPr>
              <a:solidFill>
                <a:srgbClr val="E7E7E7"/>
              </a:solidFill>
              <a:latin typeface="Fira Code"/>
              <a:ea typeface="Fira Code"/>
              <a:cs typeface="Fira Code"/>
              <a:sym typeface="Fira Code"/>
            </a:endParaRPr>
          </a:p>
        </p:txBody>
      </p:sp>
      <p:sp>
        <p:nvSpPr>
          <p:cNvPr id="461" name="Google Shape;461;p25"/>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git --version </a:t>
            </a:r>
            <a:endParaRPr>
              <a:solidFill>
                <a:srgbClr val="E7E7E7"/>
              </a:solidFill>
              <a:latin typeface="Fira Code"/>
              <a:ea typeface="Fira Code"/>
              <a:cs typeface="Fira Code"/>
              <a:sym typeface="Fira Code"/>
            </a:endParaRPr>
          </a:p>
        </p:txBody>
      </p:sp>
      <p:sp>
        <p:nvSpPr>
          <p:cNvPr id="462" name="Google Shape;462;p25"/>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rgbClr val="72D9F0"/>
                </a:solidFill>
                <a:latin typeface="Fira Code"/>
                <a:ea typeface="Fira Code"/>
                <a:cs typeface="Fira Code"/>
                <a:sym typeface="Fira Code"/>
              </a:rPr>
              <a:t>‹#›</a:t>
            </a:fld>
            <a:endParaRPr sz="1300">
              <a:solidFill>
                <a:srgbClr val="72D9F0"/>
              </a:solidFill>
              <a:latin typeface="Fira Code"/>
              <a:ea typeface="Fira Code"/>
              <a:cs typeface="Fira Code"/>
              <a:sym typeface="Fira Cod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4"/>
          <p:cNvSpPr txBox="1"/>
          <p:nvPr>
            <p:ph idx="4294967295" type="subTitle"/>
          </p:nvPr>
        </p:nvSpPr>
        <p:spPr>
          <a:xfrm>
            <a:off x="710125" y="4694725"/>
            <a:ext cx="78900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a:t>
            </a:r>
            <a:endParaRPr sz="1400">
              <a:solidFill>
                <a:schemeClr val="accent3"/>
              </a:solidFill>
            </a:endParaRPr>
          </a:p>
        </p:txBody>
      </p:sp>
      <p:sp>
        <p:nvSpPr>
          <p:cNvPr id="573" name="Google Shape;573;p34"/>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git --version </a:t>
            </a:r>
            <a:endParaRPr>
              <a:solidFill>
                <a:schemeClr val="accent3"/>
              </a:solidFill>
            </a:endParaRPr>
          </a:p>
        </p:txBody>
      </p:sp>
      <p:sp>
        <p:nvSpPr>
          <p:cNvPr id="574" name="Google Shape;574;p34"/>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Bootstrap.min.css</a:t>
            </a:r>
            <a:endParaRPr sz="1400">
              <a:solidFill>
                <a:schemeClr val="accent3"/>
              </a:solidFill>
            </a:endParaRPr>
          </a:p>
        </p:txBody>
      </p:sp>
      <p:sp>
        <p:nvSpPr>
          <p:cNvPr id="575" name="Google Shape;575;p34"/>
          <p:cNvSpPr txBox="1"/>
          <p:nvPr>
            <p:ph idx="2" type="title"/>
          </p:nvPr>
        </p:nvSpPr>
        <p:spPr>
          <a:xfrm>
            <a:off x="1143250" y="582700"/>
            <a:ext cx="7290600" cy="5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Autres concepts pour </a:t>
            </a:r>
            <a:r>
              <a:rPr lang="en"/>
              <a:t> </a:t>
            </a:r>
            <a:r>
              <a:rPr lang="en">
                <a:solidFill>
                  <a:schemeClr val="accent2"/>
                </a:solidFill>
              </a:rPr>
              <a:t>‘Git’</a:t>
            </a:r>
            <a:r>
              <a:rPr lang="en">
                <a:solidFill>
                  <a:schemeClr val="accent2"/>
                </a:solidFill>
              </a:rPr>
              <a:t> </a:t>
            </a:r>
            <a:r>
              <a:rPr lang="en">
                <a:solidFill>
                  <a:schemeClr val="accent6"/>
                </a:solidFill>
              </a:rPr>
              <a:t>{</a:t>
            </a:r>
            <a:endParaRPr>
              <a:solidFill>
                <a:schemeClr val="accent2"/>
              </a:solidFill>
            </a:endParaRPr>
          </a:p>
        </p:txBody>
      </p:sp>
      <p:sp>
        <p:nvSpPr>
          <p:cNvPr id="576" name="Google Shape;576;p34"/>
          <p:cNvSpPr txBox="1"/>
          <p:nvPr>
            <p:ph idx="4294967295" type="subTitle"/>
          </p:nvPr>
        </p:nvSpPr>
        <p:spPr>
          <a:xfrm>
            <a:off x="1679425" y="1968644"/>
            <a:ext cx="2508900" cy="531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000">
                <a:solidFill>
                  <a:schemeClr val="accent3"/>
                </a:solidFill>
              </a:rPr>
              <a:t>Permet de spécifier les fichiers à ignorer lors des </a:t>
            </a:r>
            <a:r>
              <a:rPr b="1" lang="en" sz="1000">
                <a:solidFill>
                  <a:schemeClr val="accent1"/>
                </a:solidFill>
              </a:rPr>
              <a:t>Push</a:t>
            </a:r>
            <a:r>
              <a:rPr lang="en" sz="1000">
                <a:solidFill>
                  <a:schemeClr val="accent3"/>
                </a:solidFill>
              </a:rPr>
              <a:t>.</a:t>
            </a:r>
            <a:endParaRPr sz="1000">
              <a:solidFill>
                <a:schemeClr val="accent3"/>
              </a:solidFill>
            </a:endParaRPr>
          </a:p>
        </p:txBody>
      </p:sp>
      <p:sp>
        <p:nvSpPr>
          <p:cNvPr id="577" name="Google Shape;577;p34"/>
          <p:cNvSpPr txBox="1"/>
          <p:nvPr>
            <p:ph idx="4294967295" type="subTitle"/>
          </p:nvPr>
        </p:nvSpPr>
        <p:spPr>
          <a:xfrm>
            <a:off x="1679425" y="1650900"/>
            <a:ext cx="25089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.gitignore</a:t>
            </a:r>
            <a:endParaRPr/>
          </a:p>
        </p:txBody>
      </p:sp>
      <p:sp>
        <p:nvSpPr>
          <p:cNvPr id="578" name="Google Shape;578;p34"/>
          <p:cNvSpPr txBox="1"/>
          <p:nvPr>
            <p:ph idx="4294967295" type="subTitle"/>
          </p:nvPr>
        </p:nvSpPr>
        <p:spPr>
          <a:xfrm>
            <a:off x="4994100" y="1958676"/>
            <a:ext cx="2508900" cy="531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000">
                <a:solidFill>
                  <a:schemeClr val="accent3"/>
                </a:solidFill>
              </a:rPr>
              <a:t>Documentation en </a:t>
            </a:r>
            <a:r>
              <a:rPr b="1" lang="en" sz="1000">
                <a:solidFill>
                  <a:schemeClr val="lt2"/>
                </a:solidFill>
              </a:rPr>
              <a:t>Markdown</a:t>
            </a:r>
            <a:r>
              <a:rPr lang="en" sz="1000">
                <a:solidFill>
                  <a:schemeClr val="accent3"/>
                </a:solidFill>
              </a:rPr>
              <a:t>. Fait office de page d’accueille des Repository</a:t>
            </a:r>
            <a:endParaRPr b="1" sz="1000">
              <a:solidFill>
                <a:schemeClr val="lt2"/>
              </a:solidFill>
            </a:endParaRPr>
          </a:p>
        </p:txBody>
      </p:sp>
      <p:sp>
        <p:nvSpPr>
          <p:cNvPr id="579" name="Google Shape;579;p34"/>
          <p:cNvSpPr txBox="1"/>
          <p:nvPr>
            <p:ph idx="4294967295" type="subTitle"/>
          </p:nvPr>
        </p:nvSpPr>
        <p:spPr>
          <a:xfrm>
            <a:off x="4994100" y="1638775"/>
            <a:ext cx="25089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Readme.MD</a:t>
            </a:r>
            <a:endParaRPr/>
          </a:p>
        </p:txBody>
      </p:sp>
      <p:sp>
        <p:nvSpPr>
          <p:cNvPr id="580" name="Google Shape;580;p34"/>
          <p:cNvSpPr txBox="1"/>
          <p:nvPr>
            <p:ph idx="1" type="subTitle"/>
          </p:nvPr>
        </p:nvSpPr>
        <p:spPr>
          <a:xfrm>
            <a:off x="2099975" y="2945499"/>
            <a:ext cx="2508900" cy="5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
              <a:t>Concept de </a:t>
            </a:r>
            <a:r>
              <a:rPr b="1" lang="en" sz="1000">
                <a:solidFill>
                  <a:schemeClr val="accent1"/>
                </a:solidFill>
              </a:rPr>
              <a:t>Merge </a:t>
            </a:r>
            <a:r>
              <a:rPr lang="en" sz="1000"/>
              <a:t>(</a:t>
            </a:r>
            <a:r>
              <a:rPr lang="en" sz="1000"/>
              <a:t>fusion) de deux branches avec </a:t>
            </a:r>
            <a:r>
              <a:rPr lang="en" sz="1000"/>
              <a:t>via</a:t>
            </a:r>
            <a:r>
              <a:rPr lang="en" sz="1000"/>
              <a:t> une </a:t>
            </a:r>
            <a:r>
              <a:rPr lang="en" sz="1000"/>
              <a:t>requête. </a:t>
            </a:r>
            <a:endParaRPr sz="1000"/>
          </a:p>
        </p:txBody>
      </p:sp>
      <p:sp>
        <p:nvSpPr>
          <p:cNvPr id="581" name="Google Shape;581;p34"/>
          <p:cNvSpPr txBox="1"/>
          <p:nvPr>
            <p:ph idx="4294967295" type="subTitle"/>
          </p:nvPr>
        </p:nvSpPr>
        <p:spPr>
          <a:xfrm>
            <a:off x="2099975" y="2625588"/>
            <a:ext cx="25089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Pull Request</a:t>
            </a:r>
            <a:endParaRPr/>
          </a:p>
        </p:txBody>
      </p:sp>
      <p:sp>
        <p:nvSpPr>
          <p:cNvPr id="582" name="Google Shape;582;p34"/>
          <p:cNvSpPr txBox="1"/>
          <p:nvPr>
            <p:ph idx="4294967295" type="subTitle"/>
          </p:nvPr>
        </p:nvSpPr>
        <p:spPr>
          <a:xfrm>
            <a:off x="5414650" y="2945499"/>
            <a:ext cx="2508900" cy="531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000">
                <a:solidFill>
                  <a:schemeClr val="accent3"/>
                </a:solidFill>
              </a:rPr>
              <a:t>La branche principale </a:t>
            </a:r>
            <a:r>
              <a:rPr lang="en" sz="1000">
                <a:solidFill>
                  <a:schemeClr val="accent3"/>
                </a:solidFill>
              </a:rPr>
              <a:t>devrait</a:t>
            </a:r>
            <a:r>
              <a:rPr lang="en" sz="1000">
                <a:solidFill>
                  <a:schemeClr val="accent3"/>
                </a:solidFill>
              </a:rPr>
              <a:t> toujours </a:t>
            </a:r>
            <a:r>
              <a:rPr lang="en" sz="1000">
                <a:solidFill>
                  <a:schemeClr val="accent3"/>
                </a:solidFill>
              </a:rPr>
              <a:t>être</a:t>
            </a:r>
            <a:r>
              <a:rPr lang="en" sz="1000">
                <a:solidFill>
                  <a:schemeClr val="accent3"/>
                </a:solidFill>
              </a:rPr>
              <a:t> protégé pour </a:t>
            </a:r>
            <a:r>
              <a:rPr lang="en" sz="1000">
                <a:solidFill>
                  <a:schemeClr val="accent3"/>
                </a:solidFill>
              </a:rPr>
              <a:t>empêcher d’override son propre travail.</a:t>
            </a:r>
            <a:r>
              <a:rPr lang="en" sz="1000">
                <a:solidFill>
                  <a:schemeClr val="accent3"/>
                </a:solidFill>
              </a:rPr>
              <a:t>  </a:t>
            </a:r>
            <a:endParaRPr sz="1000">
              <a:solidFill>
                <a:schemeClr val="accent3"/>
              </a:solidFill>
            </a:endParaRPr>
          </a:p>
        </p:txBody>
      </p:sp>
      <p:sp>
        <p:nvSpPr>
          <p:cNvPr id="583" name="Google Shape;583;p34"/>
          <p:cNvSpPr txBox="1"/>
          <p:nvPr>
            <p:ph idx="4294967295" type="subTitle"/>
          </p:nvPr>
        </p:nvSpPr>
        <p:spPr>
          <a:xfrm>
            <a:off x="5414650" y="2625588"/>
            <a:ext cx="25089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Main is Protected</a:t>
            </a:r>
            <a:endParaRPr/>
          </a:p>
        </p:txBody>
      </p:sp>
      <p:grpSp>
        <p:nvGrpSpPr>
          <p:cNvPr id="584" name="Google Shape;584;p34"/>
          <p:cNvGrpSpPr/>
          <p:nvPr/>
        </p:nvGrpSpPr>
        <p:grpSpPr>
          <a:xfrm>
            <a:off x="1084825" y="1152525"/>
            <a:ext cx="506100" cy="3417500"/>
            <a:chOff x="1084825" y="1152525"/>
            <a:chExt cx="506100" cy="3417500"/>
          </a:xfrm>
        </p:grpSpPr>
        <p:sp>
          <p:nvSpPr>
            <p:cNvPr id="585" name="Google Shape;585;p34"/>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586" name="Google Shape;586;p34"/>
            <p:cNvCxnSpPr/>
            <p:nvPr/>
          </p:nvCxnSpPr>
          <p:spPr>
            <a:xfrm>
              <a:off x="1337875" y="1152525"/>
              <a:ext cx="0" cy="2781000"/>
            </a:xfrm>
            <a:prstGeom prst="straightConnector1">
              <a:avLst/>
            </a:prstGeom>
            <a:noFill/>
            <a:ln cap="flat" cmpd="sng" w="9525">
              <a:solidFill>
                <a:schemeClr val="accent4"/>
              </a:solidFill>
              <a:prstDash val="solid"/>
              <a:round/>
              <a:headEnd len="med" w="med" type="none"/>
              <a:tailEnd len="med" w="med" type="none"/>
            </a:ln>
          </p:spPr>
        </p:cxn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5"/>
          <p:cNvSpPr txBox="1"/>
          <p:nvPr>
            <p:ph idx="4294967295" type="subTitle"/>
          </p:nvPr>
        </p:nvSpPr>
        <p:spPr>
          <a:xfrm>
            <a:off x="710125" y="4694725"/>
            <a:ext cx="78900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https://github.com/MilkyTommy/420-2U3-SO_WEB_II/compare/Feature-XXX?expand=1</a:t>
            </a:r>
            <a:r>
              <a:rPr lang="en">
                <a:solidFill>
                  <a:schemeClr val="accent3"/>
                </a:solidFill>
              </a:rPr>
              <a:t> </a:t>
            </a:r>
            <a:endParaRPr sz="1400">
              <a:solidFill>
                <a:schemeClr val="accent3"/>
              </a:solidFill>
            </a:endParaRPr>
          </a:p>
        </p:txBody>
      </p:sp>
      <p:sp>
        <p:nvSpPr>
          <p:cNvPr id="592" name="Google Shape;592;p35"/>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git --version </a:t>
            </a:r>
            <a:endParaRPr>
              <a:solidFill>
                <a:schemeClr val="accent3"/>
              </a:solidFill>
            </a:endParaRPr>
          </a:p>
        </p:txBody>
      </p:sp>
      <p:sp>
        <p:nvSpPr>
          <p:cNvPr id="593" name="Google Shape;593;p35"/>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Bootstrap.min.css</a:t>
            </a:r>
            <a:endParaRPr sz="1400">
              <a:solidFill>
                <a:schemeClr val="accent3"/>
              </a:solidFill>
            </a:endParaRPr>
          </a:p>
        </p:txBody>
      </p:sp>
      <p:pic>
        <p:nvPicPr>
          <p:cNvPr id="594" name="Google Shape;594;p35"/>
          <p:cNvPicPr preferRelativeResize="0"/>
          <p:nvPr/>
        </p:nvPicPr>
        <p:blipFill>
          <a:blip r:embed="rId4">
            <a:alphaModFix/>
          </a:blip>
          <a:stretch>
            <a:fillRect/>
          </a:stretch>
        </p:blipFill>
        <p:spPr>
          <a:xfrm>
            <a:off x="4586587" y="735748"/>
            <a:ext cx="4542826" cy="407025"/>
          </a:xfrm>
          <a:prstGeom prst="rect">
            <a:avLst/>
          </a:prstGeom>
          <a:noFill/>
          <a:ln>
            <a:noFill/>
          </a:ln>
        </p:spPr>
      </p:pic>
      <p:pic>
        <p:nvPicPr>
          <p:cNvPr id="595" name="Google Shape;595;p35"/>
          <p:cNvPicPr preferRelativeResize="0"/>
          <p:nvPr/>
        </p:nvPicPr>
        <p:blipFill>
          <a:blip r:embed="rId5">
            <a:alphaModFix/>
          </a:blip>
          <a:stretch>
            <a:fillRect/>
          </a:stretch>
        </p:blipFill>
        <p:spPr>
          <a:xfrm>
            <a:off x="0" y="1369775"/>
            <a:ext cx="4566025" cy="3188918"/>
          </a:xfrm>
          <a:prstGeom prst="rect">
            <a:avLst/>
          </a:prstGeom>
          <a:noFill/>
          <a:ln>
            <a:noFill/>
          </a:ln>
        </p:spPr>
      </p:pic>
      <p:pic>
        <p:nvPicPr>
          <p:cNvPr id="596" name="Google Shape;596;p35"/>
          <p:cNvPicPr preferRelativeResize="0"/>
          <p:nvPr/>
        </p:nvPicPr>
        <p:blipFill>
          <a:blip r:embed="rId6">
            <a:alphaModFix/>
          </a:blip>
          <a:stretch>
            <a:fillRect/>
          </a:stretch>
        </p:blipFill>
        <p:spPr>
          <a:xfrm>
            <a:off x="4572000" y="2537809"/>
            <a:ext cx="4572001" cy="852854"/>
          </a:xfrm>
          <a:prstGeom prst="rect">
            <a:avLst/>
          </a:prstGeom>
          <a:noFill/>
          <a:ln>
            <a:noFill/>
          </a:ln>
        </p:spPr>
      </p:pic>
      <p:pic>
        <p:nvPicPr>
          <p:cNvPr id="597" name="Google Shape;597;p35"/>
          <p:cNvPicPr preferRelativeResize="0"/>
          <p:nvPr/>
        </p:nvPicPr>
        <p:blipFill>
          <a:blip r:embed="rId7">
            <a:alphaModFix/>
          </a:blip>
          <a:stretch>
            <a:fillRect/>
          </a:stretch>
        </p:blipFill>
        <p:spPr>
          <a:xfrm>
            <a:off x="-6" y="627013"/>
            <a:ext cx="4577988" cy="62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36"/>
          <p:cNvSpPr txBox="1"/>
          <p:nvPr>
            <p:ph idx="4294967295" type="subTitle"/>
          </p:nvPr>
        </p:nvSpPr>
        <p:spPr>
          <a:xfrm>
            <a:off x="710125" y="4694725"/>
            <a:ext cx="78900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https://github.com/MilkyTommy/420-2U3-SO_WEB_II/pull/1</a:t>
            </a:r>
            <a:r>
              <a:rPr lang="en">
                <a:solidFill>
                  <a:schemeClr val="accent3"/>
                </a:solidFill>
              </a:rPr>
              <a:t> </a:t>
            </a:r>
            <a:endParaRPr sz="1400">
              <a:solidFill>
                <a:schemeClr val="accent3"/>
              </a:solidFill>
            </a:endParaRPr>
          </a:p>
        </p:txBody>
      </p:sp>
      <p:sp>
        <p:nvSpPr>
          <p:cNvPr id="603" name="Google Shape;603;p36"/>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git --version </a:t>
            </a:r>
            <a:endParaRPr>
              <a:solidFill>
                <a:schemeClr val="accent3"/>
              </a:solidFill>
            </a:endParaRPr>
          </a:p>
        </p:txBody>
      </p:sp>
      <p:sp>
        <p:nvSpPr>
          <p:cNvPr id="604" name="Google Shape;604;p36"/>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Bootstrap.min.css</a:t>
            </a:r>
            <a:endParaRPr sz="1400">
              <a:solidFill>
                <a:schemeClr val="accent3"/>
              </a:solidFill>
            </a:endParaRPr>
          </a:p>
        </p:txBody>
      </p:sp>
      <p:pic>
        <p:nvPicPr>
          <p:cNvPr id="605" name="Google Shape;605;p36"/>
          <p:cNvPicPr preferRelativeResize="0"/>
          <p:nvPr/>
        </p:nvPicPr>
        <p:blipFill>
          <a:blip r:embed="rId4">
            <a:alphaModFix/>
          </a:blip>
          <a:stretch>
            <a:fillRect/>
          </a:stretch>
        </p:blipFill>
        <p:spPr>
          <a:xfrm>
            <a:off x="2757025" y="601225"/>
            <a:ext cx="3629960" cy="394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7"/>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Présentation.html</a:t>
            </a:r>
            <a:endParaRPr>
              <a:solidFill>
                <a:schemeClr val="accent3"/>
              </a:solidFill>
            </a:endParaRPr>
          </a:p>
        </p:txBody>
      </p:sp>
      <p:sp>
        <p:nvSpPr>
          <p:cNvPr id="611" name="Google Shape;611;p37"/>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git --version </a:t>
            </a:r>
            <a:endParaRPr>
              <a:solidFill>
                <a:schemeClr val="accent3"/>
              </a:solidFill>
            </a:endParaRPr>
          </a:p>
        </p:txBody>
      </p:sp>
      <p:sp>
        <p:nvSpPr>
          <p:cNvPr id="612" name="Google Shape;612;p3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Qu’est-ce qu’un </a:t>
            </a:r>
            <a:r>
              <a:rPr lang="en">
                <a:solidFill>
                  <a:schemeClr val="accent2"/>
                </a:solidFill>
              </a:rPr>
              <a:t>‘Framework CSS’;</a:t>
            </a:r>
            <a:endParaRPr>
              <a:solidFill>
                <a:schemeClr val="accent2"/>
              </a:solidFill>
            </a:endParaRPr>
          </a:p>
        </p:txBody>
      </p:sp>
      <p:sp>
        <p:nvSpPr>
          <p:cNvPr id="613" name="Google Shape;613;p37"/>
          <p:cNvSpPr txBox="1"/>
          <p:nvPr>
            <p:ph idx="4294967295" type="body"/>
          </p:nvPr>
        </p:nvSpPr>
        <p:spPr>
          <a:xfrm>
            <a:off x="1464250" y="1123900"/>
            <a:ext cx="6969600" cy="231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accent3"/>
                </a:solidFill>
              </a:rPr>
              <a:t>Dans son </a:t>
            </a:r>
            <a:r>
              <a:rPr lang="en" sz="1000"/>
              <a:t>essence</a:t>
            </a:r>
            <a:r>
              <a:rPr lang="en" sz="1000">
                <a:solidFill>
                  <a:schemeClr val="accent3"/>
                </a:solidFill>
              </a:rPr>
              <a:t>, un Framework CSS est simplement plusieurs feuilles de style en Cascade (CSS) étant prêt à l’emploi. L’intérêt d’utiliser un Framework CSS ne réside pas simplement dans le fait d’aller plus rapidement, mais peut également permettre de suivre une constance dans la façon de styliser une page web. </a:t>
            </a:r>
            <a:endParaRPr sz="1000">
              <a:solidFill>
                <a:schemeClr val="accent3"/>
              </a:solidFill>
            </a:endParaRPr>
          </a:p>
          <a:p>
            <a:pPr indent="0" lvl="0" marL="0" rtl="0" algn="l">
              <a:spcBef>
                <a:spcPts val="0"/>
              </a:spcBef>
              <a:spcAft>
                <a:spcPts val="0"/>
              </a:spcAft>
              <a:buNone/>
            </a:pPr>
            <a:r>
              <a:t/>
            </a:r>
            <a:endParaRPr sz="1000">
              <a:solidFill>
                <a:schemeClr val="accent3"/>
              </a:solidFill>
            </a:endParaRPr>
          </a:p>
          <a:p>
            <a:pPr indent="0" lvl="0" marL="0" rtl="0" algn="l">
              <a:spcBef>
                <a:spcPts val="0"/>
              </a:spcBef>
              <a:spcAft>
                <a:spcPts val="0"/>
              </a:spcAft>
              <a:buNone/>
            </a:pPr>
            <a:r>
              <a:rPr lang="en" sz="1000">
                <a:solidFill>
                  <a:schemeClr val="accent3"/>
                </a:solidFill>
              </a:rPr>
              <a:t>Jacob Thornton et Mark Otto de chez X (</a:t>
            </a:r>
            <a:r>
              <a:rPr lang="en" sz="1000"/>
              <a:t>Twitter</a:t>
            </a:r>
            <a:r>
              <a:rPr lang="en" sz="1000">
                <a:solidFill>
                  <a:schemeClr val="accent3"/>
                </a:solidFill>
              </a:rPr>
              <a:t>) ont créés Bootstrap dans le but d’uniformiser les outils chez X avec une suite de feuilles de style. Dans une optique de cohérence, bootstrap a rapidement introduit une documentation complète et une suite de </a:t>
            </a:r>
            <a:r>
              <a:rPr lang="en" sz="1000"/>
              <a:t>‘Templates’</a:t>
            </a:r>
            <a:r>
              <a:rPr lang="en" sz="1000">
                <a:solidFill>
                  <a:schemeClr val="accent3"/>
                </a:solidFill>
              </a:rPr>
              <a:t>.</a:t>
            </a:r>
            <a:endParaRPr sz="1000">
              <a:solidFill>
                <a:schemeClr val="accent3"/>
              </a:solidFill>
            </a:endParaRPr>
          </a:p>
          <a:p>
            <a:pPr indent="0" lvl="0" marL="0" rtl="0" algn="l">
              <a:spcBef>
                <a:spcPts val="0"/>
              </a:spcBef>
              <a:spcAft>
                <a:spcPts val="0"/>
              </a:spcAft>
              <a:buNone/>
            </a:pPr>
            <a:r>
              <a:t/>
            </a:r>
            <a:endParaRPr sz="1000">
              <a:solidFill>
                <a:schemeClr val="accent3"/>
              </a:solidFill>
            </a:endParaRPr>
          </a:p>
          <a:p>
            <a:pPr indent="0" lvl="0" marL="0" rtl="0" algn="l">
              <a:spcBef>
                <a:spcPts val="0"/>
              </a:spcBef>
              <a:spcAft>
                <a:spcPts val="0"/>
              </a:spcAft>
              <a:buNone/>
            </a:pPr>
            <a:r>
              <a:rPr lang="en" sz="1000">
                <a:solidFill>
                  <a:schemeClr val="accent3"/>
                </a:solidFill>
              </a:rPr>
              <a:t>Bootstrap est le premier Framework css a mettre l’emphase sur le dynamisme des pages (</a:t>
            </a:r>
            <a:r>
              <a:rPr lang="en" sz="1000"/>
              <a:t>responsive design</a:t>
            </a:r>
            <a:r>
              <a:rPr lang="en" sz="1000">
                <a:solidFill>
                  <a:schemeClr val="accent3"/>
                </a:solidFill>
              </a:rPr>
              <a:t>) et à expliquer l’intérêt de développer avec une priorisation vers le mobile (</a:t>
            </a:r>
            <a:r>
              <a:rPr lang="en" sz="1000"/>
              <a:t>mobile-first</a:t>
            </a:r>
            <a:r>
              <a:rPr lang="en" sz="1000">
                <a:solidFill>
                  <a:schemeClr val="accent3"/>
                </a:solidFill>
              </a:rPr>
              <a:t>).</a:t>
            </a:r>
            <a:endParaRPr sz="1000">
              <a:solidFill>
                <a:schemeClr val="accent3"/>
              </a:solidFill>
            </a:endParaRPr>
          </a:p>
          <a:p>
            <a:pPr indent="0" lvl="0" marL="0" rtl="0" algn="l">
              <a:spcBef>
                <a:spcPts val="0"/>
              </a:spcBef>
              <a:spcAft>
                <a:spcPts val="0"/>
              </a:spcAft>
              <a:buNone/>
            </a:pPr>
            <a:r>
              <a:t/>
            </a:r>
            <a:endParaRPr sz="1000">
              <a:solidFill>
                <a:schemeClr val="accent3"/>
              </a:solidFill>
            </a:endParaRPr>
          </a:p>
          <a:p>
            <a:pPr indent="0" lvl="0" marL="0" rtl="0" algn="l">
              <a:spcBef>
                <a:spcPts val="0"/>
              </a:spcBef>
              <a:spcAft>
                <a:spcPts val="0"/>
              </a:spcAft>
              <a:buNone/>
            </a:pPr>
            <a:r>
              <a:t/>
            </a:r>
            <a:endParaRPr sz="1000">
              <a:solidFill>
                <a:schemeClr val="accent3"/>
              </a:solidFill>
            </a:endParaRPr>
          </a:p>
        </p:txBody>
      </p:sp>
      <p:sp>
        <p:nvSpPr>
          <p:cNvPr id="614" name="Google Shape;614;p37"/>
          <p:cNvSpPr txBox="1"/>
          <p:nvPr>
            <p:ph idx="4294967295" type="subTitle"/>
          </p:nvPr>
        </p:nvSpPr>
        <p:spPr>
          <a:xfrm>
            <a:off x="0" y="4510825"/>
            <a:ext cx="3047100" cy="63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accent1"/>
                </a:solidFill>
                <a:hlinkClick r:id="rId3">
                  <a:extLst>
                    <a:ext uri="{A12FA001-AC4F-418D-AE19-62706E023703}">
                      <ahyp:hlinkClr val="tx"/>
                    </a:ext>
                  </a:extLst>
                </a:hlinkClick>
              </a:rPr>
              <a:t>https://getbootstrap.com/</a:t>
            </a:r>
            <a:r>
              <a:rPr lang="en">
                <a:solidFill>
                  <a:schemeClr val="accent1"/>
                </a:solidFill>
              </a:rPr>
              <a:t> </a:t>
            </a:r>
            <a:endParaRPr sz="1400">
              <a:solidFill>
                <a:schemeClr val="accent1"/>
              </a:solidFill>
            </a:endParaRPr>
          </a:p>
        </p:txBody>
      </p:sp>
      <p:pic>
        <p:nvPicPr>
          <p:cNvPr id="615" name="Google Shape;615;p37"/>
          <p:cNvPicPr preferRelativeResize="0"/>
          <p:nvPr/>
        </p:nvPicPr>
        <p:blipFill>
          <a:blip r:embed="rId4">
            <a:alphaModFix/>
          </a:blip>
          <a:stretch>
            <a:fillRect/>
          </a:stretch>
        </p:blipFill>
        <p:spPr>
          <a:xfrm>
            <a:off x="1512974" y="3263050"/>
            <a:ext cx="1534126" cy="1223475"/>
          </a:xfrm>
          <a:prstGeom prst="rect">
            <a:avLst/>
          </a:prstGeom>
          <a:noFill/>
          <a:ln>
            <a:noFill/>
          </a:ln>
        </p:spPr>
      </p:pic>
      <p:pic>
        <p:nvPicPr>
          <p:cNvPr id="616" name="Google Shape;616;p37"/>
          <p:cNvPicPr preferRelativeResize="0"/>
          <p:nvPr/>
        </p:nvPicPr>
        <p:blipFill>
          <a:blip r:embed="rId5">
            <a:alphaModFix/>
          </a:blip>
          <a:stretch>
            <a:fillRect/>
          </a:stretch>
        </p:blipFill>
        <p:spPr>
          <a:xfrm>
            <a:off x="3785296" y="3263046"/>
            <a:ext cx="2006499" cy="1223475"/>
          </a:xfrm>
          <a:prstGeom prst="rect">
            <a:avLst/>
          </a:prstGeom>
          <a:noFill/>
          <a:ln>
            <a:noFill/>
          </a:ln>
        </p:spPr>
      </p:pic>
      <p:pic>
        <p:nvPicPr>
          <p:cNvPr id="617" name="Google Shape;617;p37"/>
          <p:cNvPicPr preferRelativeResize="0"/>
          <p:nvPr/>
        </p:nvPicPr>
        <p:blipFill>
          <a:blip r:embed="rId6">
            <a:alphaModFix/>
          </a:blip>
          <a:stretch>
            <a:fillRect/>
          </a:stretch>
        </p:blipFill>
        <p:spPr>
          <a:xfrm>
            <a:off x="6107575" y="2541288"/>
            <a:ext cx="2667000" cy="2667000"/>
          </a:xfrm>
          <a:prstGeom prst="rect">
            <a:avLst/>
          </a:prstGeom>
          <a:noFill/>
          <a:ln>
            <a:noFill/>
          </a:ln>
        </p:spPr>
      </p:pic>
      <p:sp>
        <p:nvSpPr>
          <p:cNvPr id="618" name="Google Shape;618;p37"/>
          <p:cNvSpPr txBox="1"/>
          <p:nvPr>
            <p:ph idx="4294967295" type="subTitle"/>
          </p:nvPr>
        </p:nvSpPr>
        <p:spPr>
          <a:xfrm>
            <a:off x="3048450" y="4510825"/>
            <a:ext cx="3047100" cy="63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hlinkClick r:id="rId7"/>
              </a:rPr>
              <a:t>https://tailwindcss.com/</a:t>
            </a:r>
            <a:endParaRPr sz="1400"/>
          </a:p>
        </p:txBody>
      </p:sp>
      <p:sp>
        <p:nvSpPr>
          <p:cNvPr id="619" name="Google Shape;619;p37"/>
          <p:cNvSpPr txBox="1"/>
          <p:nvPr>
            <p:ph idx="4294967295" type="subTitle"/>
          </p:nvPr>
        </p:nvSpPr>
        <p:spPr>
          <a:xfrm>
            <a:off x="5917525" y="4510825"/>
            <a:ext cx="3226500" cy="63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lt1"/>
                </a:solidFill>
                <a:hlinkClick r:id="rId8">
                  <a:extLst>
                    <a:ext uri="{A12FA001-AC4F-418D-AE19-62706E023703}">
                      <ahyp:hlinkClr val="tx"/>
                    </a:ext>
                  </a:extLst>
                </a:hlinkClick>
              </a:rPr>
              <a:t>https://materializecss.co</a:t>
            </a:r>
            <a:r>
              <a:rPr lang="en">
                <a:solidFill>
                  <a:schemeClr val="lt1"/>
                </a:solidFill>
              </a:rPr>
              <a:t>m/ </a:t>
            </a:r>
            <a:r>
              <a:rPr lang="en">
                <a:solidFill>
                  <a:schemeClr val="lt1"/>
                </a:solidFill>
              </a:rPr>
              <a:t> </a:t>
            </a:r>
            <a:endParaRPr sz="14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8"/>
          <p:cNvSpPr txBox="1"/>
          <p:nvPr>
            <p:ph idx="1" type="subTitle"/>
          </p:nvPr>
        </p:nvSpPr>
        <p:spPr>
          <a:xfrm>
            <a:off x="710125" y="4694725"/>
            <a:ext cx="84339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https://2023.stateofcss.com/en-US/css-frameworks/</a:t>
            </a:r>
            <a:r>
              <a:rPr lang="en"/>
              <a:t> </a:t>
            </a:r>
            <a:endParaRPr/>
          </a:p>
        </p:txBody>
      </p:sp>
      <p:sp>
        <p:nvSpPr>
          <p:cNvPr id="625" name="Google Shape;625;p38"/>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git --version </a:t>
            </a:r>
            <a:endParaRPr/>
          </a:p>
        </p:txBody>
      </p:sp>
      <p:sp>
        <p:nvSpPr>
          <p:cNvPr id="626" name="Google Shape;626;p38"/>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Bootstrap.min.css</a:t>
            </a:r>
            <a:endParaRPr/>
          </a:p>
        </p:txBody>
      </p:sp>
      <p:pic>
        <p:nvPicPr>
          <p:cNvPr id="627" name="Google Shape;627;p38"/>
          <p:cNvPicPr preferRelativeResize="0"/>
          <p:nvPr/>
        </p:nvPicPr>
        <p:blipFill>
          <a:blip r:embed="rId4">
            <a:alphaModFix/>
          </a:blip>
          <a:stretch>
            <a:fillRect/>
          </a:stretch>
        </p:blipFill>
        <p:spPr>
          <a:xfrm>
            <a:off x="1972100" y="601225"/>
            <a:ext cx="5199810" cy="39411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39"/>
          <p:cNvSpPr txBox="1"/>
          <p:nvPr>
            <p:ph type="title"/>
          </p:nvPr>
        </p:nvSpPr>
        <p:spPr>
          <a:xfrm flipH="1">
            <a:off x="1460450" y="1436713"/>
            <a:ext cx="872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33" name="Google Shape;633;p39"/>
          <p:cNvSpPr txBox="1"/>
          <p:nvPr>
            <p:ph idx="1" type="subTitle"/>
          </p:nvPr>
        </p:nvSpPr>
        <p:spPr>
          <a:xfrm>
            <a:off x="2332550" y="1775125"/>
            <a:ext cx="6811500" cy="48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Le </a:t>
            </a:r>
            <a:r>
              <a:rPr lang="en" sz="1200" u="sng">
                <a:solidFill>
                  <a:schemeClr val="hlink"/>
                </a:solidFill>
                <a:hlinkClick r:id="rId3"/>
              </a:rPr>
              <a:t>réseau de diffusion de contenu</a:t>
            </a:r>
            <a:r>
              <a:rPr lang="en" sz="1200"/>
              <a:t> (CDN) est un groupe de serveurs géographiquement répartis qui met en cache le contenu à proximité des utilisateurs finaux.</a:t>
            </a:r>
            <a:endParaRPr sz="1200"/>
          </a:p>
        </p:txBody>
      </p:sp>
      <p:sp>
        <p:nvSpPr>
          <p:cNvPr id="634" name="Google Shape;634;p39"/>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Utilisation d’un CDN</a:t>
            </a:r>
            <a:endParaRPr/>
          </a:p>
        </p:txBody>
      </p:sp>
      <p:sp>
        <p:nvSpPr>
          <p:cNvPr id="635" name="Google Shape;635;p39"/>
          <p:cNvSpPr txBox="1"/>
          <p:nvPr>
            <p:ph idx="3" type="title"/>
          </p:nvPr>
        </p:nvSpPr>
        <p:spPr>
          <a:xfrm flipH="1">
            <a:off x="2164325" y="2419862"/>
            <a:ext cx="872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36" name="Google Shape;636;p39"/>
          <p:cNvSpPr txBox="1"/>
          <p:nvPr>
            <p:ph idx="4" type="subTitle"/>
          </p:nvPr>
        </p:nvSpPr>
        <p:spPr>
          <a:xfrm>
            <a:off x="3036425" y="2755475"/>
            <a:ext cx="6107700" cy="48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Utilise les </a:t>
            </a:r>
            <a:r>
              <a:rPr lang="en" sz="1200">
                <a:solidFill>
                  <a:schemeClr val="accent2"/>
                </a:solidFill>
              </a:rPr>
              <a:t>‘media queries’ </a:t>
            </a:r>
            <a:r>
              <a:rPr lang="en" sz="1200"/>
              <a:t>pour concevoir le CSS avec des variables pré-établies. L’objectif est le mobile d’abord et le design réactif.</a:t>
            </a:r>
            <a:r>
              <a:rPr lang="en" sz="1200">
                <a:solidFill>
                  <a:schemeClr val="accent2"/>
                </a:solidFill>
              </a:rPr>
              <a:t> </a:t>
            </a:r>
            <a:r>
              <a:rPr lang="en" sz="1200"/>
              <a:t> </a:t>
            </a:r>
            <a:endParaRPr sz="1200"/>
          </a:p>
        </p:txBody>
      </p:sp>
      <p:sp>
        <p:nvSpPr>
          <p:cNvPr id="637" name="Google Shape;637;p39"/>
          <p:cNvSpPr txBox="1"/>
          <p:nvPr>
            <p:ph idx="5" type="subTitle"/>
          </p:nvPr>
        </p:nvSpPr>
        <p:spPr>
          <a:xfrm>
            <a:off x="3036425" y="2419850"/>
            <a:ext cx="61077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Breakpoints au coeur du concept</a:t>
            </a:r>
            <a:endParaRPr/>
          </a:p>
        </p:txBody>
      </p:sp>
      <p:sp>
        <p:nvSpPr>
          <p:cNvPr id="638" name="Google Shape;638;p39"/>
          <p:cNvSpPr txBox="1"/>
          <p:nvPr>
            <p:ph idx="6" type="title"/>
          </p:nvPr>
        </p:nvSpPr>
        <p:spPr>
          <a:xfrm flipH="1">
            <a:off x="3036425" y="3402987"/>
            <a:ext cx="872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39" name="Google Shape;639;p39"/>
          <p:cNvSpPr txBox="1"/>
          <p:nvPr>
            <p:ph idx="7" type="subTitle"/>
          </p:nvPr>
        </p:nvSpPr>
        <p:spPr>
          <a:xfrm>
            <a:off x="3908525" y="3741375"/>
            <a:ext cx="5235600" cy="48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Faire un exercice en classe. L’exercice sera guidé par le professeur. À voir.</a:t>
            </a:r>
            <a:endParaRPr sz="1200"/>
          </a:p>
        </p:txBody>
      </p:sp>
      <p:sp>
        <p:nvSpPr>
          <p:cNvPr id="640" name="Google Shape;640;p39"/>
          <p:cNvSpPr txBox="1"/>
          <p:nvPr>
            <p:ph idx="8" type="subTitle"/>
          </p:nvPr>
        </p:nvSpPr>
        <p:spPr>
          <a:xfrm>
            <a:off x="3908525" y="3402975"/>
            <a:ext cx="31290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Exercice pratique</a:t>
            </a:r>
            <a:endParaRPr/>
          </a:p>
        </p:txBody>
      </p:sp>
      <p:sp>
        <p:nvSpPr>
          <p:cNvPr id="641" name="Google Shape;641;p39"/>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Idées de </a:t>
            </a:r>
            <a:r>
              <a:rPr lang="en">
                <a:solidFill>
                  <a:schemeClr val="accent2"/>
                </a:solidFill>
              </a:rPr>
              <a:t>‘Bootstrap’</a:t>
            </a:r>
            <a:r>
              <a:rPr lang="en"/>
              <a:t> </a:t>
            </a:r>
            <a:r>
              <a:rPr lang="en">
                <a:solidFill>
                  <a:schemeClr val="accent6"/>
                </a:solidFill>
              </a:rPr>
              <a:t>{</a:t>
            </a:r>
            <a:endParaRPr>
              <a:solidFill>
                <a:schemeClr val="accent6"/>
              </a:solidFill>
            </a:endParaRPr>
          </a:p>
        </p:txBody>
      </p:sp>
      <p:grpSp>
        <p:nvGrpSpPr>
          <p:cNvPr id="642" name="Google Shape;642;p39"/>
          <p:cNvGrpSpPr/>
          <p:nvPr/>
        </p:nvGrpSpPr>
        <p:grpSpPr>
          <a:xfrm>
            <a:off x="1084825" y="1168950"/>
            <a:ext cx="506100" cy="3401075"/>
            <a:chOff x="1084825" y="1168950"/>
            <a:chExt cx="506100" cy="3401075"/>
          </a:xfrm>
        </p:grpSpPr>
        <p:sp>
          <p:nvSpPr>
            <p:cNvPr id="643" name="Google Shape;643;p39"/>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44" name="Google Shape;644;p39"/>
            <p:cNvCxnSpPr/>
            <p:nvPr/>
          </p:nvCxnSpPr>
          <p:spPr>
            <a:xfrm>
              <a:off x="1337875" y="1168950"/>
              <a:ext cx="0" cy="2764500"/>
            </a:xfrm>
            <a:prstGeom prst="straightConnector1">
              <a:avLst/>
            </a:prstGeom>
            <a:noFill/>
            <a:ln cap="flat" cmpd="sng" w="9525">
              <a:solidFill>
                <a:schemeClr val="accent4"/>
              </a:solidFill>
              <a:prstDash val="solid"/>
              <a:round/>
              <a:headEnd len="med" w="med" type="none"/>
              <a:tailEnd len="med" w="med" type="none"/>
            </a:ln>
          </p:spPr>
        </p:cxnSp>
      </p:grpSp>
      <p:sp>
        <p:nvSpPr>
          <p:cNvPr id="645" name="Google Shape;645;p39"/>
          <p:cNvSpPr txBox="1"/>
          <p:nvPr>
            <p:ph idx="1" type="subTitle"/>
          </p:nvPr>
        </p:nvSpPr>
        <p:spPr>
          <a:xfrm>
            <a:off x="710125" y="4694725"/>
            <a:ext cx="84339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https://getbootstrap.com/docs</a:t>
            </a:r>
            <a:endParaRPr/>
          </a:p>
          <a:p>
            <a:pPr indent="0" lvl="0" marL="0" rtl="0" algn="l">
              <a:spcBef>
                <a:spcPts val="0"/>
              </a:spcBef>
              <a:spcAft>
                <a:spcPts val="0"/>
              </a:spcAft>
              <a:buNone/>
            </a:pPr>
            <a:r>
              <a:rPr lang="en" u="sng">
                <a:solidFill>
                  <a:schemeClr val="hlink"/>
                </a:solidFill>
                <a:hlinkClick r:id="rId5"/>
              </a:rPr>
              <a:t>https://getbootstrap.com/docs/5.3/examples/cheatsheet/</a:t>
            </a:r>
            <a:r>
              <a:rPr lang="en"/>
              <a:t> </a:t>
            </a:r>
            <a:endParaRPr/>
          </a:p>
        </p:txBody>
      </p:sp>
      <p:sp>
        <p:nvSpPr>
          <p:cNvPr id="646" name="Google Shape;646;p39"/>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git --version </a:t>
            </a:r>
            <a:endParaRPr/>
          </a:p>
        </p:txBody>
      </p:sp>
      <p:sp>
        <p:nvSpPr>
          <p:cNvPr id="647" name="Google Shape;647;p39"/>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Bootstrap.min.css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40"/>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Utilisation d’un CDN</a:t>
            </a:r>
            <a:r>
              <a:rPr lang="en"/>
              <a:t> </a:t>
            </a:r>
            <a:r>
              <a:rPr lang="en">
                <a:solidFill>
                  <a:schemeClr val="accent6"/>
                </a:solidFill>
              </a:rPr>
              <a:t>{</a:t>
            </a:r>
            <a:endParaRPr>
              <a:solidFill>
                <a:schemeClr val="accent6"/>
              </a:solidFill>
            </a:endParaRPr>
          </a:p>
        </p:txBody>
      </p:sp>
      <p:grpSp>
        <p:nvGrpSpPr>
          <p:cNvPr id="653" name="Google Shape;653;p40"/>
          <p:cNvGrpSpPr/>
          <p:nvPr/>
        </p:nvGrpSpPr>
        <p:grpSpPr>
          <a:xfrm>
            <a:off x="1084825" y="1168918"/>
            <a:ext cx="506100" cy="3612751"/>
            <a:chOff x="1084825" y="1168950"/>
            <a:chExt cx="506100" cy="3357575"/>
          </a:xfrm>
        </p:grpSpPr>
        <p:sp>
          <p:nvSpPr>
            <p:cNvPr id="654" name="Google Shape;654;p40"/>
            <p:cNvSpPr txBox="1"/>
            <p:nvPr/>
          </p:nvSpPr>
          <p:spPr>
            <a:xfrm>
              <a:off x="1084825" y="3954425"/>
              <a:ext cx="506100" cy="57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55" name="Google Shape;655;p40"/>
            <p:cNvCxnSpPr/>
            <p:nvPr/>
          </p:nvCxnSpPr>
          <p:spPr>
            <a:xfrm>
              <a:off x="1337875" y="1168950"/>
              <a:ext cx="0" cy="2764500"/>
            </a:xfrm>
            <a:prstGeom prst="straightConnector1">
              <a:avLst/>
            </a:prstGeom>
            <a:noFill/>
            <a:ln cap="flat" cmpd="sng" w="9525">
              <a:solidFill>
                <a:schemeClr val="accent4"/>
              </a:solidFill>
              <a:prstDash val="solid"/>
              <a:round/>
              <a:headEnd len="med" w="med" type="none"/>
              <a:tailEnd len="med" w="med" type="none"/>
            </a:ln>
          </p:spPr>
        </p:cxnSp>
      </p:grpSp>
      <p:sp>
        <p:nvSpPr>
          <p:cNvPr id="656" name="Google Shape;656;p40"/>
          <p:cNvSpPr txBox="1"/>
          <p:nvPr>
            <p:ph idx="1" type="subTitle"/>
          </p:nvPr>
        </p:nvSpPr>
        <p:spPr>
          <a:xfrm>
            <a:off x="710125" y="4694725"/>
            <a:ext cx="84339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https://www.cloudflare.com/learning/cdn/what-is-a-cdn/</a:t>
            </a:r>
            <a:endParaRPr/>
          </a:p>
          <a:p>
            <a:pPr indent="0" lvl="0" marL="0" rtl="0" algn="l">
              <a:spcBef>
                <a:spcPts val="0"/>
              </a:spcBef>
              <a:spcAft>
                <a:spcPts val="0"/>
              </a:spcAft>
              <a:buNone/>
            </a:pPr>
            <a:r>
              <a:rPr lang="en" u="sng">
                <a:solidFill>
                  <a:schemeClr val="hlink"/>
                </a:solidFill>
                <a:hlinkClick r:id="rId4"/>
              </a:rPr>
              <a:t>https://getbootstrap.com/docs/5.3/getting-started/download/</a:t>
            </a:r>
            <a:r>
              <a:rPr lang="en"/>
              <a:t>  </a:t>
            </a:r>
            <a:endParaRPr/>
          </a:p>
        </p:txBody>
      </p:sp>
      <p:sp>
        <p:nvSpPr>
          <p:cNvPr id="657" name="Google Shape;657;p40"/>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git --version </a:t>
            </a:r>
            <a:endParaRPr/>
          </a:p>
        </p:txBody>
      </p:sp>
      <p:sp>
        <p:nvSpPr>
          <p:cNvPr id="658" name="Google Shape;658;p40"/>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Bootstrap.min.css</a:t>
            </a:r>
            <a:endParaRPr/>
          </a:p>
        </p:txBody>
      </p:sp>
      <p:sp>
        <p:nvSpPr>
          <p:cNvPr id="659" name="Google Shape;659;p40"/>
          <p:cNvSpPr txBox="1"/>
          <p:nvPr/>
        </p:nvSpPr>
        <p:spPr>
          <a:xfrm>
            <a:off x="1443400" y="1351850"/>
            <a:ext cx="6449700" cy="24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Un réseau de diffusion de contenu (CDN) est un groupe de serveurs géographiquement répartis qui met en cache le contenu à proximité des utilisateurs finaux. Un CDN permet le transfert rapide des ressources nécessaires au chargement du contenu Internet, notamment des pages HTML, des fichiers JavaScript, des feuilles de style, des images et des vidéos.</a:t>
            </a:r>
            <a:endParaRPr>
              <a:solidFill>
                <a:schemeClr val="accent3"/>
              </a:solidFill>
              <a:latin typeface="Fira Code"/>
              <a:ea typeface="Fira Code"/>
              <a:cs typeface="Fira Code"/>
              <a:sym typeface="Fira Code"/>
            </a:endParaRPr>
          </a:p>
        </p:txBody>
      </p:sp>
      <p:pic>
        <p:nvPicPr>
          <p:cNvPr id="660" name="Google Shape;660;p40"/>
          <p:cNvPicPr preferRelativeResize="0"/>
          <p:nvPr/>
        </p:nvPicPr>
        <p:blipFill>
          <a:blip r:embed="rId5">
            <a:alphaModFix/>
          </a:blip>
          <a:stretch>
            <a:fillRect/>
          </a:stretch>
        </p:blipFill>
        <p:spPr>
          <a:xfrm>
            <a:off x="626700" y="2973124"/>
            <a:ext cx="8323699" cy="114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41"/>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Breakpoints au coeur du concept</a:t>
            </a:r>
            <a:endParaRPr>
              <a:solidFill>
                <a:schemeClr val="lt2"/>
              </a:solidFill>
            </a:endParaRPr>
          </a:p>
        </p:txBody>
      </p:sp>
      <p:grpSp>
        <p:nvGrpSpPr>
          <p:cNvPr id="666" name="Google Shape;666;p41"/>
          <p:cNvGrpSpPr/>
          <p:nvPr/>
        </p:nvGrpSpPr>
        <p:grpSpPr>
          <a:xfrm>
            <a:off x="1084825" y="1168950"/>
            <a:ext cx="506100" cy="3401075"/>
            <a:chOff x="1084825" y="1168950"/>
            <a:chExt cx="506100" cy="3401075"/>
          </a:xfrm>
        </p:grpSpPr>
        <p:sp>
          <p:nvSpPr>
            <p:cNvPr id="667" name="Google Shape;667;p41"/>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8" name="Google Shape;668;p41"/>
            <p:cNvCxnSpPr/>
            <p:nvPr/>
          </p:nvCxnSpPr>
          <p:spPr>
            <a:xfrm>
              <a:off x="1337875" y="1168950"/>
              <a:ext cx="0" cy="2764500"/>
            </a:xfrm>
            <a:prstGeom prst="straightConnector1">
              <a:avLst/>
            </a:prstGeom>
            <a:noFill/>
            <a:ln cap="flat" cmpd="sng" w="9525">
              <a:solidFill>
                <a:schemeClr val="accent4"/>
              </a:solidFill>
              <a:prstDash val="solid"/>
              <a:round/>
              <a:headEnd len="med" w="med" type="none"/>
              <a:tailEnd len="med" w="med" type="none"/>
            </a:ln>
          </p:spPr>
        </p:cxnSp>
      </p:grpSp>
      <p:sp>
        <p:nvSpPr>
          <p:cNvPr id="669" name="Google Shape;669;p41"/>
          <p:cNvSpPr txBox="1"/>
          <p:nvPr>
            <p:ph idx="1" type="subTitle"/>
          </p:nvPr>
        </p:nvSpPr>
        <p:spPr>
          <a:xfrm>
            <a:off x="710125" y="4694725"/>
            <a:ext cx="84339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1"/>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git --version </a:t>
            </a:r>
            <a:endParaRPr/>
          </a:p>
        </p:txBody>
      </p:sp>
      <p:sp>
        <p:nvSpPr>
          <p:cNvPr id="671" name="Google Shape;671;p41"/>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Bootstrap.min.css</a:t>
            </a:r>
            <a:endParaRPr/>
          </a:p>
        </p:txBody>
      </p:sp>
      <p:sp>
        <p:nvSpPr>
          <p:cNvPr id="672" name="Google Shape;672;p41"/>
          <p:cNvSpPr txBox="1"/>
          <p:nvPr/>
        </p:nvSpPr>
        <p:spPr>
          <a:xfrm>
            <a:off x="1306275" y="1212975"/>
            <a:ext cx="7127700" cy="293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3"/>
              </a:buClr>
              <a:buSzPts val="1400"/>
              <a:buFont typeface="Fira Code"/>
              <a:buChar char="●"/>
            </a:pPr>
            <a:r>
              <a:rPr lang="en">
                <a:solidFill>
                  <a:schemeClr val="accent3"/>
                </a:solidFill>
                <a:latin typeface="Fira Code"/>
                <a:ea typeface="Fira Code"/>
                <a:cs typeface="Fira Code"/>
                <a:sym typeface="Fira Code"/>
              </a:rPr>
              <a:t>Les points d’arrêt (Breakpoints) sont les éléments primordiales du design réactif. Utilisez-les pour contrôler quand votre mise en page peut être adaptée à une fenêtre d'affichage ou à une taille d'appareil particulière.</a:t>
            </a:r>
            <a:endParaRPr>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a:solidFill>
                <a:schemeClr val="accent3"/>
              </a:solidFill>
              <a:latin typeface="Fira Code"/>
              <a:ea typeface="Fira Code"/>
              <a:cs typeface="Fira Code"/>
              <a:sym typeface="Fira Code"/>
            </a:endParaRPr>
          </a:p>
          <a:p>
            <a:pPr indent="-317500" lvl="0" marL="457200" rtl="0" algn="l">
              <a:spcBef>
                <a:spcPts val="0"/>
              </a:spcBef>
              <a:spcAft>
                <a:spcPts val="0"/>
              </a:spcAft>
              <a:buClr>
                <a:schemeClr val="accent3"/>
              </a:buClr>
              <a:buSzPts val="1400"/>
              <a:buFont typeface="Fira Code"/>
              <a:buChar char="●"/>
            </a:pPr>
            <a:r>
              <a:rPr lang="en">
                <a:solidFill>
                  <a:schemeClr val="accent3"/>
                </a:solidFill>
                <a:latin typeface="Fira Code"/>
                <a:ea typeface="Fira Code"/>
                <a:cs typeface="Fira Code"/>
                <a:sym typeface="Fira Code"/>
              </a:rPr>
              <a:t>Utilise les media queries comme base pour créer les Breakpoints.</a:t>
            </a:r>
            <a:endParaRPr>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a:solidFill>
                <a:schemeClr val="accent3"/>
              </a:solidFill>
              <a:latin typeface="Fira Code"/>
              <a:ea typeface="Fira Code"/>
              <a:cs typeface="Fira Code"/>
              <a:sym typeface="Fira Code"/>
            </a:endParaRPr>
          </a:p>
          <a:p>
            <a:pPr indent="-317500" lvl="0" marL="457200" rtl="0" algn="l">
              <a:spcBef>
                <a:spcPts val="0"/>
              </a:spcBef>
              <a:spcAft>
                <a:spcPts val="0"/>
              </a:spcAft>
              <a:buClr>
                <a:schemeClr val="accent3"/>
              </a:buClr>
              <a:buSzPts val="1400"/>
              <a:buFont typeface="Fira Code"/>
              <a:buChar char="●"/>
            </a:pPr>
            <a:r>
              <a:rPr lang="en">
                <a:solidFill>
                  <a:schemeClr val="accent3"/>
                </a:solidFill>
                <a:latin typeface="Fira Code"/>
                <a:ea typeface="Fira Code"/>
                <a:cs typeface="Fira Code"/>
                <a:sym typeface="Fira Code"/>
              </a:rPr>
              <a:t>Idéologie Mobile d’abord. L’on </a:t>
            </a:r>
            <a:r>
              <a:rPr lang="en">
                <a:solidFill>
                  <a:schemeClr val="accent3"/>
                </a:solidFill>
                <a:latin typeface="Fira Code"/>
                <a:ea typeface="Fira Code"/>
                <a:cs typeface="Fira Code"/>
                <a:sym typeface="Fira Code"/>
              </a:rPr>
              <a:t>vise</a:t>
            </a:r>
            <a:r>
              <a:rPr lang="en">
                <a:solidFill>
                  <a:schemeClr val="accent3"/>
                </a:solidFill>
                <a:latin typeface="Fira Code"/>
                <a:ea typeface="Fira Code"/>
                <a:cs typeface="Fira Code"/>
                <a:sym typeface="Fira Code"/>
              </a:rPr>
              <a:t> à appliquer le strict minimum de styles pour qu'une mise en page fonctionne au plus petit point d'arrêt, puis à superposer des styles pour ajuster cette conception pour des appareils plus grands.</a:t>
            </a:r>
            <a:endParaRPr>
              <a:solidFill>
                <a:schemeClr val="accent3"/>
              </a:solidFill>
              <a:latin typeface="Fira Code"/>
              <a:ea typeface="Fira Code"/>
              <a:cs typeface="Fira Code"/>
              <a:sym typeface="Fira Cod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42"/>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Breakpoints au coeur du concept</a:t>
            </a:r>
            <a:endParaRPr>
              <a:solidFill>
                <a:schemeClr val="lt2"/>
              </a:solidFill>
            </a:endParaRPr>
          </a:p>
        </p:txBody>
      </p:sp>
      <p:grpSp>
        <p:nvGrpSpPr>
          <p:cNvPr id="678" name="Google Shape;678;p42"/>
          <p:cNvGrpSpPr/>
          <p:nvPr/>
        </p:nvGrpSpPr>
        <p:grpSpPr>
          <a:xfrm>
            <a:off x="1084825" y="1168950"/>
            <a:ext cx="506100" cy="3659375"/>
            <a:chOff x="1084825" y="1168950"/>
            <a:chExt cx="506100" cy="3659375"/>
          </a:xfrm>
        </p:grpSpPr>
        <p:sp>
          <p:nvSpPr>
            <p:cNvPr id="679" name="Google Shape;679;p42"/>
            <p:cNvSpPr txBox="1"/>
            <p:nvPr/>
          </p:nvSpPr>
          <p:spPr>
            <a:xfrm>
              <a:off x="1084825" y="42127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80" name="Google Shape;680;p42"/>
            <p:cNvCxnSpPr/>
            <p:nvPr/>
          </p:nvCxnSpPr>
          <p:spPr>
            <a:xfrm>
              <a:off x="1337875" y="1168950"/>
              <a:ext cx="0" cy="2764500"/>
            </a:xfrm>
            <a:prstGeom prst="straightConnector1">
              <a:avLst/>
            </a:prstGeom>
            <a:noFill/>
            <a:ln cap="flat" cmpd="sng" w="9525">
              <a:solidFill>
                <a:schemeClr val="accent4"/>
              </a:solidFill>
              <a:prstDash val="solid"/>
              <a:round/>
              <a:headEnd len="med" w="med" type="none"/>
              <a:tailEnd len="med" w="med" type="none"/>
            </a:ln>
          </p:spPr>
        </p:cxnSp>
      </p:grpSp>
      <p:sp>
        <p:nvSpPr>
          <p:cNvPr id="681" name="Google Shape;681;p42"/>
          <p:cNvSpPr txBox="1"/>
          <p:nvPr>
            <p:ph idx="1" type="subTitle"/>
          </p:nvPr>
        </p:nvSpPr>
        <p:spPr>
          <a:xfrm>
            <a:off x="710125" y="4694725"/>
            <a:ext cx="84339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https://getbootstrap.com/docs/5.3/layout/breakpoints/</a:t>
            </a:r>
            <a:r>
              <a:rPr lang="en"/>
              <a:t> </a:t>
            </a:r>
            <a:endParaRPr/>
          </a:p>
        </p:txBody>
      </p:sp>
      <p:sp>
        <p:nvSpPr>
          <p:cNvPr id="682" name="Google Shape;682;p42"/>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git --version </a:t>
            </a:r>
            <a:endParaRPr/>
          </a:p>
        </p:txBody>
      </p:sp>
      <p:sp>
        <p:nvSpPr>
          <p:cNvPr id="683" name="Google Shape;683;p42"/>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Bootstrap.min.css</a:t>
            </a:r>
            <a:endParaRPr/>
          </a:p>
        </p:txBody>
      </p:sp>
      <p:pic>
        <p:nvPicPr>
          <p:cNvPr id="684" name="Google Shape;684;p42"/>
          <p:cNvPicPr preferRelativeResize="0"/>
          <p:nvPr/>
        </p:nvPicPr>
        <p:blipFill>
          <a:blip r:embed="rId4">
            <a:alphaModFix/>
          </a:blip>
          <a:stretch>
            <a:fillRect/>
          </a:stretch>
        </p:blipFill>
        <p:spPr>
          <a:xfrm>
            <a:off x="1164413" y="1200100"/>
            <a:ext cx="7248274" cy="30611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43"/>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Exercice pratique</a:t>
            </a:r>
            <a:endParaRPr>
              <a:solidFill>
                <a:schemeClr val="dk2"/>
              </a:solidFill>
            </a:endParaRPr>
          </a:p>
        </p:txBody>
      </p:sp>
      <p:grpSp>
        <p:nvGrpSpPr>
          <p:cNvPr id="690" name="Google Shape;690;p43"/>
          <p:cNvGrpSpPr/>
          <p:nvPr/>
        </p:nvGrpSpPr>
        <p:grpSpPr>
          <a:xfrm>
            <a:off x="1084825" y="1168950"/>
            <a:ext cx="506100" cy="3401075"/>
            <a:chOff x="1084825" y="1168950"/>
            <a:chExt cx="506100" cy="3401075"/>
          </a:xfrm>
        </p:grpSpPr>
        <p:sp>
          <p:nvSpPr>
            <p:cNvPr id="691" name="Google Shape;691;p43"/>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92" name="Google Shape;692;p43"/>
            <p:cNvCxnSpPr/>
            <p:nvPr/>
          </p:nvCxnSpPr>
          <p:spPr>
            <a:xfrm>
              <a:off x="1337875" y="1168950"/>
              <a:ext cx="0" cy="2764500"/>
            </a:xfrm>
            <a:prstGeom prst="straightConnector1">
              <a:avLst/>
            </a:prstGeom>
            <a:noFill/>
            <a:ln cap="flat" cmpd="sng" w="9525">
              <a:solidFill>
                <a:schemeClr val="accent4"/>
              </a:solidFill>
              <a:prstDash val="solid"/>
              <a:round/>
              <a:headEnd len="med" w="med" type="none"/>
              <a:tailEnd len="med" w="med" type="none"/>
            </a:ln>
          </p:spPr>
        </p:cxnSp>
      </p:grpSp>
      <p:sp>
        <p:nvSpPr>
          <p:cNvPr id="693" name="Google Shape;693;p43"/>
          <p:cNvSpPr txBox="1"/>
          <p:nvPr>
            <p:ph idx="1" type="subTitle"/>
          </p:nvPr>
        </p:nvSpPr>
        <p:spPr>
          <a:xfrm>
            <a:off x="710125" y="4694725"/>
            <a:ext cx="84339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3"/>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git --version </a:t>
            </a:r>
            <a:endParaRPr/>
          </a:p>
        </p:txBody>
      </p:sp>
      <p:sp>
        <p:nvSpPr>
          <p:cNvPr id="695" name="Google Shape;695;p43"/>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Bootstrap.min.css</a:t>
            </a:r>
            <a:endParaRPr/>
          </a:p>
        </p:txBody>
      </p:sp>
      <p:sp>
        <p:nvSpPr>
          <p:cNvPr id="696" name="Google Shape;696;p43"/>
          <p:cNvSpPr txBox="1"/>
          <p:nvPr/>
        </p:nvSpPr>
        <p:spPr>
          <a:xfrm>
            <a:off x="1675625" y="1776700"/>
            <a:ext cx="5967600" cy="15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3"/>
                </a:solidFill>
                <a:latin typeface="Fira Code"/>
                <a:ea typeface="Fira Code"/>
                <a:cs typeface="Fira Code"/>
                <a:sym typeface="Fira Code"/>
              </a:rPr>
              <a:t>À voir en classe.</a:t>
            </a:r>
            <a:endParaRPr sz="2000">
              <a:solidFill>
                <a:schemeClr val="accent3"/>
              </a:solidFill>
              <a:latin typeface="Fira Code"/>
              <a:ea typeface="Fira Code"/>
              <a:cs typeface="Fira Code"/>
              <a:sym typeface="Fira Cod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6"/>
          <p:cNvSpPr txBox="1"/>
          <p:nvPr/>
        </p:nvSpPr>
        <p:spPr>
          <a:xfrm>
            <a:off x="-5975"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7E7E7"/>
                </a:solidFill>
                <a:latin typeface="Fira Code"/>
                <a:ea typeface="Fira Code"/>
                <a:cs typeface="Fira Code"/>
                <a:sym typeface="Fira Code"/>
              </a:rPr>
              <a:t>Présentation.html</a:t>
            </a:r>
            <a:endParaRPr>
              <a:solidFill>
                <a:srgbClr val="E7E7E7"/>
              </a:solidFill>
              <a:latin typeface="Fira Code"/>
              <a:ea typeface="Fira Code"/>
              <a:cs typeface="Fira Code"/>
              <a:sym typeface="Fira Code"/>
            </a:endParaRPr>
          </a:p>
        </p:txBody>
      </p:sp>
      <p:sp>
        <p:nvSpPr>
          <p:cNvPr id="468" name="Google Shape;468;p26"/>
          <p:cNvSpPr txBox="1"/>
          <p:nvPr/>
        </p:nvSpPr>
        <p:spPr>
          <a:xfrm>
            <a:off x="4572000" y="91525"/>
            <a:ext cx="4572000" cy="35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Fira Code"/>
                <a:ea typeface="Fira Code"/>
                <a:cs typeface="Fira Code"/>
                <a:sym typeface="Fira Code"/>
              </a:rPr>
              <a:t>git --version </a:t>
            </a:r>
            <a:endParaRPr>
              <a:solidFill>
                <a:srgbClr val="E7E7E7"/>
              </a:solidFill>
              <a:latin typeface="Fira Code"/>
              <a:ea typeface="Fira Code"/>
              <a:cs typeface="Fira Code"/>
              <a:sym typeface="Fira Code"/>
            </a:endParaRPr>
          </a:p>
        </p:txBody>
      </p:sp>
      <p:sp>
        <p:nvSpPr>
          <p:cNvPr id="469" name="Google Shape;469;p26"/>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rgbClr val="72D9F0"/>
                </a:solidFill>
                <a:latin typeface="Fira Code"/>
                <a:ea typeface="Fira Code"/>
                <a:cs typeface="Fira Code"/>
                <a:sym typeface="Fira Code"/>
              </a:rPr>
              <a:t>‹#›</a:t>
            </a:fld>
            <a:endParaRPr sz="1300">
              <a:solidFill>
                <a:srgbClr val="72D9F0"/>
              </a:solidFill>
              <a:latin typeface="Fira Code"/>
              <a:ea typeface="Fira Code"/>
              <a:cs typeface="Fira Code"/>
              <a:sym typeface="Fira Code"/>
            </a:endParaRPr>
          </a:p>
        </p:txBody>
      </p:sp>
      <p:sp>
        <p:nvSpPr>
          <p:cNvPr id="470" name="Google Shape;470;p26"/>
          <p:cNvSpPr txBox="1"/>
          <p:nvPr>
            <p:ph idx="4294967295"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des matières</a:t>
            </a:r>
            <a:endParaRPr>
              <a:solidFill>
                <a:schemeClr val="accent6"/>
              </a:solidFill>
            </a:endParaRPr>
          </a:p>
        </p:txBody>
      </p:sp>
      <p:sp>
        <p:nvSpPr>
          <p:cNvPr id="471" name="Google Shape;471;p26"/>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472" name="Google Shape;472;p26"/>
          <p:cNvSpPr txBox="1"/>
          <p:nvPr/>
        </p:nvSpPr>
        <p:spPr>
          <a:xfrm>
            <a:off x="1630375" y="1261475"/>
            <a:ext cx="14157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Fira Code"/>
                <a:ea typeface="Fira Code"/>
                <a:cs typeface="Fira Code"/>
                <a:sym typeface="Fira Code"/>
              </a:rPr>
              <a:t>Étape 01</a:t>
            </a:r>
            <a:endParaRPr sz="2000">
              <a:solidFill>
                <a:schemeClr val="accent1"/>
              </a:solidFill>
              <a:latin typeface="Fira Code"/>
              <a:ea typeface="Fira Code"/>
              <a:cs typeface="Fira Code"/>
              <a:sym typeface="Fira Code"/>
            </a:endParaRPr>
          </a:p>
        </p:txBody>
      </p:sp>
      <p:sp>
        <p:nvSpPr>
          <p:cNvPr id="473" name="Google Shape;473;p26"/>
          <p:cNvSpPr txBox="1"/>
          <p:nvPr/>
        </p:nvSpPr>
        <p:spPr>
          <a:xfrm>
            <a:off x="3046075" y="1261750"/>
            <a:ext cx="39813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Prise des présences et Questions</a:t>
            </a:r>
            <a:endParaRPr>
              <a:solidFill>
                <a:schemeClr val="accent3"/>
              </a:solidFill>
              <a:latin typeface="Fira Code"/>
              <a:ea typeface="Fira Code"/>
              <a:cs typeface="Fira Code"/>
              <a:sym typeface="Fira Code"/>
            </a:endParaRPr>
          </a:p>
        </p:txBody>
      </p:sp>
      <p:sp>
        <p:nvSpPr>
          <p:cNvPr id="474" name="Google Shape;474;p26"/>
          <p:cNvSpPr txBox="1"/>
          <p:nvPr/>
        </p:nvSpPr>
        <p:spPr>
          <a:xfrm>
            <a:off x="2068425" y="1984000"/>
            <a:ext cx="14157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Fira Code"/>
                <a:ea typeface="Fira Code"/>
                <a:cs typeface="Fira Code"/>
                <a:sym typeface="Fira Code"/>
              </a:rPr>
              <a:t>Étape 02</a:t>
            </a:r>
            <a:endParaRPr sz="2000">
              <a:solidFill>
                <a:schemeClr val="lt2"/>
              </a:solidFill>
              <a:latin typeface="Fira Code"/>
              <a:ea typeface="Fira Code"/>
              <a:cs typeface="Fira Code"/>
              <a:sym typeface="Fira Code"/>
            </a:endParaRPr>
          </a:p>
        </p:txBody>
      </p:sp>
      <p:sp>
        <p:nvSpPr>
          <p:cNvPr id="475" name="Google Shape;475;p26"/>
          <p:cNvSpPr txBox="1"/>
          <p:nvPr/>
        </p:nvSpPr>
        <p:spPr>
          <a:xfrm>
            <a:off x="3484125" y="1982183"/>
            <a:ext cx="39813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Aperçu et exercice avec </a:t>
            </a:r>
            <a:r>
              <a:rPr b="1" lang="en">
                <a:solidFill>
                  <a:schemeClr val="accent2"/>
                </a:solidFill>
                <a:latin typeface="Fira Code"/>
                <a:ea typeface="Fira Code"/>
                <a:cs typeface="Fira Code"/>
                <a:sym typeface="Fira Code"/>
              </a:rPr>
              <a:t>Git</a:t>
            </a:r>
            <a:endParaRPr>
              <a:solidFill>
                <a:schemeClr val="accent3"/>
              </a:solidFill>
              <a:latin typeface="Fira Code"/>
              <a:ea typeface="Fira Code"/>
              <a:cs typeface="Fira Code"/>
              <a:sym typeface="Fira Code"/>
            </a:endParaRPr>
          </a:p>
        </p:txBody>
      </p:sp>
      <p:sp>
        <p:nvSpPr>
          <p:cNvPr id="476" name="Google Shape;476;p26"/>
          <p:cNvSpPr txBox="1"/>
          <p:nvPr/>
        </p:nvSpPr>
        <p:spPr>
          <a:xfrm>
            <a:off x="2505725" y="2706550"/>
            <a:ext cx="14157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Fira Code"/>
                <a:ea typeface="Fira Code"/>
                <a:cs typeface="Fira Code"/>
                <a:sym typeface="Fira Code"/>
              </a:rPr>
              <a:t>Étape 03</a:t>
            </a:r>
            <a:endParaRPr sz="2000">
              <a:solidFill>
                <a:schemeClr val="dk2"/>
              </a:solidFill>
              <a:latin typeface="Fira Code"/>
              <a:ea typeface="Fira Code"/>
              <a:cs typeface="Fira Code"/>
              <a:sym typeface="Fira Code"/>
            </a:endParaRPr>
          </a:p>
        </p:txBody>
      </p:sp>
      <p:sp>
        <p:nvSpPr>
          <p:cNvPr id="477" name="Google Shape;477;p26"/>
          <p:cNvSpPr txBox="1"/>
          <p:nvPr/>
        </p:nvSpPr>
        <p:spPr>
          <a:xfrm>
            <a:off x="3921425" y="2706567"/>
            <a:ext cx="39813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Explication d’un Framework CSS tel que Bootstrap ou TailwindCSS</a:t>
            </a:r>
            <a:endParaRPr>
              <a:solidFill>
                <a:schemeClr val="accent3"/>
              </a:solidFill>
              <a:latin typeface="Fira Code"/>
              <a:ea typeface="Fira Code"/>
              <a:cs typeface="Fira Code"/>
              <a:sym typeface="Fira Code"/>
            </a:endParaRPr>
          </a:p>
        </p:txBody>
      </p:sp>
      <p:sp>
        <p:nvSpPr>
          <p:cNvPr id="478" name="Google Shape;478;p26"/>
          <p:cNvSpPr txBox="1"/>
          <p:nvPr/>
        </p:nvSpPr>
        <p:spPr>
          <a:xfrm>
            <a:off x="2924775" y="3429125"/>
            <a:ext cx="14157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Fira Code"/>
                <a:ea typeface="Fira Code"/>
                <a:cs typeface="Fira Code"/>
                <a:sym typeface="Fira Code"/>
              </a:rPr>
              <a:t>Étape 04</a:t>
            </a:r>
            <a:endParaRPr sz="2000">
              <a:solidFill>
                <a:schemeClr val="accent2"/>
              </a:solidFill>
              <a:latin typeface="Fira Code"/>
              <a:ea typeface="Fira Code"/>
              <a:cs typeface="Fira Code"/>
              <a:sym typeface="Fira Code"/>
            </a:endParaRPr>
          </a:p>
        </p:txBody>
      </p:sp>
      <p:sp>
        <p:nvSpPr>
          <p:cNvPr id="479" name="Google Shape;479;p26"/>
          <p:cNvSpPr txBox="1"/>
          <p:nvPr/>
        </p:nvSpPr>
        <p:spPr>
          <a:xfrm>
            <a:off x="4340475" y="3430975"/>
            <a:ext cx="39813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CDN, Breakpoints et système de Grid   de Bootstrap</a:t>
            </a:r>
            <a:endParaRPr>
              <a:solidFill>
                <a:schemeClr val="accent3"/>
              </a:solidFill>
              <a:latin typeface="Fira Code"/>
              <a:ea typeface="Fira Code"/>
              <a:cs typeface="Fira Code"/>
              <a:sym typeface="Fira Code"/>
            </a:endParaRPr>
          </a:p>
        </p:txBody>
      </p:sp>
      <p:cxnSp>
        <p:nvCxnSpPr>
          <p:cNvPr id="480" name="Google Shape;480;p26"/>
          <p:cNvCxnSpPr/>
          <p:nvPr/>
        </p:nvCxnSpPr>
        <p:spPr>
          <a:xfrm>
            <a:off x="1337875" y="1154900"/>
            <a:ext cx="0" cy="2778600"/>
          </a:xfrm>
          <a:prstGeom prst="straightConnector1">
            <a:avLst/>
          </a:prstGeom>
          <a:noFill/>
          <a:ln cap="flat" cmpd="sng" w="9525">
            <a:solidFill>
              <a:schemeClr val="accent4"/>
            </a:solidFill>
            <a:prstDash val="solid"/>
            <a:round/>
            <a:headEnd len="med" w="med" type="none"/>
            <a:tailEnd len="med" w="med" type="none"/>
          </a:ln>
        </p:spPr>
      </p:cxnSp>
      <p:cxnSp>
        <p:nvCxnSpPr>
          <p:cNvPr id="481" name="Google Shape;481;p26"/>
          <p:cNvCxnSpPr>
            <a:endCxn id="472" idx="1"/>
          </p:cNvCxnSpPr>
          <p:nvPr/>
        </p:nvCxnSpPr>
        <p:spPr>
          <a:xfrm>
            <a:off x="1337875" y="1553675"/>
            <a:ext cx="292500" cy="0"/>
          </a:xfrm>
          <a:prstGeom prst="straightConnector1">
            <a:avLst/>
          </a:prstGeom>
          <a:noFill/>
          <a:ln cap="flat" cmpd="sng" w="9525">
            <a:solidFill>
              <a:schemeClr val="accent4"/>
            </a:solidFill>
            <a:prstDash val="solid"/>
            <a:round/>
            <a:headEnd len="med" w="med" type="none"/>
            <a:tailEnd len="med" w="med" type="none"/>
          </a:ln>
        </p:spPr>
      </p:cxnSp>
      <p:cxnSp>
        <p:nvCxnSpPr>
          <p:cNvPr id="482" name="Google Shape;482;p26"/>
          <p:cNvCxnSpPr/>
          <p:nvPr/>
        </p:nvCxnSpPr>
        <p:spPr>
          <a:xfrm>
            <a:off x="1337875" y="2276200"/>
            <a:ext cx="698400" cy="0"/>
          </a:xfrm>
          <a:prstGeom prst="straightConnector1">
            <a:avLst/>
          </a:prstGeom>
          <a:noFill/>
          <a:ln cap="flat" cmpd="sng" w="9525">
            <a:solidFill>
              <a:schemeClr val="accent4"/>
            </a:solidFill>
            <a:prstDash val="solid"/>
            <a:round/>
            <a:headEnd len="med" w="med" type="none"/>
            <a:tailEnd len="med" w="med" type="none"/>
          </a:ln>
        </p:spPr>
      </p:cxnSp>
      <p:sp>
        <p:nvSpPr>
          <p:cNvPr id="483" name="Google Shape;483;p26"/>
          <p:cNvSpPr/>
          <p:nvPr/>
        </p:nvSpPr>
        <p:spPr>
          <a:xfrm>
            <a:off x="1280125" y="2218446"/>
            <a:ext cx="115500" cy="115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4" name="Google Shape;484;p26"/>
          <p:cNvCxnSpPr/>
          <p:nvPr/>
        </p:nvCxnSpPr>
        <p:spPr>
          <a:xfrm>
            <a:off x="1337875" y="2998763"/>
            <a:ext cx="1152000" cy="0"/>
          </a:xfrm>
          <a:prstGeom prst="straightConnector1">
            <a:avLst/>
          </a:prstGeom>
          <a:noFill/>
          <a:ln cap="flat" cmpd="sng" w="9525">
            <a:solidFill>
              <a:schemeClr val="accent4"/>
            </a:solidFill>
            <a:prstDash val="solid"/>
            <a:round/>
            <a:headEnd len="med" w="med" type="none"/>
            <a:tailEnd len="med" w="med" type="none"/>
          </a:ln>
        </p:spPr>
      </p:cxnSp>
      <p:sp>
        <p:nvSpPr>
          <p:cNvPr id="485" name="Google Shape;485;p26"/>
          <p:cNvSpPr/>
          <p:nvPr/>
        </p:nvSpPr>
        <p:spPr>
          <a:xfrm>
            <a:off x="1280125" y="2941004"/>
            <a:ext cx="115500" cy="115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6" name="Google Shape;486;p26"/>
          <p:cNvCxnSpPr/>
          <p:nvPr/>
        </p:nvCxnSpPr>
        <p:spPr>
          <a:xfrm>
            <a:off x="1337875" y="3721325"/>
            <a:ext cx="1587000" cy="0"/>
          </a:xfrm>
          <a:prstGeom prst="straightConnector1">
            <a:avLst/>
          </a:prstGeom>
          <a:noFill/>
          <a:ln cap="flat" cmpd="sng" w="9525">
            <a:solidFill>
              <a:schemeClr val="accent4"/>
            </a:solidFill>
            <a:prstDash val="solid"/>
            <a:round/>
            <a:headEnd len="med" w="med" type="none"/>
            <a:tailEnd len="med" w="med" type="none"/>
          </a:ln>
        </p:spPr>
      </p:cxnSp>
      <p:sp>
        <p:nvSpPr>
          <p:cNvPr id="487" name="Google Shape;487;p26"/>
          <p:cNvSpPr/>
          <p:nvPr/>
        </p:nvSpPr>
        <p:spPr>
          <a:xfrm>
            <a:off x="1280125" y="3663563"/>
            <a:ext cx="115500" cy="115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7"/>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Présentation.html</a:t>
            </a:r>
            <a:endParaRPr>
              <a:solidFill>
                <a:schemeClr val="accent3"/>
              </a:solidFill>
            </a:endParaRPr>
          </a:p>
        </p:txBody>
      </p:sp>
      <p:sp>
        <p:nvSpPr>
          <p:cNvPr id="493" name="Google Shape;493;p27"/>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g</a:t>
            </a:r>
            <a:r>
              <a:rPr lang="en">
                <a:solidFill>
                  <a:schemeClr val="accent3"/>
                </a:solidFill>
              </a:rPr>
              <a:t>it </a:t>
            </a:r>
            <a:r>
              <a:rPr lang="en">
                <a:solidFill>
                  <a:schemeClr val="accent3"/>
                </a:solidFill>
              </a:rPr>
              <a:t>--version</a:t>
            </a:r>
            <a:r>
              <a:rPr lang="en">
                <a:solidFill>
                  <a:schemeClr val="accent3"/>
                </a:solidFill>
              </a:rPr>
              <a:t> </a:t>
            </a:r>
            <a:endParaRPr>
              <a:solidFill>
                <a:schemeClr val="accent3"/>
              </a:solidFill>
            </a:endParaRPr>
          </a:p>
        </p:txBody>
      </p:sp>
      <p:sp>
        <p:nvSpPr>
          <p:cNvPr id="494" name="Google Shape;494;p2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Qu’est-ce que </a:t>
            </a:r>
            <a:r>
              <a:rPr lang="en">
                <a:solidFill>
                  <a:schemeClr val="accent2"/>
                </a:solidFill>
              </a:rPr>
              <a:t>‘Git’;</a:t>
            </a:r>
            <a:endParaRPr>
              <a:solidFill>
                <a:schemeClr val="accent2"/>
              </a:solidFill>
            </a:endParaRPr>
          </a:p>
        </p:txBody>
      </p:sp>
      <p:sp>
        <p:nvSpPr>
          <p:cNvPr id="495" name="Google Shape;495;p27"/>
          <p:cNvSpPr txBox="1"/>
          <p:nvPr>
            <p:ph idx="4294967295" type="body"/>
          </p:nvPr>
        </p:nvSpPr>
        <p:spPr>
          <a:xfrm>
            <a:off x="1464250" y="1123900"/>
            <a:ext cx="6969600" cy="133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accent3"/>
              </a:solidFill>
            </a:endParaRPr>
          </a:p>
          <a:p>
            <a:pPr indent="0" lvl="0" marL="0" rtl="0" algn="l">
              <a:spcBef>
                <a:spcPts val="0"/>
              </a:spcBef>
              <a:spcAft>
                <a:spcPts val="0"/>
              </a:spcAft>
              <a:buNone/>
            </a:pPr>
            <a:r>
              <a:rPr lang="en" sz="1000">
                <a:solidFill>
                  <a:schemeClr val="accent3"/>
                </a:solidFill>
              </a:rPr>
              <a:t>Git est un logiciel Open Source de </a:t>
            </a:r>
            <a:r>
              <a:rPr b="1" lang="en" sz="1000">
                <a:solidFill>
                  <a:srgbClr val="A5CF27"/>
                </a:solidFill>
              </a:rPr>
              <a:t>Gestion de versions décentralisé</a:t>
            </a:r>
            <a:r>
              <a:rPr lang="en" sz="1000">
                <a:solidFill>
                  <a:schemeClr val="accent3"/>
                </a:solidFill>
              </a:rPr>
              <a:t> créé par notre bon ami </a:t>
            </a:r>
            <a:r>
              <a:rPr b="1" lang="en" sz="1000"/>
              <a:t>Linus Torvalds</a:t>
            </a:r>
            <a:r>
              <a:rPr lang="en" sz="1000">
                <a:solidFill>
                  <a:schemeClr val="accent3"/>
                </a:solidFill>
              </a:rPr>
              <a:t>. Depuis sa première version en 2005, </a:t>
            </a:r>
            <a:r>
              <a:rPr b="1" lang="en" sz="1000">
                <a:solidFill>
                  <a:schemeClr val="accent2"/>
                </a:solidFill>
              </a:rPr>
              <a:t>Git </a:t>
            </a:r>
            <a:r>
              <a:rPr lang="en" sz="1000">
                <a:solidFill>
                  <a:schemeClr val="accent3"/>
                </a:solidFill>
              </a:rPr>
              <a:t>est devenu le logiciel de gestion de version le plus utilisé. </a:t>
            </a:r>
            <a:endParaRPr sz="1000">
              <a:solidFill>
                <a:schemeClr val="accent3"/>
              </a:solidFill>
            </a:endParaRPr>
          </a:p>
          <a:p>
            <a:pPr indent="0" lvl="0" marL="0" rtl="0" algn="l">
              <a:spcBef>
                <a:spcPts val="0"/>
              </a:spcBef>
              <a:spcAft>
                <a:spcPts val="0"/>
              </a:spcAft>
              <a:buNone/>
            </a:pPr>
            <a:r>
              <a:t/>
            </a:r>
            <a:endParaRPr sz="1000">
              <a:solidFill>
                <a:schemeClr val="accent3"/>
              </a:solidFill>
            </a:endParaRPr>
          </a:p>
          <a:p>
            <a:pPr indent="0" lvl="0" marL="0" rtl="0" algn="l">
              <a:spcBef>
                <a:spcPts val="0"/>
              </a:spcBef>
              <a:spcAft>
                <a:spcPts val="0"/>
              </a:spcAft>
              <a:buNone/>
            </a:pPr>
            <a:r>
              <a:rPr lang="en" sz="1000">
                <a:solidFill>
                  <a:schemeClr val="accent3"/>
                </a:solidFill>
              </a:rPr>
              <a:t>Contrairement au anciens logiciel de Gestion de version centralisé tel que </a:t>
            </a:r>
            <a:r>
              <a:rPr lang="en" sz="1000" u="sng">
                <a:solidFill>
                  <a:schemeClr val="hlink"/>
                </a:solidFill>
                <a:hlinkClick r:id="rId3"/>
              </a:rPr>
              <a:t>SVN</a:t>
            </a:r>
            <a:r>
              <a:rPr lang="en" sz="1000">
                <a:solidFill>
                  <a:schemeClr val="accent3"/>
                </a:solidFill>
              </a:rPr>
              <a:t> ou </a:t>
            </a:r>
            <a:r>
              <a:rPr lang="en" sz="1000" u="sng">
                <a:solidFill>
                  <a:schemeClr val="hlink"/>
                </a:solidFill>
                <a:hlinkClick r:id="rId4"/>
              </a:rPr>
              <a:t>CVS</a:t>
            </a:r>
            <a:r>
              <a:rPr lang="en" sz="1000">
                <a:solidFill>
                  <a:schemeClr val="accent3"/>
                </a:solidFill>
              </a:rPr>
              <a:t>, Git ne demande pas de compte sur un dépôt spécifique pour fonctionner. Par contre, celui-ci devient bien plus efficace s’il est couplé à un site web de gestion de versions. Il ne sera donc plus complètement décentralisé. </a:t>
            </a:r>
            <a:endParaRPr sz="1000">
              <a:solidFill>
                <a:schemeClr val="accent3"/>
              </a:solidFill>
            </a:endParaRPr>
          </a:p>
          <a:p>
            <a:pPr indent="0" lvl="0" marL="0" rtl="0" algn="l">
              <a:spcBef>
                <a:spcPts val="0"/>
              </a:spcBef>
              <a:spcAft>
                <a:spcPts val="0"/>
              </a:spcAft>
              <a:buNone/>
            </a:pPr>
            <a:r>
              <a:t/>
            </a:r>
            <a:endParaRPr sz="1000">
              <a:solidFill>
                <a:schemeClr val="accent3"/>
              </a:solidFill>
            </a:endParaRPr>
          </a:p>
          <a:p>
            <a:pPr indent="0" lvl="0" marL="0" rtl="0" algn="l">
              <a:spcBef>
                <a:spcPts val="0"/>
              </a:spcBef>
              <a:spcAft>
                <a:spcPts val="0"/>
              </a:spcAft>
              <a:buNone/>
            </a:pPr>
            <a:r>
              <a:t/>
            </a:r>
            <a:endParaRPr sz="1000">
              <a:solidFill>
                <a:schemeClr val="accent3"/>
              </a:solidFill>
            </a:endParaRPr>
          </a:p>
        </p:txBody>
      </p:sp>
      <p:sp>
        <p:nvSpPr>
          <p:cNvPr id="496" name="Google Shape;496;p27"/>
          <p:cNvSpPr txBox="1"/>
          <p:nvPr>
            <p:ph idx="4294967295" type="subTitle"/>
          </p:nvPr>
        </p:nvSpPr>
        <p:spPr>
          <a:xfrm>
            <a:off x="710125" y="4694725"/>
            <a:ext cx="77238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5"/>
              </a:rPr>
              <a:t>https://git-scm.com/book/en/v2/Getting-Started-What-is-Git%3F</a:t>
            </a:r>
            <a:r>
              <a:rPr lang="en">
                <a:solidFill>
                  <a:schemeClr val="accent3"/>
                </a:solidFill>
              </a:rPr>
              <a:t> </a:t>
            </a:r>
            <a:endParaRPr sz="1400">
              <a:solidFill>
                <a:schemeClr val="accent3"/>
              </a:solidFill>
            </a:endParaRPr>
          </a:p>
        </p:txBody>
      </p:sp>
      <p:pic>
        <p:nvPicPr>
          <p:cNvPr id="497" name="Google Shape;497;p27"/>
          <p:cNvPicPr preferRelativeResize="0"/>
          <p:nvPr/>
        </p:nvPicPr>
        <p:blipFill>
          <a:blip r:embed="rId6">
            <a:alphaModFix/>
          </a:blip>
          <a:stretch>
            <a:fillRect/>
          </a:stretch>
        </p:blipFill>
        <p:spPr>
          <a:xfrm>
            <a:off x="1159450" y="2884675"/>
            <a:ext cx="1692048" cy="1692048"/>
          </a:xfrm>
          <a:prstGeom prst="rect">
            <a:avLst/>
          </a:prstGeom>
          <a:noFill/>
          <a:ln>
            <a:noFill/>
          </a:ln>
        </p:spPr>
      </p:pic>
      <p:pic>
        <p:nvPicPr>
          <p:cNvPr id="498" name="Google Shape;498;p27"/>
          <p:cNvPicPr preferRelativeResize="0"/>
          <p:nvPr/>
        </p:nvPicPr>
        <p:blipFill>
          <a:blip r:embed="rId7">
            <a:alphaModFix/>
          </a:blip>
          <a:stretch>
            <a:fillRect/>
          </a:stretch>
        </p:blipFill>
        <p:spPr>
          <a:xfrm>
            <a:off x="3110200" y="2884675"/>
            <a:ext cx="1834154" cy="1692050"/>
          </a:xfrm>
          <a:prstGeom prst="rect">
            <a:avLst/>
          </a:prstGeom>
          <a:noFill/>
          <a:ln>
            <a:noFill/>
          </a:ln>
        </p:spPr>
      </p:pic>
      <p:pic>
        <p:nvPicPr>
          <p:cNvPr id="499" name="Google Shape;499;p27"/>
          <p:cNvPicPr preferRelativeResize="0"/>
          <p:nvPr/>
        </p:nvPicPr>
        <p:blipFill>
          <a:blip r:embed="rId8">
            <a:alphaModFix/>
          </a:blip>
          <a:stretch>
            <a:fillRect/>
          </a:stretch>
        </p:blipFill>
        <p:spPr>
          <a:xfrm>
            <a:off x="4278400" y="2802025"/>
            <a:ext cx="3525574" cy="1850900"/>
          </a:xfrm>
          <a:prstGeom prst="rect">
            <a:avLst/>
          </a:prstGeom>
          <a:noFill/>
          <a:ln>
            <a:noFill/>
          </a:ln>
        </p:spPr>
      </p:pic>
      <p:pic>
        <p:nvPicPr>
          <p:cNvPr id="500" name="Google Shape;500;p27"/>
          <p:cNvPicPr preferRelativeResize="0"/>
          <p:nvPr/>
        </p:nvPicPr>
        <p:blipFill>
          <a:blip r:embed="rId9">
            <a:alphaModFix/>
          </a:blip>
          <a:stretch>
            <a:fillRect/>
          </a:stretch>
        </p:blipFill>
        <p:spPr>
          <a:xfrm>
            <a:off x="6593450" y="2678188"/>
            <a:ext cx="2883400" cy="2163837"/>
          </a:xfrm>
          <a:prstGeom prst="rect">
            <a:avLst/>
          </a:prstGeom>
          <a:noFill/>
          <a:ln>
            <a:noFill/>
          </a:ln>
        </p:spPr>
      </p:pic>
      <p:sp>
        <p:nvSpPr>
          <p:cNvPr id="501" name="Google Shape;501;p27"/>
          <p:cNvSpPr txBox="1"/>
          <p:nvPr/>
        </p:nvSpPr>
        <p:spPr>
          <a:xfrm rot="-5400000">
            <a:off x="1739425" y="2372550"/>
            <a:ext cx="452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a:p>
        </p:txBody>
      </p:sp>
      <p:sp>
        <p:nvSpPr>
          <p:cNvPr id="502" name="Google Shape;502;p27"/>
          <p:cNvSpPr txBox="1"/>
          <p:nvPr/>
        </p:nvSpPr>
        <p:spPr>
          <a:xfrm rot="-5400000">
            <a:off x="3801225" y="2372550"/>
            <a:ext cx="452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a:p>
        </p:txBody>
      </p:sp>
      <p:sp>
        <p:nvSpPr>
          <p:cNvPr id="503" name="Google Shape;503;p27"/>
          <p:cNvSpPr txBox="1"/>
          <p:nvPr/>
        </p:nvSpPr>
        <p:spPr>
          <a:xfrm rot="-5400000">
            <a:off x="5814038" y="2372550"/>
            <a:ext cx="452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a:p>
        </p:txBody>
      </p:sp>
      <p:sp>
        <p:nvSpPr>
          <p:cNvPr id="504" name="Google Shape;504;p27"/>
          <p:cNvSpPr txBox="1"/>
          <p:nvPr/>
        </p:nvSpPr>
        <p:spPr>
          <a:xfrm rot="-5400000">
            <a:off x="7795238" y="2372550"/>
            <a:ext cx="452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a:p>
        </p:txBody>
      </p:sp>
      <p:sp>
        <p:nvSpPr>
          <p:cNvPr id="505" name="Google Shape;505;p27"/>
          <p:cNvSpPr txBox="1"/>
          <p:nvPr/>
        </p:nvSpPr>
        <p:spPr>
          <a:xfrm>
            <a:off x="1366225" y="2358100"/>
            <a:ext cx="1198500" cy="3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Fira Code"/>
                <a:ea typeface="Fira Code"/>
                <a:cs typeface="Fira Code"/>
                <a:sym typeface="Fira Code"/>
              </a:rPr>
              <a:t>Github</a:t>
            </a:r>
            <a:endParaRPr sz="1200">
              <a:solidFill>
                <a:schemeClr val="dk2"/>
              </a:solidFill>
              <a:latin typeface="Fira Code"/>
              <a:ea typeface="Fira Code"/>
              <a:cs typeface="Fira Code"/>
              <a:sym typeface="Fira Code"/>
            </a:endParaRPr>
          </a:p>
        </p:txBody>
      </p:sp>
      <p:sp>
        <p:nvSpPr>
          <p:cNvPr id="506" name="Google Shape;506;p27"/>
          <p:cNvSpPr txBox="1"/>
          <p:nvPr/>
        </p:nvSpPr>
        <p:spPr>
          <a:xfrm>
            <a:off x="3428025" y="2358100"/>
            <a:ext cx="1198500" cy="3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Fira Code"/>
                <a:ea typeface="Fira Code"/>
                <a:cs typeface="Fira Code"/>
                <a:sym typeface="Fira Code"/>
              </a:rPr>
              <a:t>Gitlab</a:t>
            </a:r>
            <a:endParaRPr sz="1200">
              <a:solidFill>
                <a:schemeClr val="dk2"/>
              </a:solidFill>
              <a:latin typeface="Fira Code"/>
              <a:ea typeface="Fira Code"/>
              <a:cs typeface="Fira Code"/>
              <a:sym typeface="Fira Code"/>
            </a:endParaRPr>
          </a:p>
        </p:txBody>
      </p:sp>
      <p:sp>
        <p:nvSpPr>
          <p:cNvPr id="507" name="Google Shape;507;p27"/>
          <p:cNvSpPr txBox="1"/>
          <p:nvPr/>
        </p:nvSpPr>
        <p:spPr>
          <a:xfrm>
            <a:off x="5441950" y="2358175"/>
            <a:ext cx="1198500" cy="3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Fira Code"/>
                <a:ea typeface="Fira Code"/>
                <a:cs typeface="Fira Code"/>
                <a:sym typeface="Fira Code"/>
              </a:rPr>
              <a:t>Bitbucket</a:t>
            </a:r>
            <a:endParaRPr sz="1200">
              <a:solidFill>
                <a:schemeClr val="dk2"/>
              </a:solidFill>
              <a:latin typeface="Fira Code"/>
              <a:ea typeface="Fira Code"/>
              <a:cs typeface="Fira Code"/>
              <a:sym typeface="Fira Code"/>
            </a:endParaRPr>
          </a:p>
        </p:txBody>
      </p:sp>
      <p:sp>
        <p:nvSpPr>
          <p:cNvPr id="508" name="Google Shape;508;p27"/>
          <p:cNvSpPr txBox="1"/>
          <p:nvPr/>
        </p:nvSpPr>
        <p:spPr>
          <a:xfrm>
            <a:off x="7422050" y="2358225"/>
            <a:ext cx="1198500" cy="3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Fira Code"/>
                <a:ea typeface="Fira Code"/>
                <a:cs typeface="Fira Code"/>
                <a:sym typeface="Fira Code"/>
              </a:rPr>
              <a:t>Azure Repos</a:t>
            </a:r>
            <a:endParaRPr sz="1200">
              <a:solidFill>
                <a:schemeClr val="dk2"/>
              </a:solidFill>
              <a:latin typeface="Fira Code"/>
              <a:ea typeface="Fira Code"/>
              <a:cs typeface="Fira Code"/>
              <a:sym typeface="Fira Cod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8"/>
          <p:cNvSpPr txBox="1"/>
          <p:nvPr>
            <p:ph type="title"/>
          </p:nvPr>
        </p:nvSpPr>
        <p:spPr>
          <a:xfrm flipH="1">
            <a:off x="1113450" y="592525"/>
            <a:ext cx="69171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01 </a:t>
            </a:r>
            <a:r>
              <a:rPr lang="en" sz="5000">
                <a:solidFill>
                  <a:schemeClr val="accent3"/>
                </a:solidFill>
              </a:rPr>
              <a:t>[</a:t>
            </a:r>
            <a:r>
              <a:rPr lang="en" sz="5000">
                <a:solidFill>
                  <a:schemeClr val="accent1"/>
                </a:solidFill>
              </a:rPr>
              <a:t>workflow</a:t>
            </a:r>
            <a:r>
              <a:rPr lang="en" sz="5000">
                <a:solidFill>
                  <a:schemeClr val="accent3"/>
                </a:solidFill>
              </a:rPr>
              <a:t>]</a:t>
            </a:r>
            <a:r>
              <a:rPr lang="en" sz="5000"/>
              <a:t> </a:t>
            </a:r>
            <a:r>
              <a:rPr lang="en" sz="5000">
                <a:solidFill>
                  <a:schemeClr val="accent6"/>
                </a:solidFill>
              </a:rPr>
              <a:t>{</a:t>
            </a:r>
            <a:endParaRPr sz="5000">
              <a:solidFill>
                <a:schemeClr val="accent6"/>
              </a:solidFill>
            </a:endParaRPr>
          </a:p>
        </p:txBody>
      </p:sp>
      <p:sp>
        <p:nvSpPr>
          <p:cNvPr id="514" name="Google Shape;514;p28"/>
          <p:cNvSpPr txBox="1"/>
          <p:nvPr>
            <p:ph idx="1" type="subTitle"/>
          </p:nvPr>
        </p:nvSpPr>
        <p:spPr>
          <a:xfrm>
            <a:off x="2633475" y="1514050"/>
            <a:ext cx="5966700" cy="285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Le workflow (ou fil) de git permet de suivre l’avancement d’un projet, de </a:t>
            </a:r>
            <a:r>
              <a:rPr lang="en" sz="1200"/>
              <a:t>gérer</a:t>
            </a:r>
            <a:r>
              <a:rPr lang="en" sz="1200"/>
              <a:t> plusieurs versions d’un même code, </a:t>
            </a:r>
            <a:r>
              <a:rPr lang="en" sz="1200"/>
              <a:t>d'interagir</a:t>
            </a:r>
            <a:r>
              <a:rPr lang="en" sz="1200"/>
              <a:t> avec des personnes </a:t>
            </a:r>
            <a:r>
              <a:rPr lang="en" sz="1200"/>
              <a:t>tierces</a:t>
            </a: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Dans un Flow de projet en entreprise, l’on a principalement plusieurs branches :</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Main (anciennement appelé Master)</a:t>
            </a:r>
            <a:endParaRPr sz="1200"/>
          </a:p>
          <a:p>
            <a:pPr indent="-304800" lvl="0" marL="457200" rtl="0" algn="l">
              <a:spcBef>
                <a:spcPts val="0"/>
              </a:spcBef>
              <a:spcAft>
                <a:spcPts val="0"/>
              </a:spcAft>
              <a:buSzPts val="1200"/>
              <a:buAutoNum type="arabicPeriod"/>
            </a:pPr>
            <a:r>
              <a:rPr lang="en" sz="1200"/>
              <a:t>Préproduction</a:t>
            </a:r>
            <a:endParaRPr sz="1200"/>
          </a:p>
          <a:p>
            <a:pPr indent="-304800" lvl="0" marL="457200" rtl="0" algn="l">
              <a:spcBef>
                <a:spcPts val="0"/>
              </a:spcBef>
              <a:spcAft>
                <a:spcPts val="0"/>
              </a:spcAft>
              <a:buSzPts val="1200"/>
              <a:buAutoNum type="arabicPeriod"/>
            </a:pPr>
            <a:r>
              <a:rPr lang="en" sz="1200"/>
              <a:t>Development</a:t>
            </a:r>
            <a:endParaRPr sz="1200"/>
          </a:p>
          <a:p>
            <a:pPr indent="-304800" lvl="0" marL="457200" rtl="0" algn="l">
              <a:spcBef>
                <a:spcPts val="0"/>
              </a:spcBef>
              <a:spcAft>
                <a:spcPts val="0"/>
              </a:spcAft>
              <a:buSzPts val="1200"/>
              <a:buAutoNum type="arabicPeriod"/>
            </a:pPr>
            <a:r>
              <a:rPr lang="en" sz="1200"/>
              <a:t>Local: </a:t>
            </a:r>
            <a:endParaRPr sz="1200"/>
          </a:p>
          <a:p>
            <a:pPr indent="-304800" lvl="1" marL="914400" rtl="0" algn="l">
              <a:spcBef>
                <a:spcPts val="0"/>
              </a:spcBef>
              <a:spcAft>
                <a:spcPts val="0"/>
              </a:spcAft>
              <a:buSzPts val="1200"/>
              <a:buAutoNum type="alphaLcPeriod"/>
            </a:pPr>
            <a:r>
              <a:rPr lang="en" sz="1200"/>
              <a:t>Feature-xxxx</a:t>
            </a:r>
            <a:endParaRPr sz="1200"/>
          </a:p>
          <a:p>
            <a:pPr indent="-304800" lvl="1" marL="914400" rtl="0" algn="l">
              <a:spcBef>
                <a:spcPts val="0"/>
              </a:spcBef>
              <a:spcAft>
                <a:spcPts val="0"/>
              </a:spcAft>
              <a:buSzPts val="1200"/>
              <a:buAutoNum type="alphaLcPeriod"/>
            </a:pPr>
            <a:r>
              <a:rPr lang="en" sz="1200"/>
              <a:t>Bug-xxxx</a:t>
            </a:r>
            <a:endParaRPr sz="1200"/>
          </a:p>
          <a:p>
            <a:pPr indent="-304800" lvl="1" marL="914400" rtl="0" algn="l">
              <a:spcBef>
                <a:spcPts val="0"/>
              </a:spcBef>
              <a:spcAft>
                <a:spcPts val="0"/>
              </a:spcAft>
              <a:buSzPts val="1200"/>
              <a:buAutoNum type="alphaLcPeriod"/>
            </a:pPr>
            <a:r>
              <a:rPr lang="en" sz="1200"/>
              <a:t>etc.   </a:t>
            </a:r>
            <a:endParaRPr sz="1200"/>
          </a:p>
        </p:txBody>
      </p:sp>
      <p:sp>
        <p:nvSpPr>
          <p:cNvPr id="515" name="Google Shape;515;p28"/>
          <p:cNvSpPr txBox="1"/>
          <p:nvPr/>
        </p:nvSpPr>
        <p:spPr>
          <a:xfrm>
            <a:off x="2127375"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16" name="Google Shape;516;p28"/>
          <p:cNvCxnSpPr>
            <a:endCxn id="515" idx="0"/>
          </p:cNvCxnSpPr>
          <p:nvPr/>
        </p:nvCxnSpPr>
        <p:spPr>
          <a:xfrm>
            <a:off x="2380425" y="1478475"/>
            <a:ext cx="0" cy="2108100"/>
          </a:xfrm>
          <a:prstGeom prst="straightConnector1">
            <a:avLst/>
          </a:prstGeom>
          <a:noFill/>
          <a:ln cap="flat" cmpd="sng" w="9525">
            <a:solidFill>
              <a:schemeClr val="accent4"/>
            </a:solidFill>
            <a:prstDash val="solid"/>
            <a:round/>
            <a:headEnd len="med" w="med" type="none"/>
            <a:tailEnd len="med" w="med" type="none"/>
          </a:ln>
        </p:spPr>
      </p:cxnSp>
      <p:sp>
        <p:nvSpPr>
          <p:cNvPr id="517" name="Google Shape;517;p28"/>
          <p:cNvSpPr txBox="1"/>
          <p:nvPr>
            <p:ph idx="4294967295" type="subTitle"/>
          </p:nvPr>
        </p:nvSpPr>
        <p:spPr>
          <a:xfrm>
            <a:off x="710125" y="4694725"/>
            <a:ext cx="78900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https://www.atlassian.com/git/tutorials/comparing-workflows/gitflow-workflow</a:t>
            </a:r>
            <a:r>
              <a:rPr lang="en">
                <a:solidFill>
                  <a:schemeClr val="accent3"/>
                </a:solidFill>
              </a:rPr>
              <a:t> </a:t>
            </a:r>
            <a:endParaRPr sz="1400">
              <a:solidFill>
                <a:schemeClr val="accent3"/>
              </a:solidFill>
            </a:endParaRPr>
          </a:p>
        </p:txBody>
      </p:sp>
      <p:sp>
        <p:nvSpPr>
          <p:cNvPr id="518" name="Google Shape;518;p28"/>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git --version </a:t>
            </a:r>
            <a:endParaRPr>
              <a:solidFill>
                <a:schemeClr val="accent3"/>
              </a:solidFill>
            </a:endParaRPr>
          </a:p>
        </p:txBody>
      </p:sp>
      <p:sp>
        <p:nvSpPr>
          <p:cNvPr id="519" name="Google Shape;519;p28"/>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Bootstrap.min.css</a:t>
            </a:r>
            <a:endParaRPr sz="1400">
              <a:solidFill>
                <a:schemeClr val="accent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2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Branches Main, Hotfix, Release, etc.</a:t>
            </a:r>
            <a:endParaRPr sz="1400">
              <a:solidFill>
                <a:schemeClr val="accent3"/>
              </a:solidFill>
            </a:endParaRPr>
          </a:p>
        </p:txBody>
      </p:sp>
      <p:sp>
        <p:nvSpPr>
          <p:cNvPr id="525" name="Google Shape;525;p29"/>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git --version </a:t>
            </a:r>
            <a:endParaRPr>
              <a:solidFill>
                <a:schemeClr val="accent3"/>
              </a:solidFill>
            </a:endParaRPr>
          </a:p>
        </p:txBody>
      </p:sp>
      <p:sp>
        <p:nvSpPr>
          <p:cNvPr id="526" name="Google Shape;526;p29"/>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Bootstrap.min.css</a:t>
            </a:r>
            <a:endParaRPr sz="1400">
              <a:solidFill>
                <a:schemeClr val="accent3"/>
              </a:solidFill>
            </a:endParaRPr>
          </a:p>
        </p:txBody>
      </p:sp>
      <p:pic>
        <p:nvPicPr>
          <p:cNvPr id="527" name="Google Shape;527;p29"/>
          <p:cNvPicPr preferRelativeResize="0"/>
          <p:nvPr/>
        </p:nvPicPr>
        <p:blipFill>
          <a:blip r:embed="rId3">
            <a:alphaModFix/>
          </a:blip>
          <a:stretch>
            <a:fillRect/>
          </a:stretch>
        </p:blipFill>
        <p:spPr>
          <a:xfrm>
            <a:off x="1881738" y="579625"/>
            <a:ext cx="5380526" cy="386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Branches pour petit projet</a:t>
            </a:r>
            <a:endParaRPr sz="1400">
              <a:solidFill>
                <a:schemeClr val="accent3"/>
              </a:solidFill>
            </a:endParaRPr>
          </a:p>
        </p:txBody>
      </p:sp>
      <p:sp>
        <p:nvSpPr>
          <p:cNvPr id="533" name="Google Shape;533;p30"/>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git --version </a:t>
            </a:r>
            <a:endParaRPr>
              <a:solidFill>
                <a:schemeClr val="accent3"/>
              </a:solidFill>
            </a:endParaRPr>
          </a:p>
        </p:txBody>
      </p:sp>
      <p:sp>
        <p:nvSpPr>
          <p:cNvPr id="534" name="Google Shape;534;p30"/>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Bootstrap.min.css</a:t>
            </a:r>
            <a:endParaRPr sz="1400">
              <a:solidFill>
                <a:schemeClr val="accent3"/>
              </a:solidFill>
            </a:endParaRPr>
          </a:p>
        </p:txBody>
      </p:sp>
      <p:pic>
        <p:nvPicPr>
          <p:cNvPr id="535" name="Google Shape;535;p30"/>
          <p:cNvPicPr preferRelativeResize="0"/>
          <p:nvPr/>
        </p:nvPicPr>
        <p:blipFill>
          <a:blip r:embed="rId3">
            <a:alphaModFix/>
          </a:blip>
          <a:stretch>
            <a:fillRect/>
          </a:stretch>
        </p:blipFill>
        <p:spPr>
          <a:xfrm>
            <a:off x="0" y="1330479"/>
            <a:ext cx="9144000" cy="24825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1"/>
          <p:cNvSpPr txBox="1"/>
          <p:nvPr>
            <p:ph type="title"/>
          </p:nvPr>
        </p:nvSpPr>
        <p:spPr>
          <a:xfrm flipH="1">
            <a:off x="1113450" y="592525"/>
            <a:ext cx="69171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02 </a:t>
            </a:r>
            <a:r>
              <a:rPr lang="en" sz="5000">
                <a:solidFill>
                  <a:schemeClr val="accent3"/>
                </a:solidFill>
              </a:rPr>
              <a:t>[</a:t>
            </a:r>
            <a:r>
              <a:rPr lang="en" sz="5000">
                <a:solidFill>
                  <a:schemeClr val="accent1"/>
                </a:solidFill>
              </a:rPr>
              <a:t>Commandes</a:t>
            </a:r>
            <a:r>
              <a:rPr lang="en" sz="5000">
                <a:solidFill>
                  <a:schemeClr val="accent3"/>
                </a:solidFill>
              </a:rPr>
              <a:t>]</a:t>
            </a:r>
            <a:r>
              <a:rPr lang="en" sz="5000"/>
              <a:t> </a:t>
            </a:r>
            <a:r>
              <a:rPr lang="en" sz="5000">
                <a:solidFill>
                  <a:schemeClr val="accent6"/>
                </a:solidFill>
              </a:rPr>
              <a:t>{</a:t>
            </a:r>
            <a:endParaRPr sz="5000">
              <a:solidFill>
                <a:schemeClr val="accent6"/>
              </a:solidFill>
            </a:endParaRPr>
          </a:p>
        </p:txBody>
      </p:sp>
      <p:sp>
        <p:nvSpPr>
          <p:cNvPr id="541" name="Google Shape;541;p31"/>
          <p:cNvSpPr txBox="1"/>
          <p:nvPr>
            <p:ph idx="1" type="subTitle"/>
          </p:nvPr>
        </p:nvSpPr>
        <p:spPr>
          <a:xfrm>
            <a:off x="2633475" y="1514050"/>
            <a:ext cx="5966700" cy="308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
              <a:t>Une fois git installé et configuré, il faut </a:t>
            </a:r>
            <a:r>
              <a:rPr lang="en" sz="1000"/>
              <a:t>comprendre</a:t>
            </a:r>
            <a:r>
              <a:rPr lang="en" sz="1000"/>
              <a:t> son fonctionnement. Nativement, git s’utilise en </a:t>
            </a:r>
            <a:r>
              <a:rPr b="1" lang="en" sz="1000">
                <a:solidFill>
                  <a:schemeClr val="dk2"/>
                </a:solidFill>
              </a:rPr>
              <a:t>ligne de commande</a:t>
            </a:r>
            <a:r>
              <a:rPr lang="en" sz="1000"/>
              <a:t>. Il existe bien </a:t>
            </a:r>
            <a:r>
              <a:rPr lang="en" sz="1000"/>
              <a:t>évidemment</a:t>
            </a:r>
            <a:r>
              <a:rPr lang="en" sz="1000"/>
              <a:t> une multitude de </a:t>
            </a:r>
            <a:r>
              <a:rPr b="1" lang="en" sz="1000">
                <a:solidFill>
                  <a:schemeClr val="dk2"/>
                </a:solidFill>
              </a:rPr>
              <a:t>GUI </a:t>
            </a:r>
            <a:r>
              <a:rPr lang="en" sz="1000"/>
              <a:t>permettant de non seulement simplifier son utilisation, mais également de visualiser les données en question, intégrer une gestion de conflits, d’effectuer des commandes automatiquement, etc.</a:t>
            </a:r>
            <a:endParaRPr sz="1000"/>
          </a:p>
          <a:p>
            <a:pPr indent="0" lvl="0" marL="0" rtl="0" algn="l">
              <a:spcBef>
                <a:spcPts val="0"/>
              </a:spcBef>
              <a:spcAft>
                <a:spcPts val="0"/>
              </a:spcAft>
              <a:buNone/>
            </a:pPr>
            <a:r>
              <a:t/>
            </a:r>
            <a:endParaRPr sz="1200"/>
          </a:p>
          <a:p>
            <a:pPr indent="0" lvl="0" marL="0" rtl="0" algn="l">
              <a:spcBef>
                <a:spcPts val="0"/>
              </a:spcBef>
              <a:spcAft>
                <a:spcPts val="0"/>
              </a:spcAft>
              <a:buNone/>
            </a:pPr>
            <a:r>
              <a:rPr lang="en" sz="1000"/>
              <a:t>Voici une liste non </a:t>
            </a:r>
            <a:r>
              <a:rPr lang="en" sz="1000"/>
              <a:t>exhaustive</a:t>
            </a:r>
            <a:r>
              <a:rPr lang="en" sz="1000"/>
              <a:t> de commandes utiles:</a:t>
            </a:r>
            <a:endParaRPr sz="1000"/>
          </a:p>
          <a:p>
            <a:pPr indent="-292100" lvl="0" marL="457200" rtl="0" algn="l">
              <a:spcBef>
                <a:spcPts val="0"/>
              </a:spcBef>
              <a:spcAft>
                <a:spcPts val="0"/>
              </a:spcAft>
              <a:buSzPts val="1000"/>
              <a:buAutoNum type="arabicPeriod"/>
            </a:pPr>
            <a:r>
              <a:rPr b="1" lang="en" sz="1000">
                <a:solidFill>
                  <a:schemeClr val="accent1"/>
                </a:solidFill>
              </a:rPr>
              <a:t>I</a:t>
            </a:r>
            <a:r>
              <a:rPr b="1" lang="en" sz="1000">
                <a:solidFill>
                  <a:schemeClr val="accent1"/>
                </a:solidFill>
              </a:rPr>
              <a:t>nit </a:t>
            </a:r>
            <a:r>
              <a:rPr lang="en" sz="1000"/>
              <a:t>: </a:t>
            </a:r>
            <a:r>
              <a:rPr b="1" lang="en" sz="1000">
                <a:solidFill>
                  <a:schemeClr val="accent2"/>
                </a:solidFill>
              </a:rPr>
              <a:t>Créer</a:t>
            </a:r>
            <a:r>
              <a:rPr lang="en" sz="1000">
                <a:solidFill>
                  <a:schemeClr val="accent2"/>
                </a:solidFill>
              </a:rPr>
              <a:t> </a:t>
            </a:r>
            <a:r>
              <a:rPr lang="en" sz="1000"/>
              <a:t>un nouveau dépôt.</a:t>
            </a:r>
            <a:endParaRPr sz="1000"/>
          </a:p>
          <a:p>
            <a:pPr indent="-292100" lvl="0" marL="457200" rtl="0" algn="l">
              <a:spcBef>
                <a:spcPts val="0"/>
              </a:spcBef>
              <a:spcAft>
                <a:spcPts val="0"/>
              </a:spcAft>
              <a:buSzPts val="1000"/>
              <a:buAutoNum type="arabicPeriod"/>
            </a:pPr>
            <a:r>
              <a:rPr b="1" lang="en" sz="1000">
                <a:solidFill>
                  <a:schemeClr val="accent1"/>
                </a:solidFill>
              </a:rPr>
              <a:t>Clone </a:t>
            </a:r>
            <a:r>
              <a:rPr lang="en" sz="1000"/>
              <a:t>: </a:t>
            </a:r>
            <a:r>
              <a:rPr b="1" lang="en" sz="1000">
                <a:solidFill>
                  <a:schemeClr val="accent2"/>
                </a:solidFill>
              </a:rPr>
              <a:t>Copie</a:t>
            </a:r>
            <a:r>
              <a:rPr lang="en" sz="1000">
                <a:solidFill>
                  <a:schemeClr val="accent2"/>
                </a:solidFill>
              </a:rPr>
              <a:t> </a:t>
            </a:r>
            <a:r>
              <a:rPr lang="en" sz="1000"/>
              <a:t>un dépôt distant.</a:t>
            </a:r>
            <a:endParaRPr sz="1000"/>
          </a:p>
          <a:p>
            <a:pPr indent="-292100" lvl="0" marL="457200" rtl="0" algn="l">
              <a:spcBef>
                <a:spcPts val="0"/>
              </a:spcBef>
              <a:spcAft>
                <a:spcPts val="0"/>
              </a:spcAft>
              <a:buSzPts val="1000"/>
              <a:buAutoNum type="arabicPeriod"/>
            </a:pPr>
            <a:r>
              <a:rPr b="1" lang="en" sz="1000">
                <a:solidFill>
                  <a:schemeClr val="accent1"/>
                </a:solidFill>
              </a:rPr>
              <a:t>Add </a:t>
            </a:r>
            <a:r>
              <a:rPr lang="en" sz="1000"/>
              <a:t>: </a:t>
            </a:r>
            <a:r>
              <a:rPr b="1" lang="en" sz="1000">
                <a:solidFill>
                  <a:schemeClr val="accent2"/>
                </a:solidFill>
              </a:rPr>
              <a:t>Ajoute</a:t>
            </a:r>
            <a:r>
              <a:rPr lang="en" sz="1000">
                <a:solidFill>
                  <a:schemeClr val="accent2"/>
                </a:solidFill>
              </a:rPr>
              <a:t> </a:t>
            </a:r>
            <a:r>
              <a:rPr lang="en" sz="1000"/>
              <a:t>un nouvel objet dans la base des objets suivi par le gestionnaire de version.</a:t>
            </a:r>
            <a:endParaRPr sz="1000"/>
          </a:p>
          <a:p>
            <a:pPr indent="-292100" lvl="0" marL="457200" rtl="0" algn="l">
              <a:spcBef>
                <a:spcPts val="0"/>
              </a:spcBef>
              <a:spcAft>
                <a:spcPts val="0"/>
              </a:spcAft>
              <a:buSzPts val="1000"/>
              <a:buAutoNum type="arabicPeriod"/>
            </a:pPr>
            <a:r>
              <a:rPr b="1" lang="en" sz="1000">
                <a:solidFill>
                  <a:schemeClr val="accent1"/>
                </a:solidFill>
              </a:rPr>
              <a:t>Commit </a:t>
            </a:r>
            <a:r>
              <a:rPr lang="en" sz="1000"/>
              <a:t>: Créer un </a:t>
            </a:r>
            <a:r>
              <a:rPr b="1" lang="en" sz="1000">
                <a:solidFill>
                  <a:schemeClr val="accent2"/>
                </a:solidFill>
              </a:rPr>
              <a:t>point de sauvegarde</a:t>
            </a:r>
            <a:r>
              <a:rPr lang="en" sz="1000"/>
              <a:t>.</a:t>
            </a:r>
            <a:endParaRPr sz="1000"/>
          </a:p>
          <a:p>
            <a:pPr indent="-292100" lvl="0" marL="457200" rtl="0" algn="l">
              <a:spcBef>
                <a:spcPts val="0"/>
              </a:spcBef>
              <a:spcAft>
                <a:spcPts val="0"/>
              </a:spcAft>
              <a:buSzPts val="1000"/>
              <a:buAutoNum type="arabicPeriod"/>
            </a:pPr>
            <a:r>
              <a:rPr b="1" lang="en" sz="1000">
                <a:solidFill>
                  <a:schemeClr val="accent1"/>
                </a:solidFill>
              </a:rPr>
              <a:t>Branch </a:t>
            </a:r>
            <a:r>
              <a:rPr lang="en" sz="1000"/>
              <a:t>: Pour la </a:t>
            </a:r>
            <a:r>
              <a:rPr b="1" lang="en" sz="1000">
                <a:solidFill>
                  <a:schemeClr val="accent2"/>
                </a:solidFill>
              </a:rPr>
              <a:t>gestion des branches</a:t>
            </a:r>
            <a:r>
              <a:rPr lang="en" sz="1000"/>
              <a:t>.</a:t>
            </a:r>
            <a:endParaRPr sz="1000"/>
          </a:p>
          <a:p>
            <a:pPr indent="-292100" lvl="0" marL="457200" rtl="0" algn="l">
              <a:spcBef>
                <a:spcPts val="0"/>
              </a:spcBef>
              <a:spcAft>
                <a:spcPts val="0"/>
              </a:spcAft>
              <a:buSzPts val="1000"/>
              <a:buAutoNum type="arabicPeriod"/>
            </a:pPr>
            <a:r>
              <a:rPr b="1" lang="en" sz="1000">
                <a:solidFill>
                  <a:schemeClr val="accent1"/>
                </a:solidFill>
              </a:rPr>
              <a:t>Checkout/Switch</a:t>
            </a:r>
            <a:r>
              <a:rPr lang="en" sz="1000"/>
              <a:t> : Permet de </a:t>
            </a:r>
            <a:r>
              <a:rPr b="1" lang="en" sz="1000">
                <a:solidFill>
                  <a:schemeClr val="accent2"/>
                </a:solidFill>
              </a:rPr>
              <a:t>changer de branche</a:t>
            </a:r>
            <a:r>
              <a:rPr lang="en" sz="1000"/>
              <a:t>.</a:t>
            </a:r>
            <a:endParaRPr sz="1000"/>
          </a:p>
          <a:p>
            <a:pPr indent="-292100" lvl="0" marL="457200" rtl="0" algn="l">
              <a:spcBef>
                <a:spcPts val="0"/>
              </a:spcBef>
              <a:spcAft>
                <a:spcPts val="0"/>
              </a:spcAft>
              <a:buSzPts val="1000"/>
              <a:buAutoNum type="arabicPeriod"/>
            </a:pPr>
            <a:r>
              <a:rPr b="1" lang="en" sz="1000">
                <a:solidFill>
                  <a:schemeClr val="accent1"/>
                </a:solidFill>
              </a:rPr>
              <a:t>Push </a:t>
            </a:r>
            <a:r>
              <a:rPr lang="en" sz="1000"/>
              <a:t>: </a:t>
            </a:r>
            <a:r>
              <a:rPr b="1" lang="en" sz="1000">
                <a:solidFill>
                  <a:schemeClr val="accent2"/>
                </a:solidFill>
              </a:rPr>
              <a:t>Publie</a:t>
            </a:r>
            <a:r>
              <a:rPr lang="en" sz="1000"/>
              <a:t> les nouvelles révisions sur le serveur distant (github, gitlab, etc.).</a:t>
            </a:r>
            <a:endParaRPr sz="1000"/>
          </a:p>
          <a:p>
            <a:pPr indent="-292100" lvl="0" marL="457200" rtl="0" algn="l">
              <a:spcBef>
                <a:spcPts val="0"/>
              </a:spcBef>
              <a:spcAft>
                <a:spcPts val="0"/>
              </a:spcAft>
              <a:buSzPts val="1000"/>
              <a:buAutoNum type="arabicPeriod"/>
            </a:pPr>
            <a:r>
              <a:rPr b="1" lang="en" sz="1000">
                <a:solidFill>
                  <a:schemeClr val="accent1"/>
                </a:solidFill>
              </a:rPr>
              <a:t>Pull </a:t>
            </a:r>
            <a:r>
              <a:rPr lang="en" sz="1000"/>
              <a:t>: </a:t>
            </a:r>
            <a:r>
              <a:rPr b="1" lang="en" sz="1000">
                <a:solidFill>
                  <a:schemeClr val="accent2"/>
                </a:solidFill>
              </a:rPr>
              <a:t>Récupère</a:t>
            </a:r>
            <a:r>
              <a:rPr b="1" lang="en" sz="1000"/>
              <a:t> </a:t>
            </a:r>
            <a:r>
              <a:rPr lang="en" sz="1000"/>
              <a:t>les dernières modifications distantes du projet.</a:t>
            </a:r>
            <a:endParaRPr sz="1000"/>
          </a:p>
          <a:p>
            <a:pPr indent="-292100" lvl="0" marL="457200" rtl="0" algn="l">
              <a:spcBef>
                <a:spcPts val="0"/>
              </a:spcBef>
              <a:spcAft>
                <a:spcPts val="0"/>
              </a:spcAft>
              <a:buSzPts val="1000"/>
              <a:buAutoNum type="arabicPeriod"/>
            </a:pPr>
            <a:r>
              <a:rPr b="1" lang="en" sz="1000">
                <a:solidFill>
                  <a:schemeClr val="accent1"/>
                </a:solidFill>
              </a:rPr>
              <a:t>Fetch </a:t>
            </a:r>
            <a:r>
              <a:rPr lang="en" sz="1000"/>
              <a:t>: </a:t>
            </a:r>
            <a:r>
              <a:rPr b="1" lang="en" sz="1000">
                <a:solidFill>
                  <a:schemeClr val="accent2"/>
                </a:solidFill>
              </a:rPr>
              <a:t>Regarde</a:t>
            </a:r>
            <a:r>
              <a:rPr b="1" lang="en" sz="1000"/>
              <a:t> </a:t>
            </a:r>
            <a:r>
              <a:rPr lang="en" sz="1000"/>
              <a:t>les dernières modifications distantes du projet </a:t>
            </a:r>
            <a:r>
              <a:rPr b="1" lang="en" sz="1000">
                <a:solidFill>
                  <a:schemeClr val="accent2"/>
                </a:solidFill>
              </a:rPr>
              <a:t>sans les récupérer</a:t>
            </a:r>
            <a:r>
              <a:rPr lang="en" sz="1000"/>
              <a:t>.</a:t>
            </a:r>
            <a:endParaRPr sz="1000"/>
          </a:p>
        </p:txBody>
      </p:sp>
      <p:sp>
        <p:nvSpPr>
          <p:cNvPr id="542" name="Google Shape;542;p31"/>
          <p:cNvSpPr txBox="1"/>
          <p:nvPr/>
        </p:nvSpPr>
        <p:spPr>
          <a:xfrm>
            <a:off x="2127375"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43" name="Google Shape;543;p31"/>
          <p:cNvCxnSpPr>
            <a:endCxn id="542" idx="0"/>
          </p:cNvCxnSpPr>
          <p:nvPr/>
        </p:nvCxnSpPr>
        <p:spPr>
          <a:xfrm>
            <a:off x="2380425" y="1478475"/>
            <a:ext cx="0" cy="2108100"/>
          </a:xfrm>
          <a:prstGeom prst="straightConnector1">
            <a:avLst/>
          </a:prstGeom>
          <a:noFill/>
          <a:ln cap="flat" cmpd="sng" w="9525">
            <a:solidFill>
              <a:schemeClr val="accent4"/>
            </a:solidFill>
            <a:prstDash val="solid"/>
            <a:round/>
            <a:headEnd len="med" w="med" type="none"/>
            <a:tailEnd len="med" w="med" type="none"/>
          </a:ln>
        </p:spPr>
      </p:cxnSp>
      <p:sp>
        <p:nvSpPr>
          <p:cNvPr id="544" name="Google Shape;544;p31"/>
          <p:cNvSpPr txBox="1"/>
          <p:nvPr>
            <p:ph idx="4294967295" type="subTitle"/>
          </p:nvPr>
        </p:nvSpPr>
        <p:spPr>
          <a:xfrm>
            <a:off x="710125" y="4694725"/>
            <a:ext cx="78900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https://git-scm.com/docs</a:t>
            </a:r>
            <a:r>
              <a:rPr lang="en">
                <a:solidFill>
                  <a:schemeClr val="accent3"/>
                </a:solidFill>
              </a:rPr>
              <a:t> </a:t>
            </a:r>
            <a:endParaRPr sz="1400">
              <a:solidFill>
                <a:schemeClr val="accent3"/>
              </a:solidFill>
            </a:endParaRPr>
          </a:p>
        </p:txBody>
      </p:sp>
      <p:sp>
        <p:nvSpPr>
          <p:cNvPr id="545" name="Google Shape;545;p31"/>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git --version </a:t>
            </a:r>
            <a:endParaRPr>
              <a:solidFill>
                <a:schemeClr val="accent3"/>
              </a:solidFill>
            </a:endParaRPr>
          </a:p>
        </p:txBody>
      </p:sp>
      <p:sp>
        <p:nvSpPr>
          <p:cNvPr id="546" name="Google Shape;546;p31"/>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Bootstrap.min.css</a:t>
            </a:r>
            <a:endParaRPr sz="1400">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2"/>
          <p:cNvSpPr txBox="1"/>
          <p:nvPr>
            <p:ph idx="4294967295" type="subTitle"/>
          </p:nvPr>
        </p:nvSpPr>
        <p:spPr>
          <a:xfrm>
            <a:off x="710125" y="4694725"/>
            <a:ext cx="78900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https://git-scm.com/docs</a:t>
            </a:r>
            <a:r>
              <a:rPr lang="en">
                <a:solidFill>
                  <a:schemeClr val="accent3"/>
                </a:solidFill>
              </a:rPr>
              <a:t> </a:t>
            </a:r>
            <a:endParaRPr sz="1400">
              <a:solidFill>
                <a:schemeClr val="accent3"/>
              </a:solidFill>
            </a:endParaRPr>
          </a:p>
        </p:txBody>
      </p:sp>
      <p:sp>
        <p:nvSpPr>
          <p:cNvPr id="552" name="Google Shape;552;p32"/>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git --version </a:t>
            </a:r>
            <a:endParaRPr>
              <a:solidFill>
                <a:schemeClr val="accent3"/>
              </a:solidFill>
            </a:endParaRPr>
          </a:p>
        </p:txBody>
      </p:sp>
      <p:sp>
        <p:nvSpPr>
          <p:cNvPr id="553" name="Google Shape;553;p32"/>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Bootstrap.min.css</a:t>
            </a:r>
            <a:endParaRPr sz="1400">
              <a:solidFill>
                <a:schemeClr val="accent3"/>
              </a:solidFill>
            </a:endParaRPr>
          </a:p>
        </p:txBody>
      </p:sp>
      <p:pic>
        <p:nvPicPr>
          <p:cNvPr id="554" name="Google Shape;554;p32"/>
          <p:cNvPicPr preferRelativeResize="0"/>
          <p:nvPr/>
        </p:nvPicPr>
        <p:blipFill>
          <a:blip r:embed="rId4">
            <a:alphaModFix/>
          </a:blip>
          <a:stretch>
            <a:fillRect/>
          </a:stretch>
        </p:blipFill>
        <p:spPr>
          <a:xfrm>
            <a:off x="1274663" y="968925"/>
            <a:ext cx="3175925" cy="1446175"/>
          </a:xfrm>
          <a:prstGeom prst="rect">
            <a:avLst/>
          </a:prstGeom>
          <a:noFill/>
          <a:ln>
            <a:noFill/>
          </a:ln>
        </p:spPr>
      </p:pic>
      <p:pic>
        <p:nvPicPr>
          <p:cNvPr id="555" name="Google Shape;555;p32"/>
          <p:cNvPicPr preferRelativeResize="0"/>
          <p:nvPr/>
        </p:nvPicPr>
        <p:blipFill>
          <a:blip r:embed="rId5">
            <a:alphaModFix/>
          </a:blip>
          <a:stretch>
            <a:fillRect/>
          </a:stretch>
        </p:blipFill>
        <p:spPr>
          <a:xfrm>
            <a:off x="4786900" y="816525"/>
            <a:ext cx="4142199" cy="1676950"/>
          </a:xfrm>
          <a:prstGeom prst="rect">
            <a:avLst/>
          </a:prstGeom>
          <a:noFill/>
          <a:ln>
            <a:noFill/>
          </a:ln>
        </p:spPr>
      </p:pic>
      <p:pic>
        <p:nvPicPr>
          <p:cNvPr id="556" name="Google Shape;556;p32"/>
          <p:cNvPicPr preferRelativeResize="0"/>
          <p:nvPr/>
        </p:nvPicPr>
        <p:blipFill>
          <a:blip r:embed="rId6">
            <a:alphaModFix/>
          </a:blip>
          <a:stretch>
            <a:fillRect/>
          </a:stretch>
        </p:blipFill>
        <p:spPr>
          <a:xfrm>
            <a:off x="1210450" y="2605600"/>
            <a:ext cx="3304338" cy="1898625"/>
          </a:xfrm>
          <a:prstGeom prst="rect">
            <a:avLst/>
          </a:prstGeom>
          <a:noFill/>
          <a:ln>
            <a:noFill/>
          </a:ln>
        </p:spPr>
      </p:pic>
      <p:pic>
        <p:nvPicPr>
          <p:cNvPr id="557" name="Google Shape;557;p32"/>
          <p:cNvPicPr preferRelativeResize="0"/>
          <p:nvPr/>
        </p:nvPicPr>
        <p:blipFill>
          <a:blip r:embed="rId7">
            <a:alphaModFix/>
          </a:blip>
          <a:stretch>
            <a:fillRect/>
          </a:stretch>
        </p:blipFill>
        <p:spPr>
          <a:xfrm>
            <a:off x="4966863" y="2796775"/>
            <a:ext cx="1801065" cy="1667850"/>
          </a:xfrm>
          <a:prstGeom prst="rect">
            <a:avLst/>
          </a:prstGeom>
          <a:noFill/>
          <a:ln>
            <a:noFill/>
          </a:ln>
        </p:spPr>
      </p:pic>
      <p:sp>
        <p:nvSpPr>
          <p:cNvPr id="558" name="Google Shape;558;p32"/>
          <p:cNvSpPr txBox="1"/>
          <p:nvPr/>
        </p:nvSpPr>
        <p:spPr>
          <a:xfrm rot="5400000">
            <a:off x="8124150" y="2337175"/>
            <a:ext cx="436200" cy="7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dk2"/>
                </a:solidFill>
                <a:latin typeface="Fira Code"/>
                <a:ea typeface="Fira Code"/>
                <a:cs typeface="Fira Code"/>
                <a:sym typeface="Fira Code"/>
              </a:rPr>
              <a:t>}</a:t>
            </a:r>
            <a:endParaRPr sz="4000">
              <a:solidFill>
                <a:schemeClr val="dk2"/>
              </a:solidFill>
              <a:latin typeface="Fira Code"/>
              <a:ea typeface="Fira Code"/>
              <a:cs typeface="Fira Code"/>
              <a:sym typeface="Fira Code"/>
            </a:endParaRPr>
          </a:p>
        </p:txBody>
      </p:sp>
      <p:sp>
        <p:nvSpPr>
          <p:cNvPr id="559" name="Google Shape;559;p32"/>
          <p:cNvSpPr txBox="1"/>
          <p:nvPr/>
        </p:nvSpPr>
        <p:spPr>
          <a:xfrm>
            <a:off x="6813600" y="2827225"/>
            <a:ext cx="2115600" cy="13731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2"/>
              </a:buClr>
              <a:buSzPts val="1000"/>
              <a:buFont typeface="Fira Code"/>
              <a:buAutoNum type="arabicPeriod"/>
            </a:pPr>
            <a:r>
              <a:rPr lang="en" sz="1000">
                <a:solidFill>
                  <a:schemeClr val="dk2"/>
                </a:solidFill>
                <a:latin typeface="Fira Code"/>
                <a:ea typeface="Fira Code"/>
                <a:cs typeface="Fira Code"/>
                <a:sym typeface="Fira Code"/>
              </a:rPr>
              <a:t>Point de sauvegarde</a:t>
            </a:r>
            <a:endParaRPr sz="1000">
              <a:solidFill>
                <a:schemeClr val="dk2"/>
              </a:solidFill>
              <a:latin typeface="Fira Code"/>
              <a:ea typeface="Fira Code"/>
              <a:cs typeface="Fira Code"/>
              <a:sym typeface="Fira Code"/>
            </a:endParaRPr>
          </a:p>
          <a:p>
            <a:pPr indent="-292100" lvl="0" marL="457200" rtl="0" algn="l">
              <a:spcBef>
                <a:spcPts val="0"/>
              </a:spcBef>
              <a:spcAft>
                <a:spcPts val="0"/>
              </a:spcAft>
              <a:buClr>
                <a:schemeClr val="dk2"/>
              </a:buClr>
              <a:buSzPts val="1000"/>
              <a:buFont typeface="Fira Code"/>
              <a:buAutoNum type="arabicPeriod"/>
            </a:pPr>
            <a:r>
              <a:rPr lang="en" sz="1000">
                <a:solidFill>
                  <a:schemeClr val="dk2"/>
                </a:solidFill>
                <a:latin typeface="Fira Code"/>
                <a:ea typeface="Fira Code"/>
                <a:cs typeface="Fira Code"/>
                <a:sym typeface="Fira Code"/>
              </a:rPr>
              <a:t>Modifie</a:t>
            </a:r>
            <a:r>
              <a:rPr lang="en" sz="1000">
                <a:solidFill>
                  <a:schemeClr val="dk2"/>
                </a:solidFill>
                <a:latin typeface="Fira Code"/>
                <a:ea typeface="Fira Code"/>
                <a:cs typeface="Fira Code"/>
                <a:sym typeface="Fira Code"/>
              </a:rPr>
              <a:t> le dernier point de sauvegarde</a:t>
            </a:r>
            <a:endParaRPr sz="1000">
              <a:solidFill>
                <a:schemeClr val="dk2"/>
              </a:solidFill>
              <a:latin typeface="Fira Code"/>
              <a:ea typeface="Fira Code"/>
              <a:cs typeface="Fira Code"/>
              <a:sym typeface="Fira Code"/>
            </a:endParaRPr>
          </a:p>
          <a:p>
            <a:pPr indent="-292100" lvl="0" marL="457200" rtl="0" algn="l">
              <a:spcBef>
                <a:spcPts val="0"/>
              </a:spcBef>
              <a:spcAft>
                <a:spcPts val="0"/>
              </a:spcAft>
              <a:buClr>
                <a:schemeClr val="dk2"/>
              </a:buClr>
              <a:buSzPts val="1000"/>
              <a:buFont typeface="Fira Code"/>
              <a:buAutoNum type="arabicPeriod"/>
            </a:pPr>
            <a:r>
              <a:rPr lang="en" sz="1000">
                <a:solidFill>
                  <a:schemeClr val="dk2"/>
                </a:solidFill>
                <a:latin typeface="Fira Code"/>
                <a:ea typeface="Fira Code"/>
                <a:cs typeface="Fira Code"/>
                <a:sym typeface="Fira Code"/>
              </a:rPr>
              <a:t>1 + publie</a:t>
            </a:r>
            <a:endParaRPr sz="1000">
              <a:solidFill>
                <a:schemeClr val="dk2"/>
              </a:solidFill>
              <a:latin typeface="Fira Code"/>
              <a:ea typeface="Fira Code"/>
              <a:cs typeface="Fira Code"/>
              <a:sym typeface="Fira Code"/>
            </a:endParaRPr>
          </a:p>
          <a:p>
            <a:pPr indent="-292100" lvl="0" marL="457200" rtl="0" algn="l">
              <a:spcBef>
                <a:spcPts val="0"/>
              </a:spcBef>
              <a:spcAft>
                <a:spcPts val="0"/>
              </a:spcAft>
              <a:buClr>
                <a:schemeClr val="dk2"/>
              </a:buClr>
              <a:buSzPts val="1000"/>
              <a:buFont typeface="Fira Code"/>
              <a:buAutoNum type="arabicPeriod"/>
            </a:pPr>
            <a:r>
              <a:rPr lang="en" sz="1000">
                <a:solidFill>
                  <a:schemeClr val="dk2"/>
                </a:solidFill>
                <a:latin typeface="Fira Code"/>
                <a:ea typeface="Fira Code"/>
                <a:cs typeface="Fira Code"/>
                <a:sym typeface="Fira Code"/>
              </a:rPr>
              <a:t>1 + récupère les infos + publie (Commit pull and push)</a:t>
            </a:r>
            <a:endParaRPr sz="1000">
              <a:solidFill>
                <a:schemeClr val="dk2"/>
              </a:solidFill>
              <a:latin typeface="Fira Code"/>
              <a:ea typeface="Fira Code"/>
              <a:cs typeface="Fira Code"/>
              <a:sym typeface="Fira Cod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3"/>
          <p:cNvSpPr txBox="1"/>
          <p:nvPr>
            <p:ph idx="4294967295" type="subTitle"/>
          </p:nvPr>
        </p:nvSpPr>
        <p:spPr>
          <a:xfrm>
            <a:off x="710125" y="4694725"/>
            <a:ext cx="78900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https://git-scm.com/docs</a:t>
            </a:r>
            <a:r>
              <a:rPr lang="en">
                <a:solidFill>
                  <a:schemeClr val="accent3"/>
                </a:solidFill>
              </a:rPr>
              <a:t> </a:t>
            </a:r>
            <a:endParaRPr sz="1400">
              <a:solidFill>
                <a:schemeClr val="accent3"/>
              </a:solidFill>
            </a:endParaRPr>
          </a:p>
        </p:txBody>
      </p:sp>
      <p:sp>
        <p:nvSpPr>
          <p:cNvPr id="565" name="Google Shape;565;p33"/>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git --version </a:t>
            </a:r>
            <a:endParaRPr>
              <a:solidFill>
                <a:schemeClr val="accent3"/>
              </a:solidFill>
            </a:endParaRPr>
          </a:p>
        </p:txBody>
      </p:sp>
      <p:sp>
        <p:nvSpPr>
          <p:cNvPr id="566" name="Google Shape;566;p33"/>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Bootstrap.min.css</a:t>
            </a:r>
            <a:endParaRPr sz="1400">
              <a:solidFill>
                <a:schemeClr val="accent3"/>
              </a:solidFill>
            </a:endParaRPr>
          </a:p>
        </p:txBody>
      </p:sp>
      <p:pic>
        <p:nvPicPr>
          <p:cNvPr id="567" name="Google Shape;567;p33"/>
          <p:cNvPicPr preferRelativeResize="0"/>
          <p:nvPr/>
        </p:nvPicPr>
        <p:blipFill>
          <a:blip r:embed="rId4">
            <a:alphaModFix/>
          </a:blip>
          <a:stretch>
            <a:fillRect/>
          </a:stretch>
        </p:blipFill>
        <p:spPr>
          <a:xfrm>
            <a:off x="2048775" y="573500"/>
            <a:ext cx="5212695" cy="3941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