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Fira Code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Code-regular.fntdata"/><Relationship Id="rId14" Type="http://schemas.openxmlformats.org/officeDocument/2006/relationships/slide" Target="slides/slide10.xml"/><Relationship Id="rId16" Type="http://schemas.openxmlformats.org/officeDocument/2006/relationships/font" Target="fonts/FiraCod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eb06e53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eb06e53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f7c64c0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f7c64c0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e7f9c668d6_0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e7f9c668d6_0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8eb06e53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8eb06e53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8eb06e537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8eb06e537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eb06e537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eb06e537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3" name="Google Shape;193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8" name="Google Shape;228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8" name="Google Shape;248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9" name="Google Shape;249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1" name="Google Shape;251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4" name="Google Shape;254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8" name="Google Shape;26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3" name="Google Shape;273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4" name="Google Shape;274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5" name="Google Shape;275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7" name="Google Shape;277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9" name="Google Shape;289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0" name="Google Shape;290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1" name="Google Shape;291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2" name="Google Shape;292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3" name="Google Shape;293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4" name="Google Shape;294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5" name="Google Shape;2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0" name="Google Shape;300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2" name="Google Shape;302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3" name="Google Shape;303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4" name="Google Shape;304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5" name="Google Shape;305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6" name="Google Shape;306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7" name="Google Shape;307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08" name="Google Shape;308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2" name="Google Shape;312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3" name="Google Shape;313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4" name="Google Shape;314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7" name="Google Shape;347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8" name="Google Shape;348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9" name="Google Shape;349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0" name="Google Shape;35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5" name="Google Shape;355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1" name="Google Shape;371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72" name="Google Shape;372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73" name="Google Shape;373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3" name="Google Shape;393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4" name="Google Shape;39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9" name="Google Shape;39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0" name="Google Shape;40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1" name="Google Shape;40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3" name="Google Shape;41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4" name="Google Shape;41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3"/>
                </a:solidFill>
              </a:defRPr>
            </a:lvl1pPr>
            <a:lvl2pPr lvl="1">
              <a:buNone/>
              <a:defRPr>
                <a:solidFill>
                  <a:schemeClr val="accent3"/>
                </a:solidFill>
              </a:defRPr>
            </a:lvl2pPr>
            <a:lvl3pPr lvl="2">
              <a:buNone/>
              <a:defRPr>
                <a:solidFill>
                  <a:schemeClr val="accent3"/>
                </a:solidFill>
              </a:defRPr>
            </a:lvl3pPr>
            <a:lvl4pPr lvl="3">
              <a:buNone/>
              <a:defRPr>
                <a:solidFill>
                  <a:schemeClr val="accent3"/>
                </a:solidFill>
              </a:defRPr>
            </a:lvl4pPr>
            <a:lvl5pPr lvl="4">
              <a:buNone/>
              <a:defRPr>
                <a:solidFill>
                  <a:schemeClr val="accent3"/>
                </a:solidFill>
              </a:defRPr>
            </a:lvl5pPr>
            <a:lvl6pPr lvl="5">
              <a:buNone/>
              <a:defRPr>
                <a:solidFill>
                  <a:schemeClr val="accent3"/>
                </a:solidFill>
              </a:defRPr>
            </a:lvl6pPr>
            <a:lvl7pPr lvl="6">
              <a:buNone/>
              <a:defRPr>
                <a:solidFill>
                  <a:schemeClr val="accent3"/>
                </a:solidFill>
              </a:defRPr>
            </a:lvl7pPr>
            <a:lvl8pPr lvl="7">
              <a:buNone/>
              <a:defRPr>
                <a:solidFill>
                  <a:schemeClr val="accent3"/>
                </a:solidFill>
              </a:defRPr>
            </a:lvl8pPr>
            <a:lvl9pPr lvl="8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0" name="Google Shape;420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1" name="Google Shape;421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2" name="Google Shape;422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3" name="Google Shape;433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5" name="Google Shape;435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4" name="Google Shape;454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5" name="Google Shape;4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6" name="Google Shape;466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7" name="Google Shape;467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8" name="Google Shape;468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9" name="Google Shape;469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0" name="Google Shape;470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1" name="Google Shape;471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3" name="Google Shape;4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6" name="Google Shape;136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python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ython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.visualstudio.com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 txBox="1"/>
          <p:nvPr>
            <p:ph type="ctrTitle"/>
          </p:nvPr>
        </p:nvSpPr>
        <p:spPr>
          <a:xfrm>
            <a:off x="1413525" y="1144250"/>
            <a:ext cx="77304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par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‘Tommy Gagnon Joyal</a:t>
            </a:r>
            <a:r>
              <a:rPr lang="en">
                <a:solidFill>
                  <a:schemeClr val="accent2"/>
                </a:solidFill>
              </a:rPr>
              <a:t>’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9" name="Google Shape;479;p25"/>
          <p:cNvSpPr txBox="1"/>
          <p:nvPr>
            <p:ph idx="1" type="subTitle"/>
          </p:nvPr>
        </p:nvSpPr>
        <p:spPr>
          <a:xfrm>
            <a:off x="19262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Qui suis-je, qu’est-ce que Programmation et qu’allons nous faire durant la session</a:t>
            </a:r>
            <a:r>
              <a:rPr lang="en"/>
              <a:t> &gt;</a:t>
            </a:r>
            <a:endParaRPr/>
          </a:p>
        </p:txBody>
      </p:sp>
      <p:sp>
        <p:nvSpPr>
          <p:cNvPr id="480" name="Google Shape;480;p25"/>
          <p:cNvSpPr txBox="1"/>
          <p:nvPr>
            <p:ph idx="2" type="subTitle"/>
          </p:nvPr>
        </p:nvSpPr>
        <p:spPr>
          <a:xfrm>
            <a:off x="1788725" y="2066600"/>
            <a:ext cx="67680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6"/>
                </a:solidFill>
              </a:rPr>
              <a:t>[</a:t>
            </a:r>
            <a:r>
              <a:rPr lang="en" sz="2200">
                <a:solidFill>
                  <a:schemeClr val="accent1"/>
                </a:solidFill>
              </a:rPr>
              <a:t>420-SN1-RE</a:t>
            </a:r>
            <a:r>
              <a:rPr lang="en" sz="2200">
                <a:solidFill>
                  <a:schemeClr val="lt1"/>
                </a:solidFill>
              </a:rPr>
              <a:t> </a:t>
            </a:r>
            <a:r>
              <a:rPr lang="en" sz="2200">
                <a:solidFill>
                  <a:schemeClr val="lt2"/>
                </a:solidFill>
              </a:rPr>
              <a:t>Programmation en sciences</a:t>
            </a:r>
            <a:r>
              <a:rPr lang="en" sz="2200">
                <a:solidFill>
                  <a:schemeClr val="accent6"/>
                </a:solidFill>
              </a:rPr>
              <a:t>] </a:t>
            </a:r>
            <a:endParaRPr sz="2200">
              <a:solidFill>
                <a:schemeClr val="accent6"/>
              </a:solidFill>
            </a:endParaRPr>
          </a:p>
        </p:txBody>
      </p:sp>
      <p:grpSp>
        <p:nvGrpSpPr>
          <p:cNvPr id="481" name="Google Shape;481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82" name="Google Shape;482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3" name="Google Shape;483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84" name="Google Shape;484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Présentation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5" name="Google Shape;485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Plan_de_cours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json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6" name="Google Shape;48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/>
          <p:nvPr>
            <p:ph idx="4294967295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3" name="Google Shape;603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VisualStudioCode.exe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4" name="Google Shape;604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Raccourcis_clavier.py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5" name="Google Shape;6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34"/>
          <p:cNvSpPr txBox="1"/>
          <p:nvPr>
            <p:ph idx="4294967295" type="title"/>
          </p:nvPr>
        </p:nvSpPr>
        <p:spPr>
          <a:xfrm flipH="1">
            <a:off x="1438300" y="1178875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7" name="Google Shape;607;p34"/>
          <p:cNvSpPr txBox="1"/>
          <p:nvPr>
            <p:ph idx="4294967295" type="subTitle"/>
          </p:nvPr>
        </p:nvSpPr>
        <p:spPr>
          <a:xfrm>
            <a:off x="2146900" y="1178875"/>
            <a:ext cx="6224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Ctrl+c/Ctrl+v = Copier/Coller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608" name="Google Shape;608;p34"/>
          <p:cNvSpPr txBox="1"/>
          <p:nvPr>
            <p:ph idx="4294967295" type="title"/>
          </p:nvPr>
        </p:nvSpPr>
        <p:spPr>
          <a:xfrm>
            <a:off x="1143250" y="582700"/>
            <a:ext cx="72906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Raccourcis clavier</a:t>
            </a:r>
            <a:r>
              <a:rPr lang="en"/>
              <a:t> </a:t>
            </a:r>
            <a:r>
              <a:rPr lang="en" sz="1800">
                <a:solidFill>
                  <a:schemeClr val="accent2"/>
                </a:solidFill>
              </a:rPr>
              <a:t>‘Win/MacOs/VSCODE’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09" name="Google Shape;609;p34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610" name="Google Shape;610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11" name="Google Shape;611;p34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2" name="Google Shape;612;p34"/>
          <p:cNvSpPr txBox="1"/>
          <p:nvPr>
            <p:ph idx="4294967295" type="title"/>
          </p:nvPr>
        </p:nvSpPr>
        <p:spPr>
          <a:xfrm flipH="1">
            <a:off x="1438300" y="1775050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3" name="Google Shape;613;p34"/>
          <p:cNvSpPr txBox="1"/>
          <p:nvPr>
            <p:ph idx="4294967295" type="subTitle"/>
          </p:nvPr>
        </p:nvSpPr>
        <p:spPr>
          <a:xfrm>
            <a:off x="2146900" y="1775050"/>
            <a:ext cx="6224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Ctrl+s = Sauvegarder</a:t>
            </a:r>
            <a:endParaRPr sz="2600">
              <a:solidFill>
                <a:schemeClr val="lt2"/>
              </a:solidFill>
            </a:endParaRPr>
          </a:p>
        </p:txBody>
      </p:sp>
      <p:sp>
        <p:nvSpPr>
          <p:cNvPr id="614" name="Google Shape;614;p34"/>
          <p:cNvSpPr txBox="1"/>
          <p:nvPr>
            <p:ph idx="4294967295" type="title"/>
          </p:nvPr>
        </p:nvSpPr>
        <p:spPr>
          <a:xfrm flipH="1">
            <a:off x="1438300" y="2371225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5" name="Google Shape;615;p34"/>
          <p:cNvSpPr txBox="1"/>
          <p:nvPr>
            <p:ph idx="4294967295" type="subTitle"/>
          </p:nvPr>
        </p:nvSpPr>
        <p:spPr>
          <a:xfrm>
            <a:off x="2146900" y="2371225"/>
            <a:ext cx="62241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Ctrl + k, </a:t>
            </a:r>
            <a:r>
              <a:rPr lang="en" sz="1800">
                <a:solidFill>
                  <a:schemeClr val="lt2"/>
                </a:solidFill>
              </a:rPr>
              <a:t>Ctrl</a:t>
            </a:r>
            <a:r>
              <a:rPr lang="en" sz="1800">
                <a:solidFill>
                  <a:schemeClr val="lt2"/>
                </a:solidFill>
              </a:rPr>
              <a:t> + c /  </a:t>
            </a:r>
            <a:r>
              <a:rPr lang="en" sz="1800">
                <a:solidFill>
                  <a:schemeClr val="lt2"/>
                </a:solidFill>
              </a:rPr>
              <a:t>Ctrl</a:t>
            </a:r>
            <a:r>
              <a:rPr lang="en" sz="1800">
                <a:solidFill>
                  <a:schemeClr val="lt2"/>
                </a:solidFill>
              </a:rPr>
              <a:t> + k, </a:t>
            </a:r>
            <a:r>
              <a:rPr lang="en" sz="1800">
                <a:solidFill>
                  <a:schemeClr val="lt2"/>
                </a:solidFill>
              </a:rPr>
              <a:t>Ctrl</a:t>
            </a:r>
            <a:r>
              <a:rPr lang="en" sz="1800">
                <a:solidFill>
                  <a:schemeClr val="lt2"/>
                </a:solidFill>
              </a:rPr>
              <a:t> +u  = </a:t>
            </a:r>
            <a:r>
              <a:rPr lang="en" sz="1800">
                <a:solidFill>
                  <a:schemeClr val="lt2"/>
                </a:solidFill>
              </a:rPr>
              <a:t>Commenter</a:t>
            </a:r>
            <a:r>
              <a:rPr lang="en" sz="1800">
                <a:solidFill>
                  <a:schemeClr val="lt2"/>
                </a:solidFill>
              </a:rPr>
              <a:t> / Décommenter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Présentation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2" name="Google Shape;492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Plan_de_cours</a:t>
            </a:r>
            <a:r>
              <a:rPr lang="en" sz="1400">
                <a:solidFill>
                  <a:schemeClr val="accent3"/>
                </a:solidFill>
              </a:rPr>
              <a:t>.</a:t>
            </a:r>
            <a:r>
              <a:rPr lang="en" sz="1400"/>
              <a:t>json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3" name="Google Shape;49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6"/>
          <p:cNvSpPr txBox="1"/>
          <p:nvPr>
            <p:ph idx="4294967295" type="title"/>
          </p:nvPr>
        </p:nvSpPr>
        <p:spPr>
          <a:xfrm>
            <a:off x="1154275" y="623925"/>
            <a:ext cx="4985700" cy="24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&lt;img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id=</a:t>
            </a:r>
            <a:r>
              <a:rPr lang="en" sz="1800">
                <a:solidFill>
                  <a:schemeClr val="accent2"/>
                </a:solidFill>
              </a:rPr>
              <a:t>”Tommy.jpg”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src=</a:t>
            </a:r>
            <a:r>
              <a:rPr lang="en" sz="1800">
                <a:solidFill>
                  <a:schemeClr val="accent2"/>
                </a:solidFill>
              </a:rPr>
              <a:t>"tommy.gjoyal@cegepst.qc.ca"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alt=</a:t>
            </a:r>
            <a:r>
              <a:rPr lang="en" sz="1800">
                <a:solidFill>
                  <a:schemeClr val="accent2"/>
                </a:solidFill>
              </a:rPr>
              <a:t>"Un Enseignant, ex étudiant"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width=</a:t>
            </a:r>
            <a:r>
              <a:rPr lang="en" sz="1800">
                <a:solidFill>
                  <a:schemeClr val="accent2"/>
                </a:solidFill>
              </a:rPr>
              <a:t>"Cégep Sorel-Tracy"</a:t>
            </a:r>
            <a:r>
              <a:rPr lang="en" sz="1800">
                <a:solidFill>
                  <a:schemeClr val="lt1"/>
                </a:solidFill>
              </a:rPr>
              <a:t> height=</a:t>
            </a:r>
            <a:r>
              <a:rPr lang="en" sz="1800">
                <a:solidFill>
                  <a:schemeClr val="accent2"/>
                </a:solidFill>
              </a:rPr>
              <a:t>"École de technologie supérieure (ÉTS)"</a:t>
            </a:r>
            <a:r>
              <a:rPr lang="en" sz="1800"/>
              <a:t>&gt;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Présentation.py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Plan_de_cours.json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1" name="Google Shape;5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27"/>
          <p:cNvSpPr txBox="1"/>
          <p:nvPr>
            <p:ph idx="4294967295" type="title"/>
          </p:nvPr>
        </p:nvSpPr>
        <p:spPr>
          <a:xfrm flipH="1">
            <a:off x="2054700" y="586975"/>
            <a:ext cx="5928300" cy="11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Plan de cours</a:t>
            </a:r>
            <a:r>
              <a:rPr lang="en" sz="5000"/>
              <a:t>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03" name="Google Shape;503;p27"/>
          <p:cNvSpPr txBox="1"/>
          <p:nvPr>
            <p:ph idx="4294967295" type="subTitle"/>
          </p:nvPr>
        </p:nvSpPr>
        <p:spPr>
          <a:xfrm>
            <a:off x="2572975" y="1478475"/>
            <a:ext cx="5983800" cy="23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&lt; </a:t>
            </a:r>
            <a:r>
              <a:rPr lang="en"/>
              <a:t>Ce cours permet à la personne étudiante de développer des programmes informatiques en vue d’automatiser la résolution de problèmes dans un contexte scientifique.&gt;</a:t>
            </a:r>
            <a:br>
              <a:rPr lang="en"/>
            </a:br>
            <a:br>
              <a:rPr lang="en"/>
            </a:br>
            <a:r>
              <a:rPr lang="en"/>
              <a:t>&lt;La personne étudiante planifie l’automatisation de la résolution d’un problème, code l’algorithme dans le langage de programmation et vérifie le bon fonctionnement d’un programme.</a:t>
            </a:r>
            <a:r>
              <a:rPr lang="en"/>
              <a:t>&gt;</a:t>
            </a:r>
            <a:endParaRPr/>
          </a:p>
        </p:txBody>
      </p:sp>
      <p:sp>
        <p:nvSpPr>
          <p:cNvPr id="504" name="Google Shape;504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5" name="Google Shape;505;p27"/>
          <p:cNvCxnSpPr>
            <a:endCxn id="50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p28"/>
          <p:cNvCxnSpPr/>
          <p:nvPr/>
        </p:nvCxnSpPr>
        <p:spPr>
          <a:xfrm>
            <a:off x="7042650" y="2621250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Plan_de_cours.json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2" name="Google Shape;512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 –version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4" name="Google Shape;514;p28"/>
          <p:cNvCxnSpPr>
            <a:stCxn id="515" idx="1"/>
            <a:endCxn id="516" idx="1"/>
          </p:cNvCxnSpPr>
          <p:nvPr/>
        </p:nvCxnSpPr>
        <p:spPr>
          <a:xfrm>
            <a:off x="2055925" y="2628075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8"/>
          <p:cNvSpPr txBox="1"/>
          <p:nvPr>
            <p:ph idx="2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Qu’est-ce que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Python</a:t>
            </a:r>
            <a:r>
              <a:rPr lang="en">
                <a:solidFill>
                  <a:schemeClr val="accent2"/>
                </a:solidFill>
              </a:rPr>
              <a:t> ?’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8" name="Google Shape;518;p28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19" name="Google Shape;519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0" name="Google Shape;520;p28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8"/>
          <p:cNvSpPr txBox="1"/>
          <p:nvPr/>
        </p:nvSpPr>
        <p:spPr>
          <a:xfrm>
            <a:off x="1642225" y="1428884"/>
            <a:ext cx="39138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Langages populaires</a:t>
            </a:r>
            <a:endParaRPr sz="25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1350550" y="2458867"/>
            <a:ext cx="730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c++</a:t>
            </a:r>
            <a:endParaRPr sz="18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2055925" y="2560725"/>
            <a:ext cx="25500" cy="13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"/>
          <p:cNvSpPr txBox="1"/>
          <p:nvPr/>
        </p:nvSpPr>
        <p:spPr>
          <a:xfrm>
            <a:off x="1350550" y="2774675"/>
            <a:ext cx="237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La performance à l’état brut 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3220800" y="2458875"/>
            <a:ext cx="506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24" name="Google Shape;524;p28"/>
          <p:cNvCxnSpPr>
            <a:stCxn id="525" idx="1"/>
            <a:endCxn id="526" idx="1"/>
          </p:cNvCxnSpPr>
          <p:nvPr/>
        </p:nvCxnSpPr>
        <p:spPr>
          <a:xfrm>
            <a:off x="4391200" y="2628075"/>
            <a:ext cx="11649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28"/>
          <p:cNvSpPr txBox="1"/>
          <p:nvPr/>
        </p:nvSpPr>
        <p:spPr>
          <a:xfrm>
            <a:off x="3685825" y="2458875"/>
            <a:ext cx="1164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endParaRPr sz="18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4391200" y="2560725"/>
            <a:ext cx="231300" cy="13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28" name="Google Shape;528;p28"/>
          <p:cNvSpPr txBox="1"/>
          <p:nvPr/>
        </p:nvSpPr>
        <p:spPr>
          <a:xfrm>
            <a:off x="3685825" y="2774675"/>
            <a:ext cx="237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L’orienté-objet sans tracas&gt;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28"/>
          <p:cNvSpPr txBox="1"/>
          <p:nvPr/>
        </p:nvSpPr>
        <p:spPr>
          <a:xfrm>
            <a:off x="5556075" y="2458875"/>
            <a:ext cx="506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25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6025925" y="2452050"/>
            <a:ext cx="1578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Python</a:t>
            </a:r>
            <a:endParaRPr sz="18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7347450" y="2553900"/>
            <a:ext cx="860100" cy="13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6025925" y="2767850"/>
            <a:ext cx="2376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La simplicité&gt;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8"/>
          <p:cNvSpPr txBox="1"/>
          <p:nvPr/>
        </p:nvSpPr>
        <p:spPr>
          <a:xfrm>
            <a:off x="8277175" y="1918650"/>
            <a:ext cx="506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0%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3" name="Google Shape;533;p28"/>
          <p:cNvCxnSpPr>
            <a:stCxn id="530" idx="0"/>
          </p:cNvCxnSpPr>
          <p:nvPr/>
        </p:nvCxnSpPr>
        <p:spPr>
          <a:xfrm flipH="1" rot="10800000">
            <a:off x="7777500" y="2141400"/>
            <a:ext cx="518100" cy="412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idx="4294967295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39" name="Google Shape;539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Plan_de_cours.json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0" name="Google Shape;540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 –version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1" name="Google Shape;54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29"/>
          <p:cNvSpPr txBox="1"/>
          <p:nvPr>
            <p:ph idx="4294967295" type="title"/>
          </p:nvPr>
        </p:nvSpPr>
        <p:spPr>
          <a:xfrm flipH="1">
            <a:off x="1438300" y="1178875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3" name="Google Shape;543;p29"/>
          <p:cNvSpPr txBox="1"/>
          <p:nvPr>
            <p:ph idx="4294967295" type="subTitle"/>
          </p:nvPr>
        </p:nvSpPr>
        <p:spPr>
          <a:xfrm>
            <a:off x="2146900" y="1178875"/>
            <a:ext cx="6224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Facile à apprendre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44" name="Google Shape;544;p29"/>
          <p:cNvSpPr txBox="1"/>
          <p:nvPr>
            <p:ph idx="4294967295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‘Python’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45" name="Google Shape;545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546" name="Google Shape;546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7" name="Google Shape;547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8" name="Google Shape;548;p29"/>
          <p:cNvSpPr txBox="1"/>
          <p:nvPr>
            <p:ph idx="4294967295" type="title"/>
          </p:nvPr>
        </p:nvSpPr>
        <p:spPr>
          <a:xfrm flipH="1">
            <a:off x="1438300" y="1775050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9" name="Google Shape;549;p29"/>
          <p:cNvSpPr txBox="1"/>
          <p:nvPr>
            <p:ph idx="4294967295" type="subTitle"/>
          </p:nvPr>
        </p:nvSpPr>
        <p:spPr>
          <a:xfrm>
            <a:off x="2146900" y="1775050"/>
            <a:ext cx="6224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Communauté active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50" name="Google Shape;550;p29"/>
          <p:cNvSpPr txBox="1"/>
          <p:nvPr>
            <p:ph idx="4294967295" type="title"/>
          </p:nvPr>
        </p:nvSpPr>
        <p:spPr>
          <a:xfrm flipH="1">
            <a:off x="1438300" y="2371225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51" name="Google Shape;551;p29"/>
          <p:cNvSpPr txBox="1"/>
          <p:nvPr>
            <p:ph idx="4294967295" type="subTitle"/>
          </p:nvPr>
        </p:nvSpPr>
        <p:spPr>
          <a:xfrm>
            <a:off x="2146900" y="2371225"/>
            <a:ext cx="62241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Très </a:t>
            </a:r>
            <a:r>
              <a:rPr lang="en" sz="2800">
                <a:solidFill>
                  <a:schemeClr val="lt2"/>
                </a:solidFill>
              </a:rPr>
              <a:t>flexible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552" name="Google Shape;552;p29"/>
          <p:cNvSpPr txBox="1"/>
          <p:nvPr>
            <p:ph idx="4294967295" type="title"/>
          </p:nvPr>
        </p:nvSpPr>
        <p:spPr>
          <a:xfrm flipH="1">
            <a:off x="1438300" y="3205762"/>
            <a:ext cx="708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3" name="Google Shape;553;p29"/>
          <p:cNvSpPr txBox="1"/>
          <p:nvPr>
            <p:ph idx="4294967295" type="subTitle"/>
          </p:nvPr>
        </p:nvSpPr>
        <p:spPr>
          <a:xfrm>
            <a:off x="2146900" y="2967400"/>
            <a:ext cx="6224100" cy="10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lt2"/>
                </a:solidFill>
              </a:rPr>
              <a:t>Orienté data-science et data-analysis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"/>
          <p:cNvSpPr txBox="1"/>
          <p:nvPr>
            <p:ph idx="1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en">
                <a:solidFill>
                  <a:schemeClr val="accent3"/>
                </a:solidFill>
              </a:rPr>
              <a:t> 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p3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 –version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0" name="Google Shape;560;p3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VisualStudioCode.exe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1" name="Google Shape;56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2" name="Google Shape;5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750" y="601225"/>
            <a:ext cx="7012490" cy="394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"/>
          <p:cNvSpPr txBox="1"/>
          <p:nvPr>
            <p:ph idx="4294967295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https://code.visualstudio.com/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8" name="Google Shape;568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Python –version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69" name="Google Shape;569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VisualStudioCode.exe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0" name="Google Shape;570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213" y="601225"/>
            <a:ext cx="7061571" cy="39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>
            <p:ph idx="1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 page d'accueil de VSCode (Visual studio Code)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7" name="Google Shape;577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VisualStudioCode.exe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8" name="Google Shape;578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Raccourcis_clavier.py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9" name="Google Shape;57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0" name="Google Shape;5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0713" y="601200"/>
            <a:ext cx="5802568" cy="394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/>
          <p:nvPr>
            <p:ph idx="1" type="subTitle"/>
          </p:nvPr>
        </p:nvSpPr>
        <p:spPr>
          <a:xfrm>
            <a:off x="710125" y="4694725"/>
            <a:ext cx="7846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Différentes vues de </a:t>
            </a:r>
            <a:r>
              <a:rPr lang="en">
                <a:solidFill>
                  <a:schemeClr val="accent3"/>
                </a:solidFill>
              </a:rPr>
              <a:t>VSCode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6" name="Google Shape;586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VisualStudioCode.exe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7" name="Google Shape;587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Raccourcis_clavier.py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8" name="Google Shape;58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50" y="1431750"/>
            <a:ext cx="1698122" cy="31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700" y="1431750"/>
            <a:ext cx="3330088" cy="31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976" y="1431750"/>
            <a:ext cx="1355336" cy="31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33"/>
          <p:cNvSpPr txBox="1"/>
          <p:nvPr/>
        </p:nvSpPr>
        <p:spPr>
          <a:xfrm rot="-5400000">
            <a:off x="1691950" y="729575"/>
            <a:ext cx="65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93" name="Google Shape;593;p33"/>
          <p:cNvSpPr txBox="1"/>
          <p:nvPr/>
        </p:nvSpPr>
        <p:spPr>
          <a:xfrm rot="-5400000">
            <a:off x="3849888" y="729575"/>
            <a:ext cx="65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4" name="Google Shape;594;p33"/>
          <p:cNvSpPr txBox="1"/>
          <p:nvPr/>
        </p:nvSpPr>
        <p:spPr>
          <a:xfrm rot="-5400000">
            <a:off x="6823788" y="729575"/>
            <a:ext cx="657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1186950" y="560500"/>
            <a:ext cx="1857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Explorateur de fichier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3264988" y="611338"/>
            <a:ext cx="18573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Explorateur d’extensions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5343048" y="611338"/>
            <a:ext cx="3647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Traitement de texte (code) et Compilateur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