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5143500" cx="9144000"/>
  <p:notesSz cx="6858000" cy="9144000"/>
  <p:embeddedFontLst>
    <p:embeddedFont>
      <p:font typeface="Fira Code"/>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FiraCode-regular.fntdata"/><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FiraCode-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e7b51334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e7b51334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1efd3663247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1efd3663247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2b6f7ba1ab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2b6f7ba1ab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2b6f7ba1ab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2b6f7ba1ab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2b6f7ba1ab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2b6f7ba1ab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2b6f7ba1ab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2b6f7ba1ab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2b6f7ba1aba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2b6f7ba1aba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2b6f7ba1aba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2b6f7ba1ab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e7f9c668d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e7f9c668d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e7f9c668d6_0_1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e7f9c668d6_0_1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2b82a60ec12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2b82a60ec1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e7f9c668d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e7f9c668d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2b82a60ec12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2b82a60ec12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2b82a60ec12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2b82a60ec12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2b82a60ec12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2b82a60ec12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2b82a60ec12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2b82a60ec12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2b82a60ec12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2b82a60ec12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2b82a60ec12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2b82a60ec12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1efd3663247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1efd3663247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2b82a60ec1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2b82a60ec1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2b82a60ec1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2b82a60ec1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2b82a60ec1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2b82a60ec1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1efd3663247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1efd3663247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e7f9c668d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e7f9c668d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1efd3663247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1efd3663247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2b69e486378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2b69e48637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2b69e48637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2b69e48637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b69e48637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2b69e48637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b69e48637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2b69e48637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b69e48637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2b69e48637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2b69e4863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2b69e4863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e7b3cc9d3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e7b3cc9d3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542575"/>
            <a:ext cx="9144000" cy="4058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0" y="0"/>
            <a:ext cx="4572000" cy="592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1413525" y="1144250"/>
            <a:ext cx="5788800" cy="5175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p:nvPr>
            <p:ph idx="1" type="subTitle"/>
          </p:nvPr>
        </p:nvSpPr>
        <p:spPr>
          <a:xfrm>
            <a:off x="2231025" y="2765300"/>
            <a:ext cx="6202800" cy="4608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txBox="1"/>
          <p:nvPr>
            <p:ph idx="2" type="subTitle"/>
          </p:nvPr>
        </p:nvSpPr>
        <p:spPr>
          <a:xfrm>
            <a:off x="1788725" y="1761800"/>
            <a:ext cx="5788800" cy="460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 name="Google Shape;15;p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9" name="Google Shape;19;p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3" name="Google Shape;23;p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7" name="Google Shape;27;p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8" name="Google Shape;28;p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9" name="Google Shape;29;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4" name="Shape 174"/>
        <p:cNvGrpSpPr/>
        <p:nvPr/>
      </p:nvGrpSpPr>
      <p:grpSpPr>
        <a:xfrm>
          <a:off x="0" y="0"/>
          <a:ext cx="0" cy="0"/>
          <a:chOff x="0" y="0"/>
          <a:chExt cx="0" cy="0"/>
        </a:xfrm>
      </p:grpSpPr>
      <p:sp>
        <p:nvSpPr>
          <p:cNvPr id="175" name="Google Shape;175;p1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txBox="1"/>
          <p:nvPr>
            <p:ph hasCustomPrompt="1" type="title"/>
          </p:nvPr>
        </p:nvSpPr>
        <p:spPr>
          <a:xfrm>
            <a:off x="1084225" y="1311425"/>
            <a:ext cx="6379200" cy="1018500"/>
          </a:xfrm>
          <a:prstGeom prst="rect">
            <a:avLst/>
          </a:prstGeom>
        </p:spPr>
        <p:txBody>
          <a:bodyPr anchorCtr="0" anchor="ctr" bIns="91425" lIns="91425" spcFirstLastPara="1" rIns="91425" wrap="square" tIns="91425">
            <a:noAutofit/>
          </a:bodyPr>
          <a:lstStyle>
            <a:lvl1pPr lvl="0">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78" name="Google Shape;178;p11"/>
          <p:cNvSpPr txBox="1"/>
          <p:nvPr>
            <p:ph idx="1" type="body"/>
          </p:nvPr>
        </p:nvSpPr>
        <p:spPr>
          <a:xfrm>
            <a:off x="1554225" y="2486925"/>
            <a:ext cx="6689100" cy="5280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sz="1800">
                <a:solidFill>
                  <a:schemeClr val="accent3"/>
                </a:solidFill>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179" name="Google Shape;179;p1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80" name="Google Shape;180;p1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81" name="Google Shape;181;p1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82" name="Google Shape;182;p1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3" name="Google Shape;183;p1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84" name="Google Shape;184;p1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85" name="Google Shape;185;p1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86" name="Google Shape;186;p1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87" name="Google Shape;187;p1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88" name="Google Shape;188;p1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89" name="Google Shape;189;p1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90" name="Google Shape;190;p1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91" name="Google Shape;191;p1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92" name="Google Shape;192;p1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93" name="Google Shape;193;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accent3"/>
                </a:solidFill>
              </a:defRPr>
            </a:lvl1pPr>
            <a:lvl2pPr lvl="1">
              <a:buNone/>
              <a:defRPr>
                <a:solidFill>
                  <a:schemeClr val="accent3"/>
                </a:solidFill>
              </a:defRPr>
            </a:lvl2pPr>
            <a:lvl3pPr lvl="2">
              <a:buNone/>
              <a:defRPr>
                <a:solidFill>
                  <a:schemeClr val="accent3"/>
                </a:solidFill>
              </a:defRPr>
            </a:lvl3pPr>
            <a:lvl4pPr lvl="3">
              <a:buNone/>
              <a:defRPr>
                <a:solidFill>
                  <a:schemeClr val="accent3"/>
                </a:solidFill>
              </a:defRPr>
            </a:lvl4pPr>
            <a:lvl5pPr lvl="4">
              <a:buNone/>
              <a:defRPr>
                <a:solidFill>
                  <a:schemeClr val="accent3"/>
                </a:solidFill>
              </a:defRPr>
            </a:lvl5pPr>
            <a:lvl6pPr lvl="5">
              <a:buNone/>
              <a:defRPr>
                <a:solidFill>
                  <a:schemeClr val="accent3"/>
                </a:solidFill>
              </a:defRPr>
            </a:lvl6pPr>
            <a:lvl7pPr lvl="6">
              <a:buNone/>
              <a:defRPr>
                <a:solidFill>
                  <a:schemeClr val="accent3"/>
                </a:solidFill>
              </a:defRPr>
            </a:lvl7pPr>
            <a:lvl8pPr lvl="7">
              <a:buNone/>
              <a:defRPr>
                <a:solidFill>
                  <a:schemeClr val="accent3"/>
                </a:solidFill>
              </a:defRPr>
            </a:lvl8pPr>
            <a:lvl9pPr lvl="8">
              <a:buNone/>
              <a:defRPr>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194" name="Shape 194"/>
        <p:cNvGrpSpPr/>
        <p:nvPr/>
      </p:nvGrpSpPr>
      <p:grpSpPr>
        <a:xfrm>
          <a:off x="0" y="0"/>
          <a:ext cx="0" cy="0"/>
          <a:chOff x="0" y="0"/>
          <a:chExt cx="0" cy="0"/>
        </a:xfrm>
      </p:grpSpPr>
      <p:sp>
        <p:nvSpPr>
          <p:cNvPr id="195" name="Google Shape;195;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96" name="Shape 196"/>
        <p:cNvGrpSpPr/>
        <p:nvPr/>
      </p:nvGrpSpPr>
      <p:grpSpPr>
        <a:xfrm>
          <a:off x="0" y="0"/>
          <a:ext cx="0" cy="0"/>
          <a:chOff x="0" y="0"/>
          <a:chExt cx="0" cy="0"/>
        </a:xfrm>
      </p:grpSpPr>
      <p:sp>
        <p:nvSpPr>
          <p:cNvPr id="197" name="Google Shape;197;p1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3"/>
          <p:cNvSpPr txBox="1"/>
          <p:nvPr>
            <p:ph hasCustomPrompt="1" type="title"/>
          </p:nvPr>
        </p:nvSpPr>
        <p:spPr>
          <a:xfrm flipH="1">
            <a:off x="1460450" y="1436713"/>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200" name="Google Shape;200;p13"/>
          <p:cNvSpPr txBox="1"/>
          <p:nvPr>
            <p:ph idx="1" type="subTitle"/>
          </p:nvPr>
        </p:nvSpPr>
        <p:spPr>
          <a:xfrm>
            <a:off x="2332550" y="177511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201" name="Google Shape;201;p13"/>
          <p:cNvSpPr txBox="1"/>
          <p:nvPr>
            <p:ph idx="2" type="subTitle"/>
          </p:nvPr>
        </p:nvSpPr>
        <p:spPr>
          <a:xfrm>
            <a:off x="2332550" y="1436725"/>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accent1"/>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202" name="Google Shape;202;p13"/>
          <p:cNvSpPr txBox="1"/>
          <p:nvPr>
            <p:ph hasCustomPrompt="1" idx="3" type="title"/>
          </p:nvPr>
        </p:nvSpPr>
        <p:spPr>
          <a:xfrm flipH="1">
            <a:off x="2850125" y="241986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203" name="Google Shape;203;p13"/>
          <p:cNvSpPr txBox="1"/>
          <p:nvPr>
            <p:ph idx="4" type="subTitle"/>
          </p:nvPr>
        </p:nvSpPr>
        <p:spPr>
          <a:xfrm>
            <a:off x="3722225" y="275546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204" name="Google Shape;204;p13"/>
          <p:cNvSpPr txBox="1"/>
          <p:nvPr>
            <p:ph idx="5" type="subTitle"/>
          </p:nvPr>
        </p:nvSpPr>
        <p:spPr>
          <a:xfrm>
            <a:off x="3722225" y="241985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lt2"/>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205" name="Google Shape;205;p13"/>
          <p:cNvSpPr txBox="1"/>
          <p:nvPr>
            <p:ph hasCustomPrompt="1" idx="6" type="title"/>
          </p:nvPr>
        </p:nvSpPr>
        <p:spPr>
          <a:xfrm flipH="1">
            <a:off x="4242875" y="340021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206" name="Google Shape;206;p13"/>
          <p:cNvSpPr txBox="1"/>
          <p:nvPr>
            <p:ph idx="7" type="subTitle"/>
          </p:nvPr>
        </p:nvSpPr>
        <p:spPr>
          <a:xfrm>
            <a:off x="5114975" y="373859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207" name="Google Shape;207;p13"/>
          <p:cNvSpPr txBox="1"/>
          <p:nvPr>
            <p:ph idx="8" type="subTitle"/>
          </p:nvPr>
        </p:nvSpPr>
        <p:spPr>
          <a:xfrm>
            <a:off x="5114975" y="340020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208" name="Google Shape;208;p1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10" name="Google Shape;210;p1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11" name="Google Shape;211;p1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12" name="Google Shape;212;p1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13" name="Google Shape;213;p1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14" name="Google Shape;214;p1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5" name="Google Shape;215;p1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16" name="Google Shape;216;p1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17" name="Google Shape;217;p1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18" name="Google Shape;218;p1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19" name="Google Shape;219;p1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20" name="Google Shape;220;p1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21" name="Google Shape;221;p1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22" name="Google Shape;222;p13"/>
          <p:cNvSpPr txBox="1"/>
          <p:nvPr>
            <p:ph idx="9"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3" name="Google Shape;223;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224" name="Shape 224"/>
        <p:cNvGrpSpPr/>
        <p:nvPr/>
      </p:nvGrpSpPr>
      <p:grpSpPr>
        <a:xfrm>
          <a:off x="0" y="0"/>
          <a:ext cx="0" cy="0"/>
          <a:chOff x="0" y="0"/>
          <a:chExt cx="0" cy="0"/>
        </a:xfrm>
      </p:grpSpPr>
      <p:sp>
        <p:nvSpPr>
          <p:cNvPr id="225" name="Google Shape;225;p1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
          <p:cNvSpPr txBox="1"/>
          <p:nvPr>
            <p:ph type="title"/>
          </p:nvPr>
        </p:nvSpPr>
        <p:spPr>
          <a:xfrm>
            <a:off x="1752950" y="3005100"/>
            <a:ext cx="6109200" cy="37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4200"/>
              <a:buNone/>
              <a:defRPr sz="1800">
                <a:solidFill>
                  <a:schemeClr val="dk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28" name="Google Shape;228;p14"/>
          <p:cNvSpPr txBox="1"/>
          <p:nvPr>
            <p:ph idx="1" type="subTitle"/>
          </p:nvPr>
        </p:nvSpPr>
        <p:spPr>
          <a:xfrm>
            <a:off x="1752950" y="1764900"/>
            <a:ext cx="6109200" cy="1240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2000">
                <a:solidFill>
                  <a:schemeClr val="accent3"/>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9" name="Google Shape;229;p1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30" name="Google Shape;230;p1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31" name="Google Shape;231;p1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32" name="Google Shape;232;p1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33" name="Google Shape;233;p1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34" name="Google Shape;234;p1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35" name="Google Shape;235;p1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36" name="Google Shape;236;p1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37" name="Google Shape;237;p1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8" name="Google Shape;238;p1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39" name="Google Shape;239;p1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40" name="Google Shape;240;p1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41" name="Google Shape;241;p1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42" name="Google Shape;242;p1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43" name="Google Shape;243;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44" name="Shape 244"/>
        <p:cNvGrpSpPr/>
        <p:nvPr/>
      </p:nvGrpSpPr>
      <p:grpSpPr>
        <a:xfrm>
          <a:off x="0" y="0"/>
          <a:ext cx="0" cy="0"/>
          <a:chOff x="0" y="0"/>
          <a:chExt cx="0" cy="0"/>
        </a:xfrm>
      </p:grpSpPr>
      <p:sp>
        <p:nvSpPr>
          <p:cNvPr id="245" name="Google Shape;245;p1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5"/>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5"/>
          <p:cNvSpPr txBox="1"/>
          <p:nvPr>
            <p:ph idx="1" type="subTitle"/>
          </p:nvPr>
        </p:nvSpPr>
        <p:spPr>
          <a:xfrm>
            <a:off x="3443750" y="3621269"/>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48" name="Google Shape;248;p15"/>
          <p:cNvSpPr txBox="1"/>
          <p:nvPr>
            <p:ph idx="2" type="subTitle"/>
          </p:nvPr>
        </p:nvSpPr>
        <p:spPr>
          <a:xfrm>
            <a:off x="3051250" y="26383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49" name="Google Shape;249;p15"/>
          <p:cNvSpPr txBox="1"/>
          <p:nvPr>
            <p:ph idx="3" type="subTitle"/>
          </p:nvPr>
        </p:nvSpPr>
        <p:spPr>
          <a:xfrm>
            <a:off x="3051250" y="23304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50" name="Google Shape;250;p15"/>
          <p:cNvSpPr txBox="1"/>
          <p:nvPr>
            <p:ph idx="4" type="subTitle"/>
          </p:nvPr>
        </p:nvSpPr>
        <p:spPr>
          <a:xfrm>
            <a:off x="2624725" y="16554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51" name="Google Shape;251;p15"/>
          <p:cNvSpPr txBox="1"/>
          <p:nvPr>
            <p:ph idx="5" type="subTitle"/>
          </p:nvPr>
        </p:nvSpPr>
        <p:spPr>
          <a:xfrm>
            <a:off x="2624725" y="13475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52" name="Google Shape;252;p15"/>
          <p:cNvSpPr txBox="1"/>
          <p:nvPr>
            <p:ph idx="6" type="subTitle"/>
          </p:nvPr>
        </p:nvSpPr>
        <p:spPr>
          <a:xfrm>
            <a:off x="3443750" y="3313350"/>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53" name="Google Shape;253;p1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54" name="Google Shape;254;p1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55" name="Google Shape;255;p1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56" name="Google Shape;256;p1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57" name="Google Shape;257;p1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58" name="Google Shape;258;p1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59" name="Google Shape;259;p1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60" name="Google Shape;260;p1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61" name="Google Shape;261;p1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62" name="Google Shape;262;p1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63" name="Google Shape;263;p1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64" name="Google Shape;264;p1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5" name="Google Shape;265;p1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66" name="Google Shape;266;p1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67" name="Google Shape;267;p15"/>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8" name="Google Shape;268;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69" name="Shape 269"/>
        <p:cNvGrpSpPr/>
        <p:nvPr/>
      </p:nvGrpSpPr>
      <p:grpSpPr>
        <a:xfrm>
          <a:off x="0" y="0"/>
          <a:ext cx="0" cy="0"/>
          <a:chOff x="0" y="0"/>
          <a:chExt cx="0" cy="0"/>
        </a:xfrm>
      </p:grpSpPr>
      <p:sp>
        <p:nvSpPr>
          <p:cNvPr id="270" name="Google Shape;270;p1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
          <p:cNvSpPr txBox="1"/>
          <p:nvPr>
            <p:ph idx="1" type="subTitle"/>
          </p:nvPr>
        </p:nvSpPr>
        <p:spPr>
          <a:xfrm>
            <a:off x="5596231" y="1767554"/>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73" name="Google Shape;273;p16"/>
          <p:cNvSpPr txBox="1"/>
          <p:nvPr>
            <p:ph idx="2" type="subTitle"/>
          </p:nvPr>
        </p:nvSpPr>
        <p:spPr>
          <a:xfrm>
            <a:off x="2494725" y="1767558"/>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74" name="Google Shape;274;p16"/>
          <p:cNvSpPr txBox="1"/>
          <p:nvPr>
            <p:ph idx="3" type="subTitle"/>
          </p:nvPr>
        </p:nvSpPr>
        <p:spPr>
          <a:xfrm>
            <a:off x="24947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75" name="Google Shape;275;p16"/>
          <p:cNvSpPr txBox="1"/>
          <p:nvPr>
            <p:ph idx="4" type="subTitle"/>
          </p:nvPr>
        </p:nvSpPr>
        <p:spPr>
          <a:xfrm>
            <a:off x="55962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76" name="Google Shape;276;p16"/>
          <p:cNvSpPr txBox="1"/>
          <p:nvPr>
            <p:ph idx="5" type="subTitle"/>
          </p:nvPr>
        </p:nvSpPr>
        <p:spPr>
          <a:xfrm>
            <a:off x="6030031" y="3371329"/>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77" name="Google Shape;277;p16"/>
          <p:cNvSpPr txBox="1"/>
          <p:nvPr>
            <p:ph idx="6" type="subTitle"/>
          </p:nvPr>
        </p:nvSpPr>
        <p:spPr>
          <a:xfrm>
            <a:off x="2928525" y="3371333"/>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78" name="Google Shape;278;p16"/>
          <p:cNvSpPr txBox="1"/>
          <p:nvPr>
            <p:ph idx="7" type="subTitle"/>
          </p:nvPr>
        </p:nvSpPr>
        <p:spPr>
          <a:xfrm>
            <a:off x="29285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79" name="Google Shape;279;p16"/>
          <p:cNvSpPr txBox="1"/>
          <p:nvPr>
            <p:ph idx="8" type="subTitle"/>
          </p:nvPr>
        </p:nvSpPr>
        <p:spPr>
          <a:xfrm>
            <a:off x="60300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0" name="Google Shape;280;p1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81" name="Google Shape;281;p1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82" name="Google Shape;282;p1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83" name="Google Shape;283;p1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84" name="Google Shape;284;p1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85" name="Google Shape;285;p1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86" name="Google Shape;286;p1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87" name="Google Shape;287;p1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88" name="Google Shape;288;p1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89" name="Google Shape;289;p1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90" name="Google Shape;290;p1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91" name="Google Shape;291;p1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92" name="Google Shape;292;p1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93" name="Google Shape;293;p1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94" name="Google Shape;294;p1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5" name="Google Shape;295;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296" name="Shape 296"/>
        <p:cNvGrpSpPr/>
        <p:nvPr/>
      </p:nvGrpSpPr>
      <p:grpSpPr>
        <a:xfrm>
          <a:off x="0" y="0"/>
          <a:ext cx="0" cy="0"/>
          <a:chOff x="0" y="0"/>
          <a:chExt cx="0" cy="0"/>
        </a:xfrm>
      </p:grpSpPr>
      <p:sp>
        <p:nvSpPr>
          <p:cNvPr id="297" name="Google Shape;297;p1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7"/>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7"/>
          <p:cNvSpPr txBox="1"/>
          <p:nvPr>
            <p:ph idx="1" type="subTitle"/>
          </p:nvPr>
        </p:nvSpPr>
        <p:spPr>
          <a:xfrm>
            <a:off x="1679425" y="1587644"/>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00" name="Google Shape;300;p17"/>
          <p:cNvSpPr txBox="1"/>
          <p:nvPr>
            <p:ph idx="2" type="subTitle"/>
          </p:nvPr>
        </p:nvSpPr>
        <p:spPr>
          <a:xfrm>
            <a:off x="1679425" y="126990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01" name="Google Shape;301;p17"/>
          <p:cNvSpPr txBox="1"/>
          <p:nvPr>
            <p:ph idx="3" type="subTitle"/>
          </p:nvPr>
        </p:nvSpPr>
        <p:spPr>
          <a:xfrm>
            <a:off x="2536285" y="3541351"/>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02" name="Google Shape;302;p17"/>
          <p:cNvSpPr txBox="1"/>
          <p:nvPr>
            <p:ph idx="4" type="subTitle"/>
          </p:nvPr>
        </p:nvSpPr>
        <p:spPr>
          <a:xfrm>
            <a:off x="2536286" y="322145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03" name="Google Shape;303;p17"/>
          <p:cNvSpPr txBox="1"/>
          <p:nvPr>
            <p:ph idx="5" type="subTitle"/>
          </p:nvPr>
        </p:nvSpPr>
        <p:spPr>
          <a:xfrm>
            <a:off x="4994100" y="1577676"/>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04" name="Google Shape;304;p17"/>
          <p:cNvSpPr txBox="1"/>
          <p:nvPr>
            <p:ph idx="6" type="subTitle"/>
          </p:nvPr>
        </p:nvSpPr>
        <p:spPr>
          <a:xfrm>
            <a:off x="4994100" y="12577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05" name="Google Shape;305;p17"/>
          <p:cNvSpPr txBox="1"/>
          <p:nvPr>
            <p:ph idx="7" type="subTitle"/>
          </p:nvPr>
        </p:nvSpPr>
        <p:spPr>
          <a:xfrm>
            <a:off x="2099975"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06" name="Google Shape;306;p17"/>
          <p:cNvSpPr txBox="1"/>
          <p:nvPr>
            <p:ph idx="8" type="subTitle"/>
          </p:nvPr>
        </p:nvSpPr>
        <p:spPr>
          <a:xfrm>
            <a:off x="2099975"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07" name="Google Shape;307;p17"/>
          <p:cNvSpPr txBox="1"/>
          <p:nvPr>
            <p:ph idx="9" type="subTitle"/>
          </p:nvPr>
        </p:nvSpPr>
        <p:spPr>
          <a:xfrm>
            <a:off x="5414650"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08" name="Google Shape;308;p17"/>
          <p:cNvSpPr txBox="1"/>
          <p:nvPr>
            <p:ph idx="13" type="subTitle"/>
          </p:nvPr>
        </p:nvSpPr>
        <p:spPr>
          <a:xfrm>
            <a:off x="5414650"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09" name="Google Shape;309;p17"/>
          <p:cNvSpPr txBox="1"/>
          <p:nvPr>
            <p:ph idx="14" type="subTitle"/>
          </p:nvPr>
        </p:nvSpPr>
        <p:spPr>
          <a:xfrm>
            <a:off x="5846735" y="355131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10" name="Google Shape;310;p17"/>
          <p:cNvSpPr txBox="1"/>
          <p:nvPr>
            <p:ph idx="15" type="subTitle"/>
          </p:nvPr>
        </p:nvSpPr>
        <p:spPr>
          <a:xfrm>
            <a:off x="5846736" y="32335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11" name="Google Shape;311;p1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12" name="Google Shape;312;p1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13" name="Google Shape;313;p1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14" name="Google Shape;314;p1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15" name="Google Shape;315;p1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16" name="Google Shape;316;p1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17" name="Google Shape;317;p1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18" name="Google Shape;318;p1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19" name="Google Shape;319;p1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20" name="Google Shape;320;p1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21" name="Google Shape;321;p1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22" name="Google Shape;322;p1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23" name="Google Shape;323;p1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24" name="Google Shape;324;p1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25" name="Google Shape;325;p17"/>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6" name="Google Shape;326;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327" name="Shape 327"/>
        <p:cNvGrpSpPr/>
        <p:nvPr/>
      </p:nvGrpSpPr>
      <p:grpSpPr>
        <a:xfrm>
          <a:off x="0" y="0"/>
          <a:ext cx="0" cy="0"/>
          <a:chOff x="0" y="0"/>
          <a:chExt cx="0" cy="0"/>
        </a:xfrm>
      </p:grpSpPr>
      <p:sp>
        <p:nvSpPr>
          <p:cNvPr id="328" name="Google Shape;328;p1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8"/>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8"/>
          <p:cNvSpPr txBox="1"/>
          <p:nvPr>
            <p:ph hasCustomPrompt="1" type="title"/>
          </p:nvPr>
        </p:nvSpPr>
        <p:spPr>
          <a:xfrm>
            <a:off x="1134200" y="686250"/>
            <a:ext cx="5341200" cy="6375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5000">
                <a:solidFill>
                  <a:schemeClr val="dk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1" name="Google Shape;331;p18"/>
          <p:cNvSpPr txBox="1"/>
          <p:nvPr>
            <p:ph idx="1" type="subTitle"/>
          </p:nvPr>
        </p:nvSpPr>
        <p:spPr>
          <a:xfrm>
            <a:off x="1664475" y="1323750"/>
            <a:ext cx="48108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8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332" name="Google Shape;332;p1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33" name="Google Shape;333;p1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34" name="Google Shape;334;p1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35" name="Google Shape;335;p1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36" name="Google Shape;336;p1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37" name="Google Shape;337;p1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38" name="Google Shape;338;p1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39" name="Google Shape;339;p1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40" name="Google Shape;340;p1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41" name="Google Shape;341;p1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42" name="Google Shape;342;p1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43" name="Google Shape;343;p1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44" name="Google Shape;344;p1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45" name="Google Shape;345;p1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46" name="Google Shape;346;p18"/>
          <p:cNvSpPr txBox="1"/>
          <p:nvPr>
            <p:ph hasCustomPrompt="1" idx="2" type="title"/>
          </p:nvPr>
        </p:nvSpPr>
        <p:spPr>
          <a:xfrm>
            <a:off x="2100875" y="2016175"/>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47" name="Google Shape;347;p18"/>
          <p:cNvSpPr txBox="1"/>
          <p:nvPr>
            <p:ph idx="3" type="subTitle"/>
          </p:nvPr>
        </p:nvSpPr>
        <p:spPr>
          <a:xfrm>
            <a:off x="2100875" y="2506366"/>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348" name="Google Shape;348;p18"/>
          <p:cNvSpPr txBox="1"/>
          <p:nvPr>
            <p:ph hasCustomPrompt="1" idx="4" type="title"/>
          </p:nvPr>
        </p:nvSpPr>
        <p:spPr>
          <a:xfrm>
            <a:off x="2100875" y="3013959"/>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49" name="Google Shape;349;p18"/>
          <p:cNvSpPr txBox="1"/>
          <p:nvPr>
            <p:ph idx="5" type="subTitle"/>
          </p:nvPr>
        </p:nvSpPr>
        <p:spPr>
          <a:xfrm>
            <a:off x="2100875" y="3504150"/>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350" name="Google Shape;350;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8">
    <p:spTree>
      <p:nvGrpSpPr>
        <p:cNvPr id="351" name="Shape 351"/>
        <p:cNvGrpSpPr/>
        <p:nvPr/>
      </p:nvGrpSpPr>
      <p:grpSpPr>
        <a:xfrm>
          <a:off x="0" y="0"/>
          <a:ext cx="0" cy="0"/>
          <a:chOff x="0" y="0"/>
          <a:chExt cx="0" cy="0"/>
        </a:xfrm>
      </p:grpSpPr>
      <p:sp>
        <p:nvSpPr>
          <p:cNvPr id="352" name="Google Shape;352;p1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9"/>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9"/>
          <p:cNvSpPr txBox="1"/>
          <p:nvPr>
            <p:ph idx="1" type="body"/>
          </p:nvPr>
        </p:nvSpPr>
        <p:spPr>
          <a:xfrm>
            <a:off x="3306200" y="2227588"/>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355" name="Google Shape;355;p1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56" name="Google Shape;356;p1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57" name="Google Shape;357;p1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58" name="Google Shape;358;p1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59" name="Google Shape;359;p1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60" name="Google Shape;360;p1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61" name="Google Shape;361;p1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62" name="Google Shape;362;p1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63" name="Google Shape;363;p1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64" name="Google Shape;364;p1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65" name="Google Shape;365;p1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66" name="Google Shape;366;p1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67" name="Google Shape;367;p1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68" name="Google Shape;368;p1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69" name="Google Shape;369;p19"/>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0" name="Google Shape;370;p19"/>
          <p:cNvSpPr txBox="1"/>
          <p:nvPr>
            <p:ph hasCustomPrompt="1" idx="2" type="title"/>
          </p:nvPr>
        </p:nvSpPr>
        <p:spPr>
          <a:xfrm flipH="1">
            <a:off x="2091200" y="2372263"/>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371" name="Google Shape;371;p19"/>
          <p:cNvSpPr txBox="1"/>
          <p:nvPr>
            <p:ph idx="3" type="body"/>
          </p:nvPr>
        </p:nvSpPr>
        <p:spPr>
          <a:xfrm>
            <a:off x="3739600" y="3164425"/>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372" name="Google Shape;372;p19"/>
          <p:cNvSpPr txBox="1"/>
          <p:nvPr>
            <p:ph hasCustomPrompt="1" idx="4" type="title"/>
          </p:nvPr>
        </p:nvSpPr>
        <p:spPr>
          <a:xfrm flipH="1">
            <a:off x="2524600" y="3309175"/>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373" name="Google Shape;373;p19"/>
          <p:cNvSpPr txBox="1"/>
          <p:nvPr>
            <p:ph idx="5" type="subTitle"/>
          </p:nvPr>
        </p:nvSpPr>
        <p:spPr>
          <a:xfrm>
            <a:off x="1672200" y="1245150"/>
            <a:ext cx="5922000" cy="54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74" name="Google Shape;374;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9_1">
    <p:spTree>
      <p:nvGrpSpPr>
        <p:cNvPr id="375" name="Shape 375"/>
        <p:cNvGrpSpPr/>
        <p:nvPr/>
      </p:nvGrpSpPr>
      <p:grpSpPr>
        <a:xfrm>
          <a:off x="0" y="0"/>
          <a:ext cx="0" cy="0"/>
          <a:chOff x="0" y="0"/>
          <a:chExt cx="0" cy="0"/>
        </a:xfrm>
      </p:grpSpPr>
      <p:sp>
        <p:nvSpPr>
          <p:cNvPr id="376" name="Google Shape;376;p20"/>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0"/>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0"/>
          <p:cNvSpPr txBox="1"/>
          <p:nvPr>
            <p:ph idx="1" type="subTitle"/>
          </p:nvPr>
        </p:nvSpPr>
        <p:spPr>
          <a:xfrm>
            <a:off x="1667256" y="2355825"/>
            <a:ext cx="2891100" cy="1566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379" name="Google Shape;379;p20"/>
          <p:cNvSpPr txBox="1"/>
          <p:nvPr>
            <p:ph type="title"/>
          </p:nvPr>
        </p:nvSpPr>
        <p:spPr>
          <a:xfrm>
            <a:off x="1121875" y="1183920"/>
            <a:ext cx="2891100" cy="1122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0" name="Google Shape;380;p20"/>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81" name="Google Shape;381;p20"/>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82" name="Google Shape;382;p20"/>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83" name="Google Shape;383;p20"/>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4" name="Google Shape;384;p20"/>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85" name="Google Shape;385;p20"/>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86" name="Google Shape;386;p20"/>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87" name="Google Shape;387;p20"/>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88" name="Google Shape;388;p20"/>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89" name="Google Shape;389;p20"/>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90" name="Google Shape;390;p20"/>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91" name="Google Shape;391;p20"/>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92" name="Google Shape;392;p20"/>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93" name="Google Shape;393;p20"/>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94" name="Google Shape;394;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txBox="1"/>
          <p:nvPr>
            <p:ph hasCustomPrompt="1" type="title"/>
          </p:nvPr>
        </p:nvSpPr>
        <p:spPr>
          <a:xfrm flipH="1">
            <a:off x="2054663" y="586975"/>
            <a:ext cx="1842300" cy="11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0000"/>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sp>
        <p:nvSpPr>
          <p:cNvPr id="34" name="Google Shape;34;p3"/>
          <p:cNvSpPr txBox="1"/>
          <p:nvPr>
            <p:ph idx="2" type="title"/>
          </p:nvPr>
        </p:nvSpPr>
        <p:spPr>
          <a:xfrm>
            <a:off x="2605788" y="1846623"/>
            <a:ext cx="5377200" cy="5355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5" name="Google Shape;35;p3"/>
          <p:cNvSpPr txBox="1"/>
          <p:nvPr>
            <p:ph idx="1" type="subTitle"/>
          </p:nvPr>
        </p:nvSpPr>
        <p:spPr>
          <a:xfrm>
            <a:off x="3038363" y="2448125"/>
            <a:ext cx="3960900" cy="783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solidFill>
                  <a:schemeClr val="accent3"/>
                </a:solidFill>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6" name="Google Shape;36;p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9" name="Google Shape;39;p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0" name="Google Shape;40;p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3" name="Google Shape;43;p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 name="Google Shape;44;p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7" name="Google Shape;47;p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8" name="Google Shape;48;p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9" name="Google Shape;49;p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50" name="Google Shape;50;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_1_1">
    <p:spTree>
      <p:nvGrpSpPr>
        <p:cNvPr id="395" name="Shape 395"/>
        <p:cNvGrpSpPr/>
        <p:nvPr/>
      </p:nvGrpSpPr>
      <p:grpSpPr>
        <a:xfrm>
          <a:off x="0" y="0"/>
          <a:ext cx="0" cy="0"/>
          <a:chOff x="0" y="0"/>
          <a:chExt cx="0" cy="0"/>
        </a:xfrm>
      </p:grpSpPr>
      <p:sp>
        <p:nvSpPr>
          <p:cNvPr id="396" name="Google Shape;396;p2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1"/>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99" name="Google Shape;399;p2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00" name="Google Shape;400;p2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01" name="Google Shape;401;p2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02" name="Google Shape;402;p2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03" name="Google Shape;403;p2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4" name="Google Shape;404;p2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05" name="Google Shape;405;p2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06" name="Google Shape;406;p2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07" name="Google Shape;407;p2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08" name="Google Shape;408;p2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09" name="Google Shape;409;p2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10" name="Google Shape;410;p2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11" name="Google Shape;411;p2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12" name="Google Shape;412;p21"/>
          <p:cNvSpPr txBox="1"/>
          <p:nvPr>
            <p:ph idx="1" type="body"/>
          </p:nvPr>
        </p:nvSpPr>
        <p:spPr>
          <a:xfrm>
            <a:off x="2090500" y="1956600"/>
            <a:ext cx="5111400" cy="2109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3"/>
              </a:buClr>
              <a:buSzPts val="1400"/>
              <a:buChar char="∗"/>
              <a:defRPr sz="2000">
                <a:solidFill>
                  <a:schemeClr val="accent3"/>
                </a:solidFill>
              </a:defRPr>
            </a:lvl1pPr>
            <a:lvl2pPr indent="-330200" lvl="1" marL="914400" rtl="0">
              <a:lnSpc>
                <a:spcPct val="100000"/>
              </a:lnSpc>
              <a:spcBef>
                <a:spcPts val="0"/>
              </a:spcBef>
              <a:spcAft>
                <a:spcPts val="0"/>
              </a:spcAft>
              <a:buClr>
                <a:schemeClr val="accent3"/>
              </a:buClr>
              <a:buSzPts val="1600"/>
              <a:buFont typeface="Montserrat"/>
              <a:buChar char="○"/>
              <a:defRPr sz="1200">
                <a:solidFill>
                  <a:schemeClr val="accent3"/>
                </a:solidFill>
              </a:defRPr>
            </a:lvl2pPr>
            <a:lvl3pPr indent="-330200" lvl="2" marL="1371600" rtl="0">
              <a:spcBef>
                <a:spcPts val="0"/>
              </a:spcBef>
              <a:spcAft>
                <a:spcPts val="0"/>
              </a:spcAft>
              <a:buClr>
                <a:schemeClr val="accent3"/>
              </a:buClr>
              <a:buSzPts val="1600"/>
              <a:buFont typeface="Montserrat"/>
              <a:buChar char="■"/>
              <a:defRPr>
                <a:solidFill>
                  <a:schemeClr val="accent3"/>
                </a:solidFill>
              </a:defRPr>
            </a:lvl3pPr>
            <a:lvl4pPr indent="-330200" lvl="3" marL="1828800" rtl="0">
              <a:spcBef>
                <a:spcPts val="0"/>
              </a:spcBef>
              <a:spcAft>
                <a:spcPts val="0"/>
              </a:spcAft>
              <a:buClr>
                <a:schemeClr val="accent3"/>
              </a:buClr>
              <a:buSzPts val="1600"/>
              <a:buFont typeface="Montserrat"/>
              <a:buChar char="●"/>
              <a:defRPr>
                <a:solidFill>
                  <a:schemeClr val="accent3"/>
                </a:solidFill>
              </a:defRPr>
            </a:lvl4pPr>
            <a:lvl5pPr indent="-330200" lvl="4" marL="2286000" rtl="0">
              <a:spcBef>
                <a:spcPts val="0"/>
              </a:spcBef>
              <a:spcAft>
                <a:spcPts val="0"/>
              </a:spcAft>
              <a:buClr>
                <a:schemeClr val="accent3"/>
              </a:buClr>
              <a:buSzPts val="1600"/>
              <a:buFont typeface="Montserrat"/>
              <a:buChar char="○"/>
              <a:defRPr>
                <a:solidFill>
                  <a:schemeClr val="accent3"/>
                </a:solidFill>
              </a:defRPr>
            </a:lvl5pPr>
            <a:lvl6pPr indent="-330200" lvl="5" marL="2743200" rtl="0">
              <a:spcBef>
                <a:spcPts val="0"/>
              </a:spcBef>
              <a:spcAft>
                <a:spcPts val="0"/>
              </a:spcAft>
              <a:buClr>
                <a:schemeClr val="accent3"/>
              </a:buClr>
              <a:buSzPts val="1600"/>
              <a:buFont typeface="Montserrat"/>
              <a:buChar char="■"/>
              <a:defRPr>
                <a:solidFill>
                  <a:schemeClr val="accent3"/>
                </a:solidFill>
              </a:defRPr>
            </a:lvl6pPr>
            <a:lvl7pPr indent="-330200" lvl="6" marL="3200400" rtl="0">
              <a:spcBef>
                <a:spcPts val="0"/>
              </a:spcBef>
              <a:spcAft>
                <a:spcPts val="0"/>
              </a:spcAft>
              <a:buClr>
                <a:schemeClr val="accent3"/>
              </a:buClr>
              <a:buSzPts val="1600"/>
              <a:buFont typeface="Montserrat"/>
              <a:buChar char="●"/>
              <a:defRPr>
                <a:solidFill>
                  <a:schemeClr val="accent3"/>
                </a:solidFill>
              </a:defRPr>
            </a:lvl7pPr>
            <a:lvl8pPr indent="-330200" lvl="7" marL="3657600" rtl="0">
              <a:spcBef>
                <a:spcPts val="0"/>
              </a:spcBef>
              <a:spcAft>
                <a:spcPts val="0"/>
              </a:spcAft>
              <a:buClr>
                <a:schemeClr val="accent3"/>
              </a:buClr>
              <a:buSzPts val="1600"/>
              <a:buFont typeface="Montserrat"/>
              <a:buChar char="○"/>
              <a:defRPr>
                <a:solidFill>
                  <a:schemeClr val="accent3"/>
                </a:solidFill>
              </a:defRPr>
            </a:lvl8pPr>
            <a:lvl9pPr indent="-330200" lvl="8" marL="4114800" rtl="0">
              <a:spcBef>
                <a:spcPts val="0"/>
              </a:spcBef>
              <a:spcAft>
                <a:spcPts val="0"/>
              </a:spcAft>
              <a:buClr>
                <a:schemeClr val="accent3"/>
              </a:buClr>
              <a:buSzPts val="1600"/>
              <a:buFont typeface="Montserrat"/>
              <a:buChar char="■"/>
              <a:defRPr>
                <a:solidFill>
                  <a:schemeClr val="accent3"/>
                </a:solidFill>
              </a:defRPr>
            </a:lvl9pPr>
          </a:lstStyle>
          <a:p/>
        </p:txBody>
      </p:sp>
      <p:sp>
        <p:nvSpPr>
          <p:cNvPr id="413" name="Google Shape;413;p21"/>
          <p:cNvSpPr txBox="1"/>
          <p:nvPr>
            <p:ph idx="2" type="subTitle"/>
          </p:nvPr>
        </p:nvSpPr>
        <p:spPr>
          <a:xfrm>
            <a:off x="1676975" y="1309850"/>
            <a:ext cx="5450700" cy="46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2000"/>
              <a:buNone/>
              <a:defRPr>
                <a:solidFill>
                  <a:schemeClr val="accent3"/>
                </a:solidFill>
              </a:defRPr>
            </a:lvl1pPr>
            <a:lvl2pPr lvl="1" rtl="0" algn="ctr">
              <a:lnSpc>
                <a:spcPct val="100000"/>
              </a:lnSpc>
              <a:spcBef>
                <a:spcPts val="0"/>
              </a:spcBef>
              <a:spcAft>
                <a:spcPts val="0"/>
              </a:spcAft>
              <a:buClr>
                <a:schemeClr val="accent3"/>
              </a:buClr>
              <a:buSzPts val="2000"/>
              <a:buNone/>
              <a:defRPr b="1" sz="2000">
                <a:solidFill>
                  <a:schemeClr val="accent3"/>
                </a:solidFill>
              </a:defRPr>
            </a:lvl2pPr>
            <a:lvl3pPr lvl="2" rtl="0" algn="ctr">
              <a:lnSpc>
                <a:spcPct val="100000"/>
              </a:lnSpc>
              <a:spcBef>
                <a:spcPts val="0"/>
              </a:spcBef>
              <a:spcAft>
                <a:spcPts val="0"/>
              </a:spcAft>
              <a:buClr>
                <a:schemeClr val="accent3"/>
              </a:buClr>
              <a:buSzPts val="2000"/>
              <a:buNone/>
              <a:defRPr b="1" sz="2000">
                <a:solidFill>
                  <a:schemeClr val="accent3"/>
                </a:solidFill>
              </a:defRPr>
            </a:lvl3pPr>
            <a:lvl4pPr lvl="3" rtl="0" algn="ctr">
              <a:lnSpc>
                <a:spcPct val="100000"/>
              </a:lnSpc>
              <a:spcBef>
                <a:spcPts val="0"/>
              </a:spcBef>
              <a:spcAft>
                <a:spcPts val="0"/>
              </a:spcAft>
              <a:buClr>
                <a:schemeClr val="accent3"/>
              </a:buClr>
              <a:buSzPts val="2000"/>
              <a:buNone/>
              <a:defRPr b="1" sz="2000">
                <a:solidFill>
                  <a:schemeClr val="accent3"/>
                </a:solidFill>
              </a:defRPr>
            </a:lvl4pPr>
            <a:lvl5pPr lvl="4" rtl="0" algn="ctr">
              <a:lnSpc>
                <a:spcPct val="100000"/>
              </a:lnSpc>
              <a:spcBef>
                <a:spcPts val="0"/>
              </a:spcBef>
              <a:spcAft>
                <a:spcPts val="0"/>
              </a:spcAft>
              <a:buClr>
                <a:schemeClr val="accent3"/>
              </a:buClr>
              <a:buSzPts val="2000"/>
              <a:buNone/>
              <a:defRPr b="1" sz="2000">
                <a:solidFill>
                  <a:schemeClr val="accent3"/>
                </a:solidFill>
              </a:defRPr>
            </a:lvl5pPr>
            <a:lvl6pPr lvl="5" rtl="0" algn="ctr">
              <a:lnSpc>
                <a:spcPct val="100000"/>
              </a:lnSpc>
              <a:spcBef>
                <a:spcPts val="0"/>
              </a:spcBef>
              <a:spcAft>
                <a:spcPts val="0"/>
              </a:spcAft>
              <a:buClr>
                <a:schemeClr val="accent3"/>
              </a:buClr>
              <a:buSzPts val="2000"/>
              <a:buNone/>
              <a:defRPr b="1" sz="2000">
                <a:solidFill>
                  <a:schemeClr val="accent3"/>
                </a:solidFill>
              </a:defRPr>
            </a:lvl6pPr>
            <a:lvl7pPr lvl="6" rtl="0" algn="ctr">
              <a:lnSpc>
                <a:spcPct val="100000"/>
              </a:lnSpc>
              <a:spcBef>
                <a:spcPts val="0"/>
              </a:spcBef>
              <a:spcAft>
                <a:spcPts val="0"/>
              </a:spcAft>
              <a:buClr>
                <a:schemeClr val="accent3"/>
              </a:buClr>
              <a:buSzPts val="2000"/>
              <a:buNone/>
              <a:defRPr b="1" sz="2000">
                <a:solidFill>
                  <a:schemeClr val="accent3"/>
                </a:solidFill>
              </a:defRPr>
            </a:lvl7pPr>
            <a:lvl8pPr lvl="7" rtl="0" algn="ctr">
              <a:lnSpc>
                <a:spcPct val="100000"/>
              </a:lnSpc>
              <a:spcBef>
                <a:spcPts val="0"/>
              </a:spcBef>
              <a:spcAft>
                <a:spcPts val="0"/>
              </a:spcAft>
              <a:buClr>
                <a:schemeClr val="accent3"/>
              </a:buClr>
              <a:buSzPts val="2000"/>
              <a:buNone/>
              <a:defRPr b="1" sz="2000">
                <a:solidFill>
                  <a:schemeClr val="accent3"/>
                </a:solidFill>
              </a:defRPr>
            </a:lvl8pPr>
            <a:lvl9pPr lvl="8" rtl="0" algn="ctr">
              <a:lnSpc>
                <a:spcPct val="100000"/>
              </a:lnSpc>
              <a:spcBef>
                <a:spcPts val="0"/>
              </a:spcBef>
              <a:spcAft>
                <a:spcPts val="0"/>
              </a:spcAft>
              <a:buClr>
                <a:schemeClr val="accent3"/>
              </a:buClr>
              <a:buSzPts val="2000"/>
              <a:buNone/>
              <a:defRPr b="1" sz="2000">
                <a:solidFill>
                  <a:schemeClr val="accent3"/>
                </a:solidFill>
              </a:defRPr>
            </a:lvl9pPr>
          </a:lstStyle>
          <a:p/>
        </p:txBody>
      </p:sp>
      <p:sp>
        <p:nvSpPr>
          <p:cNvPr id="414" name="Google Shape;414;p21"/>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5" name="Google Shape;415;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accent3"/>
                </a:solidFill>
              </a:defRPr>
            </a:lvl1pPr>
            <a:lvl2pPr lvl="1">
              <a:buNone/>
              <a:defRPr>
                <a:solidFill>
                  <a:schemeClr val="accent3"/>
                </a:solidFill>
              </a:defRPr>
            </a:lvl2pPr>
            <a:lvl3pPr lvl="2">
              <a:buNone/>
              <a:defRPr>
                <a:solidFill>
                  <a:schemeClr val="accent3"/>
                </a:solidFill>
              </a:defRPr>
            </a:lvl3pPr>
            <a:lvl4pPr lvl="3">
              <a:buNone/>
              <a:defRPr>
                <a:solidFill>
                  <a:schemeClr val="accent3"/>
                </a:solidFill>
              </a:defRPr>
            </a:lvl4pPr>
            <a:lvl5pPr lvl="4">
              <a:buNone/>
              <a:defRPr>
                <a:solidFill>
                  <a:schemeClr val="accent3"/>
                </a:solidFill>
              </a:defRPr>
            </a:lvl5pPr>
            <a:lvl6pPr lvl="5">
              <a:buNone/>
              <a:defRPr>
                <a:solidFill>
                  <a:schemeClr val="accent3"/>
                </a:solidFill>
              </a:defRPr>
            </a:lvl6pPr>
            <a:lvl7pPr lvl="6">
              <a:buNone/>
              <a:defRPr>
                <a:solidFill>
                  <a:schemeClr val="accent3"/>
                </a:solidFill>
              </a:defRPr>
            </a:lvl7pPr>
            <a:lvl8pPr lvl="7">
              <a:buNone/>
              <a:defRPr>
                <a:solidFill>
                  <a:schemeClr val="accent3"/>
                </a:solidFill>
              </a:defRPr>
            </a:lvl8pPr>
            <a:lvl9pPr lvl="8">
              <a:buNone/>
              <a:defRPr>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16" name="Shape 416"/>
        <p:cNvGrpSpPr/>
        <p:nvPr/>
      </p:nvGrpSpPr>
      <p:grpSpPr>
        <a:xfrm>
          <a:off x="0" y="0"/>
          <a:ext cx="0" cy="0"/>
          <a:chOff x="0" y="0"/>
          <a:chExt cx="0" cy="0"/>
        </a:xfrm>
      </p:grpSpPr>
      <p:sp>
        <p:nvSpPr>
          <p:cNvPr id="417" name="Google Shape;417;p22"/>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2"/>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2"/>
          <p:cNvSpPr txBox="1"/>
          <p:nvPr>
            <p:ph type="ctrTitle"/>
          </p:nvPr>
        </p:nvSpPr>
        <p:spPr>
          <a:xfrm>
            <a:off x="1139125" y="582056"/>
            <a:ext cx="3064500" cy="539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5200"/>
              <a:buN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20" name="Google Shape;420;p22"/>
          <p:cNvSpPr txBox="1"/>
          <p:nvPr>
            <p:ph idx="1" type="subTitle"/>
          </p:nvPr>
        </p:nvSpPr>
        <p:spPr>
          <a:xfrm>
            <a:off x="2064825" y="1695725"/>
            <a:ext cx="3720600" cy="70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21" name="Google Shape;421;p22"/>
          <p:cNvSpPr txBox="1"/>
          <p:nvPr>
            <p:ph idx="2" type="subTitle"/>
          </p:nvPr>
        </p:nvSpPr>
        <p:spPr>
          <a:xfrm>
            <a:off x="1570575" y="1261025"/>
            <a:ext cx="4572000" cy="43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20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22" name="Google Shape;422;p2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3" name="Google Shape;423;p2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4" name="Google Shape;424;p2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5" name="Google Shape;425;p2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6" name="Google Shape;426;p2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7" name="Google Shape;427;p2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8" name="Google Shape;428;p2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9" name="Google Shape;429;p2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30" name="Google Shape;430;p2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1" name="Google Shape;431;p2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32" name="Google Shape;432;p2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3" name="Google Shape;433;p2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4" name="Google Shape;434;p2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5" name="Google Shape;435;p2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36" name="Google Shape;436;p22"/>
          <p:cNvSpPr txBox="1"/>
          <p:nvPr/>
        </p:nvSpPr>
        <p:spPr>
          <a:xfrm>
            <a:off x="2912425" y="3087263"/>
            <a:ext cx="4418100" cy="63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200">
                <a:solidFill>
                  <a:schemeClr val="accent3"/>
                </a:solidFill>
                <a:latin typeface="Fira Code"/>
                <a:ea typeface="Fira Code"/>
                <a:cs typeface="Fira Code"/>
                <a:sym typeface="Fira Code"/>
              </a:rPr>
              <a:t>CREDITS: This presentation template was created by </a:t>
            </a:r>
            <a:r>
              <a:rPr b="1" lang="en" sz="1200">
                <a:solidFill>
                  <a:schemeClr val="accent3"/>
                </a:solidFill>
                <a:uFill>
                  <a:noFill/>
                </a:uFill>
                <a:latin typeface="Fira Code"/>
                <a:ea typeface="Fira Code"/>
                <a:cs typeface="Fira Code"/>
                <a:sym typeface="Fira Code"/>
                <a:hlinkClick r:id="rId2">
                  <a:extLst>
                    <a:ext uri="{A12FA001-AC4F-418D-AE19-62706E023703}">
                      <ahyp:hlinkClr val="tx"/>
                    </a:ext>
                  </a:extLst>
                </a:hlinkClick>
              </a:rPr>
              <a:t>Slidesgo</a:t>
            </a:r>
            <a:r>
              <a:rPr lang="en" sz="1200">
                <a:solidFill>
                  <a:schemeClr val="accent3"/>
                </a:solidFill>
                <a:latin typeface="Fira Code"/>
                <a:ea typeface="Fira Code"/>
                <a:cs typeface="Fira Code"/>
                <a:sym typeface="Fira Code"/>
              </a:rPr>
              <a:t>, including icons by </a:t>
            </a:r>
            <a:r>
              <a:rPr b="1" lang="en" sz="1200">
                <a:solidFill>
                  <a:schemeClr val="accent3"/>
                </a:solidFill>
                <a:uFill>
                  <a:noFill/>
                </a:uFill>
                <a:latin typeface="Fira Code"/>
                <a:ea typeface="Fira Code"/>
                <a:cs typeface="Fira Code"/>
                <a:sym typeface="Fira Code"/>
                <a:hlinkClick r:id="rId3">
                  <a:extLst>
                    <a:ext uri="{A12FA001-AC4F-418D-AE19-62706E023703}">
                      <ahyp:hlinkClr val="tx"/>
                    </a:ext>
                  </a:extLst>
                </a:hlinkClick>
              </a:rPr>
              <a:t>Flaticon</a:t>
            </a:r>
            <a:r>
              <a:rPr lang="en" sz="1200">
                <a:solidFill>
                  <a:schemeClr val="accent3"/>
                </a:solidFill>
                <a:latin typeface="Fira Code"/>
                <a:ea typeface="Fira Code"/>
                <a:cs typeface="Fira Code"/>
                <a:sym typeface="Fira Code"/>
              </a:rPr>
              <a:t>, and infographics &amp; images by </a:t>
            </a:r>
            <a:r>
              <a:rPr b="1" lang="en" sz="1200">
                <a:solidFill>
                  <a:schemeClr val="accent3"/>
                </a:solidFill>
                <a:uFill>
                  <a:noFill/>
                </a:uFill>
                <a:latin typeface="Fira Code"/>
                <a:ea typeface="Fira Code"/>
                <a:cs typeface="Fira Code"/>
                <a:sym typeface="Fira Code"/>
                <a:hlinkClick r:id="rId4">
                  <a:extLst>
                    <a:ext uri="{A12FA001-AC4F-418D-AE19-62706E023703}">
                      <ahyp:hlinkClr val="tx"/>
                    </a:ext>
                  </a:extLst>
                </a:hlinkClick>
              </a:rPr>
              <a:t>Freepik</a:t>
            </a:r>
            <a:endParaRPr b="1" sz="1200" u="sng">
              <a:solidFill>
                <a:schemeClr val="accent3"/>
              </a:solidFill>
              <a:latin typeface="Fira Code"/>
              <a:ea typeface="Fira Code"/>
              <a:cs typeface="Fira Code"/>
              <a:sym typeface="Fira Code"/>
            </a:endParaRPr>
          </a:p>
        </p:txBody>
      </p:sp>
      <p:sp>
        <p:nvSpPr>
          <p:cNvPr id="437" name="Google Shape;437;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9">
    <p:spTree>
      <p:nvGrpSpPr>
        <p:cNvPr id="438" name="Shape 438"/>
        <p:cNvGrpSpPr/>
        <p:nvPr/>
      </p:nvGrpSpPr>
      <p:grpSpPr>
        <a:xfrm>
          <a:off x="0" y="0"/>
          <a:ext cx="0" cy="0"/>
          <a:chOff x="0" y="0"/>
          <a:chExt cx="0" cy="0"/>
        </a:xfrm>
      </p:grpSpPr>
      <p:sp>
        <p:nvSpPr>
          <p:cNvPr id="439" name="Google Shape;439;p2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42" name="Google Shape;442;p2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43" name="Google Shape;443;p2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44" name="Google Shape;444;p2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5" name="Google Shape;445;p2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6" name="Google Shape;446;p2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7" name="Google Shape;447;p2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8" name="Google Shape;448;p2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9" name="Google Shape;449;p2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50" name="Google Shape;450;p2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51" name="Google Shape;451;p2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2" name="Google Shape;452;p2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53" name="Google Shape;453;p2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54" name="Google Shape;454;p2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55" name="Google Shape;455;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2">
    <p:spTree>
      <p:nvGrpSpPr>
        <p:cNvPr id="456" name="Shape 456"/>
        <p:cNvGrpSpPr/>
        <p:nvPr/>
      </p:nvGrpSpPr>
      <p:grpSpPr>
        <a:xfrm>
          <a:off x="0" y="0"/>
          <a:ext cx="0" cy="0"/>
          <a:chOff x="0" y="0"/>
          <a:chExt cx="0" cy="0"/>
        </a:xfrm>
      </p:grpSpPr>
      <p:sp>
        <p:nvSpPr>
          <p:cNvPr id="457" name="Google Shape;457;p2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4"/>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60" name="Google Shape;460;p2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61" name="Google Shape;461;p2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62" name="Google Shape;462;p2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63" name="Google Shape;463;p2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64" name="Google Shape;464;p2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65" name="Google Shape;465;p2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66" name="Google Shape;466;p2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67" name="Google Shape;467;p2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68" name="Google Shape;468;p2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69" name="Google Shape;469;p2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70" name="Google Shape;470;p2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71" name="Google Shape;471;p2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2" name="Google Shape;472;p2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73" name="Google Shape;473;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1" name="Shape 51"/>
        <p:cNvGrpSpPr/>
        <p:nvPr/>
      </p:nvGrpSpPr>
      <p:grpSpPr>
        <a:xfrm>
          <a:off x="0" y="0"/>
          <a:ext cx="0" cy="0"/>
          <a:chOff x="0" y="0"/>
          <a:chExt cx="0" cy="0"/>
        </a:xfrm>
      </p:grpSpPr>
      <p:sp>
        <p:nvSpPr>
          <p:cNvPr id="52" name="Google Shape;52;p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5" name="Google Shape;55;p4"/>
          <p:cNvSpPr txBox="1"/>
          <p:nvPr>
            <p:ph idx="1" type="body"/>
          </p:nvPr>
        </p:nvSpPr>
        <p:spPr>
          <a:xfrm>
            <a:off x="1464250" y="1063175"/>
            <a:ext cx="6969600" cy="3416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sz="10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6" name="Google Shape;56;p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7" name="Google Shape;57;p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8" name="Google Shape;58;p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9" name="Google Shape;59;p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60" name="Google Shape;60;p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61" name="Google Shape;61;p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62" name="Google Shape;62;p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3" name="Google Shape;63;p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4" name="Google Shape;64;p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5" name="Google Shape;65;p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6" name="Google Shape;66;p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7" name="Google Shape;67;p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8" name="Google Shape;68;p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9" name="Google Shape;69;p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70" name="Google Shape;70;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txBox="1"/>
          <p:nvPr>
            <p:ph idx="1" type="subTitle"/>
          </p:nvPr>
        </p:nvSpPr>
        <p:spPr>
          <a:xfrm>
            <a:off x="2240150" y="3143327"/>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5" name="Google Shape;75;p5"/>
          <p:cNvSpPr txBox="1"/>
          <p:nvPr>
            <p:ph idx="2" type="subTitle"/>
          </p:nvPr>
        </p:nvSpPr>
        <p:spPr>
          <a:xfrm>
            <a:off x="2240150" y="1151940"/>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6" name="Google Shape;76;p5"/>
          <p:cNvSpPr txBox="1"/>
          <p:nvPr>
            <p:ph idx="3" type="subTitle"/>
          </p:nvPr>
        </p:nvSpPr>
        <p:spPr>
          <a:xfrm>
            <a:off x="1143250" y="2612625"/>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7" name="Google Shape;77;p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8" name="Google Shape;78;p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9" name="Google Shape;79;p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0" name="Google Shape;80;p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1" name="Google Shape;81;p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2" name="Google Shape;82;p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3" name="Google Shape;83;p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4" name="Google Shape;84;p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5" name="Google Shape;85;p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6" name="Google Shape;86;p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7" name="Google Shape;87;p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8" name="Google Shape;88;p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9" name="Google Shape;89;p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90" name="Google Shape;90;p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91" name="Google Shape;91;p5"/>
          <p:cNvSpPr txBox="1"/>
          <p:nvPr>
            <p:ph type="title"/>
          </p:nvPr>
        </p:nvSpPr>
        <p:spPr>
          <a:xfrm>
            <a:off x="1143250" y="621240"/>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2" name="Google Shape;92;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7" name="Google Shape;97;p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8" name="Google Shape;98;p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9" name="Google Shape;99;p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5" name="Google Shape;105;p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6" name="Google Shape;106;p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7" name="Google Shape;107;p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8" name="Google Shape;108;p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9" name="Google Shape;109;p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10" name="Google Shape;110;p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1" name="Google Shape;111;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2" name="Shape 112"/>
        <p:cNvGrpSpPr/>
        <p:nvPr/>
      </p:nvGrpSpPr>
      <p:grpSpPr>
        <a:xfrm>
          <a:off x="0" y="0"/>
          <a:ext cx="0" cy="0"/>
          <a:chOff x="0" y="0"/>
          <a:chExt cx="0" cy="0"/>
        </a:xfrm>
      </p:grpSpPr>
      <p:sp>
        <p:nvSpPr>
          <p:cNvPr id="113" name="Google Shape;113;p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txBox="1"/>
          <p:nvPr>
            <p:ph idx="1" type="subTitle"/>
          </p:nvPr>
        </p:nvSpPr>
        <p:spPr>
          <a:xfrm>
            <a:off x="1674500" y="2736550"/>
            <a:ext cx="3627600" cy="101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116" name="Google Shape;116;p7"/>
          <p:cNvSpPr txBox="1"/>
          <p:nvPr>
            <p:ph type="title"/>
          </p:nvPr>
        </p:nvSpPr>
        <p:spPr>
          <a:xfrm>
            <a:off x="1154275" y="1137700"/>
            <a:ext cx="3969900" cy="142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7" name="Google Shape;117;p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8" name="Google Shape;118;p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19" name="Google Shape;119;p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20" name="Google Shape;120;p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21" name="Google Shape;121;p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22" name="Google Shape;122;p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23" name="Google Shape;123;p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24" name="Google Shape;124;p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25" name="Google Shape;125;p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6" name="Google Shape;126;p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7" name="Google Shape;127;p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8" name="Google Shape;128;p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29" name="Google Shape;129;p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30" name="Google Shape;130;p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31" name="Google Shape;131;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2" name="Shape 132"/>
        <p:cNvGrpSpPr/>
        <p:nvPr/>
      </p:nvGrpSpPr>
      <p:grpSpPr>
        <a:xfrm>
          <a:off x="0" y="0"/>
          <a:ext cx="0" cy="0"/>
          <a:chOff x="0" y="0"/>
          <a:chExt cx="0" cy="0"/>
        </a:xfrm>
      </p:grpSpPr>
      <p:sp>
        <p:nvSpPr>
          <p:cNvPr id="133" name="Google Shape;133;p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
          <p:cNvSpPr txBox="1"/>
          <p:nvPr>
            <p:ph type="title"/>
          </p:nvPr>
        </p:nvSpPr>
        <p:spPr>
          <a:xfrm>
            <a:off x="2673350" y="1194150"/>
            <a:ext cx="4281300" cy="16257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6" name="Google Shape;136;p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37" name="Google Shape;137;p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38" name="Google Shape;138;p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39" name="Google Shape;139;p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40" name="Google Shape;140;p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41" name="Google Shape;141;p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42" name="Google Shape;142;p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43" name="Google Shape;143;p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44" name="Google Shape;144;p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45" name="Google Shape;145;p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46" name="Google Shape;146;p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47" name="Google Shape;147;p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48" name="Google Shape;148;p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49" name="Google Shape;149;p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50" name="Google Shape;150;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1" name="Shape 151"/>
        <p:cNvGrpSpPr/>
        <p:nvPr/>
      </p:nvGrpSpPr>
      <p:grpSpPr>
        <a:xfrm>
          <a:off x="0" y="0"/>
          <a:ext cx="0" cy="0"/>
          <a:chOff x="0" y="0"/>
          <a:chExt cx="0" cy="0"/>
        </a:xfrm>
      </p:grpSpPr>
      <p:sp>
        <p:nvSpPr>
          <p:cNvPr id="152" name="Google Shape;152;p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
          <p:cNvSpPr txBox="1"/>
          <p:nvPr>
            <p:ph type="title"/>
          </p:nvPr>
        </p:nvSpPr>
        <p:spPr>
          <a:xfrm>
            <a:off x="1131500" y="621250"/>
            <a:ext cx="4045200" cy="5307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55" name="Google Shape;155;p9"/>
          <p:cNvSpPr txBox="1"/>
          <p:nvPr>
            <p:ph idx="1" type="subTitle"/>
          </p:nvPr>
        </p:nvSpPr>
        <p:spPr>
          <a:xfrm>
            <a:off x="1593350" y="1574450"/>
            <a:ext cx="5539200" cy="1404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56" name="Google Shape;156;p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7" name="Google Shape;157;p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8" name="Google Shape;158;p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9" name="Google Shape;159;p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60" name="Google Shape;160;p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61" name="Google Shape;161;p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62" name="Google Shape;162;p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63" name="Google Shape;163;p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64" name="Google Shape;164;p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65" name="Google Shape;165;p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66" name="Google Shape;166;p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67" name="Google Shape;167;p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8" name="Google Shape;168;p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9" name="Google Shape;169;p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70" name="Google Shape;170;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1" name="Shape 171"/>
        <p:cNvGrpSpPr/>
        <p:nvPr/>
      </p:nvGrpSpPr>
      <p:grpSpPr>
        <a:xfrm>
          <a:off x="0" y="0"/>
          <a:ext cx="0" cy="0"/>
          <a:chOff x="0" y="0"/>
          <a:chExt cx="0" cy="0"/>
        </a:xfrm>
      </p:grpSpPr>
      <p:sp>
        <p:nvSpPr>
          <p:cNvPr id="172" name="Google Shape;172;p10"/>
          <p:cNvSpPr txBox="1"/>
          <p:nvPr>
            <p:ph type="title"/>
          </p:nvPr>
        </p:nvSpPr>
        <p:spPr>
          <a:xfrm>
            <a:off x="710125" y="542575"/>
            <a:ext cx="3861900" cy="14250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73" name="Google Shape;173;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indent="-317500" lvl="1" marL="9144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indent="-317500" lvl="2" marL="13716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indent="-317500" lvl="3" marL="18288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indent="-317500" lvl="4" marL="22860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indent="-317500" lvl="5" marL="27432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indent="-317500" lvl="6" marL="32004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indent="-317500" lvl="7" marL="36576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indent="-317500" lvl="8" marL="41148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Fira Code"/>
                <a:ea typeface="Fira Code"/>
                <a:cs typeface="Fira Code"/>
                <a:sym typeface="Fira Code"/>
              </a:defRPr>
            </a:lvl1pPr>
            <a:lvl2pPr lvl="1" algn="r">
              <a:buNone/>
              <a:defRPr sz="1300">
                <a:solidFill>
                  <a:schemeClr val="dk2"/>
                </a:solidFill>
                <a:latin typeface="Fira Code"/>
                <a:ea typeface="Fira Code"/>
                <a:cs typeface="Fira Code"/>
                <a:sym typeface="Fira Code"/>
              </a:defRPr>
            </a:lvl2pPr>
            <a:lvl3pPr lvl="2" algn="r">
              <a:buNone/>
              <a:defRPr sz="1300">
                <a:solidFill>
                  <a:schemeClr val="dk2"/>
                </a:solidFill>
                <a:latin typeface="Fira Code"/>
                <a:ea typeface="Fira Code"/>
                <a:cs typeface="Fira Code"/>
                <a:sym typeface="Fira Code"/>
              </a:defRPr>
            </a:lvl3pPr>
            <a:lvl4pPr lvl="3" algn="r">
              <a:buNone/>
              <a:defRPr sz="1300">
                <a:solidFill>
                  <a:schemeClr val="dk2"/>
                </a:solidFill>
                <a:latin typeface="Fira Code"/>
                <a:ea typeface="Fira Code"/>
                <a:cs typeface="Fira Code"/>
                <a:sym typeface="Fira Code"/>
              </a:defRPr>
            </a:lvl4pPr>
            <a:lvl5pPr lvl="4" algn="r">
              <a:buNone/>
              <a:defRPr sz="1300">
                <a:solidFill>
                  <a:schemeClr val="dk2"/>
                </a:solidFill>
                <a:latin typeface="Fira Code"/>
                <a:ea typeface="Fira Code"/>
                <a:cs typeface="Fira Code"/>
                <a:sym typeface="Fira Code"/>
              </a:defRPr>
            </a:lvl5pPr>
            <a:lvl6pPr lvl="5" algn="r">
              <a:buNone/>
              <a:defRPr sz="1300">
                <a:solidFill>
                  <a:schemeClr val="dk2"/>
                </a:solidFill>
                <a:latin typeface="Fira Code"/>
                <a:ea typeface="Fira Code"/>
                <a:cs typeface="Fira Code"/>
                <a:sym typeface="Fira Code"/>
              </a:defRPr>
            </a:lvl6pPr>
            <a:lvl7pPr lvl="6" algn="r">
              <a:buNone/>
              <a:defRPr sz="1300">
                <a:solidFill>
                  <a:schemeClr val="dk2"/>
                </a:solidFill>
                <a:latin typeface="Fira Code"/>
                <a:ea typeface="Fira Code"/>
                <a:cs typeface="Fira Code"/>
                <a:sym typeface="Fira Code"/>
              </a:defRPr>
            </a:lvl7pPr>
            <a:lvl8pPr lvl="7" algn="r">
              <a:buNone/>
              <a:defRPr sz="1300">
                <a:solidFill>
                  <a:schemeClr val="dk2"/>
                </a:solidFill>
                <a:latin typeface="Fira Code"/>
                <a:ea typeface="Fira Code"/>
                <a:cs typeface="Fira Code"/>
                <a:sym typeface="Fira Code"/>
              </a:defRPr>
            </a:lvl8pPr>
            <a:lvl9pPr lvl="8" algn="r">
              <a:buNone/>
              <a:defRPr sz="1300">
                <a:solidFill>
                  <a:schemeClr val="dk2"/>
                </a:solidFill>
                <a:latin typeface="Fira Code"/>
                <a:ea typeface="Fira Code"/>
                <a:cs typeface="Fira Code"/>
                <a:sym typeface="Fira Cod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s://www.w3schools.com/python/python_booleans.asp" TargetMode="External"/><Relationship Id="rId4" Type="http://schemas.openxmlformats.org/officeDocument/2006/relationships/hyperlink" Target="https://www.w3schools.com/python/python_operators.as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hyperlink" Target="https://www.w3schools.com/python/python_casting.as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hyperlink" Target="https://www.w3schools.com/python/python_casting.asp" TargetMode="Externa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hyperlink" Target="https://www.w3schools.com/python/python_casting.asp" TargetMode="Externa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hyperlink" Target="https://www.w3schools.com/python/python_casting.asp" TargetMode="Externa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hyperlink" Target="https://www.w3schools.com/python/python_booleans.asp" TargetMode="External"/><Relationship Id="rId4" Type="http://schemas.openxmlformats.org/officeDocument/2006/relationships/image" Target="../media/image23.png"/><Relationship Id="rId5"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hyperlink" Target="https://www.w3schools.com/python/python_booleans.as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hyperlink" Target="https://www.w3schools.com/python/python_booleans.asp" TargetMode="Externa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hyperlink" Target="https://www.w3schools.com/python/python_booleans.asp" TargetMode="Externa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hyperlink" Target="https://www.w3schools.com/python/python_operators.asp" TargetMode="Externa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hyperlink" Target="https://www.w3schools.com/python/python_operators.asp" TargetMode="Externa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hyperlink" Target="https://www.w3schools.com/python/python_operators.asp" TargetMode="Externa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hyperlink" Target="https://www.w3schools.com/python/python_operators.asp" TargetMode="Externa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6.png"/><Relationship Id="rId5" Type="http://schemas.openxmlformats.org/officeDocument/2006/relationships/image" Target="../media/image17.png"/><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25"/>
          <p:cNvSpPr txBox="1"/>
          <p:nvPr/>
        </p:nvSpPr>
        <p:spPr>
          <a:xfrm>
            <a:off x="1565925" y="1296650"/>
            <a:ext cx="7730400" cy="51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FF5858"/>
                </a:solidFill>
                <a:latin typeface="Fira Code"/>
                <a:ea typeface="Fira Code"/>
                <a:cs typeface="Fira Code"/>
                <a:sym typeface="Fira Code"/>
              </a:rPr>
              <a:t>Présentation par </a:t>
            </a:r>
            <a:r>
              <a:rPr lang="en" sz="3000">
                <a:solidFill>
                  <a:srgbClr val="A5CF27"/>
                </a:solidFill>
                <a:latin typeface="Fira Code"/>
                <a:ea typeface="Fira Code"/>
                <a:cs typeface="Fira Code"/>
                <a:sym typeface="Fira Code"/>
              </a:rPr>
              <a:t>‘Tommy Gagnon Joyal’ </a:t>
            </a:r>
            <a:r>
              <a:rPr lang="en" sz="3000">
                <a:solidFill>
                  <a:srgbClr val="E7E7E7"/>
                </a:solidFill>
                <a:latin typeface="Fira Code"/>
                <a:ea typeface="Fira Code"/>
                <a:cs typeface="Fira Code"/>
                <a:sym typeface="Fira Code"/>
              </a:rPr>
              <a:t>{</a:t>
            </a:r>
            <a:endParaRPr sz="3000">
              <a:solidFill>
                <a:srgbClr val="E7E7E7"/>
              </a:solidFill>
              <a:latin typeface="Fira Code"/>
              <a:ea typeface="Fira Code"/>
              <a:cs typeface="Fira Code"/>
              <a:sym typeface="Fira Code"/>
            </a:endParaRPr>
          </a:p>
        </p:txBody>
      </p:sp>
      <p:sp>
        <p:nvSpPr>
          <p:cNvPr id="479" name="Google Shape;479;p25"/>
          <p:cNvSpPr txBox="1"/>
          <p:nvPr/>
        </p:nvSpPr>
        <p:spPr>
          <a:xfrm>
            <a:off x="2078625" y="2790925"/>
            <a:ext cx="6202800" cy="105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E7E7E7"/>
                </a:solidFill>
                <a:latin typeface="Fira Code"/>
                <a:ea typeface="Fira Code"/>
                <a:cs typeface="Fira Code"/>
                <a:sym typeface="Fira Code"/>
              </a:rPr>
              <a:t>Les Transformations binaire et les opérateurs. </a:t>
            </a:r>
            <a:endParaRPr sz="1100">
              <a:solidFill>
                <a:srgbClr val="E7E7E7"/>
              </a:solidFill>
              <a:latin typeface="Fira Code"/>
              <a:ea typeface="Fira Code"/>
              <a:cs typeface="Fira Code"/>
              <a:sym typeface="Fira Code"/>
            </a:endParaRPr>
          </a:p>
        </p:txBody>
      </p:sp>
      <p:sp>
        <p:nvSpPr>
          <p:cNvPr id="480" name="Google Shape;480;p25"/>
          <p:cNvSpPr txBox="1"/>
          <p:nvPr/>
        </p:nvSpPr>
        <p:spPr>
          <a:xfrm>
            <a:off x="1941125" y="2219000"/>
            <a:ext cx="6768000" cy="46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rgbClr val="FFFFFF"/>
                </a:solidFill>
                <a:latin typeface="Fira Code"/>
                <a:ea typeface="Fira Code"/>
                <a:cs typeface="Fira Code"/>
                <a:sym typeface="Fira Code"/>
              </a:rPr>
              <a:t>[</a:t>
            </a:r>
            <a:r>
              <a:rPr lang="en" sz="2200">
                <a:solidFill>
                  <a:srgbClr val="DBA0DB"/>
                </a:solidFill>
                <a:latin typeface="Fira Code"/>
                <a:ea typeface="Fira Code"/>
                <a:cs typeface="Fira Code"/>
                <a:sym typeface="Fira Code"/>
              </a:rPr>
              <a:t>420-SN1-RE</a:t>
            </a:r>
            <a:r>
              <a:rPr lang="en" sz="2200">
                <a:solidFill>
                  <a:srgbClr val="FF5858"/>
                </a:solidFill>
                <a:latin typeface="Fira Code"/>
                <a:ea typeface="Fira Code"/>
                <a:cs typeface="Fira Code"/>
                <a:sym typeface="Fira Code"/>
              </a:rPr>
              <a:t> </a:t>
            </a:r>
            <a:r>
              <a:rPr lang="en" sz="2200">
                <a:solidFill>
                  <a:srgbClr val="FCC642"/>
                </a:solidFill>
                <a:latin typeface="Fira Code"/>
                <a:ea typeface="Fira Code"/>
                <a:cs typeface="Fira Code"/>
                <a:sym typeface="Fira Code"/>
              </a:rPr>
              <a:t>Programmation en sciences</a:t>
            </a:r>
            <a:r>
              <a:rPr lang="en" sz="2200">
                <a:solidFill>
                  <a:srgbClr val="FFFFFF"/>
                </a:solidFill>
                <a:latin typeface="Fira Code"/>
                <a:ea typeface="Fira Code"/>
                <a:cs typeface="Fira Code"/>
                <a:sym typeface="Fira Code"/>
              </a:rPr>
              <a:t>] </a:t>
            </a:r>
            <a:endParaRPr sz="2200">
              <a:solidFill>
                <a:srgbClr val="FFFFFF"/>
              </a:solidFill>
              <a:latin typeface="Fira Code"/>
              <a:ea typeface="Fira Code"/>
              <a:cs typeface="Fira Code"/>
              <a:sym typeface="Fira Code"/>
            </a:endParaRPr>
          </a:p>
        </p:txBody>
      </p:sp>
      <p:grpSp>
        <p:nvGrpSpPr>
          <p:cNvPr id="481" name="Google Shape;481;p25"/>
          <p:cNvGrpSpPr/>
          <p:nvPr/>
        </p:nvGrpSpPr>
        <p:grpSpPr>
          <a:xfrm>
            <a:off x="1565925" y="1912300"/>
            <a:ext cx="506100" cy="2444350"/>
            <a:chOff x="1413525" y="1759900"/>
            <a:chExt cx="506100" cy="2444350"/>
          </a:xfrm>
        </p:grpSpPr>
        <p:cxnSp>
          <p:nvCxnSpPr>
            <p:cNvPr id="482" name="Google Shape;482;p25"/>
            <p:cNvCxnSpPr/>
            <p:nvPr/>
          </p:nvCxnSpPr>
          <p:spPr>
            <a:xfrm>
              <a:off x="1552225" y="1759900"/>
              <a:ext cx="0" cy="1763400"/>
            </a:xfrm>
            <a:prstGeom prst="straightConnector1">
              <a:avLst/>
            </a:prstGeom>
            <a:noFill/>
            <a:ln cap="flat" cmpd="sng" w="9525">
              <a:solidFill>
                <a:srgbClr val="707070"/>
              </a:solidFill>
              <a:prstDash val="solid"/>
              <a:round/>
              <a:headEnd len="med" w="med" type="none"/>
              <a:tailEnd len="med" w="med" type="none"/>
            </a:ln>
          </p:spPr>
        </p:cxnSp>
        <p:sp>
          <p:nvSpPr>
            <p:cNvPr id="483" name="Google Shape;483;p25"/>
            <p:cNvSpPr txBox="1"/>
            <p:nvPr/>
          </p:nvSpPr>
          <p:spPr>
            <a:xfrm>
              <a:off x="1413525" y="3557750"/>
              <a:ext cx="506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rgbClr val="E7E7E7"/>
                  </a:solidFill>
                  <a:latin typeface="Fira Code"/>
                  <a:ea typeface="Fira Code"/>
                  <a:cs typeface="Fira Code"/>
                  <a:sym typeface="Fira Code"/>
                </a:rPr>
                <a:t>}</a:t>
              </a:r>
              <a:endParaRPr sz="3000">
                <a:solidFill>
                  <a:srgbClr val="E7E7E7"/>
                </a:solidFill>
                <a:latin typeface="Fira Code"/>
                <a:ea typeface="Fira Code"/>
                <a:cs typeface="Fira Code"/>
                <a:sym typeface="Fira Code"/>
              </a:endParaRPr>
            </a:p>
          </p:txBody>
        </p:sp>
      </p:grpSp>
      <p:sp>
        <p:nvSpPr>
          <p:cNvPr id="484" name="Google Shape;484;p25"/>
          <p:cNvSpPr txBox="1"/>
          <p:nvPr/>
        </p:nvSpPr>
        <p:spPr>
          <a:xfrm>
            <a:off x="146425" y="2439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Présentation.py</a:t>
            </a:r>
            <a:endParaRPr>
              <a:solidFill>
                <a:srgbClr val="E7E7E7"/>
              </a:solidFill>
              <a:latin typeface="Fira Code"/>
              <a:ea typeface="Fira Code"/>
              <a:cs typeface="Fira Code"/>
              <a:sym typeface="Fira Code"/>
            </a:endParaRPr>
          </a:p>
        </p:txBody>
      </p:sp>
      <p:sp>
        <p:nvSpPr>
          <p:cNvPr id="485" name="Google Shape;485;p25"/>
          <p:cNvSpPr txBox="1"/>
          <p:nvPr/>
        </p:nvSpPr>
        <p:spPr>
          <a:xfrm>
            <a:off x="4718425" y="0"/>
            <a:ext cx="4572000" cy="60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Kahoot.it</a:t>
            </a:r>
            <a:endParaRPr>
              <a:solidFill>
                <a:srgbClr val="E7E7E7"/>
              </a:solidFill>
              <a:latin typeface="Fira Code"/>
              <a:ea typeface="Fira Code"/>
              <a:cs typeface="Fira Code"/>
              <a:sym typeface="Fira Code"/>
            </a:endParaRPr>
          </a:p>
        </p:txBody>
      </p:sp>
      <p:sp>
        <p:nvSpPr>
          <p:cNvPr id="486" name="Google Shape;486;p25"/>
          <p:cNvSpPr txBox="1"/>
          <p:nvPr>
            <p:ph idx="12" type="sldNum"/>
          </p:nvPr>
        </p:nvSpPr>
        <p:spPr>
          <a:xfrm>
            <a:off x="8595309" y="47499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34"/>
          <p:cNvSpPr txBox="1"/>
          <p:nvPr>
            <p:ph type="title"/>
          </p:nvPr>
        </p:nvSpPr>
        <p:spPr>
          <a:xfrm>
            <a:off x="1131500" y="621250"/>
            <a:ext cx="8012400" cy="53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 l’électrique à l’informatique </a:t>
            </a:r>
            <a:r>
              <a:rPr lang="en">
                <a:solidFill>
                  <a:schemeClr val="accent3"/>
                </a:solidFill>
              </a:rPr>
              <a:t>{</a:t>
            </a:r>
            <a:endParaRPr>
              <a:solidFill>
                <a:schemeClr val="accent3"/>
              </a:solidFill>
            </a:endParaRPr>
          </a:p>
        </p:txBody>
      </p:sp>
      <p:grpSp>
        <p:nvGrpSpPr>
          <p:cNvPr id="593" name="Google Shape;593;p34"/>
          <p:cNvGrpSpPr/>
          <p:nvPr/>
        </p:nvGrpSpPr>
        <p:grpSpPr>
          <a:xfrm>
            <a:off x="1084825" y="1168950"/>
            <a:ext cx="506100" cy="3431975"/>
            <a:chOff x="1084825" y="1168950"/>
            <a:chExt cx="506100" cy="3431975"/>
          </a:xfrm>
        </p:grpSpPr>
        <p:sp>
          <p:nvSpPr>
            <p:cNvPr id="594" name="Google Shape;594;p34"/>
            <p:cNvSpPr txBox="1"/>
            <p:nvPr/>
          </p:nvSpPr>
          <p:spPr>
            <a:xfrm>
              <a:off x="1084825" y="3954425"/>
              <a:ext cx="506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595" name="Google Shape;595;p34"/>
            <p:cNvCxnSpPr/>
            <p:nvPr/>
          </p:nvCxnSpPr>
          <p:spPr>
            <a:xfrm>
              <a:off x="1337875" y="1168950"/>
              <a:ext cx="0" cy="2767200"/>
            </a:xfrm>
            <a:prstGeom prst="straightConnector1">
              <a:avLst/>
            </a:prstGeom>
            <a:noFill/>
            <a:ln cap="flat" cmpd="sng" w="9525">
              <a:solidFill>
                <a:schemeClr val="accent4"/>
              </a:solidFill>
              <a:prstDash val="solid"/>
              <a:round/>
              <a:headEnd len="med" w="med" type="none"/>
              <a:tailEnd len="med" w="med" type="none"/>
            </a:ln>
          </p:spPr>
        </p:cxnSp>
      </p:grpSp>
      <p:sp>
        <p:nvSpPr>
          <p:cNvPr id="596" name="Google Shape;596;p34"/>
          <p:cNvSpPr txBox="1"/>
          <p:nvPr>
            <p:ph idx="1"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011011010100010</a:t>
            </a:r>
            <a:endParaRPr>
              <a:solidFill>
                <a:schemeClr val="accent3"/>
              </a:solidFill>
            </a:endParaRPr>
          </a:p>
        </p:txBody>
      </p:sp>
      <p:sp>
        <p:nvSpPr>
          <p:cNvPr id="597" name="Google Shape;597;p34"/>
          <p:cNvSpPr txBox="1"/>
          <p:nvPr>
            <p:ph idx="1"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123(10)=1111011(2)</a:t>
            </a:r>
            <a:endParaRPr>
              <a:solidFill>
                <a:schemeClr val="accent3"/>
              </a:solidFill>
            </a:endParaRPr>
          </a:p>
        </p:txBody>
      </p:sp>
      <p:sp>
        <p:nvSpPr>
          <p:cNvPr id="598" name="Google Shape;598;p34"/>
          <p:cNvSpPr txBox="1"/>
          <p:nvPr/>
        </p:nvSpPr>
        <p:spPr>
          <a:xfrm>
            <a:off x="1636825" y="2890800"/>
            <a:ext cx="7013400" cy="16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Le système binaire est devenu essentiel dans le domaine de l'informatique avec le développement des premiers ordinateurs au 20e siècle. Les circuits électroniques des ordinateurs sont basés sur des composants qui peuvent être soit "activés" (représentés par 1), soit "désactivés" (représentés par 0), ce qui correspond parfaitement au système binaire.</a:t>
            </a:r>
            <a:endParaRPr>
              <a:solidFill>
                <a:schemeClr val="accent3"/>
              </a:solidFill>
              <a:latin typeface="Fira Code"/>
              <a:ea typeface="Fira Code"/>
              <a:cs typeface="Fira Code"/>
              <a:sym typeface="Fira Code"/>
            </a:endParaRPr>
          </a:p>
        </p:txBody>
      </p:sp>
      <p:sp>
        <p:nvSpPr>
          <p:cNvPr id="599" name="Google Shape;599;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00" name="Google Shape;600;p34"/>
          <p:cNvPicPr preferRelativeResize="0"/>
          <p:nvPr/>
        </p:nvPicPr>
        <p:blipFill>
          <a:blip r:embed="rId3">
            <a:alphaModFix/>
          </a:blip>
          <a:stretch>
            <a:fillRect/>
          </a:stretch>
        </p:blipFill>
        <p:spPr>
          <a:xfrm>
            <a:off x="3174625" y="1151949"/>
            <a:ext cx="2794752" cy="1738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35"/>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011011010100010</a:t>
            </a:r>
            <a:endParaRPr>
              <a:solidFill>
                <a:schemeClr val="accent3"/>
              </a:solidFill>
            </a:endParaRPr>
          </a:p>
        </p:txBody>
      </p:sp>
      <p:sp>
        <p:nvSpPr>
          <p:cNvPr id="606" name="Google Shape;606;p35"/>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123</a:t>
            </a:r>
            <a:r>
              <a:rPr lang="en">
                <a:solidFill>
                  <a:schemeClr val="accent3"/>
                </a:solidFill>
              </a:rPr>
              <a:t>(10)</a:t>
            </a:r>
            <a:r>
              <a:rPr lang="en">
                <a:solidFill>
                  <a:schemeClr val="accent3"/>
                </a:solidFill>
              </a:rPr>
              <a:t>=1111011(2)</a:t>
            </a:r>
            <a:endParaRPr>
              <a:solidFill>
                <a:schemeClr val="accent3"/>
              </a:solidFill>
            </a:endParaRPr>
          </a:p>
        </p:txBody>
      </p:sp>
      <p:sp>
        <p:nvSpPr>
          <p:cNvPr id="607" name="Google Shape;607;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08" name="Google Shape;608;p35"/>
          <p:cNvSpPr txBox="1"/>
          <p:nvPr>
            <p:ph idx="4294967295" type="subTitle"/>
          </p:nvPr>
        </p:nvSpPr>
        <p:spPr>
          <a:xfrm>
            <a:off x="710125" y="4694725"/>
            <a:ext cx="76239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a:p>
            <a:pPr indent="0" lvl="0" marL="0" rtl="0" algn="l">
              <a:spcBef>
                <a:spcPts val="1200"/>
              </a:spcBef>
              <a:spcAft>
                <a:spcPts val="1200"/>
              </a:spcAft>
              <a:buNone/>
            </a:pPr>
            <a:r>
              <a:t/>
            </a:r>
            <a:endParaRPr>
              <a:solidFill>
                <a:schemeClr val="accent3"/>
              </a:solidFill>
            </a:endParaRPr>
          </a:p>
        </p:txBody>
      </p:sp>
      <p:sp>
        <p:nvSpPr>
          <p:cNvPr id="609" name="Google Shape;609;p35"/>
          <p:cNvSpPr txBox="1"/>
          <p:nvPr>
            <p:ph type="title"/>
          </p:nvPr>
        </p:nvSpPr>
        <p:spPr>
          <a:xfrm>
            <a:off x="1154275" y="832900"/>
            <a:ext cx="7951200" cy="66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accent2"/>
                </a:solidFill>
              </a:rPr>
              <a:t>De décimal vers </a:t>
            </a:r>
            <a:r>
              <a:rPr lang="en" sz="3000">
                <a:solidFill>
                  <a:schemeClr val="accent1"/>
                </a:solidFill>
              </a:rPr>
              <a:t>binaire </a:t>
            </a:r>
            <a:r>
              <a:rPr lang="en" sz="3000">
                <a:solidFill>
                  <a:schemeClr val="accent3"/>
                </a:solidFill>
              </a:rPr>
              <a:t>{</a:t>
            </a:r>
            <a:endParaRPr sz="3000">
              <a:solidFill>
                <a:schemeClr val="accent3"/>
              </a:solidFill>
            </a:endParaRPr>
          </a:p>
          <a:p>
            <a:pPr indent="0" lvl="0" marL="0" rtl="0" algn="l">
              <a:spcBef>
                <a:spcPts val="0"/>
              </a:spcBef>
              <a:spcAft>
                <a:spcPts val="0"/>
              </a:spcAft>
              <a:buNone/>
            </a:pPr>
            <a:r>
              <a:t/>
            </a:r>
            <a:endParaRPr sz="3000"/>
          </a:p>
        </p:txBody>
      </p:sp>
      <p:sp>
        <p:nvSpPr>
          <p:cNvPr id="610" name="Google Shape;610;p35"/>
          <p:cNvSpPr txBox="1"/>
          <p:nvPr>
            <p:ph idx="4294967295" type="subTitle"/>
          </p:nvPr>
        </p:nvSpPr>
        <p:spPr>
          <a:xfrm>
            <a:off x="1442625" y="1652800"/>
            <a:ext cx="2917800" cy="27189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sz="1600">
                <a:solidFill>
                  <a:schemeClr val="accent3"/>
                </a:solidFill>
              </a:rPr>
              <a:t>Pour transformer un nombre de la base 10 vers la base deux, il suffit de diviser successivement le nombre par 2, tout en gardant les restants.</a:t>
            </a:r>
            <a:endParaRPr sz="1600">
              <a:solidFill>
                <a:schemeClr val="accent3"/>
              </a:solidFill>
            </a:endParaRPr>
          </a:p>
        </p:txBody>
      </p:sp>
      <p:grpSp>
        <p:nvGrpSpPr>
          <p:cNvPr id="611" name="Google Shape;611;p35"/>
          <p:cNvGrpSpPr/>
          <p:nvPr/>
        </p:nvGrpSpPr>
        <p:grpSpPr>
          <a:xfrm>
            <a:off x="1084825" y="1423952"/>
            <a:ext cx="506100" cy="2826039"/>
            <a:chOff x="1084825" y="2556550"/>
            <a:chExt cx="506100" cy="1787275"/>
          </a:xfrm>
        </p:grpSpPr>
        <p:sp>
          <p:nvSpPr>
            <p:cNvPr id="612" name="Google Shape;612;p35"/>
            <p:cNvSpPr txBox="1"/>
            <p:nvPr/>
          </p:nvSpPr>
          <p:spPr>
            <a:xfrm>
              <a:off x="1084825" y="3954425"/>
              <a:ext cx="506100" cy="38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13" name="Google Shape;613;p35"/>
            <p:cNvCxnSpPr/>
            <p:nvPr/>
          </p:nvCxnSpPr>
          <p:spPr>
            <a:xfrm>
              <a:off x="1337875" y="2556550"/>
              <a:ext cx="0" cy="1377000"/>
            </a:xfrm>
            <a:prstGeom prst="straightConnector1">
              <a:avLst/>
            </a:prstGeom>
            <a:noFill/>
            <a:ln cap="flat" cmpd="sng" w="9525">
              <a:solidFill>
                <a:schemeClr val="accent4"/>
              </a:solidFill>
              <a:prstDash val="solid"/>
              <a:round/>
              <a:headEnd len="med" w="med" type="none"/>
              <a:tailEnd len="med" w="med" type="none"/>
            </a:ln>
          </p:spPr>
        </p:cxnSp>
      </p:grpSp>
      <p:sp>
        <p:nvSpPr>
          <p:cNvPr id="614" name="Google Shape;614;p35"/>
          <p:cNvSpPr/>
          <p:nvPr/>
        </p:nvSpPr>
        <p:spPr>
          <a:xfrm>
            <a:off x="5306450" y="1477525"/>
            <a:ext cx="3654300" cy="3217200"/>
          </a:xfrm>
          <a:prstGeom prst="ellipse">
            <a:avLst/>
          </a:prstGeom>
          <a:solidFill>
            <a:schemeClr val="accent6"/>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ra Code"/>
              <a:ea typeface="Fira Code"/>
              <a:cs typeface="Fira Code"/>
              <a:sym typeface="Fira Code"/>
            </a:endParaRPr>
          </a:p>
        </p:txBody>
      </p:sp>
      <p:pic>
        <p:nvPicPr>
          <p:cNvPr id="615" name="Google Shape;615;p35"/>
          <p:cNvPicPr preferRelativeResize="0"/>
          <p:nvPr/>
        </p:nvPicPr>
        <p:blipFill>
          <a:blip r:embed="rId3">
            <a:alphaModFix/>
          </a:blip>
          <a:stretch>
            <a:fillRect/>
          </a:stretch>
        </p:blipFill>
        <p:spPr>
          <a:xfrm>
            <a:off x="5895350" y="2012125"/>
            <a:ext cx="2476500" cy="2000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21" name="Google Shape;621;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22" name="Google Shape;622;p36"/>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123(10)=1111011(2)</a:t>
            </a:r>
            <a:endParaRPr>
              <a:solidFill>
                <a:schemeClr val="accent3"/>
              </a:solidFill>
            </a:endParaRPr>
          </a:p>
        </p:txBody>
      </p:sp>
      <p:sp>
        <p:nvSpPr>
          <p:cNvPr id="623" name="Google Shape;623;p36"/>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1111011(2)=</a:t>
            </a:r>
            <a:r>
              <a:rPr lang="en">
                <a:solidFill>
                  <a:schemeClr val="accent3"/>
                </a:solidFill>
              </a:rPr>
              <a:t>123(10)</a:t>
            </a:r>
            <a:endParaRPr>
              <a:solidFill>
                <a:schemeClr val="accent3"/>
              </a:solidFill>
            </a:endParaRPr>
          </a:p>
        </p:txBody>
      </p:sp>
      <p:sp>
        <p:nvSpPr>
          <p:cNvPr id="624" name="Google Shape;624;p36"/>
          <p:cNvSpPr txBox="1"/>
          <p:nvPr>
            <p:ph idx="4294967295" type="subTitle"/>
          </p:nvPr>
        </p:nvSpPr>
        <p:spPr>
          <a:xfrm>
            <a:off x="710125" y="4694725"/>
            <a:ext cx="76239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a:p>
            <a:pPr indent="0" lvl="0" marL="0" rtl="0" algn="l">
              <a:spcBef>
                <a:spcPts val="1200"/>
              </a:spcBef>
              <a:spcAft>
                <a:spcPts val="1200"/>
              </a:spcAft>
              <a:buNone/>
            </a:pPr>
            <a:r>
              <a:t/>
            </a:r>
            <a:endParaRPr>
              <a:solidFill>
                <a:schemeClr val="accent3"/>
              </a:solidFill>
            </a:endParaRPr>
          </a:p>
        </p:txBody>
      </p:sp>
      <p:sp>
        <p:nvSpPr>
          <p:cNvPr id="625" name="Google Shape;625;p36"/>
          <p:cNvSpPr txBox="1"/>
          <p:nvPr>
            <p:ph idx="2" type="title"/>
          </p:nvPr>
        </p:nvSpPr>
        <p:spPr>
          <a:xfrm>
            <a:off x="1154275" y="754763"/>
            <a:ext cx="7951200" cy="104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accent2"/>
                </a:solidFill>
              </a:rPr>
              <a:t>De décimal vers </a:t>
            </a:r>
            <a:r>
              <a:rPr lang="en" sz="3000">
                <a:solidFill>
                  <a:schemeClr val="accent1"/>
                </a:solidFill>
              </a:rPr>
              <a:t>binaire </a:t>
            </a:r>
            <a:r>
              <a:rPr lang="en" sz="3000">
                <a:solidFill>
                  <a:schemeClr val="accent3"/>
                </a:solidFill>
              </a:rPr>
              <a:t>{</a:t>
            </a:r>
            <a:endParaRPr sz="3000">
              <a:solidFill>
                <a:schemeClr val="accent3"/>
              </a:solidFill>
            </a:endParaRPr>
          </a:p>
          <a:p>
            <a:pPr indent="0" lvl="0" marL="0" rtl="0" algn="l">
              <a:spcBef>
                <a:spcPts val="0"/>
              </a:spcBef>
              <a:spcAft>
                <a:spcPts val="0"/>
              </a:spcAft>
              <a:buNone/>
            </a:pPr>
            <a:r>
              <a:t/>
            </a:r>
            <a:endParaRPr/>
          </a:p>
        </p:txBody>
      </p:sp>
      <p:sp>
        <p:nvSpPr>
          <p:cNvPr id="626" name="Google Shape;626;p36"/>
          <p:cNvSpPr txBox="1"/>
          <p:nvPr>
            <p:ph idx="3" type="subTitle"/>
          </p:nvPr>
        </p:nvSpPr>
        <p:spPr>
          <a:xfrm>
            <a:off x="1442625" y="1153513"/>
            <a:ext cx="7114200" cy="314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Exercices:</a:t>
            </a:r>
            <a:endParaRPr>
              <a:solidFill>
                <a:schemeClr val="accent3"/>
              </a:solidFill>
            </a:endParaRPr>
          </a:p>
          <a:p>
            <a:pPr indent="-317500" lvl="0" marL="457200" rtl="0" algn="l">
              <a:spcBef>
                <a:spcPts val="0"/>
              </a:spcBef>
              <a:spcAft>
                <a:spcPts val="0"/>
              </a:spcAft>
              <a:buClr>
                <a:schemeClr val="accent3"/>
              </a:buClr>
              <a:buSzPts val="1400"/>
              <a:buAutoNum type="arabicPeriod"/>
            </a:pPr>
            <a:r>
              <a:rPr lang="en">
                <a:solidFill>
                  <a:schemeClr val="accent3"/>
                </a:solidFill>
              </a:rPr>
              <a:t>123 </a:t>
            </a:r>
            <a:endParaRPr>
              <a:solidFill>
                <a:schemeClr val="accent3"/>
              </a:solidFill>
            </a:endParaRPr>
          </a:p>
          <a:p>
            <a:pPr indent="-317500" lvl="0" marL="457200" rtl="0" algn="l">
              <a:spcBef>
                <a:spcPts val="0"/>
              </a:spcBef>
              <a:spcAft>
                <a:spcPts val="0"/>
              </a:spcAft>
              <a:buClr>
                <a:schemeClr val="accent3"/>
              </a:buClr>
              <a:buSzPts val="1400"/>
              <a:buAutoNum type="arabicPeriod"/>
            </a:pPr>
            <a:r>
              <a:rPr lang="en">
                <a:solidFill>
                  <a:schemeClr val="accent3"/>
                </a:solidFill>
              </a:rPr>
              <a:t>531</a:t>
            </a:r>
            <a:endParaRPr>
              <a:solidFill>
                <a:schemeClr val="accent3"/>
              </a:solidFill>
            </a:endParaRPr>
          </a:p>
          <a:p>
            <a:pPr indent="-317500" lvl="0" marL="457200" rtl="0" algn="l">
              <a:spcBef>
                <a:spcPts val="0"/>
              </a:spcBef>
              <a:spcAft>
                <a:spcPts val="0"/>
              </a:spcAft>
              <a:buClr>
                <a:schemeClr val="accent3"/>
              </a:buClr>
              <a:buSzPts val="1400"/>
              <a:buAutoNum type="arabicPeriod"/>
            </a:pPr>
            <a:r>
              <a:rPr lang="en">
                <a:solidFill>
                  <a:schemeClr val="accent3"/>
                </a:solidFill>
              </a:rPr>
              <a:t>1</a:t>
            </a:r>
            <a:endParaRPr>
              <a:solidFill>
                <a:schemeClr val="accent3"/>
              </a:solidFill>
            </a:endParaRPr>
          </a:p>
          <a:p>
            <a:pPr indent="-317500" lvl="0" marL="457200" rtl="0" algn="l">
              <a:spcBef>
                <a:spcPts val="0"/>
              </a:spcBef>
              <a:spcAft>
                <a:spcPts val="0"/>
              </a:spcAft>
              <a:buClr>
                <a:schemeClr val="accent3"/>
              </a:buClr>
              <a:buSzPts val="1400"/>
              <a:buAutoNum type="arabicPeriod"/>
            </a:pPr>
            <a:r>
              <a:rPr lang="en">
                <a:solidFill>
                  <a:schemeClr val="accent3"/>
                </a:solidFill>
              </a:rPr>
              <a:t>0</a:t>
            </a:r>
            <a:endParaRPr>
              <a:solidFill>
                <a:schemeClr val="accent3"/>
              </a:solidFill>
            </a:endParaRPr>
          </a:p>
          <a:p>
            <a:pPr indent="-317500" lvl="0" marL="457200" rtl="0" algn="l">
              <a:spcBef>
                <a:spcPts val="0"/>
              </a:spcBef>
              <a:spcAft>
                <a:spcPts val="0"/>
              </a:spcAft>
              <a:buClr>
                <a:schemeClr val="accent3"/>
              </a:buClr>
              <a:buSzPts val="1400"/>
              <a:buAutoNum type="arabicPeriod"/>
            </a:pPr>
            <a:r>
              <a:rPr lang="en">
                <a:solidFill>
                  <a:schemeClr val="accent3"/>
                </a:solidFill>
              </a:rPr>
              <a:t>1042</a:t>
            </a:r>
            <a:endParaRPr>
              <a:solidFill>
                <a:schemeClr val="accent3"/>
              </a:solidFill>
            </a:endParaRPr>
          </a:p>
        </p:txBody>
      </p:sp>
      <p:grpSp>
        <p:nvGrpSpPr>
          <p:cNvPr id="627" name="Google Shape;627;p36"/>
          <p:cNvGrpSpPr/>
          <p:nvPr/>
        </p:nvGrpSpPr>
        <p:grpSpPr>
          <a:xfrm>
            <a:off x="1084825" y="1345986"/>
            <a:ext cx="506100" cy="2808159"/>
            <a:chOff x="1084825" y="2556550"/>
            <a:chExt cx="506100" cy="1790575"/>
          </a:xfrm>
        </p:grpSpPr>
        <p:sp>
          <p:nvSpPr>
            <p:cNvPr id="628" name="Google Shape;628;p36"/>
            <p:cNvSpPr txBox="1"/>
            <p:nvPr/>
          </p:nvSpPr>
          <p:spPr>
            <a:xfrm>
              <a:off x="1084825" y="3954425"/>
              <a:ext cx="506100" cy="3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29" name="Google Shape;629;p36"/>
            <p:cNvCxnSpPr/>
            <p:nvPr/>
          </p:nvCxnSpPr>
          <p:spPr>
            <a:xfrm>
              <a:off x="1337875" y="2556550"/>
              <a:ext cx="0" cy="1377000"/>
            </a:xfrm>
            <a:prstGeom prst="straightConnector1">
              <a:avLst/>
            </a:prstGeom>
            <a:noFill/>
            <a:ln cap="flat" cmpd="sng" w="9525">
              <a:solidFill>
                <a:schemeClr val="accent4"/>
              </a:solidFill>
              <a:prstDash val="solid"/>
              <a:round/>
              <a:headEnd len="med" w="med" type="none"/>
              <a:tailEnd len="med" w="med" type="none"/>
            </a:ln>
          </p:spPr>
        </p:cxnSp>
      </p:grpSp>
      <p:pic>
        <p:nvPicPr>
          <p:cNvPr id="630" name="Google Shape;630;p36"/>
          <p:cNvPicPr preferRelativeResize="0"/>
          <p:nvPr/>
        </p:nvPicPr>
        <p:blipFill>
          <a:blip r:embed="rId3">
            <a:alphaModFix/>
          </a:blip>
          <a:stretch>
            <a:fillRect/>
          </a:stretch>
        </p:blipFill>
        <p:spPr>
          <a:xfrm>
            <a:off x="4572000" y="1479413"/>
            <a:ext cx="4196250" cy="2909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36" name="Google Shape;636;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37" name="Google Shape;637;p37"/>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123(10)=1111011(2)</a:t>
            </a:r>
            <a:endParaRPr>
              <a:solidFill>
                <a:schemeClr val="accent3"/>
              </a:solidFill>
            </a:endParaRPr>
          </a:p>
        </p:txBody>
      </p:sp>
      <p:sp>
        <p:nvSpPr>
          <p:cNvPr id="638" name="Google Shape;638;p37"/>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1111011(2)=123(10)</a:t>
            </a:r>
            <a:endParaRPr>
              <a:solidFill>
                <a:schemeClr val="accent3"/>
              </a:solidFill>
            </a:endParaRPr>
          </a:p>
        </p:txBody>
      </p:sp>
      <p:sp>
        <p:nvSpPr>
          <p:cNvPr id="639" name="Google Shape;639;p37"/>
          <p:cNvSpPr txBox="1"/>
          <p:nvPr>
            <p:ph idx="4294967295" type="subTitle"/>
          </p:nvPr>
        </p:nvSpPr>
        <p:spPr>
          <a:xfrm>
            <a:off x="710125" y="4694725"/>
            <a:ext cx="76239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a:p>
            <a:pPr indent="0" lvl="0" marL="0" rtl="0" algn="l">
              <a:spcBef>
                <a:spcPts val="1200"/>
              </a:spcBef>
              <a:spcAft>
                <a:spcPts val="1200"/>
              </a:spcAft>
              <a:buNone/>
            </a:pPr>
            <a:r>
              <a:t/>
            </a:r>
            <a:endParaRPr>
              <a:solidFill>
                <a:schemeClr val="accent3"/>
              </a:solidFill>
            </a:endParaRPr>
          </a:p>
        </p:txBody>
      </p:sp>
      <p:sp>
        <p:nvSpPr>
          <p:cNvPr id="640" name="Google Shape;640;p37"/>
          <p:cNvSpPr txBox="1"/>
          <p:nvPr>
            <p:ph idx="2" type="title"/>
          </p:nvPr>
        </p:nvSpPr>
        <p:spPr>
          <a:xfrm>
            <a:off x="1154275" y="832900"/>
            <a:ext cx="7951200" cy="104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accent2"/>
                </a:solidFill>
              </a:rPr>
              <a:t>De décimal vers </a:t>
            </a:r>
            <a:r>
              <a:rPr lang="en" sz="3000">
                <a:solidFill>
                  <a:schemeClr val="accent1"/>
                </a:solidFill>
              </a:rPr>
              <a:t>binaire </a:t>
            </a:r>
            <a:r>
              <a:rPr lang="en" sz="3000">
                <a:solidFill>
                  <a:schemeClr val="accent3"/>
                </a:solidFill>
              </a:rPr>
              <a:t>{</a:t>
            </a:r>
            <a:endParaRPr sz="3000">
              <a:solidFill>
                <a:schemeClr val="accent3"/>
              </a:solidFill>
            </a:endParaRPr>
          </a:p>
          <a:p>
            <a:pPr indent="0" lvl="0" marL="0" rtl="0" algn="l">
              <a:spcBef>
                <a:spcPts val="0"/>
              </a:spcBef>
              <a:spcAft>
                <a:spcPts val="0"/>
              </a:spcAft>
              <a:buNone/>
            </a:pPr>
            <a:r>
              <a:t/>
            </a:r>
            <a:endParaRPr/>
          </a:p>
        </p:txBody>
      </p:sp>
      <p:sp>
        <p:nvSpPr>
          <p:cNvPr id="641" name="Google Shape;641;p37"/>
          <p:cNvSpPr txBox="1"/>
          <p:nvPr>
            <p:ph idx="3" type="subTitle"/>
          </p:nvPr>
        </p:nvSpPr>
        <p:spPr>
          <a:xfrm>
            <a:off x="1442625" y="1231650"/>
            <a:ext cx="3123300" cy="314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Exercices:</a:t>
            </a:r>
            <a:endParaRPr>
              <a:solidFill>
                <a:schemeClr val="accent3"/>
              </a:solidFill>
            </a:endParaRPr>
          </a:p>
          <a:p>
            <a:pPr indent="-317500" lvl="0" marL="457200" rtl="0" algn="l">
              <a:spcBef>
                <a:spcPts val="0"/>
              </a:spcBef>
              <a:spcAft>
                <a:spcPts val="0"/>
              </a:spcAft>
              <a:buClr>
                <a:schemeClr val="accent3"/>
              </a:buClr>
              <a:buSzPts val="1400"/>
              <a:buAutoNum type="arabicPeriod"/>
            </a:pPr>
            <a:r>
              <a:rPr lang="en">
                <a:solidFill>
                  <a:schemeClr val="accent3"/>
                </a:solidFill>
              </a:rPr>
              <a:t>123 = 1111011 </a:t>
            </a:r>
            <a:endParaRPr>
              <a:solidFill>
                <a:schemeClr val="accent3"/>
              </a:solidFill>
            </a:endParaRPr>
          </a:p>
          <a:p>
            <a:pPr indent="-317500" lvl="0" marL="457200" rtl="0" algn="l">
              <a:spcBef>
                <a:spcPts val="0"/>
              </a:spcBef>
              <a:spcAft>
                <a:spcPts val="0"/>
              </a:spcAft>
              <a:buClr>
                <a:schemeClr val="accent3"/>
              </a:buClr>
              <a:buSzPts val="1400"/>
              <a:buAutoNum type="arabicPeriod"/>
            </a:pPr>
            <a:r>
              <a:rPr lang="en">
                <a:solidFill>
                  <a:schemeClr val="accent3"/>
                </a:solidFill>
              </a:rPr>
              <a:t>531 = 1000010011</a:t>
            </a:r>
            <a:endParaRPr>
              <a:solidFill>
                <a:schemeClr val="accent3"/>
              </a:solidFill>
            </a:endParaRPr>
          </a:p>
          <a:p>
            <a:pPr indent="-317500" lvl="0" marL="457200" rtl="0" algn="l">
              <a:spcBef>
                <a:spcPts val="0"/>
              </a:spcBef>
              <a:spcAft>
                <a:spcPts val="0"/>
              </a:spcAft>
              <a:buClr>
                <a:schemeClr val="accent3"/>
              </a:buClr>
              <a:buSzPts val="1400"/>
              <a:buAutoNum type="arabicPeriod"/>
            </a:pPr>
            <a:r>
              <a:rPr lang="en">
                <a:solidFill>
                  <a:schemeClr val="accent3"/>
                </a:solidFill>
              </a:rPr>
              <a:t>1 = 1</a:t>
            </a:r>
            <a:endParaRPr>
              <a:solidFill>
                <a:schemeClr val="accent3"/>
              </a:solidFill>
            </a:endParaRPr>
          </a:p>
          <a:p>
            <a:pPr indent="-317500" lvl="0" marL="457200" rtl="0" algn="l">
              <a:spcBef>
                <a:spcPts val="0"/>
              </a:spcBef>
              <a:spcAft>
                <a:spcPts val="0"/>
              </a:spcAft>
              <a:buClr>
                <a:schemeClr val="accent3"/>
              </a:buClr>
              <a:buSzPts val="1400"/>
              <a:buAutoNum type="arabicPeriod"/>
            </a:pPr>
            <a:r>
              <a:rPr lang="en">
                <a:solidFill>
                  <a:schemeClr val="accent3"/>
                </a:solidFill>
              </a:rPr>
              <a:t>0 = 0</a:t>
            </a:r>
            <a:endParaRPr>
              <a:solidFill>
                <a:schemeClr val="accent3"/>
              </a:solidFill>
            </a:endParaRPr>
          </a:p>
          <a:p>
            <a:pPr indent="-317500" lvl="0" marL="457200" rtl="0" algn="l">
              <a:spcBef>
                <a:spcPts val="0"/>
              </a:spcBef>
              <a:spcAft>
                <a:spcPts val="0"/>
              </a:spcAft>
              <a:buClr>
                <a:schemeClr val="accent3"/>
              </a:buClr>
              <a:buSzPts val="1400"/>
              <a:buAutoNum type="arabicPeriod"/>
            </a:pPr>
            <a:r>
              <a:rPr lang="en">
                <a:solidFill>
                  <a:schemeClr val="accent3"/>
                </a:solidFill>
              </a:rPr>
              <a:t>1042 = 10000010010</a:t>
            </a:r>
            <a:endParaRPr>
              <a:solidFill>
                <a:schemeClr val="accent3"/>
              </a:solidFill>
            </a:endParaRPr>
          </a:p>
        </p:txBody>
      </p:sp>
      <p:grpSp>
        <p:nvGrpSpPr>
          <p:cNvPr id="642" name="Google Shape;642;p37"/>
          <p:cNvGrpSpPr/>
          <p:nvPr/>
        </p:nvGrpSpPr>
        <p:grpSpPr>
          <a:xfrm>
            <a:off x="1084825" y="1424123"/>
            <a:ext cx="506100" cy="2808159"/>
            <a:chOff x="1084825" y="2556550"/>
            <a:chExt cx="506100" cy="1790575"/>
          </a:xfrm>
        </p:grpSpPr>
        <p:sp>
          <p:nvSpPr>
            <p:cNvPr id="643" name="Google Shape;643;p37"/>
            <p:cNvSpPr txBox="1"/>
            <p:nvPr/>
          </p:nvSpPr>
          <p:spPr>
            <a:xfrm>
              <a:off x="1084825" y="3954425"/>
              <a:ext cx="506100" cy="3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44" name="Google Shape;644;p37"/>
            <p:cNvCxnSpPr/>
            <p:nvPr/>
          </p:nvCxnSpPr>
          <p:spPr>
            <a:xfrm>
              <a:off x="1337875" y="2556550"/>
              <a:ext cx="0" cy="1377000"/>
            </a:xfrm>
            <a:prstGeom prst="straightConnector1">
              <a:avLst/>
            </a:prstGeom>
            <a:noFill/>
            <a:ln cap="flat" cmpd="sng" w="9525">
              <a:solidFill>
                <a:schemeClr val="accent4"/>
              </a:solidFill>
              <a:prstDash val="solid"/>
              <a:round/>
              <a:headEnd len="med" w="med" type="none"/>
              <a:tailEnd len="med" w="med" type="none"/>
            </a:ln>
          </p:spPr>
        </p:cxnSp>
      </p:grpSp>
      <p:sp>
        <p:nvSpPr>
          <p:cNvPr id="645" name="Google Shape;645;p37"/>
          <p:cNvSpPr txBox="1"/>
          <p:nvPr>
            <p:ph idx="3" type="subTitle"/>
          </p:nvPr>
        </p:nvSpPr>
        <p:spPr>
          <a:xfrm>
            <a:off x="5296350" y="1354100"/>
            <a:ext cx="3809100" cy="33405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Clr>
                <a:schemeClr val="accent3"/>
              </a:buClr>
              <a:buSzPts val="1400"/>
              <a:buAutoNum type="arabicPeriod"/>
            </a:pPr>
            <a:r>
              <a:rPr lang="en">
                <a:solidFill>
                  <a:schemeClr val="accent3"/>
                </a:solidFill>
              </a:rPr>
              <a:t>1042 ÷ 2 = 521 reste 0</a:t>
            </a:r>
            <a:endParaRPr>
              <a:solidFill>
                <a:schemeClr val="accent3"/>
              </a:solidFill>
            </a:endParaRPr>
          </a:p>
          <a:p>
            <a:pPr indent="-317500" lvl="0" marL="457200" rtl="0" algn="l">
              <a:spcBef>
                <a:spcPts val="0"/>
              </a:spcBef>
              <a:spcAft>
                <a:spcPts val="0"/>
              </a:spcAft>
              <a:buClr>
                <a:schemeClr val="accent3"/>
              </a:buClr>
              <a:buSzPts val="1400"/>
              <a:buAutoNum type="arabicPeriod"/>
            </a:pPr>
            <a:r>
              <a:rPr lang="en">
                <a:solidFill>
                  <a:schemeClr val="accent3"/>
                </a:solidFill>
              </a:rPr>
              <a:t>521 ÷ 2 = 260 reste 1</a:t>
            </a:r>
            <a:endParaRPr>
              <a:solidFill>
                <a:schemeClr val="accent3"/>
              </a:solidFill>
            </a:endParaRPr>
          </a:p>
          <a:p>
            <a:pPr indent="-317500" lvl="0" marL="457200" rtl="0" algn="l">
              <a:spcBef>
                <a:spcPts val="0"/>
              </a:spcBef>
              <a:spcAft>
                <a:spcPts val="0"/>
              </a:spcAft>
              <a:buClr>
                <a:schemeClr val="accent3"/>
              </a:buClr>
              <a:buSzPts val="1400"/>
              <a:buAutoNum type="arabicPeriod"/>
            </a:pPr>
            <a:r>
              <a:rPr lang="en">
                <a:solidFill>
                  <a:schemeClr val="accent3"/>
                </a:solidFill>
              </a:rPr>
              <a:t>260 ÷ 2 = 130 reste 0</a:t>
            </a:r>
            <a:endParaRPr>
              <a:solidFill>
                <a:schemeClr val="accent3"/>
              </a:solidFill>
            </a:endParaRPr>
          </a:p>
          <a:p>
            <a:pPr indent="-317500" lvl="0" marL="457200" rtl="0" algn="l">
              <a:spcBef>
                <a:spcPts val="0"/>
              </a:spcBef>
              <a:spcAft>
                <a:spcPts val="0"/>
              </a:spcAft>
              <a:buClr>
                <a:schemeClr val="accent3"/>
              </a:buClr>
              <a:buSzPts val="1400"/>
              <a:buAutoNum type="arabicPeriod"/>
            </a:pPr>
            <a:r>
              <a:rPr lang="en">
                <a:solidFill>
                  <a:schemeClr val="accent3"/>
                </a:solidFill>
              </a:rPr>
              <a:t>130 ÷ 2 = 65 reste 0</a:t>
            </a:r>
            <a:endParaRPr>
              <a:solidFill>
                <a:schemeClr val="accent3"/>
              </a:solidFill>
            </a:endParaRPr>
          </a:p>
          <a:p>
            <a:pPr indent="-317500" lvl="0" marL="457200" rtl="0" algn="l">
              <a:spcBef>
                <a:spcPts val="0"/>
              </a:spcBef>
              <a:spcAft>
                <a:spcPts val="0"/>
              </a:spcAft>
              <a:buClr>
                <a:schemeClr val="accent3"/>
              </a:buClr>
              <a:buSzPts val="1400"/>
              <a:buAutoNum type="arabicPeriod"/>
            </a:pPr>
            <a:r>
              <a:rPr lang="en">
                <a:solidFill>
                  <a:schemeClr val="accent3"/>
                </a:solidFill>
              </a:rPr>
              <a:t>65 ÷ 2 = 32 reste 1</a:t>
            </a:r>
            <a:endParaRPr>
              <a:solidFill>
                <a:schemeClr val="accent3"/>
              </a:solidFill>
            </a:endParaRPr>
          </a:p>
          <a:p>
            <a:pPr indent="-317500" lvl="0" marL="457200" rtl="0" algn="l">
              <a:spcBef>
                <a:spcPts val="0"/>
              </a:spcBef>
              <a:spcAft>
                <a:spcPts val="0"/>
              </a:spcAft>
              <a:buClr>
                <a:schemeClr val="accent3"/>
              </a:buClr>
              <a:buSzPts val="1400"/>
              <a:buAutoNum type="arabicPeriod"/>
            </a:pPr>
            <a:r>
              <a:rPr lang="en">
                <a:solidFill>
                  <a:schemeClr val="accent3"/>
                </a:solidFill>
              </a:rPr>
              <a:t>32 ÷ 2 = 16 reste 0</a:t>
            </a:r>
            <a:endParaRPr>
              <a:solidFill>
                <a:schemeClr val="accent3"/>
              </a:solidFill>
            </a:endParaRPr>
          </a:p>
          <a:p>
            <a:pPr indent="-317500" lvl="0" marL="457200" rtl="0" algn="l">
              <a:spcBef>
                <a:spcPts val="0"/>
              </a:spcBef>
              <a:spcAft>
                <a:spcPts val="0"/>
              </a:spcAft>
              <a:buClr>
                <a:schemeClr val="accent3"/>
              </a:buClr>
              <a:buSzPts val="1400"/>
              <a:buAutoNum type="arabicPeriod"/>
            </a:pPr>
            <a:r>
              <a:rPr lang="en">
                <a:solidFill>
                  <a:schemeClr val="accent3"/>
                </a:solidFill>
              </a:rPr>
              <a:t>16 ÷ 2 = 8 reste 0</a:t>
            </a:r>
            <a:endParaRPr>
              <a:solidFill>
                <a:schemeClr val="accent3"/>
              </a:solidFill>
            </a:endParaRPr>
          </a:p>
          <a:p>
            <a:pPr indent="-317500" lvl="0" marL="457200" rtl="0" algn="l">
              <a:spcBef>
                <a:spcPts val="0"/>
              </a:spcBef>
              <a:spcAft>
                <a:spcPts val="0"/>
              </a:spcAft>
              <a:buClr>
                <a:schemeClr val="accent3"/>
              </a:buClr>
              <a:buSzPts val="1400"/>
              <a:buAutoNum type="arabicPeriod"/>
            </a:pPr>
            <a:r>
              <a:rPr lang="en">
                <a:solidFill>
                  <a:schemeClr val="accent3"/>
                </a:solidFill>
              </a:rPr>
              <a:t>8 ÷ 2 = 4 reste 0</a:t>
            </a:r>
            <a:endParaRPr>
              <a:solidFill>
                <a:schemeClr val="accent3"/>
              </a:solidFill>
            </a:endParaRPr>
          </a:p>
          <a:p>
            <a:pPr indent="-317500" lvl="0" marL="457200" rtl="0" algn="l">
              <a:spcBef>
                <a:spcPts val="0"/>
              </a:spcBef>
              <a:spcAft>
                <a:spcPts val="0"/>
              </a:spcAft>
              <a:buClr>
                <a:schemeClr val="accent3"/>
              </a:buClr>
              <a:buSzPts val="1400"/>
              <a:buAutoNum type="arabicPeriod"/>
            </a:pPr>
            <a:r>
              <a:rPr lang="en">
                <a:solidFill>
                  <a:schemeClr val="accent3"/>
                </a:solidFill>
              </a:rPr>
              <a:t>4 ÷ 2 = 2 reste 0</a:t>
            </a:r>
            <a:endParaRPr>
              <a:solidFill>
                <a:schemeClr val="accent3"/>
              </a:solidFill>
            </a:endParaRPr>
          </a:p>
          <a:p>
            <a:pPr indent="-317500" lvl="0" marL="457200" rtl="0" algn="l">
              <a:spcBef>
                <a:spcPts val="0"/>
              </a:spcBef>
              <a:spcAft>
                <a:spcPts val="0"/>
              </a:spcAft>
              <a:buClr>
                <a:schemeClr val="accent3"/>
              </a:buClr>
              <a:buSzPts val="1400"/>
              <a:buAutoNum type="arabicPeriod"/>
            </a:pPr>
            <a:r>
              <a:rPr lang="en">
                <a:solidFill>
                  <a:schemeClr val="accent3"/>
                </a:solidFill>
              </a:rPr>
              <a:t>2 ÷ 2 = 1 reste 0</a:t>
            </a:r>
            <a:endParaRPr>
              <a:solidFill>
                <a:schemeClr val="accent3"/>
              </a:solidFill>
            </a:endParaRPr>
          </a:p>
          <a:p>
            <a:pPr indent="-317500" lvl="0" marL="457200" rtl="0" algn="l">
              <a:spcBef>
                <a:spcPts val="0"/>
              </a:spcBef>
              <a:spcAft>
                <a:spcPts val="0"/>
              </a:spcAft>
              <a:buClr>
                <a:schemeClr val="accent3"/>
              </a:buClr>
              <a:buSzPts val="1400"/>
              <a:buAutoNum type="arabicPeriod"/>
            </a:pPr>
            <a:r>
              <a:rPr lang="en">
                <a:solidFill>
                  <a:schemeClr val="accent3"/>
                </a:solidFill>
              </a:rPr>
              <a:t>1 ÷ 2 = 0 reste 1</a:t>
            </a:r>
            <a:endParaRPr>
              <a:solidFill>
                <a:schemeClr val="accent3"/>
              </a:solidFill>
            </a:endParaRPr>
          </a:p>
          <a:p>
            <a:pPr indent="-317500" lvl="0" marL="457200" rtl="0" algn="l">
              <a:spcBef>
                <a:spcPts val="0"/>
              </a:spcBef>
              <a:spcAft>
                <a:spcPts val="0"/>
              </a:spcAft>
              <a:buSzPts val="1400"/>
              <a:buAutoNum type="arabicPeriod"/>
            </a:pPr>
            <a:r>
              <a:t/>
            </a:r>
            <a:endParaRPr/>
          </a:p>
          <a:p>
            <a:pPr indent="0" lvl="0" marL="0" rtl="0" algn="l">
              <a:spcBef>
                <a:spcPts val="0"/>
              </a:spcBef>
              <a:spcAft>
                <a:spcPts val="0"/>
              </a:spcAft>
              <a:buNone/>
            </a:pPr>
            <a:r>
              <a:rPr lang="en">
                <a:solidFill>
                  <a:schemeClr val="accent3"/>
                </a:solidFill>
              </a:rPr>
              <a:t>Donc 10000010010</a:t>
            </a:r>
            <a:endParaRPr>
              <a:solidFill>
                <a:schemeClr val="accent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38"/>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011011010100010</a:t>
            </a:r>
            <a:endParaRPr>
              <a:solidFill>
                <a:schemeClr val="accent3"/>
              </a:solidFill>
            </a:endParaRPr>
          </a:p>
        </p:txBody>
      </p:sp>
      <p:sp>
        <p:nvSpPr>
          <p:cNvPr id="651" name="Google Shape;651;p38"/>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123(10)=1111011(2)</a:t>
            </a:r>
            <a:endParaRPr>
              <a:solidFill>
                <a:schemeClr val="accent3"/>
              </a:solidFill>
            </a:endParaRPr>
          </a:p>
        </p:txBody>
      </p:sp>
      <p:sp>
        <p:nvSpPr>
          <p:cNvPr id="652" name="Google Shape;652;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53" name="Google Shape;653;p38"/>
          <p:cNvSpPr txBox="1"/>
          <p:nvPr>
            <p:ph idx="4294967295" type="subTitle"/>
          </p:nvPr>
        </p:nvSpPr>
        <p:spPr>
          <a:xfrm>
            <a:off x="710125" y="4694725"/>
            <a:ext cx="76239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a:p>
            <a:pPr indent="0" lvl="0" marL="0" rtl="0" algn="l">
              <a:spcBef>
                <a:spcPts val="1200"/>
              </a:spcBef>
              <a:spcAft>
                <a:spcPts val="1200"/>
              </a:spcAft>
              <a:buNone/>
            </a:pPr>
            <a:r>
              <a:t/>
            </a:r>
            <a:endParaRPr>
              <a:solidFill>
                <a:schemeClr val="accent3"/>
              </a:solidFill>
            </a:endParaRPr>
          </a:p>
        </p:txBody>
      </p:sp>
      <p:sp>
        <p:nvSpPr>
          <p:cNvPr id="654" name="Google Shape;654;p38"/>
          <p:cNvSpPr txBox="1"/>
          <p:nvPr>
            <p:ph idx="4294967295" type="subTitle"/>
          </p:nvPr>
        </p:nvSpPr>
        <p:spPr>
          <a:xfrm>
            <a:off x="5399100" y="1377325"/>
            <a:ext cx="2917800" cy="27189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solidFill>
                  <a:schemeClr val="accent3"/>
                </a:solidFill>
              </a:rPr>
              <a:t>Pour transformer un nombre binaire  vers la base 10, il faut multiplier la valeur de chaque bit par son poids, puis additionner chaque résultat. </a:t>
            </a:r>
            <a:endParaRPr>
              <a:solidFill>
                <a:schemeClr val="accent3"/>
              </a:solidFill>
            </a:endParaRPr>
          </a:p>
        </p:txBody>
      </p:sp>
      <p:pic>
        <p:nvPicPr>
          <p:cNvPr id="655" name="Google Shape;655;p38"/>
          <p:cNvPicPr preferRelativeResize="0"/>
          <p:nvPr/>
        </p:nvPicPr>
        <p:blipFill>
          <a:blip r:embed="rId3">
            <a:alphaModFix/>
          </a:blip>
          <a:stretch>
            <a:fillRect/>
          </a:stretch>
        </p:blipFill>
        <p:spPr>
          <a:xfrm>
            <a:off x="1590925" y="1669600"/>
            <a:ext cx="3503375" cy="2134338"/>
          </a:xfrm>
          <a:prstGeom prst="rect">
            <a:avLst/>
          </a:prstGeom>
          <a:noFill/>
          <a:ln>
            <a:noFill/>
          </a:ln>
        </p:spPr>
      </p:pic>
      <p:sp>
        <p:nvSpPr>
          <p:cNvPr id="656" name="Google Shape;656;p38"/>
          <p:cNvSpPr txBox="1"/>
          <p:nvPr>
            <p:ph type="title"/>
          </p:nvPr>
        </p:nvSpPr>
        <p:spPr>
          <a:xfrm>
            <a:off x="1154275" y="832900"/>
            <a:ext cx="7951200" cy="10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accent2"/>
                </a:solidFill>
              </a:rPr>
              <a:t>De </a:t>
            </a:r>
            <a:r>
              <a:rPr lang="en" sz="3000">
                <a:solidFill>
                  <a:schemeClr val="accent1"/>
                </a:solidFill>
              </a:rPr>
              <a:t>binaire </a:t>
            </a:r>
            <a:r>
              <a:rPr lang="en" sz="3000">
                <a:solidFill>
                  <a:schemeClr val="accent2"/>
                </a:solidFill>
              </a:rPr>
              <a:t>vers</a:t>
            </a:r>
            <a:r>
              <a:rPr lang="en" sz="3000">
                <a:solidFill>
                  <a:schemeClr val="accent1"/>
                </a:solidFill>
              </a:rPr>
              <a:t> </a:t>
            </a:r>
            <a:r>
              <a:rPr lang="en" sz="3000">
                <a:solidFill>
                  <a:schemeClr val="accent2"/>
                </a:solidFill>
              </a:rPr>
              <a:t>décimal</a:t>
            </a:r>
            <a:r>
              <a:rPr lang="en" sz="3000">
                <a:solidFill>
                  <a:schemeClr val="accent3"/>
                </a:solidFill>
              </a:rPr>
              <a:t>{</a:t>
            </a:r>
            <a:endParaRPr sz="3000">
              <a:solidFill>
                <a:schemeClr val="accent3"/>
              </a:solidFill>
            </a:endParaRPr>
          </a:p>
          <a:p>
            <a:pPr indent="0" lvl="0" marL="0" rtl="0" algn="l">
              <a:spcBef>
                <a:spcPts val="0"/>
              </a:spcBef>
              <a:spcAft>
                <a:spcPts val="0"/>
              </a:spcAft>
              <a:buNone/>
            </a:pPr>
            <a:r>
              <a:t/>
            </a:r>
            <a:endParaRPr/>
          </a:p>
        </p:txBody>
      </p:sp>
      <p:grpSp>
        <p:nvGrpSpPr>
          <p:cNvPr id="657" name="Google Shape;657;p38"/>
          <p:cNvGrpSpPr/>
          <p:nvPr/>
        </p:nvGrpSpPr>
        <p:grpSpPr>
          <a:xfrm>
            <a:off x="1084825" y="1424123"/>
            <a:ext cx="506100" cy="2808159"/>
            <a:chOff x="1084825" y="2556550"/>
            <a:chExt cx="506100" cy="1790575"/>
          </a:xfrm>
        </p:grpSpPr>
        <p:sp>
          <p:nvSpPr>
            <p:cNvPr id="658" name="Google Shape;658;p38"/>
            <p:cNvSpPr txBox="1"/>
            <p:nvPr/>
          </p:nvSpPr>
          <p:spPr>
            <a:xfrm>
              <a:off x="1084825" y="3954425"/>
              <a:ext cx="506100" cy="3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59" name="Google Shape;659;p38"/>
            <p:cNvCxnSpPr/>
            <p:nvPr/>
          </p:nvCxnSpPr>
          <p:spPr>
            <a:xfrm>
              <a:off x="1337875" y="2556550"/>
              <a:ext cx="0" cy="1377000"/>
            </a:xfrm>
            <a:prstGeom prst="straightConnector1">
              <a:avLst/>
            </a:prstGeom>
            <a:noFill/>
            <a:ln cap="flat" cmpd="sng" w="9525">
              <a:solidFill>
                <a:schemeClr val="accent4"/>
              </a:solidFill>
              <a:prstDash val="solid"/>
              <a:round/>
              <a:headEnd len="med" w="med" type="none"/>
              <a:tailEnd len="med" w="med" type="none"/>
            </a:ln>
          </p:spPr>
        </p:cxn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39"/>
          <p:cNvSpPr/>
          <p:nvPr/>
        </p:nvSpPr>
        <p:spPr>
          <a:xfrm>
            <a:off x="1607550" y="1560775"/>
            <a:ext cx="3791700" cy="1932000"/>
          </a:xfrm>
          <a:prstGeom prst="roundRect">
            <a:avLst>
              <a:gd fmla="val 16667" name="adj"/>
            </a:avLst>
          </a:prstGeom>
          <a:solidFill>
            <a:schemeClr val="accent6"/>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ra Code"/>
              <a:ea typeface="Fira Code"/>
              <a:cs typeface="Fira Code"/>
              <a:sym typeface="Fira Code"/>
            </a:endParaRPr>
          </a:p>
        </p:txBody>
      </p:sp>
      <p:sp>
        <p:nvSpPr>
          <p:cNvPr id="665" name="Google Shape;665;p39"/>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123(10)=1111011(2)</a:t>
            </a:r>
            <a:endParaRPr>
              <a:solidFill>
                <a:schemeClr val="accent3"/>
              </a:solidFill>
            </a:endParaRPr>
          </a:p>
        </p:txBody>
      </p:sp>
      <p:sp>
        <p:nvSpPr>
          <p:cNvPr id="666" name="Google Shape;666;p39"/>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True &amp; False | True</a:t>
            </a:r>
            <a:endParaRPr sz="1400">
              <a:solidFill>
                <a:schemeClr val="accent3"/>
              </a:solidFill>
            </a:endParaRPr>
          </a:p>
        </p:txBody>
      </p:sp>
      <p:sp>
        <p:nvSpPr>
          <p:cNvPr id="667" name="Google Shape;667;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68" name="Google Shape;668;p39"/>
          <p:cNvSpPr txBox="1"/>
          <p:nvPr>
            <p:ph idx="4294967295" type="subTitle"/>
          </p:nvPr>
        </p:nvSpPr>
        <p:spPr>
          <a:xfrm>
            <a:off x="5768475" y="1377325"/>
            <a:ext cx="2548500" cy="271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Exercices:</a:t>
            </a:r>
            <a:endParaRPr>
              <a:solidFill>
                <a:schemeClr val="accent3"/>
              </a:solidFill>
            </a:endParaRPr>
          </a:p>
          <a:p>
            <a:pPr indent="-317500" lvl="0" marL="457200" rtl="0" algn="l">
              <a:spcBef>
                <a:spcPts val="1200"/>
              </a:spcBef>
              <a:spcAft>
                <a:spcPts val="0"/>
              </a:spcAft>
              <a:buClr>
                <a:schemeClr val="accent3"/>
              </a:buClr>
              <a:buSzPts val="1400"/>
              <a:buAutoNum type="arabicPeriod"/>
            </a:pPr>
            <a:r>
              <a:rPr lang="en">
                <a:solidFill>
                  <a:schemeClr val="accent3"/>
                </a:solidFill>
              </a:rPr>
              <a:t>10011011 </a:t>
            </a:r>
            <a:endParaRPr>
              <a:solidFill>
                <a:schemeClr val="accent3"/>
              </a:solidFill>
            </a:endParaRPr>
          </a:p>
          <a:p>
            <a:pPr indent="-317500" lvl="0" marL="457200" rtl="0" algn="l">
              <a:spcBef>
                <a:spcPts val="0"/>
              </a:spcBef>
              <a:spcAft>
                <a:spcPts val="0"/>
              </a:spcAft>
              <a:buClr>
                <a:schemeClr val="accent3"/>
              </a:buClr>
              <a:buSzPts val="1400"/>
              <a:buAutoNum type="arabicPeriod"/>
            </a:pPr>
            <a:r>
              <a:rPr lang="en">
                <a:solidFill>
                  <a:schemeClr val="accent3"/>
                </a:solidFill>
              </a:rPr>
              <a:t>1101</a:t>
            </a:r>
            <a:endParaRPr>
              <a:solidFill>
                <a:schemeClr val="accent3"/>
              </a:solidFill>
            </a:endParaRPr>
          </a:p>
          <a:p>
            <a:pPr indent="-317500" lvl="0" marL="457200" rtl="0" algn="l">
              <a:spcBef>
                <a:spcPts val="0"/>
              </a:spcBef>
              <a:spcAft>
                <a:spcPts val="0"/>
              </a:spcAft>
              <a:buClr>
                <a:schemeClr val="accent3"/>
              </a:buClr>
              <a:buSzPts val="1400"/>
              <a:buAutoNum type="arabicPeriod"/>
            </a:pPr>
            <a:r>
              <a:rPr lang="en">
                <a:solidFill>
                  <a:schemeClr val="accent3"/>
                </a:solidFill>
              </a:rPr>
              <a:t>11000101100</a:t>
            </a:r>
            <a:endParaRPr>
              <a:solidFill>
                <a:schemeClr val="accent3"/>
              </a:solidFill>
            </a:endParaRPr>
          </a:p>
          <a:p>
            <a:pPr indent="-317500" lvl="0" marL="457200" rtl="0" algn="l">
              <a:spcBef>
                <a:spcPts val="0"/>
              </a:spcBef>
              <a:spcAft>
                <a:spcPts val="0"/>
              </a:spcAft>
              <a:buClr>
                <a:schemeClr val="accent3"/>
              </a:buClr>
              <a:buSzPts val="1400"/>
              <a:buAutoNum type="arabicPeriod"/>
            </a:pPr>
            <a:r>
              <a:rPr lang="en">
                <a:solidFill>
                  <a:schemeClr val="accent3"/>
                </a:solidFill>
              </a:rPr>
              <a:t>00000010001</a:t>
            </a:r>
            <a:endParaRPr>
              <a:solidFill>
                <a:schemeClr val="accent3"/>
              </a:solidFill>
            </a:endParaRPr>
          </a:p>
          <a:p>
            <a:pPr indent="-317500" lvl="0" marL="457200" rtl="0" algn="l">
              <a:spcBef>
                <a:spcPts val="0"/>
              </a:spcBef>
              <a:spcAft>
                <a:spcPts val="0"/>
              </a:spcAft>
              <a:buClr>
                <a:schemeClr val="accent3"/>
              </a:buClr>
              <a:buSzPts val="1400"/>
              <a:buAutoNum type="arabicPeriod"/>
            </a:pPr>
            <a:r>
              <a:rPr lang="en">
                <a:solidFill>
                  <a:schemeClr val="accent3"/>
                </a:solidFill>
              </a:rPr>
              <a:t>00000000001</a:t>
            </a:r>
            <a:endParaRPr>
              <a:solidFill>
                <a:schemeClr val="accent3"/>
              </a:solidFill>
            </a:endParaRPr>
          </a:p>
        </p:txBody>
      </p:sp>
      <p:sp>
        <p:nvSpPr>
          <p:cNvPr id="669" name="Google Shape;669;p39"/>
          <p:cNvSpPr txBox="1"/>
          <p:nvPr>
            <p:ph type="title"/>
          </p:nvPr>
        </p:nvSpPr>
        <p:spPr>
          <a:xfrm>
            <a:off x="1154275" y="832900"/>
            <a:ext cx="7951200" cy="104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accent2"/>
                </a:solidFill>
              </a:rPr>
              <a:t>De </a:t>
            </a:r>
            <a:r>
              <a:rPr lang="en" sz="3000">
                <a:solidFill>
                  <a:schemeClr val="accent1"/>
                </a:solidFill>
              </a:rPr>
              <a:t>binaire </a:t>
            </a:r>
            <a:r>
              <a:rPr lang="en" sz="3000">
                <a:solidFill>
                  <a:schemeClr val="accent2"/>
                </a:solidFill>
              </a:rPr>
              <a:t>vers</a:t>
            </a:r>
            <a:r>
              <a:rPr lang="en" sz="3000">
                <a:solidFill>
                  <a:schemeClr val="accent1"/>
                </a:solidFill>
              </a:rPr>
              <a:t> </a:t>
            </a:r>
            <a:r>
              <a:rPr lang="en" sz="3000">
                <a:solidFill>
                  <a:schemeClr val="accent2"/>
                </a:solidFill>
              </a:rPr>
              <a:t>décimal</a:t>
            </a:r>
            <a:r>
              <a:rPr lang="en" sz="3000">
                <a:solidFill>
                  <a:schemeClr val="accent3"/>
                </a:solidFill>
              </a:rPr>
              <a:t>{</a:t>
            </a:r>
            <a:endParaRPr sz="3000">
              <a:solidFill>
                <a:schemeClr val="accent3"/>
              </a:solidFill>
            </a:endParaRPr>
          </a:p>
          <a:p>
            <a:pPr indent="0" lvl="0" marL="0" rtl="0" algn="l">
              <a:spcBef>
                <a:spcPts val="0"/>
              </a:spcBef>
              <a:spcAft>
                <a:spcPts val="0"/>
              </a:spcAft>
              <a:buNone/>
            </a:pPr>
            <a:r>
              <a:t/>
            </a:r>
            <a:endParaRPr/>
          </a:p>
        </p:txBody>
      </p:sp>
      <p:grpSp>
        <p:nvGrpSpPr>
          <p:cNvPr id="670" name="Google Shape;670;p39"/>
          <p:cNvGrpSpPr/>
          <p:nvPr/>
        </p:nvGrpSpPr>
        <p:grpSpPr>
          <a:xfrm>
            <a:off x="1084825" y="1424123"/>
            <a:ext cx="506100" cy="2808159"/>
            <a:chOff x="1084825" y="2556550"/>
            <a:chExt cx="506100" cy="1790575"/>
          </a:xfrm>
        </p:grpSpPr>
        <p:sp>
          <p:nvSpPr>
            <p:cNvPr id="671" name="Google Shape;671;p39"/>
            <p:cNvSpPr txBox="1"/>
            <p:nvPr/>
          </p:nvSpPr>
          <p:spPr>
            <a:xfrm>
              <a:off x="1084825" y="3954425"/>
              <a:ext cx="506100" cy="3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72" name="Google Shape;672;p39"/>
            <p:cNvCxnSpPr/>
            <p:nvPr/>
          </p:nvCxnSpPr>
          <p:spPr>
            <a:xfrm>
              <a:off x="1337875" y="2556550"/>
              <a:ext cx="0" cy="1377000"/>
            </a:xfrm>
            <a:prstGeom prst="straightConnector1">
              <a:avLst/>
            </a:prstGeom>
            <a:noFill/>
            <a:ln cap="flat" cmpd="sng" w="9525">
              <a:solidFill>
                <a:schemeClr val="accent4"/>
              </a:solidFill>
              <a:prstDash val="solid"/>
              <a:round/>
              <a:headEnd len="med" w="med" type="none"/>
              <a:tailEnd len="med" w="med" type="none"/>
            </a:ln>
          </p:spPr>
        </p:cxnSp>
      </p:grpSp>
      <p:pic>
        <p:nvPicPr>
          <p:cNvPr id="673" name="Google Shape;673;p39"/>
          <p:cNvPicPr preferRelativeResize="0"/>
          <p:nvPr/>
        </p:nvPicPr>
        <p:blipFill>
          <a:blip r:embed="rId3">
            <a:alphaModFix/>
          </a:blip>
          <a:stretch>
            <a:fillRect/>
          </a:stretch>
        </p:blipFill>
        <p:spPr>
          <a:xfrm>
            <a:off x="1714500" y="1650600"/>
            <a:ext cx="3684600" cy="1842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40"/>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123(10)=1111011(2)</a:t>
            </a:r>
            <a:endParaRPr>
              <a:solidFill>
                <a:schemeClr val="accent3"/>
              </a:solidFill>
            </a:endParaRPr>
          </a:p>
        </p:txBody>
      </p:sp>
      <p:sp>
        <p:nvSpPr>
          <p:cNvPr id="679" name="Google Shape;679;p40"/>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True &amp; False | True</a:t>
            </a:r>
            <a:endParaRPr sz="1400">
              <a:solidFill>
                <a:schemeClr val="accent3"/>
              </a:solidFill>
            </a:endParaRPr>
          </a:p>
        </p:txBody>
      </p:sp>
      <p:sp>
        <p:nvSpPr>
          <p:cNvPr id="680" name="Google Shape;680;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81" name="Google Shape;681;p40"/>
          <p:cNvSpPr txBox="1"/>
          <p:nvPr>
            <p:ph idx="4294967295" type="subTitle"/>
          </p:nvPr>
        </p:nvSpPr>
        <p:spPr>
          <a:xfrm>
            <a:off x="5801900" y="1377325"/>
            <a:ext cx="3342000" cy="271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Exercices:</a:t>
            </a:r>
            <a:endParaRPr>
              <a:solidFill>
                <a:schemeClr val="accent3"/>
              </a:solidFill>
            </a:endParaRPr>
          </a:p>
          <a:p>
            <a:pPr indent="-317500" lvl="0" marL="457200" rtl="0" algn="l">
              <a:spcBef>
                <a:spcPts val="1200"/>
              </a:spcBef>
              <a:spcAft>
                <a:spcPts val="0"/>
              </a:spcAft>
              <a:buClr>
                <a:schemeClr val="accent3"/>
              </a:buClr>
              <a:buSzPts val="1400"/>
              <a:buAutoNum type="arabicPeriod"/>
            </a:pPr>
            <a:r>
              <a:rPr lang="en">
                <a:solidFill>
                  <a:schemeClr val="accent3"/>
                </a:solidFill>
              </a:rPr>
              <a:t>10011011 = = 155</a:t>
            </a:r>
            <a:endParaRPr>
              <a:solidFill>
                <a:schemeClr val="accent3"/>
              </a:solidFill>
            </a:endParaRPr>
          </a:p>
          <a:p>
            <a:pPr indent="-317500" lvl="0" marL="457200" rtl="0" algn="l">
              <a:spcBef>
                <a:spcPts val="0"/>
              </a:spcBef>
              <a:spcAft>
                <a:spcPts val="0"/>
              </a:spcAft>
              <a:buClr>
                <a:schemeClr val="accent3"/>
              </a:buClr>
              <a:buSzPts val="1400"/>
              <a:buAutoNum type="arabicPeriod"/>
            </a:pPr>
            <a:r>
              <a:rPr lang="en">
                <a:solidFill>
                  <a:schemeClr val="accent3"/>
                </a:solidFill>
              </a:rPr>
              <a:t>1101 = 13</a:t>
            </a:r>
            <a:endParaRPr>
              <a:solidFill>
                <a:schemeClr val="accent3"/>
              </a:solidFill>
            </a:endParaRPr>
          </a:p>
          <a:p>
            <a:pPr indent="-317500" lvl="0" marL="457200" rtl="0" algn="l">
              <a:spcBef>
                <a:spcPts val="0"/>
              </a:spcBef>
              <a:spcAft>
                <a:spcPts val="0"/>
              </a:spcAft>
              <a:buClr>
                <a:schemeClr val="accent3"/>
              </a:buClr>
              <a:buSzPts val="1400"/>
              <a:buAutoNum type="arabicPeriod"/>
            </a:pPr>
            <a:r>
              <a:rPr lang="en">
                <a:solidFill>
                  <a:schemeClr val="accent3"/>
                </a:solidFill>
              </a:rPr>
              <a:t>11000101100 = 1580</a:t>
            </a:r>
            <a:endParaRPr>
              <a:solidFill>
                <a:schemeClr val="accent3"/>
              </a:solidFill>
            </a:endParaRPr>
          </a:p>
          <a:p>
            <a:pPr indent="-317500" lvl="0" marL="457200" rtl="0" algn="l">
              <a:spcBef>
                <a:spcPts val="0"/>
              </a:spcBef>
              <a:spcAft>
                <a:spcPts val="0"/>
              </a:spcAft>
              <a:buClr>
                <a:schemeClr val="accent3"/>
              </a:buClr>
              <a:buSzPts val="1400"/>
              <a:buAutoNum type="arabicPeriod"/>
            </a:pPr>
            <a:r>
              <a:rPr lang="en">
                <a:solidFill>
                  <a:schemeClr val="accent3"/>
                </a:solidFill>
              </a:rPr>
              <a:t>00000010001 = 17</a:t>
            </a:r>
            <a:endParaRPr>
              <a:solidFill>
                <a:schemeClr val="accent3"/>
              </a:solidFill>
            </a:endParaRPr>
          </a:p>
          <a:p>
            <a:pPr indent="-317500" lvl="0" marL="457200" rtl="0" algn="l">
              <a:spcBef>
                <a:spcPts val="0"/>
              </a:spcBef>
              <a:spcAft>
                <a:spcPts val="0"/>
              </a:spcAft>
              <a:buClr>
                <a:schemeClr val="accent3"/>
              </a:buClr>
              <a:buSzPts val="1400"/>
              <a:buAutoNum type="arabicPeriod"/>
            </a:pPr>
            <a:r>
              <a:rPr lang="en">
                <a:solidFill>
                  <a:schemeClr val="accent3"/>
                </a:solidFill>
              </a:rPr>
              <a:t>00000000001 = 1</a:t>
            </a:r>
            <a:endParaRPr>
              <a:solidFill>
                <a:schemeClr val="accent3"/>
              </a:solidFill>
            </a:endParaRPr>
          </a:p>
        </p:txBody>
      </p:sp>
      <p:sp>
        <p:nvSpPr>
          <p:cNvPr id="682" name="Google Shape;682;p40"/>
          <p:cNvSpPr txBox="1"/>
          <p:nvPr>
            <p:ph type="title"/>
          </p:nvPr>
        </p:nvSpPr>
        <p:spPr>
          <a:xfrm>
            <a:off x="1154275" y="832900"/>
            <a:ext cx="7951200" cy="104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accent2"/>
                </a:solidFill>
              </a:rPr>
              <a:t>De </a:t>
            </a:r>
            <a:r>
              <a:rPr lang="en" sz="3000">
                <a:solidFill>
                  <a:schemeClr val="accent1"/>
                </a:solidFill>
              </a:rPr>
              <a:t>binaire </a:t>
            </a:r>
            <a:r>
              <a:rPr lang="en" sz="3000">
                <a:solidFill>
                  <a:schemeClr val="accent2"/>
                </a:solidFill>
              </a:rPr>
              <a:t>vers</a:t>
            </a:r>
            <a:r>
              <a:rPr lang="en" sz="3000">
                <a:solidFill>
                  <a:schemeClr val="accent1"/>
                </a:solidFill>
              </a:rPr>
              <a:t> </a:t>
            </a:r>
            <a:r>
              <a:rPr lang="en" sz="3000">
                <a:solidFill>
                  <a:schemeClr val="accent2"/>
                </a:solidFill>
              </a:rPr>
              <a:t>décimal</a:t>
            </a:r>
            <a:r>
              <a:rPr lang="en" sz="3000">
                <a:solidFill>
                  <a:schemeClr val="accent3"/>
                </a:solidFill>
              </a:rPr>
              <a:t>{</a:t>
            </a:r>
            <a:endParaRPr sz="3000">
              <a:solidFill>
                <a:schemeClr val="accent3"/>
              </a:solidFill>
            </a:endParaRPr>
          </a:p>
          <a:p>
            <a:pPr indent="0" lvl="0" marL="0" rtl="0" algn="l">
              <a:spcBef>
                <a:spcPts val="0"/>
              </a:spcBef>
              <a:spcAft>
                <a:spcPts val="0"/>
              </a:spcAft>
              <a:buNone/>
            </a:pPr>
            <a:r>
              <a:t/>
            </a:r>
            <a:endParaRPr/>
          </a:p>
        </p:txBody>
      </p:sp>
      <p:grpSp>
        <p:nvGrpSpPr>
          <p:cNvPr id="683" name="Google Shape;683;p40"/>
          <p:cNvGrpSpPr/>
          <p:nvPr/>
        </p:nvGrpSpPr>
        <p:grpSpPr>
          <a:xfrm>
            <a:off x="1084825" y="1424123"/>
            <a:ext cx="506100" cy="2808159"/>
            <a:chOff x="1084825" y="2556550"/>
            <a:chExt cx="506100" cy="1790575"/>
          </a:xfrm>
        </p:grpSpPr>
        <p:sp>
          <p:nvSpPr>
            <p:cNvPr id="684" name="Google Shape;684;p40"/>
            <p:cNvSpPr txBox="1"/>
            <p:nvPr/>
          </p:nvSpPr>
          <p:spPr>
            <a:xfrm>
              <a:off x="1084825" y="3954425"/>
              <a:ext cx="506100" cy="3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85" name="Google Shape;685;p40"/>
            <p:cNvCxnSpPr/>
            <p:nvPr/>
          </p:nvCxnSpPr>
          <p:spPr>
            <a:xfrm>
              <a:off x="1337875" y="2556550"/>
              <a:ext cx="0" cy="1377000"/>
            </a:xfrm>
            <a:prstGeom prst="straightConnector1">
              <a:avLst/>
            </a:prstGeom>
            <a:noFill/>
            <a:ln cap="flat" cmpd="sng" w="9525">
              <a:solidFill>
                <a:schemeClr val="accent4"/>
              </a:solidFill>
              <a:prstDash val="solid"/>
              <a:round/>
              <a:headEnd len="med" w="med" type="none"/>
              <a:tailEnd len="med" w="med" type="none"/>
            </a:ln>
          </p:spPr>
        </p:cxnSp>
      </p:grpSp>
      <p:sp>
        <p:nvSpPr>
          <p:cNvPr id="686" name="Google Shape;686;p40"/>
          <p:cNvSpPr txBox="1"/>
          <p:nvPr/>
        </p:nvSpPr>
        <p:spPr>
          <a:xfrm>
            <a:off x="1590925" y="1377325"/>
            <a:ext cx="3808200" cy="32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3"/>
                </a:solidFill>
                <a:latin typeface="Fira Code"/>
                <a:ea typeface="Fira Code"/>
                <a:cs typeface="Fira Code"/>
                <a:sym typeface="Fira Code"/>
              </a:rPr>
              <a:t>1 1 0 0 0 1 0 1 1 0 0</a:t>
            </a:r>
            <a:endParaRPr sz="1300">
              <a:solidFill>
                <a:schemeClr val="accent3"/>
              </a:solidFill>
              <a:latin typeface="Fira Code"/>
              <a:ea typeface="Fira Code"/>
              <a:cs typeface="Fira Code"/>
              <a:sym typeface="Fira Code"/>
            </a:endParaRPr>
          </a:p>
          <a:p>
            <a:pPr indent="0" lvl="0" marL="0" rtl="0" algn="l">
              <a:spcBef>
                <a:spcPts val="0"/>
              </a:spcBef>
              <a:spcAft>
                <a:spcPts val="0"/>
              </a:spcAft>
              <a:buNone/>
            </a:pPr>
            <a:r>
              <a:t/>
            </a:r>
            <a:endParaRPr sz="1300">
              <a:solidFill>
                <a:schemeClr val="accent3"/>
              </a:solidFill>
              <a:latin typeface="Fira Code"/>
              <a:ea typeface="Fira Code"/>
              <a:cs typeface="Fira Code"/>
              <a:sym typeface="Fira Code"/>
            </a:endParaRPr>
          </a:p>
          <a:p>
            <a:pPr indent="0" lvl="0" marL="0" rtl="0" algn="l">
              <a:spcBef>
                <a:spcPts val="0"/>
              </a:spcBef>
              <a:spcAft>
                <a:spcPts val="0"/>
              </a:spcAft>
              <a:buNone/>
            </a:pPr>
            <a:r>
              <a:rPr lang="en" sz="1300">
                <a:solidFill>
                  <a:schemeClr val="accent3"/>
                </a:solidFill>
                <a:latin typeface="Fira Code"/>
                <a:ea typeface="Fira Code"/>
                <a:cs typeface="Fira Code"/>
                <a:sym typeface="Fira Code"/>
              </a:rPr>
              <a:t>= (1 * 2</a:t>
            </a:r>
            <a:r>
              <a:rPr baseline="30000" lang="en" sz="1300">
                <a:solidFill>
                  <a:schemeClr val="accent3"/>
                </a:solidFill>
                <a:latin typeface="Fira Code"/>
                <a:ea typeface="Fira Code"/>
                <a:cs typeface="Fira Code"/>
                <a:sym typeface="Fira Code"/>
              </a:rPr>
              <a:t>10</a:t>
            </a:r>
            <a:r>
              <a:rPr lang="en" sz="1300">
                <a:solidFill>
                  <a:schemeClr val="accent3"/>
                </a:solidFill>
                <a:latin typeface="Fira Code"/>
                <a:ea typeface="Fira Code"/>
                <a:cs typeface="Fira Code"/>
                <a:sym typeface="Fira Code"/>
              </a:rPr>
              <a:t>) + (1 * 2</a:t>
            </a:r>
            <a:r>
              <a:rPr baseline="30000" lang="en" sz="1300">
                <a:solidFill>
                  <a:schemeClr val="accent3"/>
                </a:solidFill>
                <a:latin typeface="Fira Code"/>
                <a:ea typeface="Fira Code"/>
                <a:cs typeface="Fira Code"/>
                <a:sym typeface="Fira Code"/>
              </a:rPr>
              <a:t>9</a:t>
            </a:r>
            <a:r>
              <a:rPr lang="en" sz="1300">
                <a:solidFill>
                  <a:schemeClr val="accent3"/>
                </a:solidFill>
                <a:latin typeface="Fira Code"/>
                <a:ea typeface="Fira Code"/>
                <a:cs typeface="Fira Code"/>
                <a:sym typeface="Fira Code"/>
              </a:rPr>
              <a:t>) + (0 * 2</a:t>
            </a:r>
            <a:r>
              <a:rPr baseline="30000" lang="en" sz="1300">
                <a:solidFill>
                  <a:schemeClr val="accent3"/>
                </a:solidFill>
                <a:latin typeface="Fira Code"/>
                <a:ea typeface="Fira Code"/>
                <a:cs typeface="Fira Code"/>
                <a:sym typeface="Fira Code"/>
              </a:rPr>
              <a:t>8</a:t>
            </a:r>
            <a:r>
              <a:rPr lang="en" sz="1300">
                <a:solidFill>
                  <a:schemeClr val="accent3"/>
                </a:solidFill>
                <a:latin typeface="Fira Code"/>
                <a:ea typeface="Fira Code"/>
                <a:cs typeface="Fira Code"/>
                <a:sym typeface="Fira Code"/>
              </a:rPr>
              <a:t>) + </a:t>
            </a:r>
            <a:r>
              <a:rPr lang="en" sz="1300" strike="sngStrike">
                <a:solidFill>
                  <a:schemeClr val="accent3"/>
                </a:solidFill>
                <a:latin typeface="Fira Code"/>
                <a:ea typeface="Fira Code"/>
                <a:cs typeface="Fira Code"/>
                <a:sym typeface="Fira Code"/>
              </a:rPr>
              <a:t>(0 * 2</a:t>
            </a:r>
            <a:r>
              <a:rPr baseline="30000" lang="en" sz="1300" strike="sngStrike">
                <a:solidFill>
                  <a:schemeClr val="accent3"/>
                </a:solidFill>
                <a:latin typeface="Fira Code"/>
                <a:ea typeface="Fira Code"/>
                <a:cs typeface="Fira Code"/>
                <a:sym typeface="Fira Code"/>
              </a:rPr>
              <a:t>7</a:t>
            </a:r>
            <a:r>
              <a:rPr lang="en" sz="1300" strike="sngStrike">
                <a:solidFill>
                  <a:schemeClr val="accent3"/>
                </a:solidFill>
                <a:latin typeface="Fira Code"/>
                <a:ea typeface="Fira Code"/>
                <a:cs typeface="Fira Code"/>
                <a:sym typeface="Fira Code"/>
              </a:rPr>
              <a:t>)</a:t>
            </a:r>
            <a:r>
              <a:rPr lang="en" sz="1300">
                <a:solidFill>
                  <a:schemeClr val="accent3"/>
                </a:solidFill>
                <a:latin typeface="Fira Code"/>
                <a:ea typeface="Fira Code"/>
                <a:cs typeface="Fira Code"/>
                <a:sym typeface="Fira Code"/>
              </a:rPr>
              <a:t> + </a:t>
            </a:r>
            <a:r>
              <a:rPr lang="en" sz="1300" strike="sngStrike">
                <a:solidFill>
                  <a:schemeClr val="accent3"/>
                </a:solidFill>
                <a:latin typeface="Fira Code"/>
                <a:ea typeface="Fira Code"/>
                <a:cs typeface="Fira Code"/>
                <a:sym typeface="Fira Code"/>
              </a:rPr>
              <a:t>(0 * 2</a:t>
            </a:r>
            <a:r>
              <a:rPr baseline="30000" lang="en" sz="1300" strike="sngStrike">
                <a:solidFill>
                  <a:schemeClr val="accent3"/>
                </a:solidFill>
                <a:latin typeface="Fira Code"/>
                <a:ea typeface="Fira Code"/>
                <a:cs typeface="Fira Code"/>
                <a:sym typeface="Fira Code"/>
              </a:rPr>
              <a:t>6</a:t>
            </a:r>
            <a:r>
              <a:rPr lang="en" sz="1300" strike="sngStrike">
                <a:solidFill>
                  <a:schemeClr val="accent3"/>
                </a:solidFill>
                <a:latin typeface="Fira Code"/>
                <a:ea typeface="Fira Code"/>
                <a:cs typeface="Fira Code"/>
                <a:sym typeface="Fira Code"/>
              </a:rPr>
              <a:t>)</a:t>
            </a:r>
            <a:r>
              <a:rPr lang="en" sz="1300">
                <a:solidFill>
                  <a:schemeClr val="accent3"/>
                </a:solidFill>
                <a:latin typeface="Fira Code"/>
                <a:ea typeface="Fira Code"/>
                <a:cs typeface="Fira Code"/>
                <a:sym typeface="Fira Code"/>
              </a:rPr>
              <a:t> + (1 * 2</a:t>
            </a:r>
            <a:r>
              <a:rPr baseline="30000" lang="en" sz="1300">
                <a:solidFill>
                  <a:schemeClr val="accent3"/>
                </a:solidFill>
                <a:latin typeface="Fira Code"/>
                <a:ea typeface="Fira Code"/>
                <a:cs typeface="Fira Code"/>
                <a:sym typeface="Fira Code"/>
              </a:rPr>
              <a:t>5</a:t>
            </a:r>
            <a:r>
              <a:rPr lang="en" sz="1300">
                <a:solidFill>
                  <a:schemeClr val="accent3"/>
                </a:solidFill>
                <a:latin typeface="Fira Code"/>
                <a:ea typeface="Fira Code"/>
                <a:cs typeface="Fira Code"/>
                <a:sym typeface="Fira Code"/>
              </a:rPr>
              <a:t>) + </a:t>
            </a:r>
            <a:r>
              <a:rPr lang="en" sz="1300" strike="sngStrike">
                <a:solidFill>
                  <a:schemeClr val="accent3"/>
                </a:solidFill>
                <a:latin typeface="Fira Code"/>
                <a:ea typeface="Fira Code"/>
                <a:cs typeface="Fira Code"/>
                <a:sym typeface="Fira Code"/>
              </a:rPr>
              <a:t>(0 * 2</a:t>
            </a:r>
            <a:r>
              <a:rPr baseline="30000" lang="en" sz="1300" strike="sngStrike">
                <a:solidFill>
                  <a:schemeClr val="accent3"/>
                </a:solidFill>
                <a:latin typeface="Fira Code"/>
                <a:ea typeface="Fira Code"/>
                <a:cs typeface="Fira Code"/>
                <a:sym typeface="Fira Code"/>
              </a:rPr>
              <a:t>4</a:t>
            </a:r>
            <a:r>
              <a:rPr lang="en" sz="1300" strike="sngStrike">
                <a:solidFill>
                  <a:schemeClr val="accent3"/>
                </a:solidFill>
                <a:latin typeface="Fira Code"/>
                <a:ea typeface="Fira Code"/>
                <a:cs typeface="Fira Code"/>
                <a:sym typeface="Fira Code"/>
              </a:rPr>
              <a:t>)</a:t>
            </a:r>
            <a:r>
              <a:rPr lang="en" sz="1300">
                <a:solidFill>
                  <a:schemeClr val="accent3"/>
                </a:solidFill>
                <a:latin typeface="Fira Code"/>
                <a:ea typeface="Fira Code"/>
                <a:cs typeface="Fira Code"/>
                <a:sym typeface="Fira Code"/>
              </a:rPr>
              <a:t> + (1 * 2</a:t>
            </a:r>
            <a:r>
              <a:rPr baseline="30000" lang="en" sz="1300">
                <a:solidFill>
                  <a:schemeClr val="accent3"/>
                </a:solidFill>
                <a:latin typeface="Fira Code"/>
                <a:ea typeface="Fira Code"/>
                <a:cs typeface="Fira Code"/>
                <a:sym typeface="Fira Code"/>
              </a:rPr>
              <a:t>3</a:t>
            </a:r>
            <a:r>
              <a:rPr lang="en" sz="1300">
                <a:solidFill>
                  <a:schemeClr val="accent3"/>
                </a:solidFill>
                <a:latin typeface="Fira Code"/>
                <a:ea typeface="Fira Code"/>
                <a:cs typeface="Fira Code"/>
                <a:sym typeface="Fira Code"/>
              </a:rPr>
              <a:t>) + (1 * 2</a:t>
            </a:r>
            <a:r>
              <a:rPr baseline="30000" lang="en" sz="1300">
                <a:solidFill>
                  <a:schemeClr val="accent3"/>
                </a:solidFill>
                <a:latin typeface="Fira Code"/>
                <a:ea typeface="Fira Code"/>
                <a:cs typeface="Fira Code"/>
                <a:sym typeface="Fira Code"/>
              </a:rPr>
              <a:t>2</a:t>
            </a:r>
            <a:r>
              <a:rPr lang="en" sz="1300">
                <a:solidFill>
                  <a:schemeClr val="accent3"/>
                </a:solidFill>
                <a:latin typeface="Fira Code"/>
                <a:ea typeface="Fira Code"/>
                <a:cs typeface="Fira Code"/>
                <a:sym typeface="Fira Code"/>
              </a:rPr>
              <a:t>) + </a:t>
            </a:r>
            <a:r>
              <a:rPr lang="en" sz="1300" strike="sngStrike">
                <a:solidFill>
                  <a:schemeClr val="accent3"/>
                </a:solidFill>
                <a:latin typeface="Fira Code"/>
                <a:ea typeface="Fira Code"/>
                <a:cs typeface="Fira Code"/>
                <a:sym typeface="Fira Code"/>
              </a:rPr>
              <a:t>(0 * 2</a:t>
            </a:r>
            <a:r>
              <a:rPr baseline="30000" lang="en" sz="1300" strike="sngStrike">
                <a:solidFill>
                  <a:schemeClr val="accent3"/>
                </a:solidFill>
                <a:latin typeface="Fira Code"/>
                <a:ea typeface="Fira Code"/>
                <a:cs typeface="Fira Code"/>
                <a:sym typeface="Fira Code"/>
              </a:rPr>
              <a:t>1</a:t>
            </a:r>
            <a:r>
              <a:rPr lang="en" sz="1300" strike="sngStrike">
                <a:solidFill>
                  <a:schemeClr val="accent3"/>
                </a:solidFill>
                <a:latin typeface="Fira Code"/>
                <a:ea typeface="Fira Code"/>
                <a:cs typeface="Fira Code"/>
                <a:sym typeface="Fira Code"/>
              </a:rPr>
              <a:t>)</a:t>
            </a:r>
            <a:r>
              <a:rPr lang="en" sz="1300">
                <a:solidFill>
                  <a:schemeClr val="accent3"/>
                </a:solidFill>
                <a:latin typeface="Fira Code"/>
                <a:ea typeface="Fira Code"/>
                <a:cs typeface="Fira Code"/>
                <a:sym typeface="Fira Code"/>
              </a:rPr>
              <a:t> + </a:t>
            </a:r>
            <a:r>
              <a:rPr lang="en" sz="1300" strike="sngStrike">
                <a:solidFill>
                  <a:schemeClr val="accent3"/>
                </a:solidFill>
                <a:latin typeface="Fira Code"/>
                <a:ea typeface="Fira Code"/>
                <a:cs typeface="Fira Code"/>
                <a:sym typeface="Fira Code"/>
              </a:rPr>
              <a:t>(0 * 2</a:t>
            </a:r>
            <a:r>
              <a:rPr baseline="30000" lang="en" sz="1300" strike="sngStrike">
                <a:solidFill>
                  <a:schemeClr val="accent3"/>
                </a:solidFill>
                <a:latin typeface="Fira Code"/>
                <a:ea typeface="Fira Code"/>
                <a:cs typeface="Fira Code"/>
                <a:sym typeface="Fira Code"/>
              </a:rPr>
              <a:t>0</a:t>
            </a:r>
            <a:r>
              <a:rPr lang="en" sz="1300" strike="sngStrike">
                <a:solidFill>
                  <a:schemeClr val="accent3"/>
                </a:solidFill>
                <a:latin typeface="Fira Code"/>
                <a:ea typeface="Fira Code"/>
                <a:cs typeface="Fira Code"/>
                <a:sym typeface="Fira Code"/>
              </a:rPr>
              <a:t>)</a:t>
            </a:r>
            <a:endParaRPr sz="1300" strike="sngStrike">
              <a:solidFill>
                <a:schemeClr val="accent3"/>
              </a:solidFill>
              <a:latin typeface="Fira Code"/>
              <a:ea typeface="Fira Code"/>
              <a:cs typeface="Fira Code"/>
              <a:sym typeface="Fira Code"/>
            </a:endParaRPr>
          </a:p>
          <a:p>
            <a:pPr indent="0" lvl="0" marL="0" rtl="0" algn="l">
              <a:spcBef>
                <a:spcPts val="0"/>
              </a:spcBef>
              <a:spcAft>
                <a:spcPts val="0"/>
              </a:spcAft>
              <a:buNone/>
            </a:pPr>
            <a:r>
              <a:t/>
            </a:r>
            <a:endParaRPr sz="1300" strike="sngStrike">
              <a:solidFill>
                <a:schemeClr val="accent3"/>
              </a:solidFill>
              <a:latin typeface="Fira Code"/>
              <a:ea typeface="Fira Code"/>
              <a:cs typeface="Fira Code"/>
              <a:sym typeface="Fira Code"/>
            </a:endParaRPr>
          </a:p>
          <a:p>
            <a:pPr indent="0" lvl="0" marL="0" rtl="0" algn="l">
              <a:spcBef>
                <a:spcPts val="0"/>
              </a:spcBef>
              <a:spcAft>
                <a:spcPts val="0"/>
              </a:spcAft>
              <a:buNone/>
            </a:pPr>
            <a:r>
              <a:rPr lang="en" sz="1300">
                <a:solidFill>
                  <a:schemeClr val="accent3"/>
                </a:solidFill>
                <a:latin typeface="Fira Code"/>
                <a:ea typeface="Fira Code"/>
                <a:cs typeface="Fira Code"/>
                <a:sym typeface="Fira Code"/>
              </a:rPr>
              <a:t>= (1 * 1024) + (1 * 512) + </a:t>
            </a:r>
            <a:r>
              <a:rPr lang="en" sz="1300" strike="sngStrike">
                <a:solidFill>
                  <a:schemeClr val="accent3"/>
                </a:solidFill>
                <a:latin typeface="Fira Code"/>
                <a:ea typeface="Fira Code"/>
                <a:cs typeface="Fira Code"/>
                <a:sym typeface="Fira Code"/>
              </a:rPr>
              <a:t>(0 * 256)</a:t>
            </a:r>
            <a:r>
              <a:rPr lang="en" sz="1300">
                <a:solidFill>
                  <a:schemeClr val="accent3"/>
                </a:solidFill>
                <a:latin typeface="Fira Code"/>
                <a:ea typeface="Fira Code"/>
                <a:cs typeface="Fira Code"/>
                <a:sym typeface="Fira Code"/>
              </a:rPr>
              <a:t> + </a:t>
            </a:r>
            <a:r>
              <a:rPr lang="en" sz="1300" strike="sngStrike">
                <a:solidFill>
                  <a:schemeClr val="accent3"/>
                </a:solidFill>
                <a:latin typeface="Fira Code"/>
                <a:ea typeface="Fira Code"/>
                <a:cs typeface="Fira Code"/>
                <a:sym typeface="Fira Code"/>
              </a:rPr>
              <a:t>(0 * 128)</a:t>
            </a:r>
            <a:r>
              <a:rPr lang="en" sz="1300">
                <a:solidFill>
                  <a:schemeClr val="accent3"/>
                </a:solidFill>
                <a:latin typeface="Fira Code"/>
                <a:ea typeface="Fira Code"/>
                <a:cs typeface="Fira Code"/>
                <a:sym typeface="Fira Code"/>
              </a:rPr>
              <a:t> + </a:t>
            </a:r>
            <a:r>
              <a:rPr lang="en" sz="1300" strike="sngStrike">
                <a:solidFill>
                  <a:schemeClr val="accent3"/>
                </a:solidFill>
                <a:latin typeface="Fira Code"/>
                <a:ea typeface="Fira Code"/>
                <a:cs typeface="Fira Code"/>
                <a:sym typeface="Fira Code"/>
              </a:rPr>
              <a:t>(0 * 64)</a:t>
            </a:r>
            <a:r>
              <a:rPr lang="en" sz="1300">
                <a:solidFill>
                  <a:schemeClr val="accent3"/>
                </a:solidFill>
                <a:latin typeface="Fira Code"/>
                <a:ea typeface="Fira Code"/>
                <a:cs typeface="Fira Code"/>
                <a:sym typeface="Fira Code"/>
              </a:rPr>
              <a:t> + (1 * 32) + </a:t>
            </a:r>
            <a:r>
              <a:rPr lang="en" sz="1300" strike="sngStrike">
                <a:solidFill>
                  <a:schemeClr val="accent3"/>
                </a:solidFill>
                <a:latin typeface="Fira Code"/>
                <a:ea typeface="Fira Code"/>
                <a:cs typeface="Fira Code"/>
                <a:sym typeface="Fira Code"/>
              </a:rPr>
              <a:t>(0 * 16)</a:t>
            </a:r>
            <a:r>
              <a:rPr lang="en" sz="1300">
                <a:solidFill>
                  <a:schemeClr val="accent3"/>
                </a:solidFill>
                <a:latin typeface="Fira Code"/>
                <a:ea typeface="Fira Code"/>
                <a:cs typeface="Fira Code"/>
                <a:sym typeface="Fira Code"/>
              </a:rPr>
              <a:t> + (1 * 8) + (1 * 4) + </a:t>
            </a:r>
            <a:r>
              <a:rPr lang="en" sz="1300" strike="sngStrike">
                <a:solidFill>
                  <a:schemeClr val="accent3"/>
                </a:solidFill>
                <a:latin typeface="Fira Code"/>
                <a:ea typeface="Fira Code"/>
                <a:cs typeface="Fira Code"/>
                <a:sym typeface="Fira Code"/>
              </a:rPr>
              <a:t>(0 * 2)</a:t>
            </a:r>
            <a:r>
              <a:rPr lang="en" sz="1300">
                <a:solidFill>
                  <a:schemeClr val="accent3"/>
                </a:solidFill>
                <a:latin typeface="Fira Code"/>
                <a:ea typeface="Fira Code"/>
                <a:cs typeface="Fira Code"/>
                <a:sym typeface="Fira Code"/>
              </a:rPr>
              <a:t> + </a:t>
            </a:r>
            <a:r>
              <a:rPr lang="en" sz="1300" strike="sngStrike">
                <a:solidFill>
                  <a:schemeClr val="accent3"/>
                </a:solidFill>
                <a:latin typeface="Fira Code"/>
                <a:ea typeface="Fira Code"/>
                <a:cs typeface="Fira Code"/>
                <a:sym typeface="Fira Code"/>
              </a:rPr>
              <a:t>(0 * 1)</a:t>
            </a:r>
            <a:endParaRPr sz="1300" strike="sngStrike">
              <a:solidFill>
                <a:schemeClr val="accent3"/>
              </a:solidFill>
              <a:latin typeface="Fira Code"/>
              <a:ea typeface="Fira Code"/>
              <a:cs typeface="Fira Code"/>
              <a:sym typeface="Fira Code"/>
            </a:endParaRPr>
          </a:p>
          <a:p>
            <a:pPr indent="0" lvl="0" marL="0" rtl="0" algn="l">
              <a:spcBef>
                <a:spcPts val="0"/>
              </a:spcBef>
              <a:spcAft>
                <a:spcPts val="0"/>
              </a:spcAft>
              <a:buNone/>
            </a:pPr>
            <a:r>
              <a:t/>
            </a:r>
            <a:endParaRPr sz="1300">
              <a:solidFill>
                <a:schemeClr val="accent3"/>
              </a:solidFill>
              <a:latin typeface="Fira Code"/>
              <a:ea typeface="Fira Code"/>
              <a:cs typeface="Fira Code"/>
              <a:sym typeface="Fira Code"/>
            </a:endParaRPr>
          </a:p>
          <a:p>
            <a:pPr indent="0" lvl="0" marL="0" rtl="0" algn="l">
              <a:spcBef>
                <a:spcPts val="0"/>
              </a:spcBef>
              <a:spcAft>
                <a:spcPts val="0"/>
              </a:spcAft>
              <a:buNone/>
            </a:pPr>
            <a:r>
              <a:rPr lang="en" sz="1300">
                <a:solidFill>
                  <a:schemeClr val="accent3"/>
                </a:solidFill>
                <a:latin typeface="Fira Code"/>
                <a:ea typeface="Fira Code"/>
                <a:cs typeface="Fira Code"/>
                <a:sym typeface="Fira Code"/>
              </a:rPr>
              <a:t>= 1024 + 512 + 32 + 8 + 4</a:t>
            </a:r>
            <a:endParaRPr sz="1300">
              <a:solidFill>
                <a:schemeClr val="accent3"/>
              </a:solidFill>
              <a:latin typeface="Fira Code"/>
              <a:ea typeface="Fira Code"/>
              <a:cs typeface="Fira Code"/>
              <a:sym typeface="Fira Code"/>
            </a:endParaRPr>
          </a:p>
          <a:p>
            <a:pPr indent="0" lvl="0" marL="0" rtl="0" algn="l">
              <a:spcBef>
                <a:spcPts val="0"/>
              </a:spcBef>
              <a:spcAft>
                <a:spcPts val="0"/>
              </a:spcAft>
              <a:buNone/>
            </a:pPr>
            <a:r>
              <a:t/>
            </a:r>
            <a:endParaRPr sz="1300">
              <a:solidFill>
                <a:schemeClr val="accent3"/>
              </a:solidFill>
              <a:latin typeface="Fira Code"/>
              <a:ea typeface="Fira Code"/>
              <a:cs typeface="Fira Code"/>
              <a:sym typeface="Fira Code"/>
            </a:endParaRPr>
          </a:p>
          <a:p>
            <a:pPr indent="0" lvl="0" marL="0" rtl="0" algn="l">
              <a:spcBef>
                <a:spcPts val="0"/>
              </a:spcBef>
              <a:spcAft>
                <a:spcPts val="0"/>
              </a:spcAft>
              <a:buNone/>
            </a:pPr>
            <a:r>
              <a:rPr lang="en" sz="1300">
                <a:solidFill>
                  <a:schemeClr val="accent3"/>
                </a:solidFill>
                <a:latin typeface="Fira Code"/>
                <a:ea typeface="Fira Code"/>
                <a:cs typeface="Fira Code"/>
                <a:sym typeface="Fira Code"/>
              </a:rPr>
              <a:t>= 1580</a:t>
            </a:r>
            <a:endParaRPr sz="1300">
              <a:solidFill>
                <a:schemeClr val="accent3"/>
              </a:solidFill>
              <a:latin typeface="Fira Code"/>
              <a:ea typeface="Fira Code"/>
              <a:cs typeface="Fira Code"/>
              <a:sym typeface="Fira Cod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41"/>
          <p:cNvSpPr txBox="1"/>
          <p:nvPr>
            <p:ph idx="2" type="subTitle"/>
          </p:nvPr>
        </p:nvSpPr>
        <p:spPr>
          <a:xfrm>
            <a:off x="2240150" y="1151950"/>
            <a:ext cx="5137500" cy="1578000"/>
          </a:xfrm>
          <a:prstGeom prst="rect">
            <a:avLst/>
          </a:prstGeom>
        </p:spPr>
        <p:txBody>
          <a:bodyPr anchorCtr="0" anchor="ctr" bIns="91425" lIns="91425" spcFirstLastPara="1" rIns="91425" wrap="square" tIns="91425">
            <a:noAutofit/>
          </a:bodyPr>
          <a:lstStyle/>
          <a:p>
            <a:pPr indent="-292100" lvl="0" marL="457200" marR="38100" rtl="0" algn="l">
              <a:lnSpc>
                <a:spcPct val="128571"/>
              </a:lnSpc>
              <a:spcBef>
                <a:spcPts val="0"/>
              </a:spcBef>
              <a:spcAft>
                <a:spcPts val="0"/>
              </a:spcAft>
              <a:buClr>
                <a:srgbClr val="E8EAED"/>
              </a:buClr>
              <a:buSzPts val="1000"/>
              <a:buFont typeface="Arial"/>
              <a:buChar char="●"/>
            </a:pPr>
            <a:r>
              <a:rPr lang="en" sz="1000">
                <a:solidFill>
                  <a:srgbClr val="E8EAED"/>
                </a:solidFill>
                <a:highlight>
                  <a:srgbClr val="303134"/>
                </a:highlight>
                <a:latin typeface="Arial"/>
                <a:ea typeface="Arial"/>
                <a:cs typeface="Arial"/>
                <a:sym typeface="Arial"/>
              </a:rPr>
              <a:t>Deux valeurs possibles : </a:t>
            </a:r>
            <a:r>
              <a:rPr b="1" lang="en" sz="1000">
                <a:solidFill>
                  <a:schemeClr val="accent2"/>
                </a:solidFill>
                <a:highlight>
                  <a:srgbClr val="303134"/>
                </a:highlight>
                <a:latin typeface="Arial"/>
                <a:ea typeface="Arial"/>
                <a:cs typeface="Arial"/>
                <a:sym typeface="Arial"/>
              </a:rPr>
              <a:t>True</a:t>
            </a:r>
            <a:r>
              <a:rPr lang="en" sz="1000">
                <a:solidFill>
                  <a:srgbClr val="E8EAED"/>
                </a:solidFill>
                <a:highlight>
                  <a:srgbClr val="303134"/>
                </a:highlight>
                <a:latin typeface="Arial"/>
                <a:ea typeface="Arial"/>
                <a:cs typeface="Arial"/>
                <a:sym typeface="Arial"/>
              </a:rPr>
              <a:t> ou </a:t>
            </a:r>
            <a:r>
              <a:rPr b="1" lang="en" sz="1000">
                <a:solidFill>
                  <a:schemeClr val="lt1"/>
                </a:solidFill>
                <a:highlight>
                  <a:srgbClr val="303134"/>
                </a:highlight>
                <a:latin typeface="Arial"/>
                <a:ea typeface="Arial"/>
                <a:cs typeface="Arial"/>
                <a:sym typeface="Arial"/>
              </a:rPr>
              <a:t>False</a:t>
            </a:r>
            <a:endParaRPr b="1" sz="1000">
              <a:solidFill>
                <a:schemeClr val="lt1"/>
              </a:solidFill>
              <a:highlight>
                <a:srgbClr val="303134"/>
              </a:highlight>
              <a:latin typeface="Arial"/>
              <a:ea typeface="Arial"/>
              <a:cs typeface="Arial"/>
              <a:sym typeface="Arial"/>
            </a:endParaRPr>
          </a:p>
          <a:p>
            <a:pPr indent="-292100" lvl="0" marL="457200" marR="38100" rtl="0" algn="l">
              <a:lnSpc>
                <a:spcPct val="128571"/>
              </a:lnSpc>
              <a:spcBef>
                <a:spcPts val="0"/>
              </a:spcBef>
              <a:spcAft>
                <a:spcPts val="0"/>
              </a:spcAft>
              <a:buSzPts val="1000"/>
              <a:buFont typeface="Arial"/>
              <a:buChar char="●"/>
            </a:pPr>
            <a:r>
              <a:rPr lang="en" sz="1000">
                <a:highlight>
                  <a:srgbClr val="303134"/>
                </a:highlight>
                <a:latin typeface="Arial"/>
                <a:ea typeface="Arial"/>
                <a:cs typeface="Arial"/>
                <a:sym typeface="Arial"/>
              </a:rPr>
              <a:t>Permet d’évaluer n'importe quelle expression</a:t>
            </a:r>
            <a:endParaRPr sz="1000">
              <a:highlight>
                <a:srgbClr val="303134"/>
              </a:highlight>
              <a:latin typeface="Arial"/>
              <a:ea typeface="Arial"/>
              <a:cs typeface="Arial"/>
              <a:sym typeface="Arial"/>
            </a:endParaRPr>
          </a:p>
        </p:txBody>
      </p:sp>
      <p:sp>
        <p:nvSpPr>
          <p:cNvPr id="692" name="Google Shape;692;p41"/>
          <p:cNvSpPr txBox="1"/>
          <p:nvPr>
            <p:ph type="title"/>
          </p:nvPr>
        </p:nvSpPr>
        <p:spPr>
          <a:xfrm>
            <a:off x="1143250" y="621250"/>
            <a:ext cx="7413600" cy="53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Les variables booléennes </a:t>
            </a:r>
            <a:r>
              <a:rPr lang="en"/>
              <a:t>&lt; /1 &gt;</a:t>
            </a:r>
            <a:r>
              <a:rPr lang="en">
                <a:solidFill>
                  <a:schemeClr val="accent3"/>
                </a:solidFill>
              </a:rPr>
              <a:t> {</a:t>
            </a:r>
            <a:r>
              <a:rPr lang="en">
                <a:solidFill>
                  <a:schemeClr val="accent3"/>
                </a:solidFill>
              </a:rPr>
              <a:t> </a:t>
            </a:r>
            <a:endParaRPr>
              <a:solidFill>
                <a:schemeClr val="accent3"/>
              </a:solidFill>
            </a:endParaRPr>
          </a:p>
        </p:txBody>
      </p:sp>
      <p:sp>
        <p:nvSpPr>
          <p:cNvPr id="693" name="Google Shape;693;p41"/>
          <p:cNvSpPr txBox="1"/>
          <p:nvPr>
            <p:ph idx="2" type="subTitle"/>
          </p:nvPr>
        </p:nvSpPr>
        <p:spPr>
          <a:xfrm>
            <a:off x="710125" y="4521325"/>
            <a:ext cx="8433900" cy="53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https://www.w3schools.com/python/python_booleans.asp</a:t>
            </a:r>
            <a:endParaRPr/>
          </a:p>
          <a:p>
            <a:pPr indent="0" lvl="0" marL="0" rtl="0" algn="l">
              <a:spcBef>
                <a:spcPts val="0"/>
              </a:spcBef>
              <a:spcAft>
                <a:spcPts val="0"/>
              </a:spcAft>
              <a:buNone/>
            </a:pPr>
            <a:r>
              <a:rPr lang="en" u="sng">
                <a:solidFill>
                  <a:schemeClr val="hlink"/>
                </a:solidFill>
                <a:hlinkClick r:id="rId4"/>
              </a:rPr>
              <a:t>https://www.w3schools.com/python/python_operators.asp</a:t>
            </a:r>
            <a:r>
              <a:rPr lang="en"/>
              <a:t> </a:t>
            </a:r>
            <a:endParaRPr/>
          </a:p>
        </p:txBody>
      </p:sp>
      <p:sp>
        <p:nvSpPr>
          <p:cNvPr id="694" name="Google Shape;694;p41"/>
          <p:cNvSpPr txBox="1"/>
          <p:nvPr>
            <p:ph idx="2"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123(10)=1111011(2)</a:t>
            </a:r>
            <a:endParaRPr/>
          </a:p>
        </p:txBody>
      </p:sp>
      <p:sp>
        <p:nvSpPr>
          <p:cNvPr id="695" name="Google Shape;695;p41"/>
          <p:cNvSpPr txBox="1"/>
          <p:nvPr>
            <p:ph idx="2"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True &amp; False | True</a:t>
            </a:r>
            <a:endParaRPr/>
          </a:p>
        </p:txBody>
      </p:sp>
      <p:grpSp>
        <p:nvGrpSpPr>
          <p:cNvPr id="696" name="Google Shape;696;p41"/>
          <p:cNvGrpSpPr/>
          <p:nvPr/>
        </p:nvGrpSpPr>
        <p:grpSpPr>
          <a:xfrm>
            <a:off x="1614876" y="1364434"/>
            <a:ext cx="506092" cy="426611"/>
            <a:chOff x="1665363" y="1706700"/>
            <a:chExt cx="578325" cy="487500"/>
          </a:xfrm>
        </p:grpSpPr>
        <p:sp>
          <p:nvSpPr>
            <p:cNvPr id="697" name="Google Shape;697;p41"/>
            <p:cNvSpPr/>
            <p:nvPr/>
          </p:nvSpPr>
          <p:spPr>
            <a:xfrm flipH="1">
              <a:off x="2174988" y="1706700"/>
              <a:ext cx="68700" cy="487500"/>
            </a:xfrm>
            <a:prstGeom prst="leftBracket">
              <a:avLst>
                <a:gd fmla="val 0"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1"/>
            <p:cNvSpPr/>
            <p:nvPr/>
          </p:nvSpPr>
          <p:spPr>
            <a:xfrm>
              <a:off x="1665363" y="1706700"/>
              <a:ext cx="68700" cy="487500"/>
            </a:xfrm>
            <a:prstGeom prst="leftBracket">
              <a:avLst>
                <a:gd fmla="val 0"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9" name="Google Shape;699;p41"/>
          <p:cNvGrpSpPr/>
          <p:nvPr/>
        </p:nvGrpSpPr>
        <p:grpSpPr>
          <a:xfrm>
            <a:off x="1084825" y="1208049"/>
            <a:ext cx="506100" cy="1366863"/>
            <a:chOff x="1084825" y="3203163"/>
            <a:chExt cx="506100" cy="1366863"/>
          </a:xfrm>
        </p:grpSpPr>
        <p:cxnSp>
          <p:nvCxnSpPr>
            <p:cNvPr id="700" name="Google Shape;700;p41"/>
            <p:cNvCxnSpPr/>
            <p:nvPr/>
          </p:nvCxnSpPr>
          <p:spPr>
            <a:xfrm>
              <a:off x="1337875" y="3203163"/>
              <a:ext cx="0" cy="731700"/>
            </a:xfrm>
            <a:prstGeom prst="straightConnector1">
              <a:avLst/>
            </a:prstGeom>
            <a:noFill/>
            <a:ln cap="flat" cmpd="sng" w="9525">
              <a:solidFill>
                <a:schemeClr val="accent4"/>
              </a:solidFill>
              <a:prstDash val="solid"/>
              <a:round/>
              <a:headEnd len="med" w="med" type="none"/>
              <a:tailEnd len="med" w="med" type="none"/>
            </a:ln>
          </p:spPr>
        </p:cxnSp>
        <p:sp>
          <p:nvSpPr>
            <p:cNvPr id="701" name="Google Shape;701;p41"/>
            <p:cNvSpPr txBox="1"/>
            <p:nvPr/>
          </p:nvSpPr>
          <p:spPr>
            <a:xfrm>
              <a:off x="1084825" y="395442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sp>
        <p:nvSpPr>
          <p:cNvPr id="702" name="Google Shape;702;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03" name="Google Shape;703;p41"/>
          <p:cNvSpPr txBox="1"/>
          <p:nvPr>
            <p:ph idx="1" type="subTitle"/>
          </p:nvPr>
        </p:nvSpPr>
        <p:spPr>
          <a:xfrm>
            <a:off x="2240150" y="3143327"/>
            <a:ext cx="5137500" cy="784500"/>
          </a:xfrm>
          <a:prstGeom prst="rect">
            <a:avLst/>
          </a:prstGeom>
        </p:spPr>
        <p:txBody>
          <a:bodyPr anchorCtr="0" anchor="ctr" bIns="91425" lIns="91425" spcFirstLastPara="1" rIns="91425" wrap="square" tIns="91425">
            <a:noAutofit/>
          </a:bodyPr>
          <a:lstStyle/>
          <a:p>
            <a:pPr indent="-292100" lvl="0" marL="457200" rtl="0" algn="l">
              <a:spcBef>
                <a:spcPts val="0"/>
              </a:spcBef>
              <a:spcAft>
                <a:spcPts val="0"/>
              </a:spcAft>
              <a:buSzPts val="1000"/>
              <a:buChar char="●"/>
            </a:pPr>
            <a:r>
              <a:rPr lang="en" sz="1000"/>
              <a:t>Opérateurs arithmétiques</a:t>
            </a:r>
            <a:endParaRPr sz="1000"/>
          </a:p>
          <a:p>
            <a:pPr indent="-292100" lvl="0" marL="457200" rtl="0" algn="l">
              <a:spcBef>
                <a:spcPts val="0"/>
              </a:spcBef>
              <a:spcAft>
                <a:spcPts val="0"/>
              </a:spcAft>
              <a:buSzPts val="1000"/>
              <a:buChar char="●"/>
            </a:pPr>
            <a:r>
              <a:rPr lang="en" sz="1000"/>
              <a:t>Opérateurs d'affectation</a:t>
            </a:r>
            <a:endParaRPr sz="1000"/>
          </a:p>
          <a:p>
            <a:pPr indent="-292100" lvl="0" marL="457200" rtl="0" algn="l">
              <a:spcBef>
                <a:spcPts val="0"/>
              </a:spcBef>
              <a:spcAft>
                <a:spcPts val="0"/>
              </a:spcAft>
              <a:buSzPts val="1000"/>
              <a:buChar char="●"/>
            </a:pPr>
            <a:r>
              <a:rPr lang="en" sz="1000"/>
              <a:t>Opérateurs de comparaison</a:t>
            </a:r>
            <a:endParaRPr sz="1000"/>
          </a:p>
          <a:p>
            <a:pPr indent="-292100" lvl="0" marL="457200" rtl="0" algn="l">
              <a:spcBef>
                <a:spcPts val="0"/>
              </a:spcBef>
              <a:spcAft>
                <a:spcPts val="0"/>
              </a:spcAft>
              <a:buSzPts val="1000"/>
              <a:buChar char="●"/>
            </a:pPr>
            <a:r>
              <a:rPr lang="en" sz="1000"/>
              <a:t>Opérateurs logiques</a:t>
            </a:r>
            <a:endParaRPr sz="1000"/>
          </a:p>
        </p:txBody>
      </p:sp>
      <p:sp>
        <p:nvSpPr>
          <p:cNvPr id="704" name="Google Shape;704;p41"/>
          <p:cNvSpPr txBox="1"/>
          <p:nvPr>
            <p:ph idx="3" type="subTitle"/>
          </p:nvPr>
        </p:nvSpPr>
        <p:spPr>
          <a:xfrm>
            <a:off x="1143250" y="2612625"/>
            <a:ext cx="7413600" cy="53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2"/>
                </a:solidFill>
              </a:rPr>
              <a:t>Les Opérateurs en Python </a:t>
            </a:r>
            <a:r>
              <a:rPr lang="en">
                <a:solidFill>
                  <a:schemeClr val="accent2"/>
                </a:solidFill>
              </a:rPr>
              <a:t>&lt; /2 &gt;</a:t>
            </a:r>
            <a:r>
              <a:rPr lang="en">
                <a:solidFill>
                  <a:schemeClr val="accent3"/>
                </a:solidFill>
              </a:rPr>
              <a:t> {</a:t>
            </a:r>
            <a:endParaRPr>
              <a:solidFill>
                <a:schemeClr val="accent3"/>
              </a:solidFill>
            </a:endParaRPr>
          </a:p>
        </p:txBody>
      </p:sp>
      <p:grpSp>
        <p:nvGrpSpPr>
          <p:cNvPr id="705" name="Google Shape;705;p41"/>
          <p:cNvGrpSpPr/>
          <p:nvPr/>
        </p:nvGrpSpPr>
        <p:grpSpPr>
          <a:xfrm>
            <a:off x="1614876" y="3361546"/>
            <a:ext cx="506092" cy="426611"/>
            <a:chOff x="1665363" y="1706700"/>
            <a:chExt cx="578325" cy="487500"/>
          </a:xfrm>
        </p:grpSpPr>
        <p:sp>
          <p:nvSpPr>
            <p:cNvPr id="706" name="Google Shape;706;p41"/>
            <p:cNvSpPr/>
            <p:nvPr/>
          </p:nvSpPr>
          <p:spPr>
            <a:xfrm flipH="1">
              <a:off x="2174988" y="1706700"/>
              <a:ext cx="68700" cy="487500"/>
            </a:xfrm>
            <a:prstGeom prst="leftBracket">
              <a:avLst>
                <a:gd fmla="val 0"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1"/>
            <p:cNvSpPr/>
            <p:nvPr/>
          </p:nvSpPr>
          <p:spPr>
            <a:xfrm>
              <a:off x="1665363" y="1706700"/>
              <a:ext cx="68700" cy="487500"/>
            </a:xfrm>
            <a:prstGeom prst="leftBracket">
              <a:avLst>
                <a:gd fmla="val 0"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8" name="Google Shape;708;p41"/>
          <p:cNvGrpSpPr/>
          <p:nvPr/>
        </p:nvGrpSpPr>
        <p:grpSpPr>
          <a:xfrm>
            <a:off x="907275" y="2698238"/>
            <a:ext cx="506100" cy="1366863"/>
            <a:chOff x="1084825" y="3203163"/>
            <a:chExt cx="506100" cy="1366863"/>
          </a:xfrm>
        </p:grpSpPr>
        <p:cxnSp>
          <p:nvCxnSpPr>
            <p:cNvPr id="709" name="Google Shape;709;p41"/>
            <p:cNvCxnSpPr/>
            <p:nvPr/>
          </p:nvCxnSpPr>
          <p:spPr>
            <a:xfrm>
              <a:off x="1337875" y="3203163"/>
              <a:ext cx="0" cy="731700"/>
            </a:xfrm>
            <a:prstGeom prst="straightConnector1">
              <a:avLst/>
            </a:prstGeom>
            <a:noFill/>
            <a:ln cap="flat" cmpd="sng" w="9525">
              <a:solidFill>
                <a:schemeClr val="accent4"/>
              </a:solidFill>
              <a:prstDash val="solid"/>
              <a:round/>
              <a:headEnd len="med" w="med" type="none"/>
              <a:tailEnd len="med" w="med" type="none"/>
            </a:ln>
          </p:spPr>
        </p:cxnSp>
        <p:sp>
          <p:nvSpPr>
            <p:cNvPr id="710" name="Google Shape;710;p41"/>
            <p:cNvSpPr txBox="1"/>
            <p:nvPr/>
          </p:nvSpPr>
          <p:spPr>
            <a:xfrm>
              <a:off x="1084825" y="395442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grpSp>
        <p:nvGrpSpPr>
          <p:cNvPr id="711" name="Google Shape;711;p41"/>
          <p:cNvGrpSpPr/>
          <p:nvPr/>
        </p:nvGrpSpPr>
        <p:grpSpPr>
          <a:xfrm>
            <a:off x="1685050" y="1407622"/>
            <a:ext cx="365763" cy="340222"/>
            <a:chOff x="3001163" y="2256975"/>
            <a:chExt cx="443725" cy="416275"/>
          </a:xfrm>
        </p:grpSpPr>
        <p:sp>
          <p:nvSpPr>
            <p:cNvPr id="712" name="Google Shape;712;p41"/>
            <p:cNvSpPr/>
            <p:nvPr/>
          </p:nvSpPr>
          <p:spPr>
            <a:xfrm>
              <a:off x="3020613" y="2372825"/>
              <a:ext cx="322825" cy="291700"/>
            </a:xfrm>
            <a:custGeom>
              <a:rect b="b" l="l" r="r" t="t"/>
              <a:pathLst>
                <a:path extrusionOk="0" h="11668" w="12913">
                  <a:moveTo>
                    <a:pt x="6415" y="0"/>
                  </a:moveTo>
                  <a:cubicBezTo>
                    <a:pt x="4811" y="0"/>
                    <a:pt x="3218" y="660"/>
                    <a:pt x="2067" y="1948"/>
                  </a:cubicBezTo>
                  <a:cubicBezTo>
                    <a:pt x="0" y="4261"/>
                    <a:pt x="114" y="7769"/>
                    <a:pt x="2295" y="9969"/>
                  </a:cubicBezTo>
                  <a:cubicBezTo>
                    <a:pt x="3434" y="11098"/>
                    <a:pt x="4923" y="11668"/>
                    <a:pt x="6417" y="11668"/>
                  </a:cubicBezTo>
                  <a:cubicBezTo>
                    <a:pt x="7807" y="11668"/>
                    <a:pt x="9200" y="11174"/>
                    <a:pt x="10315" y="10177"/>
                  </a:cubicBezTo>
                  <a:cubicBezTo>
                    <a:pt x="12610" y="8111"/>
                    <a:pt x="12913" y="4603"/>
                    <a:pt x="10979" y="2195"/>
                  </a:cubicBezTo>
                  <a:lnTo>
                    <a:pt x="10050" y="1266"/>
                  </a:lnTo>
                  <a:cubicBezTo>
                    <a:pt x="8975" y="417"/>
                    <a:pt x="7691" y="0"/>
                    <a:pt x="6415" y="0"/>
                  </a:cubicBez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1"/>
            <p:cNvSpPr/>
            <p:nvPr/>
          </p:nvSpPr>
          <p:spPr>
            <a:xfrm>
              <a:off x="3055563" y="2413375"/>
              <a:ext cx="258025" cy="211125"/>
            </a:xfrm>
            <a:custGeom>
              <a:rect b="b" l="l" r="r" t="t"/>
              <a:pathLst>
                <a:path extrusionOk="0" h="8445" w="10321">
                  <a:moveTo>
                    <a:pt x="5006" y="0"/>
                  </a:moveTo>
                  <a:cubicBezTo>
                    <a:pt x="3332" y="0"/>
                    <a:pt x="1713" y="997"/>
                    <a:pt x="1048" y="2715"/>
                  </a:cubicBezTo>
                  <a:cubicBezTo>
                    <a:pt x="1048" y="2715"/>
                    <a:pt x="1048" y="2715"/>
                    <a:pt x="1048" y="2734"/>
                  </a:cubicBezTo>
                  <a:cubicBezTo>
                    <a:pt x="1" y="5540"/>
                    <a:pt x="2112" y="8445"/>
                    <a:pt x="4985" y="8445"/>
                  </a:cubicBezTo>
                  <a:cubicBezTo>
                    <a:pt x="5180" y="8445"/>
                    <a:pt x="5379" y="8431"/>
                    <a:pt x="5580" y="8404"/>
                  </a:cubicBezTo>
                  <a:cubicBezTo>
                    <a:pt x="8747" y="7968"/>
                    <a:pt x="10320" y="4308"/>
                    <a:pt x="8424" y="1729"/>
                  </a:cubicBezTo>
                  <a:lnTo>
                    <a:pt x="8405" y="1729"/>
                  </a:lnTo>
                  <a:lnTo>
                    <a:pt x="7495" y="819"/>
                  </a:lnTo>
                  <a:cubicBezTo>
                    <a:pt x="6732" y="261"/>
                    <a:pt x="5862" y="0"/>
                    <a:pt x="5006" y="0"/>
                  </a:cubicBez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1"/>
            <p:cNvSpPr/>
            <p:nvPr/>
          </p:nvSpPr>
          <p:spPr>
            <a:xfrm>
              <a:off x="3108788" y="2453825"/>
              <a:ext cx="144600" cy="130425"/>
            </a:xfrm>
            <a:custGeom>
              <a:rect b="b" l="l" r="r" t="t"/>
              <a:pathLst>
                <a:path extrusionOk="0" h="5217" w="5784">
                  <a:moveTo>
                    <a:pt x="2876" y="1"/>
                  </a:moveTo>
                  <a:cubicBezTo>
                    <a:pt x="2091" y="1"/>
                    <a:pt x="1323" y="357"/>
                    <a:pt x="815" y="1021"/>
                  </a:cubicBezTo>
                  <a:cubicBezTo>
                    <a:pt x="0" y="2045"/>
                    <a:pt x="95" y="3524"/>
                    <a:pt x="1024" y="4453"/>
                  </a:cubicBezTo>
                  <a:cubicBezTo>
                    <a:pt x="1529" y="4958"/>
                    <a:pt x="2196" y="5217"/>
                    <a:pt x="2864" y="5217"/>
                  </a:cubicBezTo>
                  <a:cubicBezTo>
                    <a:pt x="3426" y="5217"/>
                    <a:pt x="3988" y="5034"/>
                    <a:pt x="4456" y="4662"/>
                  </a:cubicBezTo>
                  <a:cubicBezTo>
                    <a:pt x="5499" y="3866"/>
                    <a:pt x="5783" y="2425"/>
                    <a:pt x="5120" y="1287"/>
                  </a:cubicBezTo>
                  <a:lnTo>
                    <a:pt x="4191" y="358"/>
                  </a:lnTo>
                  <a:cubicBezTo>
                    <a:pt x="3777" y="117"/>
                    <a:pt x="3324" y="1"/>
                    <a:pt x="2876" y="1"/>
                  </a:cubicBez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1"/>
            <p:cNvSpPr/>
            <p:nvPr/>
          </p:nvSpPr>
          <p:spPr>
            <a:xfrm>
              <a:off x="3323038" y="2265550"/>
              <a:ext cx="110950" cy="110950"/>
            </a:xfrm>
            <a:custGeom>
              <a:rect b="b" l="l" r="r" t="t"/>
              <a:pathLst>
                <a:path extrusionOk="0" h="4438" w="4438">
                  <a:moveTo>
                    <a:pt x="1935" y="1"/>
                  </a:moveTo>
                  <a:cubicBezTo>
                    <a:pt x="1537" y="399"/>
                    <a:pt x="77" y="1878"/>
                    <a:pt x="1" y="1973"/>
                  </a:cubicBezTo>
                  <a:lnTo>
                    <a:pt x="1" y="4438"/>
                  </a:lnTo>
                  <a:lnTo>
                    <a:pt x="2485" y="4438"/>
                  </a:lnTo>
                  <a:lnTo>
                    <a:pt x="4438" y="2504"/>
                  </a:lnTo>
                  <a:lnTo>
                    <a:pt x="1935" y="2504"/>
                  </a:lnTo>
                  <a:lnTo>
                    <a:pt x="1935" y="1"/>
                  </a:lnTo>
                  <a:close/>
                </a:path>
              </a:pathLst>
            </a:custGeom>
            <a:solidFill>
              <a:srgbClr val="DBA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1"/>
            <p:cNvSpPr/>
            <p:nvPr/>
          </p:nvSpPr>
          <p:spPr>
            <a:xfrm>
              <a:off x="3155538" y="2371850"/>
              <a:ext cx="173225" cy="165150"/>
            </a:xfrm>
            <a:custGeom>
              <a:rect b="b" l="l" r="r" t="t"/>
              <a:pathLst>
                <a:path extrusionOk="0" h="6606" w="6929">
                  <a:moveTo>
                    <a:pt x="6227" y="1"/>
                  </a:moveTo>
                  <a:cubicBezTo>
                    <a:pt x="6061" y="1"/>
                    <a:pt x="5895" y="63"/>
                    <a:pt x="5772" y="186"/>
                  </a:cubicBezTo>
                  <a:lnTo>
                    <a:pt x="481" y="5495"/>
                  </a:lnTo>
                  <a:cubicBezTo>
                    <a:pt x="1" y="5961"/>
                    <a:pt x="437" y="6605"/>
                    <a:pt x="940" y="6605"/>
                  </a:cubicBezTo>
                  <a:cubicBezTo>
                    <a:pt x="1092" y="6605"/>
                    <a:pt x="1250" y="6546"/>
                    <a:pt x="1391" y="6405"/>
                  </a:cubicBezTo>
                  <a:cubicBezTo>
                    <a:pt x="1562" y="6234"/>
                    <a:pt x="4918" y="2878"/>
                    <a:pt x="6682" y="1115"/>
                  </a:cubicBezTo>
                  <a:cubicBezTo>
                    <a:pt x="6928" y="849"/>
                    <a:pt x="6928" y="451"/>
                    <a:pt x="6682" y="186"/>
                  </a:cubicBezTo>
                  <a:cubicBezTo>
                    <a:pt x="6558" y="63"/>
                    <a:pt x="6393" y="1"/>
                    <a:pt x="6227" y="1"/>
                  </a:cubicBezTo>
                  <a:close/>
                </a:path>
              </a:pathLst>
            </a:custGeom>
            <a:solidFill>
              <a:srgbClr val="FF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1"/>
            <p:cNvSpPr/>
            <p:nvPr/>
          </p:nvSpPr>
          <p:spPr>
            <a:xfrm>
              <a:off x="3091238" y="2445625"/>
              <a:ext cx="18975" cy="16200"/>
            </a:xfrm>
            <a:custGeom>
              <a:rect b="b" l="l" r="r" t="t"/>
              <a:pathLst>
                <a:path extrusionOk="0" h="648" w="759">
                  <a:moveTo>
                    <a:pt x="332" y="1"/>
                  </a:moveTo>
                  <a:cubicBezTo>
                    <a:pt x="166" y="1"/>
                    <a:pt x="0" y="133"/>
                    <a:pt x="0" y="325"/>
                  </a:cubicBezTo>
                  <a:cubicBezTo>
                    <a:pt x="0" y="515"/>
                    <a:pt x="152" y="648"/>
                    <a:pt x="323" y="648"/>
                  </a:cubicBezTo>
                  <a:cubicBezTo>
                    <a:pt x="626" y="648"/>
                    <a:pt x="759" y="307"/>
                    <a:pt x="550" y="98"/>
                  </a:cubicBezTo>
                  <a:cubicBezTo>
                    <a:pt x="489" y="31"/>
                    <a:pt x="410" y="1"/>
                    <a:pt x="332"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1"/>
            <p:cNvSpPr/>
            <p:nvPr/>
          </p:nvSpPr>
          <p:spPr>
            <a:xfrm>
              <a:off x="3001163" y="2256975"/>
              <a:ext cx="443725" cy="416275"/>
            </a:xfrm>
            <a:custGeom>
              <a:rect b="b" l="l" r="r" t="t"/>
              <a:pathLst>
                <a:path extrusionOk="0" h="16651" w="17749">
                  <a:moveTo>
                    <a:pt x="14487" y="1121"/>
                  </a:moveTo>
                  <a:lnTo>
                    <a:pt x="14487" y="2714"/>
                  </a:lnTo>
                  <a:lnTo>
                    <a:pt x="13198" y="4003"/>
                  </a:lnTo>
                  <a:lnTo>
                    <a:pt x="13198" y="2430"/>
                  </a:lnTo>
                  <a:cubicBezTo>
                    <a:pt x="13463" y="2164"/>
                    <a:pt x="13956" y="1652"/>
                    <a:pt x="14487" y="1121"/>
                  </a:cubicBezTo>
                  <a:close/>
                  <a:moveTo>
                    <a:pt x="16535" y="3169"/>
                  </a:moveTo>
                  <a:lnTo>
                    <a:pt x="15227" y="4477"/>
                  </a:lnTo>
                  <a:lnTo>
                    <a:pt x="13672" y="4477"/>
                  </a:lnTo>
                  <a:lnTo>
                    <a:pt x="14961" y="3169"/>
                  </a:lnTo>
                  <a:close/>
                  <a:moveTo>
                    <a:pt x="12409" y="4923"/>
                  </a:moveTo>
                  <a:cubicBezTo>
                    <a:pt x="12492" y="4923"/>
                    <a:pt x="12572" y="4951"/>
                    <a:pt x="12629" y="5008"/>
                  </a:cubicBezTo>
                  <a:cubicBezTo>
                    <a:pt x="12762" y="5141"/>
                    <a:pt x="12762" y="5350"/>
                    <a:pt x="12629" y="5482"/>
                  </a:cubicBezTo>
                  <a:lnTo>
                    <a:pt x="7339" y="10773"/>
                  </a:lnTo>
                  <a:cubicBezTo>
                    <a:pt x="7268" y="10843"/>
                    <a:pt x="7190" y="10873"/>
                    <a:pt x="7114" y="10873"/>
                  </a:cubicBezTo>
                  <a:cubicBezTo>
                    <a:pt x="6865" y="10873"/>
                    <a:pt x="6651" y="10550"/>
                    <a:pt x="6884" y="10318"/>
                  </a:cubicBezTo>
                  <a:lnTo>
                    <a:pt x="12174" y="5008"/>
                  </a:lnTo>
                  <a:cubicBezTo>
                    <a:pt x="12240" y="4951"/>
                    <a:pt x="12326" y="4923"/>
                    <a:pt x="12409" y="4923"/>
                  </a:cubicBezTo>
                  <a:close/>
                  <a:moveTo>
                    <a:pt x="7140" y="8202"/>
                  </a:moveTo>
                  <a:cubicBezTo>
                    <a:pt x="7398" y="8202"/>
                    <a:pt x="7668" y="8247"/>
                    <a:pt x="7946" y="8346"/>
                  </a:cubicBezTo>
                  <a:lnTo>
                    <a:pt x="6429" y="9843"/>
                  </a:lnTo>
                  <a:cubicBezTo>
                    <a:pt x="6050" y="10223"/>
                    <a:pt x="6050" y="10848"/>
                    <a:pt x="6429" y="11228"/>
                  </a:cubicBezTo>
                  <a:cubicBezTo>
                    <a:pt x="6618" y="11417"/>
                    <a:pt x="6865" y="11512"/>
                    <a:pt x="7114" y="11512"/>
                  </a:cubicBezTo>
                  <a:cubicBezTo>
                    <a:pt x="7363" y="11512"/>
                    <a:pt x="7614" y="11417"/>
                    <a:pt x="7813" y="11228"/>
                  </a:cubicBezTo>
                  <a:lnTo>
                    <a:pt x="9330" y="9711"/>
                  </a:lnTo>
                  <a:lnTo>
                    <a:pt x="9330" y="9711"/>
                  </a:lnTo>
                  <a:cubicBezTo>
                    <a:pt x="9905" y="11368"/>
                    <a:pt x="8581" y="12767"/>
                    <a:pt x="7159" y="12767"/>
                  </a:cubicBezTo>
                  <a:cubicBezTo>
                    <a:pt x="6612" y="12767"/>
                    <a:pt x="6050" y="12560"/>
                    <a:pt x="5575" y="12081"/>
                  </a:cubicBezTo>
                  <a:cubicBezTo>
                    <a:pt x="4059" y="10581"/>
                    <a:pt x="5267" y="8202"/>
                    <a:pt x="7140" y="8202"/>
                  </a:cubicBezTo>
                  <a:close/>
                  <a:moveTo>
                    <a:pt x="7187" y="4951"/>
                  </a:moveTo>
                  <a:cubicBezTo>
                    <a:pt x="8306" y="4951"/>
                    <a:pt x="9406" y="5293"/>
                    <a:pt x="10335" y="5937"/>
                  </a:cubicBezTo>
                  <a:lnTo>
                    <a:pt x="9633" y="6658"/>
                  </a:lnTo>
                  <a:cubicBezTo>
                    <a:pt x="8951" y="6203"/>
                    <a:pt x="8154" y="5956"/>
                    <a:pt x="7339" y="5937"/>
                  </a:cubicBezTo>
                  <a:cubicBezTo>
                    <a:pt x="7279" y="5935"/>
                    <a:pt x="7220" y="5934"/>
                    <a:pt x="7161" y="5934"/>
                  </a:cubicBezTo>
                  <a:cubicBezTo>
                    <a:pt x="6275" y="5934"/>
                    <a:pt x="5412" y="6198"/>
                    <a:pt x="4665" y="6696"/>
                  </a:cubicBezTo>
                  <a:cubicBezTo>
                    <a:pt x="4355" y="6882"/>
                    <a:pt x="4552" y="7296"/>
                    <a:pt x="4831" y="7296"/>
                  </a:cubicBezTo>
                  <a:cubicBezTo>
                    <a:pt x="4893" y="7296"/>
                    <a:pt x="4960" y="7275"/>
                    <a:pt x="5026" y="7227"/>
                  </a:cubicBezTo>
                  <a:cubicBezTo>
                    <a:pt x="5678" y="6802"/>
                    <a:pt x="6422" y="6588"/>
                    <a:pt x="7169" y="6588"/>
                  </a:cubicBezTo>
                  <a:cubicBezTo>
                    <a:pt x="7855" y="6588"/>
                    <a:pt x="8542" y="6769"/>
                    <a:pt x="9159" y="7132"/>
                  </a:cubicBezTo>
                  <a:lnTo>
                    <a:pt x="8439" y="7834"/>
                  </a:lnTo>
                  <a:cubicBezTo>
                    <a:pt x="8034" y="7643"/>
                    <a:pt x="7605" y="7552"/>
                    <a:pt x="7181" y="7552"/>
                  </a:cubicBezTo>
                  <a:cubicBezTo>
                    <a:pt x="6256" y="7552"/>
                    <a:pt x="5357" y="7988"/>
                    <a:pt x="4798" y="8782"/>
                  </a:cubicBezTo>
                  <a:cubicBezTo>
                    <a:pt x="3983" y="9957"/>
                    <a:pt x="4115" y="11531"/>
                    <a:pt x="5120" y="12536"/>
                  </a:cubicBezTo>
                  <a:cubicBezTo>
                    <a:pt x="5686" y="13101"/>
                    <a:pt x="6437" y="13390"/>
                    <a:pt x="7191" y="13390"/>
                  </a:cubicBezTo>
                  <a:cubicBezTo>
                    <a:pt x="7779" y="13390"/>
                    <a:pt x="8369" y="13215"/>
                    <a:pt x="8875" y="12858"/>
                  </a:cubicBezTo>
                  <a:cubicBezTo>
                    <a:pt x="10031" y="12043"/>
                    <a:pt x="10430" y="10488"/>
                    <a:pt x="9823" y="9218"/>
                  </a:cubicBezTo>
                  <a:lnTo>
                    <a:pt x="10543" y="8497"/>
                  </a:lnTo>
                  <a:lnTo>
                    <a:pt x="10543" y="8497"/>
                  </a:lnTo>
                  <a:cubicBezTo>
                    <a:pt x="12003" y="10981"/>
                    <a:pt x="10373" y="14129"/>
                    <a:pt x="7510" y="14375"/>
                  </a:cubicBezTo>
                  <a:cubicBezTo>
                    <a:pt x="7392" y="14385"/>
                    <a:pt x="7276" y="14390"/>
                    <a:pt x="7161" y="14390"/>
                  </a:cubicBezTo>
                  <a:cubicBezTo>
                    <a:pt x="4476" y="14390"/>
                    <a:pt x="2546" y="11686"/>
                    <a:pt x="3528" y="9104"/>
                  </a:cubicBezTo>
                  <a:lnTo>
                    <a:pt x="3528" y="9085"/>
                  </a:lnTo>
                  <a:cubicBezTo>
                    <a:pt x="3636" y="8833"/>
                    <a:pt x="3424" y="8641"/>
                    <a:pt x="3216" y="8641"/>
                  </a:cubicBezTo>
                  <a:cubicBezTo>
                    <a:pt x="3095" y="8641"/>
                    <a:pt x="2976" y="8705"/>
                    <a:pt x="2921" y="8857"/>
                  </a:cubicBezTo>
                  <a:cubicBezTo>
                    <a:pt x="2921" y="8857"/>
                    <a:pt x="2921" y="8876"/>
                    <a:pt x="2902" y="8895"/>
                  </a:cubicBezTo>
                  <a:cubicBezTo>
                    <a:pt x="1786" y="11902"/>
                    <a:pt x="4037" y="15028"/>
                    <a:pt x="7140" y="15028"/>
                  </a:cubicBezTo>
                  <a:cubicBezTo>
                    <a:pt x="7305" y="15028"/>
                    <a:pt x="7473" y="15019"/>
                    <a:pt x="7642" y="15001"/>
                  </a:cubicBezTo>
                  <a:cubicBezTo>
                    <a:pt x="11017" y="14660"/>
                    <a:pt x="12819" y="10886"/>
                    <a:pt x="10998" y="8023"/>
                  </a:cubicBezTo>
                  <a:lnTo>
                    <a:pt x="11719" y="7322"/>
                  </a:lnTo>
                  <a:lnTo>
                    <a:pt x="11719" y="7322"/>
                  </a:lnTo>
                  <a:cubicBezTo>
                    <a:pt x="14222" y="10905"/>
                    <a:pt x="11681" y="16006"/>
                    <a:pt x="7187" y="16006"/>
                  </a:cubicBezTo>
                  <a:cubicBezTo>
                    <a:pt x="4134" y="16006"/>
                    <a:pt x="1650" y="13522"/>
                    <a:pt x="1650" y="10469"/>
                  </a:cubicBezTo>
                  <a:cubicBezTo>
                    <a:pt x="1650" y="7416"/>
                    <a:pt x="4134" y="4951"/>
                    <a:pt x="7187" y="4951"/>
                  </a:cubicBezTo>
                  <a:close/>
                  <a:moveTo>
                    <a:pt x="14807" y="1"/>
                  </a:moveTo>
                  <a:cubicBezTo>
                    <a:pt x="14729" y="1"/>
                    <a:pt x="14649" y="31"/>
                    <a:pt x="14582" y="97"/>
                  </a:cubicBezTo>
                  <a:lnTo>
                    <a:pt x="12629" y="2069"/>
                  </a:lnTo>
                  <a:cubicBezTo>
                    <a:pt x="12572" y="2126"/>
                    <a:pt x="12534" y="2221"/>
                    <a:pt x="12534" y="2297"/>
                  </a:cubicBezTo>
                  <a:lnTo>
                    <a:pt x="12534" y="4288"/>
                  </a:lnTo>
                  <a:cubicBezTo>
                    <a:pt x="12482" y="4278"/>
                    <a:pt x="12429" y="4273"/>
                    <a:pt x="12377" y="4273"/>
                  </a:cubicBezTo>
                  <a:cubicBezTo>
                    <a:pt x="12129" y="4273"/>
                    <a:pt x="11891" y="4381"/>
                    <a:pt x="11719" y="4553"/>
                  </a:cubicBezTo>
                  <a:lnTo>
                    <a:pt x="10790" y="5482"/>
                  </a:lnTo>
                  <a:cubicBezTo>
                    <a:pt x="9681" y="4677"/>
                    <a:pt x="8422" y="4303"/>
                    <a:pt x="7184" y="4303"/>
                  </a:cubicBezTo>
                  <a:cubicBezTo>
                    <a:pt x="4634" y="4303"/>
                    <a:pt x="2171" y="5892"/>
                    <a:pt x="1290" y="8573"/>
                  </a:cubicBezTo>
                  <a:cubicBezTo>
                    <a:pt x="1" y="12555"/>
                    <a:pt x="2978" y="16651"/>
                    <a:pt x="7168" y="16651"/>
                  </a:cubicBezTo>
                  <a:lnTo>
                    <a:pt x="7187" y="16651"/>
                  </a:lnTo>
                  <a:cubicBezTo>
                    <a:pt x="12212" y="16651"/>
                    <a:pt x="15132" y="10943"/>
                    <a:pt x="12174" y="6848"/>
                  </a:cubicBezTo>
                  <a:lnTo>
                    <a:pt x="13103" y="5937"/>
                  </a:lnTo>
                  <a:cubicBezTo>
                    <a:pt x="13312" y="5729"/>
                    <a:pt x="13407" y="5407"/>
                    <a:pt x="13369" y="5122"/>
                  </a:cubicBezTo>
                  <a:lnTo>
                    <a:pt x="15341" y="5122"/>
                  </a:lnTo>
                  <a:cubicBezTo>
                    <a:pt x="15435" y="5122"/>
                    <a:pt x="15511" y="5084"/>
                    <a:pt x="15587" y="5008"/>
                  </a:cubicBezTo>
                  <a:lnTo>
                    <a:pt x="17559" y="3074"/>
                  </a:lnTo>
                  <a:cubicBezTo>
                    <a:pt x="17749" y="2866"/>
                    <a:pt x="17597" y="2505"/>
                    <a:pt x="17313" y="2505"/>
                  </a:cubicBezTo>
                  <a:lnTo>
                    <a:pt x="15587" y="2505"/>
                  </a:lnTo>
                  <a:lnTo>
                    <a:pt x="16346" y="1766"/>
                  </a:lnTo>
                  <a:cubicBezTo>
                    <a:pt x="16459" y="1633"/>
                    <a:pt x="16459" y="1425"/>
                    <a:pt x="16346" y="1311"/>
                  </a:cubicBezTo>
                  <a:cubicBezTo>
                    <a:pt x="16279" y="1244"/>
                    <a:pt x="16194" y="1211"/>
                    <a:pt x="16109" y="1211"/>
                  </a:cubicBezTo>
                  <a:cubicBezTo>
                    <a:pt x="16023" y="1211"/>
                    <a:pt x="15938" y="1244"/>
                    <a:pt x="15872" y="1311"/>
                  </a:cubicBezTo>
                  <a:lnTo>
                    <a:pt x="15132" y="2050"/>
                  </a:lnTo>
                  <a:lnTo>
                    <a:pt x="15132" y="344"/>
                  </a:lnTo>
                  <a:cubicBezTo>
                    <a:pt x="15132" y="137"/>
                    <a:pt x="14974" y="1"/>
                    <a:pt x="14807"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9" name="Google Shape;719;p41"/>
          <p:cNvGrpSpPr/>
          <p:nvPr/>
        </p:nvGrpSpPr>
        <p:grpSpPr>
          <a:xfrm>
            <a:off x="1682102" y="3391977"/>
            <a:ext cx="371631" cy="365748"/>
            <a:chOff x="2717688" y="3216950"/>
            <a:chExt cx="577875" cy="564600"/>
          </a:xfrm>
        </p:grpSpPr>
        <p:sp>
          <p:nvSpPr>
            <p:cNvPr id="720" name="Google Shape;720;p41"/>
            <p:cNvSpPr/>
            <p:nvPr/>
          </p:nvSpPr>
          <p:spPr>
            <a:xfrm>
              <a:off x="3205488" y="3470550"/>
              <a:ext cx="65900" cy="66400"/>
            </a:xfrm>
            <a:custGeom>
              <a:rect b="b" l="l" r="r" t="t"/>
              <a:pathLst>
                <a:path extrusionOk="0" h="2656" w="2636">
                  <a:moveTo>
                    <a:pt x="0" y="1"/>
                  </a:moveTo>
                  <a:lnTo>
                    <a:pt x="0" y="2655"/>
                  </a:lnTo>
                  <a:lnTo>
                    <a:pt x="2636" y="2655"/>
                  </a:lnTo>
                  <a:lnTo>
                    <a:pt x="2636" y="1"/>
                  </a:lnTo>
                  <a:close/>
                </a:path>
              </a:pathLst>
            </a:custGeom>
            <a:solidFill>
              <a:srgbClr val="DBA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1"/>
            <p:cNvSpPr/>
            <p:nvPr/>
          </p:nvSpPr>
          <p:spPr>
            <a:xfrm>
              <a:off x="3194113" y="3228325"/>
              <a:ext cx="77275" cy="66225"/>
            </a:xfrm>
            <a:custGeom>
              <a:rect b="b" l="l" r="r" t="t"/>
              <a:pathLst>
                <a:path extrusionOk="0" h="2649" w="3091">
                  <a:moveTo>
                    <a:pt x="1764" y="1"/>
                  </a:moveTo>
                  <a:cubicBezTo>
                    <a:pt x="588" y="1"/>
                    <a:pt x="0" y="1423"/>
                    <a:pt x="834" y="2257"/>
                  </a:cubicBezTo>
                  <a:cubicBezTo>
                    <a:pt x="1105" y="2527"/>
                    <a:pt x="1437" y="2648"/>
                    <a:pt x="1763" y="2648"/>
                  </a:cubicBezTo>
                  <a:cubicBezTo>
                    <a:pt x="2441" y="2648"/>
                    <a:pt x="3091" y="2122"/>
                    <a:pt x="3091" y="1328"/>
                  </a:cubicBezTo>
                  <a:cubicBezTo>
                    <a:pt x="3091" y="588"/>
                    <a:pt x="2503" y="1"/>
                    <a:pt x="1764" y="1"/>
                  </a:cubicBezTo>
                  <a:close/>
                </a:path>
              </a:pathLst>
            </a:custGeom>
            <a:solidFill>
              <a:srgbClr val="DBA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1"/>
            <p:cNvSpPr/>
            <p:nvPr/>
          </p:nvSpPr>
          <p:spPr>
            <a:xfrm>
              <a:off x="2874138" y="3294225"/>
              <a:ext cx="252675" cy="359325"/>
            </a:xfrm>
            <a:custGeom>
              <a:rect b="b" l="l" r="r" t="t"/>
              <a:pathLst>
                <a:path extrusionOk="0" h="14373" w="10107">
                  <a:moveTo>
                    <a:pt x="5044" y="0"/>
                  </a:moveTo>
                  <a:lnTo>
                    <a:pt x="0" y="9178"/>
                  </a:lnTo>
                  <a:cubicBezTo>
                    <a:pt x="1157" y="9746"/>
                    <a:pt x="2408" y="10960"/>
                    <a:pt x="2408" y="12344"/>
                  </a:cubicBezTo>
                  <a:lnTo>
                    <a:pt x="2408" y="14373"/>
                  </a:lnTo>
                  <a:lnTo>
                    <a:pt x="7698" y="14373"/>
                  </a:lnTo>
                  <a:lnTo>
                    <a:pt x="7698" y="12344"/>
                  </a:lnTo>
                  <a:cubicBezTo>
                    <a:pt x="7698" y="10960"/>
                    <a:pt x="8931" y="9746"/>
                    <a:pt x="10107" y="9178"/>
                  </a:cubicBezTo>
                  <a:lnTo>
                    <a:pt x="5044" y="0"/>
                  </a:ln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1"/>
            <p:cNvSpPr/>
            <p:nvPr/>
          </p:nvSpPr>
          <p:spPr>
            <a:xfrm>
              <a:off x="2934338" y="3653525"/>
              <a:ext cx="132275" cy="116650"/>
            </a:xfrm>
            <a:custGeom>
              <a:rect b="b" l="l" r="r" t="t"/>
              <a:pathLst>
                <a:path extrusionOk="0" h="4666" w="5291">
                  <a:moveTo>
                    <a:pt x="0" y="1"/>
                  </a:moveTo>
                  <a:lnTo>
                    <a:pt x="0" y="4665"/>
                  </a:lnTo>
                  <a:lnTo>
                    <a:pt x="5290" y="4665"/>
                  </a:lnTo>
                  <a:lnTo>
                    <a:pt x="5290" y="1"/>
                  </a:ln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1"/>
            <p:cNvSpPr/>
            <p:nvPr/>
          </p:nvSpPr>
          <p:spPr>
            <a:xfrm>
              <a:off x="2967038" y="3228325"/>
              <a:ext cx="66400" cy="65925"/>
            </a:xfrm>
            <a:custGeom>
              <a:rect b="b" l="l" r="r" t="t"/>
              <a:pathLst>
                <a:path extrusionOk="0" h="2637" w="2656">
                  <a:moveTo>
                    <a:pt x="1" y="1"/>
                  </a:moveTo>
                  <a:lnTo>
                    <a:pt x="1" y="2636"/>
                  </a:lnTo>
                  <a:lnTo>
                    <a:pt x="2655" y="2636"/>
                  </a:lnTo>
                  <a:lnTo>
                    <a:pt x="2655" y="1"/>
                  </a:lnTo>
                  <a:close/>
                </a:path>
              </a:pathLst>
            </a:custGeom>
            <a:solidFill>
              <a:srgbClr val="DBA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1"/>
            <p:cNvSpPr/>
            <p:nvPr/>
          </p:nvSpPr>
          <p:spPr>
            <a:xfrm>
              <a:off x="2978413" y="3470550"/>
              <a:ext cx="51225" cy="44350"/>
            </a:xfrm>
            <a:custGeom>
              <a:rect b="b" l="l" r="r" t="t"/>
              <a:pathLst>
                <a:path extrusionOk="0" h="1774" w="2049">
                  <a:moveTo>
                    <a:pt x="873" y="1"/>
                  </a:moveTo>
                  <a:cubicBezTo>
                    <a:pt x="380" y="1"/>
                    <a:pt x="1" y="399"/>
                    <a:pt x="1" y="892"/>
                  </a:cubicBezTo>
                  <a:cubicBezTo>
                    <a:pt x="1" y="1420"/>
                    <a:pt x="438" y="1773"/>
                    <a:pt x="891" y="1773"/>
                  </a:cubicBezTo>
                  <a:cubicBezTo>
                    <a:pt x="1105" y="1773"/>
                    <a:pt x="1322" y="1694"/>
                    <a:pt x="1499" y="1518"/>
                  </a:cubicBezTo>
                  <a:cubicBezTo>
                    <a:pt x="2048" y="949"/>
                    <a:pt x="1669" y="1"/>
                    <a:pt x="873" y="1"/>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1"/>
            <p:cNvSpPr/>
            <p:nvPr/>
          </p:nvSpPr>
          <p:spPr>
            <a:xfrm>
              <a:off x="2729063" y="3470550"/>
              <a:ext cx="66400" cy="66400"/>
            </a:xfrm>
            <a:custGeom>
              <a:rect b="b" l="l" r="r" t="t"/>
              <a:pathLst>
                <a:path extrusionOk="0" h="2656" w="2656">
                  <a:moveTo>
                    <a:pt x="1" y="1"/>
                  </a:moveTo>
                  <a:lnTo>
                    <a:pt x="1" y="2655"/>
                  </a:lnTo>
                  <a:lnTo>
                    <a:pt x="2655" y="2655"/>
                  </a:lnTo>
                  <a:lnTo>
                    <a:pt x="2655" y="1"/>
                  </a:lnTo>
                  <a:close/>
                </a:path>
              </a:pathLst>
            </a:custGeom>
            <a:solidFill>
              <a:srgbClr val="DBA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1"/>
            <p:cNvSpPr/>
            <p:nvPr/>
          </p:nvSpPr>
          <p:spPr>
            <a:xfrm>
              <a:off x="2717688" y="3228325"/>
              <a:ext cx="77775" cy="66225"/>
            </a:xfrm>
            <a:custGeom>
              <a:rect b="b" l="l" r="r" t="t"/>
              <a:pathLst>
                <a:path extrusionOk="0" h="2649" w="3111">
                  <a:moveTo>
                    <a:pt x="1783" y="1"/>
                  </a:moveTo>
                  <a:cubicBezTo>
                    <a:pt x="608" y="1"/>
                    <a:pt x="1" y="1423"/>
                    <a:pt x="835" y="2257"/>
                  </a:cubicBezTo>
                  <a:cubicBezTo>
                    <a:pt x="1106" y="2527"/>
                    <a:pt x="1440" y="2648"/>
                    <a:pt x="1768" y="2648"/>
                  </a:cubicBezTo>
                  <a:cubicBezTo>
                    <a:pt x="2452" y="2648"/>
                    <a:pt x="3110" y="2122"/>
                    <a:pt x="3110" y="1328"/>
                  </a:cubicBezTo>
                  <a:cubicBezTo>
                    <a:pt x="3110" y="588"/>
                    <a:pt x="2504" y="1"/>
                    <a:pt x="1783" y="1"/>
                  </a:cubicBezTo>
                  <a:close/>
                </a:path>
              </a:pathLst>
            </a:custGeom>
            <a:solidFill>
              <a:srgbClr val="DBA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1"/>
            <p:cNvSpPr/>
            <p:nvPr/>
          </p:nvSpPr>
          <p:spPr>
            <a:xfrm>
              <a:off x="2985538" y="3591900"/>
              <a:ext cx="25600" cy="22075"/>
            </a:xfrm>
            <a:custGeom>
              <a:rect b="b" l="l" r="r" t="t"/>
              <a:pathLst>
                <a:path extrusionOk="0" h="883" w="1024">
                  <a:moveTo>
                    <a:pt x="588" y="1"/>
                  </a:moveTo>
                  <a:cubicBezTo>
                    <a:pt x="190" y="1"/>
                    <a:pt x="0" y="475"/>
                    <a:pt x="284" y="759"/>
                  </a:cubicBezTo>
                  <a:cubicBezTo>
                    <a:pt x="369" y="844"/>
                    <a:pt x="475" y="883"/>
                    <a:pt x="580" y="883"/>
                  </a:cubicBezTo>
                  <a:cubicBezTo>
                    <a:pt x="804" y="883"/>
                    <a:pt x="1024" y="708"/>
                    <a:pt x="1024" y="437"/>
                  </a:cubicBezTo>
                  <a:cubicBezTo>
                    <a:pt x="1024" y="191"/>
                    <a:pt x="834" y="1"/>
                    <a:pt x="588"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1"/>
            <p:cNvSpPr/>
            <p:nvPr/>
          </p:nvSpPr>
          <p:spPr>
            <a:xfrm>
              <a:off x="2718163" y="3216950"/>
              <a:ext cx="577400" cy="564600"/>
            </a:xfrm>
            <a:custGeom>
              <a:rect b="b" l="l" r="r" t="t"/>
              <a:pathLst>
                <a:path extrusionOk="0" h="22584" w="23096">
                  <a:moveTo>
                    <a:pt x="1758" y="889"/>
                  </a:moveTo>
                  <a:cubicBezTo>
                    <a:pt x="2206" y="889"/>
                    <a:pt x="2636" y="1240"/>
                    <a:pt x="2636" y="1764"/>
                  </a:cubicBezTo>
                  <a:cubicBezTo>
                    <a:pt x="2636" y="2257"/>
                    <a:pt x="2257" y="2655"/>
                    <a:pt x="1764" y="2655"/>
                  </a:cubicBezTo>
                  <a:cubicBezTo>
                    <a:pt x="987" y="2655"/>
                    <a:pt x="589" y="1707"/>
                    <a:pt x="1138" y="1157"/>
                  </a:cubicBezTo>
                  <a:cubicBezTo>
                    <a:pt x="1318" y="971"/>
                    <a:pt x="1540" y="889"/>
                    <a:pt x="1758" y="889"/>
                  </a:cubicBezTo>
                  <a:close/>
                  <a:moveTo>
                    <a:pt x="12174" y="892"/>
                  </a:moveTo>
                  <a:lnTo>
                    <a:pt x="12174" y="2655"/>
                  </a:lnTo>
                  <a:lnTo>
                    <a:pt x="10411" y="2655"/>
                  </a:lnTo>
                  <a:lnTo>
                    <a:pt x="10411" y="892"/>
                  </a:lnTo>
                  <a:close/>
                  <a:moveTo>
                    <a:pt x="20802" y="892"/>
                  </a:moveTo>
                  <a:cubicBezTo>
                    <a:pt x="21598" y="892"/>
                    <a:pt x="21977" y="1840"/>
                    <a:pt x="21427" y="2390"/>
                  </a:cubicBezTo>
                  <a:cubicBezTo>
                    <a:pt x="21248" y="2575"/>
                    <a:pt x="21026" y="2658"/>
                    <a:pt x="20808" y="2658"/>
                  </a:cubicBezTo>
                  <a:cubicBezTo>
                    <a:pt x="20359" y="2658"/>
                    <a:pt x="19929" y="2306"/>
                    <a:pt x="19929" y="1783"/>
                  </a:cubicBezTo>
                  <a:cubicBezTo>
                    <a:pt x="19929" y="1290"/>
                    <a:pt x="20328" y="892"/>
                    <a:pt x="20802" y="892"/>
                  </a:cubicBezTo>
                  <a:close/>
                  <a:moveTo>
                    <a:pt x="11283" y="10581"/>
                  </a:moveTo>
                  <a:cubicBezTo>
                    <a:pt x="11681" y="10581"/>
                    <a:pt x="11871" y="11055"/>
                    <a:pt x="11605" y="11339"/>
                  </a:cubicBezTo>
                  <a:cubicBezTo>
                    <a:pt x="11514" y="11431"/>
                    <a:pt x="11402" y="11472"/>
                    <a:pt x="11293" y="11472"/>
                  </a:cubicBezTo>
                  <a:cubicBezTo>
                    <a:pt x="11064" y="11472"/>
                    <a:pt x="10847" y="11293"/>
                    <a:pt x="10847" y="11036"/>
                  </a:cubicBezTo>
                  <a:cubicBezTo>
                    <a:pt x="10847" y="10790"/>
                    <a:pt x="11036" y="10581"/>
                    <a:pt x="11283" y="10581"/>
                  </a:cubicBezTo>
                  <a:close/>
                  <a:moveTo>
                    <a:pt x="2636" y="10600"/>
                  </a:moveTo>
                  <a:lnTo>
                    <a:pt x="2636" y="12344"/>
                  </a:lnTo>
                  <a:lnTo>
                    <a:pt x="873" y="12344"/>
                  </a:lnTo>
                  <a:lnTo>
                    <a:pt x="873" y="10600"/>
                  </a:lnTo>
                  <a:close/>
                  <a:moveTo>
                    <a:pt x="21693" y="10581"/>
                  </a:moveTo>
                  <a:lnTo>
                    <a:pt x="21693" y="12344"/>
                  </a:lnTo>
                  <a:lnTo>
                    <a:pt x="19929" y="12344"/>
                  </a:lnTo>
                  <a:lnTo>
                    <a:pt x="19929" y="10581"/>
                  </a:lnTo>
                  <a:close/>
                  <a:moveTo>
                    <a:pt x="11719" y="4817"/>
                  </a:moveTo>
                  <a:lnTo>
                    <a:pt x="15739" y="12098"/>
                  </a:lnTo>
                  <a:cubicBezTo>
                    <a:pt x="14544" y="12818"/>
                    <a:pt x="13482" y="14051"/>
                    <a:pt x="13482" y="15435"/>
                  </a:cubicBezTo>
                  <a:lnTo>
                    <a:pt x="13482" y="17028"/>
                  </a:lnTo>
                  <a:lnTo>
                    <a:pt x="9083" y="17028"/>
                  </a:lnTo>
                  <a:lnTo>
                    <a:pt x="9083" y="15435"/>
                  </a:lnTo>
                  <a:cubicBezTo>
                    <a:pt x="9083" y="14051"/>
                    <a:pt x="8003" y="12799"/>
                    <a:pt x="6827" y="12098"/>
                  </a:cubicBezTo>
                  <a:lnTo>
                    <a:pt x="10847" y="4817"/>
                  </a:lnTo>
                  <a:lnTo>
                    <a:pt x="10847" y="9785"/>
                  </a:lnTo>
                  <a:cubicBezTo>
                    <a:pt x="9671" y="10202"/>
                    <a:pt x="9671" y="11870"/>
                    <a:pt x="10847" y="12287"/>
                  </a:cubicBezTo>
                  <a:lnTo>
                    <a:pt x="10847" y="13672"/>
                  </a:lnTo>
                  <a:cubicBezTo>
                    <a:pt x="10847" y="13966"/>
                    <a:pt x="11065" y="14113"/>
                    <a:pt x="11283" y="14113"/>
                  </a:cubicBezTo>
                  <a:cubicBezTo>
                    <a:pt x="11501" y="14113"/>
                    <a:pt x="11719" y="13966"/>
                    <a:pt x="11719" y="13672"/>
                  </a:cubicBezTo>
                  <a:lnTo>
                    <a:pt x="11719" y="12287"/>
                  </a:lnTo>
                  <a:cubicBezTo>
                    <a:pt x="12895" y="11870"/>
                    <a:pt x="12895" y="10202"/>
                    <a:pt x="11719" y="9785"/>
                  </a:cubicBezTo>
                  <a:lnTo>
                    <a:pt x="11719" y="4817"/>
                  </a:lnTo>
                  <a:close/>
                  <a:moveTo>
                    <a:pt x="13482" y="17900"/>
                  </a:moveTo>
                  <a:lnTo>
                    <a:pt x="13482" y="21692"/>
                  </a:lnTo>
                  <a:lnTo>
                    <a:pt x="9083" y="21692"/>
                  </a:lnTo>
                  <a:lnTo>
                    <a:pt x="9083" y="17900"/>
                  </a:lnTo>
                  <a:close/>
                  <a:moveTo>
                    <a:pt x="9956" y="0"/>
                  </a:moveTo>
                  <a:cubicBezTo>
                    <a:pt x="9709" y="0"/>
                    <a:pt x="9519" y="209"/>
                    <a:pt x="9519" y="456"/>
                  </a:cubicBezTo>
                  <a:lnTo>
                    <a:pt x="9519" y="1328"/>
                  </a:lnTo>
                  <a:lnTo>
                    <a:pt x="3471" y="1328"/>
                  </a:lnTo>
                  <a:cubicBezTo>
                    <a:pt x="3241" y="424"/>
                    <a:pt x="2516" y="4"/>
                    <a:pt x="1788" y="4"/>
                  </a:cubicBezTo>
                  <a:cubicBezTo>
                    <a:pt x="897" y="4"/>
                    <a:pt x="1" y="635"/>
                    <a:pt x="1" y="1783"/>
                  </a:cubicBezTo>
                  <a:cubicBezTo>
                    <a:pt x="1" y="2919"/>
                    <a:pt x="894" y="3545"/>
                    <a:pt x="1784" y="3545"/>
                  </a:cubicBezTo>
                  <a:cubicBezTo>
                    <a:pt x="2513" y="3545"/>
                    <a:pt x="3240" y="3124"/>
                    <a:pt x="3471" y="2219"/>
                  </a:cubicBezTo>
                  <a:lnTo>
                    <a:pt x="7225" y="2219"/>
                  </a:lnTo>
                  <a:cubicBezTo>
                    <a:pt x="4096" y="3622"/>
                    <a:pt x="1878" y="6485"/>
                    <a:pt x="1404" y="9709"/>
                  </a:cubicBezTo>
                  <a:lnTo>
                    <a:pt x="437" y="9709"/>
                  </a:lnTo>
                  <a:cubicBezTo>
                    <a:pt x="190" y="9709"/>
                    <a:pt x="1" y="9898"/>
                    <a:pt x="1" y="10145"/>
                  </a:cubicBezTo>
                  <a:lnTo>
                    <a:pt x="1" y="12799"/>
                  </a:lnTo>
                  <a:cubicBezTo>
                    <a:pt x="1" y="13027"/>
                    <a:pt x="190" y="13236"/>
                    <a:pt x="437" y="13236"/>
                  </a:cubicBezTo>
                  <a:lnTo>
                    <a:pt x="3091" y="13236"/>
                  </a:lnTo>
                  <a:cubicBezTo>
                    <a:pt x="3319" y="13236"/>
                    <a:pt x="3528" y="13027"/>
                    <a:pt x="3528" y="12799"/>
                  </a:cubicBezTo>
                  <a:lnTo>
                    <a:pt x="3528" y="10145"/>
                  </a:lnTo>
                  <a:cubicBezTo>
                    <a:pt x="3528" y="9898"/>
                    <a:pt x="3319" y="9709"/>
                    <a:pt x="3091" y="9709"/>
                  </a:cubicBezTo>
                  <a:lnTo>
                    <a:pt x="2295" y="9709"/>
                  </a:lnTo>
                  <a:cubicBezTo>
                    <a:pt x="2864" y="6106"/>
                    <a:pt x="5784" y="3129"/>
                    <a:pt x="9519" y="2390"/>
                  </a:cubicBezTo>
                  <a:lnTo>
                    <a:pt x="9519" y="3110"/>
                  </a:lnTo>
                  <a:cubicBezTo>
                    <a:pt x="9519" y="3338"/>
                    <a:pt x="9709" y="3546"/>
                    <a:pt x="9956" y="3546"/>
                  </a:cubicBezTo>
                  <a:lnTo>
                    <a:pt x="10543" y="3546"/>
                  </a:lnTo>
                  <a:lnTo>
                    <a:pt x="5841" y="12079"/>
                  </a:lnTo>
                  <a:cubicBezTo>
                    <a:pt x="5784" y="12174"/>
                    <a:pt x="5765" y="12306"/>
                    <a:pt x="5803" y="12420"/>
                  </a:cubicBezTo>
                  <a:cubicBezTo>
                    <a:pt x="5841" y="12534"/>
                    <a:pt x="5936" y="12629"/>
                    <a:pt x="6049" y="12686"/>
                  </a:cubicBezTo>
                  <a:cubicBezTo>
                    <a:pt x="7092" y="13198"/>
                    <a:pt x="8211" y="14278"/>
                    <a:pt x="8211" y="15454"/>
                  </a:cubicBezTo>
                  <a:lnTo>
                    <a:pt x="8211" y="17047"/>
                  </a:lnTo>
                  <a:lnTo>
                    <a:pt x="7775" y="17047"/>
                  </a:lnTo>
                  <a:cubicBezTo>
                    <a:pt x="7187" y="17047"/>
                    <a:pt x="7187" y="17919"/>
                    <a:pt x="7775" y="17919"/>
                  </a:cubicBezTo>
                  <a:lnTo>
                    <a:pt x="8211" y="17919"/>
                  </a:lnTo>
                  <a:lnTo>
                    <a:pt x="8211" y="22147"/>
                  </a:lnTo>
                  <a:cubicBezTo>
                    <a:pt x="8211" y="22394"/>
                    <a:pt x="8401" y="22584"/>
                    <a:pt x="8647" y="22584"/>
                  </a:cubicBezTo>
                  <a:lnTo>
                    <a:pt x="13937" y="22584"/>
                  </a:lnTo>
                  <a:cubicBezTo>
                    <a:pt x="14184" y="22584"/>
                    <a:pt x="14374" y="22394"/>
                    <a:pt x="14374" y="22147"/>
                  </a:cubicBezTo>
                  <a:lnTo>
                    <a:pt x="14374" y="17900"/>
                  </a:lnTo>
                  <a:lnTo>
                    <a:pt x="14829" y="17900"/>
                  </a:lnTo>
                  <a:cubicBezTo>
                    <a:pt x="15398" y="17900"/>
                    <a:pt x="15398" y="17028"/>
                    <a:pt x="14829" y="17028"/>
                  </a:cubicBezTo>
                  <a:lnTo>
                    <a:pt x="14374" y="17028"/>
                  </a:lnTo>
                  <a:lnTo>
                    <a:pt x="14374" y="15435"/>
                  </a:lnTo>
                  <a:cubicBezTo>
                    <a:pt x="14374" y="14278"/>
                    <a:pt x="15492" y="13179"/>
                    <a:pt x="16535" y="12667"/>
                  </a:cubicBezTo>
                  <a:cubicBezTo>
                    <a:pt x="16763" y="12553"/>
                    <a:pt x="16858" y="12287"/>
                    <a:pt x="16725" y="12060"/>
                  </a:cubicBezTo>
                  <a:lnTo>
                    <a:pt x="12041" y="3527"/>
                  </a:lnTo>
                  <a:lnTo>
                    <a:pt x="12610" y="3527"/>
                  </a:lnTo>
                  <a:cubicBezTo>
                    <a:pt x="12857" y="3527"/>
                    <a:pt x="13065" y="3338"/>
                    <a:pt x="13065" y="3091"/>
                  </a:cubicBezTo>
                  <a:lnTo>
                    <a:pt x="13065" y="2371"/>
                  </a:lnTo>
                  <a:cubicBezTo>
                    <a:pt x="16782" y="3129"/>
                    <a:pt x="19721" y="6087"/>
                    <a:pt x="20271" y="9690"/>
                  </a:cubicBezTo>
                  <a:lnTo>
                    <a:pt x="19493" y="9690"/>
                  </a:lnTo>
                  <a:cubicBezTo>
                    <a:pt x="19247" y="9690"/>
                    <a:pt x="19057" y="9898"/>
                    <a:pt x="19057" y="10145"/>
                  </a:cubicBezTo>
                  <a:lnTo>
                    <a:pt x="19057" y="12780"/>
                  </a:lnTo>
                  <a:cubicBezTo>
                    <a:pt x="19057" y="13027"/>
                    <a:pt x="19247" y="13217"/>
                    <a:pt x="19493" y="13217"/>
                  </a:cubicBezTo>
                  <a:lnTo>
                    <a:pt x="22129" y="13217"/>
                  </a:lnTo>
                  <a:cubicBezTo>
                    <a:pt x="22375" y="13217"/>
                    <a:pt x="22584" y="13027"/>
                    <a:pt x="22584" y="12780"/>
                  </a:cubicBezTo>
                  <a:lnTo>
                    <a:pt x="22584" y="10145"/>
                  </a:lnTo>
                  <a:cubicBezTo>
                    <a:pt x="22584" y="9898"/>
                    <a:pt x="22375" y="9709"/>
                    <a:pt x="22129" y="9709"/>
                  </a:cubicBezTo>
                  <a:lnTo>
                    <a:pt x="21162" y="9709"/>
                  </a:lnTo>
                  <a:cubicBezTo>
                    <a:pt x="20707" y="6466"/>
                    <a:pt x="18488" y="3622"/>
                    <a:pt x="15360" y="2219"/>
                  </a:cubicBezTo>
                  <a:lnTo>
                    <a:pt x="19114" y="2219"/>
                  </a:lnTo>
                  <a:cubicBezTo>
                    <a:pt x="19304" y="2996"/>
                    <a:pt x="20005" y="3527"/>
                    <a:pt x="20821" y="3527"/>
                  </a:cubicBezTo>
                  <a:lnTo>
                    <a:pt x="20802" y="3546"/>
                  </a:lnTo>
                  <a:cubicBezTo>
                    <a:pt x="22281" y="3546"/>
                    <a:pt x="23096" y="1859"/>
                    <a:pt x="22205" y="702"/>
                  </a:cubicBezTo>
                  <a:cubicBezTo>
                    <a:pt x="21844" y="226"/>
                    <a:pt x="21327" y="5"/>
                    <a:pt x="20815" y="5"/>
                  </a:cubicBezTo>
                  <a:cubicBezTo>
                    <a:pt x="20063" y="5"/>
                    <a:pt x="19321" y="482"/>
                    <a:pt x="19095" y="1328"/>
                  </a:cubicBezTo>
                  <a:lnTo>
                    <a:pt x="13046" y="1328"/>
                  </a:lnTo>
                  <a:lnTo>
                    <a:pt x="13046" y="456"/>
                  </a:lnTo>
                  <a:cubicBezTo>
                    <a:pt x="13046" y="209"/>
                    <a:pt x="12857" y="0"/>
                    <a:pt x="12610" y="0"/>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42"/>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True &amp; False | True</a:t>
            </a:r>
            <a:endParaRPr>
              <a:solidFill>
                <a:schemeClr val="accent3"/>
              </a:solidFill>
            </a:endParaRPr>
          </a:p>
        </p:txBody>
      </p:sp>
      <p:sp>
        <p:nvSpPr>
          <p:cNvPr id="735" name="Google Shape;735;p42"/>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lexique.bonus</a:t>
            </a:r>
            <a:endParaRPr sz="1400">
              <a:solidFill>
                <a:schemeClr val="accent3"/>
              </a:solidFill>
            </a:endParaRPr>
          </a:p>
        </p:txBody>
      </p:sp>
      <p:sp>
        <p:nvSpPr>
          <p:cNvPr id="736" name="Google Shape;736;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37" name="Google Shape;737;p42"/>
          <p:cNvSpPr txBox="1"/>
          <p:nvPr>
            <p:ph idx="4294967295" type="subTitle"/>
          </p:nvPr>
        </p:nvSpPr>
        <p:spPr>
          <a:xfrm>
            <a:off x="1614800" y="1137150"/>
            <a:ext cx="5762700" cy="182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accent3"/>
                </a:solidFill>
              </a:rPr>
              <a:t>Il peut arriver que vous </a:t>
            </a:r>
            <a:r>
              <a:rPr lang="en" sz="1000">
                <a:solidFill>
                  <a:schemeClr val="accent3"/>
                </a:solidFill>
              </a:rPr>
              <a:t>souhaitez</a:t>
            </a:r>
            <a:r>
              <a:rPr lang="en" sz="1000">
                <a:solidFill>
                  <a:schemeClr val="accent3"/>
                </a:solidFill>
              </a:rPr>
              <a:t> spécifier un type pour une variable. Cela peut être fait à l'aide du </a:t>
            </a:r>
            <a:r>
              <a:rPr b="1" lang="en" sz="1000">
                <a:solidFill>
                  <a:schemeClr val="lt2"/>
                </a:solidFill>
              </a:rPr>
              <a:t>casting</a:t>
            </a:r>
            <a:r>
              <a:rPr lang="en" sz="1000">
                <a:solidFill>
                  <a:schemeClr val="accent3"/>
                </a:solidFill>
              </a:rPr>
              <a:t>. Python propose donc des fonctions permettant de changer le type d’une variable si nécessaire.</a:t>
            </a:r>
            <a:endParaRPr sz="1000">
              <a:solidFill>
                <a:schemeClr val="accent3"/>
              </a:solidFill>
            </a:endParaRPr>
          </a:p>
          <a:p>
            <a:pPr indent="0" lvl="0" marL="0" rtl="0" algn="l">
              <a:spcBef>
                <a:spcPts val="1200"/>
              </a:spcBef>
              <a:spcAft>
                <a:spcPts val="0"/>
              </a:spcAft>
              <a:buNone/>
            </a:pPr>
            <a:r>
              <a:rPr lang="en" sz="1000">
                <a:solidFill>
                  <a:schemeClr val="accent3"/>
                </a:solidFill>
              </a:rPr>
              <a:t>Il est donc possible de transformer une type de variable en un autre type avec les fonctions suivantes :</a:t>
            </a:r>
            <a:endParaRPr sz="1000">
              <a:solidFill>
                <a:schemeClr val="accent3"/>
              </a:solidFill>
            </a:endParaRPr>
          </a:p>
          <a:p>
            <a:pPr indent="-292100" lvl="0" marL="457200" rtl="0" algn="l">
              <a:spcBef>
                <a:spcPts val="1200"/>
              </a:spcBef>
              <a:spcAft>
                <a:spcPts val="0"/>
              </a:spcAft>
              <a:buClr>
                <a:schemeClr val="accent3"/>
              </a:buClr>
              <a:buSzPts val="1000"/>
              <a:buChar char="●"/>
            </a:pPr>
            <a:r>
              <a:rPr lang="en" sz="1000">
                <a:solidFill>
                  <a:schemeClr val="accent3"/>
                </a:solidFill>
              </a:rPr>
              <a:t>int()</a:t>
            </a:r>
            <a:endParaRPr sz="1000">
              <a:solidFill>
                <a:schemeClr val="accent3"/>
              </a:solidFill>
            </a:endParaRPr>
          </a:p>
          <a:p>
            <a:pPr indent="-292100" lvl="0" marL="457200" rtl="0" algn="l">
              <a:spcBef>
                <a:spcPts val="0"/>
              </a:spcBef>
              <a:spcAft>
                <a:spcPts val="0"/>
              </a:spcAft>
              <a:buClr>
                <a:schemeClr val="accent3"/>
              </a:buClr>
              <a:buSzPts val="1000"/>
              <a:buChar char="●"/>
            </a:pPr>
            <a:r>
              <a:rPr lang="en" sz="1000">
                <a:solidFill>
                  <a:schemeClr val="accent3"/>
                </a:solidFill>
              </a:rPr>
              <a:t>float()</a:t>
            </a:r>
            <a:endParaRPr sz="1000">
              <a:solidFill>
                <a:schemeClr val="accent3"/>
              </a:solidFill>
            </a:endParaRPr>
          </a:p>
          <a:p>
            <a:pPr indent="-292100" lvl="0" marL="457200" rtl="0" algn="l">
              <a:spcBef>
                <a:spcPts val="0"/>
              </a:spcBef>
              <a:spcAft>
                <a:spcPts val="0"/>
              </a:spcAft>
              <a:buClr>
                <a:schemeClr val="accent3"/>
              </a:buClr>
              <a:buSzPts val="1000"/>
              <a:buChar char="●"/>
            </a:pPr>
            <a:r>
              <a:rPr lang="en" sz="1000">
                <a:solidFill>
                  <a:schemeClr val="accent3"/>
                </a:solidFill>
              </a:rPr>
              <a:t>str()</a:t>
            </a:r>
            <a:endParaRPr sz="1000">
              <a:solidFill>
                <a:schemeClr val="accent3"/>
              </a:solidFill>
            </a:endParaRPr>
          </a:p>
          <a:p>
            <a:pPr indent="-292100" lvl="0" marL="457200" rtl="0" algn="l">
              <a:spcBef>
                <a:spcPts val="0"/>
              </a:spcBef>
              <a:spcAft>
                <a:spcPts val="0"/>
              </a:spcAft>
              <a:buClr>
                <a:schemeClr val="accent3"/>
              </a:buClr>
              <a:buSzPts val="1000"/>
              <a:buChar char="●"/>
            </a:pPr>
            <a:r>
              <a:rPr lang="en" sz="1000">
                <a:solidFill>
                  <a:schemeClr val="accent3"/>
                </a:solidFill>
              </a:rPr>
              <a:t>bool()</a:t>
            </a:r>
            <a:endParaRPr sz="1000">
              <a:solidFill>
                <a:schemeClr val="accent3"/>
              </a:solidFill>
            </a:endParaRPr>
          </a:p>
        </p:txBody>
      </p:sp>
      <p:sp>
        <p:nvSpPr>
          <p:cNvPr id="738" name="Google Shape;738;p42"/>
          <p:cNvSpPr txBox="1"/>
          <p:nvPr>
            <p:ph type="title"/>
          </p:nvPr>
        </p:nvSpPr>
        <p:spPr>
          <a:xfrm>
            <a:off x="1143175" y="606450"/>
            <a:ext cx="7413600" cy="53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solidFill>
                  <a:schemeClr val="accent1"/>
                </a:solidFill>
              </a:rPr>
              <a:t>Rappel</a:t>
            </a:r>
            <a:r>
              <a:rPr lang="en" sz="2800">
                <a:solidFill>
                  <a:schemeClr val="accent1"/>
                </a:solidFill>
              </a:rPr>
              <a:t> &lt; /0 &gt;</a:t>
            </a:r>
            <a:r>
              <a:rPr lang="en" sz="2800">
                <a:solidFill>
                  <a:schemeClr val="accent3"/>
                </a:solidFill>
              </a:rPr>
              <a:t> { </a:t>
            </a:r>
            <a:endParaRPr sz="2800"/>
          </a:p>
        </p:txBody>
      </p:sp>
      <p:grpSp>
        <p:nvGrpSpPr>
          <p:cNvPr id="739" name="Google Shape;739;p42"/>
          <p:cNvGrpSpPr/>
          <p:nvPr/>
        </p:nvGrpSpPr>
        <p:grpSpPr>
          <a:xfrm>
            <a:off x="1108700" y="1193162"/>
            <a:ext cx="506100" cy="3020400"/>
            <a:chOff x="1108775" y="3203075"/>
            <a:chExt cx="506100" cy="3020400"/>
          </a:xfrm>
        </p:grpSpPr>
        <p:cxnSp>
          <p:nvCxnSpPr>
            <p:cNvPr id="740" name="Google Shape;740;p42"/>
            <p:cNvCxnSpPr>
              <a:endCxn id="741" idx="0"/>
            </p:cNvCxnSpPr>
            <p:nvPr/>
          </p:nvCxnSpPr>
          <p:spPr>
            <a:xfrm>
              <a:off x="1337825" y="3203075"/>
              <a:ext cx="24000" cy="2404800"/>
            </a:xfrm>
            <a:prstGeom prst="straightConnector1">
              <a:avLst/>
            </a:prstGeom>
            <a:noFill/>
            <a:ln cap="flat" cmpd="sng" w="9525">
              <a:solidFill>
                <a:schemeClr val="accent4"/>
              </a:solidFill>
              <a:prstDash val="solid"/>
              <a:round/>
              <a:headEnd len="med" w="med" type="none"/>
              <a:tailEnd len="med" w="med" type="none"/>
            </a:ln>
          </p:spPr>
        </p:cxnSp>
        <p:sp>
          <p:nvSpPr>
            <p:cNvPr id="741" name="Google Shape;741;p42"/>
            <p:cNvSpPr txBox="1"/>
            <p:nvPr/>
          </p:nvSpPr>
          <p:spPr>
            <a:xfrm>
              <a:off x="1108775" y="560787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sp>
        <p:nvSpPr>
          <p:cNvPr id="742" name="Google Shape;742;p42"/>
          <p:cNvSpPr txBox="1"/>
          <p:nvPr>
            <p:ph idx="4294967295" type="subTitle"/>
          </p:nvPr>
        </p:nvSpPr>
        <p:spPr>
          <a:xfrm>
            <a:off x="710125" y="4694725"/>
            <a:ext cx="79770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u="sng">
                <a:solidFill>
                  <a:schemeClr val="hlink"/>
                </a:solidFill>
                <a:hlinkClick r:id="rId3"/>
              </a:rPr>
              <a:t>https://www.w3schools.com/python/python_casting.asp</a:t>
            </a:r>
            <a:r>
              <a:rPr lang="en">
                <a:solidFill>
                  <a:schemeClr val="accent3"/>
                </a:solidFill>
              </a:rPr>
              <a:t> </a:t>
            </a:r>
            <a:endParaRPr sz="1400">
              <a:solidFill>
                <a:schemeClr val="accent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43"/>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True &amp; False | True</a:t>
            </a:r>
            <a:endParaRPr>
              <a:solidFill>
                <a:schemeClr val="accent3"/>
              </a:solidFill>
            </a:endParaRPr>
          </a:p>
        </p:txBody>
      </p:sp>
      <p:sp>
        <p:nvSpPr>
          <p:cNvPr id="748" name="Google Shape;748;p43"/>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lexique.bonus</a:t>
            </a:r>
            <a:endParaRPr sz="1400">
              <a:solidFill>
                <a:schemeClr val="accent3"/>
              </a:solidFill>
            </a:endParaRPr>
          </a:p>
        </p:txBody>
      </p:sp>
      <p:sp>
        <p:nvSpPr>
          <p:cNvPr id="749" name="Google Shape;749;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50" name="Google Shape;750;p43"/>
          <p:cNvSpPr txBox="1"/>
          <p:nvPr>
            <p:ph idx="4294967295" type="subTitle"/>
          </p:nvPr>
        </p:nvSpPr>
        <p:spPr>
          <a:xfrm>
            <a:off x="1614800" y="1137150"/>
            <a:ext cx="5762700" cy="1823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000">
                <a:solidFill>
                  <a:schemeClr val="accent3"/>
                </a:solidFill>
              </a:rPr>
              <a:t>Pour les nombres entiers, nous allons utiliser la fonction int() :</a:t>
            </a:r>
            <a:endParaRPr sz="1000">
              <a:solidFill>
                <a:schemeClr val="accent3"/>
              </a:solidFill>
            </a:endParaRPr>
          </a:p>
        </p:txBody>
      </p:sp>
      <p:sp>
        <p:nvSpPr>
          <p:cNvPr id="751" name="Google Shape;751;p43"/>
          <p:cNvSpPr txBox="1"/>
          <p:nvPr>
            <p:ph type="title"/>
          </p:nvPr>
        </p:nvSpPr>
        <p:spPr>
          <a:xfrm>
            <a:off x="1143175" y="606450"/>
            <a:ext cx="7413600" cy="53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solidFill>
                  <a:schemeClr val="accent1"/>
                </a:solidFill>
              </a:rPr>
              <a:t>Rappel &lt; /0 &gt;</a:t>
            </a:r>
            <a:r>
              <a:rPr lang="en" sz="2800">
                <a:solidFill>
                  <a:schemeClr val="accent3"/>
                </a:solidFill>
              </a:rPr>
              <a:t> { </a:t>
            </a:r>
            <a:endParaRPr sz="2800"/>
          </a:p>
        </p:txBody>
      </p:sp>
      <p:grpSp>
        <p:nvGrpSpPr>
          <p:cNvPr id="752" name="Google Shape;752;p43"/>
          <p:cNvGrpSpPr/>
          <p:nvPr/>
        </p:nvGrpSpPr>
        <p:grpSpPr>
          <a:xfrm>
            <a:off x="1108700" y="1193162"/>
            <a:ext cx="506100" cy="3020400"/>
            <a:chOff x="1108775" y="3203075"/>
            <a:chExt cx="506100" cy="3020400"/>
          </a:xfrm>
        </p:grpSpPr>
        <p:cxnSp>
          <p:nvCxnSpPr>
            <p:cNvPr id="753" name="Google Shape;753;p43"/>
            <p:cNvCxnSpPr>
              <a:endCxn id="754" idx="0"/>
            </p:cNvCxnSpPr>
            <p:nvPr/>
          </p:nvCxnSpPr>
          <p:spPr>
            <a:xfrm>
              <a:off x="1337825" y="3203075"/>
              <a:ext cx="24000" cy="2404800"/>
            </a:xfrm>
            <a:prstGeom prst="straightConnector1">
              <a:avLst/>
            </a:prstGeom>
            <a:noFill/>
            <a:ln cap="flat" cmpd="sng" w="9525">
              <a:solidFill>
                <a:schemeClr val="accent4"/>
              </a:solidFill>
              <a:prstDash val="solid"/>
              <a:round/>
              <a:headEnd len="med" w="med" type="none"/>
              <a:tailEnd len="med" w="med" type="none"/>
            </a:ln>
          </p:spPr>
        </p:cxnSp>
        <p:sp>
          <p:nvSpPr>
            <p:cNvPr id="754" name="Google Shape;754;p43"/>
            <p:cNvSpPr txBox="1"/>
            <p:nvPr/>
          </p:nvSpPr>
          <p:spPr>
            <a:xfrm>
              <a:off x="1108775" y="560787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sp>
        <p:nvSpPr>
          <p:cNvPr id="755" name="Google Shape;755;p43"/>
          <p:cNvSpPr txBox="1"/>
          <p:nvPr>
            <p:ph idx="4294967295" type="subTitle"/>
          </p:nvPr>
        </p:nvSpPr>
        <p:spPr>
          <a:xfrm>
            <a:off x="710125" y="4694725"/>
            <a:ext cx="79770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u="sng">
                <a:solidFill>
                  <a:schemeClr val="hlink"/>
                </a:solidFill>
                <a:hlinkClick r:id="rId3"/>
              </a:rPr>
              <a:t>https://www.w3schools.com/python/python_casting.asp</a:t>
            </a:r>
            <a:r>
              <a:rPr lang="en">
                <a:solidFill>
                  <a:schemeClr val="accent3"/>
                </a:solidFill>
              </a:rPr>
              <a:t> </a:t>
            </a:r>
            <a:endParaRPr sz="1400">
              <a:solidFill>
                <a:schemeClr val="accent3"/>
              </a:solidFill>
            </a:endParaRPr>
          </a:p>
        </p:txBody>
      </p:sp>
      <p:pic>
        <p:nvPicPr>
          <p:cNvPr id="756" name="Google Shape;756;p43"/>
          <p:cNvPicPr preferRelativeResize="0"/>
          <p:nvPr/>
        </p:nvPicPr>
        <p:blipFill>
          <a:blip r:embed="rId4">
            <a:alphaModFix/>
          </a:blip>
          <a:stretch>
            <a:fillRect/>
          </a:stretch>
        </p:blipFill>
        <p:spPr>
          <a:xfrm>
            <a:off x="2125637" y="1791800"/>
            <a:ext cx="5448675" cy="1823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26"/>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Présentation.py</a:t>
            </a:r>
            <a:endParaRPr>
              <a:solidFill>
                <a:schemeClr val="accent3"/>
              </a:solidFill>
            </a:endParaRPr>
          </a:p>
        </p:txBody>
      </p:sp>
      <p:sp>
        <p:nvSpPr>
          <p:cNvPr id="492" name="Google Shape;492;p26"/>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Kahoot.it</a:t>
            </a:r>
            <a:endParaRPr>
              <a:solidFill>
                <a:schemeClr val="accent3"/>
              </a:solidFill>
            </a:endParaRPr>
          </a:p>
        </p:txBody>
      </p:sp>
      <p:sp>
        <p:nvSpPr>
          <p:cNvPr id="493" name="Google Shape;493;p26"/>
          <p:cNvSpPr txBox="1"/>
          <p:nvPr/>
        </p:nvSpPr>
        <p:spPr>
          <a:xfrm>
            <a:off x="1143250" y="582700"/>
            <a:ext cx="7290600" cy="5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FF5858"/>
                </a:solidFill>
                <a:latin typeface="Fira Code"/>
                <a:ea typeface="Fira Code"/>
                <a:cs typeface="Fira Code"/>
                <a:sym typeface="Fira Code"/>
              </a:rPr>
              <a:t>Table des matières</a:t>
            </a:r>
            <a:endParaRPr sz="2800">
              <a:solidFill>
                <a:srgbClr val="FFFFFF"/>
              </a:solidFill>
              <a:latin typeface="Fira Code"/>
              <a:ea typeface="Fira Code"/>
              <a:cs typeface="Fira Code"/>
              <a:sym typeface="Fira Code"/>
            </a:endParaRPr>
          </a:p>
        </p:txBody>
      </p:sp>
      <p:sp>
        <p:nvSpPr>
          <p:cNvPr id="494" name="Google Shape;494;p26"/>
          <p:cNvSpPr txBox="1"/>
          <p:nvPr/>
        </p:nvSpPr>
        <p:spPr>
          <a:xfrm>
            <a:off x="1630375" y="1261475"/>
            <a:ext cx="1415700" cy="58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DBA0DB"/>
                </a:solidFill>
                <a:latin typeface="Fira Code"/>
                <a:ea typeface="Fira Code"/>
                <a:cs typeface="Fira Code"/>
                <a:sym typeface="Fira Code"/>
              </a:rPr>
              <a:t>Étape 01</a:t>
            </a:r>
            <a:endParaRPr sz="2000">
              <a:solidFill>
                <a:srgbClr val="DBA0DB"/>
              </a:solidFill>
              <a:latin typeface="Fira Code"/>
              <a:ea typeface="Fira Code"/>
              <a:cs typeface="Fira Code"/>
              <a:sym typeface="Fira Code"/>
            </a:endParaRPr>
          </a:p>
        </p:txBody>
      </p:sp>
      <p:sp>
        <p:nvSpPr>
          <p:cNvPr id="495" name="Google Shape;495;p26"/>
          <p:cNvSpPr txBox="1"/>
          <p:nvPr/>
        </p:nvSpPr>
        <p:spPr>
          <a:xfrm>
            <a:off x="3046075" y="1261750"/>
            <a:ext cx="3981300" cy="58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Prise des présences et </a:t>
            </a:r>
            <a:r>
              <a:rPr lang="en">
                <a:solidFill>
                  <a:schemeClr val="lt2"/>
                </a:solidFill>
                <a:latin typeface="Fira Code"/>
                <a:ea typeface="Fira Code"/>
                <a:cs typeface="Fira Code"/>
                <a:sym typeface="Fira Code"/>
              </a:rPr>
              <a:t>Kahoot!</a:t>
            </a:r>
            <a:endParaRPr>
              <a:solidFill>
                <a:schemeClr val="lt2"/>
              </a:solidFill>
              <a:latin typeface="Fira Code"/>
              <a:ea typeface="Fira Code"/>
              <a:cs typeface="Fira Code"/>
              <a:sym typeface="Fira Code"/>
            </a:endParaRPr>
          </a:p>
        </p:txBody>
      </p:sp>
      <p:sp>
        <p:nvSpPr>
          <p:cNvPr id="496" name="Google Shape;496;p26"/>
          <p:cNvSpPr txBox="1"/>
          <p:nvPr/>
        </p:nvSpPr>
        <p:spPr>
          <a:xfrm>
            <a:off x="2068425" y="1831600"/>
            <a:ext cx="1415700" cy="58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FCC642"/>
                </a:solidFill>
                <a:latin typeface="Fira Code"/>
                <a:ea typeface="Fira Code"/>
                <a:cs typeface="Fira Code"/>
                <a:sym typeface="Fira Code"/>
              </a:rPr>
              <a:t>Étape 02</a:t>
            </a:r>
            <a:endParaRPr sz="2000">
              <a:solidFill>
                <a:srgbClr val="FCC642"/>
              </a:solidFill>
              <a:latin typeface="Fira Code"/>
              <a:ea typeface="Fira Code"/>
              <a:cs typeface="Fira Code"/>
              <a:sym typeface="Fira Code"/>
            </a:endParaRPr>
          </a:p>
        </p:txBody>
      </p:sp>
      <p:sp>
        <p:nvSpPr>
          <p:cNvPr id="497" name="Google Shape;497;p26"/>
          <p:cNvSpPr txBox="1"/>
          <p:nvPr/>
        </p:nvSpPr>
        <p:spPr>
          <a:xfrm>
            <a:off x="3484125" y="1829783"/>
            <a:ext cx="3981300" cy="58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Le</a:t>
            </a:r>
            <a:r>
              <a:rPr lang="en">
                <a:solidFill>
                  <a:srgbClr val="E7E7E7"/>
                </a:solidFill>
                <a:latin typeface="Fira Code"/>
                <a:ea typeface="Fira Code"/>
                <a:cs typeface="Fira Code"/>
                <a:sym typeface="Fira Code"/>
              </a:rPr>
              <a:t> </a:t>
            </a:r>
            <a:r>
              <a:rPr lang="en">
                <a:solidFill>
                  <a:schemeClr val="accent2"/>
                </a:solidFill>
                <a:latin typeface="Fira Code"/>
                <a:ea typeface="Fira Code"/>
                <a:cs typeface="Fira Code"/>
                <a:sym typeface="Fira Code"/>
              </a:rPr>
              <a:t>Binaire </a:t>
            </a:r>
            <a:r>
              <a:rPr lang="en">
                <a:solidFill>
                  <a:schemeClr val="accent3"/>
                </a:solidFill>
                <a:latin typeface="Fira Code"/>
                <a:ea typeface="Fira Code"/>
                <a:cs typeface="Fira Code"/>
                <a:sym typeface="Fira Code"/>
              </a:rPr>
              <a:t>et son histoire</a:t>
            </a:r>
            <a:endParaRPr>
              <a:solidFill>
                <a:schemeClr val="accent3"/>
              </a:solidFill>
              <a:latin typeface="Fira Code"/>
              <a:ea typeface="Fira Code"/>
              <a:cs typeface="Fira Code"/>
              <a:sym typeface="Fira Code"/>
            </a:endParaRPr>
          </a:p>
        </p:txBody>
      </p:sp>
      <p:sp>
        <p:nvSpPr>
          <p:cNvPr id="498" name="Google Shape;498;p26"/>
          <p:cNvSpPr txBox="1"/>
          <p:nvPr/>
        </p:nvSpPr>
        <p:spPr>
          <a:xfrm>
            <a:off x="2505725" y="2401750"/>
            <a:ext cx="1415700" cy="58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72D9F0"/>
                </a:solidFill>
                <a:latin typeface="Fira Code"/>
                <a:ea typeface="Fira Code"/>
                <a:cs typeface="Fira Code"/>
                <a:sym typeface="Fira Code"/>
              </a:rPr>
              <a:t>Étape 03</a:t>
            </a:r>
            <a:endParaRPr sz="2000">
              <a:solidFill>
                <a:srgbClr val="72D9F0"/>
              </a:solidFill>
              <a:latin typeface="Fira Code"/>
              <a:ea typeface="Fira Code"/>
              <a:cs typeface="Fira Code"/>
              <a:sym typeface="Fira Code"/>
            </a:endParaRPr>
          </a:p>
        </p:txBody>
      </p:sp>
      <p:sp>
        <p:nvSpPr>
          <p:cNvPr id="499" name="Google Shape;499;p26"/>
          <p:cNvSpPr txBox="1"/>
          <p:nvPr/>
        </p:nvSpPr>
        <p:spPr>
          <a:xfrm>
            <a:off x="3921425" y="2401767"/>
            <a:ext cx="3981300" cy="58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7E7E7"/>
                </a:solidFill>
                <a:latin typeface="Fira Code"/>
                <a:ea typeface="Fira Code"/>
                <a:cs typeface="Fira Code"/>
                <a:sym typeface="Fira Code"/>
              </a:rPr>
              <a:t>Transformation</a:t>
            </a:r>
            <a:r>
              <a:rPr lang="en">
                <a:solidFill>
                  <a:srgbClr val="E7E7E7"/>
                </a:solidFill>
                <a:latin typeface="Fira Code"/>
                <a:ea typeface="Fira Code"/>
                <a:cs typeface="Fira Code"/>
                <a:sym typeface="Fira Code"/>
              </a:rPr>
              <a:t> </a:t>
            </a:r>
            <a:r>
              <a:rPr lang="en">
                <a:solidFill>
                  <a:schemeClr val="accent1"/>
                </a:solidFill>
                <a:latin typeface="Fira Code"/>
                <a:ea typeface="Fira Code"/>
                <a:cs typeface="Fira Code"/>
                <a:sym typeface="Fira Code"/>
              </a:rPr>
              <a:t>binaire</a:t>
            </a:r>
            <a:endParaRPr>
              <a:solidFill>
                <a:schemeClr val="accent1"/>
              </a:solidFill>
              <a:latin typeface="Fira Code"/>
              <a:ea typeface="Fira Code"/>
              <a:cs typeface="Fira Code"/>
              <a:sym typeface="Fira Code"/>
            </a:endParaRPr>
          </a:p>
        </p:txBody>
      </p:sp>
      <p:sp>
        <p:nvSpPr>
          <p:cNvPr id="500" name="Google Shape;500;p26"/>
          <p:cNvSpPr txBox="1"/>
          <p:nvPr/>
        </p:nvSpPr>
        <p:spPr>
          <a:xfrm>
            <a:off x="2924775" y="2971925"/>
            <a:ext cx="1415700" cy="58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A5CF27"/>
                </a:solidFill>
                <a:latin typeface="Fira Code"/>
                <a:ea typeface="Fira Code"/>
                <a:cs typeface="Fira Code"/>
                <a:sym typeface="Fira Code"/>
              </a:rPr>
              <a:t>Étape 04</a:t>
            </a:r>
            <a:endParaRPr sz="2000">
              <a:solidFill>
                <a:srgbClr val="A5CF27"/>
              </a:solidFill>
              <a:latin typeface="Fira Code"/>
              <a:ea typeface="Fira Code"/>
              <a:cs typeface="Fira Code"/>
              <a:sym typeface="Fira Code"/>
            </a:endParaRPr>
          </a:p>
        </p:txBody>
      </p:sp>
      <p:sp>
        <p:nvSpPr>
          <p:cNvPr id="501" name="Google Shape;501;p26"/>
          <p:cNvSpPr txBox="1"/>
          <p:nvPr/>
        </p:nvSpPr>
        <p:spPr>
          <a:xfrm>
            <a:off x="4340475" y="2973775"/>
            <a:ext cx="3981300" cy="58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Pause et Exercices en classes</a:t>
            </a:r>
            <a:endParaRPr>
              <a:solidFill>
                <a:schemeClr val="dk2"/>
              </a:solidFill>
              <a:latin typeface="Fira Code"/>
              <a:ea typeface="Fira Code"/>
              <a:cs typeface="Fira Code"/>
              <a:sym typeface="Fira Code"/>
            </a:endParaRPr>
          </a:p>
        </p:txBody>
      </p:sp>
      <p:cxnSp>
        <p:nvCxnSpPr>
          <p:cNvPr id="502" name="Google Shape;502;p26"/>
          <p:cNvCxnSpPr/>
          <p:nvPr/>
        </p:nvCxnSpPr>
        <p:spPr>
          <a:xfrm flipH="1">
            <a:off x="1329175" y="1231025"/>
            <a:ext cx="8700" cy="2982900"/>
          </a:xfrm>
          <a:prstGeom prst="straightConnector1">
            <a:avLst/>
          </a:prstGeom>
          <a:noFill/>
          <a:ln cap="flat" cmpd="sng" w="9525">
            <a:solidFill>
              <a:srgbClr val="707070"/>
            </a:solidFill>
            <a:prstDash val="solid"/>
            <a:round/>
            <a:headEnd len="med" w="med" type="none"/>
            <a:tailEnd len="med" w="med" type="none"/>
          </a:ln>
        </p:spPr>
      </p:cxnSp>
      <p:cxnSp>
        <p:nvCxnSpPr>
          <p:cNvPr id="503" name="Google Shape;503;p26"/>
          <p:cNvCxnSpPr>
            <a:endCxn id="494" idx="1"/>
          </p:cNvCxnSpPr>
          <p:nvPr/>
        </p:nvCxnSpPr>
        <p:spPr>
          <a:xfrm>
            <a:off x="1337875" y="1553675"/>
            <a:ext cx="292500" cy="0"/>
          </a:xfrm>
          <a:prstGeom prst="straightConnector1">
            <a:avLst/>
          </a:prstGeom>
          <a:noFill/>
          <a:ln cap="flat" cmpd="sng" w="9525">
            <a:solidFill>
              <a:srgbClr val="707070"/>
            </a:solidFill>
            <a:prstDash val="solid"/>
            <a:round/>
            <a:headEnd len="med" w="med" type="none"/>
            <a:tailEnd len="med" w="med" type="none"/>
          </a:ln>
        </p:spPr>
      </p:cxnSp>
      <p:cxnSp>
        <p:nvCxnSpPr>
          <p:cNvPr id="504" name="Google Shape;504;p26"/>
          <p:cNvCxnSpPr/>
          <p:nvPr/>
        </p:nvCxnSpPr>
        <p:spPr>
          <a:xfrm>
            <a:off x="1337875" y="2123800"/>
            <a:ext cx="698400" cy="0"/>
          </a:xfrm>
          <a:prstGeom prst="straightConnector1">
            <a:avLst/>
          </a:prstGeom>
          <a:noFill/>
          <a:ln cap="flat" cmpd="sng" w="9525">
            <a:solidFill>
              <a:srgbClr val="707070"/>
            </a:solidFill>
            <a:prstDash val="solid"/>
            <a:round/>
            <a:headEnd len="med" w="med" type="none"/>
            <a:tailEnd len="med" w="med" type="none"/>
          </a:ln>
        </p:spPr>
      </p:cxnSp>
      <p:sp>
        <p:nvSpPr>
          <p:cNvPr id="505" name="Google Shape;505;p26"/>
          <p:cNvSpPr/>
          <p:nvPr/>
        </p:nvSpPr>
        <p:spPr>
          <a:xfrm>
            <a:off x="1280125" y="2218446"/>
            <a:ext cx="115500" cy="115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6" name="Google Shape;506;p26"/>
          <p:cNvCxnSpPr/>
          <p:nvPr/>
        </p:nvCxnSpPr>
        <p:spPr>
          <a:xfrm>
            <a:off x="1337875" y="2693963"/>
            <a:ext cx="1152000" cy="0"/>
          </a:xfrm>
          <a:prstGeom prst="straightConnector1">
            <a:avLst/>
          </a:prstGeom>
          <a:noFill/>
          <a:ln cap="flat" cmpd="sng" w="9525">
            <a:solidFill>
              <a:srgbClr val="707070"/>
            </a:solidFill>
            <a:prstDash val="solid"/>
            <a:round/>
            <a:headEnd len="med" w="med" type="none"/>
            <a:tailEnd len="med" w="med" type="none"/>
          </a:ln>
        </p:spPr>
      </p:cxnSp>
      <p:sp>
        <p:nvSpPr>
          <p:cNvPr id="507" name="Google Shape;507;p26"/>
          <p:cNvSpPr/>
          <p:nvPr/>
        </p:nvSpPr>
        <p:spPr>
          <a:xfrm>
            <a:off x="1280125" y="2941004"/>
            <a:ext cx="115500" cy="115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8" name="Google Shape;508;p26"/>
          <p:cNvCxnSpPr/>
          <p:nvPr/>
        </p:nvCxnSpPr>
        <p:spPr>
          <a:xfrm>
            <a:off x="1337875" y="3264125"/>
            <a:ext cx="1587000" cy="0"/>
          </a:xfrm>
          <a:prstGeom prst="straightConnector1">
            <a:avLst/>
          </a:prstGeom>
          <a:noFill/>
          <a:ln cap="flat" cmpd="sng" w="9525">
            <a:solidFill>
              <a:srgbClr val="707070"/>
            </a:solidFill>
            <a:prstDash val="solid"/>
            <a:round/>
            <a:headEnd len="med" w="med" type="none"/>
            <a:tailEnd len="med" w="med" type="none"/>
          </a:ln>
        </p:spPr>
      </p:cxnSp>
      <p:sp>
        <p:nvSpPr>
          <p:cNvPr id="509" name="Google Shape;509;p26"/>
          <p:cNvSpPr/>
          <p:nvPr/>
        </p:nvSpPr>
        <p:spPr>
          <a:xfrm>
            <a:off x="1280125" y="3663563"/>
            <a:ext cx="115500" cy="115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1" name="Google Shape;511;p26"/>
          <p:cNvSpPr txBox="1"/>
          <p:nvPr/>
        </p:nvSpPr>
        <p:spPr>
          <a:xfrm>
            <a:off x="3381975" y="3657725"/>
            <a:ext cx="1415700" cy="58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Fira Code"/>
                <a:ea typeface="Fira Code"/>
                <a:cs typeface="Fira Code"/>
                <a:sym typeface="Fira Code"/>
              </a:rPr>
              <a:t>Étape 05</a:t>
            </a:r>
            <a:endParaRPr sz="2000">
              <a:solidFill>
                <a:schemeClr val="lt1"/>
              </a:solidFill>
              <a:latin typeface="Fira Code"/>
              <a:ea typeface="Fira Code"/>
              <a:cs typeface="Fira Code"/>
              <a:sym typeface="Fira Code"/>
            </a:endParaRPr>
          </a:p>
        </p:txBody>
      </p:sp>
      <p:sp>
        <p:nvSpPr>
          <p:cNvPr id="512" name="Google Shape;512;p26"/>
          <p:cNvSpPr txBox="1"/>
          <p:nvPr/>
        </p:nvSpPr>
        <p:spPr>
          <a:xfrm>
            <a:off x="4797675" y="3659575"/>
            <a:ext cx="3981300" cy="58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Les variables </a:t>
            </a:r>
            <a:r>
              <a:rPr lang="en">
                <a:solidFill>
                  <a:schemeClr val="dk2"/>
                </a:solidFill>
                <a:latin typeface="Fira Code"/>
                <a:ea typeface="Fira Code"/>
                <a:cs typeface="Fira Code"/>
                <a:sym typeface="Fira Code"/>
              </a:rPr>
              <a:t>booléennes </a:t>
            </a:r>
            <a:r>
              <a:rPr lang="en">
                <a:solidFill>
                  <a:schemeClr val="accent2"/>
                </a:solidFill>
                <a:latin typeface="Fira Code"/>
                <a:ea typeface="Fira Code"/>
                <a:cs typeface="Fira Code"/>
                <a:sym typeface="Fira Code"/>
              </a:rPr>
              <a:t>AND</a:t>
            </a:r>
            <a:r>
              <a:rPr lang="en">
                <a:solidFill>
                  <a:schemeClr val="dk2"/>
                </a:solidFill>
                <a:latin typeface="Fira Code"/>
                <a:ea typeface="Fira Code"/>
                <a:cs typeface="Fira Code"/>
                <a:sym typeface="Fira Code"/>
              </a:rPr>
              <a:t> </a:t>
            </a:r>
            <a:r>
              <a:rPr lang="en">
                <a:solidFill>
                  <a:schemeClr val="accent3"/>
                </a:solidFill>
                <a:latin typeface="Fira Code"/>
                <a:ea typeface="Fira Code"/>
                <a:cs typeface="Fira Code"/>
                <a:sym typeface="Fira Code"/>
              </a:rPr>
              <a:t>Les </a:t>
            </a:r>
            <a:r>
              <a:rPr lang="en">
                <a:solidFill>
                  <a:schemeClr val="lt2"/>
                </a:solidFill>
                <a:latin typeface="Fira Code"/>
                <a:ea typeface="Fira Code"/>
                <a:cs typeface="Fira Code"/>
                <a:sym typeface="Fira Code"/>
              </a:rPr>
              <a:t>Opérateurs</a:t>
            </a:r>
            <a:r>
              <a:rPr lang="en">
                <a:solidFill>
                  <a:schemeClr val="accent3"/>
                </a:solidFill>
                <a:latin typeface="Fira Code"/>
                <a:ea typeface="Fira Code"/>
                <a:cs typeface="Fira Code"/>
                <a:sym typeface="Fira Code"/>
              </a:rPr>
              <a:t> en Python</a:t>
            </a:r>
            <a:endParaRPr>
              <a:solidFill>
                <a:schemeClr val="dk2"/>
              </a:solidFill>
              <a:latin typeface="Fira Code"/>
              <a:ea typeface="Fira Code"/>
              <a:cs typeface="Fira Code"/>
              <a:sym typeface="Fira Code"/>
            </a:endParaRPr>
          </a:p>
        </p:txBody>
      </p:sp>
      <p:cxnSp>
        <p:nvCxnSpPr>
          <p:cNvPr id="513" name="Google Shape;513;p26"/>
          <p:cNvCxnSpPr/>
          <p:nvPr/>
        </p:nvCxnSpPr>
        <p:spPr>
          <a:xfrm>
            <a:off x="1337775" y="3949925"/>
            <a:ext cx="2044200" cy="0"/>
          </a:xfrm>
          <a:prstGeom prst="straightConnector1">
            <a:avLst/>
          </a:prstGeom>
          <a:noFill/>
          <a:ln cap="flat" cmpd="sng" w="9525">
            <a:solidFill>
              <a:srgbClr val="707070"/>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44"/>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True &amp; False | True</a:t>
            </a:r>
            <a:endParaRPr>
              <a:solidFill>
                <a:schemeClr val="accent3"/>
              </a:solidFill>
            </a:endParaRPr>
          </a:p>
        </p:txBody>
      </p:sp>
      <p:sp>
        <p:nvSpPr>
          <p:cNvPr id="762" name="Google Shape;762;p44"/>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lexique.bonus</a:t>
            </a:r>
            <a:endParaRPr sz="1400">
              <a:solidFill>
                <a:schemeClr val="accent3"/>
              </a:solidFill>
            </a:endParaRPr>
          </a:p>
        </p:txBody>
      </p:sp>
      <p:sp>
        <p:nvSpPr>
          <p:cNvPr id="763" name="Google Shape;763;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64" name="Google Shape;764;p44"/>
          <p:cNvSpPr txBox="1"/>
          <p:nvPr>
            <p:ph idx="4294967295" type="subTitle"/>
          </p:nvPr>
        </p:nvSpPr>
        <p:spPr>
          <a:xfrm>
            <a:off x="1614800" y="1137150"/>
            <a:ext cx="6028200" cy="1823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000">
                <a:solidFill>
                  <a:schemeClr val="accent3"/>
                </a:solidFill>
              </a:rPr>
              <a:t>Pour les nombres avec décimals, nous allons utiliser la fonction float() :</a:t>
            </a:r>
            <a:endParaRPr sz="1000">
              <a:solidFill>
                <a:schemeClr val="accent3"/>
              </a:solidFill>
            </a:endParaRPr>
          </a:p>
        </p:txBody>
      </p:sp>
      <p:sp>
        <p:nvSpPr>
          <p:cNvPr id="765" name="Google Shape;765;p44"/>
          <p:cNvSpPr txBox="1"/>
          <p:nvPr>
            <p:ph type="title"/>
          </p:nvPr>
        </p:nvSpPr>
        <p:spPr>
          <a:xfrm>
            <a:off x="1143175" y="606450"/>
            <a:ext cx="7413600" cy="53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solidFill>
                  <a:schemeClr val="accent1"/>
                </a:solidFill>
              </a:rPr>
              <a:t>Rappel &lt; /0 &gt;</a:t>
            </a:r>
            <a:r>
              <a:rPr lang="en" sz="2800">
                <a:solidFill>
                  <a:schemeClr val="accent3"/>
                </a:solidFill>
              </a:rPr>
              <a:t> { </a:t>
            </a:r>
            <a:endParaRPr sz="2800"/>
          </a:p>
        </p:txBody>
      </p:sp>
      <p:grpSp>
        <p:nvGrpSpPr>
          <p:cNvPr id="766" name="Google Shape;766;p44"/>
          <p:cNvGrpSpPr/>
          <p:nvPr/>
        </p:nvGrpSpPr>
        <p:grpSpPr>
          <a:xfrm>
            <a:off x="1108700" y="1193162"/>
            <a:ext cx="506100" cy="3020400"/>
            <a:chOff x="1108775" y="3203075"/>
            <a:chExt cx="506100" cy="3020400"/>
          </a:xfrm>
        </p:grpSpPr>
        <p:cxnSp>
          <p:nvCxnSpPr>
            <p:cNvPr id="767" name="Google Shape;767;p44"/>
            <p:cNvCxnSpPr>
              <a:endCxn id="768" idx="0"/>
            </p:cNvCxnSpPr>
            <p:nvPr/>
          </p:nvCxnSpPr>
          <p:spPr>
            <a:xfrm>
              <a:off x="1337825" y="3203075"/>
              <a:ext cx="24000" cy="2404800"/>
            </a:xfrm>
            <a:prstGeom prst="straightConnector1">
              <a:avLst/>
            </a:prstGeom>
            <a:noFill/>
            <a:ln cap="flat" cmpd="sng" w="9525">
              <a:solidFill>
                <a:schemeClr val="accent4"/>
              </a:solidFill>
              <a:prstDash val="solid"/>
              <a:round/>
              <a:headEnd len="med" w="med" type="none"/>
              <a:tailEnd len="med" w="med" type="none"/>
            </a:ln>
          </p:spPr>
        </p:cxnSp>
        <p:sp>
          <p:nvSpPr>
            <p:cNvPr id="768" name="Google Shape;768;p44"/>
            <p:cNvSpPr txBox="1"/>
            <p:nvPr/>
          </p:nvSpPr>
          <p:spPr>
            <a:xfrm>
              <a:off x="1108775" y="560787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sp>
        <p:nvSpPr>
          <p:cNvPr id="769" name="Google Shape;769;p44"/>
          <p:cNvSpPr txBox="1"/>
          <p:nvPr>
            <p:ph idx="4294967295" type="subTitle"/>
          </p:nvPr>
        </p:nvSpPr>
        <p:spPr>
          <a:xfrm>
            <a:off x="710125" y="4694725"/>
            <a:ext cx="79770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u="sng">
                <a:solidFill>
                  <a:schemeClr val="hlink"/>
                </a:solidFill>
                <a:hlinkClick r:id="rId3"/>
              </a:rPr>
              <a:t>https://www.w3schools.com/python/python_casting.asp</a:t>
            </a:r>
            <a:r>
              <a:rPr lang="en">
                <a:solidFill>
                  <a:schemeClr val="accent3"/>
                </a:solidFill>
              </a:rPr>
              <a:t> </a:t>
            </a:r>
            <a:endParaRPr sz="1400">
              <a:solidFill>
                <a:schemeClr val="accent3"/>
              </a:solidFill>
            </a:endParaRPr>
          </a:p>
        </p:txBody>
      </p:sp>
      <p:pic>
        <p:nvPicPr>
          <p:cNvPr id="770" name="Google Shape;770;p44"/>
          <p:cNvPicPr preferRelativeResize="0"/>
          <p:nvPr/>
        </p:nvPicPr>
        <p:blipFill>
          <a:blip r:embed="rId4">
            <a:alphaModFix/>
          </a:blip>
          <a:stretch>
            <a:fillRect/>
          </a:stretch>
        </p:blipFill>
        <p:spPr>
          <a:xfrm>
            <a:off x="2003025" y="1709175"/>
            <a:ext cx="5693901" cy="1988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45"/>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True &amp; False | True</a:t>
            </a:r>
            <a:endParaRPr>
              <a:solidFill>
                <a:schemeClr val="accent3"/>
              </a:solidFill>
            </a:endParaRPr>
          </a:p>
        </p:txBody>
      </p:sp>
      <p:sp>
        <p:nvSpPr>
          <p:cNvPr id="776" name="Google Shape;776;p45"/>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lexique.bonus</a:t>
            </a:r>
            <a:endParaRPr sz="1400">
              <a:solidFill>
                <a:schemeClr val="accent3"/>
              </a:solidFill>
            </a:endParaRPr>
          </a:p>
        </p:txBody>
      </p:sp>
      <p:sp>
        <p:nvSpPr>
          <p:cNvPr id="777" name="Google Shape;777;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78" name="Google Shape;778;p45"/>
          <p:cNvSpPr txBox="1"/>
          <p:nvPr>
            <p:ph idx="4294967295" type="subTitle"/>
          </p:nvPr>
        </p:nvSpPr>
        <p:spPr>
          <a:xfrm>
            <a:off x="1614800" y="1137150"/>
            <a:ext cx="6028200" cy="1823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000">
                <a:solidFill>
                  <a:schemeClr val="accent3"/>
                </a:solidFill>
              </a:rPr>
              <a:t>Pour les chaînes de caractères, nous allons utiliser la fonction str() : </a:t>
            </a:r>
            <a:endParaRPr sz="1000">
              <a:solidFill>
                <a:schemeClr val="accent3"/>
              </a:solidFill>
            </a:endParaRPr>
          </a:p>
        </p:txBody>
      </p:sp>
      <p:sp>
        <p:nvSpPr>
          <p:cNvPr id="779" name="Google Shape;779;p45"/>
          <p:cNvSpPr txBox="1"/>
          <p:nvPr>
            <p:ph type="title"/>
          </p:nvPr>
        </p:nvSpPr>
        <p:spPr>
          <a:xfrm>
            <a:off x="1143175" y="606450"/>
            <a:ext cx="7413600" cy="53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solidFill>
                  <a:schemeClr val="accent1"/>
                </a:solidFill>
              </a:rPr>
              <a:t>Rappel &lt; /0 &gt;</a:t>
            </a:r>
            <a:r>
              <a:rPr lang="en" sz="2800">
                <a:solidFill>
                  <a:schemeClr val="accent3"/>
                </a:solidFill>
              </a:rPr>
              <a:t> { </a:t>
            </a:r>
            <a:endParaRPr sz="2800"/>
          </a:p>
        </p:txBody>
      </p:sp>
      <p:grpSp>
        <p:nvGrpSpPr>
          <p:cNvPr id="780" name="Google Shape;780;p45"/>
          <p:cNvGrpSpPr/>
          <p:nvPr/>
        </p:nvGrpSpPr>
        <p:grpSpPr>
          <a:xfrm>
            <a:off x="1108700" y="1193162"/>
            <a:ext cx="506100" cy="3020400"/>
            <a:chOff x="1108775" y="3203075"/>
            <a:chExt cx="506100" cy="3020400"/>
          </a:xfrm>
        </p:grpSpPr>
        <p:cxnSp>
          <p:nvCxnSpPr>
            <p:cNvPr id="781" name="Google Shape;781;p45"/>
            <p:cNvCxnSpPr>
              <a:endCxn id="782" idx="0"/>
            </p:cNvCxnSpPr>
            <p:nvPr/>
          </p:nvCxnSpPr>
          <p:spPr>
            <a:xfrm>
              <a:off x="1337825" y="3203075"/>
              <a:ext cx="24000" cy="2404800"/>
            </a:xfrm>
            <a:prstGeom prst="straightConnector1">
              <a:avLst/>
            </a:prstGeom>
            <a:noFill/>
            <a:ln cap="flat" cmpd="sng" w="9525">
              <a:solidFill>
                <a:schemeClr val="accent4"/>
              </a:solidFill>
              <a:prstDash val="solid"/>
              <a:round/>
              <a:headEnd len="med" w="med" type="none"/>
              <a:tailEnd len="med" w="med" type="none"/>
            </a:ln>
          </p:spPr>
        </p:cxnSp>
        <p:sp>
          <p:nvSpPr>
            <p:cNvPr id="782" name="Google Shape;782;p45"/>
            <p:cNvSpPr txBox="1"/>
            <p:nvPr/>
          </p:nvSpPr>
          <p:spPr>
            <a:xfrm>
              <a:off x="1108775" y="560787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sp>
        <p:nvSpPr>
          <p:cNvPr id="783" name="Google Shape;783;p45"/>
          <p:cNvSpPr txBox="1"/>
          <p:nvPr>
            <p:ph idx="4294967295" type="subTitle"/>
          </p:nvPr>
        </p:nvSpPr>
        <p:spPr>
          <a:xfrm>
            <a:off x="710125" y="4694725"/>
            <a:ext cx="79770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u="sng">
                <a:solidFill>
                  <a:schemeClr val="hlink"/>
                </a:solidFill>
                <a:hlinkClick r:id="rId3"/>
              </a:rPr>
              <a:t>https://www.w3schools.com/python/python_casting.asp</a:t>
            </a:r>
            <a:r>
              <a:rPr lang="en">
                <a:solidFill>
                  <a:schemeClr val="accent3"/>
                </a:solidFill>
              </a:rPr>
              <a:t> </a:t>
            </a:r>
            <a:endParaRPr sz="1400">
              <a:solidFill>
                <a:schemeClr val="accent3"/>
              </a:solidFill>
            </a:endParaRPr>
          </a:p>
        </p:txBody>
      </p:sp>
      <p:pic>
        <p:nvPicPr>
          <p:cNvPr id="784" name="Google Shape;784;p45"/>
          <p:cNvPicPr preferRelativeResize="0"/>
          <p:nvPr/>
        </p:nvPicPr>
        <p:blipFill>
          <a:blip r:embed="rId4">
            <a:alphaModFix/>
          </a:blip>
          <a:stretch>
            <a:fillRect/>
          </a:stretch>
        </p:blipFill>
        <p:spPr>
          <a:xfrm>
            <a:off x="2191950" y="1988513"/>
            <a:ext cx="4873892" cy="1429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46"/>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True &amp; False | True</a:t>
            </a:r>
            <a:endParaRPr>
              <a:solidFill>
                <a:schemeClr val="accent3"/>
              </a:solidFill>
            </a:endParaRPr>
          </a:p>
        </p:txBody>
      </p:sp>
      <p:sp>
        <p:nvSpPr>
          <p:cNvPr id="790" name="Google Shape;790;p46"/>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lexique.bonus</a:t>
            </a:r>
            <a:endParaRPr sz="1400">
              <a:solidFill>
                <a:schemeClr val="accent3"/>
              </a:solidFill>
            </a:endParaRPr>
          </a:p>
        </p:txBody>
      </p:sp>
      <p:sp>
        <p:nvSpPr>
          <p:cNvPr id="791" name="Google Shape;791;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92" name="Google Shape;792;p46"/>
          <p:cNvSpPr txBox="1"/>
          <p:nvPr>
            <p:ph idx="4294967295" type="subTitle"/>
          </p:nvPr>
        </p:nvSpPr>
        <p:spPr>
          <a:xfrm>
            <a:off x="1614800" y="1137150"/>
            <a:ext cx="5762700" cy="2508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000">
                <a:solidFill>
                  <a:schemeClr val="accent3"/>
                </a:solidFill>
              </a:rPr>
              <a:t>Tous les conditions  retourne </a:t>
            </a:r>
            <a:r>
              <a:rPr lang="en" sz="1000">
                <a:solidFill>
                  <a:schemeClr val="accent2"/>
                </a:solidFill>
              </a:rPr>
              <a:t>True</a:t>
            </a:r>
            <a:r>
              <a:rPr lang="en" sz="1000">
                <a:solidFill>
                  <a:schemeClr val="accent3"/>
                </a:solidFill>
              </a:rPr>
              <a:t> ou </a:t>
            </a:r>
            <a:r>
              <a:rPr lang="en" sz="1000">
                <a:solidFill>
                  <a:schemeClr val="lt1"/>
                </a:solidFill>
              </a:rPr>
              <a:t>False</a:t>
            </a:r>
            <a:r>
              <a:rPr lang="en" sz="1000">
                <a:solidFill>
                  <a:schemeClr val="accent3"/>
                </a:solidFill>
              </a:rPr>
              <a:t>:</a:t>
            </a:r>
            <a:endParaRPr sz="1000">
              <a:solidFill>
                <a:schemeClr val="accent3"/>
              </a:solidFill>
            </a:endParaRPr>
          </a:p>
        </p:txBody>
      </p:sp>
      <p:sp>
        <p:nvSpPr>
          <p:cNvPr id="793" name="Google Shape;793;p46"/>
          <p:cNvSpPr txBox="1"/>
          <p:nvPr>
            <p:ph type="title"/>
          </p:nvPr>
        </p:nvSpPr>
        <p:spPr>
          <a:xfrm>
            <a:off x="1143175" y="606450"/>
            <a:ext cx="7413600" cy="53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Les variables booléennes &lt; /1 &gt;</a:t>
            </a:r>
            <a:r>
              <a:rPr lang="en" sz="2800">
                <a:solidFill>
                  <a:schemeClr val="accent3"/>
                </a:solidFill>
              </a:rPr>
              <a:t> { </a:t>
            </a:r>
            <a:endParaRPr sz="2800"/>
          </a:p>
        </p:txBody>
      </p:sp>
      <p:grpSp>
        <p:nvGrpSpPr>
          <p:cNvPr id="794" name="Google Shape;794;p46"/>
          <p:cNvGrpSpPr/>
          <p:nvPr/>
        </p:nvGrpSpPr>
        <p:grpSpPr>
          <a:xfrm>
            <a:off x="1108700" y="1193162"/>
            <a:ext cx="506100" cy="3020400"/>
            <a:chOff x="1108775" y="3203075"/>
            <a:chExt cx="506100" cy="3020400"/>
          </a:xfrm>
        </p:grpSpPr>
        <p:cxnSp>
          <p:nvCxnSpPr>
            <p:cNvPr id="795" name="Google Shape;795;p46"/>
            <p:cNvCxnSpPr>
              <a:endCxn id="796" idx="0"/>
            </p:cNvCxnSpPr>
            <p:nvPr/>
          </p:nvCxnSpPr>
          <p:spPr>
            <a:xfrm>
              <a:off x="1337825" y="3203075"/>
              <a:ext cx="24000" cy="2404800"/>
            </a:xfrm>
            <a:prstGeom prst="straightConnector1">
              <a:avLst/>
            </a:prstGeom>
            <a:noFill/>
            <a:ln cap="flat" cmpd="sng" w="9525">
              <a:solidFill>
                <a:schemeClr val="accent4"/>
              </a:solidFill>
              <a:prstDash val="solid"/>
              <a:round/>
              <a:headEnd len="med" w="med" type="none"/>
              <a:tailEnd len="med" w="med" type="none"/>
            </a:ln>
          </p:spPr>
        </p:cxnSp>
        <p:sp>
          <p:nvSpPr>
            <p:cNvPr id="796" name="Google Shape;796;p46"/>
            <p:cNvSpPr txBox="1"/>
            <p:nvPr/>
          </p:nvSpPr>
          <p:spPr>
            <a:xfrm>
              <a:off x="1108775" y="560787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sp>
        <p:nvSpPr>
          <p:cNvPr id="797" name="Google Shape;797;p46"/>
          <p:cNvSpPr txBox="1"/>
          <p:nvPr>
            <p:ph idx="4294967295" type="subTitle"/>
          </p:nvPr>
        </p:nvSpPr>
        <p:spPr>
          <a:xfrm>
            <a:off x="710125" y="4694725"/>
            <a:ext cx="79770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u="sng">
                <a:solidFill>
                  <a:schemeClr val="hlink"/>
                </a:solidFill>
                <a:hlinkClick r:id="rId3"/>
              </a:rPr>
              <a:t>https://www.w3schools.com/python/python_booleans.asp</a:t>
            </a:r>
            <a:r>
              <a:rPr lang="en">
                <a:solidFill>
                  <a:schemeClr val="accent3"/>
                </a:solidFill>
              </a:rPr>
              <a:t> </a:t>
            </a:r>
            <a:endParaRPr sz="1400">
              <a:solidFill>
                <a:schemeClr val="accent3"/>
              </a:solidFill>
            </a:endParaRPr>
          </a:p>
        </p:txBody>
      </p:sp>
      <p:pic>
        <p:nvPicPr>
          <p:cNvPr id="798" name="Google Shape;798;p46"/>
          <p:cNvPicPr preferRelativeResize="0"/>
          <p:nvPr/>
        </p:nvPicPr>
        <p:blipFill>
          <a:blip r:embed="rId4">
            <a:alphaModFix/>
          </a:blip>
          <a:stretch>
            <a:fillRect/>
          </a:stretch>
        </p:blipFill>
        <p:spPr>
          <a:xfrm>
            <a:off x="1614800" y="1995360"/>
            <a:ext cx="2281400" cy="1416025"/>
          </a:xfrm>
          <a:prstGeom prst="rect">
            <a:avLst/>
          </a:prstGeom>
          <a:noFill/>
          <a:ln>
            <a:noFill/>
          </a:ln>
        </p:spPr>
      </p:pic>
      <p:pic>
        <p:nvPicPr>
          <p:cNvPr id="799" name="Google Shape;799;p46"/>
          <p:cNvPicPr preferRelativeResize="0"/>
          <p:nvPr/>
        </p:nvPicPr>
        <p:blipFill>
          <a:blip r:embed="rId5">
            <a:alphaModFix/>
          </a:blip>
          <a:stretch>
            <a:fillRect/>
          </a:stretch>
        </p:blipFill>
        <p:spPr>
          <a:xfrm>
            <a:off x="4678900" y="1637660"/>
            <a:ext cx="3107501" cy="1710558"/>
          </a:xfrm>
          <a:prstGeom prst="rect">
            <a:avLst/>
          </a:prstGeom>
          <a:noFill/>
          <a:ln>
            <a:noFill/>
          </a:ln>
        </p:spPr>
      </p:pic>
      <p:sp>
        <p:nvSpPr>
          <p:cNvPr id="800" name="Google Shape;800;p46"/>
          <p:cNvSpPr txBox="1"/>
          <p:nvPr/>
        </p:nvSpPr>
        <p:spPr>
          <a:xfrm>
            <a:off x="1614800" y="3903850"/>
            <a:ext cx="2281500" cy="84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Fira Code"/>
                <a:ea typeface="Fira Code"/>
                <a:cs typeface="Fira Code"/>
                <a:sym typeface="Fira Code"/>
              </a:rPr>
              <a:t>True</a:t>
            </a:r>
            <a:endParaRPr>
              <a:solidFill>
                <a:schemeClr val="accent2"/>
              </a:solidFill>
              <a:latin typeface="Fira Code"/>
              <a:ea typeface="Fira Code"/>
              <a:cs typeface="Fira Code"/>
              <a:sym typeface="Fira Code"/>
            </a:endParaRPr>
          </a:p>
          <a:p>
            <a:pPr indent="0" lvl="0" marL="0" rtl="0" algn="ctr">
              <a:spcBef>
                <a:spcPts val="0"/>
              </a:spcBef>
              <a:spcAft>
                <a:spcPts val="0"/>
              </a:spcAft>
              <a:buNone/>
            </a:pPr>
            <a:r>
              <a:rPr lang="en">
                <a:solidFill>
                  <a:schemeClr val="lt1"/>
                </a:solidFill>
                <a:latin typeface="Fira Code"/>
                <a:ea typeface="Fira Code"/>
                <a:cs typeface="Fira Code"/>
                <a:sym typeface="Fira Code"/>
              </a:rPr>
              <a:t>False</a:t>
            </a:r>
            <a:endParaRPr>
              <a:solidFill>
                <a:schemeClr val="lt1"/>
              </a:solidFill>
              <a:latin typeface="Fira Code"/>
              <a:ea typeface="Fira Code"/>
              <a:cs typeface="Fira Code"/>
              <a:sym typeface="Fira Code"/>
            </a:endParaRPr>
          </a:p>
          <a:p>
            <a:pPr indent="0" lvl="0" marL="0" rtl="0" algn="ctr">
              <a:spcBef>
                <a:spcPts val="0"/>
              </a:spcBef>
              <a:spcAft>
                <a:spcPts val="0"/>
              </a:spcAft>
              <a:buNone/>
            </a:pPr>
            <a:r>
              <a:rPr lang="en">
                <a:solidFill>
                  <a:schemeClr val="lt1"/>
                </a:solidFill>
                <a:latin typeface="Fira Code"/>
                <a:ea typeface="Fira Code"/>
                <a:cs typeface="Fira Code"/>
                <a:sym typeface="Fira Code"/>
              </a:rPr>
              <a:t>False</a:t>
            </a:r>
            <a:endParaRPr>
              <a:solidFill>
                <a:schemeClr val="lt1"/>
              </a:solidFill>
              <a:latin typeface="Fira Code"/>
              <a:ea typeface="Fira Code"/>
              <a:cs typeface="Fira Code"/>
              <a:sym typeface="Fira Code"/>
            </a:endParaRPr>
          </a:p>
          <a:p>
            <a:pPr indent="0" lvl="0" marL="0" rtl="0" algn="ctr">
              <a:spcBef>
                <a:spcPts val="0"/>
              </a:spcBef>
              <a:spcAft>
                <a:spcPts val="0"/>
              </a:spcAft>
              <a:buNone/>
            </a:pPr>
            <a:r>
              <a:t/>
            </a:r>
            <a:endParaRPr>
              <a:solidFill>
                <a:schemeClr val="accent3"/>
              </a:solidFill>
              <a:latin typeface="Fira Code"/>
              <a:ea typeface="Fira Code"/>
              <a:cs typeface="Fira Code"/>
              <a:sym typeface="Fira Code"/>
            </a:endParaRPr>
          </a:p>
        </p:txBody>
      </p:sp>
      <p:sp>
        <p:nvSpPr>
          <p:cNvPr id="801" name="Google Shape;801;p46"/>
          <p:cNvSpPr txBox="1"/>
          <p:nvPr/>
        </p:nvSpPr>
        <p:spPr>
          <a:xfrm rot="-5400000">
            <a:off x="2332500" y="3140363"/>
            <a:ext cx="8460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700">
                <a:solidFill>
                  <a:schemeClr val="accent3"/>
                </a:solidFill>
                <a:latin typeface="Fira Code"/>
                <a:ea typeface="Fira Code"/>
                <a:cs typeface="Fira Code"/>
                <a:sym typeface="Fira Code"/>
              </a:rPr>
              <a:t>{</a:t>
            </a:r>
            <a:endParaRPr sz="4700">
              <a:solidFill>
                <a:schemeClr val="accent3"/>
              </a:solidFill>
              <a:latin typeface="Fira Code"/>
              <a:ea typeface="Fira Code"/>
              <a:cs typeface="Fira Code"/>
              <a:sym typeface="Fira Code"/>
            </a:endParaRPr>
          </a:p>
        </p:txBody>
      </p:sp>
      <p:sp>
        <p:nvSpPr>
          <p:cNvPr id="802" name="Google Shape;802;p46"/>
          <p:cNvSpPr txBox="1"/>
          <p:nvPr/>
        </p:nvSpPr>
        <p:spPr>
          <a:xfrm>
            <a:off x="5091900" y="3848725"/>
            <a:ext cx="2281500" cy="84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Si</a:t>
            </a:r>
            <a:r>
              <a:rPr lang="en">
                <a:solidFill>
                  <a:schemeClr val="accent2"/>
                </a:solidFill>
                <a:latin typeface="Fira Code"/>
                <a:ea typeface="Fira Code"/>
                <a:cs typeface="Fira Code"/>
                <a:sym typeface="Fira Code"/>
              </a:rPr>
              <a:t> </a:t>
            </a:r>
            <a:r>
              <a:rPr lang="en">
                <a:solidFill>
                  <a:schemeClr val="accent3"/>
                </a:solidFill>
                <a:latin typeface="Fira Code"/>
                <a:ea typeface="Fira Code"/>
                <a:cs typeface="Fira Code"/>
                <a:sym typeface="Fira Code"/>
              </a:rPr>
              <a:t>(</a:t>
            </a:r>
            <a:r>
              <a:rPr lang="en">
                <a:solidFill>
                  <a:schemeClr val="accent2"/>
                </a:solidFill>
                <a:latin typeface="Fira Code"/>
                <a:ea typeface="Fira Code"/>
                <a:cs typeface="Fira Code"/>
                <a:sym typeface="Fira Code"/>
              </a:rPr>
              <a:t>True</a:t>
            </a:r>
            <a:r>
              <a:rPr lang="en">
                <a:solidFill>
                  <a:schemeClr val="accent3"/>
                </a:solidFill>
                <a:latin typeface="Fira Code"/>
                <a:ea typeface="Fira Code"/>
                <a:cs typeface="Fira Code"/>
                <a:sym typeface="Fira Code"/>
              </a:rPr>
              <a:t>) :</a:t>
            </a:r>
            <a:endParaRPr>
              <a:solidFill>
                <a:schemeClr val="accent3"/>
              </a:solidFill>
              <a:latin typeface="Fira Code"/>
              <a:ea typeface="Fira Code"/>
              <a:cs typeface="Fira Code"/>
              <a:sym typeface="Fira Code"/>
            </a:endParaRPr>
          </a:p>
          <a:p>
            <a:pPr indent="0" lvl="0" marL="0" rtl="0" algn="l">
              <a:spcBef>
                <a:spcPts val="0"/>
              </a:spcBef>
              <a:spcAft>
                <a:spcPts val="0"/>
              </a:spcAft>
              <a:buNone/>
            </a:pPr>
            <a:r>
              <a:rPr lang="en">
                <a:solidFill>
                  <a:schemeClr val="accent3"/>
                </a:solidFill>
                <a:latin typeface="Fira Code"/>
                <a:ea typeface="Fira Code"/>
                <a:cs typeface="Fira Code"/>
                <a:sym typeface="Fira Code"/>
              </a:rPr>
              <a:t>	Sinon (</a:t>
            </a:r>
            <a:r>
              <a:rPr lang="en">
                <a:solidFill>
                  <a:schemeClr val="lt1"/>
                </a:solidFill>
                <a:latin typeface="Fira Code"/>
                <a:ea typeface="Fira Code"/>
                <a:cs typeface="Fira Code"/>
                <a:sym typeface="Fira Code"/>
              </a:rPr>
              <a:t>False</a:t>
            </a:r>
            <a:r>
              <a:rPr lang="en">
                <a:solidFill>
                  <a:schemeClr val="accent3"/>
                </a:solidFill>
                <a:latin typeface="Fira Code"/>
                <a:ea typeface="Fira Code"/>
                <a:cs typeface="Fira Code"/>
                <a:sym typeface="Fira Code"/>
              </a:rPr>
              <a:t>):</a:t>
            </a:r>
            <a:endParaRPr>
              <a:solidFill>
                <a:schemeClr val="accent3"/>
              </a:solidFill>
              <a:latin typeface="Fira Code"/>
              <a:ea typeface="Fira Code"/>
              <a:cs typeface="Fira Code"/>
              <a:sym typeface="Fira Code"/>
            </a:endParaRPr>
          </a:p>
        </p:txBody>
      </p:sp>
      <p:sp>
        <p:nvSpPr>
          <p:cNvPr id="803" name="Google Shape;803;p46"/>
          <p:cNvSpPr txBox="1"/>
          <p:nvPr/>
        </p:nvSpPr>
        <p:spPr>
          <a:xfrm rot="-5400000">
            <a:off x="5809600" y="3085238"/>
            <a:ext cx="8460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700">
                <a:solidFill>
                  <a:schemeClr val="accent3"/>
                </a:solidFill>
                <a:latin typeface="Fira Code"/>
                <a:ea typeface="Fira Code"/>
                <a:cs typeface="Fira Code"/>
                <a:sym typeface="Fira Code"/>
              </a:rPr>
              <a:t>{</a:t>
            </a:r>
            <a:endParaRPr sz="4700">
              <a:solidFill>
                <a:schemeClr val="accent3"/>
              </a:solidFill>
              <a:latin typeface="Fira Code"/>
              <a:ea typeface="Fira Code"/>
              <a:cs typeface="Fira Code"/>
              <a:sym typeface="Fira Cod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47"/>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True &amp; False | True</a:t>
            </a:r>
            <a:endParaRPr>
              <a:solidFill>
                <a:schemeClr val="accent3"/>
              </a:solidFill>
            </a:endParaRPr>
          </a:p>
        </p:txBody>
      </p:sp>
      <p:sp>
        <p:nvSpPr>
          <p:cNvPr id="809" name="Google Shape;809;p47"/>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lexique.bonus</a:t>
            </a:r>
            <a:endParaRPr sz="1400">
              <a:solidFill>
                <a:schemeClr val="accent3"/>
              </a:solidFill>
            </a:endParaRPr>
          </a:p>
        </p:txBody>
      </p:sp>
      <p:sp>
        <p:nvSpPr>
          <p:cNvPr id="810" name="Google Shape;810;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11" name="Google Shape;811;p47"/>
          <p:cNvSpPr txBox="1"/>
          <p:nvPr>
            <p:ph type="title"/>
          </p:nvPr>
        </p:nvSpPr>
        <p:spPr>
          <a:xfrm>
            <a:off x="1143175" y="606450"/>
            <a:ext cx="7413600" cy="53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Les variables booléennes &lt; /1 &gt;</a:t>
            </a:r>
            <a:r>
              <a:rPr lang="en" sz="2800">
                <a:solidFill>
                  <a:schemeClr val="accent3"/>
                </a:solidFill>
              </a:rPr>
              <a:t> { </a:t>
            </a:r>
            <a:endParaRPr sz="2800"/>
          </a:p>
        </p:txBody>
      </p:sp>
      <p:grpSp>
        <p:nvGrpSpPr>
          <p:cNvPr id="812" name="Google Shape;812;p47"/>
          <p:cNvGrpSpPr/>
          <p:nvPr/>
        </p:nvGrpSpPr>
        <p:grpSpPr>
          <a:xfrm>
            <a:off x="1108700" y="1193162"/>
            <a:ext cx="506100" cy="3020400"/>
            <a:chOff x="1108775" y="3203075"/>
            <a:chExt cx="506100" cy="3020400"/>
          </a:xfrm>
        </p:grpSpPr>
        <p:cxnSp>
          <p:nvCxnSpPr>
            <p:cNvPr id="813" name="Google Shape;813;p47"/>
            <p:cNvCxnSpPr>
              <a:endCxn id="814" idx="0"/>
            </p:cNvCxnSpPr>
            <p:nvPr/>
          </p:nvCxnSpPr>
          <p:spPr>
            <a:xfrm>
              <a:off x="1337825" y="3203075"/>
              <a:ext cx="24000" cy="2404800"/>
            </a:xfrm>
            <a:prstGeom prst="straightConnector1">
              <a:avLst/>
            </a:prstGeom>
            <a:noFill/>
            <a:ln cap="flat" cmpd="sng" w="9525">
              <a:solidFill>
                <a:schemeClr val="accent4"/>
              </a:solidFill>
              <a:prstDash val="solid"/>
              <a:round/>
              <a:headEnd len="med" w="med" type="none"/>
              <a:tailEnd len="med" w="med" type="none"/>
            </a:ln>
          </p:spPr>
        </p:cxnSp>
        <p:sp>
          <p:nvSpPr>
            <p:cNvPr id="814" name="Google Shape;814;p47"/>
            <p:cNvSpPr txBox="1"/>
            <p:nvPr/>
          </p:nvSpPr>
          <p:spPr>
            <a:xfrm>
              <a:off x="1108775" y="560787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sp>
        <p:nvSpPr>
          <p:cNvPr id="815" name="Google Shape;815;p47"/>
          <p:cNvSpPr txBox="1"/>
          <p:nvPr>
            <p:ph idx="4294967295" type="subTitle"/>
          </p:nvPr>
        </p:nvSpPr>
        <p:spPr>
          <a:xfrm>
            <a:off x="710125" y="4694725"/>
            <a:ext cx="79770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u="sng">
                <a:solidFill>
                  <a:schemeClr val="hlink"/>
                </a:solidFill>
                <a:hlinkClick r:id="rId3"/>
              </a:rPr>
              <a:t>https://www.w3schools.com/python/python_booleans.asp</a:t>
            </a:r>
            <a:r>
              <a:rPr lang="en">
                <a:solidFill>
                  <a:schemeClr val="accent3"/>
                </a:solidFill>
              </a:rPr>
              <a:t> </a:t>
            </a:r>
            <a:endParaRPr sz="1400">
              <a:solidFill>
                <a:schemeClr val="accent3"/>
              </a:solidFill>
            </a:endParaRPr>
          </a:p>
        </p:txBody>
      </p:sp>
      <p:sp>
        <p:nvSpPr>
          <p:cNvPr id="816" name="Google Shape;816;p47"/>
          <p:cNvSpPr txBox="1"/>
          <p:nvPr>
            <p:ph idx="4294967295" type="subTitle"/>
          </p:nvPr>
        </p:nvSpPr>
        <p:spPr>
          <a:xfrm>
            <a:off x="1614800" y="1137150"/>
            <a:ext cx="5762700" cy="260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3"/>
                </a:solidFill>
              </a:rPr>
              <a:t>Si l'on souhaite effectuer un </a:t>
            </a:r>
            <a:r>
              <a:rPr lang="en" sz="1500">
                <a:solidFill>
                  <a:schemeClr val="lt2"/>
                </a:solidFill>
              </a:rPr>
              <a:t>cast</a:t>
            </a:r>
            <a:r>
              <a:rPr lang="en" sz="1500">
                <a:solidFill>
                  <a:schemeClr val="accent3"/>
                </a:solidFill>
              </a:rPr>
              <a:t> pour transformer une valeur en valeur booléenne, nous </a:t>
            </a:r>
            <a:r>
              <a:rPr lang="en" sz="1500">
                <a:solidFill>
                  <a:schemeClr val="accent3"/>
                </a:solidFill>
              </a:rPr>
              <a:t>utiliserions</a:t>
            </a:r>
            <a:r>
              <a:rPr lang="en" sz="1500">
                <a:solidFill>
                  <a:schemeClr val="accent3"/>
                </a:solidFill>
              </a:rPr>
              <a:t> la fonction bool(). </a:t>
            </a:r>
            <a:endParaRPr sz="1500">
              <a:solidFill>
                <a:schemeClr val="accent3"/>
              </a:solidFill>
            </a:endParaRPr>
          </a:p>
          <a:p>
            <a:pPr indent="0" lvl="0" marL="0" rtl="0" algn="l">
              <a:spcBef>
                <a:spcPts val="1200"/>
              </a:spcBef>
              <a:spcAft>
                <a:spcPts val="0"/>
              </a:spcAft>
              <a:buNone/>
            </a:pPr>
            <a:r>
              <a:t/>
            </a:r>
            <a:endParaRPr sz="1500">
              <a:solidFill>
                <a:schemeClr val="accent3"/>
              </a:solidFill>
            </a:endParaRPr>
          </a:p>
          <a:p>
            <a:pPr indent="0" lvl="0" marL="0" rtl="0" algn="l">
              <a:spcBef>
                <a:spcPts val="1200"/>
              </a:spcBef>
              <a:spcAft>
                <a:spcPts val="1200"/>
              </a:spcAft>
              <a:buNone/>
            </a:pPr>
            <a:r>
              <a:rPr lang="en" sz="1500">
                <a:solidFill>
                  <a:schemeClr val="accent3"/>
                </a:solidFill>
              </a:rPr>
              <a:t>Attention, pratiquement toutes les valeurs sont évaluées comme étant vraies car la fonction évalue si la variable contient quelque chose ou non. Voici les cas de figures Vrais et Faux.</a:t>
            </a:r>
            <a:endParaRPr sz="1500">
              <a:solidFill>
                <a:schemeClr val="accent3"/>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48"/>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True &amp; False | True</a:t>
            </a:r>
            <a:endParaRPr>
              <a:solidFill>
                <a:schemeClr val="accent3"/>
              </a:solidFill>
            </a:endParaRPr>
          </a:p>
        </p:txBody>
      </p:sp>
      <p:sp>
        <p:nvSpPr>
          <p:cNvPr id="822" name="Google Shape;822;p48"/>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lexique.bonus</a:t>
            </a:r>
            <a:endParaRPr sz="1400">
              <a:solidFill>
                <a:schemeClr val="accent3"/>
              </a:solidFill>
            </a:endParaRPr>
          </a:p>
        </p:txBody>
      </p:sp>
      <p:sp>
        <p:nvSpPr>
          <p:cNvPr id="823" name="Google Shape;823;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24" name="Google Shape;824;p48"/>
          <p:cNvSpPr txBox="1"/>
          <p:nvPr>
            <p:ph type="title"/>
          </p:nvPr>
        </p:nvSpPr>
        <p:spPr>
          <a:xfrm>
            <a:off x="1143175" y="606450"/>
            <a:ext cx="7413600" cy="53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Les variables booléennes &lt; /1 &gt;</a:t>
            </a:r>
            <a:r>
              <a:rPr lang="en" sz="2800">
                <a:solidFill>
                  <a:schemeClr val="accent3"/>
                </a:solidFill>
              </a:rPr>
              <a:t> { </a:t>
            </a:r>
            <a:endParaRPr sz="2800"/>
          </a:p>
        </p:txBody>
      </p:sp>
      <p:grpSp>
        <p:nvGrpSpPr>
          <p:cNvPr id="825" name="Google Shape;825;p48"/>
          <p:cNvGrpSpPr/>
          <p:nvPr/>
        </p:nvGrpSpPr>
        <p:grpSpPr>
          <a:xfrm>
            <a:off x="1108700" y="1193162"/>
            <a:ext cx="506100" cy="3020400"/>
            <a:chOff x="1108775" y="3203075"/>
            <a:chExt cx="506100" cy="3020400"/>
          </a:xfrm>
        </p:grpSpPr>
        <p:cxnSp>
          <p:nvCxnSpPr>
            <p:cNvPr id="826" name="Google Shape;826;p48"/>
            <p:cNvCxnSpPr>
              <a:endCxn id="827" idx="0"/>
            </p:cNvCxnSpPr>
            <p:nvPr/>
          </p:nvCxnSpPr>
          <p:spPr>
            <a:xfrm>
              <a:off x="1337825" y="3203075"/>
              <a:ext cx="24000" cy="2404800"/>
            </a:xfrm>
            <a:prstGeom prst="straightConnector1">
              <a:avLst/>
            </a:prstGeom>
            <a:noFill/>
            <a:ln cap="flat" cmpd="sng" w="9525">
              <a:solidFill>
                <a:schemeClr val="accent4"/>
              </a:solidFill>
              <a:prstDash val="solid"/>
              <a:round/>
              <a:headEnd len="med" w="med" type="none"/>
              <a:tailEnd len="med" w="med" type="none"/>
            </a:ln>
          </p:spPr>
        </p:cxnSp>
        <p:sp>
          <p:nvSpPr>
            <p:cNvPr id="827" name="Google Shape;827;p48"/>
            <p:cNvSpPr txBox="1"/>
            <p:nvPr/>
          </p:nvSpPr>
          <p:spPr>
            <a:xfrm>
              <a:off x="1108775" y="560787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sp>
        <p:nvSpPr>
          <p:cNvPr id="828" name="Google Shape;828;p48"/>
          <p:cNvSpPr txBox="1"/>
          <p:nvPr>
            <p:ph idx="4294967295" type="subTitle"/>
          </p:nvPr>
        </p:nvSpPr>
        <p:spPr>
          <a:xfrm>
            <a:off x="710125" y="4694725"/>
            <a:ext cx="79770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u="sng">
                <a:solidFill>
                  <a:schemeClr val="hlink"/>
                </a:solidFill>
                <a:hlinkClick r:id="rId3"/>
              </a:rPr>
              <a:t>https://www.w3schools.com/python/python_booleans.asp</a:t>
            </a:r>
            <a:r>
              <a:rPr lang="en">
                <a:solidFill>
                  <a:schemeClr val="accent3"/>
                </a:solidFill>
              </a:rPr>
              <a:t> </a:t>
            </a:r>
            <a:endParaRPr sz="1400">
              <a:solidFill>
                <a:schemeClr val="accent3"/>
              </a:solidFill>
            </a:endParaRPr>
          </a:p>
        </p:txBody>
      </p:sp>
      <p:sp>
        <p:nvSpPr>
          <p:cNvPr id="829" name="Google Shape;829;p48"/>
          <p:cNvSpPr txBox="1"/>
          <p:nvPr>
            <p:ph idx="4294967295" type="subTitle"/>
          </p:nvPr>
        </p:nvSpPr>
        <p:spPr>
          <a:xfrm>
            <a:off x="1614800" y="1137150"/>
            <a:ext cx="5762700" cy="260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accent3"/>
                </a:solidFill>
              </a:rPr>
              <a:t>La fonction retournera </a:t>
            </a:r>
            <a:r>
              <a:rPr lang="en" sz="1000">
                <a:solidFill>
                  <a:schemeClr val="accent2"/>
                </a:solidFill>
              </a:rPr>
              <a:t>True </a:t>
            </a:r>
            <a:r>
              <a:rPr lang="en" sz="1000">
                <a:solidFill>
                  <a:schemeClr val="accent3"/>
                </a:solidFill>
              </a:rPr>
              <a:t>lorsque :</a:t>
            </a:r>
            <a:endParaRPr sz="1000">
              <a:solidFill>
                <a:schemeClr val="accent3"/>
              </a:solidFill>
            </a:endParaRPr>
          </a:p>
          <a:p>
            <a:pPr indent="-292100" lvl="0" marL="457200" rtl="0" algn="l">
              <a:spcBef>
                <a:spcPts val="1200"/>
              </a:spcBef>
              <a:spcAft>
                <a:spcPts val="0"/>
              </a:spcAft>
              <a:buClr>
                <a:schemeClr val="accent3"/>
              </a:buClr>
              <a:buSzPts val="1000"/>
              <a:buChar char="●"/>
            </a:pPr>
            <a:r>
              <a:rPr lang="en" sz="1000">
                <a:solidFill>
                  <a:schemeClr val="accent3"/>
                </a:solidFill>
              </a:rPr>
              <a:t>Une chaîne de caractère n’est pas vide ( tout sauf “”)</a:t>
            </a:r>
            <a:endParaRPr sz="1000">
              <a:solidFill>
                <a:schemeClr val="accent3"/>
              </a:solidFill>
            </a:endParaRPr>
          </a:p>
          <a:p>
            <a:pPr indent="-292100" lvl="0" marL="457200" rtl="0" algn="l">
              <a:spcBef>
                <a:spcPts val="0"/>
              </a:spcBef>
              <a:spcAft>
                <a:spcPts val="0"/>
              </a:spcAft>
              <a:buClr>
                <a:schemeClr val="accent3"/>
              </a:buClr>
              <a:buSzPts val="1000"/>
              <a:buChar char="●"/>
            </a:pPr>
            <a:r>
              <a:rPr lang="en" sz="1000">
                <a:solidFill>
                  <a:schemeClr val="accent3"/>
                </a:solidFill>
              </a:rPr>
              <a:t>Tout les nombres ( sauf 0)</a:t>
            </a:r>
            <a:endParaRPr sz="1000">
              <a:solidFill>
                <a:schemeClr val="accent3"/>
              </a:solidFill>
            </a:endParaRPr>
          </a:p>
          <a:p>
            <a:pPr indent="-292100" lvl="0" marL="457200" rtl="0" algn="l">
              <a:spcBef>
                <a:spcPts val="0"/>
              </a:spcBef>
              <a:spcAft>
                <a:spcPts val="0"/>
              </a:spcAft>
              <a:buClr>
                <a:schemeClr val="accent3"/>
              </a:buClr>
              <a:buSzPts val="1000"/>
              <a:buChar char="●"/>
            </a:pPr>
            <a:r>
              <a:rPr lang="en" sz="1000">
                <a:solidFill>
                  <a:schemeClr val="accent3"/>
                </a:solidFill>
              </a:rPr>
              <a:t>Lorsqu’un liste inclut au moins une valeur. </a:t>
            </a:r>
            <a:endParaRPr sz="1000">
              <a:solidFill>
                <a:schemeClr val="accent3"/>
              </a:solidFill>
            </a:endParaRPr>
          </a:p>
          <a:p>
            <a:pPr indent="0" lvl="0" marL="0" rtl="0" algn="l">
              <a:spcBef>
                <a:spcPts val="1200"/>
              </a:spcBef>
              <a:spcAft>
                <a:spcPts val="0"/>
              </a:spcAft>
              <a:buNone/>
            </a:pPr>
            <a:r>
              <a:t/>
            </a:r>
            <a:endParaRPr sz="1000">
              <a:solidFill>
                <a:schemeClr val="accent3"/>
              </a:solidFill>
            </a:endParaRPr>
          </a:p>
          <a:p>
            <a:pPr indent="0" lvl="0" marL="0" rtl="0" algn="l">
              <a:spcBef>
                <a:spcPts val="1200"/>
              </a:spcBef>
              <a:spcAft>
                <a:spcPts val="1200"/>
              </a:spcAft>
              <a:buNone/>
            </a:pPr>
            <a:r>
              <a:t/>
            </a:r>
            <a:endParaRPr sz="1000">
              <a:solidFill>
                <a:schemeClr val="accent3"/>
              </a:solidFill>
            </a:endParaRPr>
          </a:p>
        </p:txBody>
      </p:sp>
      <p:pic>
        <p:nvPicPr>
          <p:cNvPr id="830" name="Google Shape;830;p48"/>
          <p:cNvPicPr preferRelativeResize="0"/>
          <p:nvPr/>
        </p:nvPicPr>
        <p:blipFill>
          <a:blip r:embed="rId4">
            <a:alphaModFix/>
          </a:blip>
          <a:stretch>
            <a:fillRect/>
          </a:stretch>
        </p:blipFill>
        <p:spPr>
          <a:xfrm>
            <a:off x="2058438" y="2383975"/>
            <a:ext cx="5027133" cy="1357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49"/>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True &amp; False | True</a:t>
            </a:r>
            <a:endParaRPr>
              <a:solidFill>
                <a:schemeClr val="accent3"/>
              </a:solidFill>
            </a:endParaRPr>
          </a:p>
        </p:txBody>
      </p:sp>
      <p:sp>
        <p:nvSpPr>
          <p:cNvPr id="836" name="Google Shape;836;p49"/>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lexique.bonus</a:t>
            </a:r>
            <a:endParaRPr sz="1400">
              <a:solidFill>
                <a:schemeClr val="accent3"/>
              </a:solidFill>
            </a:endParaRPr>
          </a:p>
        </p:txBody>
      </p:sp>
      <p:sp>
        <p:nvSpPr>
          <p:cNvPr id="837" name="Google Shape;837;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8" name="Google Shape;838;p49"/>
          <p:cNvSpPr txBox="1"/>
          <p:nvPr>
            <p:ph type="title"/>
          </p:nvPr>
        </p:nvSpPr>
        <p:spPr>
          <a:xfrm>
            <a:off x="1143175" y="606450"/>
            <a:ext cx="7413600" cy="53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Les variables booléennes &lt; /1 &gt;</a:t>
            </a:r>
            <a:r>
              <a:rPr lang="en" sz="2800">
                <a:solidFill>
                  <a:schemeClr val="accent3"/>
                </a:solidFill>
              </a:rPr>
              <a:t> { </a:t>
            </a:r>
            <a:endParaRPr sz="2800"/>
          </a:p>
        </p:txBody>
      </p:sp>
      <p:grpSp>
        <p:nvGrpSpPr>
          <p:cNvPr id="839" name="Google Shape;839;p49"/>
          <p:cNvGrpSpPr/>
          <p:nvPr/>
        </p:nvGrpSpPr>
        <p:grpSpPr>
          <a:xfrm>
            <a:off x="1108700" y="1193162"/>
            <a:ext cx="506100" cy="3020400"/>
            <a:chOff x="1108775" y="3203075"/>
            <a:chExt cx="506100" cy="3020400"/>
          </a:xfrm>
        </p:grpSpPr>
        <p:cxnSp>
          <p:nvCxnSpPr>
            <p:cNvPr id="840" name="Google Shape;840;p49"/>
            <p:cNvCxnSpPr>
              <a:endCxn id="841" idx="0"/>
            </p:cNvCxnSpPr>
            <p:nvPr/>
          </p:nvCxnSpPr>
          <p:spPr>
            <a:xfrm>
              <a:off x="1337825" y="3203075"/>
              <a:ext cx="24000" cy="2404800"/>
            </a:xfrm>
            <a:prstGeom prst="straightConnector1">
              <a:avLst/>
            </a:prstGeom>
            <a:noFill/>
            <a:ln cap="flat" cmpd="sng" w="9525">
              <a:solidFill>
                <a:schemeClr val="accent4"/>
              </a:solidFill>
              <a:prstDash val="solid"/>
              <a:round/>
              <a:headEnd len="med" w="med" type="none"/>
              <a:tailEnd len="med" w="med" type="none"/>
            </a:ln>
          </p:spPr>
        </p:cxnSp>
        <p:sp>
          <p:nvSpPr>
            <p:cNvPr id="841" name="Google Shape;841;p49"/>
            <p:cNvSpPr txBox="1"/>
            <p:nvPr/>
          </p:nvSpPr>
          <p:spPr>
            <a:xfrm>
              <a:off x="1108775" y="560787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sp>
        <p:nvSpPr>
          <p:cNvPr id="842" name="Google Shape;842;p49"/>
          <p:cNvSpPr txBox="1"/>
          <p:nvPr>
            <p:ph idx="4294967295" type="subTitle"/>
          </p:nvPr>
        </p:nvSpPr>
        <p:spPr>
          <a:xfrm>
            <a:off x="710125" y="4694725"/>
            <a:ext cx="79770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u="sng">
                <a:solidFill>
                  <a:schemeClr val="hlink"/>
                </a:solidFill>
                <a:hlinkClick r:id="rId3"/>
              </a:rPr>
              <a:t>https://www.w3schools.com/python/python_booleans.asp</a:t>
            </a:r>
            <a:r>
              <a:rPr lang="en">
                <a:solidFill>
                  <a:schemeClr val="accent3"/>
                </a:solidFill>
              </a:rPr>
              <a:t> </a:t>
            </a:r>
            <a:endParaRPr sz="1400">
              <a:solidFill>
                <a:schemeClr val="accent3"/>
              </a:solidFill>
            </a:endParaRPr>
          </a:p>
        </p:txBody>
      </p:sp>
      <p:sp>
        <p:nvSpPr>
          <p:cNvPr id="843" name="Google Shape;843;p49"/>
          <p:cNvSpPr txBox="1"/>
          <p:nvPr>
            <p:ph idx="4294967295" type="subTitle"/>
          </p:nvPr>
        </p:nvSpPr>
        <p:spPr>
          <a:xfrm>
            <a:off x="1614800" y="1137150"/>
            <a:ext cx="5762700" cy="144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accent3"/>
                </a:solidFill>
              </a:rPr>
              <a:t>La fonction retournera </a:t>
            </a:r>
            <a:r>
              <a:rPr lang="en" sz="1000">
                <a:solidFill>
                  <a:schemeClr val="lt1"/>
                </a:solidFill>
              </a:rPr>
              <a:t>False</a:t>
            </a:r>
            <a:r>
              <a:rPr lang="en" sz="1000">
                <a:solidFill>
                  <a:schemeClr val="accent2"/>
                </a:solidFill>
              </a:rPr>
              <a:t> </a:t>
            </a:r>
            <a:r>
              <a:rPr lang="en" sz="1000">
                <a:solidFill>
                  <a:schemeClr val="accent3"/>
                </a:solidFill>
              </a:rPr>
              <a:t>lorsque :</a:t>
            </a:r>
            <a:endParaRPr sz="1000">
              <a:solidFill>
                <a:schemeClr val="accent3"/>
              </a:solidFill>
            </a:endParaRPr>
          </a:p>
          <a:p>
            <a:pPr indent="-292100" lvl="0" marL="457200" rtl="0" algn="l">
              <a:spcBef>
                <a:spcPts val="1200"/>
              </a:spcBef>
              <a:spcAft>
                <a:spcPts val="0"/>
              </a:spcAft>
              <a:buClr>
                <a:schemeClr val="accent3"/>
              </a:buClr>
              <a:buSzPts val="1000"/>
              <a:buChar char="●"/>
            </a:pPr>
            <a:r>
              <a:rPr lang="en" sz="1000">
                <a:solidFill>
                  <a:schemeClr val="accent3"/>
                </a:solidFill>
              </a:rPr>
              <a:t>L’on lui passe en </a:t>
            </a:r>
            <a:r>
              <a:rPr lang="en" sz="1000">
                <a:solidFill>
                  <a:schemeClr val="accent3"/>
                </a:solidFill>
              </a:rPr>
              <a:t>paramètre </a:t>
            </a:r>
            <a:r>
              <a:rPr lang="en" sz="1000">
                <a:solidFill>
                  <a:schemeClr val="lt1"/>
                </a:solidFill>
              </a:rPr>
              <a:t>False</a:t>
            </a:r>
            <a:endParaRPr sz="1000">
              <a:solidFill>
                <a:schemeClr val="lt1"/>
              </a:solidFill>
            </a:endParaRPr>
          </a:p>
          <a:p>
            <a:pPr indent="-292100" lvl="0" marL="457200" rtl="0" algn="l">
              <a:spcBef>
                <a:spcPts val="0"/>
              </a:spcBef>
              <a:spcAft>
                <a:spcPts val="0"/>
              </a:spcAft>
              <a:buClr>
                <a:schemeClr val="accent3"/>
              </a:buClr>
              <a:buSzPts val="1000"/>
              <a:buChar char="●"/>
            </a:pPr>
            <a:r>
              <a:rPr lang="en" sz="1000">
                <a:solidFill>
                  <a:schemeClr val="accent3"/>
                </a:solidFill>
              </a:rPr>
              <a:t>L’on lui passe en paramètre le type </a:t>
            </a:r>
            <a:r>
              <a:rPr lang="en" sz="1000">
                <a:solidFill>
                  <a:schemeClr val="accent1"/>
                </a:solidFill>
              </a:rPr>
              <a:t>none</a:t>
            </a:r>
            <a:endParaRPr sz="1000">
              <a:solidFill>
                <a:schemeClr val="accent1"/>
              </a:solidFill>
            </a:endParaRPr>
          </a:p>
          <a:p>
            <a:pPr indent="-292100" lvl="0" marL="457200" rtl="0" algn="l">
              <a:spcBef>
                <a:spcPts val="0"/>
              </a:spcBef>
              <a:spcAft>
                <a:spcPts val="0"/>
              </a:spcAft>
              <a:buClr>
                <a:schemeClr val="accent3"/>
              </a:buClr>
              <a:buSzPts val="1000"/>
              <a:buChar char="●"/>
            </a:pPr>
            <a:r>
              <a:rPr lang="en" sz="1000">
                <a:solidFill>
                  <a:schemeClr val="accent3"/>
                </a:solidFill>
              </a:rPr>
              <a:t>L’on lui passe en paramètre le nombre </a:t>
            </a:r>
            <a:r>
              <a:rPr lang="en" sz="1000">
                <a:solidFill>
                  <a:schemeClr val="lt1"/>
                </a:solidFill>
              </a:rPr>
              <a:t>0</a:t>
            </a:r>
            <a:endParaRPr sz="1000">
              <a:solidFill>
                <a:schemeClr val="lt1"/>
              </a:solidFill>
            </a:endParaRPr>
          </a:p>
          <a:p>
            <a:pPr indent="-292100" lvl="0" marL="457200" rtl="0" algn="l">
              <a:spcBef>
                <a:spcPts val="0"/>
              </a:spcBef>
              <a:spcAft>
                <a:spcPts val="0"/>
              </a:spcAft>
              <a:buClr>
                <a:schemeClr val="accent3"/>
              </a:buClr>
              <a:buSzPts val="1000"/>
              <a:buChar char="●"/>
            </a:pPr>
            <a:r>
              <a:rPr lang="en" sz="1000">
                <a:solidFill>
                  <a:schemeClr val="accent3"/>
                </a:solidFill>
              </a:rPr>
              <a:t>L’on lui passe en paramètre une </a:t>
            </a:r>
            <a:r>
              <a:rPr lang="en" sz="1000">
                <a:solidFill>
                  <a:schemeClr val="lt2"/>
                </a:solidFill>
              </a:rPr>
              <a:t>chaîne de caractère</a:t>
            </a:r>
            <a:r>
              <a:rPr lang="en" sz="1000">
                <a:solidFill>
                  <a:schemeClr val="accent3"/>
                </a:solidFill>
              </a:rPr>
              <a:t> vide</a:t>
            </a:r>
            <a:endParaRPr sz="1000">
              <a:solidFill>
                <a:schemeClr val="accent3"/>
              </a:solidFill>
            </a:endParaRPr>
          </a:p>
          <a:p>
            <a:pPr indent="-292100" lvl="0" marL="457200" rtl="0" algn="l">
              <a:spcBef>
                <a:spcPts val="0"/>
              </a:spcBef>
              <a:spcAft>
                <a:spcPts val="0"/>
              </a:spcAft>
              <a:buClr>
                <a:schemeClr val="accent3"/>
              </a:buClr>
              <a:buSzPts val="1000"/>
              <a:buChar char="●"/>
            </a:pPr>
            <a:r>
              <a:rPr lang="en" sz="1000">
                <a:solidFill>
                  <a:schemeClr val="accent3"/>
                </a:solidFill>
              </a:rPr>
              <a:t>L’on lui passe en paramètre une </a:t>
            </a:r>
            <a:r>
              <a:rPr lang="en" sz="1000"/>
              <a:t>liste vide</a:t>
            </a:r>
            <a:r>
              <a:rPr lang="en" sz="1000">
                <a:solidFill>
                  <a:schemeClr val="accent3"/>
                </a:solidFill>
              </a:rPr>
              <a:t> et tout les variantes possibles</a:t>
            </a:r>
            <a:endParaRPr sz="1000">
              <a:solidFill>
                <a:schemeClr val="accent3"/>
              </a:solidFill>
            </a:endParaRPr>
          </a:p>
          <a:p>
            <a:pPr indent="0" lvl="0" marL="0" rtl="0" algn="l">
              <a:spcBef>
                <a:spcPts val="1200"/>
              </a:spcBef>
              <a:spcAft>
                <a:spcPts val="0"/>
              </a:spcAft>
              <a:buNone/>
            </a:pPr>
            <a:r>
              <a:t/>
            </a:r>
            <a:endParaRPr sz="1000">
              <a:solidFill>
                <a:schemeClr val="accent3"/>
              </a:solidFill>
            </a:endParaRPr>
          </a:p>
          <a:p>
            <a:pPr indent="0" lvl="0" marL="0" rtl="0" algn="l">
              <a:spcBef>
                <a:spcPts val="1200"/>
              </a:spcBef>
              <a:spcAft>
                <a:spcPts val="1200"/>
              </a:spcAft>
              <a:buNone/>
            </a:pPr>
            <a:r>
              <a:t/>
            </a:r>
            <a:endParaRPr sz="1000">
              <a:solidFill>
                <a:schemeClr val="accent3"/>
              </a:solidFill>
            </a:endParaRPr>
          </a:p>
        </p:txBody>
      </p:sp>
      <p:pic>
        <p:nvPicPr>
          <p:cNvPr id="844" name="Google Shape;844;p49"/>
          <p:cNvPicPr preferRelativeResize="0"/>
          <p:nvPr/>
        </p:nvPicPr>
        <p:blipFill>
          <a:blip r:embed="rId4">
            <a:alphaModFix/>
          </a:blip>
          <a:stretch>
            <a:fillRect/>
          </a:stretch>
        </p:blipFill>
        <p:spPr>
          <a:xfrm>
            <a:off x="3916423" y="2354600"/>
            <a:ext cx="1564400" cy="2187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50" name="Google Shape;850;p50"/>
          <p:cNvSpPr txBox="1"/>
          <p:nvPr>
            <p:ph type="title"/>
          </p:nvPr>
        </p:nvSpPr>
        <p:spPr>
          <a:xfrm>
            <a:off x="1143175" y="606450"/>
            <a:ext cx="7413600" cy="53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solidFill>
                  <a:schemeClr val="accent2"/>
                </a:solidFill>
              </a:rPr>
              <a:t>Les Opérateurs en Python &lt; /2 &gt;</a:t>
            </a:r>
            <a:r>
              <a:rPr lang="en" sz="2800">
                <a:solidFill>
                  <a:schemeClr val="accent3"/>
                </a:solidFill>
              </a:rPr>
              <a:t> {</a:t>
            </a:r>
            <a:endParaRPr sz="2800">
              <a:solidFill>
                <a:schemeClr val="accent2"/>
              </a:solidFill>
            </a:endParaRPr>
          </a:p>
        </p:txBody>
      </p:sp>
      <p:grpSp>
        <p:nvGrpSpPr>
          <p:cNvPr id="851" name="Google Shape;851;p50"/>
          <p:cNvGrpSpPr/>
          <p:nvPr/>
        </p:nvGrpSpPr>
        <p:grpSpPr>
          <a:xfrm>
            <a:off x="1108700" y="1193162"/>
            <a:ext cx="506100" cy="3020400"/>
            <a:chOff x="1108775" y="3203075"/>
            <a:chExt cx="506100" cy="3020400"/>
          </a:xfrm>
        </p:grpSpPr>
        <p:cxnSp>
          <p:nvCxnSpPr>
            <p:cNvPr id="852" name="Google Shape;852;p50"/>
            <p:cNvCxnSpPr>
              <a:endCxn id="853" idx="0"/>
            </p:cNvCxnSpPr>
            <p:nvPr/>
          </p:nvCxnSpPr>
          <p:spPr>
            <a:xfrm>
              <a:off x="1337825" y="3203075"/>
              <a:ext cx="24000" cy="2404800"/>
            </a:xfrm>
            <a:prstGeom prst="straightConnector1">
              <a:avLst/>
            </a:prstGeom>
            <a:noFill/>
            <a:ln cap="flat" cmpd="sng" w="9525">
              <a:solidFill>
                <a:schemeClr val="accent4"/>
              </a:solidFill>
              <a:prstDash val="solid"/>
              <a:round/>
              <a:headEnd len="med" w="med" type="none"/>
              <a:tailEnd len="med" w="med" type="none"/>
            </a:ln>
          </p:spPr>
        </p:cxnSp>
        <p:sp>
          <p:nvSpPr>
            <p:cNvPr id="853" name="Google Shape;853;p50"/>
            <p:cNvSpPr txBox="1"/>
            <p:nvPr/>
          </p:nvSpPr>
          <p:spPr>
            <a:xfrm>
              <a:off x="1108775" y="560787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sp>
        <p:nvSpPr>
          <p:cNvPr id="854" name="Google Shape;854;p50"/>
          <p:cNvSpPr txBox="1"/>
          <p:nvPr/>
        </p:nvSpPr>
        <p:spPr>
          <a:xfrm>
            <a:off x="1614800" y="1193150"/>
            <a:ext cx="628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en" sz="1000">
                <a:solidFill>
                  <a:schemeClr val="accent3"/>
                </a:solidFill>
                <a:latin typeface="Fira Code"/>
                <a:ea typeface="Fira Code"/>
                <a:cs typeface="Fira Code"/>
                <a:sym typeface="Fira Code"/>
              </a:rPr>
              <a:t>Opérateurs arithmétiques :</a:t>
            </a:r>
            <a:endParaRPr sz="1000">
              <a:solidFill>
                <a:schemeClr val="accent3"/>
              </a:solidFill>
              <a:latin typeface="Fira Code"/>
              <a:ea typeface="Fira Code"/>
              <a:cs typeface="Fira Code"/>
              <a:sym typeface="Fira Code"/>
            </a:endParaRPr>
          </a:p>
        </p:txBody>
      </p:sp>
      <p:sp>
        <p:nvSpPr>
          <p:cNvPr id="855" name="Google Shape;855;p50"/>
          <p:cNvSpPr txBox="1"/>
          <p:nvPr>
            <p:ph idx="4294967295" type="subTitle"/>
          </p:nvPr>
        </p:nvSpPr>
        <p:spPr>
          <a:xfrm>
            <a:off x="710125" y="4694725"/>
            <a:ext cx="79770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u="sng">
                <a:solidFill>
                  <a:schemeClr val="hlink"/>
                </a:solidFill>
                <a:hlinkClick r:id="rId3"/>
              </a:rPr>
              <a:t>https://www.w3schools.com/python/python_operators.asp</a:t>
            </a:r>
            <a:r>
              <a:rPr lang="en"/>
              <a:t> </a:t>
            </a:r>
            <a:endParaRPr/>
          </a:p>
        </p:txBody>
      </p:sp>
      <p:sp>
        <p:nvSpPr>
          <p:cNvPr id="856" name="Google Shape;856;p50"/>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True &amp; False | True</a:t>
            </a:r>
            <a:endParaRPr>
              <a:solidFill>
                <a:schemeClr val="accent3"/>
              </a:solidFill>
            </a:endParaRPr>
          </a:p>
        </p:txBody>
      </p:sp>
      <p:sp>
        <p:nvSpPr>
          <p:cNvPr id="857" name="Google Shape;857;p50"/>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lexique.bonus</a:t>
            </a:r>
            <a:endParaRPr sz="1400">
              <a:solidFill>
                <a:schemeClr val="accent3"/>
              </a:solidFill>
            </a:endParaRPr>
          </a:p>
        </p:txBody>
      </p:sp>
      <p:pic>
        <p:nvPicPr>
          <p:cNvPr id="858" name="Google Shape;858;p50"/>
          <p:cNvPicPr preferRelativeResize="0"/>
          <p:nvPr/>
        </p:nvPicPr>
        <p:blipFill>
          <a:blip r:embed="rId4">
            <a:alphaModFix/>
          </a:blip>
          <a:stretch>
            <a:fillRect/>
          </a:stretch>
        </p:blipFill>
        <p:spPr>
          <a:xfrm>
            <a:off x="2276638" y="1486900"/>
            <a:ext cx="4590733" cy="2858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64" name="Google Shape;864;p51"/>
          <p:cNvSpPr txBox="1"/>
          <p:nvPr>
            <p:ph type="title"/>
          </p:nvPr>
        </p:nvSpPr>
        <p:spPr>
          <a:xfrm>
            <a:off x="1143175" y="606450"/>
            <a:ext cx="7413600" cy="53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solidFill>
                  <a:schemeClr val="accent2"/>
                </a:solidFill>
              </a:rPr>
              <a:t>Les Opérateurs en Python &lt; /2 &gt;</a:t>
            </a:r>
            <a:r>
              <a:rPr lang="en" sz="2800">
                <a:solidFill>
                  <a:schemeClr val="accent3"/>
                </a:solidFill>
              </a:rPr>
              <a:t> {</a:t>
            </a:r>
            <a:endParaRPr sz="2800">
              <a:solidFill>
                <a:schemeClr val="accent2"/>
              </a:solidFill>
            </a:endParaRPr>
          </a:p>
        </p:txBody>
      </p:sp>
      <p:grpSp>
        <p:nvGrpSpPr>
          <p:cNvPr id="865" name="Google Shape;865;p51"/>
          <p:cNvGrpSpPr/>
          <p:nvPr/>
        </p:nvGrpSpPr>
        <p:grpSpPr>
          <a:xfrm>
            <a:off x="1108700" y="1193162"/>
            <a:ext cx="506100" cy="3020400"/>
            <a:chOff x="1108775" y="3203075"/>
            <a:chExt cx="506100" cy="3020400"/>
          </a:xfrm>
        </p:grpSpPr>
        <p:cxnSp>
          <p:nvCxnSpPr>
            <p:cNvPr id="866" name="Google Shape;866;p51"/>
            <p:cNvCxnSpPr>
              <a:endCxn id="867" idx="0"/>
            </p:cNvCxnSpPr>
            <p:nvPr/>
          </p:nvCxnSpPr>
          <p:spPr>
            <a:xfrm>
              <a:off x="1337825" y="3203075"/>
              <a:ext cx="24000" cy="2404800"/>
            </a:xfrm>
            <a:prstGeom prst="straightConnector1">
              <a:avLst/>
            </a:prstGeom>
            <a:noFill/>
            <a:ln cap="flat" cmpd="sng" w="9525">
              <a:solidFill>
                <a:schemeClr val="accent4"/>
              </a:solidFill>
              <a:prstDash val="solid"/>
              <a:round/>
              <a:headEnd len="med" w="med" type="none"/>
              <a:tailEnd len="med" w="med" type="none"/>
            </a:ln>
          </p:spPr>
        </p:cxnSp>
        <p:sp>
          <p:nvSpPr>
            <p:cNvPr id="867" name="Google Shape;867;p51"/>
            <p:cNvSpPr txBox="1"/>
            <p:nvPr/>
          </p:nvSpPr>
          <p:spPr>
            <a:xfrm>
              <a:off x="1108775" y="560787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sp>
        <p:nvSpPr>
          <p:cNvPr id="868" name="Google Shape;868;p51"/>
          <p:cNvSpPr txBox="1"/>
          <p:nvPr/>
        </p:nvSpPr>
        <p:spPr>
          <a:xfrm>
            <a:off x="1614800" y="1193150"/>
            <a:ext cx="628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en" sz="1000">
                <a:solidFill>
                  <a:schemeClr val="accent3"/>
                </a:solidFill>
                <a:latin typeface="Fira Code"/>
                <a:ea typeface="Fira Code"/>
                <a:cs typeface="Fira Code"/>
                <a:sym typeface="Fira Code"/>
              </a:rPr>
              <a:t>Opérateurs d'affectation : </a:t>
            </a:r>
            <a:endParaRPr sz="1000">
              <a:solidFill>
                <a:schemeClr val="accent3"/>
              </a:solidFill>
              <a:latin typeface="Fira Code"/>
              <a:ea typeface="Fira Code"/>
              <a:cs typeface="Fira Code"/>
              <a:sym typeface="Fira Code"/>
            </a:endParaRPr>
          </a:p>
        </p:txBody>
      </p:sp>
      <p:sp>
        <p:nvSpPr>
          <p:cNvPr id="869" name="Google Shape;869;p51"/>
          <p:cNvSpPr txBox="1"/>
          <p:nvPr>
            <p:ph idx="4294967295" type="subTitle"/>
          </p:nvPr>
        </p:nvSpPr>
        <p:spPr>
          <a:xfrm>
            <a:off x="710125" y="4694725"/>
            <a:ext cx="79770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u="sng">
                <a:solidFill>
                  <a:schemeClr val="hlink"/>
                </a:solidFill>
                <a:hlinkClick r:id="rId3"/>
              </a:rPr>
              <a:t>https://www.w3schools.com/python/python_operators.asp</a:t>
            </a:r>
            <a:r>
              <a:rPr lang="en"/>
              <a:t> </a:t>
            </a:r>
            <a:endParaRPr/>
          </a:p>
        </p:txBody>
      </p:sp>
      <p:sp>
        <p:nvSpPr>
          <p:cNvPr id="870" name="Google Shape;870;p51"/>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True &amp; False | True</a:t>
            </a:r>
            <a:endParaRPr>
              <a:solidFill>
                <a:schemeClr val="accent3"/>
              </a:solidFill>
            </a:endParaRPr>
          </a:p>
        </p:txBody>
      </p:sp>
      <p:sp>
        <p:nvSpPr>
          <p:cNvPr id="871" name="Google Shape;871;p51"/>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lexique.bonus</a:t>
            </a:r>
            <a:endParaRPr sz="1400">
              <a:solidFill>
                <a:schemeClr val="accent3"/>
              </a:solidFill>
            </a:endParaRPr>
          </a:p>
        </p:txBody>
      </p:sp>
      <p:pic>
        <p:nvPicPr>
          <p:cNvPr id="872" name="Google Shape;872;p51"/>
          <p:cNvPicPr preferRelativeResize="0"/>
          <p:nvPr/>
        </p:nvPicPr>
        <p:blipFill>
          <a:blip r:embed="rId4">
            <a:alphaModFix/>
          </a:blip>
          <a:stretch>
            <a:fillRect/>
          </a:stretch>
        </p:blipFill>
        <p:spPr>
          <a:xfrm>
            <a:off x="2352275" y="1486900"/>
            <a:ext cx="4439448" cy="285807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78" name="Google Shape;878;p52"/>
          <p:cNvSpPr txBox="1"/>
          <p:nvPr>
            <p:ph type="title"/>
          </p:nvPr>
        </p:nvSpPr>
        <p:spPr>
          <a:xfrm>
            <a:off x="1143175" y="606450"/>
            <a:ext cx="7413600" cy="53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solidFill>
                  <a:schemeClr val="accent2"/>
                </a:solidFill>
              </a:rPr>
              <a:t>Les Opérateurs en Python &lt; /2 &gt;</a:t>
            </a:r>
            <a:r>
              <a:rPr lang="en" sz="2800">
                <a:solidFill>
                  <a:schemeClr val="accent3"/>
                </a:solidFill>
              </a:rPr>
              <a:t> {</a:t>
            </a:r>
            <a:endParaRPr sz="2800">
              <a:solidFill>
                <a:schemeClr val="accent2"/>
              </a:solidFill>
            </a:endParaRPr>
          </a:p>
        </p:txBody>
      </p:sp>
      <p:grpSp>
        <p:nvGrpSpPr>
          <p:cNvPr id="879" name="Google Shape;879;p52"/>
          <p:cNvGrpSpPr/>
          <p:nvPr/>
        </p:nvGrpSpPr>
        <p:grpSpPr>
          <a:xfrm>
            <a:off x="1108700" y="1193162"/>
            <a:ext cx="506100" cy="3020400"/>
            <a:chOff x="1108775" y="3203075"/>
            <a:chExt cx="506100" cy="3020400"/>
          </a:xfrm>
        </p:grpSpPr>
        <p:cxnSp>
          <p:nvCxnSpPr>
            <p:cNvPr id="880" name="Google Shape;880;p52"/>
            <p:cNvCxnSpPr>
              <a:endCxn id="881" idx="0"/>
            </p:cNvCxnSpPr>
            <p:nvPr/>
          </p:nvCxnSpPr>
          <p:spPr>
            <a:xfrm>
              <a:off x="1337825" y="3203075"/>
              <a:ext cx="24000" cy="2404800"/>
            </a:xfrm>
            <a:prstGeom prst="straightConnector1">
              <a:avLst/>
            </a:prstGeom>
            <a:noFill/>
            <a:ln cap="flat" cmpd="sng" w="9525">
              <a:solidFill>
                <a:schemeClr val="accent4"/>
              </a:solidFill>
              <a:prstDash val="solid"/>
              <a:round/>
              <a:headEnd len="med" w="med" type="none"/>
              <a:tailEnd len="med" w="med" type="none"/>
            </a:ln>
          </p:spPr>
        </p:cxnSp>
        <p:sp>
          <p:nvSpPr>
            <p:cNvPr id="881" name="Google Shape;881;p52"/>
            <p:cNvSpPr txBox="1"/>
            <p:nvPr/>
          </p:nvSpPr>
          <p:spPr>
            <a:xfrm>
              <a:off x="1108775" y="560787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sp>
        <p:nvSpPr>
          <p:cNvPr id="882" name="Google Shape;882;p52"/>
          <p:cNvSpPr txBox="1"/>
          <p:nvPr/>
        </p:nvSpPr>
        <p:spPr>
          <a:xfrm>
            <a:off x="1614800" y="1193150"/>
            <a:ext cx="628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en" sz="1000">
                <a:solidFill>
                  <a:schemeClr val="accent3"/>
                </a:solidFill>
                <a:latin typeface="Fira Code"/>
                <a:ea typeface="Fira Code"/>
                <a:cs typeface="Fira Code"/>
                <a:sym typeface="Fira Code"/>
              </a:rPr>
              <a:t>Opérateurs de comparaison : </a:t>
            </a:r>
            <a:endParaRPr sz="1000">
              <a:solidFill>
                <a:schemeClr val="accent3"/>
              </a:solidFill>
              <a:latin typeface="Fira Code"/>
              <a:ea typeface="Fira Code"/>
              <a:cs typeface="Fira Code"/>
              <a:sym typeface="Fira Code"/>
            </a:endParaRPr>
          </a:p>
        </p:txBody>
      </p:sp>
      <p:sp>
        <p:nvSpPr>
          <p:cNvPr id="883" name="Google Shape;883;p52"/>
          <p:cNvSpPr txBox="1"/>
          <p:nvPr>
            <p:ph idx="4294967295" type="subTitle"/>
          </p:nvPr>
        </p:nvSpPr>
        <p:spPr>
          <a:xfrm>
            <a:off x="710125" y="4694725"/>
            <a:ext cx="79770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u="sng">
                <a:solidFill>
                  <a:schemeClr val="hlink"/>
                </a:solidFill>
                <a:hlinkClick r:id="rId3"/>
              </a:rPr>
              <a:t>https://www.w3schools.com/python/python_operators.asp</a:t>
            </a:r>
            <a:r>
              <a:rPr lang="en"/>
              <a:t> </a:t>
            </a:r>
            <a:endParaRPr/>
          </a:p>
        </p:txBody>
      </p:sp>
      <p:sp>
        <p:nvSpPr>
          <p:cNvPr id="884" name="Google Shape;884;p52"/>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True &amp; False | True</a:t>
            </a:r>
            <a:endParaRPr>
              <a:solidFill>
                <a:schemeClr val="accent3"/>
              </a:solidFill>
            </a:endParaRPr>
          </a:p>
        </p:txBody>
      </p:sp>
      <p:sp>
        <p:nvSpPr>
          <p:cNvPr id="885" name="Google Shape;885;p52"/>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lexique.bonus</a:t>
            </a:r>
            <a:endParaRPr sz="1400">
              <a:solidFill>
                <a:schemeClr val="accent3"/>
              </a:solidFill>
            </a:endParaRPr>
          </a:p>
        </p:txBody>
      </p:sp>
      <p:pic>
        <p:nvPicPr>
          <p:cNvPr id="886" name="Google Shape;886;p52"/>
          <p:cNvPicPr preferRelativeResize="0"/>
          <p:nvPr/>
        </p:nvPicPr>
        <p:blipFill>
          <a:blip r:embed="rId4">
            <a:alphaModFix/>
          </a:blip>
          <a:stretch>
            <a:fillRect/>
          </a:stretch>
        </p:blipFill>
        <p:spPr>
          <a:xfrm>
            <a:off x="2052200" y="1486904"/>
            <a:ext cx="5595551" cy="2858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92" name="Google Shape;892;p53"/>
          <p:cNvSpPr txBox="1"/>
          <p:nvPr>
            <p:ph type="title"/>
          </p:nvPr>
        </p:nvSpPr>
        <p:spPr>
          <a:xfrm>
            <a:off x="1143175" y="606450"/>
            <a:ext cx="7413600" cy="53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solidFill>
                  <a:schemeClr val="accent2"/>
                </a:solidFill>
              </a:rPr>
              <a:t>Les Opérateurs en Python &lt; /2 &gt;</a:t>
            </a:r>
            <a:r>
              <a:rPr lang="en" sz="2800">
                <a:solidFill>
                  <a:schemeClr val="accent3"/>
                </a:solidFill>
              </a:rPr>
              <a:t> {</a:t>
            </a:r>
            <a:endParaRPr sz="2800">
              <a:solidFill>
                <a:schemeClr val="accent2"/>
              </a:solidFill>
            </a:endParaRPr>
          </a:p>
        </p:txBody>
      </p:sp>
      <p:cxnSp>
        <p:nvCxnSpPr>
          <p:cNvPr id="893" name="Google Shape;893;p53"/>
          <p:cNvCxnSpPr>
            <a:endCxn id="894" idx="0"/>
          </p:cNvCxnSpPr>
          <p:nvPr/>
        </p:nvCxnSpPr>
        <p:spPr>
          <a:xfrm>
            <a:off x="1337750" y="1193162"/>
            <a:ext cx="24000" cy="2404800"/>
          </a:xfrm>
          <a:prstGeom prst="straightConnector1">
            <a:avLst/>
          </a:prstGeom>
          <a:noFill/>
          <a:ln cap="flat" cmpd="sng" w="9525">
            <a:solidFill>
              <a:schemeClr val="accent4"/>
            </a:solidFill>
            <a:prstDash val="solid"/>
            <a:round/>
            <a:headEnd len="med" w="med" type="none"/>
            <a:tailEnd len="med" w="med" type="none"/>
          </a:ln>
        </p:spPr>
      </p:cxnSp>
      <p:sp>
        <p:nvSpPr>
          <p:cNvPr id="895" name="Google Shape;895;p53"/>
          <p:cNvSpPr txBox="1"/>
          <p:nvPr/>
        </p:nvSpPr>
        <p:spPr>
          <a:xfrm>
            <a:off x="1614800" y="1193150"/>
            <a:ext cx="628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en" sz="1000">
                <a:solidFill>
                  <a:schemeClr val="accent3"/>
                </a:solidFill>
                <a:latin typeface="Fira Code"/>
                <a:ea typeface="Fira Code"/>
                <a:cs typeface="Fira Code"/>
                <a:sym typeface="Fira Code"/>
              </a:rPr>
              <a:t>Opérateurs logiques : </a:t>
            </a:r>
            <a:endParaRPr sz="1000">
              <a:solidFill>
                <a:schemeClr val="accent3"/>
              </a:solidFill>
              <a:latin typeface="Fira Code"/>
              <a:ea typeface="Fira Code"/>
              <a:cs typeface="Fira Code"/>
              <a:sym typeface="Fira Code"/>
            </a:endParaRPr>
          </a:p>
        </p:txBody>
      </p:sp>
      <p:sp>
        <p:nvSpPr>
          <p:cNvPr id="896" name="Google Shape;896;p53"/>
          <p:cNvSpPr txBox="1"/>
          <p:nvPr>
            <p:ph idx="4294967295" type="subTitle"/>
          </p:nvPr>
        </p:nvSpPr>
        <p:spPr>
          <a:xfrm>
            <a:off x="710125" y="4694725"/>
            <a:ext cx="79770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u="sng">
                <a:solidFill>
                  <a:schemeClr val="hlink"/>
                </a:solidFill>
                <a:hlinkClick r:id="rId3"/>
              </a:rPr>
              <a:t>https://www.w3schools.com/python/python_operators.asp</a:t>
            </a:r>
            <a:r>
              <a:rPr lang="en"/>
              <a:t> </a:t>
            </a:r>
            <a:endParaRPr/>
          </a:p>
        </p:txBody>
      </p:sp>
      <p:sp>
        <p:nvSpPr>
          <p:cNvPr id="897" name="Google Shape;897;p53"/>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True &amp; False | True</a:t>
            </a:r>
            <a:endParaRPr>
              <a:solidFill>
                <a:schemeClr val="accent3"/>
              </a:solidFill>
            </a:endParaRPr>
          </a:p>
        </p:txBody>
      </p:sp>
      <p:sp>
        <p:nvSpPr>
          <p:cNvPr id="898" name="Google Shape;898;p53"/>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lexique.bonus</a:t>
            </a:r>
            <a:endParaRPr sz="1400">
              <a:solidFill>
                <a:schemeClr val="accent3"/>
              </a:solidFill>
            </a:endParaRPr>
          </a:p>
        </p:txBody>
      </p:sp>
      <p:pic>
        <p:nvPicPr>
          <p:cNvPr id="899" name="Google Shape;899;p53"/>
          <p:cNvPicPr preferRelativeResize="0"/>
          <p:nvPr/>
        </p:nvPicPr>
        <p:blipFill>
          <a:blip r:embed="rId4">
            <a:alphaModFix/>
          </a:blip>
          <a:stretch>
            <a:fillRect/>
          </a:stretch>
        </p:blipFill>
        <p:spPr>
          <a:xfrm>
            <a:off x="1297750" y="1485052"/>
            <a:ext cx="6548500" cy="2173440"/>
          </a:xfrm>
          <a:prstGeom prst="rect">
            <a:avLst/>
          </a:prstGeom>
          <a:noFill/>
          <a:ln>
            <a:noFill/>
          </a:ln>
        </p:spPr>
      </p:pic>
      <p:sp>
        <p:nvSpPr>
          <p:cNvPr id="900" name="Google Shape;900;p53"/>
          <p:cNvSpPr txBox="1"/>
          <p:nvPr/>
        </p:nvSpPr>
        <p:spPr>
          <a:xfrm>
            <a:off x="1032500" y="4077325"/>
            <a:ext cx="3162300" cy="6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Fira Code"/>
                <a:ea typeface="Fira Code"/>
                <a:cs typeface="Fira Code"/>
                <a:sym typeface="Fira Code"/>
              </a:rPr>
              <a:t>And</a:t>
            </a:r>
            <a:r>
              <a:rPr lang="en">
                <a:solidFill>
                  <a:schemeClr val="accent3"/>
                </a:solidFill>
                <a:latin typeface="Fira Code"/>
                <a:ea typeface="Fira Code"/>
                <a:cs typeface="Fira Code"/>
                <a:sym typeface="Fira Code"/>
              </a:rPr>
              <a:t> : Vrai seulement si les deux conditions sont vrai</a:t>
            </a:r>
            <a:endParaRPr>
              <a:solidFill>
                <a:schemeClr val="accent3"/>
              </a:solidFill>
              <a:latin typeface="Fira Code"/>
              <a:ea typeface="Fira Code"/>
              <a:cs typeface="Fira Code"/>
              <a:sym typeface="Fira Code"/>
            </a:endParaRPr>
          </a:p>
        </p:txBody>
      </p:sp>
      <p:sp>
        <p:nvSpPr>
          <p:cNvPr id="901" name="Google Shape;901;p53"/>
          <p:cNvSpPr txBox="1"/>
          <p:nvPr/>
        </p:nvSpPr>
        <p:spPr>
          <a:xfrm rot="-5400000">
            <a:off x="2087825" y="3313838"/>
            <a:ext cx="8460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700">
                <a:solidFill>
                  <a:schemeClr val="accent3"/>
                </a:solidFill>
                <a:latin typeface="Fira Code"/>
                <a:ea typeface="Fira Code"/>
                <a:cs typeface="Fira Code"/>
                <a:sym typeface="Fira Code"/>
              </a:rPr>
              <a:t>{</a:t>
            </a:r>
            <a:endParaRPr sz="4700">
              <a:solidFill>
                <a:schemeClr val="accent3"/>
              </a:solidFill>
              <a:latin typeface="Fira Code"/>
              <a:ea typeface="Fira Code"/>
              <a:cs typeface="Fira Code"/>
              <a:sym typeface="Fira Code"/>
            </a:endParaRPr>
          </a:p>
        </p:txBody>
      </p:sp>
      <p:sp>
        <p:nvSpPr>
          <p:cNvPr id="902" name="Google Shape;902;p53"/>
          <p:cNvSpPr txBox="1"/>
          <p:nvPr/>
        </p:nvSpPr>
        <p:spPr>
          <a:xfrm>
            <a:off x="4185025" y="4077325"/>
            <a:ext cx="2105400" cy="6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Fira Code"/>
                <a:ea typeface="Fira Code"/>
                <a:cs typeface="Fira Code"/>
                <a:sym typeface="Fira Code"/>
              </a:rPr>
              <a:t>or</a:t>
            </a:r>
            <a:r>
              <a:rPr lang="en">
                <a:solidFill>
                  <a:schemeClr val="accent3"/>
                </a:solidFill>
                <a:latin typeface="Fira Code"/>
                <a:ea typeface="Fira Code"/>
                <a:cs typeface="Fira Code"/>
                <a:sym typeface="Fira Code"/>
              </a:rPr>
              <a:t> : Vrai si une condition est vrai</a:t>
            </a:r>
            <a:endParaRPr>
              <a:solidFill>
                <a:schemeClr val="accent3"/>
              </a:solidFill>
              <a:latin typeface="Fira Code"/>
              <a:ea typeface="Fira Code"/>
              <a:cs typeface="Fira Code"/>
              <a:sym typeface="Fira Code"/>
            </a:endParaRPr>
          </a:p>
          <a:p>
            <a:pPr indent="0" lvl="0" marL="0" rtl="0" algn="l">
              <a:spcBef>
                <a:spcPts val="0"/>
              </a:spcBef>
              <a:spcAft>
                <a:spcPts val="0"/>
              </a:spcAft>
              <a:buNone/>
            </a:pPr>
            <a:r>
              <a:t/>
            </a:r>
            <a:endParaRPr>
              <a:solidFill>
                <a:schemeClr val="accent3"/>
              </a:solidFill>
              <a:latin typeface="Fira Code"/>
              <a:ea typeface="Fira Code"/>
              <a:cs typeface="Fira Code"/>
              <a:sym typeface="Fira Code"/>
            </a:endParaRPr>
          </a:p>
        </p:txBody>
      </p:sp>
      <p:sp>
        <p:nvSpPr>
          <p:cNvPr id="903" name="Google Shape;903;p53"/>
          <p:cNvSpPr txBox="1"/>
          <p:nvPr/>
        </p:nvSpPr>
        <p:spPr>
          <a:xfrm rot="-5400000">
            <a:off x="4826525" y="3313838"/>
            <a:ext cx="8460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700">
                <a:solidFill>
                  <a:schemeClr val="accent3"/>
                </a:solidFill>
                <a:latin typeface="Fira Code"/>
                <a:ea typeface="Fira Code"/>
                <a:cs typeface="Fira Code"/>
                <a:sym typeface="Fira Code"/>
              </a:rPr>
              <a:t>{</a:t>
            </a:r>
            <a:endParaRPr sz="4700">
              <a:solidFill>
                <a:schemeClr val="accent3"/>
              </a:solidFill>
              <a:latin typeface="Fira Code"/>
              <a:ea typeface="Fira Code"/>
              <a:cs typeface="Fira Code"/>
              <a:sym typeface="Fira Code"/>
            </a:endParaRPr>
          </a:p>
        </p:txBody>
      </p:sp>
      <p:sp>
        <p:nvSpPr>
          <p:cNvPr id="904" name="Google Shape;904;p53"/>
          <p:cNvSpPr txBox="1"/>
          <p:nvPr/>
        </p:nvSpPr>
        <p:spPr>
          <a:xfrm>
            <a:off x="6466500" y="4077325"/>
            <a:ext cx="2105400" cy="6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Fira Code"/>
                <a:ea typeface="Fira Code"/>
                <a:cs typeface="Fira Code"/>
                <a:sym typeface="Fira Code"/>
              </a:rPr>
              <a:t>not</a:t>
            </a:r>
            <a:r>
              <a:rPr lang="en">
                <a:solidFill>
                  <a:schemeClr val="accent3"/>
                </a:solidFill>
                <a:latin typeface="Fira Code"/>
                <a:ea typeface="Fira Code"/>
                <a:cs typeface="Fira Code"/>
                <a:sym typeface="Fira Code"/>
              </a:rPr>
              <a:t> : Inverse le résultat</a:t>
            </a:r>
            <a:endParaRPr>
              <a:solidFill>
                <a:schemeClr val="accent3"/>
              </a:solidFill>
              <a:latin typeface="Fira Code"/>
              <a:ea typeface="Fira Code"/>
              <a:cs typeface="Fira Code"/>
              <a:sym typeface="Fira Code"/>
            </a:endParaRPr>
          </a:p>
        </p:txBody>
      </p:sp>
      <p:sp>
        <p:nvSpPr>
          <p:cNvPr id="905" name="Google Shape;905;p53"/>
          <p:cNvSpPr txBox="1"/>
          <p:nvPr/>
        </p:nvSpPr>
        <p:spPr>
          <a:xfrm rot="-5400000">
            <a:off x="6955600" y="3313838"/>
            <a:ext cx="8460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700">
                <a:solidFill>
                  <a:schemeClr val="accent3"/>
                </a:solidFill>
                <a:latin typeface="Fira Code"/>
                <a:ea typeface="Fira Code"/>
                <a:cs typeface="Fira Code"/>
                <a:sym typeface="Fira Code"/>
              </a:rPr>
              <a:t>{</a:t>
            </a:r>
            <a:endParaRPr sz="4700">
              <a:solidFill>
                <a:schemeClr val="accent3"/>
              </a:solidFill>
              <a:latin typeface="Fira Code"/>
              <a:ea typeface="Fira Code"/>
              <a:cs typeface="Fira Code"/>
              <a:sym typeface="Fira Cod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27"/>
          <p:cNvSpPr txBox="1"/>
          <p:nvPr>
            <p:ph idx="1"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Présentation.py</a:t>
            </a:r>
            <a:endParaRPr/>
          </a:p>
        </p:txBody>
      </p:sp>
      <p:sp>
        <p:nvSpPr>
          <p:cNvPr id="519" name="Google Shape;519;p27"/>
          <p:cNvSpPr txBox="1"/>
          <p:nvPr>
            <p:ph idx="1"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Kahoot.it</a:t>
            </a:r>
            <a:endParaRPr/>
          </a:p>
        </p:txBody>
      </p:sp>
      <p:sp>
        <p:nvSpPr>
          <p:cNvPr id="520" name="Google Shape;520;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21" name="Google Shape;521;p27"/>
          <p:cNvPicPr preferRelativeResize="0"/>
          <p:nvPr/>
        </p:nvPicPr>
        <p:blipFill>
          <a:blip r:embed="rId3">
            <a:alphaModFix/>
          </a:blip>
          <a:stretch>
            <a:fillRect/>
          </a:stretch>
        </p:blipFill>
        <p:spPr>
          <a:xfrm>
            <a:off x="73213" y="1246850"/>
            <a:ext cx="4413625" cy="2649789"/>
          </a:xfrm>
          <a:prstGeom prst="rect">
            <a:avLst/>
          </a:prstGeom>
          <a:noFill/>
          <a:ln>
            <a:noFill/>
          </a:ln>
        </p:spPr>
      </p:pic>
      <p:pic>
        <p:nvPicPr>
          <p:cNvPr id="522" name="Google Shape;522;p27"/>
          <p:cNvPicPr preferRelativeResize="0"/>
          <p:nvPr/>
        </p:nvPicPr>
        <p:blipFill>
          <a:blip r:embed="rId4">
            <a:alphaModFix/>
          </a:blip>
          <a:stretch>
            <a:fillRect/>
          </a:stretch>
        </p:blipFill>
        <p:spPr>
          <a:xfrm>
            <a:off x="4572000" y="1710801"/>
            <a:ext cx="4572000" cy="17770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54"/>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C</a:t>
            </a:r>
            <a:r>
              <a:rPr lang="en" sz="1900"/>
              <a:t>hamp lexical pour </a:t>
            </a:r>
            <a:r>
              <a:rPr lang="en" sz="1900"/>
              <a:t>le cours de  </a:t>
            </a:r>
            <a:r>
              <a:rPr lang="en" sz="1900">
                <a:solidFill>
                  <a:schemeClr val="accent2"/>
                </a:solidFill>
              </a:rPr>
              <a:t>‘Programmation</a:t>
            </a:r>
            <a:r>
              <a:rPr lang="en" sz="1900">
                <a:solidFill>
                  <a:schemeClr val="accent2"/>
                </a:solidFill>
              </a:rPr>
              <a:t>’</a:t>
            </a:r>
            <a:r>
              <a:rPr lang="en" sz="1900">
                <a:solidFill>
                  <a:schemeClr val="accent6"/>
                </a:solidFill>
              </a:rPr>
              <a:t>{</a:t>
            </a:r>
            <a:endParaRPr sz="1900">
              <a:solidFill>
                <a:schemeClr val="accent6"/>
              </a:solidFill>
            </a:endParaRPr>
          </a:p>
        </p:txBody>
      </p:sp>
      <p:grpSp>
        <p:nvGrpSpPr>
          <p:cNvPr id="911" name="Google Shape;911;p54"/>
          <p:cNvGrpSpPr/>
          <p:nvPr/>
        </p:nvGrpSpPr>
        <p:grpSpPr>
          <a:xfrm>
            <a:off x="1084825" y="1153725"/>
            <a:ext cx="506100" cy="3416300"/>
            <a:chOff x="1084825" y="1153725"/>
            <a:chExt cx="506100" cy="3416300"/>
          </a:xfrm>
        </p:grpSpPr>
        <p:sp>
          <p:nvSpPr>
            <p:cNvPr id="912" name="Google Shape;912;p54"/>
            <p:cNvSpPr txBox="1"/>
            <p:nvPr/>
          </p:nvSpPr>
          <p:spPr>
            <a:xfrm>
              <a:off x="1084825" y="395442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913" name="Google Shape;913;p54"/>
            <p:cNvCxnSpPr/>
            <p:nvPr/>
          </p:nvCxnSpPr>
          <p:spPr>
            <a:xfrm>
              <a:off x="1337875" y="1153725"/>
              <a:ext cx="0" cy="2779800"/>
            </a:xfrm>
            <a:prstGeom prst="straightConnector1">
              <a:avLst/>
            </a:prstGeom>
            <a:noFill/>
            <a:ln cap="flat" cmpd="sng" w="9525">
              <a:solidFill>
                <a:schemeClr val="accent4"/>
              </a:solidFill>
              <a:prstDash val="solid"/>
              <a:round/>
              <a:headEnd len="med" w="med" type="none"/>
              <a:tailEnd len="med" w="med" type="none"/>
            </a:ln>
          </p:spPr>
        </p:cxnSp>
      </p:grpSp>
      <p:sp>
        <p:nvSpPr>
          <p:cNvPr id="914" name="Google Shape;914;p54"/>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intelliSense.config</a:t>
            </a:r>
            <a:endParaRPr>
              <a:solidFill>
                <a:schemeClr val="accent3"/>
              </a:solidFill>
            </a:endParaRPr>
          </a:p>
        </p:txBody>
      </p:sp>
      <p:sp>
        <p:nvSpPr>
          <p:cNvPr id="915" name="Google Shape;915;p54"/>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lexique.bonus</a:t>
            </a:r>
            <a:endParaRPr>
              <a:solidFill>
                <a:schemeClr val="accent3"/>
              </a:solidFill>
            </a:endParaRPr>
          </a:p>
        </p:txBody>
      </p:sp>
      <p:sp>
        <p:nvSpPr>
          <p:cNvPr id="916" name="Google Shape;916;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17" name="Google Shape;917;p54"/>
          <p:cNvSpPr txBox="1"/>
          <p:nvPr/>
        </p:nvSpPr>
        <p:spPr>
          <a:xfrm>
            <a:off x="1514750" y="925125"/>
            <a:ext cx="6919200" cy="36291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accent3"/>
              </a:buClr>
              <a:buSzPts val="1000"/>
              <a:buFont typeface="Fira Code"/>
              <a:buChar char="●"/>
            </a:pPr>
            <a:r>
              <a:rPr lang="en" sz="1000">
                <a:solidFill>
                  <a:schemeClr val="accent3"/>
                </a:solidFill>
                <a:latin typeface="Fira Code"/>
                <a:ea typeface="Fira Code"/>
                <a:cs typeface="Fira Code"/>
                <a:sym typeface="Fira Code"/>
              </a:rPr>
              <a:t>Langage </a:t>
            </a:r>
            <a:r>
              <a:rPr lang="en" sz="1000">
                <a:solidFill>
                  <a:schemeClr val="accent2"/>
                </a:solidFill>
                <a:latin typeface="Fira Code"/>
                <a:ea typeface="Fira Code"/>
                <a:cs typeface="Fira Code"/>
                <a:sym typeface="Fira Code"/>
              </a:rPr>
              <a:t>Assembleur</a:t>
            </a:r>
            <a:r>
              <a:rPr lang="en" sz="1000">
                <a:solidFill>
                  <a:schemeClr val="accent3"/>
                </a:solidFill>
                <a:latin typeface="Fira Code"/>
                <a:ea typeface="Fira Code"/>
                <a:cs typeface="Fira Code"/>
                <a:sym typeface="Fira Code"/>
              </a:rPr>
              <a:t>: le langage de plus bas niveau qui représente le langage machine sous une forme lisible par un humain.</a:t>
            </a:r>
            <a:endParaRPr sz="1000">
              <a:solidFill>
                <a:schemeClr val="accent3"/>
              </a:solidFill>
              <a:latin typeface="Fira Code"/>
              <a:ea typeface="Fira Code"/>
              <a:cs typeface="Fira Code"/>
              <a:sym typeface="Fira Code"/>
            </a:endParaRPr>
          </a:p>
          <a:p>
            <a:pPr indent="0" lvl="0" marL="457200" rtl="0" algn="l">
              <a:spcBef>
                <a:spcPts val="0"/>
              </a:spcBef>
              <a:spcAft>
                <a:spcPts val="0"/>
              </a:spcAft>
              <a:buNone/>
            </a:pPr>
            <a:r>
              <a:t/>
            </a:r>
            <a:endParaRPr sz="1000">
              <a:solidFill>
                <a:schemeClr val="accent3"/>
              </a:solidFill>
              <a:latin typeface="Fira Code"/>
              <a:ea typeface="Fira Code"/>
              <a:cs typeface="Fira Code"/>
              <a:sym typeface="Fira Code"/>
            </a:endParaRPr>
          </a:p>
          <a:p>
            <a:pPr indent="-292100" lvl="0" marL="457200" rtl="0" algn="l">
              <a:spcBef>
                <a:spcPts val="0"/>
              </a:spcBef>
              <a:spcAft>
                <a:spcPts val="0"/>
              </a:spcAft>
              <a:buClr>
                <a:schemeClr val="accent3"/>
              </a:buClr>
              <a:buSzPts val="1000"/>
              <a:buFont typeface="Fira Code"/>
              <a:buChar char="●"/>
            </a:pPr>
            <a:r>
              <a:rPr lang="en" sz="1000">
                <a:solidFill>
                  <a:schemeClr val="accent3"/>
                </a:solidFill>
                <a:latin typeface="Fira Code"/>
                <a:ea typeface="Fira Code"/>
                <a:cs typeface="Fira Code"/>
                <a:sym typeface="Fira Code"/>
              </a:rPr>
              <a:t>Programmation </a:t>
            </a:r>
            <a:r>
              <a:rPr lang="en" sz="1000">
                <a:solidFill>
                  <a:schemeClr val="accent2"/>
                </a:solidFill>
                <a:latin typeface="Fira Code"/>
                <a:ea typeface="Fira Code"/>
                <a:cs typeface="Fira Code"/>
                <a:sym typeface="Fira Code"/>
              </a:rPr>
              <a:t>interprétée </a:t>
            </a:r>
            <a:r>
              <a:rPr lang="en" sz="1000">
                <a:solidFill>
                  <a:schemeClr val="accent3"/>
                </a:solidFill>
                <a:latin typeface="Fira Code"/>
                <a:ea typeface="Fira Code"/>
                <a:cs typeface="Fira Code"/>
                <a:sym typeface="Fira Code"/>
              </a:rPr>
              <a:t>(Comme Python): </a:t>
            </a:r>
            <a:r>
              <a:rPr lang="en" sz="1000">
                <a:solidFill>
                  <a:schemeClr val="accent3"/>
                </a:solidFill>
                <a:latin typeface="Fira Code"/>
                <a:ea typeface="Fira Code"/>
                <a:cs typeface="Fira Code"/>
                <a:sym typeface="Fira Code"/>
              </a:rPr>
              <a:t>Exécuté</a:t>
            </a:r>
            <a:r>
              <a:rPr lang="en" sz="1000">
                <a:solidFill>
                  <a:schemeClr val="accent3"/>
                </a:solidFill>
                <a:latin typeface="Fira Code"/>
                <a:ea typeface="Fira Code"/>
                <a:cs typeface="Fira Code"/>
                <a:sym typeface="Fira Code"/>
              </a:rPr>
              <a:t> ligne par ligne.</a:t>
            </a:r>
            <a:endParaRPr sz="1000">
              <a:solidFill>
                <a:schemeClr val="accent3"/>
              </a:solidFill>
              <a:latin typeface="Fira Code"/>
              <a:ea typeface="Fira Code"/>
              <a:cs typeface="Fira Code"/>
              <a:sym typeface="Fira Code"/>
            </a:endParaRPr>
          </a:p>
          <a:p>
            <a:pPr indent="0" lvl="0" marL="457200" rtl="0" algn="l">
              <a:spcBef>
                <a:spcPts val="0"/>
              </a:spcBef>
              <a:spcAft>
                <a:spcPts val="0"/>
              </a:spcAft>
              <a:buNone/>
            </a:pPr>
            <a:r>
              <a:rPr lang="en" sz="1000">
                <a:solidFill>
                  <a:schemeClr val="accent1"/>
                </a:solidFill>
                <a:latin typeface="Fira Code"/>
                <a:ea typeface="Fira Code"/>
                <a:cs typeface="Fira Code"/>
                <a:sym typeface="Fira Code"/>
              </a:rPr>
              <a:t>ou</a:t>
            </a:r>
            <a:endParaRPr sz="1000">
              <a:solidFill>
                <a:schemeClr val="accent1"/>
              </a:solidFill>
              <a:latin typeface="Fira Code"/>
              <a:ea typeface="Fira Code"/>
              <a:cs typeface="Fira Code"/>
              <a:sym typeface="Fira Code"/>
            </a:endParaRPr>
          </a:p>
          <a:p>
            <a:pPr indent="0" lvl="0" marL="457200" rtl="0" algn="l">
              <a:spcBef>
                <a:spcPts val="0"/>
              </a:spcBef>
              <a:spcAft>
                <a:spcPts val="0"/>
              </a:spcAft>
              <a:buNone/>
            </a:pPr>
            <a:r>
              <a:rPr lang="en" sz="1000">
                <a:solidFill>
                  <a:schemeClr val="accent3"/>
                </a:solidFill>
                <a:latin typeface="Fira Code"/>
                <a:ea typeface="Fira Code"/>
                <a:cs typeface="Fira Code"/>
                <a:sym typeface="Fira Code"/>
              </a:rPr>
              <a:t>Programmation </a:t>
            </a:r>
            <a:r>
              <a:rPr lang="en" sz="1000">
                <a:solidFill>
                  <a:schemeClr val="accent2"/>
                </a:solidFill>
                <a:latin typeface="Fira Code"/>
                <a:ea typeface="Fira Code"/>
                <a:cs typeface="Fira Code"/>
                <a:sym typeface="Fira Code"/>
              </a:rPr>
              <a:t>compilée</a:t>
            </a:r>
            <a:r>
              <a:rPr lang="en" sz="1000">
                <a:solidFill>
                  <a:schemeClr val="accent3"/>
                </a:solidFill>
                <a:latin typeface="Fira Code"/>
                <a:ea typeface="Fira Code"/>
                <a:cs typeface="Fira Code"/>
                <a:sym typeface="Fira Code"/>
              </a:rPr>
              <a:t>: Le code est complètement transformé en Assembleur pour </a:t>
            </a:r>
            <a:r>
              <a:rPr lang="en" sz="1000">
                <a:solidFill>
                  <a:schemeClr val="accent3"/>
                </a:solidFill>
                <a:latin typeface="Fira Code"/>
                <a:ea typeface="Fira Code"/>
                <a:cs typeface="Fira Code"/>
                <a:sym typeface="Fira Code"/>
              </a:rPr>
              <a:t>être</a:t>
            </a:r>
            <a:r>
              <a:rPr lang="en" sz="1000">
                <a:solidFill>
                  <a:schemeClr val="accent3"/>
                </a:solidFill>
                <a:latin typeface="Fira Code"/>
                <a:ea typeface="Fira Code"/>
                <a:cs typeface="Fira Code"/>
                <a:sym typeface="Fira Code"/>
              </a:rPr>
              <a:t> </a:t>
            </a:r>
            <a:r>
              <a:rPr lang="en" sz="1000">
                <a:solidFill>
                  <a:schemeClr val="accent3"/>
                </a:solidFill>
                <a:latin typeface="Fira Code"/>
                <a:ea typeface="Fira Code"/>
                <a:cs typeface="Fira Code"/>
                <a:sym typeface="Fira Code"/>
              </a:rPr>
              <a:t>exécuté.</a:t>
            </a:r>
            <a:endParaRPr sz="1000">
              <a:solidFill>
                <a:schemeClr val="accent3"/>
              </a:solidFill>
              <a:latin typeface="Fira Code"/>
              <a:ea typeface="Fira Code"/>
              <a:cs typeface="Fira Code"/>
              <a:sym typeface="Fira Code"/>
            </a:endParaRPr>
          </a:p>
          <a:p>
            <a:pPr indent="0" lvl="0" marL="457200" rtl="0" algn="l">
              <a:spcBef>
                <a:spcPts val="0"/>
              </a:spcBef>
              <a:spcAft>
                <a:spcPts val="0"/>
              </a:spcAft>
              <a:buNone/>
            </a:pPr>
            <a:r>
              <a:t/>
            </a:r>
            <a:endParaRPr sz="1000">
              <a:solidFill>
                <a:schemeClr val="accent3"/>
              </a:solidFill>
              <a:latin typeface="Fira Code"/>
              <a:ea typeface="Fira Code"/>
              <a:cs typeface="Fira Code"/>
              <a:sym typeface="Fira Code"/>
            </a:endParaRPr>
          </a:p>
          <a:p>
            <a:pPr indent="-292100" lvl="0" marL="457200" rtl="0" algn="l">
              <a:spcBef>
                <a:spcPts val="0"/>
              </a:spcBef>
              <a:spcAft>
                <a:spcPts val="0"/>
              </a:spcAft>
              <a:buClr>
                <a:schemeClr val="accent3"/>
              </a:buClr>
              <a:buSzPts val="1000"/>
              <a:buFont typeface="Fira Code"/>
              <a:buChar char="●"/>
            </a:pPr>
            <a:r>
              <a:rPr lang="en" sz="1000">
                <a:solidFill>
                  <a:schemeClr val="accent3"/>
                </a:solidFill>
                <a:latin typeface="Fira Code"/>
                <a:ea typeface="Fira Code"/>
                <a:cs typeface="Fira Code"/>
                <a:sym typeface="Fira Code"/>
              </a:rPr>
              <a:t>Programmation </a:t>
            </a:r>
            <a:r>
              <a:rPr lang="en" sz="1000">
                <a:solidFill>
                  <a:schemeClr val="accent2"/>
                </a:solidFill>
                <a:latin typeface="Fira Code"/>
                <a:ea typeface="Fira Code"/>
                <a:cs typeface="Fira Code"/>
                <a:sym typeface="Fira Code"/>
              </a:rPr>
              <a:t>procédurale</a:t>
            </a:r>
            <a:r>
              <a:rPr lang="en" sz="1000">
                <a:solidFill>
                  <a:schemeClr val="accent3"/>
                </a:solidFill>
                <a:latin typeface="Fira Code"/>
                <a:ea typeface="Fira Code"/>
                <a:cs typeface="Fira Code"/>
                <a:sym typeface="Fira Code"/>
              </a:rPr>
              <a:t>: Une suite d’instructions (souvent réunies en fonctions) exécutées par une machine.</a:t>
            </a:r>
            <a:endParaRPr sz="1000">
              <a:solidFill>
                <a:schemeClr val="accent3"/>
              </a:solidFill>
              <a:latin typeface="Fira Code"/>
              <a:ea typeface="Fira Code"/>
              <a:cs typeface="Fira Code"/>
              <a:sym typeface="Fira Code"/>
            </a:endParaRPr>
          </a:p>
          <a:p>
            <a:pPr indent="0" lvl="0" marL="457200" rtl="0" algn="l">
              <a:spcBef>
                <a:spcPts val="0"/>
              </a:spcBef>
              <a:spcAft>
                <a:spcPts val="0"/>
              </a:spcAft>
              <a:buNone/>
            </a:pPr>
            <a:r>
              <a:rPr lang="en" sz="1000">
                <a:solidFill>
                  <a:schemeClr val="accent1"/>
                </a:solidFill>
                <a:latin typeface="Fira Code"/>
                <a:ea typeface="Fira Code"/>
                <a:cs typeface="Fira Code"/>
                <a:sym typeface="Fira Code"/>
              </a:rPr>
              <a:t>ou</a:t>
            </a:r>
            <a:endParaRPr sz="1000">
              <a:solidFill>
                <a:schemeClr val="accent1"/>
              </a:solidFill>
              <a:latin typeface="Fira Code"/>
              <a:ea typeface="Fira Code"/>
              <a:cs typeface="Fira Code"/>
              <a:sym typeface="Fira Code"/>
            </a:endParaRPr>
          </a:p>
          <a:p>
            <a:pPr indent="0" lvl="0" marL="457200" rtl="0" algn="l">
              <a:spcBef>
                <a:spcPts val="0"/>
              </a:spcBef>
              <a:spcAft>
                <a:spcPts val="0"/>
              </a:spcAft>
              <a:buNone/>
            </a:pPr>
            <a:r>
              <a:rPr lang="en" sz="1000">
                <a:solidFill>
                  <a:schemeClr val="accent3"/>
                </a:solidFill>
                <a:latin typeface="Fira Code"/>
                <a:ea typeface="Fira Code"/>
                <a:cs typeface="Fira Code"/>
                <a:sym typeface="Fira Code"/>
              </a:rPr>
              <a:t>Programmation </a:t>
            </a:r>
            <a:r>
              <a:rPr lang="en" sz="1000">
                <a:solidFill>
                  <a:schemeClr val="accent2"/>
                </a:solidFill>
                <a:latin typeface="Fira Code"/>
                <a:ea typeface="Fira Code"/>
                <a:cs typeface="Fira Code"/>
                <a:sym typeface="Fira Code"/>
              </a:rPr>
              <a:t>orientée objet (POO)</a:t>
            </a:r>
            <a:r>
              <a:rPr lang="en" sz="1000">
                <a:solidFill>
                  <a:schemeClr val="accent3"/>
                </a:solidFill>
                <a:latin typeface="Fira Code"/>
                <a:ea typeface="Fira Code"/>
                <a:cs typeface="Fira Code"/>
                <a:sym typeface="Fira Code"/>
              </a:rPr>
              <a:t>: Chaque programme est constitué d’entités appelées objets, qui ne sont pas facilement accessibles et modifiables.</a:t>
            </a:r>
            <a:endParaRPr sz="1000">
              <a:solidFill>
                <a:schemeClr val="accent3"/>
              </a:solidFill>
              <a:latin typeface="Fira Code"/>
              <a:ea typeface="Fira Code"/>
              <a:cs typeface="Fira Code"/>
              <a:sym typeface="Fira Code"/>
            </a:endParaRPr>
          </a:p>
          <a:p>
            <a:pPr indent="0" lvl="0" marL="457200" rtl="0" algn="l">
              <a:spcBef>
                <a:spcPts val="0"/>
              </a:spcBef>
              <a:spcAft>
                <a:spcPts val="0"/>
              </a:spcAft>
              <a:buNone/>
            </a:pPr>
            <a:r>
              <a:t/>
            </a:r>
            <a:endParaRPr sz="1000">
              <a:solidFill>
                <a:schemeClr val="accent3"/>
              </a:solidFill>
              <a:latin typeface="Fira Code"/>
              <a:ea typeface="Fira Code"/>
              <a:cs typeface="Fira Code"/>
              <a:sym typeface="Fira Code"/>
            </a:endParaRPr>
          </a:p>
          <a:p>
            <a:pPr indent="-292100" lvl="0" marL="457200" rtl="0" algn="l">
              <a:spcBef>
                <a:spcPts val="0"/>
              </a:spcBef>
              <a:spcAft>
                <a:spcPts val="0"/>
              </a:spcAft>
              <a:buClr>
                <a:schemeClr val="accent3"/>
              </a:buClr>
              <a:buSzPts val="1000"/>
              <a:buFont typeface="Fira Code"/>
              <a:buChar char="●"/>
            </a:pPr>
            <a:r>
              <a:rPr lang="en" sz="1000">
                <a:solidFill>
                  <a:schemeClr val="accent3"/>
                </a:solidFill>
                <a:latin typeface="Fira Code"/>
                <a:ea typeface="Fira Code"/>
                <a:cs typeface="Fira Code"/>
                <a:sym typeface="Fira Code"/>
              </a:rPr>
              <a:t>Langage </a:t>
            </a:r>
            <a:r>
              <a:rPr lang="en" sz="1000">
                <a:solidFill>
                  <a:schemeClr val="accent2"/>
                </a:solidFill>
                <a:latin typeface="Fira Code"/>
                <a:ea typeface="Fira Code"/>
                <a:cs typeface="Fira Code"/>
                <a:sym typeface="Fira Code"/>
              </a:rPr>
              <a:t>typé </a:t>
            </a:r>
            <a:r>
              <a:rPr lang="en" sz="1000">
                <a:solidFill>
                  <a:schemeClr val="accent3"/>
                </a:solidFill>
                <a:latin typeface="Fira Code"/>
                <a:ea typeface="Fira Code"/>
                <a:cs typeface="Fira Code"/>
                <a:sym typeface="Fira Code"/>
              </a:rPr>
              <a:t>(fortement typé): est un langage dans lequel les types utilisés dans le code source (fonction, variable, etc.) sont vérifiés au moment de la compilation.</a:t>
            </a:r>
            <a:endParaRPr sz="1000">
              <a:solidFill>
                <a:schemeClr val="accent3"/>
              </a:solidFill>
              <a:latin typeface="Fira Code"/>
              <a:ea typeface="Fira Code"/>
              <a:cs typeface="Fira Code"/>
              <a:sym typeface="Fira Code"/>
            </a:endParaRPr>
          </a:p>
          <a:p>
            <a:pPr indent="0" lvl="0" marL="457200" rtl="0" algn="l">
              <a:spcBef>
                <a:spcPts val="0"/>
              </a:spcBef>
              <a:spcAft>
                <a:spcPts val="0"/>
              </a:spcAft>
              <a:buNone/>
            </a:pPr>
            <a:r>
              <a:rPr lang="en" sz="1000">
                <a:solidFill>
                  <a:schemeClr val="accent1"/>
                </a:solidFill>
                <a:latin typeface="Fira Code"/>
                <a:ea typeface="Fira Code"/>
                <a:cs typeface="Fira Code"/>
                <a:sym typeface="Fira Code"/>
              </a:rPr>
              <a:t>ou</a:t>
            </a:r>
            <a:endParaRPr sz="1000">
              <a:solidFill>
                <a:schemeClr val="accent1"/>
              </a:solidFill>
              <a:latin typeface="Fira Code"/>
              <a:ea typeface="Fira Code"/>
              <a:cs typeface="Fira Code"/>
              <a:sym typeface="Fira Code"/>
            </a:endParaRPr>
          </a:p>
          <a:p>
            <a:pPr indent="0" lvl="0" marL="457200" rtl="0" algn="l">
              <a:spcBef>
                <a:spcPts val="0"/>
              </a:spcBef>
              <a:spcAft>
                <a:spcPts val="0"/>
              </a:spcAft>
              <a:buNone/>
            </a:pPr>
            <a:r>
              <a:rPr lang="en" sz="1000">
                <a:solidFill>
                  <a:schemeClr val="accent3"/>
                </a:solidFill>
                <a:latin typeface="Fira Code"/>
                <a:ea typeface="Fira Code"/>
                <a:cs typeface="Fira Code"/>
                <a:sym typeface="Fira Code"/>
              </a:rPr>
              <a:t>Langage </a:t>
            </a:r>
            <a:r>
              <a:rPr lang="en" sz="1000">
                <a:solidFill>
                  <a:schemeClr val="accent2"/>
                </a:solidFill>
                <a:latin typeface="Fira Code"/>
                <a:ea typeface="Fira Code"/>
                <a:cs typeface="Fira Code"/>
                <a:sym typeface="Fira Code"/>
              </a:rPr>
              <a:t>non typé</a:t>
            </a:r>
            <a:r>
              <a:rPr lang="en" sz="1000">
                <a:solidFill>
                  <a:schemeClr val="accent3"/>
                </a:solidFill>
                <a:latin typeface="Fira Code"/>
                <a:ea typeface="Fira Code"/>
                <a:cs typeface="Fira Code"/>
                <a:sym typeface="Fira Code"/>
              </a:rPr>
              <a:t> (faiblement typé): Se préoccupe peu des types. Cela permet de chaîner des valeurs de différents types.</a:t>
            </a:r>
            <a:endParaRPr sz="1000">
              <a:solidFill>
                <a:schemeClr val="accent3"/>
              </a:solidFill>
              <a:latin typeface="Fira Code"/>
              <a:ea typeface="Fira Code"/>
              <a:cs typeface="Fira Code"/>
              <a:sym typeface="Fira Code"/>
            </a:endParaRPr>
          </a:p>
          <a:p>
            <a:pPr indent="0" lvl="0" marL="457200" rtl="0" algn="l">
              <a:spcBef>
                <a:spcPts val="0"/>
              </a:spcBef>
              <a:spcAft>
                <a:spcPts val="0"/>
              </a:spcAft>
              <a:buNone/>
            </a:pPr>
            <a:r>
              <a:rPr lang="en" sz="1000">
                <a:solidFill>
                  <a:schemeClr val="accent1"/>
                </a:solidFill>
                <a:latin typeface="Fira Code"/>
                <a:ea typeface="Fira Code"/>
                <a:cs typeface="Fira Code"/>
                <a:sym typeface="Fira Code"/>
              </a:rPr>
              <a:t>ou</a:t>
            </a:r>
            <a:endParaRPr sz="1000">
              <a:solidFill>
                <a:schemeClr val="accent1"/>
              </a:solidFill>
              <a:latin typeface="Fira Code"/>
              <a:ea typeface="Fira Code"/>
              <a:cs typeface="Fira Code"/>
              <a:sym typeface="Fira Code"/>
            </a:endParaRPr>
          </a:p>
          <a:p>
            <a:pPr indent="0" lvl="0" marL="457200" rtl="0" algn="l">
              <a:spcBef>
                <a:spcPts val="0"/>
              </a:spcBef>
              <a:spcAft>
                <a:spcPts val="0"/>
              </a:spcAft>
              <a:buNone/>
            </a:pPr>
            <a:r>
              <a:rPr lang="en" sz="1000">
                <a:solidFill>
                  <a:schemeClr val="accent3"/>
                </a:solidFill>
                <a:latin typeface="Fira Code"/>
                <a:ea typeface="Fira Code"/>
                <a:cs typeface="Fira Code"/>
                <a:sym typeface="Fira Code"/>
              </a:rPr>
              <a:t>Langage typé </a:t>
            </a:r>
            <a:r>
              <a:rPr lang="en" sz="1000">
                <a:solidFill>
                  <a:schemeClr val="accent2"/>
                </a:solidFill>
                <a:latin typeface="Fira Code"/>
                <a:ea typeface="Fira Code"/>
                <a:cs typeface="Fira Code"/>
                <a:sym typeface="Fira Code"/>
              </a:rPr>
              <a:t>dynamiquement </a:t>
            </a:r>
            <a:r>
              <a:rPr lang="en" sz="1000">
                <a:solidFill>
                  <a:schemeClr val="accent3"/>
                </a:solidFill>
                <a:latin typeface="Fira Code"/>
                <a:ea typeface="Fira Code"/>
                <a:cs typeface="Fira Code"/>
                <a:sym typeface="Fira Code"/>
              </a:rPr>
              <a:t>(Comme Python): Il va définir lui-même le type selon la nature de la valeur   </a:t>
            </a:r>
            <a:endParaRPr sz="1000">
              <a:solidFill>
                <a:schemeClr val="accent3"/>
              </a:solidFill>
              <a:latin typeface="Fira Code"/>
              <a:ea typeface="Fira Code"/>
              <a:cs typeface="Fira Code"/>
              <a:sym typeface="Fira Cod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55"/>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Champ lexical pour le cours de  </a:t>
            </a:r>
            <a:r>
              <a:rPr lang="en" sz="1900">
                <a:solidFill>
                  <a:schemeClr val="accent2"/>
                </a:solidFill>
              </a:rPr>
              <a:t>‘Programmation’</a:t>
            </a:r>
            <a:r>
              <a:rPr lang="en" sz="1900">
                <a:solidFill>
                  <a:schemeClr val="accent6"/>
                </a:solidFill>
              </a:rPr>
              <a:t>{</a:t>
            </a:r>
            <a:endParaRPr sz="2400"/>
          </a:p>
        </p:txBody>
      </p:sp>
      <p:grpSp>
        <p:nvGrpSpPr>
          <p:cNvPr id="923" name="Google Shape;923;p55"/>
          <p:cNvGrpSpPr/>
          <p:nvPr/>
        </p:nvGrpSpPr>
        <p:grpSpPr>
          <a:xfrm>
            <a:off x="1084825" y="1153725"/>
            <a:ext cx="506100" cy="3416300"/>
            <a:chOff x="1084825" y="1153725"/>
            <a:chExt cx="506100" cy="3416300"/>
          </a:xfrm>
        </p:grpSpPr>
        <p:sp>
          <p:nvSpPr>
            <p:cNvPr id="924" name="Google Shape;924;p55"/>
            <p:cNvSpPr txBox="1"/>
            <p:nvPr/>
          </p:nvSpPr>
          <p:spPr>
            <a:xfrm>
              <a:off x="1084825" y="395442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925" name="Google Shape;925;p55"/>
            <p:cNvCxnSpPr/>
            <p:nvPr/>
          </p:nvCxnSpPr>
          <p:spPr>
            <a:xfrm>
              <a:off x="1337875" y="1153725"/>
              <a:ext cx="0" cy="2779800"/>
            </a:xfrm>
            <a:prstGeom prst="straightConnector1">
              <a:avLst/>
            </a:prstGeom>
            <a:noFill/>
            <a:ln cap="flat" cmpd="sng" w="9525">
              <a:solidFill>
                <a:schemeClr val="accent4"/>
              </a:solidFill>
              <a:prstDash val="solid"/>
              <a:round/>
              <a:headEnd len="med" w="med" type="none"/>
              <a:tailEnd len="med" w="med" type="none"/>
            </a:ln>
          </p:spPr>
        </p:cxnSp>
      </p:grpSp>
      <p:sp>
        <p:nvSpPr>
          <p:cNvPr id="926" name="Google Shape;926;p55"/>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intelliSense.config</a:t>
            </a:r>
            <a:endParaRPr>
              <a:solidFill>
                <a:schemeClr val="accent3"/>
              </a:solidFill>
            </a:endParaRPr>
          </a:p>
        </p:txBody>
      </p:sp>
      <p:sp>
        <p:nvSpPr>
          <p:cNvPr id="927" name="Google Shape;927;p55"/>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lexique.bonus</a:t>
            </a:r>
            <a:endParaRPr>
              <a:solidFill>
                <a:schemeClr val="accent3"/>
              </a:solidFill>
            </a:endParaRPr>
          </a:p>
        </p:txBody>
      </p:sp>
      <p:sp>
        <p:nvSpPr>
          <p:cNvPr id="928" name="Google Shape;928;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29" name="Google Shape;929;p55"/>
          <p:cNvSpPr txBox="1"/>
          <p:nvPr/>
        </p:nvSpPr>
        <p:spPr>
          <a:xfrm>
            <a:off x="1514750" y="1154100"/>
            <a:ext cx="6919200" cy="34401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accent3"/>
              </a:buClr>
              <a:buSzPts val="1000"/>
              <a:buFont typeface="Fira Code"/>
              <a:buChar char="●"/>
            </a:pPr>
            <a:r>
              <a:rPr lang="en" sz="1000">
                <a:solidFill>
                  <a:schemeClr val="accent2"/>
                </a:solidFill>
                <a:latin typeface="Fira Code"/>
                <a:ea typeface="Fira Code"/>
                <a:cs typeface="Fira Code"/>
                <a:sym typeface="Fira Code"/>
              </a:rPr>
              <a:t>Variable</a:t>
            </a:r>
            <a:r>
              <a:rPr lang="en" sz="1000">
                <a:solidFill>
                  <a:schemeClr val="accent3"/>
                </a:solidFill>
                <a:latin typeface="Fira Code"/>
                <a:ea typeface="Fira Code"/>
                <a:cs typeface="Fira Code"/>
                <a:sym typeface="Fira Code"/>
              </a:rPr>
              <a:t>: Symboles qui associent un nom (l'identifiant) à une valeur.</a:t>
            </a:r>
            <a:endParaRPr sz="1000">
              <a:solidFill>
                <a:schemeClr val="accent3"/>
              </a:solidFill>
              <a:latin typeface="Fira Code"/>
              <a:ea typeface="Fira Code"/>
              <a:cs typeface="Fira Code"/>
              <a:sym typeface="Fira Code"/>
            </a:endParaRPr>
          </a:p>
          <a:p>
            <a:pPr indent="0" lvl="0" marL="457200" rtl="0" algn="l">
              <a:spcBef>
                <a:spcPts val="0"/>
              </a:spcBef>
              <a:spcAft>
                <a:spcPts val="0"/>
              </a:spcAft>
              <a:buNone/>
            </a:pPr>
            <a:r>
              <a:t/>
            </a:r>
            <a:endParaRPr sz="1000">
              <a:solidFill>
                <a:schemeClr val="accent3"/>
              </a:solidFill>
              <a:latin typeface="Fira Code"/>
              <a:ea typeface="Fira Code"/>
              <a:cs typeface="Fira Code"/>
              <a:sym typeface="Fira Code"/>
            </a:endParaRPr>
          </a:p>
          <a:p>
            <a:pPr indent="-292100" lvl="0" marL="457200" rtl="0" algn="l">
              <a:spcBef>
                <a:spcPts val="0"/>
              </a:spcBef>
              <a:spcAft>
                <a:spcPts val="0"/>
              </a:spcAft>
              <a:buClr>
                <a:schemeClr val="accent3"/>
              </a:buClr>
              <a:buSzPts val="1000"/>
              <a:buFont typeface="Fira Code"/>
              <a:buChar char="●"/>
            </a:pPr>
            <a:r>
              <a:rPr lang="en" sz="1000">
                <a:solidFill>
                  <a:schemeClr val="accent2"/>
                </a:solidFill>
                <a:latin typeface="Fira Code"/>
                <a:ea typeface="Fira Code"/>
                <a:cs typeface="Fira Code"/>
                <a:sym typeface="Fira Code"/>
              </a:rPr>
              <a:t>CONSTANTE</a:t>
            </a:r>
            <a:r>
              <a:rPr lang="en" sz="1000">
                <a:solidFill>
                  <a:schemeClr val="accent3"/>
                </a:solidFill>
                <a:latin typeface="Fira Code"/>
                <a:ea typeface="Fira Code"/>
                <a:cs typeface="Fira Code"/>
                <a:sym typeface="Fira Code"/>
              </a:rPr>
              <a:t>: Une variable qui ne devrait pas changer pendant l’exécution d’un programme.</a:t>
            </a:r>
            <a:endParaRPr sz="1000">
              <a:solidFill>
                <a:schemeClr val="accent3"/>
              </a:solidFill>
              <a:latin typeface="Fira Code"/>
              <a:ea typeface="Fira Code"/>
              <a:cs typeface="Fira Code"/>
              <a:sym typeface="Fira Code"/>
            </a:endParaRPr>
          </a:p>
          <a:p>
            <a:pPr indent="0" lvl="0" marL="457200" rtl="0" algn="l">
              <a:spcBef>
                <a:spcPts val="0"/>
              </a:spcBef>
              <a:spcAft>
                <a:spcPts val="0"/>
              </a:spcAft>
              <a:buNone/>
            </a:pPr>
            <a:r>
              <a:t/>
            </a:r>
            <a:endParaRPr sz="1000">
              <a:solidFill>
                <a:schemeClr val="accent3"/>
              </a:solidFill>
              <a:latin typeface="Fira Code"/>
              <a:ea typeface="Fira Code"/>
              <a:cs typeface="Fira Code"/>
              <a:sym typeface="Fira Code"/>
            </a:endParaRPr>
          </a:p>
          <a:p>
            <a:pPr indent="-292100" lvl="0" marL="457200" rtl="0" algn="l">
              <a:spcBef>
                <a:spcPts val="0"/>
              </a:spcBef>
              <a:spcAft>
                <a:spcPts val="0"/>
              </a:spcAft>
              <a:buClr>
                <a:schemeClr val="accent3"/>
              </a:buClr>
              <a:buSzPts val="1000"/>
              <a:buFont typeface="Fira Code"/>
              <a:buChar char="●"/>
            </a:pPr>
            <a:r>
              <a:rPr lang="en" sz="1000">
                <a:solidFill>
                  <a:schemeClr val="accent2"/>
                </a:solidFill>
                <a:latin typeface="Fira Code"/>
                <a:ea typeface="Fira Code"/>
                <a:cs typeface="Fira Code"/>
                <a:sym typeface="Fira Code"/>
              </a:rPr>
              <a:t>Commentaire</a:t>
            </a:r>
            <a:r>
              <a:rPr lang="en" sz="1000">
                <a:solidFill>
                  <a:schemeClr val="accent3"/>
                </a:solidFill>
                <a:latin typeface="Fira Code"/>
                <a:ea typeface="Fira Code"/>
                <a:cs typeface="Fira Code"/>
                <a:sym typeface="Fira Code"/>
              </a:rPr>
              <a:t>: Permet de document du code dans un fichier. Celui-ci ne sera pas lu par le langage en question.</a:t>
            </a:r>
            <a:endParaRPr sz="1000">
              <a:solidFill>
                <a:schemeClr val="accent3"/>
              </a:solidFill>
              <a:latin typeface="Fira Code"/>
              <a:ea typeface="Fira Code"/>
              <a:cs typeface="Fira Code"/>
              <a:sym typeface="Fira Code"/>
            </a:endParaRPr>
          </a:p>
          <a:p>
            <a:pPr indent="0" lvl="0" marL="457200" rtl="0" algn="l">
              <a:spcBef>
                <a:spcPts val="0"/>
              </a:spcBef>
              <a:spcAft>
                <a:spcPts val="0"/>
              </a:spcAft>
              <a:buNone/>
            </a:pPr>
            <a:r>
              <a:t/>
            </a:r>
            <a:endParaRPr sz="1000">
              <a:solidFill>
                <a:schemeClr val="accent3"/>
              </a:solidFill>
              <a:latin typeface="Fira Code"/>
              <a:ea typeface="Fira Code"/>
              <a:cs typeface="Fira Code"/>
              <a:sym typeface="Fira Code"/>
            </a:endParaRPr>
          </a:p>
          <a:p>
            <a:pPr indent="-292100" lvl="0" marL="457200" rtl="0" algn="l">
              <a:spcBef>
                <a:spcPts val="0"/>
              </a:spcBef>
              <a:spcAft>
                <a:spcPts val="0"/>
              </a:spcAft>
              <a:buClr>
                <a:schemeClr val="accent3"/>
              </a:buClr>
              <a:buSzPts val="1000"/>
              <a:buFont typeface="Fira Code"/>
              <a:buChar char="●"/>
            </a:pPr>
            <a:r>
              <a:rPr lang="en" sz="1000">
                <a:solidFill>
                  <a:schemeClr val="accent2"/>
                </a:solidFill>
                <a:latin typeface="Fira Code"/>
                <a:ea typeface="Fira Code"/>
                <a:cs typeface="Fira Code"/>
                <a:sym typeface="Fira Code"/>
              </a:rPr>
              <a:t>Variable Booléene</a:t>
            </a:r>
            <a:r>
              <a:rPr lang="en" sz="1000">
                <a:solidFill>
                  <a:schemeClr val="accent3"/>
                </a:solidFill>
                <a:latin typeface="Fira Code"/>
                <a:ea typeface="Fira Code"/>
                <a:cs typeface="Fira Code"/>
                <a:sym typeface="Fira Code"/>
              </a:rPr>
              <a:t>: Relatif à l'algèbre de Boole. Qui ne peut prendre que deux valeurs distinctes.</a:t>
            </a:r>
            <a:endParaRPr sz="1000">
              <a:solidFill>
                <a:schemeClr val="accent3"/>
              </a:solidFill>
              <a:latin typeface="Fira Code"/>
              <a:ea typeface="Fira Code"/>
              <a:cs typeface="Fira Code"/>
              <a:sym typeface="Fira Code"/>
            </a:endParaRPr>
          </a:p>
          <a:p>
            <a:pPr indent="0" lvl="0" marL="457200" rtl="0" algn="l">
              <a:spcBef>
                <a:spcPts val="0"/>
              </a:spcBef>
              <a:spcAft>
                <a:spcPts val="0"/>
              </a:spcAft>
              <a:buNone/>
            </a:pPr>
            <a:r>
              <a:t/>
            </a:r>
            <a:endParaRPr sz="1000">
              <a:solidFill>
                <a:schemeClr val="accent3"/>
              </a:solidFill>
              <a:latin typeface="Fira Code"/>
              <a:ea typeface="Fira Code"/>
              <a:cs typeface="Fira Code"/>
              <a:sym typeface="Fira Code"/>
            </a:endParaRPr>
          </a:p>
          <a:p>
            <a:pPr indent="-292100" lvl="0" marL="457200" rtl="0" algn="l">
              <a:spcBef>
                <a:spcPts val="0"/>
              </a:spcBef>
              <a:spcAft>
                <a:spcPts val="0"/>
              </a:spcAft>
              <a:buClr>
                <a:schemeClr val="accent3"/>
              </a:buClr>
              <a:buSzPts val="1000"/>
              <a:buFont typeface="Fira Code"/>
              <a:buChar char="●"/>
            </a:pPr>
            <a:r>
              <a:rPr lang="en" sz="1000">
                <a:solidFill>
                  <a:schemeClr val="accent2"/>
                </a:solidFill>
                <a:latin typeface="Fira Code"/>
                <a:ea typeface="Fira Code"/>
                <a:cs typeface="Fira Code"/>
                <a:sym typeface="Fira Code"/>
              </a:rPr>
              <a:t>Conditions</a:t>
            </a:r>
            <a:r>
              <a:rPr lang="en" sz="1000">
                <a:solidFill>
                  <a:schemeClr val="accent3"/>
                </a:solidFill>
                <a:latin typeface="Fira Code"/>
                <a:ea typeface="Fira Code"/>
                <a:cs typeface="Fira Code"/>
                <a:sym typeface="Fira Code"/>
              </a:rPr>
              <a:t>: indique à la machine comment réagir en fonction de différents paramètres. La condition intervient chaque fois que le programmeur demande à la machine de faire un choix</a:t>
            </a:r>
            <a:endParaRPr sz="1000">
              <a:solidFill>
                <a:schemeClr val="accent3"/>
              </a:solidFill>
              <a:latin typeface="Fira Code"/>
              <a:ea typeface="Fira Code"/>
              <a:cs typeface="Fira Code"/>
              <a:sym typeface="Fira Code"/>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56"/>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MacOs = Cmd / Windows = ctrl</a:t>
            </a:r>
            <a:endParaRPr sz="1400">
              <a:solidFill>
                <a:schemeClr val="accent3"/>
              </a:solidFill>
            </a:endParaRPr>
          </a:p>
        </p:txBody>
      </p:sp>
      <p:sp>
        <p:nvSpPr>
          <p:cNvPr id="935" name="Google Shape;935;p56"/>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intelliSense.config</a:t>
            </a:r>
            <a:endParaRPr>
              <a:solidFill>
                <a:schemeClr val="accent3"/>
              </a:solidFill>
            </a:endParaRPr>
          </a:p>
        </p:txBody>
      </p:sp>
      <p:sp>
        <p:nvSpPr>
          <p:cNvPr id="936" name="Google Shape;936;p56"/>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lexique.bonus</a:t>
            </a:r>
            <a:endParaRPr>
              <a:solidFill>
                <a:schemeClr val="accent3"/>
              </a:solidFill>
            </a:endParaRPr>
          </a:p>
        </p:txBody>
      </p:sp>
      <p:sp>
        <p:nvSpPr>
          <p:cNvPr id="937" name="Google Shape;937;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38" name="Google Shape;938;p56"/>
          <p:cNvSpPr txBox="1"/>
          <p:nvPr/>
        </p:nvSpPr>
        <p:spPr>
          <a:xfrm flipH="1">
            <a:off x="1438300" y="1178875"/>
            <a:ext cx="708600" cy="5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FF5858"/>
                </a:solidFill>
                <a:latin typeface="Fira Code"/>
                <a:ea typeface="Fira Code"/>
                <a:cs typeface="Fira Code"/>
                <a:sym typeface="Fira Code"/>
              </a:rPr>
              <a:t>01</a:t>
            </a:r>
            <a:endParaRPr sz="2800">
              <a:solidFill>
                <a:srgbClr val="FF5858"/>
              </a:solidFill>
              <a:latin typeface="Fira Code"/>
              <a:ea typeface="Fira Code"/>
              <a:cs typeface="Fira Code"/>
              <a:sym typeface="Fira Code"/>
            </a:endParaRPr>
          </a:p>
        </p:txBody>
      </p:sp>
      <p:sp>
        <p:nvSpPr>
          <p:cNvPr id="939" name="Google Shape;939;p56"/>
          <p:cNvSpPr txBox="1"/>
          <p:nvPr/>
        </p:nvSpPr>
        <p:spPr>
          <a:xfrm>
            <a:off x="2146900" y="1178875"/>
            <a:ext cx="6224100" cy="5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None/>
            </a:pPr>
            <a:r>
              <a:rPr lang="en" sz="2500">
                <a:solidFill>
                  <a:srgbClr val="FCC642"/>
                </a:solidFill>
                <a:latin typeface="Fira Code"/>
                <a:ea typeface="Fira Code"/>
                <a:cs typeface="Fira Code"/>
                <a:sym typeface="Fira Code"/>
              </a:rPr>
              <a:t>Cmd </a:t>
            </a:r>
            <a:r>
              <a:rPr lang="en" sz="2500">
                <a:solidFill>
                  <a:srgbClr val="FCC642"/>
                </a:solidFill>
                <a:latin typeface="Fira Code"/>
                <a:ea typeface="Fira Code"/>
                <a:cs typeface="Fira Code"/>
                <a:sym typeface="Fira Code"/>
              </a:rPr>
              <a:t>+c/Cmd+v = Copier/Coller</a:t>
            </a:r>
            <a:endParaRPr sz="2500">
              <a:solidFill>
                <a:srgbClr val="FCC642"/>
              </a:solidFill>
              <a:latin typeface="Fira Code"/>
              <a:ea typeface="Fira Code"/>
              <a:cs typeface="Fira Code"/>
              <a:sym typeface="Fira Code"/>
            </a:endParaRPr>
          </a:p>
        </p:txBody>
      </p:sp>
      <p:sp>
        <p:nvSpPr>
          <p:cNvPr id="940" name="Google Shape;940;p56"/>
          <p:cNvSpPr txBox="1"/>
          <p:nvPr/>
        </p:nvSpPr>
        <p:spPr>
          <a:xfrm>
            <a:off x="1143250" y="582700"/>
            <a:ext cx="7290600" cy="6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FF5858"/>
                </a:solidFill>
                <a:latin typeface="Fira Code"/>
                <a:ea typeface="Fira Code"/>
                <a:cs typeface="Fira Code"/>
                <a:sym typeface="Fira Code"/>
              </a:rPr>
              <a:t>Raccourcis clavier </a:t>
            </a:r>
            <a:r>
              <a:rPr lang="en" sz="1800">
                <a:solidFill>
                  <a:srgbClr val="A5CF27"/>
                </a:solidFill>
                <a:latin typeface="Fira Code"/>
                <a:ea typeface="Fira Code"/>
                <a:cs typeface="Fira Code"/>
                <a:sym typeface="Fira Code"/>
              </a:rPr>
              <a:t>‘Win/MacOs/VSCODE’</a:t>
            </a:r>
            <a:r>
              <a:rPr lang="en" sz="2800">
                <a:solidFill>
                  <a:srgbClr val="FF5858"/>
                </a:solidFill>
                <a:latin typeface="Fira Code"/>
                <a:ea typeface="Fira Code"/>
                <a:cs typeface="Fira Code"/>
                <a:sym typeface="Fira Code"/>
              </a:rPr>
              <a:t> </a:t>
            </a:r>
            <a:r>
              <a:rPr lang="en" sz="2800">
                <a:solidFill>
                  <a:srgbClr val="FFFFFF"/>
                </a:solidFill>
                <a:latin typeface="Fira Code"/>
                <a:ea typeface="Fira Code"/>
                <a:cs typeface="Fira Code"/>
                <a:sym typeface="Fira Code"/>
              </a:rPr>
              <a:t>{</a:t>
            </a:r>
            <a:endParaRPr sz="2800">
              <a:solidFill>
                <a:srgbClr val="FFFFFF"/>
              </a:solidFill>
              <a:latin typeface="Fira Code"/>
              <a:ea typeface="Fira Code"/>
              <a:cs typeface="Fira Code"/>
              <a:sym typeface="Fira Code"/>
            </a:endParaRPr>
          </a:p>
        </p:txBody>
      </p:sp>
      <p:grpSp>
        <p:nvGrpSpPr>
          <p:cNvPr id="941" name="Google Shape;941;p56"/>
          <p:cNvGrpSpPr/>
          <p:nvPr/>
        </p:nvGrpSpPr>
        <p:grpSpPr>
          <a:xfrm>
            <a:off x="1084825" y="1168950"/>
            <a:ext cx="506100" cy="3401075"/>
            <a:chOff x="1084825" y="1168950"/>
            <a:chExt cx="506100" cy="3401075"/>
          </a:xfrm>
        </p:grpSpPr>
        <p:sp>
          <p:nvSpPr>
            <p:cNvPr id="942" name="Google Shape;942;p56"/>
            <p:cNvSpPr txBox="1"/>
            <p:nvPr/>
          </p:nvSpPr>
          <p:spPr>
            <a:xfrm>
              <a:off x="1084825" y="395442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rgbClr val="FFFFFF"/>
                  </a:solidFill>
                  <a:latin typeface="Fira Code"/>
                  <a:ea typeface="Fira Code"/>
                  <a:cs typeface="Fira Code"/>
                  <a:sym typeface="Fira Code"/>
                </a:rPr>
                <a:t>}</a:t>
              </a:r>
              <a:endParaRPr sz="2800">
                <a:solidFill>
                  <a:srgbClr val="FFFFFF"/>
                </a:solidFill>
                <a:latin typeface="Fira Code"/>
                <a:ea typeface="Fira Code"/>
                <a:cs typeface="Fira Code"/>
                <a:sym typeface="Fira Code"/>
              </a:endParaRPr>
            </a:p>
          </p:txBody>
        </p:sp>
        <p:cxnSp>
          <p:nvCxnSpPr>
            <p:cNvPr id="943" name="Google Shape;943;p56"/>
            <p:cNvCxnSpPr/>
            <p:nvPr/>
          </p:nvCxnSpPr>
          <p:spPr>
            <a:xfrm>
              <a:off x="1337875" y="1168950"/>
              <a:ext cx="0" cy="2764500"/>
            </a:xfrm>
            <a:prstGeom prst="straightConnector1">
              <a:avLst/>
            </a:prstGeom>
            <a:noFill/>
            <a:ln cap="flat" cmpd="sng" w="9525">
              <a:solidFill>
                <a:srgbClr val="707070"/>
              </a:solidFill>
              <a:prstDash val="solid"/>
              <a:round/>
              <a:headEnd len="med" w="med" type="none"/>
              <a:tailEnd len="med" w="med" type="none"/>
            </a:ln>
          </p:spPr>
        </p:cxnSp>
      </p:grpSp>
      <p:sp>
        <p:nvSpPr>
          <p:cNvPr id="944" name="Google Shape;944;p56"/>
          <p:cNvSpPr txBox="1"/>
          <p:nvPr/>
        </p:nvSpPr>
        <p:spPr>
          <a:xfrm flipH="1">
            <a:off x="1438300" y="1775050"/>
            <a:ext cx="708600" cy="5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FF5858"/>
                </a:solidFill>
                <a:latin typeface="Fira Code"/>
                <a:ea typeface="Fira Code"/>
                <a:cs typeface="Fira Code"/>
                <a:sym typeface="Fira Code"/>
              </a:rPr>
              <a:t>02</a:t>
            </a:r>
            <a:endParaRPr sz="2800">
              <a:solidFill>
                <a:srgbClr val="FF5858"/>
              </a:solidFill>
              <a:latin typeface="Fira Code"/>
              <a:ea typeface="Fira Code"/>
              <a:cs typeface="Fira Code"/>
              <a:sym typeface="Fira Code"/>
            </a:endParaRPr>
          </a:p>
        </p:txBody>
      </p:sp>
      <p:sp>
        <p:nvSpPr>
          <p:cNvPr id="945" name="Google Shape;945;p56"/>
          <p:cNvSpPr txBox="1"/>
          <p:nvPr/>
        </p:nvSpPr>
        <p:spPr>
          <a:xfrm>
            <a:off x="2146900" y="1775050"/>
            <a:ext cx="6224100" cy="5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None/>
            </a:pPr>
            <a:r>
              <a:rPr lang="en" sz="2500">
                <a:solidFill>
                  <a:schemeClr val="lt2"/>
                </a:solidFill>
                <a:latin typeface="Fira Code"/>
                <a:ea typeface="Fira Code"/>
                <a:cs typeface="Fira Code"/>
                <a:sym typeface="Fira Code"/>
              </a:rPr>
              <a:t>Cmd</a:t>
            </a:r>
            <a:r>
              <a:rPr lang="en" sz="2600">
                <a:solidFill>
                  <a:srgbClr val="FCC642"/>
                </a:solidFill>
                <a:latin typeface="Fira Code"/>
                <a:ea typeface="Fira Code"/>
                <a:cs typeface="Fira Code"/>
                <a:sym typeface="Fira Code"/>
              </a:rPr>
              <a:t>+s = Sauvegarder</a:t>
            </a:r>
            <a:endParaRPr sz="2600">
              <a:solidFill>
                <a:srgbClr val="FCC642"/>
              </a:solidFill>
              <a:latin typeface="Fira Code"/>
              <a:ea typeface="Fira Code"/>
              <a:cs typeface="Fira Code"/>
              <a:sym typeface="Fira Code"/>
            </a:endParaRPr>
          </a:p>
        </p:txBody>
      </p:sp>
      <p:sp>
        <p:nvSpPr>
          <p:cNvPr id="946" name="Google Shape;946;p56"/>
          <p:cNvSpPr txBox="1"/>
          <p:nvPr/>
        </p:nvSpPr>
        <p:spPr>
          <a:xfrm flipH="1">
            <a:off x="1438300" y="2371225"/>
            <a:ext cx="708600" cy="5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FF5858"/>
                </a:solidFill>
                <a:latin typeface="Fira Code"/>
                <a:ea typeface="Fira Code"/>
                <a:cs typeface="Fira Code"/>
                <a:sym typeface="Fira Code"/>
              </a:rPr>
              <a:t>03</a:t>
            </a:r>
            <a:endParaRPr sz="2800">
              <a:solidFill>
                <a:srgbClr val="FF5858"/>
              </a:solidFill>
              <a:latin typeface="Fira Code"/>
              <a:ea typeface="Fira Code"/>
              <a:cs typeface="Fira Code"/>
              <a:sym typeface="Fira Code"/>
            </a:endParaRPr>
          </a:p>
        </p:txBody>
      </p:sp>
      <p:sp>
        <p:nvSpPr>
          <p:cNvPr id="947" name="Google Shape;947;p56"/>
          <p:cNvSpPr txBox="1"/>
          <p:nvPr/>
        </p:nvSpPr>
        <p:spPr>
          <a:xfrm>
            <a:off x="2146900" y="2371225"/>
            <a:ext cx="6224100" cy="77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None/>
            </a:pPr>
            <a:r>
              <a:rPr lang="en" sz="2500">
                <a:solidFill>
                  <a:schemeClr val="lt2"/>
                </a:solidFill>
                <a:latin typeface="Fira Code"/>
                <a:ea typeface="Fira Code"/>
                <a:cs typeface="Fira Code"/>
                <a:sym typeface="Fira Code"/>
              </a:rPr>
              <a:t>Cmd</a:t>
            </a:r>
            <a:r>
              <a:rPr lang="en" sz="1800">
                <a:solidFill>
                  <a:srgbClr val="FCC642"/>
                </a:solidFill>
                <a:latin typeface="Fira Code"/>
                <a:ea typeface="Fira Code"/>
                <a:cs typeface="Fira Code"/>
                <a:sym typeface="Fira Code"/>
              </a:rPr>
              <a:t> + k, </a:t>
            </a:r>
            <a:r>
              <a:rPr lang="en" sz="2500">
                <a:solidFill>
                  <a:schemeClr val="lt2"/>
                </a:solidFill>
                <a:latin typeface="Fira Code"/>
                <a:ea typeface="Fira Code"/>
                <a:cs typeface="Fira Code"/>
                <a:sym typeface="Fira Code"/>
              </a:rPr>
              <a:t>Cmd</a:t>
            </a:r>
            <a:r>
              <a:rPr lang="en" sz="1800">
                <a:solidFill>
                  <a:srgbClr val="FCC642"/>
                </a:solidFill>
                <a:latin typeface="Fira Code"/>
                <a:ea typeface="Fira Code"/>
                <a:cs typeface="Fira Code"/>
                <a:sym typeface="Fira Code"/>
              </a:rPr>
              <a:t> + c /  </a:t>
            </a:r>
            <a:r>
              <a:rPr lang="en" sz="2500">
                <a:solidFill>
                  <a:schemeClr val="lt2"/>
                </a:solidFill>
                <a:latin typeface="Fira Code"/>
                <a:ea typeface="Fira Code"/>
                <a:cs typeface="Fira Code"/>
                <a:sym typeface="Fira Code"/>
              </a:rPr>
              <a:t>Cmd</a:t>
            </a:r>
            <a:r>
              <a:rPr lang="en" sz="1800">
                <a:solidFill>
                  <a:srgbClr val="FCC642"/>
                </a:solidFill>
                <a:latin typeface="Fira Code"/>
                <a:ea typeface="Fira Code"/>
                <a:cs typeface="Fira Code"/>
                <a:sym typeface="Fira Code"/>
              </a:rPr>
              <a:t> + k, </a:t>
            </a:r>
            <a:r>
              <a:rPr lang="en" sz="2500">
                <a:solidFill>
                  <a:schemeClr val="lt2"/>
                </a:solidFill>
                <a:latin typeface="Fira Code"/>
                <a:ea typeface="Fira Code"/>
                <a:cs typeface="Fira Code"/>
                <a:sym typeface="Fira Code"/>
              </a:rPr>
              <a:t>Cmd</a:t>
            </a:r>
            <a:r>
              <a:rPr lang="en" sz="1800">
                <a:solidFill>
                  <a:srgbClr val="FCC642"/>
                </a:solidFill>
                <a:latin typeface="Fira Code"/>
                <a:ea typeface="Fira Code"/>
                <a:cs typeface="Fira Code"/>
                <a:sym typeface="Fira Code"/>
              </a:rPr>
              <a:t> +u  = Commenter / Décommenter</a:t>
            </a:r>
            <a:endParaRPr sz="1800">
              <a:solidFill>
                <a:srgbClr val="FCC642"/>
              </a:solidFill>
              <a:latin typeface="Fira Code"/>
              <a:ea typeface="Fira Code"/>
              <a:cs typeface="Fira Code"/>
              <a:sym typeface="Fira Cod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28"/>
          <p:cNvSpPr txBox="1"/>
          <p:nvPr>
            <p:ph idx="1"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 Kahoot.it</a:t>
            </a:r>
            <a:endParaRPr>
              <a:solidFill>
                <a:schemeClr val="accent3"/>
              </a:solidFill>
            </a:endParaRPr>
          </a:p>
        </p:txBody>
      </p:sp>
      <p:sp>
        <p:nvSpPr>
          <p:cNvPr id="528" name="Google Shape;528;p28"/>
          <p:cNvSpPr txBox="1"/>
          <p:nvPr>
            <p:ph idx="1"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011011010100010</a:t>
            </a:r>
            <a:endParaRPr>
              <a:solidFill>
                <a:schemeClr val="accent3"/>
              </a:solidFill>
            </a:endParaRPr>
          </a:p>
        </p:txBody>
      </p:sp>
      <p:sp>
        <p:nvSpPr>
          <p:cNvPr id="529" name="Google Shape;529;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30" name="Google Shape;530;p28"/>
          <p:cNvPicPr preferRelativeResize="0"/>
          <p:nvPr/>
        </p:nvPicPr>
        <p:blipFill>
          <a:blip r:embed="rId3">
            <a:alphaModFix/>
          </a:blip>
          <a:stretch>
            <a:fillRect/>
          </a:stretch>
        </p:blipFill>
        <p:spPr>
          <a:xfrm>
            <a:off x="2286000" y="823138"/>
            <a:ext cx="4572001" cy="2706553"/>
          </a:xfrm>
          <a:prstGeom prst="rect">
            <a:avLst/>
          </a:prstGeom>
          <a:noFill/>
          <a:ln>
            <a:noFill/>
          </a:ln>
        </p:spPr>
      </p:pic>
      <p:sp>
        <p:nvSpPr>
          <p:cNvPr id="531" name="Google Shape;531;p28"/>
          <p:cNvSpPr txBox="1"/>
          <p:nvPr/>
        </p:nvSpPr>
        <p:spPr>
          <a:xfrm>
            <a:off x="2563050" y="3903850"/>
            <a:ext cx="4017900" cy="84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Il s’agit plutot du </a:t>
            </a:r>
            <a:r>
              <a:rPr lang="en">
                <a:solidFill>
                  <a:schemeClr val="accent1"/>
                </a:solidFill>
                <a:latin typeface="Fira Code"/>
                <a:ea typeface="Fira Code"/>
                <a:cs typeface="Fira Code"/>
                <a:sym typeface="Fira Code"/>
              </a:rPr>
              <a:t>Fortran</a:t>
            </a:r>
            <a:endParaRPr>
              <a:solidFill>
                <a:schemeClr val="accent1"/>
              </a:solidFill>
              <a:latin typeface="Fira Code"/>
              <a:ea typeface="Fira Code"/>
              <a:cs typeface="Fira Code"/>
              <a:sym typeface="Fira Code"/>
            </a:endParaRPr>
          </a:p>
        </p:txBody>
      </p:sp>
      <p:sp>
        <p:nvSpPr>
          <p:cNvPr id="532" name="Google Shape;532;p28"/>
          <p:cNvSpPr txBox="1"/>
          <p:nvPr/>
        </p:nvSpPr>
        <p:spPr>
          <a:xfrm rot="-5400000">
            <a:off x="3871875" y="3140363"/>
            <a:ext cx="8460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700">
                <a:solidFill>
                  <a:schemeClr val="accent3"/>
                </a:solidFill>
                <a:latin typeface="Fira Code"/>
                <a:ea typeface="Fira Code"/>
                <a:cs typeface="Fira Code"/>
                <a:sym typeface="Fira Code"/>
              </a:rPr>
              <a:t>{</a:t>
            </a:r>
            <a:endParaRPr sz="4700">
              <a:solidFill>
                <a:schemeClr val="accent3"/>
              </a:solidFill>
              <a:latin typeface="Fira Code"/>
              <a:ea typeface="Fira Code"/>
              <a:cs typeface="Fira Code"/>
              <a:sym typeface="Fira Cod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29"/>
          <p:cNvSpPr txBox="1"/>
          <p:nvPr>
            <p:ph idx="1"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 Kahoot.it</a:t>
            </a:r>
            <a:endParaRPr>
              <a:solidFill>
                <a:schemeClr val="accent3"/>
              </a:solidFill>
            </a:endParaRPr>
          </a:p>
        </p:txBody>
      </p:sp>
      <p:sp>
        <p:nvSpPr>
          <p:cNvPr id="538" name="Google Shape;538;p29"/>
          <p:cNvSpPr txBox="1"/>
          <p:nvPr>
            <p:ph idx="1"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011011010100010</a:t>
            </a:r>
            <a:endParaRPr>
              <a:solidFill>
                <a:schemeClr val="accent3"/>
              </a:solidFill>
            </a:endParaRPr>
          </a:p>
        </p:txBody>
      </p:sp>
      <p:sp>
        <p:nvSpPr>
          <p:cNvPr id="539" name="Google Shape;539;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40" name="Google Shape;540;p29"/>
          <p:cNvPicPr preferRelativeResize="0"/>
          <p:nvPr/>
        </p:nvPicPr>
        <p:blipFill>
          <a:blip r:embed="rId3">
            <a:alphaModFix/>
          </a:blip>
          <a:stretch>
            <a:fillRect/>
          </a:stretch>
        </p:blipFill>
        <p:spPr>
          <a:xfrm>
            <a:off x="-5975" y="939600"/>
            <a:ext cx="4571999" cy="2734887"/>
          </a:xfrm>
          <a:prstGeom prst="rect">
            <a:avLst/>
          </a:prstGeom>
          <a:noFill/>
          <a:ln>
            <a:noFill/>
          </a:ln>
        </p:spPr>
      </p:pic>
      <p:pic>
        <p:nvPicPr>
          <p:cNvPr id="541" name="Google Shape;541;p29"/>
          <p:cNvPicPr preferRelativeResize="0"/>
          <p:nvPr/>
        </p:nvPicPr>
        <p:blipFill>
          <a:blip r:embed="rId4">
            <a:alphaModFix/>
          </a:blip>
          <a:stretch>
            <a:fillRect/>
          </a:stretch>
        </p:blipFill>
        <p:spPr>
          <a:xfrm>
            <a:off x="4572000" y="2259321"/>
            <a:ext cx="4571999" cy="17858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30"/>
          <p:cNvSpPr txBox="1"/>
          <p:nvPr>
            <p:ph idx="1"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 Kahoot.it</a:t>
            </a:r>
            <a:endParaRPr>
              <a:solidFill>
                <a:schemeClr val="accent3"/>
              </a:solidFill>
            </a:endParaRPr>
          </a:p>
        </p:txBody>
      </p:sp>
      <p:sp>
        <p:nvSpPr>
          <p:cNvPr id="547" name="Google Shape;547;p30"/>
          <p:cNvSpPr txBox="1"/>
          <p:nvPr>
            <p:ph idx="1"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011011010100010</a:t>
            </a:r>
            <a:endParaRPr>
              <a:solidFill>
                <a:schemeClr val="accent3"/>
              </a:solidFill>
            </a:endParaRPr>
          </a:p>
        </p:txBody>
      </p:sp>
      <p:sp>
        <p:nvSpPr>
          <p:cNvPr id="548" name="Google Shape;548;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49" name="Google Shape;549;p30"/>
          <p:cNvPicPr preferRelativeResize="0"/>
          <p:nvPr/>
        </p:nvPicPr>
        <p:blipFill>
          <a:blip r:embed="rId3">
            <a:alphaModFix/>
          </a:blip>
          <a:stretch>
            <a:fillRect/>
          </a:stretch>
        </p:blipFill>
        <p:spPr>
          <a:xfrm>
            <a:off x="-5975" y="2653725"/>
            <a:ext cx="4572001" cy="2248526"/>
          </a:xfrm>
          <a:prstGeom prst="rect">
            <a:avLst/>
          </a:prstGeom>
          <a:noFill/>
          <a:ln>
            <a:noFill/>
          </a:ln>
        </p:spPr>
      </p:pic>
      <p:pic>
        <p:nvPicPr>
          <p:cNvPr id="550" name="Google Shape;550;p30"/>
          <p:cNvPicPr preferRelativeResize="0"/>
          <p:nvPr/>
        </p:nvPicPr>
        <p:blipFill>
          <a:blip r:embed="rId4">
            <a:alphaModFix/>
          </a:blip>
          <a:stretch>
            <a:fillRect/>
          </a:stretch>
        </p:blipFill>
        <p:spPr>
          <a:xfrm>
            <a:off x="143438" y="601225"/>
            <a:ext cx="4273175" cy="2032870"/>
          </a:xfrm>
          <a:prstGeom prst="rect">
            <a:avLst/>
          </a:prstGeom>
          <a:noFill/>
          <a:ln>
            <a:noFill/>
          </a:ln>
        </p:spPr>
      </p:pic>
      <p:pic>
        <p:nvPicPr>
          <p:cNvPr id="551" name="Google Shape;551;p30"/>
          <p:cNvPicPr preferRelativeResize="0"/>
          <p:nvPr/>
        </p:nvPicPr>
        <p:blipFill>
          <a:blip r:embed="rId5">
            <a:alphaModFix/>
          </a:blip>
          <a:stretch>
            <a:fillRect/>
          </a:stretch>
        </p:blipFill>
        <p:spPr>
          <a:xfrm>
            <a:off x="4721413" y="2731175"/>
            <a:ext cx="4273175" cy="2093621"/>
          </a:xfrm>
          <a:prstGeom prst="rect">
            <a:avLst/>
          </a:prstGeom>
          <a:noFill/>
          <a:ln>
            <a:noFill/>
          </a:ln>
        </p:spPr>
      </p:pic>
      <p:pic>
        <p:nvPicPr>
          <p:cNvPr id="552" name="Google Shape;552;p30"/>
          <p:cNvPicPr preferRelativeResize="0"/>
          <p:nvPr/>
        </p:nvPicPr>
        <p:blipFill>
          <a:blip r:embed="rId6">
            <a:alphaModFix/>
          </a:blip>
          <a:stretch>
            <a:fillRect/>
          </a:stretch>
        </p:blipFill>
        <p:spPr>
          <a:xfrm>
            <a:off x="5036213" y="601225"/>
            <a:ext cx="3643569" cy="1977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31"/>
          <p:cNvSpPr txBox="1"/>
          <p:nvPr>
            <p:ph idx="1"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 Kahoot.it</a:t>
            </a:r>
            <a:endParaRPr>
              <a:solidFill>
                <a:schemeClr val="accent3"/>
              </a:solidFill>
            </a:endParaRPr>
          </a:p>
        </p:txBody>
      </p:sp>
      <p:sp>
        <p:nvSpPr>
          <p:cNvPr id="558" name="Google Shape;558;p31"/>
          <p:cNvSpPr txBox="1"/>
          <p:nvPr>
            <p:ph idx="1"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011011010100010</a:t>
            </a:r>
            <a:endParaRPr>
              <a:solidFill>
                <a:schemeClr val="accent3"/>
              </a:solidFill>
            </a:endParaRPr>
          </a:p>
        </p:txBody>
      </p:sp>
      <p:sp>
        <p:nvSpPr>
          <p:cNvPr id="559" name="Google Shape;559;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60" name="Google Shape;560;p31"/>
          <p:cNvPicPr preferRelativeResize="0"/>
          <p:nvPr/>
        </p:nvPicPr>
        <p:blipFill>
          <a:blip r:embed="rId3">
            <a:alphaModFix/>
          </a:blip>
          <a:stretch>
            <a:fillRect/>
          </a:stretch>
        </p:blipFill>
        <p:spPr>
          <a:xfrm>
            <a:off x="1853113" y="2637900"/>
            <a:ext cx="5437775" cy="2111950"/>
          </a:xfrm>
          <a:prstGeom prst="rect">
            <a:avLst/>
          </a:prstGeom>
          <a:noFill/>
          <a:ln>
            <a:noFill/>
          </a:ln>
        </p:spPr>
      </p:pic>
      <p:pic>
        <p:nvPicPr>
          <p:cNvPr id="561" name="Google Shape;561;p31"/>
          <p:cNvPicPr preferRelativeResize="0"/>
          <p:nvPr/>
        </p:nvPicPr>
        <p:blipFill>
          <a:blip r:embed="rId4">
            <a:alphaModFix/>
          </a:blip>
          <a:stretch>
            <a:fillRect/>
          </a:stretch>
        </p:blipFill>
        <p:spPr>
          <a:xfrm>
            <a:off x="3661525" y="601225"/>
            <a:ext cx="1820938" cy="1884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32"/>
          <p:cNvSpPr txBox="1"/>
          <p:nvPr>
            <p:ph idx="1"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kahoot.it</a:t>
            </a:r>
            <a:endParaRPr/>
          </a:p>
        </p:txBody>
      </p:sp>
      <p:sp>
        <p:nvSpPr>
          <p:cNvPr id="567" name="Google Shape;567;p32"/>
          <p:cNvSpPr txBox="1"/>
          <p:nvPr>
            <p:ph idx="1"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011011010100010</a:t>
            </a:r>
            <a:endParaRPr/>
          </a:p>
        </p:txBody>
      </p:sp>
      <p:sp>
        <p:nvSpPr>
          <p:cNvPr id="568" name="Google Shape;568;p32"/>
          <p:cNvSpPr txBox="1"/>
          <p:nvPr>
            <p:ph idx="3" type="title"/>
          </p:nvPr>
        </p:nvSpPr>
        <p:spPr>
          <a:xfrm>
            <a:off x="1143250" y="582700"/>
            <a:ext cx="7290600" cy="54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Qu’est-ce-que le</a:t>
            </a:r>
            <a:r>
              <a:rPr lang="en" sz="2500"/>
              <a:t> </a:t>
            </a:r>
            <a:r>
              <a:rPr lang="en" sz="2500">
                <a:solidFill>
                  <a:schemeClr val="accent2"/>
                </a:solidFill>
              </a:rPr>
              <a:t>‘</a:t>
            </a:r>
            <a:r>
              <a:rPr lang="en" sz="2500">
                <a:solidFill>
                  <a:schemeClr val="accent2"/>
                </a:solidFill>
              </a:rPr>
              <a:t>Binaire</a:t>
            </a:r>
            <a:r>
              <a:rPr lang="en" sz="2500">
                <a:solidFill>
                  <a:schemeClr val="accent2"/>
                </a:solidFill>
              </a:rPr>
              <a:t>’ </a:t>
            </a:r>
            <a:r>
              <a:rPr lang="en" sz="2500">
                <a:solidFill>
                  <a:schemeClr val="accent6"/>
                </a:solidFill>
              </a:rPr>
              <a:t>{</a:t>
            </a:r>
            <a:endParaRPr sz="2500">
              <a:solidFill>
                <a:schemeClr val="accent6"/>
              </a:solidFill>
            </a:endParaRPr>
          </a:p>
        </p:txBody>
      </p:sp>
      <p:grpSp>
        <p:nvGrpSpPr>
          <p:cNvPr id="569" name="Google Shape;569;p32"/>
          <p:cNvGrpSpPr/>
          <p:nvPr/>
        </p:nvGrpSpPr>
        <p:grpSpPr>
          <a:xfrm>
            <a:off x="1084825" y="1153725"/>
            <a:ext cx="506100" cy="3416300"/>
            <a:chOff x="1084825" y="1153725"/>
            <a:chExt cx="506100" cy="3416300"/>
          </a:xfrm>
        </p:grpSpPr>
        <p:sp>
          <p:nvSpPr>
            <p:cNvPr id="570" name="Google Shape;570;p32"/>
            <p:cNvSpPr txBox="1"/>
            <p:nvPr/>
          </p:nvSpPr>
          <p:spPr>
            <a:xfrm>
              <a:off x="1084825" y="395442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571" name="Google Shape;571;p32"/>
            <p:cNvCxnSpPr/>
            <p:nvPr/>
          </p:nvCxnSpPr>
          <p:spPr>
            <a:xfrm>
              <a:off x="1337875" y="1153725"/>
              <a:ext cx="0" cy="2779800"/>
            </a:xfrm>
            <a:prstGeom prst="straightConnector1">
              <a:avLst/>
            </a:prstGeom>
            <a:noFill/>
            <a:ln cap="flat" cmpd="sng" w="9525">
              <a:solidFill>
                <a:schemeClr val="accent4"/>
              </a:solidFill>
              <a:prstDash val="solid"/>
              <a:round/>
              <a:headEnd len="med" w="med" type="none"/>
              <a:tailEnd len="med" w="med" type="none"/>
            </a:ln>
          </p:spPr>
        </p:cxnSp>
      </p:grpSp>
      <p:sp>
        <p:nvSpPr>
          <p:cNvPr id="572" name="Google Shape;572;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3" name="Google Shape;573;p32"/>
          <p:cNvSpPr txBox="1"/>
          <p:nvPr/>
        </p:nvSpPr>
        <p:spPr>
          <a:xfrm>
            <a:off x="2172850" y="1257775"/>
            <a:ext cx="5913300" cy="13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Le système binaire est un système de numération utilisé en informatique et en mathématiques. Contrairement au système décimal que nous utilisons habituellement, qui est basé sur la base 10, le système binaire est basé sur la </a:t>
            </a:r>
            <a:r>
              <a:rPr lang="en">
                <a:solidFill>
                  <a:schemeClr val="lt2"/>
                </a:solidFill>
                <a:latin typeface="Fira Code"/>
                <a:ea typeface="Fira Code"/>
                <a:cs typeface="Fira Code"/>
                <a:sym typeface="Fira Code"/>
              </a:rPr>
              <a:t>base 2</a:t>
            </a:r>
            <a:r>
              <a:rPr lang="en">
                <a:solidFill>
                  <a:schemeClr val="accent3"/>
                </a:solidFill>
                <a:latin typeface="Fira Code"/>
                <a:ea typeface="Fira Code"/>
                <a:cs typeface="Fira Code"/>
                <a:sym typeface="Fira Code"/>
              </a:rPr>
              <a:t>.</a:t>
            </a:r>
            <a:endParaRPr>
              <a:solidFill>
                <a:schemeClr val="accent3"/>
              </a:solidFill>
              <a:latin typeface="Fira Code"/>
              <a:ea typeface="Fira Code"/>
              <a:cs typeface="Fira Code"/>
              <a:sym typeface="Fira Code"/>
            </a:endParaRPr>
          </a:p>
        </p:txBody>
      </p:sp>
      <p:pic>
        <p:nvPicPr>
          <p:cNvPr id="574" name="Google Shape;574;p32"/>
          <p:cNvPicPr preferRelativeResize="0"/>
          <p:nvPr/>
        </p:nvPicPr>
        <p:blipFill>
          <a:blip r:embed="rId3">
            <a:alphaModFix/>
          </a:blip>
          <a:stretch>
            <a:fillRect/>
          </a:stretch>
        </p:blipFill>
        <p:spPr>
          <a:xfrm>
            <a:off x="3017350" y="2507525"/>
            <a:ext cx="3373825" cy="2135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33"/>
          <p:cNvSpPr txBox="1"/>
          <p:nvPr>
            <p:ph type="title"/>
          </p:nvPr>
        </p:nvSpPr>
        <p:spPr>
          <a:xfrm>
            <a:off x="1131500" y="621250"/>
            <a:ext cx="6482400" cy="53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Les origines du </a:t>
            </a:r>
            <a:r>
              <a:rPr lang="en" sz="2500">
                <a:solidFill>
                  <a:schemeClr val="accent2"/>
                </a:solidFill>
              </a:rPr>
              <a:t>‘Binaire’</a:t>
            </a:r>
            <a:r>
              <a:rPr lang="en"/>
              <a:t> </a:t>
            </a:r>
            <a:r>
              <a:rPr lang="en">
                <a:solidFill>
                  <a:schemeClr val="accent3"/>
                </a:solidFill>
              </a:rPr>
              <a:t>{</a:t>
            </a:r>
            <a:endParaRPr>
              <a:solidFill>
                <a:schemeClr val="accent3"/>
              </a:solidFill>
            </a:endParaRPr>
          </a:p>
        </p:txBody>
      </p:sp>
      <p:grpSp>
        <p:nvGrpSpPr>
          <p:cNvPr id="580" name="Google Shape;580;p33"/>
          <p:cNvGrpSpPr/>
          <p:nvPr/>
        </p:nvGrpSpPr>
        <p:grpSpPr>
          <a:xfrm>
            <a:off x="1084825" y="1168950"/>
            <a:ext cx="506100" cy="3431975"/>
            <a:chOff x="1084825" y="1168950"/>
            <a:chExt cx="506100" cy="3431975"/>
          </a:xfrm>
        </p:grpSpPr>
        <p:sp>
          <p:nvSpPr>
            <p:cNvPr id="581" name="Google Shape;581;p33"/>
            <p:cNvSpPr txBox="1"/>
            <p:nvPr/>
          </p:nvSpPr>
          <p:spPr>
            <a:xfrm>
              <a:off x="1084825" y="3954425"/>
              <a:ext cx="506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582" name="Google Shape;582;p33"/>
            <p:cNvCxnSpPr/>
            <p:nvPr/>
          </p:nvCxnSpPr>
          <p:spPr>
            <a:xfrm>
              <a:off x="1337875" y="1168950"/>
              <a:ext cx="0" cy="2767200"/>
            </a:xfrm>
            <a:prstGeom prst="straightConnector1">
              <a:avLst/>
            </a:prstGeom>
            <a:noFill/>
            <a:ln cap="flat" cmpd="sng" w="9525">
              <a:solidFill>
                <a:schemeClr val="accent4"/>
              </a:solidFill>
              <a:prstDash val="solid"/>
              <a:round/>
              <a:headEnd len="med" w="med" type="none"/>
              <a:tailEnd len="med" w="med" type="none"/>
            </a:ln>
          </p:spPr>
        </p:cxnSp>
      </p:grpSp>
      <p:sp>
        <p:nvSpPr>
          <p:cNvPr id="583" name="Google Shape;583;p33"/>
          <p:cNvSpPr txBox="1"/>
          <p:nvPr>
            <p:ph idx="1"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011011010100010</a:t>
            </a:r>
            <a:endParaRPr>
              <a:solidFill>
                <a:schemeClr val="accent3"/>
              </a:solidFill>
            </a:endParaRPr>
          </a:p>
        </p:txBody>
      </p:sp>
      <p:sp>
        <p:nvSpPr>
          <p:cNvPr id="584" name="Google Shape;584;p33"/>
          <p:cNvSpPr txBox="1"/>
          <p:nvPr>
            <p:ph idx="1"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123(10)=1111011(2)</a:t>
            </a:r>
            <a:endParaRPr sz="1400">
              <a:solidFill>
                <a:schemeClr val="accent3"/>
              </a:solidFill>
            </a:endParaRPr>
          </a:p>
        </p:txBody>
      </p:sp>
      <p:sp>
        <p:nvSpPr>
          <p:cNvPr id="585" name="Google Shape;585;p33"/>
          <p:cNvSpPr txBox="1"/>
          <p:nvPr/>
        </p:nvSpPr>
        <p:spPr>
          <a:xfrm>
            <a:off x="1590925" y="1168950"/>
            <a:ext cx="7013400" cy="3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Les premières traces du système binaire peuvent être retracées dans les systèmes de numération utilisés par les anciennes civilisations. Par exemple, les </a:t>
            </a:r>
            <a:r>
              <a:rPr lang="en">
                <a:solidFill>
                  <a:schemeClr val="accent1"/>
                </a:solidFill>
                <a:latin typeface="Fira Code"/>
                <a:ea typeface="Fira Code"/>
                <a:cs typeface="Fira Code"/>
                <a:sym typeface="Fira Code"/>
              </a:rPr>
              <a:t>Babyloniens</a:t>
            </a:r>
            <a:r>
              <a:rPr lang="en">
                <a:solidFill>
                  <a:schemeClr val="accent3"/>
                </a:solidFill>
                <a:latin typeface="Fira Code"/>
                <a:ea typeface="Fira Code"/>
                <a:cs typeface="Fira Code"/>
                <a:sym typeface="Fira Code"/>
              </a:rPr>
              <a:t> utilisaient un système de numération </a:t>
            </a:r>
            <a:r>
              <a:rPr lang="en">
                <a:solidFill>
                  <a:schemeClr val="accent1"/>
                </a:solidFill>
                <a:latin typeface="Fira Code"/>
                <a:ea typeface="Fira Code"/>
                <a:cs typeface="Fira Code"/>
                <a:sym typeface="Fira Code"/>
              </a:rPr>
              <a:t>basé sur 60</a:t>
            </a:r>
            <a:r>
              <a:rPr lang="en">
                <a:solidFill>
                  <a:schemeClr val="accent3"/>
                </a:solidFill>
                <a:latin typeface="Fira Code"/>
                <a:ea typeface="Fira Code"/>
                <a:cs typeface="Fira Code"/>
                <a:sym typeface="Fira Code"/>
              </a:rPr>
              <a:t>, tandis que les Égyptiens utilisaient un système de numération basé sur 10.</a:t>
            </a:r>
            <a:endParaRPr>
              <a:solidFill>
                <a:schemeClr val="accent3"/>
              </a:solidFill>
              <a:latin typeface="Fira Code"/>
              <a:ea typeface="Fira Code"/>
              <a:cs typeface="Fira Code"/>
              <a:sym typeface="Fira Code"/>
            </a:endParaRPr>
          </a:p>
        </p:txBody>
      </p:sp>
      <p:sp>
        <p:nvSpPr>
          <p:cNvPr id="586" name="Google Shape;586;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87" name="Google Shape;587;p33"/>
          <p:cNvPicPr preferRelativeResize="0"/>
          <p:nvPr/>
        </p:nvPicPr>
        <p:blipFill>
          <a:blip r:embed="rId3">
            <a:alphaModFix/>
          </a:blip>
          <a:stretch>
            <a:fillRect/>
          </a:stretch>
        </p:blipFill>
        <p:spPr>
          <a:xfrm>
            <a:off x="2726275" y="2409675"/>
            <a:ext cx="3691431" cy="2191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