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Cod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Cod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b8acc5250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b8acc5250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b8acc525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b8acc525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7f9c668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7f9c668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efd3663247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efd366324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b69e4863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b69e4863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b6f7ba1ab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b6f7ba1a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6f7ba1a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6f7ba1a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b6f7ba1ab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b6f7ba1ab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b6f7ba1a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b6f7ba1a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b6f7ba1ab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b6f7ba1ab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b6f7ba1ab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b6f7ba1ab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b8acc525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b8acc525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9" name="Google Shape;249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1" name="Google Shape;251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3" name="Google Shape;273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4" name="Google Shape;274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0" name="Google Shape;300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2" name="Google Shape;302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4" name="Google Shape;304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6" name="Google Shape;306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8" name="Google Shape;308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7" name="Google Shape;347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9" name="Google Shape;349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5" name="Google Shape;355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71" name="Google Shape;371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73" name="Google Shape;373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0" name="Google Shape;420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1" name="Google Shape;421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2" name="Google Shape;422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 txBox="1"/>
          <p:nvPr/>
        </p:nvSpPr>
        <p:spPr>
          <a:xfrm>
            <a:off x="1565925" y="1296650"/>
            <a:ext cx="7730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Présentation par </a:t>
            </a:r>
            <a:r>
              <a:rPr lang="en" sz="30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‘Tommy Gagnon Joyal’ </a:t>
            </a:r>
            <a:r>
              <a:rPr lang="en" sz="300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300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2078625" y="2790925"/>
            <a:ext cx="62028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Exercices, Quiz #1 et Les Transformations binaire (suite). </a:t>
            </a:r>
            <a:endParaRPr sz="110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1941125" y="2219000"/>
            <a:ext cx="6768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220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420-SN1-RE</a:t>
            </a:r>
            <a:r>
              <a:rPr lang="en" sz="22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22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Programmation en sciences</a:t>
            </a:r>
            <a:r>
              <a:rPr lang="en" sz="22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endParaRPr sz="22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481" name="Google Shape;481;p25"/>
          <p:cNvGrpSpPr/>
          <p:nvPr/>
        </p:nvGrpSpPr>
        <p:grpSpPr>
          <a:xfrm>
            <a:off x="1565925" y="1912300"/>
            <a:ext cx="506100" cy="2444350"/>
            <a:chOff x="1413525" y="1759900"/>
            <a:chExt cx="506100" cy="2444350"/>
          </a:xfrm>
        </p:grpSpPr>
        <p:cxnSp>
          <p:nvCxnSpPr>
            <p:cNvPr id="482" name="Google Shape;482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rgbClr val="70707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3" name="Google Shape;483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84" name="Google Shape;484;p25"/>
          <p:cNvSpPr txBox="1"/>
          <p:nvPr/>
        </p:nvSpPr>
        <p:spPr>
          <a:xfrm>
            <a:off x="146425" y="2439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Présentation.py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4718425" y="0"/>
            <a:ext cx="45720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Kahoot.it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6" name="Google Shape;486;p25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4"/>
          <p:cNvSpPr/>
          <p:nvPr/>
        </p:nvSpPr>
        <p:spPr>
          <a:xfrm>
            <a:off x="2360400" y="1560775"/>
            <a:ext cx="2211300" cy="2263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1" name="Google Shape;621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10010110+101=10111001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22" name="Google Shape;622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10010110+101=10111001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3" name="Google Shape;62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34"/>
          <p:cNvSpPr txBox="1"/>
          <p:nvPr>
            <p:ph type="title"/>
          </p:nvPr>
        </p:nvSpPr>
        <p:spPr>
          <a:xfrm>
            <a:off x="1154275" y="832900"/>
            <a:ext cx="79512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Les Additions en</a:t>
            </a:r>
            <a:r>
              <a:rPr lang="en" sz="3000">
                <a:solidFill>
                  <a:schemeClr val="accent2"/>
                </a:solidFill>
              </a:rPr>
              <a:t> </a:t>
            </a:r>
            <a:r>
              <a:rPr lang="en" sz="3000">
                <a:solidFill>
                  <a:schemeClr val="accent1"/>
                </a:solidFill>
              </a:rPr>
              <a:t>binaire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4"/>
          <p:cNvGrpSpPr/>
          <p:nvPr/>
        </p:nvGrpSpPr>
        <p:grpSpPr>
          <a:xfrm>
            <a:off x="1084825" y="1424123"/>
            <a:ext cx="506100" cy="2808159"/>
            <a:chOff x="1084825" y="2556550"/>
            <a:chExt cx="506100" cy="1790575"/>
          </a:xfrm>
        </p:grpSpPr>
        <p:sp>
          <p:nvSpPr>
            <p:cNvPr id="626" name="Google Shape;626;p34"/>
            <p:cNvSpPr txBox="1"/>
            <p:nvPr/>
          </p:nvSpPr>
          <p:spPr>
            <a:xfrm>
              <a:off x="1084825" y="3954425"/>
              <a:ext cx="506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7" name="Google Shape;627;p34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28" name="Google Shape;6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050" y="1439988"/>
            <a:ext cx="22860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4"/>
          <p:cNvSpPr txBox="1"/>
          <p:nvPr>
            <p:ph idx="4294967295" type="subTitle"/>
          </p:nvPr>
        </p:nvSpPr>
        <p:spPr>
          <a:xfrm>
            <a:off x="4970275" y="1377325"/>
            <a:ext cx="4173900" cy="27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Exercices: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11 + 10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101 + 011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101+111+000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100101 + 11001 + 1111</a:t>
            </a:r>
            <a:r>
              <a:rPr lang="en">
                <a:solidFill>
                  <a:schemeClr val="accent3"/>
                </a:solidFill>
              </a:rPr>
              <a:t>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1111 + 111 + 11+ 1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10010110+101=10111001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5" name="Google Shape;635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10010110+101=10111001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6" name="Google Shape;63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35"/>
          <p:cNvSpPr txBox="1"/>
          <p:nvPr>
            <p:ph idx="4294967295" type="subTitle"/>
          </p:nvPr>
        </p:nvSpPr>
        <p:spPr>
          <a:xfrm>
            <a:off x="4970275" y="1377325"/>
            <a:ext cx="4173900" cy="27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Exercices: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11 + 10 = 101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101 + 011 = 1000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101+111+000 = </a:t>
            </a:r>
            <a:r>
              <a:rPr lang="en">
                <a:solidFill>
                  <a:schemeClr val="accent3"/>
                </a:solidFill>
              </a:rPr>
              <a:t>1100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100101 + 11001 + 11111 = 1011101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1111 + 111 + 11+ 1 = </a:t>
            </a:r>
            <a:r>
              <a:rPr lang="en">
                <a:solidFill>
                  <a:schemeClr val="accent3"/>
                </a:solidFill>
              </a:rPr>
              <a:t>11010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8" name="Google Shape;638;p35"/>
          <p:cNvSpPr txBox="1"/>
          <p:nvPr>
            <p:ph type="title"/>
          </p:nvPr>
        </p:nvSpPr>
        <p:spPr>
          <a:xfrm>
            <a:off x="1154275" y="832900"/>
            <a:ext cx="79512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Les Additions en </a:t>
            </a:r>
            <a:r>
              <a:rPr lang="en" sz="3000">
                <a:solidFill>
                  <a:schemeClr val="accent1"/>
                </a:solidFill>
              </a:rPr>
              <a:t>binaire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35"/>
          <p:cNvGrpSpPr/>
          <p:nvPr/>
        </p:nvGrpSpPr>
        <p:grpSpPr>
          <a:xfrm>
            <a:off x="1084825" y="1424123"/>
            <a:ext cx="506100" cy="2808159"/>
            <a:chOff x="1084825" y="2556550"/>
            <a:chExt cx="506100" cy="1790575"/>
          </a:xfrm>
        </p:grpSpPr>
        <p:sp>
          <p:nvSpPr>
            <p:cNvPr id="640" name="Google Shape;640;p35"/>
            <p:cNvSpPr txBox="1"/>
            <p:nvPr/>
          </p:nvSpPr>
          <p:spPr>
            <a:xfrm>
              <a:off x="1084825" y="3954425"/>
              <a:ext cx="506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41" name="Google Shape;641;p35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42" name="Google Shape;6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475" y="1665563"/>
            <a:ext cx="3074550" cy="181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</a:t>
            </a:r>
            <a:r>
              <a:rPr lang="en" sz="1900"/>
              <a:t>hamp lexical pour </a:t>
            </a:r>
            <a:r>
              <a:rPr lang="en" sz="1900"/>
              <a:t>le cours de  </a:t>
            </a:r>
            <a:r>
              <a:rPr lang="en" sz="1900">
                <a:solidFill>
                  <a:schemeClr val="accent2"/>
                </a:solidFill>
              </a:rPr>
              <a:t>‘Programmation</a:t>
            </a:r>
            <a:r>
              <a:rPr lang="en" sz="1900">
                <a:solidFill>
                  <a:schemeClr val="accent2"/>
                </a:solidFill>
              </a:rPr>
              <a:t>’</a:t>
            </a:r>
            <a:r>
              <a:rPr lang="en" sz="1900">
                <a:solidFill>
                  <a:schemeClr val="accent6"/>
                </a:solidFill>
              </a:rPr>
              <a:t>{</a:t>
            </a:r>
            <a:endParaRPr sz="1900">
              <a:solidFill>
                <a:schemeClr val="accent6"/>
              </a:solidFill>
            </a:endParaRPr>
          </a:p>
        </p:txBody>
      </p:sp>
      <p:grpSp>
        <p:nvGrpSpPr>
          <p:cNvPr id="648" name="Google Shape;648;p36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49" name="Google Shape;649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50" name="Google Shape;650;p3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1" name="Google Shape;651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intelliSense.config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52" name="Google Shape;652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lexique.bonus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53" name="Google Shape;65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4" name="Google Shape;654;p36"/>
          <p:cNvSpPr txBox="1"/>
          <p:nvPr/>
        </p:nvSpPr>
        <p:spPr>
          <a:xfrm>
            <a:off x="1514750" y="925125"/>
            <a:ext cx="6919200" cy="3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Langage </a:t>
            </a: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Assembleur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le langage de plus bas niveau qui représente le langage machine sous une forme lisible par un humain.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Programmation </a:t>
            </a: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interprétée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(Comme Python):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Exécuté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ligne par ligne.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ou</a:t>
            </a:r>
            <a:endParaRPr sz="1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Programmation </a:t>
            </a: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compilée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Le code est complètement transformé en Assembleur pour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être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exécuté.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Programmation </a:t>
            </a: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procédurale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Une suite d’instructions (souvent réunies en fonctions) exécutées par une machine.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ou</a:t>
            </a:r>
            <a:endParaRPr sz="1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Programmation </a:t>
            </a: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orientée objet (POO)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Chaque programme est constitué d’entités appelées objets, qui ne sont pas facilement accessibles et modifiables.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Langage </a:t>
            </a: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typé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(fortement typé): est un langage dans lequel les types utilisés dans le code source (fonction, variable, etc.) sont vérifiés au moment de la compilation.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ou</a:t>
            </a:r>
            <a:endParaRPr sz="1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Langage </a:t>
            </a: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non typé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(faiblement typé): Se préoccupe peu des types. Cela permet de chaîner des valeurs de différents types.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ou</a:t>
            </a:r>
            <a:endParaRPr sz="1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Langage typé </a:t>
            </a: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dynamiquement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(Comme Python): Il va définir lui-même le type selon la nature de la valeur   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Champ lexical pour le cours de  </a:t>
            </a:r>
            <a:r>
              <a:rPr lang="en" sz="1900">
                <a:solidFill>
                  <a:schemeClr val="accent2"/>
                </a:solidFill>
              </a:rPr>
              <a:t>‘Programmation’</a:t>
            </a:r>
            <a:r>
              <a:rPr lang="en" sz="1900">
                <a:solidFill>
                  <a:schemeClr val="accent6"/>
                </a:solidFill>
              </a:rPr>
              <a:t>{</a:t>
            </a:r>
            <a:endParaRPr sz="2400"/>
          </a:p>
        </p:txBody>
      </p:sp>
      <p:grpSp>
        <p:nvGrpSpPr>
          <p:cNvPr id="660" name="Google Shape;660;p37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1" name="Google Shape;661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2" name="Google Shape;662;p37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3" name="Google Shape;663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intelliSense.config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4" name="Google Shape;664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lexique.bonus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65" name="Google Shape;66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6" name="Google Shape;666;p37"/>
          <p:cNvSpPr txBox="1"/>
          <p:nvPr/>
        </p:nvSpPr>
        <p:spPr>
          <a:xfrm>
            <a:off x="1514750" y="1154100"/>
            <a:ext cx="69192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Variable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Symboles qui associent un nom (l'identifiant) à une valeur.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CONSTANTE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Une variable qui ne devrait pas changer pendant l’exécution d’un programme.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Commentaire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Permet de document du code dans un fichier. Celui-ci ne sera pas lu par le langage en question.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Variable Booléene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Relatif à l'algèbre de Boole. Qui ne peut prendre que deux valeurs distinctes.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Fira Code"/>
              <a:buChar char="●"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Conditions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indique à la machine comment réagir en fonction de différents paramètres. La condition intervient chaque fois que le programmeur demande à la machine de faire un choix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MacOs = Cmd / Windows = ctrl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2" name="Google Shape;672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intelliSense.config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3" name="Google Shape;673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lexique.bonus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4" name="Google Shape;67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38"/>
          <p:cNvSpPr txBox="1"/>
          <p:nvPr/>
        </p:nvSpPr>
        <p:spPr>
          <a:xfrm flipH="1">
            <a:off x="1438300" y="1178875"/>
            <a:ext cx="708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01</a:t>
            </a:r>
            <a:endParaRPr sz="28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6" name="Google Shape;676;p38"/>
          <p:cNvSpPr txBox="1"/>
          <p:nvPr/>
        </p:nvSpPr>
        <p:spPr>
          <a:xfrm>
            <a:off x="2146900" y="1178875"/>
            <a:ext cx="6224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Cmd </a:t>
            </a:r>
            <a:r>
              <a:rPr lang="en" sz="25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+c/Cmd+v = Copier/Coller</a:t>
            </a:r>
            <a:endParaRPr sz="2500">
              <a:solidFill>
                <a:srgbClr val="FCC64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7" name="Google Shape;677;p38"/>
          <p:cNvSpPr txBox="1"/>
          <p:nvPr/>
        </p:nvSpPr>
        <p:spPr>
          <a:xfrm>
            <a:off x="1143250" y="582700"/>
            <a:ext cx="72906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Raccourcis clavier </a:t>
            </a:r>
            <a:r>
              <a:rPr lang="en" sz="18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‘Win/</a:t>
            </a:r>
            <a:r>
              <a:rPr lang="en" sz="18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Mac Os</a:t>
            </a:r>
            <a:r>
              <a:rPr lang="en" sz="18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/VSCODE’</a:t>
            </a:r>
            <a:r>
              <a:rPr lang="en" sz="28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28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678" name="Google Shape;678;p38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79" name="Google Shape;679;p3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80" name="Google Shape;680;p38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rgbClr val="70707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1" name="Google Shape;681;p38"/>
          <p:cNvSpPr txBox="1"/>
          <p:nvPr/>
        </p:nvSpPr>
        <p:spPr>
          <a:xfrm flipH="1">
            <a:off x="1438300" y="1775050"/>
            <a:ext cx="708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02</a:t>
            </a:r>
            <a:endParaRPr sz="28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2" name="Google Shape;682;p38"/>
          <p:cNvSpPr txBox="1"/>
          <p:nvPr/>
        </p:nvSpPr>
        <p:spPr>
          <a:xfrm>
            <a:off x="2146900" y="1775050"/>
            <a:ext cx="6224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Cmd</a:t>
            </a:r>
            <a:r>
              <a:rPr lang="en" sz="26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+s = Sauvegarder</a:t>
            </a:r>
            <a:endParaRPr sz="2600">
              <a:solidFill>
                <a:srgbClr val="FCC64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3" name="Google Shape;683;p38"/>
          <p:cNvSpPr txBox="1"/>
          <p:nvPr/>
        </p:nvSpPr>
        <p:spPr>
          <a:xfrm flipH="1">
            <a:off x="1438300" y="2371225"/>
            <a:ext cx="708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03</a:t>
            </a:r>
            <a:endParaRPr sz="2800">
              <a:solidFill>
                <a:srgbClr val="FF5858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4" name="Google Shape;684;p38"/>
          <p:cNvSpPr txBox="1"/>
          <p:nvPr/>
        </p:nvSpPr>
        <p:spPr>
          <a:xfrm>
            <a:off x="2146900" y="2371225"/>
            <a:ext cx="62241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Cmd</a:t>
            </a:r>
            <a:r>
              <a:rPr lang="en" sz="18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 + k, </a:t>
            </a:r>
            <a:r>
              <a:rPr lang="en" sz="25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Cmd</a:t>
            </a:r>
            <a:r>
              <a:rPr lang="en" sz="18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 + c /  </a:t>
            </a:r>
            <a:r>
              <a:rPr lang="en" sz="25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Cmd</a:t>
            </a:r>
            <a:r>
              <a:rPr lang="en" sz="18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 + k, </a:t>
            </a:r>
            <a:r>
              <a:rPr lang="en" sz="25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Cmd</a:t>
            </a:r>
            <a:r>
              <a:rPr lang="en" sz="18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 +u  = Commenter / Décommenter</a:t>
            </a:r>
            <a:endParaRPr sz="1800">
              <a:solidFill>
                <a:srgbClr val="FCC64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Présentation.py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2" name="Google Shape;492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123(10)=1111011(2)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rPr>
              <a:t>Table des matières</a:t>
            </a:r>
            <a:endParaRPr sz="28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4" name="Google Shape;494;p26"/>
          <p:cNvSpPr txBox="1"/>
          <p:nvPr/>
        </p:nvSpPr>
        <p:spPr>
          <a:xfrm>
            <a:off x="1621675" y="1286625"/>
            <a:ext cx="141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Étape 01</a:t>
            </a:r>
            <a:endParaRPr sz="2000">
              <a:solidFill>
                <a:srgbClr val="DBA0D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5" name="Google Shape;495;p26"/>
          <p:cNvSpPr txBox="1"/>
          <p:nvPr/>
        </p:nvSpPr>
        <p:spPr>
          <a:xfrm>
            <a:off x="3037375" y="128690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Prise des présences </a:t>
            </a:r>
            <a:r>
              <a:rPr lang="en" strike="sngStrike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et </a:t>
            </a:r>
            <a:r>
              <a:rPr lang="en" strike="sngStrik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Kahoot!</a:t>
            </a:r>
            <a:endParaRPr strike="sngStrike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2042300" y="2097688"/>
            <a:ext cx="141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CC642"/>
                </a:solidFill>
                <a:latin typeface="Fira Code"/>
                <a:ea typeface="Fira Code"/>
                <a:cs typeface="Fira Code"/>
                <a:sym typeface="Fira Code"/>
              </a:rPr>
              <a:t>Étape 02</a:t>
            </a:r>
            <a:endParaRPr sz="2000">
              <a:solidFill>
                <a:srgbClr val="FCC64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3458000" y="2095871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Transformation 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binaire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(Suite)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2505725" y="2908500"/>
            <a:ext cx="141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2D9F0"/>
                </a:solidFill>
                <a:latin typeface="Fira Code"/>
                <a:ea typeface="Fira Code"/>
                <a:cs typeface="Fira Code"/>
                <a:sym typeface="Fira Code"/>
              </a:rPr>
              <a:t>Étape 03</a:t>
            </a:r>
            <a:endParaRPr sz="2000">
              <a:solidFill>
                <a:srgbClr val="72D9F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3921425" y="290851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Exercices sur les opérateurs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2924775" y="3721175"/>
            <a:ext cx="141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Étape 04</a:t>
            </a:r>
            <a:endParaRPr sz="2000">
              <a:solidFill>
                <a:srgbClr val="A5CF2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4340475" y="37230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Quiz #1,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Pause et correction des exercices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2" name="Google Shape;502;p26"/>
          <p:cNvCxnSpPr/>
          <p:nvPr/>
        </p:nvCxnSpPr>
        <p:spPr>
          <a:xfrm flipH="1">
            <a:off x="1329175" y="1231025"/>
            <a:ext cx="8700" cy="298290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6"/>
          <p:cNvCxnSpPr>
            <a:endCxn id="494" idx="1"/>
          </p:cNvCxnSpPr>
          <p:nvPr/>
        </p:nvCxnSpPr>
        <p:spPr>
          <a:xfrm>
            <a:off x="1329175" y="1578825"/>
            <a:ext cx="292500" cy="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6"/>
          <p:cNvCxnSpPr/>
          <p:nvPr/>
        </p:nvCxnSpPr>
        <p:spPr>
          <a:xfrm>
            <a:off x="1311750" y="2389888"/>
            <a:ext cx="698400" cy="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26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6" name="Google Shape;506;p26"/>
          <p:cNvCxnSpPr/>
          <p:nvPr/>
        </p:nvCxnSpPr>
        <p:spPr>
          <a:xfrm>
            <a:off x="1337875" y="3200713"/>
            <a:ext cx="1152000" cy="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26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6"/>
          <p:cNvCxnSpPr/>
          <p:nvPr/>
        </p:nvCxnSpPr>
        <p:spPr>
          <a:xfrm>
            <a:off x="1337875" y="4013375"/>
            <a:ext cx="1587000" cy="0"/>
          </a:xfrm>
          <a:prstGeom prst="straightConnector1">
            <a:avLst/>
          </a:prstGeom>
          <a:noFill/>
          <a:ln cap="flat" cmpd="sng" w="9525">
            <a:solidFill>
              <a:srgbClr val="70707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26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Présentation.py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6" name="Google Shape;516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123</a:t>
            </a:r>
            <a:r>
              <a:rPr lang="en">
                <a:solidFill>
                  <a:schemeClr val="accent3"/>
                </a:solidFill>
              </a:rPr>
              <a:t>(10)</a:t>
            </a:r>
            <a:r>
              <a:rPr lang="en">
                <a:solidFill>
                  <a:schemeClr val="accent3"/>
                </a:solidFill>
              </a:rPr>
              <a:t>=1111011(2)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7" name="Google Shape;51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27"/>
          <p:cNvSpPr txBox="1"/>
          <p:nvPr>
            <p:ph idx="4294967295" type="subTitle"/>
          </p:nvPr>
        </p:nvSpPr>
        <p:spPr>
          <a:xfrm>
            <a:off x="710125" y="4694725"/>
            <a:ext cx="76239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9" name="Google Shape;519;p27"/>
          <p:cNvSpPr txBox="1"/>
          <p:nvPr>
            <p:ph type="title"/>
          </p:nvPr>
        </p:nvSpPr>
        <p:spPr>
          <a:xfrm>
            <a:off x="1154275" y="832900"/>
            <a:ext cx="79512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De décimal vers </a:t>
            </a:r>
            <a:r>
              <a:rPr lang="en" sz="3000">
                <a:solidFill>
                  <a:schemeClr val="accent1"/>
                </a:solidFill>
              </a:rPr>
              <a:t>binaire 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20" name="Google Shape;520;p27"/>
          <p:cNvSpPr txBox="1"/>
          <p:nvPr>
            <p:ph idx="4294967295" type="subTitle"/>
          </p:nvPr>
        </p:nvSpPr>
        <p:spPr>
          <a:xfrm>
            <a:off x="1442625" y="1652800"/>
            <a:ext cx="2917800" cy="27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Pour transformer un nombre de la base 10 vers la base deux, il suffit de diviser successivement le nombre par 2, tout en gardant les restants.</a:t>
            </a:r>
            <a:endParaRPr sz="1600">
              <a:solidFill>
                <a:schemeClr val="accent3"/>
              </a:solidFill>
            </a:endParaRPr>
          </a:p>
        </p:txBody>
      </p:sp>
      <p:grpSp>
        <p:nvGrpSpPr>
          <p:cNvPr id="521" name="Google Shape;521;p27"/>
          <p:cNvGrpSpPr/>
          <p:nvPr/>
        </p:nvGrpSpPr>
        <p:grpSpPr>
          <a:xfrm>
            <a:off x="1084825" y="1423952"/>
            <a:ext cx="506100" cy="2826039"/>
            <a:chOff x="1084825" y="2556550"/>
            <a:chExt cx="506100" cy="1787275"/>
          </a:xfrm>
        </p:grpSpPr>
        <p:sp>
          <p:nvSpPr>
            <p:cNvPr id="522" name="Google Shape;522;p27"/>
            <p:cNvSpPr txBox="1"/>
            <p:nvPr/>
          </p:nvSpPr>
          <p:spPr>
            <a:xfrm>
              <a:off x="1084825" y="3954425"/>
              <a:ext cx="506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23" name="Google Shape;523;p27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4" name="Google Shape;524;p27"/>
          <p:cNvSpPr/>
          <p:nvPr/>
        </p:nvSpPr>
        <p:spPr>
          <a:xfrm>
            <a:off x="5306450" y="1477525"/>
            <a:ext cx="3654300" cy="3217200"/>
          </a:xfrm>
          <a:prstGeom prst="ellipse">
            <a:avLst/>
          </a:prstGeom>
          <a:solidFill>
            <a:schemeClr val="accent6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25" name="Google Shape;5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350" y="2012125"/>
            <a:ext cx="24765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7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123(10)=1111011(2)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4" name="Google Shape;534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1111011(2)=</a:t>
            </a:r>
            <a:r>
              <a:rPr lang="en">
                <a:solidFill>
                  <a:schemeClr val="accent3"/>
                </a:solidFill>
              </a:rPr>
              <a:t>123(10)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5" name="Google Shape;535;p28"/>
          <p:cNvSpPr txBox="1"/>
          <p:nvPr>
            <p:ph idx="4294967295" type="subTitle"/>
          </p:nvPr>
        </p:nvSpPr>
        <p:spPr>
          <a:xfrm>
            <a:off x="710125" y="4694725"/>
            <a:ext cx="76239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6" name="Google Shape;536;p28"/>
          <p:cNvSpPr txBox="1"/>
          <p:nvPr>
            <p:ph idx="2" type="title"/>
          </p:nvPr>
        </p:nvSpPr>
        <p:spPr>
          <a:xfrm>
            <a:off x="1154275" y="754763"/>
            <a:ext cx="79512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De décimal vers </a:t>
            </a:r>
            <a:r>
              <a:rPr lang="en" sz="3000">
                <a:solidFill>
                  <a:schemeClr val="accent1"/>
                </a:solidFill>
              </a:rPr>
              <a:t>binaire 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8"/>
          <p:cNvSpPr txBox="1"/>
          <p:nvPr>
            <p:ph idx="3" type="subTitle"/>
          </p:nvPr>
        </p:nvSpPr>
        <p:spPr>
          <a:xfrm>
            <a:off x="1442625" y="1153513"/>
            <a:ext cx="7114200" cy="31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Exercices: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123 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531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1042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38" name="Google Shape;538;p28"/>
          <p:cNvGrpSpPr/>
          <p:nvPr/>
        </p:nvGrpSpPr>
        <p:grpSpPr>
          <a:xfrm>
            <a:off x="1084825" y="1345986"/>
            <a:ext cx="506100" cy="2808159"/>
            <a:chOff x="1084825" y="2556550"/>
            <a:chExt cx="506100" cy="1790575"/>
          </a:xfrm>
        </p:grpSpPr>
        <p:sp>
          <p:nvSpPr>
            <p:cNvPr id="539" name="Google Shape;539;p28"/>
            <p:cNvSpPr txBox="1"/>
            <p:nvPr/>
          </p:nvSpPr>
          <p:spPr>
            <a:xfrm>
              <a:off x="1084825" y="3954425"/>
              <a:ext cx="506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40" name="Google Shape;540;p28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41" name="Google Shape;5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9413"/>
            <a:ext cx="4196250" cy="29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8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123(10)=1111011(2)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0" name="Google Shape;550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1111011(2)=123(10)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1" name="Google Shape;551;p29"/>
          <p:cNvSpPr txBox="1"/>
          <p:nvPr>
            <p:ph idx="4294967295" type="subTitle"/>
          </p:nvPr>
        </p:nvSpPr>
        <p:spPr>
          <a:xfrm>
            <a:off x="710125" y="4694725"/>
            <a:ext cx="76239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2" name="Google Shape;552;p29"/>
          <p:cNvSpPr txBox="1"/>
          <p:nvPr>
            <p:ph idx="2" type="title"/>
          </p:nvPr>
        </p:nvSpPr>
        <p:spPr>
          <a:xfrm>
            <a:off x="1154275" y="832900"/>
            <a:ext cx="79512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De décimal vers </a:t>
            </a:r>
            <a:r>
              <a:rPr lang="en" sz="3000">
                <a:solidFill>
                  <a:schemeClr val="accent1"/>
                </a:solidFill>
              </a:rPr>
              <a:t>binaire 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 txBox="1"/>
          <p:nvPr>
            <p:ph idx="3" type="subTitle"/>
          </p:nvPr>
        </p:nvSpPr>
        <p:spPr>
          <a:xfrm>
            <a:off x="1442625" y="1231650"/>
            <a:ext cx="3123300" cy="31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Exercices: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123 = 1111011 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531 = 1000010011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 = 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0 =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1042 = 10000010010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54" name="Google Shape;554;p29"/>
          <p:cNvGrpSpPr/>
          <p:nvPr/>
        </p:nvGrpSpPr>
        <p:grpSpPr>
          <a:xfrm>
            <a:off x="1084825" y="1424123"/>
            <a:ext cx="506100" cy="2808159"/>
            <a:chOff x="1084825" y="2556550"/>
            <a:chExt cx="506100" cy="1790575"/>
          </a:xfrm>
        </p:grpSpPr>
        <p:sp>
          <p:nvSpPr>
            <p:cNvPr id="555" name="Google Shape;555;p29"/>
            <p:cNvSpPr txBox="1"/>
            <p:nvPr/>
          </p:nvSpPr>
          <p:spPr>
            <a:xfrm>
              <a:off x="1084825" y="3954425"/>
              <a:ext cx="506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6" name="Google Shape;556;p29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7" name="Google Shape;557;p29"/>
          <p:cNvSpPr txBox="1"/>
          <p:nvPr>
            <p:ph idx="3" type="subTitle"/>
          </p:nvPr>
        </p:nvSpPr>
        <p:spPr>
          <a:xfrm>
            <a:off x="5296350" y="1354100"/>
            <a:ext cx="3809100" cy="3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1042 ÷ 2 = 521 reste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521 ÷ 2 = 260 reste 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260 ÷ 2 = 130 reste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130 ÷ 2 = 65 reste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65 ÷ 2 = 32 reste 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32 ÷ 2 = 16 reste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16 ÷ 2 = 8 reste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8 ÷ 2 = 4 reste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4 ÷ 2 = 2 reste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2 ÷ 2 = 1 reste 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 ÷ 2 = 0 reste 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Donc 10000010010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8" name="Google Shape;558;p29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011011010100010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4" name="Google Shape;564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123(10)=1111011(2)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5" name="Google Shape;5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30"/>
          <p:cNvSpPr txBox="1"/>
          <p:nvPr>
            <p:ph idx="4294967295" type="subTitle"/>
          </p:nvPr>
        </p:nvSpPr>
        <p:spPr>
          <a:xfrm>
            <a:off x="710125" y="4694725"/>
            <a:ext cx="76239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7" name="Google Shape;567;p30"/>
          <p:cNvSpPr txBox="1"/>
          <p:nvPr>
            <p:ph idx="4294967295" type="subTitle"/>
          </p:nvPr>
        </p:nvSpPr>
        <p:spPr>
          <a:xfrm>
            <a:off x="5399100" y="1377325"/>
            <a:ext cx="2917800" cy="27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Pour transformer un nombre binaire  vers la base 10, il faut multiplier la valeur de chaque bit par son poids, puis additionner chaque résultat. 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568" name="Google Shape;5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25" y="1669600"/>
            <a:ext cx="3503375" cy="213433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0"/>
          <p:cNvSpPr txBox="1"/>
          <p:nvPr>
            <p:ph type="title"/>
          </p:nvPr>
        </p:nvSpPr>
        <p:spPr>
          <a:xfrm>
            <a:off x="1154275" y="832900"/>
            <a:ext cx="79512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De </a:t>
            </a:r>
            <a:r>
              <a:rPr lang="en" sz="3000">
                <a:solidFill>
                  <a:schemeClr val="accent1"/>
                </a:solidFill>
              </a:rPr>
              <a:t>binaire </a:t>
            </a:r>
            <a:r>
              <a:rPr lang="en" sz="3000">
                <a:solidFill>
                  <a:schemeClr val="accent2"/>
                </a:solidFill>
              </a:rPr>
              <a:t>vers</a:t>
            </a: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 sz="3000">
                <a:solidFill>
                  <a:schemeClr val="accent2"/>
                </a:solidFill>
              </a:rPr>
              <a:t>décimal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30"/>
          <p:cNvGrpSpPr/>
          <p:nvPr/>
        </p:nvGrpSpPr>
        <p:grpSpPr>
          <a:xfrm>
            <a:off x="1084825" y="1424123"/>
            <a:ext cx="506100" cy="2808159"/>
            <a:chOff x="1084825" y="2556550"/>
            <a:chExt cx="506100" cy="1790575"/>
          </a:xfrm>
        </p:grpSpPr>
        <p:sp>
          <p:nvSpPr>
            <p:cNvPr id="571" name="Google Shape;571;p30"/>
            <p:cNvSpPr txBox="1"/>
            <p:nvPr/>
          </p:nvSpPr>
          <p:spPr>
            <a:xfrm>
              <a:off x="1084825" y="3954425"/>
              <a:ext cx="506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72" name="Google Shape;572;p30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3" name="Google Shape;573;p30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1"/>
          <p:cNvSpPr/>
          <p:nvPr/>
        </p:nvSpPr>
        <p:spPr>
          <a:xfrm>
            <a:off x="1607550" y="1560775"/>
            <a:ext cx="3791700" cy="1932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9" name="Google Shape;579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123(10)=1111011(2)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0" name="Google Shape;580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10010110+101=10111001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1" name="Google Shape;5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31"/>
          <p:cNvSpPr txBox="1"/>
          <p:nvPr>
            <p:ph idx="4294967295" type="subTitle"/>
          </p:nvPr>
        </p:nvSpPr>
        <p:spPr>
          <a:xfrm>
            <a:off x="5768475" y="1377325"/>
            <a:ext cx="2548500" cy="27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Exercices: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10011011 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1101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11000101100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00000010001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00000000001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3" name="Google Shape;583;p31"/>
          <p:cNvSpPr txBox="1"/>
          <p:nvPr>
            <p:ph type="title"/>
          </p:nvPr>
        </p:nvSpPr>
        <p:spPr>
          <a:xfrm>
            <a:off x="1154275" y="832900"/>
            <a:ext cx="79512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De </a:t>
            </a:r>
            <a:r>
              <a:rPr lang="en" sz="3000">
                <a:solidFill>
                  <a:schemeClr val="accent1"/>
                </a:solidFill>
              </a:rPr>
              <a:t>binaire </a:t>
            </a:r>
            <a:r>
              <a:rPr lang="en" sz="3000">
                <a:solidFill>
                  <a:schemeClr val="accent2"/>
                </a:solidFill>
              </a:rPr>
              <a:t>vers</a:t>
            </a: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 sz="3000">
                <a:solidFill>
                  <a:schemeClr val="accent2"/>
                </a:solidFill>
              </a:rPr>
              <a:t>décimal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>
            <a:off x="1084825" y="1424123"/>
            <a:ext cx="506100" cy="2808159"/>
            <a:chOff x="1084825" y="2556550"/>
            <a:chExt cx="506100" cy="1790575"/>
          </a:xfrm>
        </p:grpSpPr>
        <p:sp>
          <p:nvSpPr>
            <p:cNvPr id="585" name="Google Shape;585;p31"/>
            <p:cNvSpPr txBox="1"/>
            <p:nvPr/>
          </p:nvSpPr>
          <p:spPr>
            <a:xfrm>
              <a:off x="1084825" y="3954425"/>
              <a:ext cx="506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6" name="Google Shape;586;p31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87" name="Google Shape;5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650600"/>
            <a:ext cx="3684600" cy="18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1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123(10)=1111011(2)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4" name="Google Shape;594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10010110+101=10111001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5" name="Google Shape;59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32"/>
          <p:cNvSpPr txBox="1"/>
          <p:nvPr>
            <p:ph idx="4294967295" type="subTitle"/>
          </p:nvPr>
        </p:nvSpPr>
        <p:spPr>
          <a:xfrm>
            <a:off x="5801900" y="1377325"/>
            <a:ext cx="3342000" cy="27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Exercices: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10011011 = = 155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1101 = 13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11000101100 = 1580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00000010001 = 17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</a:pPr>
            <a:r>
              <a:rPr lang="en">
                <a:solidFill>
                  <a:schemeClr val="accent3"/>
                </a:solidFill>
              </a:rPr>
              <a:t>00000000001 = 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7" name="Google Shape;597;p32"/>
          <p:cNvSpPr txBox="1"/>
          <p:nvPr>
            <p:ph type="title"/>
          </p:nvPr>
        </p:nvSpPr>
        <p:spPr>
          <a:xfrm>
            <a:off x="1154275" y="832900"/>
            <a:ext cx="79512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De </a:t>
            </a:r>
            <a:r>
              <a:rPr lang="en" sz="3000">
                <a:solidFill>
                  <a:schemeClr val="accent1"/>
                </a:solidFill>
              </a:rPr>
              <a:t>binaire </a:t>
            </a:r>
            <a:r>
              <a:rPr lang="en" sz="3000">
                <a:solidFill>
                  <a:schemeClr val="accent2"/>
                </a:solidFill>
              </a:rPr>
              <a:t>vers</a:t>
            </a:r>
            <a:r>
              <a:rPr lang="en" sz="3000">
                <a:solidFill>
                  <a:schemeClr val="accent1"/>
                </a:solidFill>
              </a:rPr>
              <a:t> </a:t>
            </a:r>
            <a:r>
              <a:rPr lang="en" sz="3000">
                <a:solidFill>
                  <a:schemeClr val="accent2"/>
                </a:solidFill>
              </a:rPr>
              <a:t>décimal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2"/>
          <p:cNvGrpSpPr/>
          <p:nvPr/>
        </p:nvGrpSpPr>
        <p:grpSpPr>
          <a:xfrm>
            <a:off x="1084825" y="1424123"/>
            <a:ext cx="506100" cy="2808159"/>
            <a:chOff x="1084825" y="2556550"/>
            <a:chExt cx="506100" cy="1790575"/>
          </a:xfrm>
        </p:grpSpPr>
        <p:sp>
          <p:nvSpPr>
            <p:cNvPr id="599" name="Google Shape;599;p32"/>
            <p:cNvSpPr txBox="1"/>
            <p:nvPr/>
          </p:nvSpPr>
          <p:spPr>
            <a:xfrm>
              <a:off x="1084825" y="3954425"/>
              <a:ext cx="506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00" name="Google Shape;600;p32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1" name="Google Shape;601;p32"/>
          <p:cNvSpPr txBox="1"/>
          <p:nvPr/>
        </p:nvSpPr>
        <p:spPr>
          <a:xfrm>
            <a:off x="1590925" y="1377325"/>
            <a:ext cx="38082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1 1 0 0 0 1 0 1 1 0 0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= (1 * 2</a:t>
            </a:r>
            <a:r>
              <a:rPr baseline="30000"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 + (1 * 2</a:t>
            </a:r>
            <a:r>
              <a:rPr baseline="30000"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 + (0 * 2</a:t>
            </a:r>
            <a:r>
              <a:rPr baseline="30000"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2</a:t>
            </a:r>
            <a:r>
              <a:rPr baseline="30000"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2</a:t>
            </a:r>
            <a:r>
              <a:rPr baseline="30000"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(1 * 2</a:t>
            </a:r>
            <a:r>
              <a:rPr baseline="30000"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2</a:t>
            </a:r>
            <a:r>
              <a:rPr baseline="30000"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(1 * 2</a:t>
            </a:r>
            <a:r>
              <a:rPr baseline="30000"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 + (1 * 2</a:t>
            </a:r>
            <a:r>
              <a:rPr baseline="30000"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2</a:t>
            </a:r>
            <a:r>
              <a:rPr baseline="30000"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2</a:t>
            </a:r>
            <a:r>
              <a:rPr baseline="30000"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300" strike="sng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strike="sng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= (1 * 1024) + (1 * 512)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256)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128)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64)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(1 * 32)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16)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(1 * 8) + (1 * 4)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2)</a:t>
            </a: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</a:t>
            </a:r>
            <a:r>
              <a:rPr lang="en" sz="1300" strike="sng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(0 * 1)</a:t>
            </a:r>
            <a:endParaRPr sz="1300" strike="sng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= 1024 + 512 + 32 + 8 + 4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= 1580</a:t>
            </a:r>
            <a:endParaRPr sz="13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2" name="Google Shape;602;p32"/>
          <p:cNvSpPr txBox="1"/>
          <p:nvPr/>
        </p:nvSpPr>
        <p:spPr>
          <a:xfrm rot="994882">
            <a:off x="7445399" y="643874"/>
            <a:ext cx="1466483" cy="683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Rappel</a:t>
            </a:r>
            <a:endParaRPr b="1" sz="2800" u="sng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/>
          <p:nvPr/>
        </p:nvSpPr>
        <p:spPr>
          <a:xfrm>
            <a:off x="2286000" y="1319175"/>
            <a:ext cx="4572000" cy="3138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8" name="Google Shape;608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10010110+101=10111001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9" name="Google Shape;609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10010110+101=10111001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0" name="Google Shape;610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33"/>
          <p:cNvSpPr txBox="1"/>
          <p:nvPr>
            <p:ph type="title"/>
          </p:nvPr>
        </p:nvSpPr>
        <p:spPr>
          <a:xfrm>
            <a:off x="1154275" y="832900"/>
            <a:ext cx="7951200" cy="1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Les Additions en </a:t>
            </a:r>
            <a:r>
              <a:rPr lang="en" sz="3000">
                <a:solidFill>
                  <a:schemeClr val="accent1"/>
                </a:solidFill>
              </a:rPr>
              <a:t>binaire</a:t>
            </a:r>
            <a:r>
              <a:rPr lang="en" sz="3000">
                <a:solidFill>
                  <a:schemeClr val="accent3"/>
                </a:solidFill>
              </a:rPr>
              <a:t>{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33"/>
          <p:cNvGrpSpPr/>
          <p:nvPr/>
        </p:nvGrpSpPr>
        <p:grpSpPr>
          <a:xfrm>
            <a:off x="1084825" y="1424123"/>
            <a:ext cx="506100" cy="2808159"/>
            <a:chOff x="1084825" y="2556550"/>
            <a:chExt cx="506100" cy="1790575"/>
          </a:xfrm>
        </p:grpSpPr>
        <p:sp>
          <p:nvSpPr>
            <p:cNvPr id="613" name="Google Shape;613;p33"/>
            <p:cNvSpPr txBox="1"/>
            <p:nvPr/>
          </p:nvSpPr>
          <p:spPr>
            <a:xfrm>
              <a:off x="1084825" y="3954425"/>
              <a:ext cx="506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14" name="Google Shape;614;p33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15" name="Google Shape;6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98" y="1319175"/>
            <a:ext cx="4407200" cy="3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