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Fjalla One"/>
      <p:regular r:id="rId27"/>
    </p:embeddedFont>
    <p:embeddedFont>
      <p:font typeface="Baloo 2"/>
      <p:regular r:id="rId28"/>
      <p:bold r:id="rId29"/>
    </p:embeddedFont>
    <p:embeddedFont>
      <p:font typeface="Fira Code"/>
      <p:regular r:id="rId30"/>
      <p:bold r:id="rId31"/>
    </p:embeddedFont>
    <p:embeddedFont>
      <p:font typeface="El Messiri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aloo2-regular.fntdata"/><Relationship Id="rId27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loo2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bold.fntdata"/><Relationship Id="rId30" Type="http://schemas.openxmlformats.org/officeDocument/2006/relationships/font" Target="fonts/FiraCode-regular.fntdata"/><Relationship Id="rId11" Type="http://schemas.openxmlformats.org/officeDocument/2006/relationships/slide" Target="slides/slide6.xml"/><Relationship Id="rId33" Type="http://schemas.openxmlformats.org/officeDocument/2006/relationships/font" Target="fonts/ElMessiri-bold.fntdata"/><Relationship Id="rId10" Type="http://schemas.openxmlformats.org/officeDocument/2006/relationships/slide" Target="slides/slide5.xml"/><Relationship Id="rId32" Type="http://schemas.openxmlformats.org/officeDocument/2006/relationships/font" Target="fonts/ElMessiri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baca320377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baca32037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baca32037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baca32037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baca32037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baca3203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baca32037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baca32037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baca320377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baca320377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aca320377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baca32037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bd266377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bd266377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baca32037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baca32037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baca32037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baca32037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baca32037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baca32037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ac2ec90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ac2ec9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baca32037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baca32037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bd26637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bd26637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ac2ec901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ac2ec901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ac2ec901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ac2ec901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aca3203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aca3203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baca3203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baca3203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baca32037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baca32037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aca320377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baca320377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aca320377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aca320377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 6: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TP #1, Quiz#2, boucles et Tableaux</a:t>
            </a:r>
            <a:endParaRPr sz="5500"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629" name="Google Shape;629;p49"/>
          <p:cNvSpPr txBox="1"/>
          <p:nvPr/>
        </p:nvSpPr>
        <p:spPr>
          <a:xfrm>
            <a:off x="2290113" y="18228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en “One line” (raccourci)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30" name="Google Shape;630;p49"/>
          <p:cNvSpPr txBox="1"/>
          <p:nvPr/>
        </p:nvSpPr>
        <p:spPr>
          <a:xfrm>
            <a:off x="2290113" y="3353138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.. esle en “One line” (raccourci)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631" name="Google Shape;6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13" y="2431871"/>
            <a:ext cx="4316100" cy="78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4134675"/>
            <a:ext cx="8651384" cy="8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9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Boucles </a:t>
            </a:r>
            <a:endParaRPr/>
          </a:p>
        </p:txBody>
      </p:sp>
      <p:sp>
        <p:nvSpPr>
          <p:cNvPr id="639" name="Google Shape;639;p50"/>
          <p:cNvSpPr txBox="1"/>
          <p:nvPr/>
        </p:nvSpPr>
        <p:spPr>
          <a:xfrm>
            <a:off x="4268925" y="1521925"/>
            <a:ext cx="4875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or … in range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Typiquement répétée n fois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 … in Object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Pour itérer sur un tableau, une collection d’objets, etc. (À voir plus tard)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while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Si condition est fausse initialement, aucune itération n’aura lieu.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40" name="Google Shape;640;p50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50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642" name="Google Shape;642;p50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50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648" name="Google Shape;648;p50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50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“for” </a:t>
            </a:r>
            <a:endParaRPr/>
          </a:p>
        </p:txBody>
      </p:sp>
      <p:sp>
        <p:nvSpPr>
          <p:cNvPr id="693" name="Google Shape;693;p51"/>
          <p:cNvSpPr txBox="1"/>
          <p:nvPr/>
        </p:nvSpPr>
        <p:spPr>
          <a:xfrm>
            <a:off x="713225" y="1521925"/>
            <a:ext cx="77175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"for" est une structure de répétition. Elle permet l'exécution répétée des actions définies à l'intérieur, en utilisant l'indentation pour délimiter le bloc de code à répéter.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Dans une boucle “for” simple, deux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éléments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en paramètres;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variable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condition de répétition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694" name="Google Shape;6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3351875"/>
            <a:ext cx="44767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1"/>
          <p:cNvSpPr txBox="1"/>
          <p:nvPr/>
        </p:nvSpPr>
        <p:spPr>
          <a:xfrm>
            <a:off x="2333525" y="4304375"/>
            <a:ext cx="4476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 est la variable, range(100) est la condition de répétition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96" name="Google Shape;696;p51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51"/>
          <p:cNvGrpSpPr/>
          <p:nvPr/>
        </p:nvGrpSpPr>
        <p:grpSpPr>
          <a:xfrm>
            <a:off x="-410451" y="2858884"/>
            <a:ext cx="2327646" cy="3261789"/>
            <a:chOff x="5064074" y="1392646"/>
            <a:chExt cx="2327646" cy="3261789"/>
          </a:xfrm>
        </p:grpSpPr>
        <p:sp>
          <p:nvSpPr>
            <p:cNvPr id="698" name="Google Shape;698;p51"/>
            <p:cNvSpPr/>
            <p:nvPr/>
          </p:nvSpPr>
          <p:spPr>
            <a:xfrm>
              <a:off x="5868670" y="2182298"/>
              <a:ext cx="765963" cy="1063954"/>
            </a:xfrm>
            <a:custGeom>
              <a:rect b="b" l="l" r="r" t="t"/>
              <a:pathLst>
                <a:path extrusionOk="0" h="40153" w="28907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283462" y="2247535"/>
              <a:ext cx="201381" cy="443012"/>
            </a:xfrm>
            <a:custGeom>
              <a:rect b="b" l="l" r="r" t="t"/>
              <a:pathLst>
                <a:path extrusionOk="0" h="16719" w="760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5465166" y="4200639"/>
              <a:ext cx="191709" cy="171571"/>
            </a:xfrm>
            <a:custGeom>
              <a:rect b="b" l="l" r="r" t="t"/>
              <a:pathLst>
                <a:path extrusionOk="0" h="6475" w="7235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5064074" y="4280609"/>
              <a:ext cx="569458" cy="308272"/>
            </a:xfrm>
            <a:custGeom>
              <a:rect b="b" l="l" r="r" t="t"/>
              <a:pathLst>
                <a:path extrusionOk="0" h="11634" w="21491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5475633" y="3124973"/>
              <a:ext cx="1162233" cy="1197316"/>
            </a:xfrm>
            <a:custGeom>
              <a:rect b="b" l="l" r="r" t="t"/>
              <a:pathLst>
                <a:path extrusionOk="0" h="45186" w="43862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061969" y="4279575"/>
              <a:ext cx="154666" cy="129705"/>
            </a:xfrm>
            <a:custGeom>
              <a:rect b="b" l="l" r="r" t="t"/>
              <a:pathLst>
                <a:path extrusionOk="0" h="4895" w="5837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5714852" y="4370806"/>
              <a:ext cx="538032" cy="255913"/>
            </a:xfrm>
            <a:custGeom>
              <a:rect b="b" l="l" r="r" t="t"/>
              <a:pathLst>
                <a:path extrusionOk="0" h="9658" w="20305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4533" y="1976916"/>
              <a:ext cx="942357" cy="1428162"/>
            </a:xfrm>
            <a:custGeom>
              <a:rect b="b" l="l" r="r" t="t"/>
              <a:pathLst>
                <a:path extrusionOk="0" h="53898" w="35564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562136" y="3286661"/>
              <a:ext cx="438163" cy="96530"/>
            </a:xfrm>
            <a:custGeom>
              <a:rect b="b" l="l" r="r" t="t"/>
              <a:pathLst>
                <a:path extrusionOk="0" h="3643" w="16536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78378" y="3210799"/>
              <a:ext cx="56387" cy="140967"/>
            </a:xfrm>
            <a:custGeom>
              <a:rect b="b" l="l" r="r" t="t"/>
              <a:pathLst>
                <a:path extrusionOk="0" h="5320" w="2128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228692" y="1392646"/>
              <a:ext cx="507427" cy="331404"/>
            </a:xfrm>
            <a:custGeom>
              <a:rect b="b" l="l" r="r" t="t"/>
              <a:pathLst>
                <a:path extrusionOk="0" h="12507" w="1915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17832" y="1816633"/>
              <a:ext cx="219108" cy="243592"/>
            </a:xfrm>
            <a:custGeom>
              <a:rect b="b" l="l" r="r" t="t"/>
              <a:pathLst>
                <a:path extrusionOk="0" h="9193" w="8269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292312" y="1564562"/>
              <a:ext cx="134528" cy="161900"/>
            </a:xfrm>
            <a:custGeom>
              <a:rect b="b" l="l" r="r" t="t"/>
              <a:pathLst>
                <a:path extrusionOk="0" h="6110" w="5077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48222" y="1760458"/>
              <a:ext cx="69768" cy="110839"/>
            </a:xfrm>
            <a:custGeom>
              <a:rect b="b" l="l" r="r" t="t"/>
              <a:pathLst>
                <a:path extrusionOk="0" h="4183" w="2633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665212" y="1696360"/>
              <a:ext cx="103950" cy="133839"/>
            </a:xfrm>
            <a:custGeom>
              <a:rect b="b" l="l" r="r" t="t"/>
              <a:pathLst>
                <a:path extrusionOk="0" h="5051" w="3923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965333" y="3125238"/>
              <a:ext cx="1352300" cy="1199462"/>
            </a:xfrm>
            <a:custGeom>
              <a:rect b="b" l="l" r="r" t="t"/>
              <a:pathLst>
                <a:path extrusionOk="0" h="45267" w="51035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5945195" y="3179399"/>
              <a:ext cx="707987" cy="92635"/>
            </a:xfrm>
            <a:custGeom>
              <a:rect b="b" l="l" r="r" t="t"/>
              <a:pathLst>
                <a:path extrusionOk="0" h="3496" w="26719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5673755" y="2671972"/>
              <a:ext cx="575897" cy="600062"/>
            </a:xfrm>
            <a:custGeom>
              <a:rect b="b" l="l" r="r" t="t"/>
              <a:pathLst>
                <a:path extrusionOk="0" h="22646" w="21734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045064" y="2671972"/>
              <a:ext cx="239219" cy="595240"/>
            </a:xfrm>
            <a:custGeom>
              <a:rect b="b" l="l" r="r" t="t"/>
              <a:pathLst>
                <a:path extrusionOk="0" h="22464" w="9028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353521" y="1530698"/>
              <a:ext cx="352814" cy="458619"/>
            </a:xfrm>
            <a:custGeom>
              <a:rect b="b" l="l" r="r" t="t"/>
              <a:pathLst>
                <a:path extrusionOk="0" h="17308" w="13315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44007" y="3069858"/>
              <a:ext cx="255330" cy="153050"/>
            </a:xfrm>
            <a:custGeom>
              <a:rect b="b" l="l" r="r" t="t"/>
              <a:pathLst>
                <a:path extrusionOk="0" h="5776" w="9636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372865" y="2114517"/>
              <a:ext cx="807034" cy="1105873"/>
            </a:xfrm>
            <a:custGeom>
              <a:rect b="b" l="l" r="r" t="t"/>
              <a:pathLst>
                <a:path extrusionOk="0" h="41735" w="30457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844017" y="2045227"/>
              <a:ext cx="358432" cy="502764"/>
            </a:xfrm>
            <a:custGeom>
              <a:rect b="b" l="l" r="r" t="t"/>
              <a:pathLst>
                <a:path extrusionOk="0" h="18974" w="13527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401853" y="4103181"/>
              <a:ext cx="816706" cy="64468"/>
            </a:xfrm>
            <a:custGeom>
              <a:rect b="b" l="l" r="r" t="t"/>
              <a:pathLst>
                <a:path extrusionOk="0" h="2433" w="30822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30972" y="3566792"/>
              <a:ext cx="953645" cy="1087643"/>
            </a:xfrm>
            <a:custGeom>
              <a:rect b="b" l="l" r="r" t="t"/>
              <a:pathLst>
                <a:path extrusionOk="0" h="41047" w="3599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679732" y="2499632"/>
              <a:ext cx="711988" cy="1098586"/>
            </a:xfrm>
            <a:custGeom>
              <a:rect b="b" l="l" r="r" t="t"/>
              <a:pathLst>
                <a:path extrusionOk="0" h="41460" w="2687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68837" y="1530698"/>
              <a:ext cx="314949" cy="227984"/>
            </a:xfrm>
            <a:custGeom>
              <a:rect b="b" l="l" r="r" t="t"/>
              <a:pathLst>
                <a:path extrusionOk="0" h="8604" w="11886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66426" y="1724024"/>
              <a:ext cx="313333" cy="271785"/>
            </a:xfrm>
            <a:custGeom>
              <a:rect b="b" l="l" r="r" t="t"/>
              <a:pathLst>
                <a:path extrusionOk="0" h="10257" w="11825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51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2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“for” </a:t>
            </a:r>
            <a:endParaRPr/>
          </a:p>
        </p:txBody>
      </p:sp>
      <p:sp>
        <p:nvSpPr>
          <p:cNvPr id="732" name="Google Shape;732;p52"/>
          <p:cNvSpPr txBox="1"/>
          <p:nvPr/>
        </p:nvSpPr>
        <p:spPr>
          <a:xfrm>
            <a:off x="713225" y="1511825"/>
            <a:ext cx="7456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condition de répétition range peut prendre plusieurs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selon la situation désiré.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un seul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donné, celui-ci sera la condition d’arrêt.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733" name="Google Shape;7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00" y="2702275"/>
            <a:ext cx="44767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2"/>
          <p:cNvSpPr txBox="1"/>
          <p:nvPr/>
        </p:nvSpPr>
        <p:spPr>
          <a:xfrm>
            <a:off x="803175" y="3860275"/>
            <a:ext cx="7717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s'effectue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donc 100 fois.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Attention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100 fois veux dire que la boucle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effectue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de 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0 à 99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735" name="Google Shape;735;p52"/>
          <p:cNvGrpSpPr/>
          <p:nvPr/>
        </p:nvGrpSpPr>
        <p:grpSpPr>
          <a:xfrm>
            <a:off x="7466641" y="1727754"/>
            <a:ext cx="1665430" cy="3415749"/>
            <a:chOff x="5194900" y="1081350"/>
            <a:chExt cx="1778925" cy="3648525"/>
          </a:xfrm>
        </p:grpSpPr>
        <p:sp>
          <p:nvSpPr>
            <p:cNvPr id="736" name="Google Shape;736;p52"/>
            <p:cNvSpPr/>
            <p:nvPr/>
          </p:nvSpPr>
          <p:spPr>
            <a:xfrm>
              <a:off x="6564225" y="4252625"/>
              <a:ext cx="115525" cy="142900"/>
            </a:xfrm>
            <a:custGeom>
              <a:rect b="b" l="l" r="r" t="t"/>
              <a:pathLst>
                <a:path extrusionOk="0" h="5716" w="4621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6575625" y="4281075"/>
              <a:ext cx="273575" cy="446525"/>
            </a:xfrm>
            <a:custGeom>
              <a:rect b="b" l="l" r="r" t="t"/>
              <a:pathLst>
                <a:path extrusionOk="0" h="17861" w="10943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5947950" y="2828600"/>
              <a:ext cx="708250" cy="1554000"/>
            </a:xfrm>
            <a:custGeom>
              <a:rect b="b" l="l" r="r" t="t"/>
              <a:pathLst>
                <a:path extrusionOk="0" h="62160" w="2833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6017850" y="2569475"/>
              <a:ext cx="682425" cy="403550"/>
            </a:xfrm>
            <a:custGeom>
              <a:rect b="b" l="l" r="r" t="t"/>
              <a:pathLst>
                <a:path extrusionOk="0" h="16142" w="27297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6361325" y="4451725"/>
              <a:ext cx="134525" cy="95775"/>
            </a:xfrm>
            <a:custGeom>
              <a:rect b="b" l="l" r="r" t="t"/>
              <a:pathLst>
                <a:path extrusionOk="0" h="3831" w="5381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6349175" y="2786075"/>
              <a:ext cx="338175" cy="1680100"/>
            </a:xfrm>
            <a:custGeom>
              <a:rect b="b" l="l" r="r" t="t"/>
              <a:pathLst>
                <a:path extrusionOk="0" h="67204" w="13527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6324100" y="4501125"/>
              <a:ext cx="263700" cy="228750"/>
            </a:xfrm>
            <a:custGeom>
              <a:rect b="b" l="l" r="r" t="t"/>
              <a:pathLst>
                <a:path extrusionOk="0" h="9150" w="10548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5597625" y="1848350"/>
              <a:ext cx="671775" cy="633775"/>
            </a:xfrm>
            <a:custGeom>
              <a:rect b="b" l="l" r="r" t="t"/>
              <a:pathLst>
                <a:path extrusionOk="0" h="25351" w="26871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6024700" y="1692925"/>
              <a:ext cx="339700" cy="413800"/>
            </a:xfrm>
            <a:custGeom>
              <a:rect b="b" l="l" r="r" t="t"/>
              <a:pathLst>
                <a:path extrusionOk="0" h="16552" w="13588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5336225" y="2008675"/>
              <a:ext cx="688500" cy="58550"/>
            </a:xfrm>
            <a:custGeom>
              <a:rect b="b" l="l" r="r" t="t"/>
              <a:pathLst>
                <a:path extrusionOk="0" h="2342" w="2754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5194900" y="1725250"/>
              <a:ext cx="677075" cy="341975"/>
            </a:xfrm>
            <a:custGeom>
              <a:rect b="b" l="l" r="r" t="t"/>
              <a:pathLst>
                <a:path extrusionOk="0" h="13679" w="27083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5397775" y="1966700"/>
              <a:ext cx="334025" cy="170000"/>
            </a:xfrm>
            <a:custGeom>
              <a:rect b="b" l="l" r="r" t="t"/>
              <a:pathLst>
                <a:path extrusionOk="0" h="6800" w="13361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6058125" y="1594550"/>
              <a:ext cx="729525" cy="1203675"/>
            </a:xfrm>
            <a:custGeom>
              <a:rect b="b" l="l" r="r" t="t"/>
              <a:pathLst>
                <a:path extrusionOk="0" h="48147" w="29181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6205550" y="1081350"/>
              <a:ext cx="409600" cy="413925"/>
            </a:xfrm>
            <a:custGeom>
              <a:rect b="b" l="l" r="r" t="t"/>
              <a:pathLst>
                <a:path extrusionOk="0" h="16557" w="16384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6218500" y="1323650"/>
              <a:ext cx="101050" cy="140975"/>
            </a:xfrm>
            <a:custGeom>
              <a:rect b="b" l="l" r="r" t="t"/>
              <a:pathLst>
                <a:path extrusionOk="0" h="5639" w="4042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2"/>
            <p:cNvSpPr/>
            <p:nvPr/>
          </p:nvSpPr>
          <p:spPr>
            <a:xfrm>
              <a:off x="6320300" y="1423575"/>
              <a:ext cx="199100" cy="226225"/>
            </a:xfrm>
            <a:custGeom>
              <a:rect b="b" l="l" r="r" t="t"/>
              <a:pathLst>
                <a:path extrusionOk="0" h="9049" w="7964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6259500" y="1178075"/>
              <a:ext cx="294875" cy="390375"/>
            </a:xfrm>
            <a:custGeom>
              <a:rect b="b" l="l" r="r" t="t"/>
              <a:pathLst>
                <a:path extrusionOk="0" h="15615" w="11795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6257225" y="1156325"/>
              <a:ext cx="291050" cy="211025"/>
            </a:xfrm>
            <a:custGeom>
              <a:rect b="b" l="l" r="r" t="t"/>
              <a:pathLst>
                <a:path extrusionOk="0" h="8441" w="11642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6273950" y="1190250"/>
              <a:ext cx="171750" cy="65400"/>
            </a:xfrm>
            <a:custGeom>
              <a:rect b="b" l="l" r="r" t="t"/>
              <a:pathLst>
                <a:path extrusionOk="0" h="2616" w="687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6504175" y="1321950"/>
              <a:ext cx="94200" cy="137450"/>
            </a:xfrm>
            <a:custGeom>
              <a:rect b="b" l="l" r="r" t="t"/>
              <a:pathLst>
                <a:path extrusionOk="0" h="5498" w="3768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6343850" y="1696925"/>
              <a:ext cx="629975" cy="727450"/>
            </a:xfrm>
            <a:custGeom>
              <a:rect b="b" l="l" r="r" t="t"/>
              <a:pathLst>
                <a:path extrusionOk="0" h="29098" w="25199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253425" y="1935075"/>
              <a:ext cx="242425" cy="308350"/>
            </a:xfrm>
            <a:custGeom>
              <a:rect b="b" l="l" r="r" t="t"/>
              <a:pathLst>
                <a:path extrusionOk="0" h="12334" w="9697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6376525" y="1998050"/>
              <a:ext cx="110975" cy="140600"/>
            </a:xfrm>
            <a:custGeom>
              <a:rect b="b" l="l" r="r" t="t"/>
              <a:pathLst>
                <a:path extrusionOk="0" h="5624" w="4439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394000" y="2118875"/>
              <a:ext cx="128450" cy="168700"/>
            </a:xfrm>
            <a:custGeom>
              <a:rect b="b" l="l" r="r" t="t"/>
              <a:pathLst>
                <a:path extrusionOk="0" h="6748" w="5138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6439600" y="2122700"/>
              <a:ext cx="114775" cy="89625"/>
            </a:xfrm>
            <a:custGeom>
              <a:rect b="b" l="l" r="r" t="t"/>
              <a:pathLst>
                <a:path extrusionOk="0" h="3585" w="4591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6455550" y="2135250"/>
              <a:ext cx="82850" cy="64650"/>
            </a:xfrm>
            <a:custGeom>
              <a:rect b="b" l="l" r="r" t="t"/>
              <a:pathLst>
                <a:path extrusionOk="0" h="2586" w="3314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6547500" y="1678975"/>
              <a:ext cx="365525" cy="415600"/>
            </a:xfrm>
            <a:custGeom>
              <a:rect b="b" l="l" r="r" t="t"/>
              <a:pathLst>
                <a:path extrusionOk="0" h="16624" w="14621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52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3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“for” </a:t>
            </a:r>
            <a:endParaRPr/>
          </a:p>
        </p:txBody>
      </p:sp>
      <p:sp>
        <p:nvSpPr>
          <p:cNvPr id="769" name="Google Shape;769;p53"/>
          <p:cNvSpPr txBox="1"/>
          <p:nvPr/>
        </p:nvSpPr>
        <p:spPr>
          <a:xfrm>
            <a:off x="713225" y="1511825"/>
            <a:ext cx="77175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deux paramètres sont donnés, cela désignera le point de départ et le point d’arrêt.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100 fois, en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commençant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à 1 et en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finissant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101.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771" name="Google Shape;7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50" y="2411150"/>
            <a:ext cx="4963248" cy="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3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“for” </a:t>
            </a:r>
            <a:endParaRPr/>
          </a:p>
        </p:txBody>
      </p:sp>
      <p:sp>
        <p:nvSpPr>
          <p:cNvPr id="778" name="Google Shape;778;p54"/>
          <p:cNvSpPr txBox="1"/>
          <p:nvPr/>
        </p:nvSpPr>
        <p:spPr>
          <a:xfrm>
            <a:off x="713225" y="1483025"/>
            <a:ext cx="771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trois paramètres sont donnés, cela désignera le point de départ,le point d’arrêt et le nombre de saut de la boucle.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101 fois, en commençant à 0, en finissant 101 et en faisant des sauts de 5.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780" name="Google Shape;7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2255000"/>
            <a:ext cx="5467350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54"/>
          <p:cNvGrpSpPr/>
          <p:nvPr/>
        </p:nvGrpSpPr>
        <p:grpSpPr>
          <a:xfrm>
            <a:off x="-1031412" y="1925217"/>
            <a:ext cx="1948645" cy="3069475"/>
            <a:chOff x="1302150" y="1722375"/>
            <a:chExt cx="1612850" cy="2540325"/>
          </a:xfrm>
        </p:grpSpPr>
        <p:sp>
          <p:nvSpPr>
            <p:cNvPr id="782" name="Google Shape;782;p54"/>
            <p:cNvSpPr/>
            <p:nvPr/>
          </p:nvSpPr>
          <p:spPr>
            <a:xfrm>
              <a:off x="1945950" y="2138675"/>
              <a:ext cx="386950" cy="779400"/>
            </a:xfrm>
            <a:custGeom>
              <a:rect b="b" l="l" r="r" t="t"/>
              <a:pathLst>
                <a:path extrusionOk="0" h="31176" w="15478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2052675" y="2745650"/>
              <a:ext cx="590400" cy="250050"/>
            </a:xfrm>
            <a:custGeom>
              <a:rect b="b" l="l" r="r" t="t"/>
              <a:pathLst>
                <a:path extrusionOk="0" h="10002" w="23616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1341350" y="3350375"/>
              <a:ext cx="940700" cy="100100"/>
            </a:xfrm>
            <a:custGeom>
              <a:rect b="b" l="l" r="r" t="t"/>
              <a:pathLst>
                <a:path extrusionOk="0" h="4004" w="37628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1302150" y="2415525"/>
              <a:ext cx="818950" cy="456200"/>
            </a:xfrm>
            <a:custGeom>
              <a:rect b="b" l="l" r="r" t="t"/>
              <a:pathLst>
                <a:path extrusionOk="0" h="18248" w="32758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1407225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1955950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17599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1377200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21927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1931775" y="3425425"/>
              <a:ext cx="50875" cy="737225"/>
            </a:xfrm>
            <a:custGeom>
              <a:rect b="b" l="l" r="r" t="t"/>
              <a:pathLst>
                <a:path extrusionOk="0" h="29489" w="2035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2520525" y="3683950"/>
              <a:ext cx="231850" cy="521825"/>
            </a:xfrm>
            <a:custGeom>
              <a:rect b="b" l="l" r="r" t="t"/>
              <a:pathLst>
                <a:path extrusionOk="0" h="20873" w="9274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1699925" y="2937025"/>
              <a:ext cx="1090825" cy="1006600"/>
            </a:xfrm>
            <a:custGeom>
              <a:rect b="b" l="l" r="r" t="t"/>
              <a:pathLst>
                <a:path extrusionOk="0" h="40264" w="43633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2223650" y="2997625"/>
              <a:ext cx="360275" cy="87575"/>
            </a:xfrm>
            <a:custGeom>
              <a:rect b="b" l="l" r="r" t="t"/>
              <a:pathLst>
                <a:path extrusionOk="0" fill="none" h="3503" w="14411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2558875" y="4131750"/>
              <a:ext cx="356125" cy="130950"/>
            </a:xfrm>
            <a:custGeom>
              <a:rect b="b" l="l" r="r" t="t"/>
              <a:pathLst>
                <a:path extrusionOk="0" h="5238" w="14245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2597250" y="4093800"/>
              <a:ext cx="128450" cy="90975"/>
            </a:xfrm>
            <a:custGeom>
              <a:rect b="b" l="l" r="r" t="t"/>
              <a:pathLst>
                <a:path extrusionOk="0" h="3639" w="5138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2056025" y="3621400"/>
              <a:ext cx="232700" cy="525400"/>
            </a:xfrm>
            <a:custGeom>
              <a:rect b="b" l="l" r="r" t="t"/>
              <a:pathLst>
                <a:path extrusionOk="0" h="21016" w="9308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1592350" y="2912550"/>
              <a:ext cx="753900" cy="1046375"/>
            </a:xfrm>
            <a:custGeom>
              <a:rect b="b" l="l" r="r" t="t"/>
              <a:pathLst>
                <a:path extrusionOk="0" h="41855" w="30156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2115225" y="4126750"/>
              <a:ext cx="355275" cy="130950"/>
            </a:xfrm>
            <a:custGeom>
              <a:rect b="b" l="l" r="r" t="t"/>
              <a:pathLst>
                <a:path extrusionOk="0" h="5238" w="14211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2152750" y="4088700"/>
              <a:ext cx="128450" cy="90875"/>
            </a:xfrm>
            <a:custGeom>
              <a:rect b="b" l="l" r="r" t="t"/>
              <a:pathLst>
                <a:path extrusionOk="0" h="3635" w="5138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1549000" y="2124300"/>
              <a:ext cx="642975" cy="970900"/>
            </a:xfrm>
            <a:custGeom>
              <a:rect b="b" l="l" r="r" t="t"/>
              <a:pathLst>
                <a:path extrusionOk="0" h="38836" w="25719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1870900" y="1991050"/>
              <a:ext cx="196825" cy="245450"/>
            </a:xfrm>
            <a:custGeom>
              <a:rect b="b" l="l" r="r" t="t"/>
              <a:pathLst>
                <a:path extrusionOk="0" h="9818" w="7873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1481450" y="2138675"/>
              <a:ext cx="394475" cy="774725"/>
            </a:xfrm>
            <a:custGeom>
              <a:rect b="b" l="l" r="r" t="t"/>
              <a:pathLst>
                <a:path extrusionOk="0" h="30989" w="15779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1480600" y="2775225"/>
              <a:ext cx="813850" cy="194075"/>
            </a:xfrm>
            <a:custGeom>
              <a:rect b="b" l="l" r="r" t="t"/>
              <a:pathLst>
                <a:path extrusionOk="0" h="7763" w="32554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2590575" y="2829150"/>
              <a:ext cx="2525" cy="25"/>
            </a:xfrm>
            <a:custGeom>
              <a:rect b="b" l="l" r="r" t="t"/>
              <a:pathLst>
                <a:path extrusionOk="0" h="1" w="101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939275" y="3073500"/>
              <a:ext cx="793925" cy="35875"/>
            </a:xfrm>
            <a:custGeom>
              <a:rect b="b" l="l" r="r" t="t"/>
              <a:pathLst>
                <a:path extrusionOk="0" h="1435" w="31757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2135250" y="2695725"/>
              <a:ext cx="738875" cy="413650"/>
            </a:xfrm>
            <a:custGeom>
              <a:rect b="b" l="l" r="r" t="t"/>
              <a:pathLst>
                <a:path extrusionOk="0" h="16546" w="29555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1962625" y="1736700"/>
              <a:ext cx="20875" cy="80925"/>
            </a:xfrm>
            <a:custGeom>
              <a:rect b="b" l="l" r="r" t="t"/>
              <a:pathLst>
                <a:path extrusionOk="0" fill="none" h="3237" w="835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1922600" y="1776750"/>
              <a:ext cx="45050" cy="15850"/>
            </a:xfrm>
            <a:custGeom>
              <a:rect b="b" l="l" r="r" t="t"/>
              <a:pathLst>
                <a:path extrusionOk="0" fill="none" h="634" w="1802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2150250" y="1963550"/>
              <a:ext cx="20050" cy="19200"/>
            </a:xfrm>
            <a:custGeom>
              <a:rect b="b" l="l" r="r" t="t"/>
              <a:pathLst>
                <a:path extrusionOk="0" h="768" w="802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938450" y="1908500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940950" y="1832275"/>
              <a:ext cx="248525" cy="265300"/>
            </a:xfrm>
            <a:custGeom>
              <a:rect b="b" l="l" r="r" t="t"/>
              <a:pathLst>
                <a:path extrusionOk="0" h="10612" w="9941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1899250" y="1722375"/>
              <a:ext cx="356100" cy="281225"/>
            </a:xfrm>
            <a:custGeom>
              <a:rect b="b" l="l" r="r" t="t"/>
              <a:pathLst>
                <a:path extrusionOk="0" h="11249" w="14244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54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5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“for” in Object </a:t>
            </a:r>
            <a:endParaRPr/>
          </a:p>
        </p:txBody>
      </p:sp>
      <p:sp>
        <p:nvSpPr>
          <p:cNvPr id="820" name="Google Shape;820;p55"/>
          <p:cNvSpPr txBox="1"/>
          <p:nvPr/>
        </p:nvSpPr>
        <p:spPr>
          <a:xfrm>
            <a:off x="713225" y="1483025"/>
            <a:ext cx="771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Lorsque la fonction range() n’est pas appelé, les itérations de la boucle se feront sur l’objet placé après le “in”.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21" name="Google Shape;821;p55"/>
          <p:cNvSpPr txBox="1"/>
          <p:nvPr/>
        </p:nvSpPr>
        <p:spPr>
          <a:xfrm>
            <a:off x="803175" y="3475250"/>
            <a:ext cx="7717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3 fois, puisque l’objet (tableau) fruits contient 3 éléments.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variable ‘element’ prendra donc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successivement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la valeur “Banane”, puis “Pomme” et pour finir “Orange”.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822" name="Google Shape;822;p55"/>
          <p:cNvGrpSpPr/>
          <p:nvPr/>
        </p:nvGrpSpPr>
        <p:grpSpPr>
          <a:xfrm>
            <a:off x="-1031412" y="1925217"/>
            <a:ext cx="1948645" cy="3069475"/>
            <a:chOff x="1302150" y="1722375"/>
            <a:chExt cx="1612850" cy="2540325"/>
          </a:xfrm>
        </p:grpSpPr>
        <p:sp>
          <p:nvSpPr>
            <p:cNvPr id="823" name="Google Shape;823;p55"/>
            <p:cNvSpPr/>
            <p:nvPr/>
          </p:nvSpPr>
          <p:spPr>
            <a:xfrm>
              <a:off x="1945950" y="2138675"/>
              <a:ext cx="386950" cy="779400"/>
            </a:xfrm>
            <a:custGeom>
              <a:rect b="b" l="l" r="r" t="t"/>
              <a:pathLst>
                <a:path extrusionOk="0" h="31176" w="15478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2052675" y="2745650"/>
              <a:ext cx="590400" cy="250050"/>
            </a:xfrm>
            <a:custGeom>
              <a:rect b="b" l="l" r="r" t="t"/>
              <a:pathLst>
                <a:path extrusionOk="0" h="10002" w="23616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1341350" y="3350375"/>
              <a:ext cx="940700" cy="100100"/>
            </a:xfrm>
            <a:custGeom>
              <a:rect b="b" l="l" r="r" t="t"/>
              <a:pathLst>
                <a:path extrusionOk="0" h="4004" w="37628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1302150" y="2415525"/>
              <a:ext cx="818950" cy="456200"/>
            </a:xfrm>
            <a:custGeom>
              <a:rect b="b" l="l" r="r" t="t"/>
              <a:pathLst>
                <a:path extrusionOk="0" h="18248" w="32758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1407225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1955950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17599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1377200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21927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1931775" y="3425425"/>
              <a:ext cx="50875" cy="737225"/>
            </a:xfrm>
            <a:custGeom>
              <a:rect b="b" l="l" r="r" t="t"/>
              <a:pathLst>
                <a:path extrusionOk="0" h="29489" w="2035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2520525" y="3683950"/>
              <a:ext cx="231850" cy="521825"/>
            </a:xfrm>
            <a:custGeom>
              <a:rect b="b" l="l" r="r" t="t"/>
              <a:pathLst>
                <a:path extrusionOk="0" h="20873" w="9274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1699925" y="2937025"/>
              <a:ext cx="1090825" cy="1006600"/>
            </a:xfrm>
            <a:custGeom>
              <a:rect b="b" l="l" r="r" t="t"/>
              <a:pathLst>
                <a:path extrusionOk="0" h="40264" w="43633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2223650" y="2997625"/>
              <a:ext cx="360275" cy="87575"/>
            </a:xfrm>
            <a:custGeom>
              <a:rect b="b" l="l" r="r" t="t"/>
              <a:pathLst>
                <a:path extrusionOk="0" fill="none" h="3503" w="14411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2558875" y="4131750"/>
              <a:ext cx="356125" cy="130950"/>
            </a:xfrm>
            <a:custGeom>
              <a:rect b="b" l="l" r="r" t="t"/>
              <a:pathLst>
                <a:path extrusionOk="0" h="5238" w="14245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2597250" y="4093800"/>
              <a:ext cx="128450" cy="90975"/>
            </a:xfrm>
            <a:custGeom>
              <a:rect b="b" l="l" r="r" t="t"/>
              <a:pathLst>
                <a:path extrusionOk="0" h="3639" w="5138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2056025" y="3621400"/>
              <a:ext cx="232700" cy="525400"/>
            </a:xfrm>
            <a:custGeom>
              <a:rect b="b" l="l" r="r" t="t"/>
              <a:pathLst>
                <a:path extrusionOk="0" h="21016" w="9308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1592350" y="2912550"/>
              <a:ext cx="753900" cy="1046375"/>
            </a:xfrm>
            <a:custGeom>
              <a:rect b="b" l="l" r="r" t="t"/>
              <a:pathLst>
                <a:path extrusionOk="0" h="41855" w="30156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2115225" y="4126750"/>
              <a:ext cx="355275" cy="130950"/>
            </a:xfrm>
            <a:custGeom>
              <a:rect b="b" l="l" r="r" t="t"/>
              <a:pathLst>
                <a:path extrusionOk="0" h="5238" w="14211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5"/>
            <p:cNvSpPr/>
            <p:nvPr/>
          </p:nvSpPr>
          <p:spPr>
            <a:xfrm>
              <a:off x="2152750" y="4088700"/>
              <a:ext cx="128450" cy="90875"/>
            </a:xfrm>
            <a:custGeom>
              <a:rect b="b" l="l" r="r" t="t"/>
              <a:pathLst>
                <a:path extrusionOk="0" h="3635" w="5138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1549000" y="2124300"/>
              <a:ext cx="642975" cy="970900"/>
            </a:xfrm>
            <a:custGeom>
              <a:rect b="b" l="l" r="r" t="t"/>
              <a:pathLst>
                <a:path extrusionOk="0" h="38836" w="25719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5"/>
            <p:cNvSpPr/>
            <p:nvPr/>
          </p:nvSpPr>
          <p:spPr>
            <a:xfrm>
              <a:off x="1870900" y="1991050"/>
              <a:ext cx="196825" cy="245450"/>
            </a:xfrm>
            <a:custGeom>
              <a:rect b="b" l="l" r="r" t="t"/>
              <a:pathLst>
                <a:path extrusionOk="0" h="9818" w="7873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1481450" y="2138675"/>
              <a:ext cx="394475" cy="774725"/>
            </a:xfrm>
            <a:custGeom>
              <a:rect b="b" l="l" r="r" t="t"/>
              <a:pathLst>
                <a:path extrusionOk="0" h="30989" w="15779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5"/>
            <p:cNvSpPr/>
            <p:nvPr/>
          </p:nvSpPr>
          <p:spPr>
            <a:xfrm>
              <a:off x="1480600" y="2775225"/>
              <a:ext cx="813850" cy="194075"/>
            </a:xfrm>
            <a:custGeom>
              <a:rect b="b" l="l" r="r" t="t"/>
              <a:pathLst>
                <a:path extrusionOk="0" h="7763" w="32554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2590575" y="2829150"/>
              <a:ext cx="2525" cy="25"/>
            </a:xfrm>
            <a:custGeom>
              <a:rect b="b" l="l" r="r" t="t"/>
              <a:pathLst>
                <a:path extrusionOk="0" h="1" w="101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5"/>
            <p:cNvSpPr/>
            <p:nvPr/>
          </p:nvSpPr>
          <p:spPr>
            <a:xfrm>
              <a:off x="1939275" y="3073500"/>
              <a:ext cx="793925" cy="35875"/>
            </a:xfrm>
            <a:custGeom>
              <a:rect b="b" l="l" r="r" t="t"/>
              <a:pathLst>
                <a:path extrusionOk="0" h="1435" w="31757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5"/>
            <p:cNvSpPr/>
            <p:nvPr/>
          </p:nvSpPr>
          <p:spPr>
            <a:xfrm>
              <a:off x="2135250" y="2695725"/>
              <a:ext cx="738875" cy="413650"/>
            </a:xfrm>
            <a:custGeom>
              <a:rect b="b" l="l" r="r" t="t"/>
              <a:pathLst>
                <a:path extrusionOk="0" h="16546" w="29555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5"/>
            <p:cNvSpPr/>
            <p:nvPr/>
          </p:nvSpPr>
          <p:spPr>
            <a:xfrm>
              <a:off x="1962625" y="1736700"/>
              <a:ext cx="20875" cy="80925"/>
            </a:xfrm>
            <a:custGeom>
              <a:rect b="b" l="l" r="r" t="t"/>
              <a:pathLst>
                <a:path extrusionOk="0" fill="none" h="3237" w="835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1922600" y="1776750"/>
              <a:ext cx="45050" cy="15850"/>
            </a:xfrm>
            <a:custGeom>
              <a:rect b="b" l="l" r="r" t="t"/>
              <a:pathLst>
                <a:path extrusionOk="0" fill="none" h="634" w="1802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2150250" y="1963550"/>
              <a:ext cx="20050" cy="19200"/>
            </a:xfrm>
            <a:custGeom>
              <a:rect b="b" l="l" r="r" t="t"/>
              <a:pathLst>
                <a:path extrusionOk="0" h="768" w="802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1938450" y="1908500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5"/>
            <p:cNvSpPr/>
            <p:nvPr/>
          </p:nvSpPr>
          <p:spPr>
            <a:xfrm>
              <a:off x="1940950" y="1832275"/>
              <a:ext cx="248525" cy="265300"/>
            </a:xfrm>
            <a:custGeom>
              <a:rect b="b" l="l" r="r" t="t"/>
              <a:pathLst>
                <a:path extrusionOk="0" h="10612" w="9941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1899250" y="1722375"/>
              <a:ext cx="356100" cy="281225"/>
            </a:xfrm>
            <a:custGeom>
              <a:rect b="b" l="l" r="r" t="t"/>
              <a:pathLst>
                <a:path extrusionOk="0" h="11249" w="14244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55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56" name="Google Shape;8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50" y="2244050"/>
            <a:ext cx="55753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6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“while”</a:t>
            </a:r>
            <a:endParaRPr/>
          </a:p>
        </p:txBody>
      </p:sp>
      <p:sp>
        <p:nvSpPr>
          <p:cNvPr id="862" name="Google Shape;862;p56"/>
          <p:cNvSpPr txBox="1"/>
          <p:nvPr/>
        </p:nvSpPr>
        <p:spPr>
          <a:xfrm>
            <a:off x="713225" y="1511825"/>
            <a:ext cx="77175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"while" est également une structure de répétition. Elle permet l'exécution répétée des actions définies à l'intérieur, en utilisant l'indentation pour délimiter le bloc de code à répéter.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Contrairement à une boucle “for”, la boucle “while” s’effectuera aussi longtemps que la condition est 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Vrai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Attention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il faut s’assurer qu’une condition d’arrêt est possible, sinon, le code s’effectuera indéfiniment.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63" name="Google Shape;863;p56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7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 “while”</a:t>
            </a:r>
            <a:endParaRPr/>
          </a:p>
        </p:txBody>
      </p:sp>
      <p:pic>
        <p:nvPicPr>
          <p:cNvPr id="869" name="Google Shape;8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2850"/>
            <a:ext cx="8839201" cy="1122438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57"/>
          <p:cNvSpPr txBox="1"/>
          <p:nvPr/>
        </p:nvSpPr>
        <p:spPr>
          <a:xfrm>
            <a:off x="803175" y="3475250"/>
            <a:ext cx="7717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boucle s'effectue donc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indéfiniment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ou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jusqu'à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ce que la condition soit Fausse. Ici, la condition sera Fausse lorsque l’utilisateur entre “Singe” au clavier.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	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71" name="Google Shape;871;p57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877" name="Google Shape;877;p58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Langage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Interprétée (Comme Python): Exécuté ligne par ligne.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Compilée: Le code est complètement transformé en Assembleur pour être exécuté.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Programmation: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Procédurale: Une suite d’instructions (souvent réunies en fonctions) exécutées par une machine.</a:t>
            </a:r>
            <a:endParaRPr sz="1500"/>
          </a:p>
        </p:txBody>
      </p:sp>
      <p:sp>
        <p:nvSpPr>
          <p:cNvPr id="878" name="Google Shape;878;p58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Type de variable: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Variable: Symboles qui associent un nom (l'identifiant) à une valeur.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CONSTANTE: Une variable qui ne devrait pas changer pendant l’exécution d’un programme.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00" y="480500"/>
            <a:ext cx="2778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Prise des présences et Rappel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250" y="480500"/>
            <a:ext cx="34197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Explication du TP#1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00" y="1962100"/>
            <a:ext cx="2778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250" y="1962100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Quiz#2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00" y="12192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Prise des présences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250" y="121922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Explication et détails sur le TP#1</a:t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00" y="2631700"/>
            <a:ext cx="2778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Exercices sur les boucles itératives et suite des structures alternatives</a:t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250" y="2704900"/>
            <a:ext cx="3419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Faire le Quiz#2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00" y="6380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650" y="6380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00" y="21160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650" y="21160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41"/>
          <p:cNvSpPr txBox="1"/>
          <p:nvPr>
            <p:ph idx="3" type="subTitle"/>
          </p:nvPr>
        </p:nvSpPr>
        <p:spPr>
          <a:xfrm>
            <a:off x="1982400" y="3374573"/>
            <a:ext cx="24009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380" name="Google Shape;380;p41"/>
          <p:cNvSpPr txBox="1"/>
          <p:nvPr>
            <p:ph idx="4" type="subTitle"/>
          </p:nvPr>
        </p:nvSpPr>
        <p:spPr>
          <a:xfrm>
            <a:off x="5724250" y="3374575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Suite sur les e</a:t>
            </a:r>
            <a:r>
              <a:rPr lang="en"/>
              <a:t>xercices en classe</a:t>
            </a:r>
            <a:endParaRPr/>
          </a:p>
        </p:txBody>
      </p:sp>
      <p:sp>
        <p:nvSpPr>
          <p:cNvPr id="381" name="Google Shape;381;p41"/>
          <p:cNvSpPr txBox="1"/>
          <p:nvPr>
            <p:ph idx="7" type="subTitle"/>
          </p:nvPr>
        </p:nvSpPr>
        <p:spPr>
          <a:xfrm>
            <a:off x="1982400" y="41173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Café </a:t>
            </a:r>
            <a:r>
              <a:rPr lang="en"/>
              <a:t>🍵🤤</a:t>
            </a:r>
            <a:endParaRPr/>
          </a:p>
        </p:txBody>
      </p:sp>
      <p:sp>
        <p:nvSpPr>
          <p:cNvPr id="382" name="Google Shape;382;p41"/>
          <p:cNvSpPr txBox="1"/>
          <p:nvPr>
            <p:ph idx="8" type="subTitle"/>
          </p:nvPr>
        </p:nvSpPr>
        <p:spPr>
          <a:xfrm>
            <a:off x="5724250" y="411737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Exercices sur les boucles itératives et suite des structures alternatives</a:t>
            </a:r>
            <a:endParaRPr/>
          </a:p>
        </p:txBody>
      </p:sp>
      <p:sp>
        <p:nvSpPr>
          <p:cNvPr id="383" name="Google Shape;383;p41"/>
          <p:cNvSpPr txBox="1"/>
          <p:nvPr>
            <p:ph idx="14" type="title"/>
          </p:nvPr>
        </p:nvSpPr>
        <p:spPr>
          <a:xfrm>
            <a:off x="1018800" y="35285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4" name="Google Shape;384;p41"/>
          <p:cNvSpPr txBox="1"/>
          <p:nvPr>
            <p:ph idx="15" type="title"/>
          </p:nvPr>
        </p:nvSpPr>
        <p:spPr>
          <a:xfrm>
            <a:off x="4760650" y="35285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884" name="Google Shape;884;p59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 Booléene: Relatif à l'algèbre de Boole. Qui ne peut prendre que deux valeurs distinctes.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Commentaire: Permet de document du code dans un fichier. Celui-ci ne sera pas lu par le langage en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Fortement typé : est un langage dans lequel les types utilisés dans le code source (fonction, variable, etc.) sont vérifiés au moment de la compilation.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5" name="Google Shape;885;p59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Faiblement typé: Se préoccupe peu des types. Cela permet de chaîner des valeurs de différents types.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Typé dynamiquement (Comme Python): Il va définir lui-même le type selon la nature de la valeur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891" name="Google Shape;891;p6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Énoncés conditionnels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L’énoncé ‘if’ et ses variantes: Exécute un bloc de code si une condition évalue à true.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 flipH="1">
            <a:off x="4412400" y="2257725"/>
            <a:ext cx="4731600" cy="2222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Prise des présences et Rappel</a:t>
            </a:r>
            <a:endParaRPr sz="4000"/>
          </a:p>
        </p:txBody>
      </p:sp>
      <p:sp>
        <p:nvSpPr>
          <p:cNvPr id="391" name="Google Shape;391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2" name="Google Shape;392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3" name="Google Shape;393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9" name="Google Shape;449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 txBox="1"/>
          <p:nvPr>
            <p:ph idx="1" type="subTitle"/>
          </p:nvPr>
        </p:nvSpPr>
        <p:spPr>
          <a:xfrm flipH="1">
            <a:off x="713175" y="840000"/>
            <a:ext cx="4054200" cy="3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#2: </a:t>
            </a:r>
            <a:r>
              <a:rPr lang="en" sz="1600"/>
              <a:t>cours #6</a:t>
            </a:r>
            <a:r>
              <a:rPr lang="en" sz="1600"/>
              <a:t> (</a:t>
            </a:r>
            <a:r>
              <a:rPr lang="en" sz="1600"/>
              <a:t>Aujourd'hui</a:t>
            </a:r>
            <a:r>
              <a:rPr lang="en" sz="1600"/>
              <a:t>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#3: cours #11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#4: cours #13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Bonus:  À déterminer  (cours #14-15)</a:t>
            </a:r>
            <a:endParaRPr sz="1600"/>
          </a:p>
        </p:txBody>
      </p:sp>
      <p:grpSp>
        <p:nvGrpSpPr>
          <p:cNvPr id="458" name="Google Shape;458;p43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459" name="Google Shape;459;p43"/>
            <p:cNvSpPr/>
            <p:nvPr/>
          </p:nvSpPr>
          <p:spPr>
            <a:xfrm>
              <a:off x="5031649" y="1772374"/>
              <a:ext cx="2233634" cy="1572151"/>
            </a:xfrm>
            <a:custGeom>
              <a:rect b="b" l="l" r="r" t="t"/>
              <a:pathLst>
                <a:path extrusionOk="0" h="100473" w="169955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034927" y="3014720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6034927" y="3178624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h="31423" w="41297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fill="none" h="31423" w="41297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104199" y="2309510"/>
              <a:ext cx="767413" cy="583558"/>
            </a:xfrm>
            <a:custGeom>
              <a:rect b="b" l="l" r="r" t="t"/>
              <a:pathLst>
                <a:path extrusionOk="0" fill="none" h="37294" w="49036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120135" y="1853264"/>
              <a:ext cx="2056593" cy="331993"/>
            </a:xfrm>
            <a:custGeom>
              <a:rect b="b" l="l" r="r" t="t"/>
              <a:pathLst>
                <a:path extrusionOk="0" h="21217" w="160015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146715" y="1879899"/>
              <a:ext cx="2003435" cy="278729"/>
            </a:xfrm>
            <a:custGeom>
              <a:rect b="b" l="l" r="r" t="t"/>
              <a:pathLst>
                <a:path extrusionOk="0" h="17813" w="155879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461774" y="3014720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564086" y="3008460"/>
              <a:ext cx="321060" cy="40198"/>
            </a:xfrm>
            <a:custGeom>
              <a:rect b="b" l="l" r="r" t="t"/>
              <a:pathLst>
                <a:path extrusionOk="0" h="2569" w="20515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461774" y="3178624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564086" y="3180189"/>
              <a:ext cx="321060" cy="40214"/>
            </a:xfrm>
            <a:custGeom>
              <a:rect b="b" l="l" r="r" t="t"/>
              <a:pathLst>
                <a:path extrusionOk="0" h="2570" w="20515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897123" y="2309510"/>
              <a:ext cx="424944" cy="597124"/>
            </a:xfrm>
            <a:custGeom>
              <a:rect b="b" l="l" r="r" t="t"/>
              <a:pathLst>
                <a:path extrusionOk="0" h="38161" w="27153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915918" y="2336128"/>
              <a:ext cx="386837" cy="543375"/>
            </a:xfrm>
            <a:custGeom>
              <a:rect b="b" l="l" r="r" t="t"/>
              <a:pathLst>
                <a:path extrusionOk="0" h="34726" w="24718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897123" y="2323077"/>
              <a:ext cx="424944" cy="569475"/>
            </a:xfrm>
            <a:custGeom>
              <a:rect b="b" l="l" r="r" t="t"/>
              <a:pathLst>
                <a:path extrusionOk="0" h="36394" w="27153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918515" y="2308461"/>
              <a:ext cx="382157" cy="599221"/>
            </a:xfrm>
            <a:custGeom>
              <a:rect b="b" l="l" r="r" t="t"/>
              <a:pathLst>
                <a:path extrusionOk="0" h="38295" w="24419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266539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817768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366238" y="2000478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366238" y="2029710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47900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51867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5924258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5963928" y="1978555"/>
              <a:ext cx="26652" cy="73089"/>
            </a:xfrm>
            <a:custGeom>
              <a:rect b="b" l="l" r="r" t="t"/>
              <a:pathLst>
                <a:path extrusionOk="0" fill="none" h="4671" w="1703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5581831" y="1991606"/>
              <a:ext cx="13584" cy="13582"/>
            </a:xfrm>
            <a:custGeom>
              <a:rect b="b" l="l" r="r" t="t"/>
              <a:pathLst>
                <a:path extrusionOk="0" fill="none" h="868" w="868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5581831" y="2025016"/>
              <a:ext cx="13584" cy="13066"/>
            </a:xfrm>
            <a:custGeom>
              <a:rect b="b" l="l" r="r" t="t"/>
              <a:pathLst>
                <a:path extrusionOk="0" fill="none" h="835" w="868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638214" y="1971763"/>
              <a:ext cx="60049" cy="86672"/>
            </a:xfrm>
            <a:custGeom>
              <a:rect b="b" l="l" r="r" t="t"/>
              <a:pathLst>
                <a:path extrusionOk="0" fill="none" h="5539" w="3837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5731637" y="1971763"/>
              <a:ext cx="59533" cy="86672"/>
            </a:xfrm>
            <a:custGeom>
              <a:rect b="b" l="l" r="r" t="t"/>
              <a:pathLst>
                <a:path extrusionOk="0" fill="none" h="5539" w="3804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33811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6137755" y="3008460"/>
              <a:ext cx="321075" cy="40198"/>
            </a:xfrm>
            <a:custGeom>
              <a:rect b="b" l="l" r="r" t="t"/>
              <a:pathLst>
                <a:path extrusionOk="0" h="2569" w="20516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137755" y="3180189"/>
              <a:ext cx="321075" cy="40214"/>
            </a:xfrm>
            <a:custGeom>
              <a:rect b="b" l="l" r="r" t="t"/>
              <a:pathLst>
                <a:path extrusionOk="0" h="2570" w="20516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522651" y="2894223"/>
              <a:ext cx="1244640" cy="88200"/>
            </a:xfrm>
            <a:custGeom>
              <a:rect b="b" l="l" r="r" t="t"/>
              <a:pathLst>
                <a:path extrusionOk="0" h="4671" w="65915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258974" y="3781077"/>
              <a:ext cx="19" cy="623576"/>
            </a:xfrm>
            <a:custGeom>
              <a:rect b="b" l="l" r="r" t="t"/>
              <a:pathLst>
                <a:path extrusionOk="0" fill="none" h="33024" w="1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7006401" y="4398346"/>
              <a:ext cx="515247" cy="19"/>
            </a:xfrm>
            <a:custGeom>
              <a:rect b="b" l="l" r="r" t="t"/>
              <a:pathLst>
                <a:path extrusionOk="0" fill="none" h="1" w="27287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790348" y="2747789"/>
              <a:ext cx="1012215" cy="1066616"/>
            </a:xfrm>
            <a:custGeom>
              <a:rect b="b" l="l" r="r" t="t"/>
              <a:pathLst>
                <a:path extrusionOk="0" h="56487" w="53606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6295909" y="3584737"/>
              <a:ext cx="336354" cy="449668"/>
            </a:xfrm>
            <a:custGeom>
              <a:rect b="b" l="l" r="r" t="t"/>
              <a:pathLst>
                <a:path extrusionOk="0" h="23814" w="17813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089939" y="3928096"/>
              <a:ext cx="342661" cy="169980"/>
            </a:xfrm>
            <a:custGeom>
              <a:rect b="b" l="l" r="r" t="t"/>
              <a:pathLst>
                <a:path extrusionOk="0" h="9002" w="18147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6684530" y="4016315"/>
              <a:ext cx="220472" cy="417945"/>
            </a:xfrm>
            <a:custGeom>
              <a:rect b="b" l="l" r="r" t="t"/>
              <a:pathLst>
                <a:path extrusionOk="0" h="22134" w="11676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6602656" y="3399367"/>
              <a:ext cx="568779" cy="867991"/>
            </a:xfrm>
            <a:custGeom>
              <a:rect b="b" l="l" r="r" t="t"/>
              <a:pathLst>
                <a:path extrusionOk="0" fill="none" h="45968" w="30122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6515721" y="4354879"/>
              <a:ext cx="331331" cy="184067"/>
            </a:xfrm>
            <a:custGeom>
              <a:rect b="b" l="l" r="r" t="t"/>
              <a:pathLst>
                <a:path extrusionOk="0" h="9748" w="17547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221588" y="2468460"/>
              <a:ext cx="741988" cy="479540"/>
            </a:xfrm>
            <a:custGeom>
              <a:rect b="b" l="l" r="r" t="t"/>
              <a:pathLst>
                <a:path extrusionOk="0" h="25396" w="39295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925773" y="2364399"/>
              <a:ext cx="260144" cy="377008"/>
            </a:xfrm>
            <a:custGeom>
              <a:rect b="b" l="l" r="r" t="t"/>
              <a:pathLst>
                <a:path extrusionOk="0" h="19966" w="13777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6867823" y="2294817"/>
              <a:ext cx="340772" cy="293585"/>
            </a:xfrm>
            <a:custGeom>
              <a:rect b="b" l="l" r="r" t="t"/>
              <a:pathLst>
                <a:path extrusionOk="0" h="15548" w="18047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7056780" y="2481168"/>
              <a:ext cx="77494" cy="80496"/>
            </a:xfrm>
            <a:custGeom>
              <a:rect b="b" l="l" r="r" t="t"/>
              <a:pathLst>
                <a:path extrusionOk="0" h="4263" w="4104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056780" y="2472841"/>
              <a:ext cx="77494" cy="88823"/>
            </a:xfrm>
            <a:custGeom>
              <a:rect b="b" l="l" r="r" t="t"/>
              <a:pathLst>
                <a:path extrusionOk="0" fill="none" h="4704" w="4104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291716" y="3035313"/>
              <a:ext cx="51681" cy="97641"/>
            </a:xfrm>
            <a:custGeom>
              <a:rect b="b" l="l" r="r" t="t"/>
              <a:pathLst>
                <a:path extrusionOk="0" fill="none" h="5171" w="2737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965445" y="2561645"/>
              <a:ext cx="35933" cy="10725"/>
            </a:xfrm>
            <a:custGeom>
              <a:rect b="b" l="l" r="r" t="t"/>
              <a:pathLst>
                <a:path extrusionOk="0" fill="none" h="568" w="1903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7068751" y="2497407"/>
              <a:ext cx="49774" cy="23943"/>
            </a:xfrm>
            <a:custGeom>
              <a:rect b="b" l="l" r="r" t="t"/>
              <a:pathLst>
                <a:path extrusionOk="0" fill="none" h="1268" w="2636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090787" y="2500560"/>
              <a:ext cx="11990" cy="27720"/>
            </a:xfrm>
            <a:custGeom>
              <a:rect b="b" l="l" r="r" t="t"/>
              <a:pathLst>
                <a:path extrusionOk="0" fill="none" h="1468" w="635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928284" y="3118453"/>
              <a:ext cx="822635" cy="709246"/>
            </a:xfrm>
            <a:custGeom>
              <a:rect b="b" l="l" r="r" t="t"/>
              <a:pathLst>
                <a:path extrusionOk="0" fill="none" h="37561" w="43566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774208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501238" y="3359053"/>
              <a:ext cx="680280" cy="30892"/>
            </a:xfrm>
            <a:custGeom>
              <a:rect b="b" l="l" r="r" t="t"/>
              <a:pathLst>
                <a:path extrusionOk="0" h="1636" w="36027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214016" y="2516308"/>
              <a:ext cx="84424" cy="36783"/>
            </a:xfrm>
            <a:custGeom>
              <a:rect b="b" l="l" r="r" t="t"/>
              <a:pathLst>
                <a:path extrusionOk="0" h="1948" w="4471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214016" y="2516308"/>
              <a:ext cx="84424" cy="38426"/>
            </a:xfrm>
            <a:custGeom>
              <a:rect b="b" l="l" r="r" t="t"/>
              <a:pathLst>
                <a:path extrusionOk="0" fill="none" h="2035" w="4471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090164" y="3088845"/>
              <a:ext cx="527841" cy="331954"/>
            </a:xfrm>
            <a:custGeom>
              <a:rect b="b" l="l" r="r" t="t"/>
              <a:pathLst>
                <a:path extrusionOk="0" fill="none" h="17580" w="27954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360148" y="3242265"/>
              <a:ext cx="1142448" cy="694404"/>
            </a:xfrm>
            <a:custGeom>
              <a:rect b="b" l="l" r="r" t="t"/>
              <a:pathLst>
                <a:path extrusionOk="0" h="36775" w="60503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6602656" y="3425236"/>
              <a:ext cx="568779" cy="834172"/>
            </a:xfrm>
            <a:custGeom>
              <a:rect b="b" l="l" r="r" t="t"/>
              <a:pathLst>
                <a:path extrusionOk="0" h="44177" w="30122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7241621" y="2887557"/>
              <a:ext cx="381068" cy="507920"/>
            </a:xfrm>
            <a:custGeom>
              <a:rect b="b" l="l" r="r" t="t"/>
              <a:pathLst>
                <a:path extrusionOk="0" h="26899" w="20181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6705943" y="2698411"/>
              <a:ext cx="826411" cy="732868"/>
            </a:xfrm>
            <a:custGeom>
              <a:rect b="b" l="l" r="r" t="t"/>
              <a:pathLst>
                <a:path extrusionOk="0" h="38812" w="43766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6447706" y="3035313"/>
              <a:ext cx="633036" cy="354632"/>
            </a:xfrm>
            <a:custGeom>
              <a:rect b="b" l="l" r="r" t="t"/>
              <a:pathLst>
                <a:path extrusionOk="0" h="18781" w="33525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7090164" y="3094377"/>
              <a:ext cx="527841" cy="323608"/>
            </a:xfrm>
            <a:custGeom>
              <a:rect b="b" l="l" r="r" t="t"/>
              <a:pathLst>
                <a:path extrusionOk="0" h="17138" w="27954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6279519" y="3388661"/>
              <a:ext cx="1526197" cy="50416"/>
            </a:xfrm>
            <a:custGeom>
              <a:rect b="b" l="l" r="r" t="t"/>
              <a:pathLst>
                <a:path extrusionOk="0" h="2670" w="80826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3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522" name="Google Shape;522;p4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713225" y="445025"/>
            <a:ext cx="68202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Énoncés conditionnels  - Opérateurs booléens combinés</a:t>
            </a:r>
            <a:endParaRPr/>
          </a:p>
        </p:txBody>
      </p:sp>
      <p:sp>
        <p:nvSpPr>
          <p:cNvPr id="534" name="Google Shape;534;p44"/>
          <p:cNvSpPr txBox="1"/>
          <p:nvPr/>
        </p:nvSpPr>
        <p:spPr>
          <a:xfrm>
            <a:off x="713325" y="1746625"/>
            <a:ext cx="4681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and ( &amp;&amp;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et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sont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or ( ||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y: true si au minimum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ou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est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Not (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! )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x: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x. Si x true, alors false et vise-versa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parenthèses sont permises.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44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537" name="Google Shape;537;p44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4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543" name="Google Shape;543;p44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44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/>
          <p:nvPr>
            <p:ph type="title"/>
          </p:nvPr>
        </p:nvSpPr>
        <p:spPr>
          <a:xfrm>
            <a:off x="713225" y="445025"/>
            <a:ext cx="6744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585" name="Google Shape;585;p45"/>
          <p:cNvSpPr txBox="1"/>
          <p:nvPr/>
        </p:nvSpPr>
        <p:spPr>
          <a:xfrm>
            <a:off x="713325" y="1746625"/>
            <a:ext cx="8020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Exécute un bloc de code si une condition évalue à true, et un autre bloc si la condition est false (optionnel)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est une expression booléenne ( Vrai ou Faux 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45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588" name="Google Shape;588;p45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45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pic>
        <p:nvPicPr>
          <p:cNvPr id="599" name="Google Shape;5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0" y="2571753"/>
            <a:ext cx="4316175" cy="1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25" y="2389392"/>
            <a:ext cx="4316175" cy="164308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6"/>
          <p:cNvSpPr txBox="1"/>
          <p:nvPr/>
        </p:nvSpPr>
        <p:spPr>
          <a:xfrm>
            <a:off x="122475" y="17466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simple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avec un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609" name="Google Shape;609;p47"/>
          <p:cNvSpPr txBox="1"/>
          <p:nvPr/>
        </p:nvSpPr>
        <p:spPr>
          <a:xfrm>
            <a:off x="122475" y="17466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imbriqué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imbriqué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dans un 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611" name="Google Shape;6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2389530"/>
            <a:ext cx="4316101" cy="142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75" y="2389525"/>
            <a:ext cx="4023644" cy="24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7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 txBox="1"/>
          <p:nvPr>
            <p:ph type="title"/>
          </p:nvPr>
        </p:nvSpPr>
        <p:spPr>
          <a:xfrm>
            <a:off x="713225" y="445025"/>
            <a:ext cx="6710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122475" y="1822825"/>
            <a:ext cx="431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Elif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20" name="Google Shape;620;p48"/>
          <p:cNvSpPr txBox="1"/>
          <p:nvPr/>
        </p:nvSpPr>
        <p:spPr>
          <a:xfrm>
            <a:off x="4662775" y="1746625"/>
            <a:ext cx="4316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imbriqué dans un  esle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621" name="Google Shape;6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75" y="2389525"/>
            <a:ext cx="4023644" cy="2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2378913"/>
            <a:ext cx="4316099" cy="24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8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