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146847057" r:id="rId9"/>
    <p:sldId id="265" r:id="rId10"/>
    <p:sldId id="2146847056" r:id="rId11"/>
    <p:sldId id="266" r:id="rId12"/>
    <p:sldId id="2146847058" r:id="rId13"/>
    <p:sldId id="267"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tx1">
                    <a:lumMod val="95000"/>
                    <a:lumOff val="5000"/>
                  </a:schemeClr>
                </a:solidFill>
                <a:latin typeface="Californian FB" panose="0207040306080B030204" pitchFamily="18"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High Tower Text" panose="02040502050506030303" pitchFamily="18" charset="0"/>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40000"/>
                    <a:lumOff val="60000"/>
                  </a:schemeClr>
                </a:solidFill>
                <a:latin typeface="High Tower Text" panose="02040502050506030303" pitchFamily="18" charset="0"/>
                <a:cs typeface="Arial" pitchFamily="34" charset="0"/>
              </a:rPr>
              <a:t>Presented By:</a:t>
            </a:r>
          </a:p>
          <a:p>
            <a:r>
              <a:rPr lang="en-US" sz="2000" b="1" dirty="0">
                <a:solidFill>
                  <a:schemeClr val="accent1">
                    <a:lumMod val="40000"/>
                    <a:lumOff val="60000"/>
                  </a:schemeClr>
                </a:solidFill>
                <a:latin typeface="High Tower Text" panose="02040502050506030303" pitchFamily="18" charset="0"/>
                <a:cs typeface="Arial"/>
              </a:rPr>
              <a:t>M.BALA – VV College of Engineering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lgerian" panose="04020705040A02060702" pitchFamily="82" charset="0"/>
                <a:ea typeface="+mj-lt"/>
                <a:cs typeface="Arial"/>
              </a:rPr>
              <a:t>Result</a:t>
            </a:r>
            <a:endParaRPr lang="en-US" dirty="0">
              <a:latin typeface="Algerian" panose="04020705040A02060702" pitchFamily="82" charset="0"/>
            </a:endParaRPr>
          </a:p>
        </p:txBody>
      </p:sp>
      <p:sp>
        <p:nvSpPr>
          <p:cNvPr id="7" name="Content Placeholder 6">
            <a:extLst>
              <a:ext uri="{FF2B5EF4-FFF2-40B4-BE49-F238E27FC236}">
                <a16:creationId xmlns:a16="http://schemas.microsoft.com/office/drawing/2014/main" id="{3DEB3151-81F2-BE02-E714-82CA73C0B751}"/>
              </a:ext>
            </a:extLst>
          </p:cNvPr>
          <p:cNvSpPr>
            <a:spLocks noGrp="1"/>
          </p:cNvSpPr>
          <p:nvPr>
            <p:ph idx="1"/>
          </p:nvPr>
        </p:nvSpPr>
        <p:spPr>
          <a:xfrm>
            <a:off x="581192" y="1302026"/>
            <a:ext cx="11029615" cy="4853818"/>
          </a:xfrm>
        </p:spPr>
        <p:txBody>
          <a:bodyPr>
            <a:normAutofit/>
          </a:bodyPr>
          <a:lstStyle/>
          <a:p>
            <a:pPr algn="just">
              <a:buFont typeface="Wingdings" panose="05000000000000000000" pitchFamily="2" charset="2"/>
              <a:buChar char="v"/>
            </a:pPr>
            <a:r>
              <a:rPr lang="en-IN" sz="1800" b="1" i="0" dirty="0">
                <a:solidFill>
                  <a:schemeClr val="tx1">
                    <a:lumMod val="95000"/>
                    <a:lumOff val="5000"/>
                  </a:schemeClr>
                </a:solidFill>
                <a:effectLst/>
                <a:latin typeface="High Tower Text" panose="02040502050506030303" pitchFamily="18" charset="0"/>
              </a:rPr>
              <a:t>Improved Detection Accuracy</a:t>
            </a:r>
          </a:p>
          <a:p>
            <a:pPr algn="just">
              <a:buFont typeface="Wingdings" panose="05000000000000000000" pitchFamily="2" charset="2"/>
              <a:buChar char="v"/>
            </a:pPr>
            <a:r>
              <a:rPr lang="en-IN" sz="1800" b="1" i="0" dirty="0">
                <a:solidFill>
                  <a:schemeClr val="tx1">
                    <a:lumMod val="95000"/>
                    <a:lumOff val="5000"/>
                  </a:schemeClr>
                </a:solidFill>
                <a:effectLst/>
                <a:latin typeface="High Tower Text" panose="02040502050506030303" pitchFamily="18" charset="0"/>
              </a:rPr>
              <a:t>Real- time Prevention</a:t>
            </a:r>
            <a:r>
              <a:rPr lang="en-IN" sz="1800" b="1" dirty="0">
                <a:solidFill>
                  <a:schemeClr val="tx1">
                    <a:lumMod val="95000"/>
                    <a:lumOff val="5000"/>
                  </a:schemeClr>
                </a:solidFill>
                <a:latin typeface="High Tower Text" panose="02040502050506030303" pitchFamily="18" charset="0"/>
              </a:rPr>
              <a:t> </a:t>
            </a:r>
          </a:p>
          <a:p>
            <a:pPr algn="just">
              <a:buFont typeface="Wingdings" panose="05000000000000000000" pitchFamily="2" charset="2"/>
              <a:buChar char="v"/>
            </a:pPr>
            <a:r>
              <a:rPr lang="en-IN" sz="1800" b="1" i="0" dirty="0">
                <a:solidFill>
                  <a:schemeClr val="tx1">
                    <a:lumMod val="95000"/>
                    <a:lumOff val="5000"/>
                  </a:schemeClr>
                </a:solidFill>
                <a:effectLst/>
                <a:latin typeface="High Tower Text" panose="02040502050506030303" pitchFamily="18" charset="0"/>
              </a:rPr>
              <a:t>Scalability and Flexibility </a:t>
            </a:r>
          </a:p>
          <a:p>
            <a:pPr algn="just">
              <a:buFont typeface="Wingdings" panose="05000000000000000000" pitchFamily="2" charset="2"/>
              <a:buChar char="v"/>
            </a:pPr>
            <a:r>
              <a:rPr lang="en-IN" sz="1800" b="1" i="0" dirty="0">
                <a:solidFill>
                  <a:schemeClr val="tx1">
                    <a:lumMod val="95000"/>
                    <a:lumOff val="5000"/>
                  </a:schemeClr>
                </a:solidFill>
                <a:effectLst/>
                <a:latin typeface="High Tower Text" panose="02040502050506030303" pitchFamily="18" charset="0"/>
              </a:rPr>
              <a:t>Reduced False Positives</a:t>
            </a:r>
          </a:p>
          <a:p>
            <a:pPr algn="just">
              <a:buFont typeface="Wingdings" panose="05000000000000000000" pitchFamily="2" charset="2"/>
              <a:buChar char="v"/>
            </a:pPr>
            <a:r>
              <a:rPr lang="en-IN" sz="1800" b="1" i="0" dirty="0">
                <a:solidFill>
                  <a:schemeClr val="tx1">
                    <a:lumMod val="95000"/>
                    <a:lumOff val="5000"/>
                  </a:schemeClr>
                </a:solidFill>
                <a:effectLst/>
                <a:latin typeface="High Tower Text" panose="02040502050506030303" pitchFamily="18" charset="0"/>
              </a:rPr>
              <a:t> Enhanced Data Protection</a:t>
            </a:r>
          </a:p>
          <a:p>
            <a:pPr algn="just">
              <a:buFont typeface="Wingdings" panose="05000000000000000000" pitchFamily="2" charset="2"/>
              <a:buChar char="v"/>
            </a:pPr>
            <a:endParaRPr lang="en-IN" sz="1800" b="1" dirty="0">
              <a:solidFill>
                <a:schemeClr val="tx1">
                  <a:lumMod val="95000"/>
                  <a:lumOff val="5000"/>
                </a:schemeClr>
              </a:solidFill>
              <a:latin typeface="High Tower Text" panose="02040502050506030303" pitchFamily="18" charset="0"/>
            </a:endParaRPr>
          </a:p>
          <a:p>
            <a:pPr algn="just">
              <a:buFont typeface="Wingdings" panose="05000000000000000000" pitchFamily="2" charset="2"/>
              <a:buChar char="v"/>
            </a:pPr>
            <a:endParaRPr lang="en-IN" sz="1800" b="1" i="0" dirty="0">
              <a:solidFill>
                <a:schemeClr val="tx1">
                  <a:lumMod val="95000"/>
                  <a:lumOff val="5000"/>
                </a:schemeClr>
              </a:solidFill>
              <a:effectLst/>
              <a:latin typeface="High Tower Text" panose="02040502050506030303" pitchFamily="18" charset="0"/>
            </a:endParaRPr>
          </a:p>
          <a:p>
            <a:pPr marL="0" indent="0" algn="just">
              <a:buNone/>
            </a:pPr>
            <a:r>
              <a:rPr lang="en-US" sz="2000" dirty="0">
                <a:solidFill>
                  <a:srgbClr val="0D0D0D"/>
                </a:solidFill>
                <a:latin typeface="Söhne"/>
              </a:rPr>
              <a:t>				</a:t>
            </a:r>
            <a:r>
              <a:rPr lang="en-US" sz="2000" b="1" dirty="0">
                <a:solidFill>
                  <a:schemeClr val="tx1">
                    <a:lumMod val="95000"/>
                    <a:lumOff val="5000"/>
                  </a:schemeClr>
                </a:solidFill>
                <a:latin typeface="High Tower Text" panose="02040502050506030303" pitchFamily="18" charset="0"/>
              </a:rPr>
              <a:t>T</a:t>
            </a:r>
            <a:r>
              <a:rPr lang="en-US" sz="2000" b="1" i="0" dirty="0">
                <a:solidFill>
                  <a:schemeClr val="tx1">
                    <a:lumMod val="95000"/>
                    <a:lumOff val="5000"/>
                  </a:schemeClr>
                </a:solidFill>
                <a:effectLst/>
                <a:latin typeface="High Tower Text" panose="02040502050506030303" pitchFamily="18" charset="0"/>
              </a:rPr>
              <a:t>he deployment of these comprehensive security measures and advanced algorithms results in enhanced cybersecurity posture, reduced susceptibility to keylogger threats, and improved protection of sensitive information for organizations and individuals alike.</a:t>
            </a:r>
            <a:endParaRPr lang="en-IN" sz="2000" b="1" i="0" dirty="0">
              <a:solidFill>
                <a:schemeClr val="tx1">
                  <a:lumMod val="95000"/>
                  <a:lumOff val="5000"/>
                </a:schemeClr>
              </a:solidFill>
              <a:effectLst/>
              <a:latin typeface="High Tower Text" panose="02040502050506030303" pitchFamily="18" charset="0"/>
            </a:endParaRPr>
          </a:p>
        </p:txBody>
      </p:sp>
      <p:pic>
        <p:nvPicPr>
          <p:cNvPr id="9" name="Picture 8">
            <a:extLst>
              <a:ext uri="{FF2B5EF4-FFF2-40B4-BE49-F238E27FC236}">
                <a16:creationId xmlns:a16="http://schemas.microsoft.com/office/drawing/2014/main" id="{FD99878C-943C-4E69-FE79-84DB8B22476D}"/>
              </a:ext>
            </a:extLst>
          </p:cNvPr>
          <p:cNvPicPr>
            <a:picLocks noChangeAspect="1"/>
          </p:cNvPicPr>
          <p:nvPr/>
        </p:nvPicPr>
        <p:blipFill>
          <a:blip r:embed="rId2"/>
          <a:stretch>
            <a:fillRect/>
          </a:stretch>
        </p:blipFill>
        <p:spPr>
          <a:xfrm>
            <a:off x="4368801" y="1752600"/>
            <a:ext cx="7242006" cy="294458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lgerian" panose="04020705040A02060702" pitchFamily="82" charset="0"/>
                <a:ea typeface="+mj-lt"/>
                <a:cs typeface="Arial"/>
              </a:rPr>
              <a:t>Conclusion</a:t>
            </a:r>
            <a:endParaRPr lang="en-US" dirty="0">
              <a:latin typeface="Algerian" panose="04020705040A02060702" pitchFamily="82"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lgn="l">
              <a:buNone/>
            </a:pPr>
            <a:r>
              <a:rPr lang="en-US" sz="1600" b="1" i="0" dirty="0">
                <a:solidFill>
                  <a:schemeClr val="tx1">
                    <a:lumMod val="95000"/>
                    <a:lumOff val="5000"/>
                  </a:schemeClr>
                </a:solidFill>
                <a:effectLst/>
                <a:latin typeface="High Tower Text" panose="02040502050506030303" pitchFamily="18" charset="0"/>
              </a:rPr>
              <a:t>					In conclusion, the proliferation of keyloggers poses a significant threat to individuals and organizations, as they can clandestinely monitor and record keystrokes, leading to the compromise of sensitive information and potential financial loss, identity theft, and privacy breaches. However, by adopting a systematic approach to combat keylogger threats, including deploying comprehensive security measures and utilizing sophisticated algorithms, organizations can effectively mitigate the risks associated with keyloggers.</a:t>
            </a:r>
          </a:p>
          <a:p>
            <a:pPr marL="0" indent="0" algn="l">
              <a:buNone/>
            </a:pPr>
            <a:r>
              <a:rPr lang="en-US" sz="1600" b="1" i="0" dirty="0">
                <a:solidFill>
                  <a:schemeClr val="tx1">
                    <a:lumMod val="95000"/>
                    <a:lumOff val="5000"/>
                  </a:schemeClr>
                </a:solidFill>
                <a:effectLst/>
                <a:latin typeface="High Tower Text" panose="02040502050506030303" pitchFamily="18" charset="0"/>
              </a:rPr>
              <a:t>					Through centralized security management, agent-based deployment, network-based detection, and cloud-based solutions, coupled with machine learning, anomaly detection, signature-based detection, heuristic analysis, and cryptographic techniques, organizations can achieve improved detection accuracy, real-time prevention, scalability, flexibility, reduced false positives, and enhanced data protection.</a:t>
            </a:r>
          </a:p>
          <a:p>
            <a:pPr marL="0" indent="0" algn="l">
              <a:buNone/>
            </a:pPr>
            <a:r>
              <a:rPr lang="en-US" sz="1600" b="1" i="0" dirty="0">
                <a:solidFill>
                  <a:schemeClr val="tx1">
                    <a:lumMod val="95000"/>
                    <a:lumOff val="5000"/>
                  </a:schemeClr>
                </a:solidFill>
                <a:effectLst/>
                <a:latin typeface="High Tower Text" panose="02040502050506030303" pitchFamily="18" charset="0"/>
              </a:rPr>
              <a:t>					Ultimately, by implementing these proactive measures and leveraging advanced technologies, organizations can bolster their cybersecurity defenses, safeguard sensitive information, and minimize the impact of keylogger-related security incidents. It is imperative for organizations to remain vigilant, adapt to evolving threats, and continuously enhance their security posture to stay ahead of cyber adversaries and protect against keylogger threats in today's digital age.</a:t>
            </a:r>
          </a:p>
          <a:p>
            <a:pPr marL="0" indent="0">
              <a:buNone/>
            </a:pPr>
            <a:endParaRPr lang="en-IN" sz="1600" b="1" dirty="0">
              <a:solidFill>
                <a:schemeClr val="tx1">
                  <a:lumMod val="95000"/>
                  <a:lumOff val="5000"/>
                </a:schemeClr>
              </a:solidFill>
              <a:latin typeface="High Tower Text" panose="02040502050506030303"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467126"/>
            <a:ext cx="11029615" cy="4673324"/>
          </a:xfrm>
        </p:spPr>
        <p:txBody>
          <a:bodyPr>
            <a:normAutofit fontScale="77500" lnSpcReduction="20000"/>
          </a:bodyPr>
          <a:lstStyle/>
          <a:p>
            <a:pPr marL="0" indent="0">
              <a:buNone/>
            </a:pPr>
            <a:r>
              <a:rPr lang="en-US" sz="1900" b="1" i="0" dirty="0">
                <a:solidFill>
                  <a:srgbClr val="FF0000"/>
                </a:solidFill>
                <a:effectLst/>
                <a:latin typeface="Monotype Corsiva" panose="03010101010201010101" pitchFamily="66" charset="0"/>
              </a:rPr>
              <a:t>Advanced Behavioral Analysis: </a:t>
            </a:r>
          </a:p>
          <a:p>
            <a:pPr marL="0" indent="0">
              <a:buNone/>
            </a:pPr>
            <a:r>
              <a:rPr lang="en-US" sz="1400" b="1" dirty="0">
                <a:solidFill>
                  <a:schemeClr val="tx1">
                    <a:lumMod val="95000"/>
                    <a:lumOff val="5000"/>
                  </a:schemeClr>
                </a:solidFill>
                <a:latin typeface="High Tower Text" panose="02040502050506030303" pitchFamily="18" charset="0"/>
              </a:rPr>
              <a:t>			</a:t>
            </a:r>
            <a:r>
              <a:rPr lang="en-US" sz="1800" b="1" i="0" dirty="0">
                <a:solidFill>
                  <a:schemeClr val="tx1">
                    <a:lumMod val="95000"/>
                    <a:lumOff val="5000"/>
                  </a:schemeClr>
                </a:solidFill>
                <a:effectLst/>
                <a:latin typeface="High Tower Text" panose="02040502050506030303" pitchFamily="18" charset="0"/>
              </a:rPr>
              <a:t>Future developments in machine learning and artificial intelligence will enable more sophisticated behavioral analysis techniques to detect and mitigate keylogger threats</a:t>
            </a:r>
          </a:p>
          <a:p>
            <a:pPr marL="0" indent="0">
              <a:buNone/>
            </a:pPr>
            <a:r>
              <a:rPr lang="en-US" sz="1900" b="1" i="0" dirty="0">
                <a:solidFill>
                  <a:srgbClr val="FF0000"/>
                </a:solidFill>
                <a:effectLst/>
                <a:latin typeface="Monotype Corsiva" panose="03010101010201010101" pitchFamily="66" charset="0"/>
              </a:rPr>
              <a:t>Zero Trust Architecture: </a:t>
            </a:r>
          </a:p>
          <a:p>
            <a:pPr marL="0" indent="0">
              <a:buNone/>
            </a:pPr>
            <a:r>
              <a:rPr lang="en-US" sz="1400" b="1" dirty="0">
                <a:solidFill>
                  <a:schemeClr val="tx1">
                    <a:lumMod val="95000"/>
                    <a:lumOff val="5000"/>
                  </a:schemeClr>
                </a:solidFill>
                <a:latin typeface="High Tower Text" panose="02040502050506030303" pitchFamily="18" charset="0"/>
              </a:rPr>
              <a:t>			</a:t>
            </a:r>
            <a:r>
              <a:rPr lang="en-US" sz="1800" b="1" i="0" dirty="0">
                <a:solidFill>
                  <a:schemeClr val="tx1">
                    <a:lumMod val="95000"/>
                    <a:lumOff val="5000"/>
                  </a:schemeClr>
                </a:solidFill>
                <a:effectLst/>
                <a:latin typeface="High Tower Text" panose="02040502050506030303" pitchFamily="18" charset="0"/>
              </a:rPr>
              <a:t>The adoption of Zero Trust Architecture (ZTA) will become more prevalent, leading to a paradigm shift in cybersecurity strategy.</a:t>
            </a:r>
            <a:endParaRPr lang="en-US" sz="1800" b="1" dirty="0">
              <a:solidFill>
                <a:schemeClr val="tx1">
                  <a:lumMod val="95000"/>
                  <a:lumOff val="5000"/>
                </a:schemeClr>
              </a:solidFill>
              <a:latin typeface="High Tower Text" panose="02040502050506030303" pitchFamily="18" charset="0"/>
            </a:endParaRPr>
          </a:p>
          <a:p>
            <a:pPr marL="0" indent="0">
              <a:buNone/>
            </a:pPr>
            <a:r>
              <a:rPr lang="en-IN" sz="1400" b="1" i="0" dirty="0">
                <a:solidFill>
                  <a:srgbClr val="FF0000"/>
                </a:solidFill>
                <a:effectLst/>
                <a:latin typeface="Monotype Corsiva" panose="03010101010201010101" pitchFamily="66" charset="0"/>
              </a:rPr>
              <a:t>Quantum Cryptography</a:t>
            </a:r>
            <a:r>
              <a:rPr lang="en-IN" sz="1400" b="1" i="0" dirty="0">
                <a:solidFill>
                  <a:schemeClr val="tx1">
                    <a:lumMod val="95000"/>
                    <a:lumOff val="5000"/>
                  </a:schemeClr>
                </a:solidFill>
                <a:effectLst/>
                <a:latin typeface="High Tower Text" panose="02040502050506030303" pitchFamily="18" charset="0"/>
              </a:rPr>
              <a:t>:</a:t>
            </a:r>
          </a:p>
          <a:p>
            <a:pPr marL="0" indent="0">
              <a:buNone/>
            </a:pPr>
            <a:r>
              <a:rPr lang="en-IN" sz="1400" b="1" dirty="0">
                <a:solidFill>
                  <a:schemeClr val="tx1">
                    <a:lumMod val="95000"/>
                    <a:lumOff val="5000"/>
                  </a:schemeClr>
                </a:solidFill>
                <a:latin typeface="High Tower Text" panose="02040502050506030303" pitchFamily="18" charset="0"/>
              </a:rPr>
              <a:t>			</a:t>
            </a:r>
            <a:r>
              <a:rPr lang="en-IN" sz="1800" b="1" i="0" dirty="0">
                <a:solidFill>
                  <a:schemeClr val="tx1">
                    <a:lumMod val="95000"/>
                    <a:lumOff val="5000"/>
                  </a:schemeClr>
                </a:solidFill>
                <a:effectLst/>
                <a:latin typeface="High Tower Text" panose="02040502050506030303" pitchFamily="18" charset="0"/>
              </a:rPr>
              <a:t> The emergence of quantum cryptography holds promise for enhancing data protection against keylogger threats. </a:t>
            </a:r>
            <a:endParaRPr lang="en-US" sz="1800" b="1" i="0" dirty="0">
              <a:solidFill>
                <a:schemeClr val="tx1">
                  <a:lumMod val="95000"/>
                  <a:lumOff val="5000"/>
                </a:schemeClr>
              </a:solidFill>
              <a:effectLst/>
              <a:latin typeface="High Tower Text" panose="02040502050506030303" pitchFamily="18" charset="0"/>
            </a:endParaRPr>
          </a:p>
          <a:p>
            <a:pPr marL="0" indent="0">
              <a:buNone/>
            </a:pPr>
            <a:r>
              <a:rPr lang="en-US" sz="1400" b="1" i="0" dirty="0">
                <a:solidFill>
                  <a:srgbClr val="FF0000"/>
                </a:solidFill>
                <a:effectLst/>
                <a:latin typeface="High Tower Text" panose="02040502050506030303" pitchFamily="18" charset="0"/>
              </a:rPr>
              <a:t>B</a:t>
            </a:r>
            <a:r>
              <a:rPr lang="en-US" sz="1400" b="1" i="0" dirty="0">
                <a:solidFill>
                  <a:srgbClr val="FF0000"/>
                </a:solidFill>
                <a:effectLst/>
                <a:latin typeface="Monotype Corsiva" panose="03010101010201010101" pitchFamily="66" charset="0"/>
              </a:rPr>
              <a:t>lockchain Technology: </a:t>
            </a:r>
            <a:endParaRPr lang="en-US" sz="1600" b="1" i="0" dirty="0">
              <a:solidFill>
                <a:srgbClr val="FF0000"/>
              </a:solidFill>
              <a:effectLst/>
              <a:latin typeface="Monotype Corsiva" panose="03010101010201010101" pitchFamily="66" charset="0"/>
            </a:endParaRPr>
          </a:p>
          <a:p>
            <a:pPr marL="0" indent="0">
              <a:buNone/>
            </a:pPr>
            <a:r>
              <a:rPr lang="en-US" sz="1600" b="1" i="0" dirty="0">
                <a:solidFill>
                  <a:schemeClr val="tx1">
                    <a:lumMod val="95000"/>
                    <a:lumOff val="5000"/>
                  </a:schemeClr>
                </a:solidFill>
                <a:effectLst/>
                <a:latin typeface="High Tower Text" panose="02040502050506030303" pitchFamily="18" charset="0"/>
              </a:rPr>
              <a:t>			</a:t>
            </a:r>
            <a:r>
              <a:rPr lang="en-US" sz="1800" b="1" i="0" dirty="0">
                <a:solidFill>
                  <a:schemeClr val="tx1">
                    <a:lumMod val="95000"/>
                    <a:lumOff val="5000"/>
                  </a:schemeClr>
                </a:solidFill>
                <a:effectLst/>
                <a:latin typeface="High Tower Text" panose="02040502050506030303" pitchFamily="18" charset="0"/>
              </a:rPr>
              <a:t>The integration of blockchain technology into cybersecurity frameworks will offer immutable and tamper-proof audit trails for detecting and mitigating keylogger attacks.</a:t>
            </a:r>
            <a:endParaRPr lang="en-US" sz="1800" b="1" dirty="0">
              <a:solidFill>
                <a:schemeClr val="tx1">
                  <a:lumMod val="95000"/>
                  <a:lumOff val="5000"/>
                </a:schemeClr>
              </a:solidFill>
              <a:latin typeface="High Tower Text" panose="02040502050506030303" pitchFamily="18" charset="0"/>
            </a:endParaRPr>
          </a:p>
          <a:p>
            <a:pPr marL="0" indent="0">
              <a:buNone/>
            </a:pPr>
            <a:r>
              <a:rPr lang="en-US" sz="1900" b="1" i="0" dirty="0">
                <a:solidFill>
                  <a:srgbClr val="FF0000"/>
                </a:solidFill>
                <a:effectLst/>
                <a:latin typeface="Monotype Corsiva" panose="03010101010201010101" pitchFamily="66" charset="0"/>
              </a:rPr>
              <a:t>Biometric Authentication:</a:t>
            </a:r>
          </a:p>
          <a:p>
            <a:pPr marL="0" indent="0">
              <a:buNone/>
            </a:pPr>
            <a:r>
              <a:rPr lang="en-US" sz="1400" b="1" i="0" dirty="0">
                <a:solidFill>
                  <a:schemeClr val="tx1">
                    <a:lumMod val="95000"/>
                    <a:lumOff val="5000"/>
                  </a:schemeClr>
                </a:solidFill>
                <a:effectLst/>
                <a:latin typeface="High Tower Text" panose="02040502050506030303" pitchFamily="18" charset="0"/>
              </a:rPr>
              <a:t>			</a:t>
            </a:r>
            <a:r>
              <a:rPr lang="en-US" sz="1800" b="1" i="0" dirty="0">
                <a:solidFill>
                  <a:schemeClr val="tx1">
                    <a:lumMod val="95000"/>
                    <a:lumOff val="5000"/>
                  </a:schemeClr>
                </a:solidFill>
                <a:effectLst/>
                <a:latin typeface="High Tower Text" panose="02040502050506030303" pitchFamily="18" charset="0"/>
              </a:rPr>
              <a:t>The widespread adoption of biometric authentication methods, such as fingerprint recognition, facial recognition, and behavioral biometrics, will reduce reliance on vulnerable password-based authentication. </a:t>
            </a:r>
          </a:p>
          <a:p>
            <a:pPr marL="0" indent="0">
              <a:buNone/>
            </a:pPr>
            <a:r>
              <a:rPr lang="en-US" sz="1900" b="1" i="0" dirty="0">
                <a:solidFill>
                  <a:srgbClr val="FF0000"/>
                </a:solidFill>
                <a:effectLst/>
                <a:latin typeface="Monotype Corsiva" panose="03010101010201010101" pitchFamily="66" charset="0"/>
              </a:rPr>
              <a:t>Secure Hardware Solutions:</a:t>
            </a:r>
          </a:p>
          <a:p>
            <a:pPr marL="0" indent="0">
              <a:buNone/>
            </a:pPr>
            <a:r>
              <a:rPr lang="en-US" sz="1400" b="1" dirty="0">
                <a:solidFill>
                  <a:schemeClr val="tx1">
                    <a:lumMod val="95000"/>
                    <a:lumOff val="5000"/>
                  </a:schemeClr>
                </a:solidFill>
                <a:latin typeface="High Tower Text" panose="02040502050506030303" pitchFamily="18" charset="0"/>
              </a:rPr>
              <a:t>			</a:t>
            </a:r>
            <a:r>
              <a:rPr lang="en-US" sz="1600" b="1" i="0" dirty="0">
                <a:solidFill>
                  <a:schemeClr val="tx1">
                    <a:lumMod val="95000"/>
                    <a:lumOff val="5000"/>
                  </a:schemeClr>
                </a:solidFill>
                <a:effectLst/>
                <a:latin typeface="High Tower Text" panose="02040502050506030303" pitchFamily="18" charset="0"/>
              </a:rPr>
              <a:t> Advancements in hardware security, including the development of trusted platform modules (TPMs) and secure enclaves, will provide stronger protection against keyloggers at the hardware level. </a:t>
            </a:r>
            <a:endParaRPr lang="en-US" sz="1600" b="1" dirty="0">
              <a:solidFill>
                <a:schemeClr val="tx1">
                  <a:lumMod val="95000"/>
                  <a:lumOff val="5000"/>
                </a:schemeClr>
              </a:solidFill>
              <a:latin typeface="High Tower Text" panose="0204050205050603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lgerian" panose="04020705040A02060702" pitchFamily="82" charset="0"/>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lgerian" panose="04020705040A02060702" pitchFamily="82" charset="0"/>
                <a:ea typeface="+mj-lt"/>
                <a:cs typeface="Arial"/>
              </a:rPr>
              <a:t>References</a:t>
            </a:r>
            <a:endParaRPr lang="en-US" dirty="0">
              <a:latin typeface="Algerian" panose="04020705040A02060702" pitchFamily="82"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93371"/>
            <a:ext cx="11029617" cy="5040086"/>
          </a:xfrm>
        </p:spPr>
        <p:txBody>
          <a:bodyPr>
            <a:normAutofit/>
          </a:bodyPr>
          <a:lstStyle/>
          <a:p>
            <a:pPr marL="0" indent="0" algn="l">
              <a:buNone/>
            </a:pPr>
            <a:r>
              <a:rPr lang="en-US" sz="2400" b="1" i="0" dirty="0">
                <a:solidFill>
                  <a:srgbClr val="FF0000"/>
                </a:solidFill>
                <a:effectLst/>
                <a:latin typeface="Monotype Corsiva" panose="03010101010201010101" pitchFamily="66" charset="0"/>
              </a:rPr>
              <a:t>Cybersecurity Websites: </a:t>
            </a:r>
          </a:p>
          <a:p>
            <a:pPr marL="0" indent="0" algn="l">
              <a:buNone/>
            </a:pPr>
            <a:r>
              <a:rPr lang="en-US" sz="1800" b="1" dirty="0">
                <a:solidFill>
                  <a:schemeClr val="tx1">
                    <a:lumMod val="95000"/>
                    <a:lumOff val="5000"/>
                  </a:schemeClr>
                </a:solidFill>
                <a:latin typeface="High Tower Text" panose="02040502050506030303" pitchFamily="18" charset="0"/>
              </a:rPr>
              <a:t>			</a:t>
            </a:r>
            <a:r>
              <a:rPr lang="en-US" sz="1800" b="1" i="0" dirty="0">
                <a:solidFill>
                  <a:schemeClr val="tx1">
                    <a:lumMod val="95000"/>
                    <a:lumOff val="5000"/>
                  </a:schemeClr>
                </a:solidFill>
                <a:effectLst/>
                <a:latin typeface="High Tower Text" panose="02040502050506030303" pitchFamily="18" charset="0"/>
              </a:rPr>
              <a:t>Websites dedicated to cybersecurity, such as Symantec, McAfee, and Kaspersky, often publish articles, reports, and whitepapers on various cyber threats, including keyloggers.</a:t>
            </a:r>
          </a:p>
          <a:p>
            <a:pPr marL="0" indent="0" algn="l">
              <a:buNone/>
            </a:pPr>
            <a:r>
              <a:rPr lang="en-US" sz="2400" b="1" i="0" dirty="0">
                <a:solidFill>
                  <a:srgbClr val="FF0000"/>
                </a:solidFill>
                <a:effectLst/>
                <a:latin typeface="Monotype Corsiva" panose="03010101010201010101" pitchFamily="66" charset="0"/>
              </a:rPr>
              <a:t>Government Cybersecurity Agencies: </a:t>
            </a:r>
          </a:p>
          <a:p>
            <a:pPr marL="0" indent="0" algn="l">
              <a:buNone/>
            </a:pPr>
            <a:r>
              <a:rPr lang="en-US" sz="1800" b="1" dirty="0">
                <a:solidFill>
                  <a:schemeClr val="tx1">
                    <a:lumMod val="95000"/>
                    <a:lumOff val="5000"/>
                  </a:schemeClr>
                </a:solidFill>
                <a:latin typeface="High Tower Text" panose="02040502050506030303" pitchFamily="18" charset="0"/>
              </a:rPr>
              <a:t>			</a:t>
            </a:r>
            <a:r>
              <a:rPr lang="en-US" sz="1800" b="1" i="0" dirty="0">
                <a:solidFill>
                  <a:schemeClr val="tx1">
                    <a:lumMod val="95000"/>
                    <a:lumOff val="5000"/>
                  </a:schemeClr>
                </a:solidFill>
                <a:effectLst/>
                <a:latin typeface="High Tower Text" panose="02040502050506030303" pitchFamily="18" charset="0"/>
              </a:rPr>
              <a:t>Government agencies like the U.S. Cybersecurity and Infrastructure Security Agency (CISA), the UK's National Cyber Security Centre (NCSC), and the European Union Agency for Cybersecurity (ENISA) provide valuable resources and guidance on cybersecurity best practices and threat intelligence.</a:t>
            </a:r>
          </a:p>
          <a:p>
            <a:pPr marL="0" indent="0" algn="l">
              <a:buNone/>
            </a:pPr>
            <a:r>
              <a:rPr lang="en-US" sz="2400" b="1" i="0" dirty="0">
                <a:solidFill>
                  <a:srgbClr val="FF0000"/>
                </a:solidFill>
                <a:effectLst/>
                <a:latin typeface="Monotype Corsiva" panose="03010101010201010101" pitchFamily="66" charset="0"/>
              </a:rPr>
              <a:t>Academic Journals: </a:t>
            </a:r>
          </a:p>
          <a:p>
            <a:pPr marL="0" indent="0" algn="l">
              <a:buNone/>
            </a:pPr>
            <a:r>
              <a:rPr lang="en-US" sz="1800" b="1" dirty="0">
                <a:solidFill>
                  <a:schemeClr val="tx1">
                    <a:lumMod val="95000"/>
                    <a:lumOff val="5000"/>
                  </a:schemeClr>
                </a:solidFill>
                <a:latin typeface="High Tower Text" panose="02040502050506030303" pitchFamily="18" charset="0"/>
              </a:rPr>
              <a:t>			</a:t>
            </a:r>
            <a:r>
              <a:rPr lang="en-US" sz="1800" b="1" i="0" dirty="0">
                <a:solidFill>
                  <a:schemeClr val="tx1">
                    <a:lumMod val="95000"/>
                    <a:lumOff val="5000"/>
                  </a:schemeClr>
                </a:solidFill>
                <a:effectLst/>
                <a:latin typeface="High Tower Text" panose="02040502050506030303" pitchFamily="18" charset="0"/>
              </a:rPr>
              <a:t>Academic journals in the field of cybersecurity and computer science, such as IEEE Security &amp; Privacy and the Journal of Cybersecurity, publish peer-reviewed research papers on topics related to keyloggers and cybersecurity.</a:t>
            </a:r>
          </a:p>
          <a:p>
            <a:pPr marL="0" indent="0" algn="l">
              <a:buNone/>
            </a:pPr>
            <a:endParaRPr lang="en-IN" sz="1800" b="1" dirty="0">
              <a:solidFill>
                <a:schemeClr val="tx1">
                  <a:lumMod val="95000"/>
                  <a:lumOff val="5000"/>
                </a:schemeClr>
              </a:solidFill>
              <a:latin typeface="High Tower Text" panose="02040502050506030303"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515846"/>
            <a:ext cx="9298744" cy="1325563"/>
          </a:xfrm>
        </p:spPr>
        <p:txBody>
          <a:bodyPr>
            <a:normAutofit/>
          </a:bodyPr>
          <a:lstStyle/>
          <a:p>
            <a:pPr algn="ctr"/>
            <a:r>
              <a:rPr lang="en-US" sz="5400" b="1" dirty="0">
                <a:solidFill>
                  <a:srgbClr val="002060"/>
                </a:solidFill>
                <a:latin typeface="Bradley Hand ITC" panose="03070402050302030203" pitchFamily="66"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lgerian" panose="04020705040A02060702" pitchFamily="82"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lumMod val="95000"/>
                    <a:lumOff val="5000"/>
                  </a:schemeClr>
                </a:solidFill>
                <a:latin typeface="High Tower Text" panose="02040502050506030303" pitchFamily="18" charset="0"/>
                <a:ea typeface="+mn-lt"/>
                <a:cs typeface="Arial"/>
              </a:rPr>
              <a:t>Problem Statement (Should not include solution)</a:t>
            </a:r>
            <a:endParaRPr lang="en-US" sz="2400" b="1" dirty="0">
              <a:solidFill>
                <a:schemeClr val="tx1">
                  <a:lumMod val="95000"/>
                  <a:lumOff val="5000"/>
                </a:schemeClr>
              </a:solidFill>
              <a:latin typeface="High Tower Text" panose="02040502050506030303" pitchFamily="18" charset="0"/>
              <a:cs typeface="Arial"/>
            </a:endParaRPr>
          </a:p>
          <a:p>
            <a:pPr marL="305435" indent="-305435"/>
            <a:r>
              <a:rPr lang="en-US" sz="2400" b="1" dirty="0">
                <a:solidFill>
                  <a:schemeClr val="tx1">
                    <a:lumMod val="95000"/>
                    <a:lumOff val="5000"/>
                  </a:schemeClr>
                </a:solidFill>
                <a:latin typeface="High Tower Text" panose="02040502050506030303" pitchFamily="18" charset="0"/>
                <a:ea typeface="+mn-lt"/>
                <a:cs typeface="Arial"/>
              </a:rPr>
              <a:t>Proposed System/Solution</a:t>
            </a:r>
            <a:endParaRPr lang="en-US" sz="2400" b="1" dirty="0">
              <a:solidFill>
                <a:schemeClr val="tx1">
                  <a:lumMod val="95000"/>
                  <a:lumOff val="5000"/>
                </a:schemeClr>
              </a:solidFill>
              <a:latin typeface="High Tower Text" panose="02040502050506030303" pitchFamily="18" charset="0"/>
              <a:cs typeface="Arial"/>
            </a:endParaRPr>
          </a:p>
          <a:p>
            <a:pPr marL="305435" indent="-305435"/>
            <a:r>
              <a:rPr lang="en-US" sz="2400" b="1" dirty="0">
                <a:solidFill>
                  <a:schemeClr val="tx1">
                    <a:lumMod val="95000"/>
                    <a:lumOff val="5000"/>
                  </a:schemeClr>
                </a:solidFill>
                <a:latin typeface="High Tower Text" panose="02040502050506030303" pitchFamily="18" charset="0"/>
                <a:ea typeface="+mn-lt"/>
                <a:cs typeface="Calibri"/>
              </a:rPr>
              <a:t>System </a:t>
            </a:r>
            <a:r>
              <a:rPr lang="en-US" sz="2400" b="1" dirty="0">
                <a:solidFill>
                  <a:schemeClr val="tx1">
                    <a:lumMod val="95000"/>
                    <a:lumOff val="5000"/>
                  </a:schemeClr>
                </a:solidFill>
                <a:latin typeface="High Tower Text" panose="02040502050506030303" pitchFamily="18" charset="0"/>
                <a:ea typeface="+mn-lt"/>
                <a:cs typeface="+mn-lt"/>
              </a:rPr>
              <a:t>Development Approach (Technology Used) </a:t>
            </a:r>
          </a:p>
          <a:p>
            <a:pPr marL="305435" indent="-305435"/>
            <a:r>
              <a:rPr lang="en-US" sz="2400" b="1" dirty="0">
                <a:solidFill>
                  <a:schemeClr val="tx1">
                    <a:lumMod val="95000"/>
                    <a:lumOff val="5000"/>
                  </a:schemeClr>
                </a:solidFill>
                <a:latin typeface="High Tower Text" panose="02040502050506030303" pitchFamily="18" charset="0"/>
                <a:ea typeface="+mn-lt"/>
                <a:cs typeface="+mn-lt"/>
              </a:rPr>
              <a:t>Algorithm &amp; Deployment  </a:t>
            </a:r>
            <a:endParaRPr lang="en-US" sz="2400" b="1" dirty="0">
              <a:solidFill>
                <a:schemeClr val="tx1">
                  <a:lumMod val="95000"/>
                  <a:lumOff val="5000"/>
                </a:schemeClr>
              </a:solidFill>
              <a:latin typeface="High Tower Text" panose="02040502050506030303" pitchFamily="18" charset="0"/>
              <a:cs typeface="Calibri"/>
            </a:endParaRPr>
          </a:p>
          <a:p>
            <a:pPr marL="305435" indent="-305435"/>
            <a:r>
              <a:rPr lang="en-US" sz="2400" b="1" dirty="0">
                <a:solidFill>
                  <a:schemeClr val="tx1">
                    <a:lumMod val="95000"/>
                    <a:lumOff val="5000"/>
                  </a:schemeClr>
                </a:solidFill>
                <a:latin typeface="High Tower Text" panose="02040502050506030303" pitchFamily="18" charset="0"/>
                <a:ea typeface="+mn-lt"/>
                <a:cs typeface="Arial"/>
              </a:rPr>
              <a:t>Result (Output Image)</a:t>
            </a:r>
          </a:p>
          <a:p>
            <a:pPr marL="305435" indent="-305435"/>
            <a:r>
              <a:rPr lang="en-US" sz="2400" b="1" dirty="0">
                <a:solidFill>
                  <a:schemeClr val="tx1">
                    <a:lumMod val="95000"/>
                    <a:lumOff val="5000"/>
                  </a:schemeClr>
                </a:solidFill>
                <a:latin typeface="High Tower Text" panose="02040502050506030303" pitchFamily="18" charset="0"/>
                <a:ea typeface="+mn-lt"/>
                <a:cs typeface="Arial"/>
              </a:rPr>
              <a:t>Conclusion</a:t>
            </a:r>
            <a:endParaRPr lang="en-US" sz="2400" b="1" dirty="0">
              <a:solidFill>
                <a:schemeClr val="tx1">
                  <a:lumMod val="95000"/>
                  <a:lumOff val="5000"/>
                </a:schemeClr>
              </a:solidFill>
              <a:latin typeface="High Tower Text" panose="02040502050506030303" pitchFamily="18" charset="0"/>
              <a:cs typeface="Arial"/>
            </a:endParaRPr>
          </a:p>
          <a:p>
            <a:pPr marL="305435" indent="-305435"/>
            <a:r>
              <a:rPr lang="en-US" sz="2400" b="1" dirty="0">
                <a:solidFill>
                  <a:schemeClr val="tx1">
                    <a:lumMod val="95000"/>
                    <a:lumOff val="5000"/>
                  </a:schemeClr>
                </a:solidFill>
                <a:latin typeface="High Tower Text" panose="02040502050506030303" pitchFamily="18" charset="0"/>
                <a:ea typeface="+mn-lt"/>
                <a:cs typeface="Arial"/>
              </a:rPr>
              <a:t>Future Scope</a:t>
            </a:r>
          </a:p>
          <a:p>
            <a:pPr marL="305435" indent="-305435"/>
            <a:r>
              <a:rPr lang="en-US" sz="2400" b="1" dirty="0">
                <a:solidFill>
                  <a:schemeClr val="tx1">
                    <a:lumMod val="95000"/>
                    <a:lumOff val="5000"/>
                  </a:schemeClr>
                </a:solidFill>
                <a:latin typeface="High Tower Text" panose="02040502050506030303" pitchFamily="18" charset="0"/>
                <a:ea typeface="+mn-lt"/>
                <a:cs typeface="Arial"/>
              </a:rPr>
              <a:t>References</a:t>
            </a:r>
            <a:endParaRPr lang="en-US" sz="2400" b="1" dirty="0">
              <a:solidFill>
                <a:schemeClr val="tx1">
                  <a:lumMod val="95000"/>
                  <a:lumOff val="5000"/>
                </a:schemeClr>
              </a:solidFill>
              <a:latin typeface="High Tower Text" panose="02040502050506030303" pitchFamily="18" charset="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lgerian" panose="04020705040A02060702" pitchFamily="82" charset="0"/>
                <a:cs typeface="Arial" panose="020B0604020202020204" pitchFamily="34" charset="0"/>
              </a:rPr>
              <a:t>Problem Statement:</a:t>
            </a:r>
            <a:endParaRPr lang="en-US" sz="4400" dirty="0">
              <a:latin typeface="Algerian" panose="04020705040A02060702" pitchFamily="82"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b="1" dirty="0">
                <a:solidFill>
                  <a:srgbClr val="C00000"/>
                </a:solidFill>
                <a:latin typeface="High Tower Text" panose="02040502050506030303" pitchFamily="18" charset="0"/>
              </a:rPr>
              <a:t>				</a:t>
            </a:r>
            <a:r>
              <a:rPr lang="en-US" sz="3200" b="1" dirty="0">
                <a:solidFill>
                  <a:schemeClr val="tx1">
                    <a:lumMod val="95000"/>
                    <a:lumOff val="5000"/>
                  </a:schemeClr>
                </a:solidFill>
                <a:latin typeface="High Tower Text" panose="02040502050506030303"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r>
              <a:rPr lang="en-US" sz="3200" b="1" dirty="0">
                <a:solidFill>
                  <a:srgbClr val="C00000"/>
                </a:solidFill>
                <a:latin typeface="High Tower Text" panose="02040502050506030303" pitchFamily="18" charset="0"/>
              </a:rPr>
              <a:t>	</a:t>
            </a:r>
            <a:endParaRPr lang="en-IN" dirty="0">
              <a:latin typeface="High Tower Text" panose="02040502050506030303"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lgerian" panose="04020705040A02060702" pitchFamily="82" charset="0"/>
                <a:cs typeface="Arial" panose="020B0604020202020204" pitchFamily="34" charset="0"/>
              </a:rPr>
              <a:t>Proposed Solution</a:t>
            </a:r>
            <a:endParaRPr lang="en-US" sz="4400" dirty="0">
              <a:latin typeface="Algerian" panose="04020705040A02060702" pitchFamily="82"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gn="l">
              <a:buNone/>
            </a:pPr>
            <a:r>
              <a:rPr lang="en-US" sz="1800" b="1" i="0" dirty="0">
                <a:solidFill>
                  <a:srgbClr val="FF0000"/>
                </a:solidFill>
                <a:effectLst/>
                <a:latin typeface="Monotype Corsiva" panose="03010101010201010101" pitchFamily="66" charset="0"/>
              </a:rPr>
              <a:t>Deploy Antivirus/Anti-malware Software:</a:t>
            </a:r>
          </a:p>
          <a:p>
            <a:pPr marL="0" indent="0" algn="l">
              <a:buNone/>
            </a:pPr>
            <a:r>
              <a:rPr lang="en-US" sz="1400" b="1" dirty="0">
                <a:solidFill>
                  <a:srgbClr val="0D0D0D"/>
                </a:solidFill>
                <a:latin typeface="High Tower Text" panose="02040502050506030303" pitchFamily="18" charset="0"/>
              </a:rPr>
              <a:t>			</a:t>
            </a:r>
            <a:r>
              <a:rPr lang="en-US" sz="1400" b="1" i="0" dirty="0">
                <a:solidFill>
                  <a:srgbClr val="0D0D0D"/>
                </a:solidFill>
                <a:effectLst/>
                <a:latin typeface="High Tower Text" panose="02040502050506030303" pitchFamily="18" charset="0"/>
              </a:rPr>
              <a:t> Utilize reputable antivirus and anti-malware programs equipped with advanced detection capabilities to identify and remove keyloggers from systems.</a:t>
            </a:r>
          </a:p>
          <a:p>
            <a:pPr marL="0" indent="0" algn="l">
              <a:buNone/>
            </a:pPr>
            <a:r>
              <a:rPr lang="en-US" sz="1800" b="1" i="0" dirty="0">
                <a:solidFill>
                  <a:srgbClr val="FF0000"/>
                </a:solidFill>
                <a:effectLst/>
                <a:latin typeface="Monotype Corsiva" panose="03010101010201010101" pitchFamily="66" charset="0"/>
              </a:rPr>
              <a:t>Regular System Scans and Updates: </a:t>
            </a:r>
          </a:p>
          <a:p>
            <a:pPr marL="0" indent="0" algn="l">
              <a:buNone/>
            </a:pPr>
            <a:r>
              <a:rPr lang="en-US" sz="1400" b="1" dirty="0">
                <a:solidFill>
                  <a:srgbClr val="0D0D0D"/>
                </a:solidFill>
                <a:latin typeface="High Tower Text" panose="02040502050506030303" pitchFamily="18" charset="0"/>
              </a:rPr>
              <a:t>			</a:t>
            </a:r>
            <a:r>
              <a:rPr lang="en-US" sz="1400" b="1" i="0" dirty="0">
                <a:solidFill>
                  <a:srgbClr val="0D0D0D"/>
                </a:solidFill>
                <a:effectLst/>
                <a:latin typeface="High Tower Text" panose="02040502050506030303" pitchFamily="18" charset="0"/>
              </a:rPr>
              <a:t>Implement scheduled system scans to detect and eliminate any potential keyloggers. Ensure all software, including operating systems and applications, is regularly updated with the latest security patches to mitigate vulnerabilities.</a:t>
            </a:r>
          </a:p>
          <a:p>
            <a:pPr marL="0" indent="0" algn="l">
              <a:buNone/>
            </a:pPr>
            <a:r>
              <a:rPr lang="en-US" sz="1800" b="1" i="0" dirty="0">
                <a:solidFill>
                  <a:srgbClr val="FF0000"/>
                </a:solidFill>
                <a:effectLst/>
                <a:latin typeface="Monotype Corsiva" panose="03010101010201010101" pitchFamily="66" charset="0"/>
              </a:rPr>
              <a:t>Use Virtual Keyboards: </a:t>
            </a:r>
          </a:p>
          <a:p>
            <a:pPr marL="0" indent="0" algn="l">
              <a:buNone/>
            </a:pPr>
            <a:r>
              <a:rPr lang="en-US" sz="1400" b="1" dirty="0">
                <a:solidFill>
                  <a:srgbClr val="0D0D0D"/>
                </a:solidFill>
                <a:latin typeface="High Tower Text" panose="02040502050506030303" pitchFamily="18" charset="0"/>
              </a:rPr>
              <a:t>			</a:t>
            </a:r>
            <a:r>
              <a:rPr lang="en-US" sz="1400" b="1" i="0" dirty="0">
                <a:solidFill>
                  <a:srgbClr val="0D0D0D"/>
                </a:solidFill>
                <a:effectLst/>
                <a:latin typeface="High Tower Text" panose="02040502050506030303" pitchFamily="18" charset="0"/>
              </a:rPr>
              <a:t>Encourage the use of virtual keyboards for inputting sensitive information like passwords and credit card details. Virtual keyboards can bypass physical keystroke monitoring by keyloggers.</a:t>
            </a:r>
          </a:p>
          <a:p>
            <a:pPr marL="0" indent="0" algn="l">
              <a:buNone/>
            </a:pPr>
            <a:r>
              <a:rPr lang="en-US" sz="1800" b="1" i="0" dirty="0">
                <a:solidFill>
                  <a:srgbClr val="FF0000"/>
                </a:solidFill>
                <a:effectLst/>
                <a:latin typeface="Monotype Corsiva" panose="03010101010201010101" pitchFamily="66" charset="0"/>
              </a:rPr>
              <a:t>Employ Behavior-based Detection: </a:t>
            </a:r>
          </a:p>
          <a:p>
            <a:pPr marL="0" indent="0" algn="l">
              <a:buNone/>
            </a:pPr>
            <a:r>
              <a:rPr lang="en-US" sz="1400" b="1" dirty="0">
                <a:solidFill>
                  <a:srgbClr val="0D0D0D"/>
                </a:solidFill>
                <a:latin typeface="High Tower Text" panose="02040502050506030303" pitchFamily="18" charset="0"/>
              </a:rPr>
              <a:t>			</a:t>
            </a:r>
            <a:r>
              <a:rPr lang="en-US" sz="1400" b="1" i="0" dirty="0">
                <a:solidFill>
                  <a:srgbClr val="0D0D0D"/>
                </a:solidFill>
                <a:effectLst/>
                <a:latin typeface="High Tower Text" panose="02040502050506030303" pitchFamily="18" charset="0"/>
              </a:rPr>
              <a:t>Implement behavior-based detection mechanisms that analyze system and user behavior to identify suspicious activities indicative of keylogger presence. This can include monitoring for unusual data access patterns or unexpected network connections.</a:t>
            </a:r>
          </a:p>
          <a:p>
            <a:pPr marL="0" indent="0" algn="l">
              <a:buNone/>
            </a:pPr>
            <a:r>
              <a:rPr lang="en-US" sz="1800" b="1" i="0" dirty="0">
                <a:solidFill>
                  <a:srgbClr val="FF0000"/>
                </a:solidFill>
                <a:effectLst/>
                <a:latin typeface="Monotype Corsiva" panose="03010101010201010101" pitchFamily="66" charset="0"/>
              </a:rPr>
              <a:t>Implement Endpoint Protection: </a:t>
            </a:r>
          </a:p>
          <a:p>
            <a:pPr marL="0" indent="0" algn="l">
              <a:buNone/>
            </a:pPr>
            <a:r>
              <a:rPr lang="en-US" sz="1400" b="1" dirty="0">
                <a:solidFill>
                  <a:srgbClr val="0D0D0D"/>
                </a:solidFill>
                <a:latin typeface="High Tower Text" panose="02040502050506030303" pitchFamily="18" charset="0"/>
              </a:rPr>
              <a:t>			</a:t>
            </a:r>
            <a:r>
              <a:rPr lang="en-US" sz="1400" b="1" i="0" dirty="0">
                <a:solidFill>
                  <a:srgbClr val="0D0D0D"/>
                </a:solidFill>
                <a:effectLst/>
                <a:latin typeface="High Tower Text" panose="02040502050506030303" pitchFamily="18" charset="0"/>
              </a:rPr>
              <a:t>Deploy endpoint protection solutions that include features such as endpoint detection and response (EDR) to monitor for and respond to keylogger threats in real-time.</a:t>
            </a:r>
          </a:p>
          <a:p>
            <a:pPr marL="0" indent="0">
              <a:buNone/>
            </a:pPr>
            <a:endParaRPr lang="en-IN" sz="1400" b="1" dirty="0">
              <a:latin typeface="High Tower Text" panose="02040502050506030303"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D337F0-3639-A7BE-ED87-D8594DAC7A1B}"/>
              </a:ext>
            </a:extLst>
          </p:cNvPr>
          <p:cNvSpPr txBox="1"/>
          <p:nvPr/>
        </p:nvSpPr>
        <p:spPr>
          <a:xfrm>
            <a:off x="413657" y="1488635"/>
            <a:ext cx="11310257" cy="4062651"/>
          </a:xfrm>
          <a:prstGeom prst="rect">
            <a:avLst/>
          </a:prstGeom>
          <a:noFill/>
        </p:spPr>
        <p:txBody>
          <a:bodyPr wrap="square">
            <a:spAutoFit/>
          </a:bodyPr>
          <a:lstStyle/>
          <a:p>
            <a:pPr algn="l"/>
            <a:r>
              <a:rPr lang="en-US" b="1" i="0" dirty="0">
                <a:solidFill>
                  <a:srgbClr val="FF0000"/>
                </a:solidFill>
                <a:effectLst/>
                <a:latin typeface="Monotype Corsiva" panose="03010101010201010101" pitchFamily="66" charset="0"/>
              </a:rPr>
              <a:t>Enforce Strong Password Policies: </a:t>
            </a:r>
          </a:p>
          <a:p>
            <a:pPr algn="l"/>
            <a:r>
              <a:rPr lang="en-US" sz="1400" b="1" i="0" dirty="0">
                <a:solidFill>
                  <a:schemeClr val="tx1">
                    <a:lumMod val="95000"/>
                    <a:lumOff val="5000"/>
                  </a:schemeClr>
                </a:solidFill>
                <a:effectLst/>
                <a:latin typeface="High Tower Text" panose="02040502050506030303" pitchFamily="18" charset="0"/>
              </a:rPr>
              <a:t>			Promote the use of strong, unique passwords and enforce regular password changes. Additionally, encourage the adoption of multi-factor authentication (MFA) to add an extra layer of security.</a:t>
            </a:r>
          </a:p>
          <a:p>
            <a:pPr algn="l"/>
            <a:r>
              <a:rPr lang="en-US" b="1" i="0" dirty="0">
                <a:solidFill>
                  <a:srgbClr val="FF0000"/>
                </a:solidFill>
                <a:effectLst/>
                <a:latin typeface="Monotype Corsiva" panose="03010101010201010101" pitchFamily="66" charset="0"/>
              </a:rPr>
              <a:t>Educate Users:</a:t>
            </a:r>
          </a:p>
          <a:p>
            <a:pPr algn="l"/>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 Provide comprehensive cybersecurity training to users to raise awareness about the risks associated with keyloggers and how to recognize and avoid potential threats. Emphasize the importance of exercising caution when downloading files or clicking on links from unknown sources.</a:t>
            </a:r>
          </a:p>
          <a:p>
            <a:pPr algn="l"/>
            <a:r>
              <a:rPr lang="en-US" b="1" i="0" dirty="0">
                <a:solidFill>
                  <a:srgbClr val="FF0000"/>
                </a:solidFill>
                <a:effectLst/>
                <a:latin typeface="Monotype Corsiva" panose="03010101010201010101" pitchFamily="66" charset="0"/>
              </a:rPr>
              <a:t>Network Segmentation and Access Controls:</a:t>
            </a:r>
          </a:p>
          <a:p>
            <a:pPr algn="l"/>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 Implement network segmentation and access controls to restrict access to sensitive data and minimize the impact of keyloggers in case of a breach.</a:t>
            </a:r>
          </a:p>
          <a:p>
            <a:pPr algn="l"/>
            <a:r>
              <a:rPr lang="en-US" b="1" i="0" dirty="0">
                <a:solidFill>
                  <a:srgbClr val="FF0000"/>
                </a:solidFill>
                <a:effectLst/>
                <a:latin typeface="Monotype Corsiva" panose="03010101010201010101" pitchFamily="66" charset="0"/>
              </a:rPr>
              <a:t>Data Encryption: </a:t>
            </a:r>
          </a:p>
          <a:p>
            <a:pPr algn="l"/>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Encrypt sensitive data both at rest and in transit to protect it from being intercepted or accessed by keyloggers. Use strong encryption algorithms and ensure proper key management practices are in place.</a:t>
            </a:r>
          </a:p>
          <a:p>
            <a:pPr algn="l"/>
            <a:r>
              <a:rPr lang="en-US" b="1" i="0" dirty="0">
                <a:solidFill>
                  <a:srgbClr val="FF0000"/>
                </a:solidFill>
                <a:effectLst/>
                <a:latin typeface="Monotype Corsiva" panose="03010101010201010101" pitchFamily="66" charset="0"/>
              </a:rPr>
              <a:t>Incident Response Plan: </a:t>
            </a:r>
          </a:p>
          <a:p>
            <a:pPr algn="l"/>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Develop and regularly update an incident response plan that outlines procedures for detecting, containing, and mitigating keylogger-related security incidents. Ensure all relevant stakeholders are familiar with their roles and responsibilities during a security incident.</a:t>
            </a:r>
          </a:p>
        </p:txBody>
      </p:sp>
    </p:spTree>
    <p:extLst>
      <p:ext uri="{BB962C8B-B14F-4D97-AF65-F5344CB8AC3E}">
        <p14:creationId xmlns:p14="http://schemas.microsoft.com/office/powerpoint/2010/main" val="333660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lgerian" panose="04020705040A02060702" pitchFamily="82" charset="0"/>
                <a:ea typeface="+mj-lt"/>
                <a:cs typeface="Arial"/>
              </a:rPr>
              <a:t>System  Approach</a:t>
            </a:r>
            <a:endParaRPr lang="en-US" sz="4400" dirty="0">
              <a:solidFill>
                <a:schemeClr val="accent1"/>
              </a:solidFill>
              <a:latin typeface="Algerian" panose="04020705040A02060702" pitchFamily="82" charset="0"/>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11820" y="1522104"/>
            <a:ext cx="11029615" cy="4673324"/>
          </a:xfrm>
        </p:spPr>
        <p:txBody>
          <a:bodyPr>
            <a:noAutofit/>
          </a:bodyPr>
          <a:lstStyle/>
          <a:p>
            <a:pPr marL="0" indent="0" algn="l">
              <a:buNone/>
            </a:pPr>
            <a:r>
              <a:rPr lang="en-US" sz="1800" b="1" i="0" dirty="0">
                <a:solidFill>
                  <a:srgbClr val="FF0000"/>
                </a:solidFill>
                <a:effectLst/>
                <a:latin typeface="Monotype Corsiva" panose="03010101010201010101" pitchFamily="66" charset="0"/>
              </a:rPr>
              <a:t>System Analysis and Identification of Vulnerabilities: </a:t>
            </a:r>
          </a:p>
          <a:p>
            <a:pPr marL="0" indent="0" algn="l">
              <a:buNone/>
            </a:pPr>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Conduct a comprehensive analysis of the system architecture, including hardware, software, networks, and user behaviors. Identify potential vulnerabilities that could be exploited by keyloggers, such as outdated software, weak authentication mechanisms, or inadequate security protocols.</a:t>
            </a:r>
          </a:p>
          <a:p>
            <a:pPr marL="0" indent="0" algn="l">
              <a:buNone/>
            </a:pPr>
            <a:r>
              <a:rPr lang="en-US" sz="1800" b="1" i="0" dirty="0">
                <a:solidFill>
                  <a:srgbClr val="FF0000"/>
                </a:solidFill>
                <a:effectLst/>
                <a:latin typeface="Monotype Corsiva" panose="03010101010201010101" pitchFamily="66" charset="0"/>
              </a:rPr>
              <a:t>Risk Assessment and Prioritization:</a:t>
            </a:r>
          </a:p>
          <a:p>
            <a:pPr marL="0" indent="0" algn="l">
              <a:buNone/>
            </a:pPr>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 Evaluate the potential impact and likelihood of keylogger threats to prioritize mitigation efforts effectively. Focus on protecting the most critical assets and processes that could be compromised by keyloggers, such as sensitive data storage, financial transactions, or privileged accounts.</a:t>
            </a:r>
          </a:p>
          <a:p>
            <a:pPr marL="0" indent="0" algn="l">
              <a:buNone/>
            </a:pPr>
            <a:r>
              <a:rPr lang="en-US" sz="1800" b="1" i="0" dirty="0">
                <a:solidFill>
                  <a:srgbClr val="FF0000"/>
                </a:solidFill>
                <a:effectLst/>
                <a:latin typeface="Monotype Corsiva" panose="03010101010201010101" pitchFamily="66" charset="0"/>
              </a:rPr>
              <a:t>Integrated Security Controls: </a:t>
            </a:r>
          </a:p>
          <a:p>
            <a:pPr marL="0" indent="0" algn="l">
              <a:buNone/>
            </a:pPr>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Implement a layered approach to security that combines technical controls, such as antivirus software, intrusion detection systems, and encryption, with procedural controls and user awareness training. Ensure that security measures are integrated across all levels of the system to provide comprehensive protection against keylogger threats.</a:t>
            </a:r>
          </a:p>
          <a:p>
            <a:pPr marL="0" indent="0" algn="l">
              <a:buNone/>
            </a:pPr>
            <a:r>
              <a:rPr lang="en-US" sz="1800" b="1" i="0" dirty="0">
                <a:solidFill>
                  <a:srgbClr val="FF0000"/>
                </a:solidFill>
                <a:effectLst/>
                <a:latin typeface="Monotype Corsiva" panose="03010101010201010101" pitchFamily="66" charset="0"/>
              </a:rPr>
              <a:t>Continuous Monitoring and Detection: </a:t>
            </a:r>
          </a:p>
          <a:p>
            <a:pPr marL="0" indent="0" algn="l">
              <a:buNone/>
            </a:pPr>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Establish mechanisms for continuous monitoring of system activities and network traffic to detect anomalies indicative of keylogger activity. Utilize security information and event management (SIEM) systems, log analysis tools, and behavior-based analytics to identify and respond to keylogger threats in real-time.</a:t>
            </a:r>
          </a:p>
          <a:p>
            <a:pPr algn="l">
              <a:buFont typeface="Wingdings" panose="05000000000000000000" pitchFamily="2" charset="2"/>
              <a:buChar char="q"/>
            </a:pPr>
            <a:endParaRPr lang="en-US" sz="1400" b="1" i="0" dirty="0">
              <a:solidFill>
                <a:schemeClr val="tx1">
                  <a:lumMod val="95000"/>
                  <a:lumOff val="5000"/>
                </a:schemeClr>
              </a:solidFill>
              <a:effectLst/>
              <a:latin typeface="High Tower Text" panose="02040502050506030303"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9F9FB-86B5-1958-C22D-8AD3575544F9}"/>
              </a:ext>
            </a:extLst>
          </p:cNvPr>
          <p:cNvSpPr>
            <a:spLocks noGrp="1"/>
          </p:cNvSpPr>
          <p:nvPr>
            <p:ph idx="1"/>
          </p:nvPr>
        </p:nvSpPr>
        <p:spPr>
          <a:xfrm>
            <a:off x="581191" y="1774371"/>
            <a:ext cx="11029615" cy="4179207"/>
          </a:xfrm>
        </p:spPr>
        <p:txBody>
          <a:bodyPr>
            <a:normAutofit fontScale="85000" lnSpcReduction="10000"/>
          </a:bodyPr>
          <a:lstStyle/>
          <a:p>
            <a:pPr marL="0" indent="0">
              <a:buNone/>
            </a:pPr>
            <a:r>
              <a:rPr lang="en-US" sz="1900" b="1" i="0" dirty="0">
                <a:solidFill>
                  <a:srgbClr val="FF0000"/>
                </a:solidFill>
                <a:effectLst/>
                <a:latin typeface="Monotype Corsiva" panose="03010101010201010101" pitchFamily="66" charset="0"/>
              </a:rPr>
              <a:t>Response and Recovery Planning: </a:t>
            </a:r>
          </a:p>
          <a:p>
            <a:pPr marL="0" indent="0">
              <a:buNone/>
            </a:pPr>
            <a:r>
              <a:rPr lang="en-US" sz="1400" b="1" dirty="0">
                <a:solidFill>
                  <a:schemeClr val="tx1">
                    <a:lumMod val="95000"/>
                    <a:lumOff val="5000"/>
                  </a:schemeClr>
                </a:solidFill>
                <a:latin typeface="High Tower Text" panose="02040502050506030303" pitchFamily="18" charset="0"/>
              </a:rPr>
              <a:t>			</a:t>
            </a:r>
            <a:r>
              <a:rPr lang="en-US" sz="1500" b="1" i="0" dirty="0">
                <a:solidFill>
                  <a:schemeClr val="tx1">
                    <a:lumMod val="95000"/>
                    <a:lumOff val="5000"/>
                  </a:schemeClr>
                </a:solidFill>
                <a:effectLst/>
                <a:latin typeface="High Tower Text" panose="02040502050506030303" pitchFamily="18" charset="0"/>
              </a:rPr>
              <a:t>Develop a robust incident response plan that outlines procedures for detecting, containing, and mitigating keylogger-related security incidents. Define roles and responsibilities for incident response team members, establish communication channels, and practice incident response drills regularly to ensure preparedness.</a:t>
            </a:r>
          </a:p>
          <a:p>
            <a:pPr marL="0" indent="0" algn="l">
              <a:buNone/>
            </a:pPr>
            <a:r>
              <a:rPr lang="en-US" sz="1900" b="1" i="0" dirty="0">
                <a:solidFill>
                  <a:srgbClr val="FF0000"/>
                </a:solidFill>
                <a:effectLst/>
                <a:latin typeface="Monotype Corsiva" panose="03010101010201010101" pitchFamily="66" charset="0"/>
              </a:rPr>
              <a:t>Collaboration and Information Sharing:</a:t>
            </a:r>
          </a:p>
          <a:p>
            <a:pPr marL="0" indent="0" algn="l">
              <a:buNone/>
            </a:pPr>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 </a:t>
            </a:r>
            <a:r>
              <a:rPr lang="en-US" sz="1500" b="1" i="0" dirty="0">
                <a:solidFill>
                  <a:schemeClr val="tx1">
                    <a:lumMod val="95000"/>
                    <a:lumOff val="5000"/>
                  </a:schemeClr>
                </a:solidFill>
                <a:effectLst/>
                <a:latin typeface="High Tower Text" panose="02040502050506030303" pitchFamily="18" charset="0"/>
              </a:rPr>
              <a:t>Foster collaboration and information sharing among stakeholders, including security professionals, IT staff, management, and end-users. Encourage the reporting of suspicious activities and sharing of threat intelligence to enhance collective defense against keyloggers and other cyber threats.</a:t>
            </a:r>
          </a:p>
          <a:p>
            <a:pPr marL="0" indent="0" algn="l">
              <a:buNone/>
            </a:pPr>
            <a:r>
              <a:rPr lang="en-US" sz="1900" b="1" i="0" dirty="0">
                <a:solidFill>
                  <a:srgbClr val="FF0000"/>
                </a:solidFill>
                <a:effectLst/>
                <a:latin typeface="Monotype Corsiva" panose="03010101010201010101" pitchFamily="66" charset="0"/>
              </a:rPr>
              <a:t>Compliance and Regulatory Compliance:</a:t>
            </a:r>
          </a:p>
          <a:p>
            <a:pPr marL="0" indent="0" algn="l">
              <a:buNone/>
            </a:pPr>
            <a:r>
              <a:rPr lang="en-US" sz="1400" b="1" dirty="0">
                <a:solidFill>
                  <a:schemeClr val="tx1">
                    <a:lumMod val="95000"/>
                    <a:lumOff val="5000"/>
                  </a:schemeClr>
                </a:solidFill>
                <a:latin typeface="High Tower Text" panose="02040502050506030303" pitchFamily="18" charset="0"/>
              </a:rPr>
              <a:t>			</a:t>
            </a:r>
            <a:r>
              <a:rPr lang="en-US" sz="1500" b="1" i="0" dirty="0">
                <a:solidFill>
                  <a:schemeClr val="tx1">
                    <a:lumMod val="95000"/>
                    <a:lumOff val="5000"/>
                  </a:schemeClr>
                </a:solidFill>
                <a:effectLst/>
                <a:latin typeface="High Tower Text" panose="02040502050506030303" pitchFamily="18" charset="0"/>
              </a:rPr>
              <a:t> Ensure compliance with relevant industry regulations and cybersecurity standards governing data protection and privacy. Implement controls and practices that align with requirements outlined in regulations such as GDPR, HIPAA, PCI DSS, etc., to mitigate the risk of keylogger-related compliance breaches.</a:t>
            </a:r>
          </a:p>
          <a:p>
            <a:pPr marL="0" indent="0" algn="l">
              <a:buNone/>
            </a:pPr>
            <a:r>
              <a:rPr lang="en-US" sz="1900" b="1" i="0" dirty="0">
                <a:solidFill>
                  <a:srgbClr val="FF0000"/>
                </a:solidFill>
                <a:effectLst/>
                <a:latin typeface="Monotype Corsiva" panose="03010101010201010101" pitchFamily="66" charset="0"/>
              </a:rPr>
              <a:t>Continuous Improvement and Adaptation: </a:t>
            </a:r>
          </a:p>
          <a:p>
            <a:pPr marL="0" indent="0" algn="l">
              <a:buNone/>
            </a:pPr>
            <a:r>
              <a:rPr lang="en-US" sz="1400" b="1" dirty="0">
                <a:solidFill>
                  <a:schemeClr val="tx1">
                    <a:lumMod val="95000"/>
                    <a:lumOff val="5000"/>
                  </a:schemeClr>
                </a:solidFill>
                <a:latin typeface="High Tower Text" panose="02040502050506030303" pitchFamily="18" charset="0"/>
              </a:rPr>
              <a:t>			</a:t>
            </a:r>
            <a:r>
              <a:rPr lang="en-US" sz="1500" b="1" i="0" dirty="0">
                <a:solidFill>
                  <a:schemeClr val="tx1">
                    <a:lumMod val="95000"/>
                    <a:lumOff val="5000"/>
                  </a:schemeClr>
                </a:solidFill>
                <a:effectLst/>
                <a:latin typeface="High Tower Text" panose="02040502050506030303" pitchFamily="18" charset="0"/>
              </a:rPr>
              <a:t>Regularly review and update security measures based on evolving threats, technological advancements, and lessons learned from past incidents. Adopt a proactive approach to security that emphasizes continuous improvement and adaptation to stay ahead of emerging keylogger threats.</a:t>
            </a:r>
          </a:p>
          <a:p>
            <a:pPr algn="l"/>
            <a:endParaRPr lang="en-US" sz="1400" b="1" i="0" dirty="0">
              <a:solidFill>
                <a:schemeClr val="tx1">
                  <a:lumMod val="95000"/>
                  <a:lumOff val="5000"/>
                </a:schemeClr>
              </a:solidFill>
              <a:effectLst/>
              <a:latin typeface="High Tower Text" panose="02040502050506030303" pitchFamily="18" charset="0"/>
            </a:endParaRPr>
          </a:p>
          <a:p>
            <a:pPr marL="0" indent="0">
              <a:buNone/>
            </a:pPr>
            <a:endParaRPr lang="en-IN" sz="1400" b="1" dirty="0">
              <a:solidFill>
                <a:schemeClr val="tx1">
                  <a:lumMod val="95000"/>
                  <a:lumOff val="5000"/>
                </a:schemeClr>
              </a:solidFill>
              <a:latin typeface="High Tower Text" panose="02040502050506030303" pitchFamily="18" charset="0"/>
            </a:endParaRPr>
          </a:p>
        </p:txBody>
      </p:sp>
    </p:spTree>
    <p:extLst>
      <p:ext uri="{BB962C8B-B14F-4D97-AF65-F5344CB8AC3E}">
        <p14:creationId xmlns:p14="http://schemas.microsoft.com/office/powerpoint/2010/main" val="225546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lgerian" panose="04020705040A02060702" pitchFamily="82" charset="0"/>
                <a:ea typeface="+mj-lt"/>
                <a:cs typeface="Arial"/>
              </a:rPr>
              <a:t>Algorithm &amp; Deployment</a:t>
            </a:r>
            <a:endParaRPr lang="en-US" dirty="0">
              <a:latin typeface="Algerian" panose="04020705040A02060702" pitchFamily="82"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0" indent="0" algn="l">
              <a:buNone/>
            </a:pPr>
            <a:r>
              <a:rPr lang="en-IN" sz="1900" b="1" i="0" dirty="0">
                <a:solidFill>
                  <a:srgbClr val="FF0000"/>
                </a:solidFill>
                <a:effectLst/>
                <a:latin typeface="Monotype Corsiva" panose="03010101010201010101" pitchFamily="66" charset="0"/>
              </a:rPr>
              <a:t>Machine Learning:</a:t>
            </a:r>
          </a:p>
          <a:p>
            <a:pPr marL="0" indent="0" algn="l">
              <a:buNone/>
            </a:pPr>
            <a:r>
              <a:rPr lang="en-IN" sz="1400" b="1" dirty="0">
                <a:solidFill>
                  <a:schemeClr val="tx1">
                    <a:lumMod val="95000"/>
                    <a:lumOff val="5000"/>
                  </a:schemeClr>
                </a:solidFill>
                <a:latin typeface="High Tower Text" panose="02040502050506030303" pitchFamily="18" charset="0"/>
              </a:rPr>
              <a:t>			</a:t>
            </a:r>
            <a:r>
              <a:rPr lang="en-IN" sz="1400" b="1" i="0" dirty="0">
                <a:solidFill>
                  <a:schemeClr val="tx1">
                    <a:lumMod val="95000"/>
                    <a:lumOff val="5000"/>
                  </a:schemeClr>
                </a:solidFill>
                <a:effectLst/>
                <a:latin typeface="High Tower Text" panose="02040502050506030303" pitchFamily="18" charset="0"/>
              </a:rPr>
              <a:t> Utilize machine learning algorithms to develop behaviour-based models for detecting keylogger activity. Train algorithms on </a:t>
            </a:r>
            <a:r>
              <a:rPr lang="en-IN" sz="1400" b="1" i="0" dirty="0" err="1">
                <a:solidFill>
                  <a:schemeClr val="tx1">
                    <a:lumMod val="95000"/>
                    <a:lumOff val="5000"/>
                  </a:schemeClr>
                </a:solidFill>
                <a:effectLst/>
                <a:latin typeface="High Tower Text" panose="02040502050506030303" pitchFamily="18" charset="0"/>
              </a:rPr>
              <a:t>labeled</a:t>
            </a:r>
            <a:r>
              <a:rPr lang="en-IN" sz="1400" b="1" i="0" dirty="0">
                <a:solidFill>
                  <a:schemeClr val="tx1">
                    <a:lumMod val="95000"/>
                    <a:lumOff val="5000"/>
                  </a:schemeClr>
                </a:solidFill>
                <a:effectLst/>
                <a:latin typeface="High Tower Text" panose="02040502050506030303" pitchFamily="18" charset="0"/>
              </a:rPr>
              <a:t> datasets to identify patterns and anomalies indicative of keylogger behaviour, such as unusual keystroke patterns or unexpected system interactions.</a:t>
            </a:r>
          </a:p>
          <a:p>
            <a:pPr marL="0" indent="0" algn="l">
              <a:buNone/>
            </a:pPr>
            <a:r>
              <a:rPr lang="en-IN" sz="1900" b="1" i="0" dirty="0">
                <a:solidFill>
                  <a:srgbClr val="FF0000"/>
                </a:solidFill>
                <a:effectLst/>
                <a:latin typeface="Monotype Corsiva" panose="03010101010201010101" pitchFamily="66" charset="0"/>
              </a:rPr>
              <a:t>Anomaly Detection: </a:t>
            </a:r>
          </a:p>
          <a:p>
            <a:pPr marL="0" indent="0" algn="l">
              <a:buNone/>
            </a:pPr>
            <a:r>
              <a:rPr lang="en-IN" sz="1400" b="1" dirty="0">
                <a:solidFill>
                  <a:schemeClr val="tx1">
                    <a:lumMod val="95000"/>
                    <a:lumOff val="5000"/>
                  </a:schemeClr>
                </a:solidFill>
                <a:latin typeface="High Tower Text" panose="02040502050506030303" pitchFamily="18" charset="0"/>
              </a:rPr>
              <a:t>			</a:t>
            </a:r>
            <a:r>
              <a:rPr lang="en-IN" sz="1400" b="1" i="0" dirty="0">
                <a:solidFill>
                  <a:schemeClr val="tx1">
                    <a:lumMod val="95000"/>
                    <a:lumOff val="5000"/>
                  </a:schemeClr>
                </a:solidFill>
                <a:effectLst/>
                <a:latin typeface="High Tower Text" panose="02040502050506030303" pitchFamily="18" charset="0"/>
              </a:rPr>
              <a:t>Implement anomaly detection algorithms to identify deviations from normal user behaviour that may indicate the presence of keyloggers. These algorithms can </a:t>
            </a:r>
            <a:r>
              <a:rPr lang="en-IN" sz="1400" b="1" i="0" dirty="0" err="1">
                <a:solidFill>
                  <a:schemeClr val="tx1">
                    <a:lumMod val="95000"/>
                    <a:lumOff val="5000"/>
                  </a:schemeClr>
                </a:solidFill>
                <a:effectLst/>
                <a:latin typeface="High Tower Text" panose="02040502050506030303" pitchFamily="18" charset="0"/>
              </a:rPr>
              <a:t>analyze</a:t>
            </a:r>
            <a:r>
              <a:rPr lang="en-IN" sz="1400" b="1" i="0" dirty="0">
                <a:solidFill>
                  <a:schemeClr val="tx1">
                    <a:lumMod val="95000"/>
                    <a:lumOff val="5000"/>
                  </a:schemeClr>
                </a:solidFill>
                <a:effectLst/>
                <a:latin typeface="High Tower Text" panose="02040502050506030303" pitchFamily="18" charset="0"/>
              </a:rPr>
              <a:t> user keystrokes, application usage patterns, and system activities to detect suspicious behaviour in real-time.</a:t>
            </a:r>
          </a:p>
          <a:p>
            <a:pPr marL="0" indent="0" algn="l">
              <a:buNone/>
            </a:pPr>
            <a:r>
              <a:rPr lang="en-IN" sz="1900" b="1" i="0" dirty="0">
                <a:solidFill>
                  <a:srgbClr val="FF0000"/>
                </a:solidFill>
                <a:effectLst/>
                <a:latin typeface="Monotype Corsiva" panose="03010101010201010101" pitchFamily="66" charset="0"/>
              </a:rPr>
              <a:t>Signature-based Detection:</a:t>
            </a:r>
          </a:p>
          <a:p>
            <a:pPr marL="0" indent="0" algn="l">
              <a:buNone/>
            </a:pPr>
            <a:r>
              <a:rPr lang="en-IN" sz="1400" b="1" i="0" dirty="0">
                <a:solidFill>
                  <a:schemeClr val="tx1">
                    <a:lumMod val="95000"/>
                    <a:lumOff val="5000"/>
                  </a:schemeClr>
                </a:solidFill>
                <a:effectLst/>
                <a:latin typeface="High Tower Text" panose="02040502050506030303" pitchFamily="18" charset="0"/>
              </a:rPr>
              <a:t>			 Develop signature-based detection algorithms to identify known keylogger variants based on characteristic patterns or code signatures. Regularly update signature databases to include new keylogger signatures and variants as they emerge.</a:t>
            </a:r>
          </a:p>
          <a:p>
            <a:pPr marL="0" indent="0" algn="l">
              <a:buNone/>
            </a:pPr>
            <a:r>
              <a:rPr lang="en-IN" sz="1900" b="1" i="0" dirty="0">
                <a:solidFill>
                  <a:srgbClr val="FF0000"/>
                </a:solidFill>
                <a:effectLst/>
                <a:latin typeface="Monotype Corsiva" panose="03010101010201010101" pitchFamily="66" charset="0"/>
              </a:rPr>
              <a:t>Heuristic Analysis: </a:t>
            </a:r>
          </a:p>
          <a:p>
            <a:pPr marL="0" indent="0" algn="l">
              <a:buNone/>
            </a:pPr>
            <a:r>
              <a:rPr lang="en-IN" sz="1400" b="1" i="0" dirty="0">
                <a:solidFill>
                  <a:schemeClr val="tx1">
                    <a:lumMod val="95000"/>
                    <a:lumOff val="5000"/>
                  </a:schemeClr>
                </a:solidFill>
                <a:effectLst/>
                <a:latin typeface="High Tower Text" panose="02040502050506030303" pitchFamily="18" charset="0"/>
              </a:rPr>
              <a:t>			Employ heuristic analysis techniques to identify keylogger activity based on predefined rules or heuristics. These rules can encompass behaviours commonly associated with keyloggers, such as attempts to intercept keystrokes or access sensitive data.</a:t>
            </a:r>
          </a:p>
          <a:p>
            <a:pPr marL="0" indent="0" algn="l">
              <a:buNone/>
            </a:pPr>
            <a:r>
              <a:rPr lang="en-IN" sz="1900" b="1" i="0" dirty="0">
                <a:solidFill>
                  <a:srgbClr val="FF0000"/>
                </a:solidFill>
                <a:effectLst/>
                <a:latin typeface="Monotype Corsiva" panose="03010101010201010101" pitchFamily="66" charset="0"/>
              </a:rPr>
              <a:t>Cryptographic Techniques:</a:t>
            </a:r>
          </a:p>
          <a:p>
            <a:pPr marL="0" indent="0" algn="l">
              <a:buNone/>
            </a:pPr>
            <a:r>
              <a:rPr lang="en-IN" sz="1400" b="1" dirty="0">
                <a:solidFill>
                  <a:schemeClr val="tx1">
                    <a:lumMod val="95000"/>
                    <a:lumOff val="5000"/>
                  </a:schemeClr>
                </a:solidFill>
                <a:latin typeface="High Tower Text" panose="02040502050506030303" pitchFamily="18" charset="0"/>
              </a:rPr>
              <a:t>			</a:t>
            </a:r>
            <a:r>
              <a:rPr lang="en-IN" sz="1400" b="1" i="0" dirty="0">
                <a:solidFill>
                  <a:schemeClr val="tx1">
                    <a:lumMod val="95000"/>
                    <a:lumOff val="5000"/>
                  </a:schemeClr>
                </a:solidFill>
                <a:effectLst/>
                <a:latin typeface="High Tower Text" panose="02040502050506030303" pitchFamily="18" charset="0"/>
              </a:rPr>
              <a:t> Utilize cryptographic techniques, such as encryption and hashing, to protect sensitive information from keyloggers. Implement encryption algorithms to encrypt keystrokes and sensitive data before they are transmitted or stored, making it difficult for keyloggers to capture usable information.</a:t>
            </a:r>
          </a:p>
          <a:p>
            <a:pPr marL="305435" indent="-305435"/>
            <a:endParaRPr lang="en-IN" sz="1400" b="1" dirty="0">
              <a:solidFill>
                <a:schemeClr val="tx1">
                  <a:lumMod val="95000"/>
                  <a:lumOff val="5000"/>
                </a:schemeClr>
              </a:solidFill>
              <a:latin typeface="High Tower Text" panose="02040502050506030303"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99A07-E5CF-ED58-9227-FDCACAC0DEAE}"/>
              </a:ext>
            </a:extLst>
          </p:cNvPr>
          <p:cNvSpPr>
            <a:spLocks noGrp="1"/>
          </p:cNvSpPr>
          <p:nvPr>
            <p:ph idx="1"/>
          </p:nvPr>
        </p:nvSpPr>
        <p:spPr>
          <a:xfrm>
            <a:off x="417906" y="735968"/>
            <a:ext cx="11029615" cy="5599517"/>
          </a:xfrm>
        </p:spPr>
        <p:txBody>
          <a:bodyPr>
            <a:normAutofit/>
          </a:bodyPr>
          <a:lstStyle/>
          <a:p>
            <a:pPr marL="0" indent="0" algn="l">
              <a:buNone/>
            </a:pPr>
            <a:r>
              <a:rPr lang="en-US" sz="2400" b="1" i="0" dirty="0">
                <a:solidFill>
                  <a:srgbClr val="002060"/>
                </a:solidFill>
                <a:effectLst/>
                <a:latin typeface="Bell MT" panose="02020503060305020303" pitchFamily="18" charset="0"/>
              </a:rPr>
              <a:t>Deployment</a:t>
            </a:r>
          </a:p>
          <a:p>
            <a:pPr marL="0" indent="0" algn="l">
              <a:buNone/>
            </a:pPr>
            <a:r>
              <a:rPr lang="en-US" sz="1800" b="1" i="0" dirty="0">
                <a:solidFill>
                  <a:srgbClr val="FF0000"/>
                </a:solidFill>
                <a:effectLst/>
                <a:latin typeface="Monotype Corsiva" panose="03010101010201010101" pitchFamily="66" charset="0"/>
              </a:rPr>
              <a:t>Centralized Security Management:</a:t>
            </a:r>
          </a:p>
          <a:p>
            <a:pPr marL="0" indent="0" algn="l">
              <a:buNone/>
            </a:pPr>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 Implement a centralized security management platform to streamline the deployment and management of security controls across the organization's IT infrastructure. This platform should provide visibility into keylogger threats and allow for centralized configuration, monitoring, and reporting.</a:t>
            </a:r>
          </a:p>
          <a:p>
            <a:pPr marL="0" indent="0" algn="l">
              <a:buNone/>
            </a:pPr>
            <a:r>
              <a:rPr lang="en-US" sz="1800" b="1" i="0" dirty="0">
                <a:solidFill>
                  <a:srgbClr val="FF0000"/>
                </a:solidFill>
                <a:effectLst/>
                <a:latin typeface="Monotype Corsiva" panose="03010101010201010101" pitchFamily="66" charset="0"/>
              </a:rPr>
              <a:t>Agent-Based Deployment:</a:t>
            </a:r>
          </a:p>
          <a:p>
            <a:pPr marL="0" indent="0" algn="l">
              <a:buNone/>
            </a:pPr>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 Deploy lightweight security agents on endpoints to detect and prevent keylogger activity in real-time. These agents can continuously monitor system behavior, analyze keystrokes, and block suspicious activities associated with keyloggers.</a:t>
            </a:r>
          </a:p>
          <a:p>
            <a:pPr marL="0" indent="0" algn="l">
              <a:buNone/>
            </a:pPr>
            <a:r>
              <a:rPr lang="en-US" sz="1800" b="1" i="0" dirty="0">
                <a:solidFill>
                  <a:srgbClr val="FF0000"/>
                </a:solidFill>
                <a:effectLst/>
                <a:latin typeface="Monotype Corsiva" panose="03010101010201010101" pitchFamily="66" charset="0"/>
              </a:rPr>
              <a:t>Network-based Detection: </a:t>
            </a:r>
          </a:p>
          <a:p>
            <a:pPr marL="0" indent="0" algn="l">
              <a:buNone/>
            </a:pPr>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Deploy network-based intrusion detection and prevention systems (IDS/IPS) to monitor network traffic for signs of keylogger activity. These systems can detect and block keylogger-related communication attempts, such as data exfiltration or command-and-control traffic.</a:t>
            </a:r>
          </a:p>
          <a:p>
            <a:pPr marL="0" indent="0" algn="l">
              <a:buNone/>
            </a:pPr>
            <a:r>
              <a:rPr lang="en-US" sz="1800" b="1" i="0" dirty="0">
                <a:solidFill>
                  <a:srgbClr val="FF0000"/>
                </a:solidFill>
                <a:effectLst/>
                <a:latin typeface="Monotype Corsiva" panose="03010101010201010101" pitchFamily="66" charset="0"/>
              </a:rPr>
              <a:t>Cloud-based Solutions:</a:t>
            </a:r>
          </a:p>
          <a:p>
            <a:pPr marL="0" indent="0" algn="l">
              <a:buNone/>
            </a:pPr>
            <a:r>
              <a:rPr lang="en-US" sz="1400" b="1" dirty="0">
                <a:solidFill>
                  <a:schemeClr val="tx1">
                    <a:lumMod val="95000"/>
                    <a:lumOff val="5000"/>
                  </a:schemeClr>
                </a:solidFill>
                <a:latin typeface="High Tower Text" panose="02040502050506030303" pitchFamily="18" charset="0"/>
              </a:rPr>
              <a:t>			</a:t>
            </a:r>
            <a:r>
              <a:rPr lang="en-US" sz="1400" b="1" i="0" dirty="0">
                <a:solidFill>
                  <a:schemeClr val="tx1">
                    <a:lumMod val="95000"/>
                    <a:lumOff val="5000"/>
                  </a:schemeClr>
                </a:solidFill>
                <a:effectLst/>
                <a:latin typeface="High Tower Text" panose="02040502050506030303" pitchFamily="18" charset="0"/>
              </a:rPr>
              <a:t> Consider leveraging cloud-based security solutions that offer scalable and flexible deployment options. Cloud-based keylogger detection and prevention solutions can provide comprehensive protection across distributed environments, including remote and mobile devices.</a:t>
            </a:r>
          </a:p>
          <a:p>
            <a:endParaRPr lang="en-IN" sz="1400" b="1" dirty="0">
              <a:solidFill>
                <a:schemeClr val="tx1">
                  <a:lumMod val="95000"/>
                  <a:lumOff val="5000"/>
                </a:schemeClr>
              </a:solidFill>
              <a:latin typeface="High Tower Text" panose="02040502050506030303" pitchFamily="18" charset="0"/>
            </a:endParaRPr>
          </a:p>
        </p:txBody>
      </p:sp>
    </p:spTree>
    <p:extLst>
      <p:ext uri="{BB962C8B-B14F-4D97-AF65-F5344CB8AC3E}">
        <p14:creationId xmlns:p14="http://schemas.microsoft.com/office/powerpoint/2010/main" val="22723639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1949</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Algerian</vt:lpstr>
      <vt:lpstr>Arial</vt:lpstr>
      <vt:lpstr>Bell MT</vt:lpstr>
      <vt:lpstr>Bradley Hand ITC</vt:lpstr>
      <vt:lpstr>Calibri</vt:lpstr>
      <vt:lpstr>Californian FB</vt:lpstr>
      <vt:lpstr>Franklin Gothic Book</vt:lpstr>
      <vt:lpstr>Franklin Gothic Demi</vt:lpstr>
      <vt:lpstr>High Tower Text</vt:lpstr>
      <vt:lpstr>Monotype Corsiva</vt:lpstr>
      <vt:lpstr>Söhne</vt:lpstr>
      <vt:lpstr>Wingdings</vt:lpstr>
      <vt:lpstr>Wingdings 2</vt:lpstr>
      <vt:lpstr>DividendVTI</vt:lpstr>
      <vt:lpstr>Keylogger and security</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milky bala</cp:lastModifiedBy>
  <cp:revision>26</cp:revision>
  <dcterms:created xsi:type="dcterms:W3CDTF">2021-05-26T16:50:10Z</dcterms:created>
  <dcterms:modified xsi:type="dcterms:W3CDTF">2024-04-03T15:39:28Z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