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147477828" r:id="rId3"/>
    <p:sldId id="214747782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15AF-028B-40A0-AD56-A20364E1100A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FC53-F785-4AAE-B099-FAA237C9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Typical contamination  in bioreactors are characterized by a decrease in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pH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  <a:r>
              <a:rPr lang="en-US" sz="1100" dirty="0"/>
              <a:t>together with an increase in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O2 flow</a:t>
            </a:r>
            <a:r>
              <a:rPr lang="en-US" sz="1100" dirty="0"/>
              <a:t>, independently of the cell line </a:t>
            </a:r>
            <a:br>
              <a:rPr lang="en-US" sz="1100" dirty="0"/>
            </a:br>
            <a:r>
              <a:rPr lang="en-US" sz="1100" dirty="0"/>
              <a:t>Next 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/>
              <a:t>the need to investigate other variables like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carbonate vessel weight &amp;  pump speed  </a:t>
            </a:r>
            <a:r>
              <a:rPr lang="en-US" sz="1100" dirty="0"/>
              <a:t>in order to obtain better performances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E57D0E-4BAB-47D0-ABFF-8E216E007F23}" type="datetime8">
              <a:rPr lang="en-US" smtClean="0"/>
              <a:t>5/29/2025 3:19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E94D-40E8-D18C-9B1B-68E862942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474F-124B-CE75-F492-5F7B8D83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876A-10A2-4103-1DA2-9942D8FE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9FDD-22EF-BEBC-66F7-50145C13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B9F8-17A1-F078-B03B-CEDD3487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F494-D206-B8D7-5334-4E5C17F6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5EC6C-E394-5711-F9BC-0E56C510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19A1-CB9C-2F53-D7D8-FAE5F8AE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F907-C821-A367-7DF1-853BF99C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BC471-EC3B-6496-1D55-826061B8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9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CA9ED-B945-686B-139E-6B956E4CB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67553-5506-4F88-B2E0-FC25B3FE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0AFB-173B-DA27-C06A-3280CDB0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FBB1-7AE0-ABC9-2E93-3867C45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5DE3-5C73-2CB2-256F-289C52E3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61665"/>
          </a:xfrm>
        </p:spPr>
        <p:txBody>
          <a:bodyPr/>
          <a:lstStyle>
            <a:lvl1pPr>
              <a:defRPr sz="3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01601" y="1713178"/>
            <a:ext cx="10985780" cy="4169411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974216"/>
            <a:ext cx="10981267" cy="359009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333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583EDC4-237D-9841-A7A3-2E3EB25AA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709" y="6297783"/>
            <a:ext cx="379678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6279363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9950315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00EC-1247-4E4C-5262-ADFA539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F35C-9F45-6BDD-5D3B-520C24A9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D206-F65F-2593-9C5C-A5B28D4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E9FF-2E51-5DD3-D0FC-3B60B6C5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65BF-0085-9176-3289-961BDFC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9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C430-6EA5-07B2-02E2-AE490FC3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AAE2-C017-EE30-A852-D17D6BF2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69FA-CD72-EB49-9D45-0908CD01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7D5F-7CB5-4139-1D53-D9459CB5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1FDE-959E-95A4-F182-EBC2EE9D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5C48-B2F2-368F-2B67-3EEE0574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B932-9ED9-B46D-EAA8-47872CF9D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4885-1B5D-8226-9048-D2C95E25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B189-EB4D-0996-EEC4-6D27644F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9488-B9DA-F0CF-6671-E04D6AEB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0812-DF2B-0821-E021-43C33EB7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5C4E-05AF-1914-FCAF-A085A879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9AC0-0FF2-6340-639C-8286EC0C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2092-33CE-45E4-82E6-2FC144639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C8B1C-3279-5C94-97D2-553F4E4D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74AEE-6255-32D6-8E8D-A41279756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CB8D8-11BE-DAB1-4E4C-F0C0019E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B1E15-A1A7-0C75-72EB-91196185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574EB-7F72-435B-C2FE-CD1C5730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6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3E84-F6CD-5103-D1A3-14461B13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FC87-ADE5-C035-823D-1E03FCC9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562C-813D-4E77-A86E-F002F968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3C874-6A5F-EB66-6935-062047DF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C2377-9672-7F47-5768-78A56261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99F4A-C223-AEB6-3281-4CD2DCB9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C0EF-0AAF-0491-69A8-92DFD8EF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B8D3-B866-D2D9-35F2-9FF9D478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C086-5ACA-33D5-AB97-2D1D93F3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F09D-7131-EE92-3EB3-209C4332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B99A-64BE-46F6-A384-637DA9B5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DB2B-6483-C8C7-2B1B-D67AF92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E55E-64D7-1B5E-7665-8C743F2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0B93-73AC-D66E-A53C-764F4A4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ECC08-8987-2638-0DCE-D359BF425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1F43A-37E4-336C-6F89-5CF3EFA1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D2F3-F982-9D17-CDA4-FB4B500C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AE51-7E11-06E0-EB14-9A887595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79CF2-B998-CBB4-81EB-4F56F9D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9B8C3-0B08-1E57-19B2-E7958682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1055-9A77-8338-FDFD-EA33380A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AC22-A62F-C7AC-F655-EBE94CDB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EE60-0C09-4B90-8136-1D3761C13E41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947B-FBF1-973E-7434-0598C7A22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F3E0-403F-37A3-5C87-95330EF70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67AD-A0AA-49DB-9790-3DA08E50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EE87-FD83-8FCB-2B2C-B378D1CC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E8E2-8286-63A7-FEAA-A448857C7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Background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My career path so far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Highlight of works: what projects I have done and their impact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Overview of project: introduction of some highlighted 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87F-B9CA-8CE0-991C-F6A0C141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1" y="255299"/>
            <a:ext cx="10145760" cy="461665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7344-1D39-2D34-3CF1-AAA770917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093" y="889354"/>
            <a:ext cx="10981267" cy="221599"/>
          </a:xfrm>
        </p:spPr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97D61-BC37-07FC-A399-D3F9577B2318}"/>
              </a:ext>
            </a:extLst>
          </p:cNvPr>
          <p:cNvSpPr txBox="1"/>
          <p:nvPr/>
        </p:nvSpPr>
        <p:spPr>
          <a:xfrm>
            <a:off x="449744" y="1217880"/>
            <a:ext cx="115825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Master of Statistics and Data Science                                                                          -</a:t>
            </a:r>
            <a:r>
              <a:rPr lang="en-US" altLang="zh-CN" sz="1600" b="1" dirty="0"/>
              <a:t>Leiden University </a:t>
            </a:r>
            <a:r>
              <a:rPr lang="en-US" sz="1600" b="1" dirty="0"/>
              <a:t>(11/2023)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Focus on statistical modeling: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Generalized Linear Models, Mixed and Longitudinal Modeling, survival analysis, causal </a:t>
            </a:r>
          </a:p>
          <a:p>
            <a:pPr lvl="2"/>
            <a:r>
              <a:rPr lang="en-US" sz="1600" dirty="0"/>
              <a:t>inference framework, High-dimensional data analysis methods, Bayesian inference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Master of Science in Data Science                                                                               -</a:t>
            </a:r>
            <a:r>
              <a:rPr lang="en-US" altLang="zh-CN" sz="1600" b="1" dirty="0"/>
              <a:t>University of Texas at Austin (06/2023)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Focus on machine learning modeling: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Classical Machine Learning algorithms, deep learning model framework(e.g., CNN, RNN, </a:t>
            </a:r>
          </a:p>
          <a:p>
            <a:pPr lvl="2"/>
            <a:r>
              <a:rPr lang="en-US" altLang="zh-CN" sz="1600" dirty="0"/>
              <a:t>LSTM, GAN, Transformer), NLP, optimization methods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Extracurricular: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Nanodegree in Machine Learning DevOps Engineer                                          -Udacity(</a:t>
            </a:r>
            <a:r>
              <a:rPr lang="en-US" altLang="zh-CN" sz="1600" b="1" dirty="0"/>
              <a:t>02/2025</a:t>
            </a:r>
            <a:r>
              <a:rPr lang="en-US" altLang="zh-CN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Build end-to-end ML pipeline and model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Nanodegree in Generative AI                                                                               -Udacity(03/2025-now</a:t>
            </a:r>
            <a:r>
              <a:rPr lang="en-US" altLang="zh-CN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LLM: Prompt engineering, Supervised fine-tuning, Retrieval augmented generation (RAG)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AFAB5-431F-30A7-B84E-A6E9B0464EDC}"/>
              </a:ext>
            </a:extLst>
          </p:cNvPr>
          <p:cNvSpPr txBox="1"/>
          <p:nvPr/>
        </p:nvSpPr>
        <p:spPr>
          <a:xfrm>
            <a:off x="556180" y="4867790"/>
            <a:ext cx="10244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Scripting: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Proficient in Python, R and SQL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Knowledge in SIMCA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Best coding practice: building modular code(OOP, functional-programming), unit testing, version control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Data analysis</a:t>
            </a:r>
            <a:r>
              <a:rPr lang="en-US" altLang="zh-CN" sz="1600" dirty="0"/>
              <a:t>: data pipeline building, data wrangling and cleaning, data visualization, modeling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ML pipeline building: </a:t>
            </a:r>
            <a:r>
              <a:rPr lang="en-US" sz="1600" dirty="0" err="1"/>
              <a:t>MLFlow</a:t>
            </a:r>
            <a:r>
              <a:rPr lang="en-US" sz="1600" dirty="0"/>
              <a:t>, </a:t>
            </a:r>
            <a:r>
              <a:rPr lang="en-US" sz="1600" dirty="0" err="1"/>
              <a:t>Weights&amp;Bias</a:t>
            </a:r>
            <a:r>
              <a:rPr lang="en-US" sz="1600" dirty="0"/>
              <a:t>, Hydra, Conda, Docker, Kubernetes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AC99466-6AC9-582C-2649-014A66B9178E}"/>
              </a:ext>
            </a:extLst>
          </p:cNvPr>
          <p:cNvSpPr txBox="1">
            <a:spLocks/>
          </p:cNvSpPr>
          <p:nvPr/>
        </p:nvSpPr>
        <p:spPr>
          <a:xfrm>
            <a:off x="350093" y="4581731"/>
            <a:ext cx="10981267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33" kern="1200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  <a:sym typeface="Arial" pitchFamily="-65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Key skills developed early on:</a:t>
            </a:r>
          </a:p>
        </p:txBody>
      </p:sp>
    </p:spTree>
    <p:extLst>
      <p:ext uri="{BB962C8B-B14F-4D97-AF65-F5344CB8AC3E}">
        <p14:creationId xmlns:p14="http://schemas.microsoft.com/office/powerpoint/2010/main" val="21285507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AC15-6D0F-E22B-AA0D-CA2FAC3F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218801"/>
            <a:ext cx="10145760" cy="4616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Career to date</a:t>
            </a:r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55CEED-FFC2-2A47-293D-FE750D1BBDC9}"/>
              </a:ext>
            </a:extLst>
          </p:cNvPr>
          <p:cNvCxnSpPr/>
          <p:nvPr/>
        </p:nvCxnSpPr>
        <p:spPr>
          <a:xfrm>
            <a:off x="457200" y="762000"/>
            <a:ext cx="0" cy="563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2FB365-85B7-802F-301D-73FD12FD8816}"/>
              </a:ext>
            </a:extLst>
          </p:cNvPr>
          <p:cNvSpPr/>
          <p:nvPr/>
        </p:nvSpPr>
        <p:spPr>
          <a:xfrm>
            <a:off x="377373" y="1008743"/>
            <a:ext cx="166912" cy="181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1605B-3828-4C4E-E3A8-DEEF19E989FD}"/>
              </a:ext>
            </a:extLst>
          </p:cNvPr>
          <p:cNvSpPr txBox="1"/>
          <p:nvPr/>
        </p:nvSpPr>
        <p:spPr>
          <a:xfrm>
            <a:off x="703942" y="936170"/>
            <a:ext cx="10210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05/2023-10/2024 </a:t>
            </a:r>
          </a:p>
          <a:p>
            <a:r>
              <a:rPr lang="en-US" altLang="zh-CN" dirty="0"/>
              <a:t>Trainee (Process Analytics team of MSAT, Leiden)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 data pipelines for large-scale upstream OSIPI data extraction at the Leiden site and co-write instruction documents to instruct and support different data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 an isolation-forest based model framework for contamination detection for production bioreactor, for products Remicade and CD3 at Leiden site, with high classification accuracy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53A6-676E-474F-BE33-B68CA6846F53}"/>
              </a:ext>
            </a:extLst>
          </p:cNvPr>
          <p:cNvSpPr txBox="1"/>
          <p:nvPr/>
        </p:nvSpPr>
        <p:spPr>
          <a:xfrm>
            <a:off x="703942" y="2695886"/>
            <a:ext cx="107768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01/2025-now </a:t>
            </a:r>
          </a:p>
          <a:p>
            <a:r>
              <a:rPr lang="en-US" altLang="zh-CN" dirty="0"/>
              <a:t>Contractor (PSMD team, 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Generalize and optimize the ML contamination model to all products at Leiden, including Remicade, CD3, Simponi and Stelara (also for Cork)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Developed the model implementation solution for real-time bioreactor contamination monitoring based on the demands from business unit and operation, and successfully deployed the model for CD3,Simponi and Stelara in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Developed an image processing algorithm using OpenCV for cell counting to support proof-of-concept trials of VCD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Built data pipelines to support different data requests across multiple departments, including OSIPI data, genealogy data, MVA model data through API calling or </a:t>
            </a:r>
            <a:r>
              <a:rPr lang="en-US" altLang="zh-CN" dirty="0" err="1"/>
              <a:t>SparkSQL</a:t>
            </a:r>
            <a:r>
              <a:rPr lang="en-US" altLang="zh-CN" dirty="0"/>
              <a:t> on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Involved in Daragen2 ADCC investigation, conducted data analysis on analyzing the potential factor causing the ADCC deviation, and </a:t>
            </a:r>
            <a:r>
              <a:rPr lang="en-US" altLang="zh-CN" dirty="0" err="1"/>
              <a:t>pariticipating</a:t>
            </a:r>
            <a:r>
              <a:rPr lang="en-US" altLang="zh-CN" dirty="0"/>
              <a:t> in predictive model building for ADCC prediction based on multiple data sources, including online/offline data, CQA data, analytical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requests on MVA models on SIMCA for optimized process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E84610-022E-119F-0904-7155E42517CE}"/>
              </a:ext>
            </a:extLst>
          </p:cNvPr>
          <p:cNvSpPr/>
          <p:nvPr/>
        </p:nvSpPr>
        <p:spPr>
          <a:xfrm>
            <a:off x="384633" y="2779477"/>
            <a:ext cx="166912" cy="181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B3BEA-4EE6-6B70-AFEB-363D68918900}"/>
              </a:ext>
            </a:extLst>
          </p:cNvPr>
          <p:cNvSpPr txBox="1"/>
          <p:nvPr/>
        </p:nvSpPr>
        <p:spPr>
          <a:xfrm>
            <a:off x="703942" y="636925"/>
            <a:ext cx="698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Johnson &amp; Johnson Innovative Medicine</a:t>
            </a:r>
          </a:p>
        </p:txBody>
      </p:sp>
    </p:spTree>
    <p:extLst>
      <p:ext uri="{BB962C8B-B14F-4D97-AF65-F5344CB8AC3E}">
        <p14:creationId xmlns:p14="http://schemas.microsoft.com/office/powerpoint/2010/main" val="21493485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517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Wingdings</vt:lpstr>
      <vt:lpstr>Office Theme</vt:lpstr>
      <vt:lpstr>PowerPoint Presentation</vt:lpstr>
      <vt:lpstr>Background</vt:lpstr>
      <vt:lpstr>Career 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Zhicong</dc:creator>
  <cp:lastModifiedBy>Zhicong</cp:lastModifiedBy>
  <cp:revision>6</cp:revision>
  <dcterms:created xsi:type="dcterms:W3CDTF">2025-05-28T16:20:55Z</dcterms:created>
  <dcterms:modified xsi:type="dcterms:W3CDTF">2025-05-29T14:59:44Z</dcterms:modified>
</cp:coreProperties>
</file>