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51AAD3E-3606-4200-AFF0-4D788D03C985}">
  <a:tblStyle styleId="{051AAD3E-3606-4200-AFF0-4D788D03C9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RobotoMono-regular.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spcBef>
                <a:spcPts val="0"/>
              </a:spcBef>
              <a:spcAft>
                <a:spcPts val="0"/>
              </a:spcAft>
              <a:buNone/>
            </a:pPr>
            <a:r>
              <a:rPr lang="hu"/>
              <a:t>Third year information science students from Sapientia.</a:t>
            </a:r>
            <a:endParaRPr/>
          </a:p>
          <a:p>
            <a:pPr indent="0" lvl="0" marL="0" rtl="0" algn="l">
              <a:spcBef>
                <a:spcPts val="0"/>
              </a:spcBef>
              <a:spcAft>
                <a:spcPts val="0"/>
              </a:spcAft>
              <a:buNone/>
            </a:pPr>
            <a:r>
              <a:rPr lang="hu"/>
              <a:t>The title of out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9f9b7ba8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9f9b7ba8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0" rtl="0" algn="l">
              <a:spcBef>
                <a:spcPts val="0"/>
              </a:spcBef>
              <a:spcAft>
                <a:spcPts val="0"/>
              </a:spcAft>
              <a:buNone/>
            </a:pPr>
            <a:r>
              <a:rPr lang="hu"/>
              <a:t>We created a library that offers services for feature extraction based on different settings we want to use.</a:t>
            </a:r>
            <a:endParaRPr/>
          </a:p>
          <a:p>
            <a:pPr indent="0" lvl="0" marL="0" rtl="0" algn="l">
              <a:spcBef>
                <a:spcPts val="0"/>
              </a:spcBef>
              <a:spcAft>
                <a:spcPts val="0"/>
              </a:spcAft>
              <a:buNone/>
            </a:pPr>
            <a:r>
              <a:rPr lang="hu"/>
              <a:t>The enumerated features are extracted from each axis and the magnitude of the recorded signal (img 1) (=sqrt(ax^2+ay^2+az^2))</a:t>
            </a:r>
            <a:endParaRPr/>
          </a:p>
          <a:p>
            <a:pPr indent="0" lvl="0" marL="0" rtl="0" algn="l">
              <a:spcBef>
                <a:spcPts val="0"/>
              </a:spcBef>
              <a:spcAft>
                <a:spcPts val="0"/>
              </a:spcAft>
              <a:buNone/>
            </a:pPr>
            <a:r>
              <a:rPr lang="hu"/>
              <a:t>img 2 = histogram, distribution of the recorded values within a frame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9f9b7ba8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9f9b7ba8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If we want to recognize people by their gait patterns, everyone needs to be modeled first. We’ll use this later to evaluate further data, and to determine whether those belong to the user which is </a:t>
            </a:r>
            <a:r>
              <a:rPr lang="hu">
                <a:solidFill>
                  <a:srgbClr val="1155CC"/>
                </a:solidFill>
              </a:rPr>
              <a:t>genuine</a:t>
            </a:r>
            <a:r>
              <a:rPr lang="hu">
                <a:solidFill>
                  <a:srgbClr val="1155CC"/>
                </a:solidFill>
              </a:rPr>
              <a:t> user or to an imposter.</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We used the data provided by the user to make the model. We extracted the features using Feature Extractor. These features serve as positive data, and using the same amount of negative data, we made a classifier for the user. Negative data were collected from random individuals, and we extracted the features from those.</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t/>
            </a:r>
            <a:endParaRPr>
              <a:solidFill>
                <a:srgbClr val="1155CC"/>
              </a:solidFill>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All that’s required for validation is to load the existing model into a binary classifier, and to extract the features from fresh raw data. By comparing these, we get a value, which tells us the likelihood of not dealing with an imposter.</a:t>
            </a:r>
            <a:endParaRPr>
              <a:solidFill>
                <a:srgbClr val="1155CC"/>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9f9b7ba8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9f9b7ba8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Roboto Mono"/>
              <a:ea typeface="Roboto Mono"/>
              <a:cs typeface="Roboto Mono"/>
              <a:sym typeface="Roboto Mono"/>
            </a:endParaRPr>
          </a:p>
          <a:p>
            <a:pPr indent="0" lvl="0" marL="0" rtl="0" algn="l">
              <a:lnSpc>
                <a:spcPct val="115000"/>
              </a:lnSpc>
              <a:spcBef>
                <a:spcPts val="0"/>
              </a:spcBef>
              <a:spcAft>
                <a:spcPts val="0"/>
              </a:spcAft>
              <a:buNone/>
            </a:pPr>
            <a:r>
              <a:rPr lang="hu" sz="1800">
                <a:latin typeface="Roboto Mono"/>
                <a:ea typeface="Roboto Mono"/>
                <a:cs typeface="Roboto Mono"/>
                <a:sym typeface="Roboto Mono"/>
              </a:rPr>
              <a:t>The components of the Android applications are the following.</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It’s very important to create the app with user friendly Interface.</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Users have to create  account and log in order to use the gait validation.</a:t>
            </a:r>
            <a:endParaRPr sz="1800">
              <a:latin typeface="Roboto Mono"/>
              <a:ea typeface="Roboto Mono"/>
              <a:cs typeface="Roboto Mono"/>
              <a:sym typeface="Roboto Mono"/>
            </a:endParaRPr>
          </a:p>
          <a:p>
            <a:pPr indent="-342900" lvl="0" marL="457200" rtl="0" algn="l">
              <a:lnSpc>
                <a:spcPct val="115000"/>
              </a:lnSpc>
              <a:spcBef>
                <a:spcPts val="0"/>
              </a:spcBef>
              <a:spcAft>
                <a:spcPts val="0"/>
              </a:spcAft>
              <a:buSzPts val="1800"/>
              <a:buFont typeface="Roboto Mono"/>
              <a:buChar char="-"/>
            </a:pPr>
            <a:r>
              <a:rPr lang="hu" sz="1800">
                <a:latin typeface="Roboto Mono"/>
                <a:ea typeface="Roboto Mono"/>
                <a:cs typeface="Roboto Mono"/>
                <a:sym typeface="Roboto Mono"/>
              </a:rPr>
              <a:t>(As I mention before, raw user datas and models are stored in Firebase Storage and Users in Firebase FireStore)</a:t>
            </a:r>
            <a:endParaRPr sz="18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800">
              <a:latin typeface="Roboto Mono"/>
              <a:ea typeface="Roboto Mono"/>
              <a:cs typeface="Roboto Mono"/>
              <a:sym typeface="Roboto Mono"/>
            </a:endParaRPr>
          </a:p>
          <a:p>
            <a:pPr indent="0" lvl="0" marL="0" rtl="0" algn="l">
              <a:lnSpc>
                <a:spcPct val="115000"/>
              </a:lnSpc>
              <a:spcBef>
                <a:spcPts val="0"/>
              </a:spcBef>
              <a:spcAft>
                <a:spcPts val="0"/>
              </a:spcAft>
              <a:buClr>
                <a:srgbClr val="000000"/>
              </a:buClr>
              <a:buSzPts val="1100"/>
              <a:buFont typeface="Arial"/>
              <a:buNone/>
            </a:pPr>
            <a:r>
              <a:rPr lang="hu" sz="1800">
                <a:latin typeface="Roboto Mono"/>
                <a:ea typeface="Roboto Mono"/>
                <a:cs typeface="Roboto Mono"/>
                <a:sym typeface="Roboto Mono"/>
              </a:rPr>
              <a:t>We are going to show the demo at the end of te the presentation.</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lnSpc>
                <a:spcPct val="115000"/>
              </a:lnSpc>
              <a:spcBef>
                <a:spcPts val="0"/>
              </a:spcBef>
              <a:spcAft>
                <a:spcPts val="0"/>
              </a:spcAft>
              <a:buClr>
                <a:srgbClr val="000000"/>
              </a:buClr>
              <a:buSzPts val="1100"/>
              <a:buFont typeface="Arial"/>
              <a:buNone/>
            </a:pPr>
            <a:r>
              <a:t/>
            </a:r>
            <a:endParaRPr sz="1800">
              <a:latin typeface="Roboto Mono"/>
              <a:ea typeface="Roboto Mono"/>
              <a:cs typeface="Roboto Mono"/>
              <a:sym typeface="Roboto Mono"/>
            </a:endParaRPr>
          </a:p>
          <a:p>
            <a:pPr indent="457200" lvl="0" marL="0" rtl="0" algn="l">
              <a:lnSpc>
                <a:spcPct val="115000"/>
              </a:lnSpc>
              <a:spcBef>
                <a:spcPts val="0"/>
              </a:spcBef>
              <a:spcAft>
                <a:spcPts val="0"/>
              </a:spcAft>
              <a:buClr>
                <a:srgbClr val="000000"/>
              </a:buClr>
              <a:buSzPts val="1100"/>
              <a:buFont typeface="Arial"/>
              <a:buNone/>
            </a:pPr>
            <a:r>
              <a:rPr lang="hu" sz="1800">
                <a:latin typeface="Roboto Mono"/>
                <a:ea typeface="Roboto Mono"/>
                <a:cs typeface="Roboto Mono"/>
                <a:sym typeface="Roboto Mono"/>
              </a:rPr>
              <a:t>In order for someone to use the application, they need to create an account. This can be done through the application. The users are stored in Firebase.</a:t>
            </a:r>
            <a:endParaRPr sz="1800">
              <a:latin typeface="Roboto Mono"/>
              <a:ea typeface="Roboto Mono"/>
              <a:cs typeface="Roboto Mono"/>
              <a:sym typeface="Roboto Mono"/>
            </a:endParaRPr>
          </a:p>
          <a:p>
            <a:pPr indent="457200" lvl="0" marL="0" rtl="0" algn="l">
              <a:lnSpc>
                <a:spcPct val="115000"/>
              </a:lnSpc>
              <a:spcBef>
                <a:spcPts val="0"/>
              </a:spcBef>
              <a:spcAft>
                <a:spcPts val="0"/>
              </a:spcAft>
              <a:buClr>
                <a:srgbClr val="000000"/>
              </a:buClr>
              <a:buSzPts val="1100"/>
              <a:buFont typeface="Arial"/>
              <a:buNone/>
            </a:pPr>
            <a:r>
              <a:rPr lang="hu" sz="1800">
                <a:latin typeface="Roboto Mono"/>
                <a:ea typeface="Roboto Mono"/>
                <a:cs typeface="Roboto Mono"/>
                <a:sym typeface="Roboto Mono"/>
              </a:rPr>
              <a:t>In the case of a new user, they must first provide data. The user’s personal model is created by using the previous two modules.</a:t>
            </a:r>
            <a:endParaRPr sz="1800">
              <a:latin typeface="Roboto Mono"/>
              <a:ea typeface="Roboto Mono"/>
              <a:cs typeface="Roboto Mono"/>
              <a:sym typeface="Roboto Mono"/>
            </a:endParaRPr>
          </a:p>
          <a:p>
            <a:pPr indent="457200" lvl="0" marL="0" rtl="0" algn="l">
              <a:lnSpc>
                <a:spcPct val="115000"/>
              </a:lnSpc>
              <a:spcBef>
                <a:spcPts val="0"/>
              </a:spcBef>
              <a:spcAft>
                <a:spcPts val="0"/>
              </a:spcAft>
              <a:buClr>
                <a:srgbClr val="000000"/>
              </a:buClr>
              <a:buSzPts val="1100"/>
              <a:buFont typeface="Arial"/>
              <a:buNone/>
            </a:pPr>
            <a:r>
              <a:rPr lang="hu" sz="1800">
                <a:latin typeface="Roboto Mono"/>
                <a:ea typeface="Roboto Mono"/>
                <a:cs typeface="Roboto Mono"/>
                <a:sym typeface="Roboto Mono"/>
              </a:rPr>
              <a:t>If the user has existing models, then they may provide fewer data, which are compared to the existing model. This allows us to determine whether we are dealing with an imposter or not.</a:t>
            </a:r>
            <a:endParaRPr sz="1800">
              <a:latin typeface="Roboto Mono"/>
              <a:ea typeface="Roboto Mono"/>
              <a:cs typeface="Roboto Mono"/>
              <a:sym typeface="Roboto Mono"/>
            </a:endParaRPr>
          </a:p>
          <a:p>
            <a:pPr indent="457200" lvl="0" marL="0" rtl="0" algn="l">
              <a:lnSpc>
                <a:spcPct val="115000"/>
              </a:lnSpc>
              <a:spcBef>
                <a:spcPts val="0"/>
              </a:spcBef>
              <a:spcAft>
                <a:spcPts val="0"/>
              </a:spcAft>
              <a:buClr>
                <a:srgbClr val="000000"/>
              </a:buClr>
              <a:buSzPts val="1100"/>
              <a:buFont typeface="Arial"/>
              <a:buNone/>
            </a:pPr>
            <a:r>
              <a:rPr lang="hu" sz="1800">
                <a:latin typeface="Roboto Mono"/>
                <a:ea typeface="Roboto Mono"/>
                <a:cs typeface="Roboto Mono"/>
                <a:sym typeface="Roboto Mono"/>
              </a:rPr>
              <a:t>The models are stored in Firebase storage. When there is an internet connection, the user’s models can be downloaded. When there’s no connection, the device stores the model from the user which was previously logged in, therefore, it will compare the data to those.</a:t>
            </a:r>
            <a:endParaRPr sz="1800">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abdc1cd88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abdc1cd88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	(AUC = Area Under the ROC Curve ~ false positive / distinguished classes)</a:t>
            </a:r>
            <a:endParaRPr/>
          </a:p>
          <a:p>
            <a:pPr indent="0" lvl="0" marL="0" rtl="0" algn="l">
              <a:spcBef>
                <a:spcPts val="0"/>
              </a:spcBef>
              <a:spcAft>
                <a:spcPts val="0"/>
              </a:spcAft>
              <a:buNone/>
            </a:pPr>
            <a:r>
              <a:rPr lang="hu"/>
              <a:t>The table shows the precision and EER of two classifiers on two different sessions of the GaitAccel dataset. </a:t>
            </a:r>
            <a:endParaRPr/>
          </a:p>
          <a:p>
            <a:pPr indent="0" lvl="0" marL="0" rtl="0" algn="l">
              <a:spcBef>
                <a:spcPts val="0"/>
              </a:spcBef>
              <a:spcAft>
                <a:spcPts val="0"/>
              </a:spcAft>
              <a:buNone/>
            </a:pPr>
            <a:r>
              <a:rPr lang="hu"/>
              <a:t>The cross-session result show a decrease in the AUCs value...</a:t>
            </a:r>
            <a:endParaRPr/>
          </a:p>
          <a:p>
            <a:pPr indent="0" lvl="0" marL="0" rtl="0" algn="l">
              <a:spcBef>
                <a:spcPts val="0"/>
              </a:spcBef>
              <a:spcAft>
                <a:spcPts val="0"/>
              </a:spcAft>
              <a:buNone/>
            </a:pPr>
            <a:r>
              <a:rPr lang="hu"/>
              <a:t>As you can see …(mi a lenyeg???/RF)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abdc1cd88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abdc1cd88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0" rtl="0" algn="l">
              <a:spcBef>
                <a:spcPts val="0"/>
              </a:spcBef>
              <a:spcAft>
                <a:spcPts val="0"/>
              </a:spcAft>
              <a:buNone/>
            </a:pPr>
            <a:r>
              <a:rPr lang="hu"/>
              <a:t>The figure shows a comparison between the results of the Random Forest classifier on features extracted from one step cycle and features extracted from one frame of 128 samples (contains with a high probability a step cycle). </a:t>
            </a:r>
            <a:endParaRPr/>
          </a:p>
          <a:p>
            <a:pPr indent="0" lvl="0" marL="0" rtl="0" algn="l">
              <a:spcBef>
                <a:spcPts val="0"/>
              </a:spcBef>
              <a:spcAft>
                <a:spcPts val="0"/>
              </a:spcAft>
              <a:buNone/>
            </a:pPr>
            <a:r>
              <a:rPr lang="hu"/>
              <a:t>As you can see the difference is insignificant and based on this we decided to use fixed frames for feature extraction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abdc1cd88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abdc1cd88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0" rtl="0" algn="l">
              <a:spcBef>
                <a:spcPts val="0"/>
              </a:spcBef>
              <a:spcAft>
                <a:spcPts val="0"/>
              </a:spcAft>
              <a:buNone/>
            </a:pPr>
            <a:r>
              <a:rPr lang="hu"/>
              <a:t>The diagram presents the evolution of the classifier’s AUC as we increase the number of step cycles </a:t>
            </a:r>
            <a:endParaRPr/>
          </a:p>
          <a:p>
            <a:pPr indent="0" lvl="0" marL="0" rtl="0" algn="l">
              <a:spcBef>
                <a:spcPts val="0"/>
              </a:spcBef>
              <a:spcAft>
                <a:spcPts val="0"/>
              </a:spcAft>
              <a:buNone/>
            </a:pPr>
            <a:r>
              <a:rPr lang="hu"/>
              <a:t>and it becomes reliable once 5 or more step cycles are recorded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a85d7a24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a85d7a24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So let’s summarize:</a:t>
            </a:r>
            <a:endParaRPr/>
          </a:p>
          <a:p>
            <a:pPr indent="0" lvl="0" marL="0" rtl="0" algn="l">
              <a:spcBef>
                <a:spcPts val="0"/>
              </a:spcBef>
              <a:spcAft>
                <a:spcPts val="0"/>
              </a:spcAft>
              <a:buNone/>
            </a:pPr>
            <a:r>
              <a:rPr lang="hu"/>
              <a:t>	First of all, we have reached the conclusions that gait is changing over time</a:t>
            </a:r>
            <a:endParaRPr/>
          </a:p>
          <a:p>
            <a:pPr indent="0" lvl="0" marL="0" rtl="0" algn="l">
              <a:spcBef>
                <a:spcPts val="0"/>
              </a:spcBef>
              <a:spcAft>
                <a:spcPts val="0"/>
              </a:spcAft>
              <a:buNone/>
            </a:pPr>
            <a:r>
              <a:rPr lang="hu"/>
              <a:t>	and that using frames provides the same results as using step cycles</a:t>
            </a:r>
            <a:endParaRPr/>
          </a:p>
          <a:p>
            <a:pPr indent="0" lvl="0" marL="0" rtl="0" algn="l">
              <a:spcBef>
                <a:spcPts val="0"/>
              </a:spcBef>
              <a:spcAft>
                <a:spcPts val="0"/>
              </a:spcAft>
              <a:buNone/>
            </a:pPr>
            <a:r>
              <a:rPr lang="hu"/>
              <a:t>	we have also seen that a reliable result is reached once 5 or more step cycles have been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Based on these we developed an application that verifies if the user is genuine or is an imposter</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With this research project we</a:t>
            </a:r>
            <a:r>
              <a:rPr lang="hu"/>
              <a:t> attended the … and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9f9b7ba8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9f9b7ba8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So let’s summarize:</a:t>
            </a:r>
            <a:endParaRPr/>
          </a:p>
          <a:p>
            <a:pPr indent="0" lvl="0" marL="0" rtl="0" algn="l">
              <a:spcBef>
                <a:spcPts val="0"/>
              </a:spcBef>
              <a:spcAft>
                <a:spcPts val="0"/>
              </a:spcAft>
              <a:buNone/>
            </a:pPr>
            <a:r>
              <a:rPr lang="hu"/>
              <a:t>	gait is changing over time</a:t>
            </a:r>
            <a:endParaRPr/>
          </a:p>
          <a:p>
            <a:pPr indent="0" lvl="0" marL="0" rtl="0" algn="l">
              <a:spcBef>
                <a:spcPts val="0"/>
              </a:spcBef>
              <a:spcAft>
                <a:spcPts val="0"/>
              </a:spcAft>
              <a:buNone/>
            </a:pPr>
            <a:r>
              <a:rPr lang="hu"/>
              <a:t>	using frames provides the same results as using step cycles</a:t>
            </a:r>
            <a:endParaRPr/>
          </a:p>
          <a:p>
            <a:pPr indent="0" lvl="0" marL="0" rtl="0" algn="l">
              <a:spcBef>
                <a:spcPts val="0"/>
              </a:spcBef>
              <a:spcAft>
                <a:spcPts val="0"/>
              </a:spcAft>
              <a:buNone/>
            </a:pPr>
            <a:r>
              <a:rPr lang="hu"/>
              <a:t>	a reliable result is reached once 5 or more step cycles have been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Based on these we</a:t>
            </a:r>
            <a:r>
              <a:rPr lang="hu"/>
              <a:t> developed an application that verifies if the user is genuine or an imposter</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With this research project we attended the … and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a85d7a24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a85d7a24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9f9b7ba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9f9b7ba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9f9b7ba8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9f9b7ba8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Who doesn’t want to know they and their and their valuables are safe? No one. We use locks on doors, phones, cars, everywhere. Some of these can be opened with a key, others use passwords or biometric samples like fingerprints.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This study deals with gait biometrics.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There are some technical approaches of gait biometric gesture recognition like camera based, floor-sensor based and inertial sensor based ones. We decided to use the last one.</a:t>
            </a:r>
            <a:endParaRPr>
              <a:solidFill>
                <a:srgbClr val="1155CC"/>
              </a:solidFill>
            </a:endParaRPr>
          </a:p>
          <a:p>
            <a:pPr indent="0" lvl="0" marL="0" rtl="0" algn="l">
              <a:lnSpc>
                <a:spcPct val="115000"/>
              </a:lnSpc>
              <a:spcBef>
                <a:spcPts val="0"/>
              </a:spcBef>
              <a:spcAft>
                <a:spcPts val="0"/>
              </a:spcAft>
              <a:buNone/>
            </a:pPr>
            <a:r>
              <a:rPr lang="hu">
                <a:solidFill>
                  <a:srgbClr val="1155CC"/>
                </a:solidFill>
              </a:rPr>
              <a:t>	Gait biometrics can also be used in healthcare, for detecting diseases or in sports,  for maintaining proper workout forms, for example.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a85d7a24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a85d7a24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0" lvl="0" marL="0" rtl="0" algn="l">
              <a:lnSpc>
                <a:spcPct val="115000"/>
              </a:lnSpc>
              <a:spcBef>
                <a:spcPts val="0"/>
              </a:spcBef>
              <a:spcAft>
                <a:spcPts val="0"/>
              </a:spcAft>
              <a:buClr>
                <a:srgbClr val="000000"/>
              </a:buClr>
              <a:buSzPts val="1100"/>
              <a:buFont typeface="Arial"/>
              <a:buNone/>
            </a:pPr>
            <a:r>
              <a:rPr lang="hu">
                <a:solidFill>
                  <a:srgbClr val="1155CC"/>
                </a:solidFill>
              </a:rPr>
              <a:t>Who doesn’t want to know they and their and their valuables are safe? No one. We use locks on doors, phones, cars, everywhere. Some of these can be opened with a key, others use passwords or biometric samples like fingerprints.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This study deals with gait biometrics.</a:t>
            </a:r>
            <a:endParaRPr>
              <a:solidFill>
                <a:srgbClr val="1155CC"/>
              </a:solidFill>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There are some technical approaches of gait biometric gesture recognition like camera based, floor-sensor based and inertial sensor based ones. We decided to use the last one.</a:t>
            </a:r>
            <a:endParaRPr>
              <a:solidFill>
                <a:srgbClr val="1155CC"/>
              </a:solidFill>
            </a:endParaRPr>
          </a:p>
          <a:p>
            <a:pPr indent="0" lvl="0" marL="0" rtl="0" algn="l">
              <a:lnSpc>
                <a:spcPct val="115000"/>
              </a:lnSpc>
              <a:spcBef>
                <a:spcPts val="0"/>
              </a:spcBef>
              <a:spcAft>
                <a:spcPts val="0"/>
              </a:spcAft>
              <a:buNone/>
            </a:pPr>
            <a:r>
              <a:rPr lang="hu">
                <a:solidFill>
                  <a:srgbClr val="1155CC"/>
                </a:solidFill>
              </a:rPr>
              <a:t>	Gait biometrics can also be used in healthcare, for detecting diseases or in sports,  for maintaining proper workout forms, for example.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9f9b7ba8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9f9b7ba8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FT</a:t>
            </a:r>
            <a:endParaRPr/>
          </a:p>
          <a:p>
            <a:pPr indent="457200" lvl="0" marL="0" rtl="0" algn="l">
              <a:lnSpc>
                <a:spcPct val="115000"/>
              </a:lnSpc>
              <a:spcBef>
                <a:spcPts val="0"/>
              </a:spcBef>
              <a:spcAft>
                <a:spcPts val="0"/>
              </a:spcAft>
              <a:buClr>
                <a:srgbClr val="000000"/>
              </a:buClr>
              <a:buSzPts val="1100"/>
              <a:buFont typeface="Arial"/>
              <a:buNone/>
            </a:pPr>
            <a:r>
              <a:rPr lang="hu">
                <a:solidFill>
                  <a:srgbClr val="1155CC"/>
                </a:solidFill>
              </a:rPr>
              <a:t>Our objective is to create an Access Control System. But before this we have to take some smaller steps. First, we need a Feature Extractor to obtain some features from raw data. For this we need to implement our own library. Second, we trained a classifier using machine learning. Third, we need an application to collect biometric data from users.</a:t>
            </a:r>
            <a:endParaRPr>
              <a:solidFill>
                <a:srgbClr val="1155CC"/>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9f9b7ba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9f9b7ba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457200" rtl="0" algn="l">
              <a:lnSpc>
                <a:spcPct val="115000"/>
              </a:lnSpc>
              <a:spcBef>
                <a:spcPts val="0"/>
              </a:spcBef>
              <a:spcAft>
                <a:spcPts val="0"/>
              </a:spcAft>
              <a:buNone/>
            </a:pPr>
            <a:r>
              <a:rPr lang="hu"/>
              <a:t>-there are several research projects with similar topics</a:t>
            </a:r>
            <a:endParaRPr/>
          </a:p>
          <a:p>
            <a:pPr indent="0" lvl="0" marL="457200" rtl="0" algn="l">
              <a:lnSpc>
                <a:spcPct val="115000"/>
              </a:lnSpc>
              <a:spcBef>
                <a:spcPts val="0"/>
              </a:spcBef>
              <a:spcAft>
                <a:spcPts val="0"/>
              </a:spcAft>
              <a:buNone/>
            </a:pPr>
            <a:r>
              <a:rPr lang="hu"/>
              <a:t>-three of those are: …</a:t>
            </a:r>
            <a:endParaRPr/>
          </a:p>
          <a:p>
            <a:pPr indent="0" lvl="0" marL="457200" rtl="0" algn="l">
              <a:lnSpc>
                <a:spcPct val="115000"/>
              </a:lnSpc>
              <a:spcBef>
                <a:spcPts val="0"/>
              </a:spcBef>
              <a:spcAft>
                <a:spcPts val="0"/>
              </a:spcAft>
              <a:buNone/>
            </a:pPr>
            <a:r>
              <a:rPr lang="hu"/>
              <a:t>1.     they used DTW and reached an 8.9% equal error rate on their dataset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2.     they work a lot by detecting the step period and during the tests they conducted they noticed that the accelerometer alone provides a better error rate than the combination of an accelerometer and a gyroscope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3.     they put great emphasis on feature extraction using the classical manual methods and using a CNN</a:t>
            </a:r>
            <a:endParaRPr/>
          </a:p>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a85d7a24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a85d7a24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457200" rtl="0" algn="l">
              <a:lnSpc>
                <a:spcPct val="115000"/>
              </a:lnSpc>
              <a:spcBef>
                <a:spcPts val="0"/>
              </a:spcBef>
              <a:spcAft>
                <a:spcPts val="0"/>
              </a:spcAft>
              <a:buNone/>
            </a:pPr>
            <a:r>
              <a:rPr lang="hu"/>
              <a:t>-there are several research projects with similar topics</a:t>
            </a:r>
            <a:endParaRPr/>
          </a:p>
          <a:p>
            <a:pPr indent="0" lvl="0" marL="457200" rtl="0" algn="l">
              <a:lnSpc>
                <a:spcPct val="115000"/>
              </a:lnSpc>
              <a:spcBef>
                <a:spcPts val="0"/>
              </a:spcBef>
              <a:spcAft>
                <a:spcPts val="0"/>
              </a:spcAft>
              <a:buNone/>
            </a:pPr>
            <a:r>
              <a:rPr lang="hu"/>
              <a:t>-three of those are: …</a:t>
            </a:r>
            <a:endParaRPr/>
          </a:p>
          <a:p>
            <a:pPr indent="0" lvl="0" marL="457200" rtl="0" algn="l">
              <a:lnSpc>
                <a:spcPct val="115000"/>
              </a:lnSpc>
              <a:spcBef>
                <a:spcPts val="0"/>
              </a:spcBef>
              <a:spcAft>
                <a:spcPts val="0"/>
              </a:spcAft>
              <a:buNone/>
            </a:pPr>
            <a:r>
              <a:rPr lang="hu"/>
              <a:t>1.     they used DTW and reached an 8.9% equal error rate on their dataset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2.     they work a lot by detecting the step period and during the tests they conducted they noticed that the accelerometer alone provides a better error rate than the combination of an accelerometer and a gyroscope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3.     they put great emphasis on feature extraction using the classical manual methods and using a CNN</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a85d7a24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a85d7a24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NK</a:t>
            </a:r>
            <a:endParaRPr/>
          </a:p>
          <a:p>
            <a:pPr indent="0" lvl="0" marL="457200" rtl="0" algn="l">
              <a:lnSpc>
                <a:spcPct val="115000"/>
              </a:lnSpc>
              <a:spcBef>
                <a:spcPts val="0"/>
              </a:spcBef>
              <a:spcAft>
                <a:spcPts val="0"/>
              </a:spcAft>
              <a:buNone/>
            </a:pPr>
            <a:r>
              <a:rPr lang="hu"/>
              <a:t>-there are several research projects with similar topics</a:t>
            </a:r>
            <a:endParaRPr/>
          </a:p>
          <a:p>
            <a:pPr indent="0" lvl="0" marL="457200" rtl="0" algn="l">
              <a:lnSpc>
                <a:spcPct val="115000"/>
              </a:lnSpc>
              <a:spcBef>
                <a:spcPts val="0"/>
              </a:spcBef>
              <a:spcAft>
                <a:spcPts val="0"/>
              </a:spcAft>
              <a:buNone/>
            </a:pPr>
            <a:r>
              <a:rPr lang="hu"/>
              <a:t>-three of those are: …</a:t>
            </a:r>
            <a:endParaRPr/>
          </a:p>
          <a:p>
            <a:pPr indent="0" lvl="0" marL="457200" rtl="0" algn="l">
              <a:lnSpc>
                <a:spcPct val="115000"/>
              </a:lnSpc>
              <a:spcBef>
                <a:spcPts val="0"/>
              </a:spcBef>
              <a:spcAft>
                <a:spcPts val="0"/>
              </a:spcAft>
              <a:buNone/>
            </a:pPr>
            <a:r>
              <a:rPr lang="hu"/>
              <a:t>1.     they used DTW and reached an 8.9% equal error rate on their dataset</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2.     they work a lot by detecting the step period and during the tests they conducted they noticed that the accelerometer alone provides a better error rate than the combination of an accelerometer and a gyroscope (img middle)</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None/>
            </a:pPr>
            <a:r>
              <a:rPr lang="hu"/>
              <a:t>3.     they put great emphasis on feature extraction using the classical manual methods and using a CNN</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9f9b7ba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9f9b7ba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MJ</a:t>
            </a:r>
            <a:endParaRPr/>
          </a:p>
          <a:p>
            <a:pPr indent="0" lvl="0" marL="0" rtl="0" algn="l">
              <a:spcBef>
                <a:spcPts val="0"/>
              </a:spcBef>
              <a:spcAft>
                <a:spcPts val="0"/>
              </a:spcAft>
              <a:buNone/>
            </a:pPr>
            <a:r>
              <a:rPr lang="hu"/>
              <a:t>-modular architect</a:t>
            </a:r>
            <a:endParaRPr/>
          </a:p>
          <a:p>
            <a:pPr indent="0" lvl="0" marL="0" rtl="0" algn="l">
              <a:spcBef>
                <a:spcPts val="0"/>
              </a:spcBef>
              <a:spcAft>
                <a:spcPts val="0"/>
              </a:spcAft>
              <a:buNone/>
            </a:pPr>
            <a:r>
              <a:rPr lang="hu"/>
              <a:t>-two own library</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1phrase (teljes rendszer felepitese...a kovetkezokben reszletezzuk a fo komponenseket)</a:t>
            </a:r>
            <a:endParaRPr/>
          </a:p>
          <a:p>
            <a:pPr indent="0" lvl="0" marL="0" rtl="0" algn="l">
              <a:spcBef>
                <a:spcPts val="0"/>
              </a:spcBef>
              <a:spcAft>
                <a:spcPts val="0"/>
              </a:spcAft>
              <a:buNone/>
            </a:pPr>
            <a:r>
              <a:rPr lang="hu"/>
              <a:t>The diagram shows the main components of our application</a:t>
            </a:r>
            <a:endParaRPr/>
          </a:p>
          <a:p>
            <a:pPr indent="0" lvl="0" marL="0" rtl="0" algn="l">
              <a:spcBef>
                <a:spcPts val="0"/>
              </a:spcBef>
              <a:spcAft>
                <a:spcPts val="0"/>
              </a:spcAft>
              <a:buNone/>
            </a:pPr>
            <a:r>
              <a:rPr lang="hu"/>
              <a:t>Next we are going to give a more detailed presentation of those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hu" sz="1800">
                <a:latin typeface="Roboto Mono"/>
                <a:ea typeface="Roboto Mono"/>
                <a:cs typeface="Roboto Mono"/>
                <a:sym typeface="Roboto Mono"/>
              </a:rPr>
              <a:t>So, let’s talk about the application.</a:t>
            </a:r>
            <a:endParaRPr sz="1800">
              <a:latin typeface="Roboto Mono"/>
              <a:ea typeface="Roboto Mono"/>
              <a:cs typeface="Roboto Mono"/>
              <a:sym typeface="Roboto Mono"/>
            </a:endParaRPr>
          </a:p>
          <a:p>
            <a:pPr indent="0" lvl="0" marL="0" rtl="0" algn="l">
              <a:lnSpc>
                <a:spcPct val="115000"/>
              </a:lnSpc>
              <a:spcBef>
                <a:spcPts val="0"/>
              </a:spcBef>
              <a:spcAft>
                <a:spcPts val="0"/>
              </a:spcAft>
              <a:buNone/>
            </a:pPr>
            <a:r>
              <a:rPr lang="hu" sz="1800">
                <a:latin typeface="Roboto Mono"/>
                <a:ea typeface="Roboto Mono"/>
                <a:cs typeface="Roboto Mono"/>
                <a:sym typeface="Roboto Mono"/>
              </a:rPr>
              <a:t>The diagram shows the android application and the modular architect including the two main modules developed by us, the Feature Extractor ad the Model Builder.</a:t>
            </a:r>
            <a:endParaRPr sz="1800">
              <a:latin typeface="Roboto Mono"/>
              <a:ea typeface="Roboto Mono"/>
              <a:cs typeface="Roboto Mono"/>
              <a:sym typeface="Roboto Mono"/>
            </a:endParaRPr>
          </a:p>
          <a:p>
            <a:pPr indent="0" lvl="0" marL="0" rtl="0" algn="l">
              <a:lnSpc>
                <a:spcPct val="115000"/>
              </a:lnSpc>
              <a:spcBef>
                <a:spcPts val="0"/>
              </a:spcBef>
              <a:spcAft>
                <a:spcPts val="0"/>
              </a:spcAft>
              <a:buNone/>
            </a:pPr>
            <a:r>
              <a:rPr lang="hu" sz="1800">
                <a:latin typeface="Roboto Mono"/>
                <a:ea typeface="Roboto Mono"/>
                <a:cs typeface="Roboto Mono"/>
                <a:sym typeface="Roboto Mono"/>
              </a:rPr>
              <a:t>The files and users used by the application are stored in Firebase.</a:t>
            </a:r>
            <a:endParaRPr sz="1800">
              <a:latin typeface="Roboto Mono"/>
              <a:ea typeface="Roboto Mono"/>
              <a:cs typeface="Roboto Mono"/>
              <a:sym typeface="Roboto Mono"/>
            </a:endParaRPr>
          </a:p>
          <a:p>
            <a:pPr indent="0" lvl="0" marL="0" rtl="0" algn="l">
              <a:lnSpc>
                <a:spcPct val="115000"/>
              </a:lnSpc>
              <a:spcBef>
                <a:spcPts val="0"/>
              </a:spcBef>
              <a:spcAft>
                <a:spcPts val="0"/>
              </a:spcAft>
              <a:buClr>
                <a:srgbClr val="000000"/>
              </a:buClr>
              <a:buSzPts val="1100"/>
              <a:buFont typeface="Arial"/>
              <a:buNone/>
            </a:pPr>
            <a:r>
              <a:t/>
            </a:r>
            <a:endParaRPr sz="1800">
              <a:latin typeface="Roboto Mono"/>
              <a:ea typeface="Roboto Mono"/>
              <a:cs typeface="Roboto Mono"/>
              <a:sym typeface="Roboto Mon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jp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6.jpg"/><Relationship Id="rId5" Type="http://schemas.openxmlformats.org/officeDocument/2006/relationships/image" Target="../media/image17.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6.jpg"/><Relationship Id="rId5" Type="http://schemas.openxmlformats.org/officeDocument/2006/relationships/image" Target="../media/image17.png"/><Relationship Id="rId6"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nvSpPr>
        <p:spPr>
          <a:xfrm>
            <a:off x="0" y="318050"/>
            <a:ext cx="9144000" cy="25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hu" sz="4300">
                <a:solidFill>
                  <a:srgbClr val="212121"/>
                </a:solidFill>
                <a:latin typeface="Amatic SC"/>
                <a:ea typeface="Amatic SC"/>
                <a:cs typeface="Amatic SC"/>
                <a:sym typeface="Amatic SC"/>
              </a:rPr>
              <a:t>Smartphone-Based </a:t>
            </a:r>
            <a:r>
              <a:rPr b="1" lang="hu" sz="4300">
                <a:solidFill>
                  <a:srgbClr val="212121"/>
                </a:solidFill>
                <a:latin typeface="Amatic SC"/>
                <a:ea typeface="Amatic SC"/>
                <a:cs typeface="Amatic SC"/>
                <a:sym typeface="Amatic SC"/>
              </a:rPr>
              <a:t>Gait Recognition</a:t>
            </a:r>
            <a:endParaRPr b="1" sz="4300">
              <a:solidFill>
                <a:srgbClr val="212121"/>
              </a:solidFill>
              <a:latin typeface="Amatic SC"/>
              <a:ea typeface="Amatic SC"/>
              <a:cs typeface="Amatic SC"/>
              <a:sym typeface="Amatic SC"/>
            </a:endParaRPr>
          </a:p>
        </p:txBody>
      </p:sp>
      <p:sp>
        <p:nvSpPr>
          <p:cNvPr id="57" name="Google Shape;57;p13"/>
          <p:cNvSpPr txBox="1"/>
          <p:nvPr/>
        </p:nvSpPr>
        <p:spPr>
          <a:xfrm>
            <a:off x="0" y="3469775"/>
            <a:ext cx="6177900" cy="156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hu" sz="2200">
                <a:solidFill>
                  <a:srgbClr val="666666"/>
                </a:solidFill>
                <a:latin typeface="Source Code Pro"/>
                <a:ea typeface="Source Code Pro"/>
                <a:cs typeface="Source Code Pro"/>
                <a:sym typeface="Source Code Pro"/>
              </a:rPr>
              <a:t>Students</a:t>
            </a:r>
            <a:r>
              <a:rPr b="1" lang="hu" sz="2200">
                <a:solidFill>
                  <a:srgbClr val="666666"/>
                </a:solidFill>
                <a:latin typeface="Source Code Pro"/>
                <a:ea typeface="Source Code Pro"/>
                <a:cs typeface="Source Code Pro"/>
                <a:sym typeface="Source Code Pro"/>
              </a:rPr>
              <a:t>:</a:t>
            </a:r>
            <a:endParaRPr b="1" sz="2200">
              <a:solidFill>
                <a:srgbClr val="666666"/>
              </a:solidFill>
              <a:latin typeface="Source Code Pro"/>
              <a:ea typeface="Source Code Pro"/>
              <a:cs typeface="Source Code Pro"/>
              <a:sym typeface="Source Code Pro"/>
            </a:endParaRPr>
          </a:p>
          <a:p>
            <a:pPr indent="45720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FÜLÖP Timea, MILLE János, </a:t>
            </a:r>
            <a:endParaRPr sz="2000">
              <a:solidFill>
                <a:srgbClr val="666666"/>
              </a:solidFill>
              <a:latin typeface="Source Code Pro"/>
              <a:ea typeface="Source Code Pro"/>
              <a:cs typeface="Source Code Pro"/>
              <a:sym typeface="Source Code Pro"/>
            </a:endParaRPr>
          </a:p>
          <a:p>
            <a:pPr indent="45720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NÉMETH Krisztián-Miklós </a:t>
            </a:r>
            <a:endParaRPr sz="2000">
              <a:solidFill>
                <a:srgbClr val="666666"/>
              </a:solidFill>
              <a:latin typeface="Source Code Pro"/>
              <a:ea typeface="Source Code Pro"/>
              <a:cs typeface="Source Code Pro"/>
              <a:sym typeface="Source Code Pro"/>
            </a:endParaRPr>
          </a:p>
          <a:p>
            <a:pPr indent="45720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Informati</a:t>
            </a:r>
            <a:r>
              <a:rPr lang="hu" sz="2000">
                <a:solidFill>
                  <a:schemeClr val="dk2"/>
                </a:solidFill>
                <a:latin typeface="Source Code Pro"/>
                <a:ea typeface="Source Code Pro"/>
                <a:cs typeface="Source Code Pro"/>
                <a:sym typeface="Source Code Pro"/>
              </a:rPr>
              <a:t>on Science</a:t>
            </a:r>
            <a:r>
              <a:rPr lang="hu" sz="2000">
                <a:solidFill>
                  <a:srgbClr val="666666"/>
                </a:solidFill>
                <a:latin typeface="Source Code Pro"/>
                <a:ea typeface="Source Code Pro"/>
                <a:cs typeface="Source Code Pro"/>
                <a:sym typeface="Source Code Pro"/>
              </a:rPr>
              <a:t> III.</a:t>
            </a:r>
            <a:endParaRPr sz="2000">
              <a:solidFill>
                <a:srgbClr val="666666"/>
              </a:solidFill>
              <a:latin typeface="Source Code Pro"/>
              <a:ea typeface="Source Code Pro"/>
              <a:cs typeface="Source Code Pro"/>
              <a:sym typeface="Source Code Pro"/>
            </a:endParaRPr>
          </a:p>
        </p:txBody>
      </p:sp>
      <p:sp>
        <p:nvSpPr>
          <p:cNvPr id="58" name="Google Shape;58;p13"/>
          <p:cNvSpPr txBox="1"/>
          <p:nvPr/>
        </p:nvSpPr>
        <p:spPr>
          <a:xfrm>
            <a:off x="6246300" y="3635700"/>
            <a:ext cx="2897700" cy="9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hu" sz="2200">
                <a:solidFill>
                  <a:srgbClr val="666666"/>
                </a:solidFill>
                <a:latin typeface="Source Code Pro"/>
                <a:ea typeface="Source Code Pro"/>
                <a:cs typeface="Source Code Pro"/>
                <a:sym typeface="Source Code Pro"/>
              </a:rPr>
              <a:t>Supervisor</a:t>
            </a:r>
            <a:r>
              <a:rPr b="1" lang="hu" sz="2200">
                <a:solidFill>
                  <a:srgbClr val="666666"/>
                </a:solidFill>
                <a:latin typeface="Source Code Pro"/>
                <a:ea typeface="Source Code Pro"/>
                <a:cs typeface="Source Code Pro"/>
                <a:sym typeface="Source Code Pro"/>
              </a:rPr>
              <a:t>:</a:t>
            </a:r>
            <a:endParaRPr b="1" sz="2200">
              <a:solidFill>
                <a:srgbClr val="666666"/>
              </a:solidFill>
              <a:latin typeface="Source Code Pro"/>
              <a:ea typeface="Source Code Pro"/>
              <a:cs typeface="Source Code Pro"/>
              <a:sym typeface="Source Code Pro"/>
            </a:endParaRPr>
          </a:p>
          <a:p>
            <a:pPr indent="0" lvl="0" marL="0" rtl="0" algn="l">
              <a:spcBef>
                <a:spcPts val="0"/>
              </a:spcBef>
              <a:spcAft>
                <a:spcPts val="0"/>
              </a:spcAft>
              <a:buNone/>
            </a:pPr>
            <a:r>
              <a:rPr lang="hu" sz="2000">
                <a:solidFill>
                  <a:srgbClr val="666666"/>
                </a:solidFill>
                <a:latin typeface="Source Code Pro"/>
                <a:ea typeface="Source Code Pro"/>
                <a:cs typeface="Source Code Pro"/>
                <a:sym typeface="Source Code Pro"/>
              </a:rPr>
              <a:t>dr. ANTAL Margit</a:t>
            </a:r>
            <a:br>
              <a:rPr b="1" lang="hu" sz="2200">
                <a:solidFill>
                  <a:srgbClr val="666666"/>
                </a:solidFill>
                <a:latin typeface="Source Code Pro"/>
                <a:ea typeface="Source Code Pro"/>
                <a:cs typeface="Source Code Pro"/>
                <a:sym typeface="Source Code Pro"/>
              </a:rPr>
            </a:br>
            <a:endParaRPr b="1" sz="2200">
              <a:solidFill>
                <a:srgbClr val="666666"/>
              </a:solidFill>
              <a:latin typeface="Source Code Pro"/>
              <a:ea typeface="Source Code Pro"/>
              <a:cs typeface="Source Code Pro"/>
              <a:sym typeface="Source Code Pro"/>
            </a:endParaRPr>
          </a:p>
        </p:txBody>
      </p:sp>
      <p:sp>
        <p:nvSpPr>
          <p:cNvPr id="59" name="Google Shape;59;p13"/>
          <p:cNvSpPr txBox="1"/>
          <p:nvPr/>
        </p:nvSpPr>
        <p:spPr>
          <a:xfrm>
            <a:off x="2918225" y="2570775"/>
            <a:ext cx="3708600" cy="6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hu" sz="2400">
                <a:solidFill>
                  <a:srgbClr val="666666"/>
                </a:solidFill>
                <a:latin typeface="Source Code Pro"/>
                <a:ea typeface="Source Code Pro"/>
                <a:cs typeface="Source Code Pro"/>
                <a:sym typeface="Source Code Pro"/>
              </a:rPr>
              <a:t>December 18, </a:t>
            </a:r>
            <a:r>
              <a:rPr b="1" lang="hu" sz="2400">
                <a:solidFill>
                  <a:srgbClr val="666666"/>
                </a:solidFill>
                <a:latin typeface="Source Code Pro"/>
                <a:ea typeface="Source Code Pro"/>
                <a:cs typeface="Source Code Pro"/>
                <a:sym typeface="Source Code Pro"/>
              </a:rPr>
              <a:t>2018</a:t>
            </a:r>
            <a:endParaRPr sz="2400"/>
          </a:p>
        </p:txBody>
      </p:sp>
      <p:sp>
        <p:nvSpPr>
          <p:cNvPr id="60" name="Google Shape;60;p13"/>
          <p:cNvSpPr txBox="1"/>
          <p:nvPr/>
        </p:nvSpPr>
        <p:spPr>
          <a:xfrm>
            <a:off x="1069800" y="318050"/>
            <a:ext cx="7265100" cy="6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hu" sz="2400">
                <a:solidFill>
                  <a:srgbClr val="666666"/>
                </a:solidFill>
                <a:latin typeface="Source Code Pro"/>
                <a:ea typeface="Source Code Pro"/>
                <a:cs typeface="Source Code Pro"/>
                <a:sym typeface="Source Code Pro"/>
              </a:rPr>
              <a:t>Accenture Student Research Project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495300" lvl="0" marL="457200" rtl="0" algn="l">
              <a:spcBef>
                <a:spcPts val="0"/>
              </a:spcBef>
              <a:spcAft>
                <a:spcPts val="0"/>
              </a:spcAft>
              <a:buSzPts val="4200"/>
              <a:buAutoNum type="romanUcPeriod"/>
            </a:pPr>
            <a:r>
              <a:rPr lang="hu"/>
              <a:t>Feature Extraction</a:t>
            </a:r>
            <a:endParaRPr/>
          </a:p>
        </p:txBody>
      </p:sp>
      <p:sp>
        <p:nvSpPr>
          <p:cNvPr id="128" name="Google Shape;128;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minimum points</a:t>
            </a:r>
            <a:endParaRPr/>
          </a:p>
          <a:p>
            <a:pPr indent="-342900" lvl="0" marL="457200" rtl="0" algn="l">
              <a:spcBef>
                <a:spcPts val="0"/>
              </a:spcBef>
              <a:spcAft>
                <a:spcPts val="0"/>
              </a:spcAft>
              <a:buSzPts val="1800"/>
              <a:buChar char="●"/>
            </a:pPr>
            <a:r>
              <a:rPr lang="hu"/>
              <a:t>mean values</a:t>
            </a:r>
            <a:endParaRPr/>
          </a:p>
          <a:p>
            <a:pPr indent="-342900" lvl="0" marL="457200" rtl="0" algn="l">
              <a:spcBef>
                <a:spcPts val="0"/>
              </a:spcBef>
              <a:spcAft>
                <a:spcPts val="0"/>
              </a:spcAft>
              <a:buSzPts val="1800"/>
              <a:buChar char="●"/>
            </a:pPr>
            <a:r>
              <a:rPr lang="hu"/>
              <a:t>standard deviations</a:t>
            </a:r>
            <a:endParaRPr/>
          </a:p>
          <a:p>
            <a:pPr indent="-342900" lvl="0" marL="457200" rtl="0" algn="l">
              <a:spcBef>
                <a:spcPts val="0"/>
              </a:spcBef>
              <a:spcAft>
                <a:spcPts val="0"/>
              </a:spcAft>
              <a:buSzPts val="1800"/>
              <a:buChar char="●"/>
            </a:pPr>
            <a:r>
              <a:rPr lang="hu"/>
              <a:t>mean absolute differences</a:t>
            </a:r>
            <a:endParaRPr/>
          </a:p>
          <a:p>
            <a:pPr indent="-342900" lvl="0" marL="457200" rtl="0" algn="l">
              <a:spcBef>
                <a:spcPts val="0"/>
              </a:spcBef>
              <a:spcAft>
                <a:spcPts val="0"/>
              </a:spcAft>
              <a:buSzPts val="1800"/>
              <a:buChar char="●"/>
            </a:pPr>
            <a:r>
              <a:rPr lang="hu"/>
              <a:t>zero crossing rates</a:t>
            </a:r>
            <a:endParaRPr/>
          </a:p>
          <a:p>
            <a:pPr indent="-342900" lvl="0" marL="457200" rtl="0" algn="l">
              <a:spcBef>
                <a:spcPts val="0"/>
              </a:spcBef>
              <a:spcAft>
                <a:spcPts val="0"/>
              </a:spcAft>
              <a:buSzPts val="1800"/>
              <a:buChar char="●"/>
            </a:pPr>
            <a:r>
              <a:rPr lang="hu"/>
              <a:t>histograms</a:t>
            </a:r>
            <a:endParaRPr/>
          </a:p>
          <a:p>
            <a:pPr indent="0" lvl="0" marL="0" rtl="0" algn="l">
              <a:spcBef>
                <a:spcPts val="1600"/>
              </a:spcBef>
              <a:spcAft>
                <a:spcPts val="1600"/>
              </a:spcAft>
              <a:buNone/>
            </a:pPr>
            <a:r>
              <a:t/>
            </a:r>
            <a:endParaRPr/>
          </a:p>
        </p:txBody>
      </p:sp>
      <p:pic>
        <p:nvPicPr>
          <p:cNvPr id="129" name="Google Shape;129;p22"/>
          <p:cNvPicPr preferRelativeResize="0"/>
          <p:nvPr/>
        </p:nvPicPr>
        <p:blipFill>
          <a:blip r:embed="rId3">
            <a:alphaModFix/>
          </a:blip>
          <a:stretch>
            <a:fillRect/>
          </a:stretch>
        </p:blipFill>
        <p:spPr>
          <a:xfrm>
            <a:off x="5104813" y="141150"/>
            <a:ext cx="3512176" cy="2637025"/>
          </a:xfrm>
          <a:prstGeom prst="rect">
            <a:avLst/>
          </a:prstGeom>
          <a:noFill/>
          <a:ln>
            <a:noFill/>
          </a:ln>
        </p:spPr>
      </p:pic>
      <p:pic>
        <p:nvPicPr>
          <p:cNvPr id="130" name="Google Shape;130;p22"/>
          <p:cNvPicPr preferRelativeResize="0"/>
          <p:nvPr/>
        </p:nvPicPr>
        <p:blipFill>
          <a:blip r:embed="rId4">
            <a:alphaModFix/>
          </a:blip>
          <a:stretch>
            <a:fillRect/>
          </a:stretch>
        </p:blipFill>
        <p:spPr>
          <a:xfrm>
            <a:off x="4946162" y="2778174"/>
            <a:ext cx="3550500" cy="236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II. Machine-Learning</a:t>
            </a:r>
            <a:endParaRPr/>
          </a:p>
        </p:txBody>
      </p:sp>
      <p:sp>
        <p:nvSpPr>
          <p:cNvPr id="136" name="Google Shape;136;p23"/>
          <p:cNvSpPr txBox="1"/>
          <p:nvPr>
            <p:ph idx="1" type="body"/>
          </p:nvPr>
        </p:nvSpPr>
        <p:spPr>
          <a:xfrm>
            <a:off x="2365725" y="2631275"/>
            <a:ext cx="4584000" cy="145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Weka library</a:t>
            </a:r>
            <a:endParaRPr/>
          </a:p>
          <a:p>
            <a:pPr indent="-342900" lvl="0" marL="457200" rtl="0" algn="l">
              <a:spcBef>
                <a:spcPts val="0"/>
              </a:spcBef>
              <a:spcAft>
                <a:spcPts val="0"/>
              </a:spcAft>
              <a:buSzPts val="1800"/>
              <a:buChar char="●"/>
            </a:pPr>
            <a:r>
              <a:rPr lang="hu"/>
              <a:t>B</a:t>
            </a:r>
            <a:r>
              <a:rPr lang="hu"/>
              <a:t>inary classifier</a:t>
            </a:r>
            <a:endParaRPr/>
          </a:p>
          <a:p>
            <a:pPr indent="-342900" lvl="0" marL="457200" rtl="0" algn="l">
              <a:spcBef>
                <a:spcPts val="0"/>
              </a:spcBef>
              <a:spcAft>
                <a:spcPts val="0"/>
              </a:spcAft>
              <a:buSzPts val="1800"/>
              <a:buChar char="●"/>
            </a:pPr>
            <a:r>
              <a:rPr lang="hu"/>
              <a:t>Model creation</a:t>
            </a:r>
            <a:endParaRPr/>
          </a:p>
          <a:p>
            <a:pPr indent="-342900" lvl="0" marL="457200" rtl="0" algn="l">
              <a:spcBef>
                <a:spcPts val="0"/>
              </a:spcBef>
              <a:spcAft>
                <a:spcPts val="0"/>
              </a:spcAft>
              <a:buSzPts val="1800"/>
              <a:buChar char="●"/>
            </a:pPr>
            <a:r>
              <a:rPr lang="hu"/>
              <a:t>Validation</a:t>
            </a:r>
            <a:endParaRPr/>
          </a:p>
        </p:txBody>
      </p:sp>
      <p:pic>
        <p:nvPicPr>
          <p:cNvPr descr="Képtalálat a következőre: „java logo”" id="137" name="Google Shape;137;p23"/>
          <p:cNvPicPr preferRelativeResize="0"/>
          <p:nvPr/>
        </p:nvPicPr>
        <p:blipFill>
          <a:blip r:embed="rId3">
            <a:alphaModFix/>
          </a:blip>
          <a:stretch>
            <a:fillRect/>
          </a:stretch>
        </p:blipFill>
        <p:spPr>
          <a:xfrm>
            <a:off x="1032000" y="3854650"/>
            <a:ext cx="1088925" cy="1088925"/>
          </a:xfrm>
          <a:prstGeom prst="rect">
            <a:avLst/>
          </a:prstGeom>
          <a:noFill/>
          <a:ln>
            <a:noFill/>
          </a:ln>
        </p:spPr>
      </p:pic>
      <p:pic>
        <p:nvPicPr>
          <p:cNvPr descr="Képtalálat a következőre: „weka logo”" id="138" name="Google Shape;138;p23"/>
          <p:cNvPicPr preferRelativeResize="0"/>
          <p:nvPr/>
        </p:nvPicPr>
        <p:blipFill>
          <a:blip r:embed="rId4">
            <a:alphaModFix/>
          </a:blip>
          <a:stretch>
            <a:fillRect/>
          </a:stretch>
        </p:blipFill>
        <p:spPr>
          <a:xfrm>
            <a:off x="311700" y="3012275"/>
            <a:ext cx="945450" cy="945450"/>
          </a:xfrm>
          <a:prstGeom prst="rect">
            <a:avLst/>
          </a:prstGeom>
          <a:noFill/>
          <a:ln>
            <a:noFill/>
          </a:ln>
        </p:spPr>
      </p:pic>
      <p:pic>
        <p:nvPicPr>
          <p:cNvPr descr="Kapcsolódó kép" id="139" name="Google Shape;139;p23"/>
          <p:cNvPicPr preferRelativeResize="0"/>
          <p:nvPr/>
        </p:nvPicPr>
        <p:blipFill>
          <a:blip r:embed="rId5">
            <a:alphaModFix/>
          </a:blip>
          <a:stretch>
            <a:fillRect/>
          </a:stretch>
        </p:blipFill>
        <p:spPr>
          <a:xfrm>
            <a:off x="4882127" y="140975"/>
            <a:ext cx="3802275" cy="274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92850"/>
            <a:ext cx="52665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III. Android application</a:t>
            </a:r>
            <a:endParaRPr/>
          </a:p>
        </p:txBody>
      </p:sp>
      <p:sp>
        <p:nvSpPr>
          <p:cNvPr id="145" name="Google Shape;145;p24"/>
          <p:cNvSpPr txBox="1"/>
          <p:nvPr>
            <p:ph idx="1" type="body"/>
          </p:nvPr>
        </p:nvSpPr>
        <p:spPr>
          <a:xfrm>
            <a:off x="723300" y="1437425"/>
            <a:ext cx="4510800" cy="253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App with friendly UI</a:t>
            </a:r>
            <a:endParaRPr/>
          </a:p>
          <a:p>
            <a:pPr indent="-342900" lvl="0" marL="457200" rtl="0" algn="l">
              <a:spcBef>
                <a:spcPts val="0"/>
              </a:spcBef>
              <a:spcAft>
                <a:spcPts val="0"/>
              </a:spcAft>
              <a:buSzPts val="1800"/>
              <a:buChar char="●"/>
            </a:pPr>
            <a:r>
              <a:rPr lang="hu"/>
              <a:t>User registration and login</a:t>
            </a:r>
            <a:endParaRPr/>
          </a:p>
          <a:p>
            <a:pPr indent="-342900" lvl="0" marL="457200" rtl="0" algn="l">
              <a:spcBef>
                <a:spcPts val="0"/>
              </a:spcBef>
              <a:spcAft>
                <a:spcPts val="0"/>
              </a:spcAft>
              <a:buSzPts val="1800"/>
              <a:buChar char="●"/>
            </a:pPr>
            <a:r>
              <a:rPr lang="hu"/>
              <a:t>Raw data collecting </a:t>
            </a:r>
            <a:endParaRPr/>
          </a:p>
          <a:p>
            <a:pPr indent="-342900" lvl="0" marL="457200" rtl="0" algn="l">
              <a:spcBef>
                <a:spcPts val="0"/>
              </a:spcBef>
              <a:spcAft>
                <a:spcPts val="0"/>
              </a:spcAft>
              <a:buSzPts val="1800"/>
              <a:buChar char="●"/>
            </a:pPr>
            <a:r>
              <a:rPr lang="hu"/>
              <a:t>Model generation and user validation</a:t>
            </a:r>
            <a:endParaRPr/>
          </a:p>
          <a:p>
            <a:pPr indent="-342900" lvl="0" marL="457200" rtl="0" algn="l">
              <a:spcBef>
                <a:spcPts val="0"/>
              </a:spcBef>
              <a:spcAft>
                <a:spcPts val="0"/>
              </a:spcAft>
              <a:buSzPts val="1800"/>
              <a:buChar char="●"/>
            </a:pPr>
            <a:r>
              <a:rPr lang="hu"/>
              <a:t>Storing data in Firebase</a:t>
            </a:r>
            <a:endParaRPr/>
          </a:p>
          <a:p>
            <a:pPr indent="0" lvl="0" marL="457200" rtl="0" algn="l">
              <a:spcBef>
                <a:spcPts val="1600"/>
              </a:spcBef>
              <a:spcAft>
                <a:spcPts val="1600"/>
              </a:spcAft>
              <a:buNone/>
            </a:pPr>
            <a:r>
              <a:t/>
            </a:r>
            <a:endParaRPr>
              <a:highlight>
                <a:srgbClr val="00FF00"/>
              </a:highlight>
            </a:endParaRPr>
          </a:p>
        </p:txBody>
      </p:sp>
      <p:pic>
        <p:nvPicPr>
          <p:cNvPr id="146" name="Google Shape;146;p24"/>
          <p:cNvPicPr preferRelativeResize="0"/>
          <p:nvPr/>
        </p:nvPicPr>
        <p:blipFill>
          <a:blip r:embed="rId3">
            <a:alphaModFix/>
          </a:blip>
          <a:stretch>
            <a:fillRect/>
          </a:stretch>
        </p:blipFill>
        <p:spPr>
          <a:xfrm>
            <a:off x="5676375" y="779375"/>
            <a:ext cx="2341508" cy="3685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2226775" y="0"/>
            <a:ext cx="50577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hu"/>
              <a:t>RESULTS</a:t>
            </a:r>
            <a:endParaRPr/>
          </a:p>
          <a:p>
            <a:pPr indent="0" lvl="0" marL="0" rtl="0" algn="l">
              <a:spcBef>
                <a:spcPts val="0"/>
              </a:spcBef>
              <a:spcAft>
                <a:spcPts val="0"/>
              </a:spcAft>
              <a:buNone/>
            </a:pPr>
            <a:r>
              <a:t/>
            </a:r>
            <a:endParaRPr/>
          </a:p>
        </p:txBody>
      </p:sp>
      <p:graphicFrame>
        <p:nvGraphicFramePr>
          <p:cNvPr id="152" name="Google Shape;152;p25"/>
          <p:cNvGraphicFramePr/>
          <p:nvPr/>
        </p:nvGraphicFramePr>
        <p:xfrm>
          <a:off x="252400" y="1278500"/>
          <a:ext cx="3000000" cy="3000000"/>
        </p:xfrm>
        <a:graphic>
          <a:graphicData uri="http://schemas.openxmlformats.org/drawingml/2006/table">
            <a:tbl>
              <a:tblPr>
                <a:noFill/>
                <a:tableStyleId>{051AAD3E-3606-4200-AFF0-4D788D03C985}</a:tableStyleId>
              </a:tblPr>
              <a:tblGrid>
                <a:gridCol w="911275"/>
                <a:gridCol w="1190000"/>
                <a:gridCol w="983900"/>
                <a:gridCol w="862475"/>
                <a:gridCol w="872225"/>
                <a:gridCol w="842975"/>
              </a:tblGrid>
              <a:tr h="806650">
                <a:tc>
                  <a:txBody>
                    <a:bodyPr>
                      <a:noAutofit/>
                    </a:bodyPr>
                    <a:lstStyle/>
                    <a:p>
                      <a:pPr indent="0" lvl="0" marL="0" rtl="0" algn="ctr">
                        <a:lnSpc>
                          <a:spcPct val="115000"/>
                        </a:lnSpc>
                        <a:spcBef>
                          <a:spcPts val="0"/>
                        </a:spcBef>
                        <a:spcAft>
                          <a:spcPts val="0"/>
                        </a:spcAft>
                        <a:buNone/>
                      </a:pPr>
                      <a:r>
                        <a:rPr b="1" lang="hu" sz="1800">
                          <a:solidFill>
                            <a:schemeClr val="dk2"/>
                          </a:solidFill>
                        </a:rPr>
                        <a:t>ML</a:t>
                      </a:r>
                      <a:endParaRPr b="1" sz="1800">
                        <a:solidFill>
                          <a:schemeClr val="dk2"/>
                        </a:solidFill>
                      </a:endParaRPr>
                    </a:p>
                    <a:p>
                      <a:pPr indent="0" lvl="0" marL="0" rtl="0" algn="ctr">
                        <a:lnSpc>
                          <a:spcPct val="115000"/>
                        </a:lnSpc>
                        <a:spcBef>
                          <a:spcPts val="600"/>
                        </a:spcBef>
                        <a:spcAft>
                          <a:spcPts val="600"/>
                        </a:spcAft>
                        <a:buNone/>
                      </a:pPr>
                      <a:r>
                        <a:rPr b="1" lang="hu" sz="1800">
                          <a:solidFill>
                            <a:schemeClr val="dk2"/>
                          </a:solidFill>
                        </a:rPr>
                        <a:t>Alg.</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0"/>
                        </a:spcAft>
                        <a:buNone/>
                      </a:pPr>
                      <a:r>
                        <a:rPr b="1" lang="hu" sz="1800">
                          <a:solidFill>
                            <a:schemeClr val="dk2"/>
                          </a:solidFill>
                        </a:rPr>
                        <a:t>Training</a:t>
                      </a:r>
                      <a:endParaRPr b="1" sz="1800">
                        <a:solidFill>
                          <a:schemeClr val="dk2"/>
                        </a:solidFill>
                      </a:endParaRPr>
                    </a:p>
                    <a:p>
                      <a:pPr indent="0" lvl="0" marL="0" rtl="0" algn="ctr">
                        <a:lnSpc>
                          <a:spcPct val="115000"/>
                        </a:lnSpc>
                        <a:spcBef>
                          <a:spcPts val="600"/>
                        </a:spcBef>
                        <a:spcAft>
                          <a:spcPts val="600"/>
                        </a:spcAft>
                        <a:buNone/>
                      </a:pPr>
                      <a:r>
                        <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Clr>
                          <a:srgbClr val="000000"/>
                        </a:buClr>
                        <a:buSzPts val="1100"/>
                        <a:buFont typeface="Arial"/>
                        <a:buNone/>
                      </a:pPr>
                      <a:r>
                        <a:rPr b="1" lang="hu" sz="1800">
                          <a:solidFill>
                            <a:schemeClr val="dk2"/>
                          </a:solidFill>
                        </a:rPr>
                        <a:t>Testing</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None/>
                      </a:pPr>
                      <a:r>
                        <a:rPr b="1" lang="hu" sz="1800">
                          <a:solidFill>
                            <a:schemeClr val="dk2"/>
                          </a:solidFill>
                        </a:rPr>
                        <a:t>Prec.</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None/>
                      </a:pPr>
                      <a:r>
                        <a:rPr b="1" lang="hu" sz="1800">
                          <a:solidFill>
                            <a:schemeClr val="dk2"/>
                          </a:solidFill>
                        </a:rPr>
                        <a:t>AUC</a:t>
                      </a:r>
                      <a:endParaRPr b="1" sz="1800">
                        <a:solidFill>
                          <a:schemeClr val="dk2"/>
                        </a:solidFill>
                      </a:endParaRPr>
                    </a:p>
                  </a:txBody>
                  <a:tcPr marT="91425" marB="91425" marR="91425" marL="91425"/>
                </a:tc>
                <a:tc>
                  <a:txBody>
                    <a:bodyPr>
                      <a:noAutofit/>
                    </a:bodyPr>
                    <a:lstStyle/>
                    <a:p>
                      <a:pPr indent="0" lvl="0" marL="0" rtl="0" algn="ctr">
                        <a:lnSpc>
                          <a:spcPct val="115000"/>
                        </a:lnSpc>
                        <a:spcBef>
                          <a:spcPts val="0"/>
                        </a:spcBef>
                        <a:spcAft>
                          <a:spcPts val="600"/>
                        </a:spcAft>
                        <a:buNone/>
                      </a:pPr>
                      <a:r>
                        <a:rPr b="1" lang="hu" sz="1800">
                          <a:solidFill>
                            <a:schemeClr val="dk2"/>
                          </a:solidFill>
                        </a:rPr>
                        <a:t>EER</a:t>
                      </a:r>
                      <a:endParaRPr b="1" sz="1800">
                        <a:solidFill>
                          <a:schemeClr val="dk2"/>
                        </a:solidFill>
                      </a:endParaRPr>
                    </a:p>
                  </a:txBody>
                  <a:tcPr marT="91425" marB="91425" marR="91425" marL="91425"/>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KNN</a:t>
                      </a:r>
                      <a:endParaRPr b="1" sz="18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lnSpc>
                          <a:spcPct val="115000"/>
                        </a:lnSpc>
                        <a:spcBef>
                          <a:spcPts val="0"/>
                        </a:spcBef>
                        <a:spcAft>
                          <a:spcPts val="600"/>
                        </a:spcAft>
                        <a:buNone/>
                      </a:pPr>
                      <a:r>
                        <a:rPr lang="hu" sz="1800"/>
                        <a:t>0,93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lnSpc>
                          <a:spcPct val="115000"/>
                        </a:lnSpc>
                        <a:spcBef>
                          <a:spcPts val="0"/>
                        </a:spcBef>
                        <a:spcAft>
                          <a:spcPts val="600"/>
                        </a:spcAft>
                        <a:buNone/>
                      </a:pPr>
                      <a:r>
                        <a:rPr lang="hu" sz="1800"/>
                        <a:t>0,96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lnSpc>
                          <a:spcPct val="115000"/>
                        </a:lnSpc>
                        <a:spcBef>
                          <a:spcPts val="0"/>
                        </a:spcBef>
                        <a:spcAft>
                          <a:spcPts val="600"/>
                        </a:spcAft>
                        <a:buNone/>
                      </a:pPr>
                      <a:r>
                        <a:rPr lang="hu" sz="1800"/>
                        <a:t>0,06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KNN</a:t>
                      </a:r>
                      <a:endParaRPr b="1"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0"/>
                        </a:spcBef>
                        <a:spcAft>
                          <a:spcPts val="600"/>
                        </a:spcAft>
                        <a:buNone/>
                      </a:pPr>
                      <a:r>
                        <a:rPr lang="hu" sz="1800">
                          <a:solidFill>
                            <a:srgbClr val="0000FF"/>
                          </a:solidFill>
                        </a:rPr>
                        <a:t>S2</a:t>
                      </a:r>
                      <a:endParaRPr sz="1800">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600"/>
                        </a:spcAft>
                        <a:buNone/>
                      </a:pPr>
                      <a:r>
                        <a:rPr lang="hu" sz="1800"/>
                        <a:t>0,80</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600"/>
                        </a:spcAft>
                        <a:buNone/>
                      </a:pPr>
                      <a:r>
                        <a:rPr lang="hu" sz="1800"/>
                        <a:t>0,86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600"/>
                        </a:spcAft>
                        <a:buNone/>
                      </a:pPr>
                      <a:r>
                        <a:rPr lang="hu" sz="1800"/>
                        <a:t>0,16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RF</a:t>
                      </a:r>
                      <a:endParaRPr b="1" sz="1800">
                        <a:solidFill>
                          <a:schemeClr val="dk2"/>
                        </a:solidFill>
                      </a:endParaRPr>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r">
                        <a:lnSpc>
                          <a:spcPct val="115000"/>
                        </a:lnSpc>
                        <a:spcBef>
                          <a:spcPts val="0"/>
                        </a:spcBef>
                        <a:spcAft>
                          <a:spcPts val="600"/>
                        </a:spcAft>
                        <a:buNone/>
                      </a:pPr>
                      <a:r>
                        <a:rPr lang="hu" sz="1800"/>
                        <a:t>0,94</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r">
                        <a:lnSpc>
                          <a:spcPct val="115000"/>
                        </a:lnSpc>
                        <a:spcBef>
                          <a:spcPts val="0"/>
                        </a:spcBef>
                        <a:spcAft>
                          <a:spcPts val="600"/>
                        </a:spcAft>
                        <a:buNone/>
                      </a:pPr>
                      <a:r>
                        <a:rPr lang="hu" sz="1800"/>
                        <a:t>0,98</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c>
                  <a:txBody>
                    <a:bodyPr>
                      <a:noAutofit/>
                    </a:bodyPr>
                    <a:lstStyle/>
                    <a:p>
                      <a:pPr indent="0" lvl="0" marL="0" rtl="0" algn="r">
                        <a:lnSpc>
                          <a:spcPct val="115000"/>
                        </a:lnSpc>
                        <a:spcBef>
                          <a:spcPts val="0"/>
                        </a:spcBef>
                        <a:spcAft>
                          <a:spcPts val="600"/>
                        </a:spcAft>
                        <a:buNone/>
                      </a:pPr>
                      <a:r>
                        <a:rPr lang="hu" sz="1800"/>
                        <a:t>0,04</a:t>
                      </a:r>
                      <a:endParaRPr sz="1800"/>
                    </a:p>
                  </a:txBody>
                  <a:tcPr marT="91425" marB="91425" marR="91425" marL="91425">
                    <a:lnT cap="flat" cmpd="sng" w="9525">
                      <a:solidFill>
                        <a:srgbClr val="9E9E9E"/>
                      </a:solidFill>
                      <a:prstDash val="solid"/>
                      <a:round/>
                      <a:headEnd len="sm" w="sm" type="none"/>
                      <a:tailEnd len="sm" w="sm" type="none"/>
                    </a:lnT>
                    <a:solidFill>
                      <a:srgbClr val="EFEFEF"/>
                    </a:solidFill>
                  </a:tcPr>
                </a:tc>
              </a:tr>
              <a:tr h="492125">
                <a:tc>
                  <a:txBody>
                    <a:bodyPr>
                      <a:noAutofit/>
                    </a:bodyPr>
                    <a:lstStyle/>
                    <a:p>
                      <a:pPr indent="0" lvl="0" marL="0" rtl="0" algn="ctr">
                        <a:lnSpc>
                          <a:spcPct val="115000"/>
                        </a:lnSpc>
                        <a:spcBef>
                          <a:spcPts val="0"/>
                        </a:spcBef>
                        <a:spcAft>
                          <a:spcPts val="600"/>
                        </a:spcAft>
                        <a:buNone/>
                      </a:pPr>
                      <a:r>
                        <a:rPr b="1" lang="hu" sz="1800">
                          <a:solidFill>
                            <a:schemeClr val="dk2"/>
                          </a:solidFill>
                        </a:rPr>
                        <a:t>RF</a:t>
                      </a:r>
                      <a:endParaRPr b="1" sz="1800">
                        <a:solidFill>
                          <a:schemeClr val="dk2"/>
                        </a:solidFill>
                      </a:endParaRPr>
                    </a:p>
                  </a:txBody>
                  <a:tcPr marT="91425" marB="91425" marR="91425" marL="91425">
                    <a:solidFill>
                      <a:srgbClr val="FFFFFF"/>
                    </a:solidFill>
                  </a:tcPr>
                </a:tc>
                <a:tc>
                  <a:txBody>
                    <a:bodyPr>
                      <a:noAutofit/>
                    </a:bodyPr>
                    <a:lstStyle/>
                    <a:p>
                      <a:pPr indent="0" lvl="0" marL="0" rtl="0" algn="ctr">
                        <a:lnSpc>
                          <a:spcPct val="115000"/>
                        </a:lnSpc>
                        <a:spcBef>
                          <a:spcPts val="0"/>
                        </a:spcBef>
                        <a:spcAft>
                          <a:spcPts val="600"/>
                        </a:spcAft>
                        <a:buNone/>
                      </a:pPr>
                      <a:r>
                        <a:rPr lang="hu" sz="1800"/>
                        <a:t>S1</a:t>
                      </a:r>
                      <a:endParaRPr sz="1800"/>
                    </a:p>
                  </a:txBody>
                  <a:tcPr marT="91425" marB="91425" marR="91425" marL="91425">
                    <a:solidFill>
                      <a:srgbClr val="FFFFFF"/>
                    </a:solidFill>
                  </a:tcPr>
                </a:tc>
                <a:tc>
                  <a:txBody>
                    <a:bodyPr>
                      <a:noAutofit/>
                    </a:bodyPr>
                    <a:lstStyle/>
                    <a:p>
                      <a:pPr indent="0" lvl="0" marL="0" rtl="0" algn="ctr">
                        <a:lnSpc>
                          <a:spcPct val="115000"/>
                        </a:lnSpc>
                        <a:spcBef>
                          <a:spcPts val="0"/>
                        </a:spcBef>
                        <a:spcAft>
                          <a:spcPts val="600"/>
                        </a:spcAft>
                        <a:buNone/>
                      </a:pPr>
                      <a:r>
                        <a:rPr lang="hu" sz="1800">
                          <a:solidFill>
                            <a:srgbClr val="0000FF"/>
                          </a:solidFill>
                        </a:rPr>
                        <a:t>S2</a:t>
                      </a:r>
                      <a:endParaRPr sz="1800">
                        <a:solidFill>
                          <a:srgbClr val="0000FF"/>
                        </a:solidFill>
                      </a:endParaRPr>
                    </a:p>
                  </a:txBody>
                  <a:tcPr marT="91425" marB="91425" marR="91425" marL="91425">
                    <a:solidFill>
                      <a:srgbClr val="FFFFFF"/>
                    </a:solidFill>
                  </a:tcPr>
                </a:tc>
                <a:tc>
                  <a:txBody>
                    <a:bodyPr>
                      <a:noAutofit/>
                    </a:bodyPr>
                    <a:lstStyle/>
                    <a:p>
                      <a:pPr indent="0" lvl="0" marL="0" rtl="0" algn="r">
                        <a:lnSpc>
                          <a:spcPct val="115000"/>
                        </a:lnSpc>
                        <a:spcBef>
                          <a:spcPts val="0"/>
                        </a:spcBef>
                        <a:spcAft>
                          <a:spcPts val="600"/>
                        </a:spcAft>
                        <a:buNone/>
                      </a:pPr>
                      <a:r>
                        <a:rPr lang="hu" sz="1800"/>
                        <a:t>0,71</a:t>
                      </a:r>
                      <a:endParaRPr sz="1800"/>
                    </a:p>
                  </a:txBody>
                  <a:tcPr marT="91425" marB="91425" marR="91425" marL="91425">
                    <a:solidFill>
                      <a:srgbClr val="FFFFFF"/>
                    </a:solidFill>
                  </a:tcPr>
                </a:tc>
                <a:tc>
                  <a:txBody>
                    <a:bodyPr>
                      <a:noAutofit/>
                    </a:bodyPr>
                    <a:lstStyle/>
                    <a:p>
                      <a:pPr indent="0" lvl="0" marL="0" rtl="0" algn="r">
                        <a:lnSpc>
                          <a:spcPct val="115000"/>
                        </a:lnSpc>
                        <a:spcBef>
                          <a:spcPts val="0"/>
                        </a:spcBef>
                        <a:spcAft>
                          <a:spcPts val="600"/>
                        </a:spcAft>
                        <a:buNone/>
                      </a:pPr>
                      <a:r>
                        <a:rPr lang="hu" sz="1800"/>
                        <a:t>0,87 </a:t>
                      </a:r>
                      <a:endParaRPr sz="1800"/>
                    </a:p>
                  </a:txBody>
                  <a:tcPr marT="91425" marB="91425" marR="91425" marL="91425">
                    <a:solidFill>
                      <a:srgbClr val="FFFFFF"/>
                    </a:solidFill>
                  </a:tcPr>
                </a:tc>
                <a:tc>
                  <a:txBody>
                    <a:bodyPr>
                      <a:noAutofit/>
                    </a:bodyPr>
                    <a:lstStyle/>
                    <a:p>
                      <a:pPr indent="0" lvl="0" marL="0" rtl="0" algn="r">
                        <a:lnSpc>
                          <a:spcPct val="115000"/>
                        </a:lnSpc>
                        <a:spcBef>
                          <a:spcPts val="0"/>
                        </a:spcBef>
                        <a:spcAft>
                          <a:spcPts val="600"/>
                        </a:spcAft>
                        <a:buNone/>
                      </a:pPr>
                      <a:r>
                        <a:rPr lang="hu" sz="1800"/>
                        <a:t>0,15</a:t>
                      </a:r>
                      <a:endParaRPr sz="1800"/>
                    </a:p>
                  </a:txBody>
                  <a:tcPr marT="91425" marB="91425" marR="91425" marL="91425">
                    <a:solidFill>
                      <a:srgbClr val="FFFFFF"/>
                    </a:solidFill>
                  </a:tcPr>
                </a:tc>
              </a:tr>
            </a:tbl>
          </a:graphicData>
        </a:graphic>
      </p:graphicFrame>
      <p:sp>
        <p:nvSpPr>
          <p:cNvPr id="153" name="Google Shape;153;p25"/>
          <p:cNvSpPr txBox="1"/>
          <p:nvPr/>
        </p:nvSpPr>
        <p:spPr>
          <a:xfrm>
            <a:off x="6466650" y="1449000"/>
            <a:ext cx="2590800" cy="30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hu">
                <a:solidFill>
                  <a:schemeClr val="dk2"/>
                </a:solidFill>
              </a:rPr>
              <a:t>Dataset:</a:t>
            </a:r>
            <a:endParaRPr b="1">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ZJU-GaitAccel</a:t>
            </a:r>
            <a:endParaRPr>
              <a:solidFill>
                <a:schemeClr val="dk2"/>
              </a:solidFill>
            </a:endParaRPr>
          </a:p>
          <a:p>
            <a:pPr indent="-317500" lvl="0" marL="457200" rtl="0" algn="l">
              <a:spcBef>
                <a:spcPts val="0"/>
              </a:spcBef>
              <a:spcAft>
                <a:spcPts val="0"/>
              </a:spcAft>
              <a:buClr>
                <a:schemeClr val="dk2"/>
              </a:buClr>
              <a:buSzPts val="1400"/>
              <a:buChar char="●"/>
            </a:pPr>
            <a:r>
              <a:rPr b="1" lang="hu">
                <a:solidFill>
                  <a:schemeClr val="dk2"/>
                </a:solidFill>
              </a:rPr>
              <a:t>153</a:t>
            </a:r>
            <a:r>
              <a:rPr lang="hu">
                <a:solidFill>
                  <a:schemeClr val="dk2"/>
                </a:solidFill>
              </a:rPr>
              <a:t> users, 2 sessions</a:t>
            </a:r>
            <a:endParaRPr>
              <a:solidFill>
                <a:schemeClr val="dk2"/>
              </a:solidFill>
            </a:endParaRPr>
          </a:p>
          <a:p>
            <a:pPr indent="-317500" lvl="1" marL="914400" rtl="0" algn="l">
              <a:spcBef>
                <a:spcPts val="0"/>
              </a:spcBef>
              <a:spcAft>
                <a:spcPts val="0"/>
              </a:spcAft>
              <a:buClr>
                <a:schemeClr val="dk2"/>
              </a:buClr>
              <a:buSzPts val="1400"/>
              <a:buChar char="○"/>
            </a:pPr>
            <a:r>
              <a:rPr b="1" lang="hu">
                <a:solidFill>
                  <a:schemeClr val="dk2"/>
                </a:solidFill>
              </a:rPr>
              <a:t>S1</a:t>
            </a:r>
            <a:r>
              <a:rPr lang="hu">
                <a:solidFill>
                  <a:schemeClr val="dk2"/>
                </a:solidFill>
              </a:rPr>
              <a:t>: session1</a:t>
            </a:r>
            <a:endParaRPr>
              <a:solidFill>
                <a:schemeClr val="dk2"/>
              </a:solidFill>
            </a:endParaRPr>
          </a:p>
          <a:p>
            <a:pPr indent="-317500" lvl="1" marL="914400" rtl="0" algn="l">
              <a:spcBef>
                <a:spcPts val="0"/>
              </a:spcBef>
              <a:spcAft>
                <a:spcPts val="0"/>
              </a:spcAft>
              <a:buClr>
                <a:schemeClr val="dk2"/>
              </a:buClr>
              <a:buSzPts val="1400"/>
              <a:buChar char="○"/>
            </a:pPr>
            <a:r>
              <a:rPr b="1" lang="hu">
                <a:solidFill>
                  <a:srgbClr val="0000FF"/>
                </a:solidFill>
              </a:rPr>
              <a:t>S2</a:t>
            </a:r>
            <a:r>
              <a:rPr lang="hu">
                <a:solidFill>
                  <a:schemeClr val="dk2"/>
                </a:solidFill>
              </a:rPr>
              <a:t>: session2</a:t>
            </a:r>
            <a:endParaRPr>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Fs = 100 Hz</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hu">
                <a:solidFill>
                  <a:schemeClr val="dk2"/>
                </a:solidFill>
              </a:rPr>
              <a:t>Binary classifiers:</a:t>
            </a:r>
            <a:endParaRPr b="1">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balanced training data</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hu">
                <a:solidFill>
                  <a:schemeClr val="dk2"/>
                </a:solidFill>
              </a:rPr>
              <a:t>Validation:</a:t>
            </a:r>
            <a:endParaRPr b="1">
              <a:solidFill>
                <a:schemeClr val="dk2"/>
              </a:solidFill>
            </a:endParaRPr>
          </a:p>
          <a:p>
            <a:pPr indent="-317500" lvl="0" marL="457200" rtl="0" algn="l">
              <a:spcBef>
                <a:spcPts val="0"/>
              </a:spcBef>
              <a:spcAft>
                <a:spcPts val="0"/>
              </a:spcAft>
              <a:buClr>
                <a:schemeClr val="dk2"/>
              </a:buClr>
              <a:buSzPts val="1400"/>
              <a:buChar char="●"/>
            </a:pPr>
            <a:r>
              <a:rPr lang="hu">
                <a:solidFill>
                  <a:schemeClr val="dk2"/>
                </a:solidFill>
              </a:rPr>
              <a:t>one step cycle</a:t>
            </a:r>
            <a:endParaRPr>
              <a:solidFill>
                <a:schemeClr val="dk2"/>
              </a:solidFill>
            </a:endParaRPr>
          </a:p>
        </p:txBody>
      </p:sp>
      <p:sp>
        <p:nvSpPr>
          <p:cNvPr id="154" name="Google Shape;154;p25"/>
          <p:cNvSpPr txBox="1"/>
          <p:nvPr/>
        </p:nvSpPr>
        <p:spPr>
          <a:xfrm>
            <a:off x="175725" y="664850"/>
            <a:ext cx="8520600" cy="4764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accent1"/>
              </a:buClr>
              <a:buSzPts val="2400"/>
              <a:buFont typeface="Amatic SC"/>
              <a:buAutoNum type="arabicPeriod"/>
            </a:pPr>
            <a:r>
              <a:rPr b="1" lang="hu" sz="2400">
                <a:solidFill>
                  <a:schemeClr val="accent1"/>
                </a:solidFill>
                <a:latin typeface="Amatic SC"/>
                <a:ea typeface="Amatic SC"/>
                <a:cs typeface="Amatic SC"/>
                <a:sym typeface="Amatic SC"/>
              </a:rPr>
              <a:t>GAIT CHANGES OVER TIME</a:t>
            </a:r>
            <a:endParaRPr b="1" sz="2400">
              <a:solidFill>
                <a:schemeClr val="accent1"/>
              </a:solidFill>
              <a:latin typeface="Amatic SC"/>
              <a:ea typeface="Amatic SC"/>
              <a:cs typeface="Amatic SC"/>
              <a:sym typeface="Amatic S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6222725" y="1476650"/>
            <a:ext cx="2921400" cy="23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sz="1400"/>
              <a:t>Random Forest classifier</a:t>
            </a:r>
            <a:endParaRPr b="1" sz="1400"/>
          </a:p>
          <a:p>
            <a:pPr indent="-317500" lvl="0" marL="457200" rtl="0" algn="l">
              <a:spcBef>
                <a:spcPts val="1600"/>
              </a:spcBef>
              <a:spcAft>
                <a:spcPts val="0"/>
              </a:spcAft>
              <a:buSzPts val="1400"/>
              <a:buChar char="●"/>
            </a:pPr>
            <a:r>
              <a:rPr lang="hu" sz="1400"/>
              <a:t>balanced</a:t>
            </a:r>
            <a:endParaRPr sz="1400"/>
          </a:p>
          <a:p>
            <a:pPr indent="0" lvl="0" marL="0" rtl="0" algn="l">
              <a:spcBef>
                <a:spcPts val="1600"/>
              </a:spcBef>
              <a:spcAft>
                <a:spcPts val="0"/>
              </a:spcAft>
              <a:buNone/>
            </a:pPr>
            <a:r>
              <a:rPr b="1" lang="hu" sz="1400"/>
              <a:t>Verification - 1 unit:</a:t>
            </a:r>
            <a:endParaRPr b="1" sz="1400"/>
          </a:p>
          <a:p>
            <a:pPr indent="-317500" lvl="0" marL="457200" rtl="0" algn="l">
              <a:spcBef>
                <a:spcPts val="1600"/>
              </a:spcBef>
              <a:spcAft>
                <a:spcPts val="0"/>
              </a:spcAft>
              <a:buSzPts val="1400"/>
              <a:buChar char="●"/>
            </a:pPr>
            <a:r>
              <a:rPr lang="hu" sz="1400"/>
              <a:t>one step cycle</a:t>
            </a:r>
            <a:endParaRPr sz="1400"/>
          </a:p>
          <a:p>
            <a:pPr indent="-317500" lvl="0" marL="457200" rtl="0" algn="l">
              <a:spcBef>
                <a:spcPts val="0"/>
              </a:spcBef>
              <a:spcAft>
                <a:spcPts val="0"/>
              </a:spcAft>
              <a:buSzPts val="1400"/>
              <a:buChar char="●"/>
            </a:pPr>
            <a:r>
              <a:rPr lang="hu" sz="1400"/>
              <a:t>1 frame (128 samples)</a:t>
            </a:r>
            <a:endParaRPr sz="1400"/>
          </a:p>
        </p:txBody>
      </p:sp>
      <p:graphicFrame>
        <p:nvGraphicFramePr>
          <p:cNvPr id="160" name="Google Shape;160;p26"/>
          <p:cNvGraphicFramePr/>
          <p:nvPr/>
        </p:nvGraphicFramePr>
        <p:xfrm>
          <a:off x="419850" y="1093463"/>
          <a:ext cx="3000000" cy="3000000"/>
        </p:xfrm>
        <a:graphic>
          <a:graphicData uri="http://schemas.openxmlformats.org/drawingml/2006/table">
            <a:tbl>
              <a:tblPr>
                <a:noFill/>
                <a:tableStyleId>{051AAD3E-3606-4200-AFF0-4D788D03C985}</a:tableStyleId>
              </a:tblPr>
              <a:tblGrid>
                <a:gridCol w="1087325"/>
                <a:gridCol w="1081925"/>
                <a:gridCol w="1030025"/>
                <a:gridCol w="864175"/>
                <a:gridCol w="821775"/>
                <a:gridCol w="816550"/>
              </a:tblGrid>
              <a:tr h="596250">
                <a:tc>
                  <a:txBody>
                    <a:bodyPr>
                      <a:noAutofit/>
                    </a:bodyPr>
                    <a:lstStyle/>
                    <a:p>
                      <a:pPr indent="0" lvl="0" marL="0" rtl="0" algn="l">
                        <a:spcBef>
                          <a:spcPts val="0"/>
                        </a:spcBef>
                        <a:spcAft>
                          <a:spcPts val="0"/>
                        </a:spcAft>
                        <a:buNone/>
                      </a:pPr>
                      <a:r>
                        <a:rPr b="1" lang="hu" sz="1800">
                          <a:solidFill>
                            <a:schemeClr val="dk2"/>
                          </a:solidFill>
                        </a:rPr>
                        <a:t>Unit</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Trai</a:t>
                      </a:r>
                      <a:r>
                        <a:rPr b="1" lang="hu" sz="1800">
                          <a:solidFill>
                            <a:schemeClr val="dk2"/>
                          </a:solidFill>
                        </a:rPr>
                        <a:t>ning</a:t>
                      </a:r>
                      <a:endParaRPr b="1" sz="1800">
                        <a:solidFill>
                          <a:schemeClr val="dk2"/>
                        </a:solidFill>
                      </a:endParaRPr>
                    </a:p>
                    <a:p>
                      <a:pPr indent="0" lvl="0" marL="0" rtl="0" algn="l">
                        <a:spcBef>
                          <a:spcPts val="0"/>
                        </a:spcBef>
                        <a:spcAft>
                          <a:spcPts val="0"/>
                        </a:spcAft>
                        <a:buNone/>
                      </a:pPr>
                      <a:r>
                        <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b="1" lang="hu" sz="1800">
                          <a:solidFill>
                            <a:schemeClr val="dk2"/>
                          </a:solidFill>
                        </a:rPr>
                        <a:t>Testing</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Prec.</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AUC</a:t>
                      </a:r>
                      <a:endParaRPr b="1" sz="1800">
                        <a:solidFill>
                          <a:schemeClr val="dk2"/>
                        </a:solidFill>
                      </a:endParaRPr>
                    </a:p>
                  </a:txBody>
                  <a:tcPr marT="91425" marB="91425" marR="91425" marL="91425"/>
                </a:tc>
                <a:tc>
                  <a:txBody>
                    <a:bodyPr>
                      <a:noAutofit/>
                    </a:bodyPr>
                    <a:lstStyle/>
                    <a:p>
                      <a:pPr indent="0" lvl="0" marL="0" rtl="0" algn="l">
                        <a:spcBef>
                          <a:spcPts val="0"/>
                        </a:spcBef>
                        <a:spcAft>
                          <a:spcPts val="0"/>
                        </a:spcAft>
                        <a:buNone/>
                      </a:pPr>
                      <a:r>
                        <a:rPr b="1" lang="hu" sz="1800">
                          <a:solidFill>
                            <a:schemeClr val="dk2"/>
                          </a:solidFill>
                        </a:rPr>
                        <a:t>EER</a:t>
                      </a:r>
                      <a:endParaRPr b="1" sz="1800">
                        <a:solidFill>
                          <a:schemeClr val="dk2"/>
                        </a:solidFill>
                      </a:endParaRPr>
                    </a:p>
                  </a:txBody>
                  <a:tcPr marT="91425" marB="91425" marR="91425" marL="91425"/>
                </a:tc>
              </a:tr>
              <a:tr h="388675">
                <a:tc>
                  <a:txBody>
                    <a:bodyPr>
                      <a:noAutofit/>
                    </a:bodyPr>
                    <a:lstStyle/>
                    <a:p>
                      <a:pPr indent="0" lvl="0" marL="0" rtl="0" algn="l">
                        <a:spcBef>
                          <a:spcPts val="0"/>
                        </a:spcBef>
                        <a:spcAft>
                          <a:spcPts val="0"/>
                        </a:spcAft>
                        <a:buNone/>
                      </a:pPr>
                      <a:r>
                        <a:rPr lang="hu" sz="1800">
                          <a:solidFill>
                            <a:schemeClr val="dk2"/>
                          </a:solidFill>
                        </a:rPr>
                        <a:t>Cycle</a:t>
                      </a:r>
                      <a:endParaRPr sz="18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t>S1</a:t>
                      </a:r>
                      <a:endParaRPr b="1" sz="1800"/>
                    </a:p>
                    <a:p>
                      <a:pPr indent="0" lvl="0" marL="0" rtl="0" algn="ctr">
                        <a:spcBef>
                          <a:spcPts val="0"/>
                        </a:spcBef>
                        <a:spcAft>
                          <a:spcPts val="0"/>
                        </a:spcAft>
                        <a:buNone/>
                      </a:pPr>
                      <a:r>
                        <a:t/>
                      </a:r>
                      <a:endParaRPr b="1"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0.94</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0.98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0.04 </a:t>
                      </a:r>
                      <a:endParaRPr sz="1800"/>
                    </a:p>
                  </a:txBody>
                  <a:tcPr marT="91425" marB="91425" marR="91425" marL="91425">
                    <a:lnB cap="flat" cmpd="sng" w="9525">
                      <a:solidFill>
                        <a:srgbClr val="9E9E9E"/>
                      </a:solidFill>
                      <a:prstDash val="solid"/>
                      <a:round/>
                      <a:headEnd len="sm" w="sm" type="none"/>
                      <a:tailEnd len="sm" w="sm" type="none"/>
                    </a:lnB>
                    <a:solidFill>
                      <a:srgbClr val="EFEFEF"/>
                    </a:solidFill>
                  </a:tcPr>
                </a:tc>
              </a:tr>
              <a:tr h="388675">
                <a:tc>
                  <a:txBody>
                    <a:bodyPr>
                      <a:noAutofit/>
                    </a:bodyPr>
                    <a:lstStyle/>
                    <a:p>
                      <a:pPr indent="0" lvl="0" marL="0" rtl="0" algn="l">
                        <a:spcBef>
                          <a:spcPts val="0"/>
                        </a:spcBef>
                        <a:spcAft>
                          <a:spcPts val="0"/>
                        </a:spcAft>
                        <a:buNone/>
                      </a:pPr>
                      <a:r>
                        <a:rPr lang="hu" sz="1800">
                          <a:solidFill>
                            <a:schemeClr val="dk2"/>
                          </a:solidFill>
                        </a:rPr>
                        <a:t>128 samples</a:t>
                      </a:r>
                      <a:endParaRPr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0.94</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0.98</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0.05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2450">
                <a:tc>
                  <a:txBody>
                    <a:bodyPr>
                      <a:noAutofit/>
                    </a:bodyPr>
                    <a:lstStyle/>
                    <a:p>
                      <a:pPr indent="0" lvl="0" marL="0" rtl="0" algn="l">
                        <a:spcBef>
                          <a:spcPts val="0"/>
                        </a:spcBef>
                        <a:spcAft>
                          <a:spcPts val="0"/>
                        </a:spcAft>
                        <a:buNone/>
                      </a:pPr>
                      <a:r>
                        <a:rPr lang="hu" sz="1800">
                          <a:solidFill>
                            <a:schemeClr val="dk2"/>
                          </a:solidFill>
                        </a:rPr>
                        <a:t>Cycle</a:t>
                      </a:r>
                      <a:endParaRPr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t>S1</a:t>
                      </a:r>
                      <a:endParaRPr b="1" sz="1800"/>
                    </a:p>
                    <a:p>
                      <a:pPr indent="0" lvl="0" marL="0" rtl="0" algn="ctr">
                        <a:spcBef>
                          <a:spcPts val="0"/>
                        </a:spcBef>
                        <a:spcAft>
                          <a:spcPts val="0"/>
                        </a:spcAft>
                        <a:buNone/>
                      </a:pPr>
                      <a:r>
                        <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ctr">
                        <a:spcBef>
                          <a:spcPts val="0"/>
                        </a:spcBef>
                        <a:spcAft>
                          <a:spcPts val="0"/>
                        </a:spcAft>
                        <a:buNone/>
                      </a:pPr>
                      <a:r>
                        <a:rPr b="1" lang="hu" sz="1800">
                          <a:solidFill>
                            <a:srgbClr val="0000FF"/>
                          </a:solidFill>
                        </a:rPr>
                        <a:t>S2</a:t>
                      </a:r>
                      <a:endParaRPr b="1" sz="1800">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0.71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0.87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noAutofit/>
                    </a:bodyPr>
                    <a:lstStyle/>
                    <a:p>
                      <a:pPr indent="0" lvl="0" marL="0" rtl="0" algn="r">
                        <a:spcBef>
                          <a:spcPts val="0"/>
                        </a:spcBef>
                        <a:spcAft>
                          <a:spcPts val="0"/>
                        </a:spcAft>
                        <a:buNone/>
                      </a:pPr>
                      <a:r>
                        <a:rPr lang="hu" sz="1800"/>
                        <a:t>0.15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392450">
                <a:tc>
                  <a:txBody>
                    <a:bodyPr>
                      <a:noAutofit/>
                    </a:bodyPr>
                    <a:lstStyle/>
                    <a:p>
                      <a:pPr indent="0" lvl="0" marL="0" rtl="0" algn="l">
                        <a:spcBef>
                          <a:spcPts val="0"/>
                        </a:spcBef>
                        <a:spcAft>
                          <a:spcPts val="0"/>
                        </a:spcAft>
                        <a:buNone/>
                      </a:pPr>
                      <a:r>
                        <a:rPr lang="hu" sz="1800">
                          <a:solidFill>
                            <a:schemeClr val="dk2"/>
                          </a:solidFill>
                        </a:rPr>
                        <a:t>128 samples</a:t>
                      </a:r>
                      <a:endParaRPr sz="18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t>S1</a:t>
                      </a:r>
                      <a:endParaRPr b="1"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hu" sz="1800">
                          <a:solidFill>
                            <a:srgbClr val="0000FF"/>
                          </a:solidFill>
                        </a:rPr>
                        <a:t>S2</a:t>
                      </a:r>
                      <a:endParaRPr b="1" sz="1800">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0.74</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0.87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noAutofit/>
                    </a:bodyPr>
                    <a:lstStyle/>
                    <a:p>
                      <a:pPr indent="0" lvl="0" marL="0" rtl="0" algn="r">
                        <a:spcBef>
                          <a:spcPts val="0"/>
                        </a:spcBef>
                        <a:spcAft>
                          <a:spcPts val="0"/>
                        </a:spcAft>
                        <a:buNone/>
                      </a:pPr>
                      <a:r>
                        <a:rPr lang="hu" sz="1800"/>
                        <a:t>0.16</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161" name="Google Shape;161;p26"/>
          <p:cNvSpPr txBox="1"/>
          <p:nvPr/>
        </p:nvSpPr>
        <p:spPr>
          <a:xfrm>
            <a:off x="571500" y="445775"/>
            <a:ext cx="3790800" cy="64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hu" sz="2400">
                <a:solidFill>
                  <a:schemeClr val="accent1"/>
                </a:solidFill>
                <a:latin typeface="Amatic SC"/>
                <a:ea typeface="Amatic SC"/>
                <a:cs typeface="Amatic SC"/>
                <a:sym typeface="Amatic SC"/>
              </a:rPr>
              <a:t>2. STEP CYCLES vs. FIXED-LENGTH FRAMES </a:t>
            </a:r>
            <a:endParaRPr b="1" sz="2400">
              <a:solidFill>
                <a:schemeClr val="accent1"/>
              </a:solidFill>
              <a:latin typeface="Amatic SC"/>
              <a:ea typeface="Amatic SC"/>
              <a:cs typeface="Amatic SC"/>
              <a:sym typeface="Amatic SC"/>
            </a:endParaRPr>
          </a:p>
        </p:txBody>
      </p:sp>
      <p:sp>
        <p:nvSpPr>
          <p:cNvPr id="162" name="Google Shape;162;p26"/>
          <p:cNvSpPr txBox="1"/>
          <p:nvPr>
            <p:ph type="title"/>
          </p:nvPr>
        </p:nvSpPr>
        <p:spPr>
          <a:xfrm>
            <a:off x="2226775" y="0"/>
            <a:ext cx="50577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hu"/>
              <a:t>RESULTS</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483890" y="703575"/>
            <a:ext cx="81762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2400"/>
              <a:t>3. </a:t>
            </a:r>
            <a:r>
              <a:rPr lang="hu" sz="2400"/>
              <a:t>Required number of step cycle</a:t>
            </a:r>
            <a:r>
              <a:rPr lang="hu" sz="1800"/>
              <a:t>S</a:t>
            </a:r>
            <a:r>
              <a:rPr lang="hu" sz="2400"/>
              <a:t> for validation </a:t>
            </a:r>
            <a:endParaRPr sz="2400"/>
          </a:p>
        </p:txBody>
      </p:sp>
      <p:sp>
        <p:nvSpPr>
          <p:cNvPr id="168" name="Google Shape;168;p27"/>
          <p:cNvSpPr txBox="1"/>
          <p:nvPr>
            <p:ph idx="1" type="body"/>
          </p:nvPr>
        </p:nvSpPr>
        <p:spPr>
          <a:xfrm>
            <a:off x="5045900" y="1645925"/>
            <a:ext cx="3786600" cy="20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hu" sz="1400"/>
              <a:t>Random Forest Classifier</a:t>
            </a:r>
            <a:endParaRPr b="1" sz="1400"/>
          </a:p>
          <a:p>
            <a:pPr indent="-317500" lvl="0" marL="457200" rtl="0" algn="l">
              <a:spcBef>
                <a:spcPts val="1600"/>
              </a:spcBef>
              <a:spcAft>
                <a:spcPts val="0"/>
              </a:spcAft>
              <a:buSzPts val="1400"/>
              <a:buChar char="●"/>
            </a:pPr>
            <a:r>
              <a:rPr lang="hu" sz="1400"/>
              <a:t>balanced training data</a:t>
            </a:r>
            <a:endParaRPr sz="1400"/>
          </a:p>
          <a:p>
            <a:pPr indent="-317500" lvl="0" marL="457200" rtl="0" algn="l">
              <a:spcBef>
                <a:spcPts val="0"/>
              </a:spcBef>
              <a:spcAft>
                <a:spcPts val="0"/>
              </a:spcAft>
              <a:buSzPts val="1400"/>
              <a:buChar char="●"/>
            </a:pPr>
            <a:r>
              <a:rPr lang="hu" sz="1400"/>
              <a:t>validation: 1 - 7 step cycles</a:t>
            </a:r>
            <a:endParaRPr sz="1400"/>
          </a:p>
        </p:txBody>
      </p:sp>
      <p:sp>
        <p:nvSpPr>
          <p:cNvPr id="169" name="Google Shape;169;p27"/>
          <p:cNvSpPr txBox="1"/>
          <p:nvPr>
            <p:ph type="title"/>
          </p:nvPr>
        </p:nvSpPr>
        <p:spPr>
          <a:xfrm>
            <a:off x="2226775" y="0"/>
            <a:ext cx="50577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hu"/>
              <a:t>RESULTS</a:t>
            </a:r>
            <a:endParaRPr/>
          </a:p>
          <a:p>
            <a:pPr indent="0" lvl="0" marL="0" rtl="0" algn="l">
              <a:spcBef>
                <a:spcPts val="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304800" y="1404375"/>
            <a:ext cx="4741101" cy="29882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Summary</a:t>
            </a:r>
            <a:endParaRPr/>
          </a:p>
        </p:txBody>
      </p:sp>
      <p:sp>
        <p:nvSpPr>
          <p:cNvPr id="176" name="Google Shape;176;p28"/>
          <p:cNvSpPr txBox="1"/>
          <p:nvPr>
            <p:ph idx="1" type="body"/>
          </p:nvPr>
        </p:nvSpPr>
        <p:spPr>
          <a:xfrm>
            <a:off x="5500675" y="1287325"/>
            <a:ext cx="3331800" cy="25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77" name="Google Shape;177;p28"/>
          <p:cNvSpPr txBox="1"/>
          <p:nvPr/>
        </p:nvSpPr>
        <p:spPr>
          <a:xfrm>
            <a:off x="361950" y="1750700"/>
            <a:ext cx="4313100" cy="204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b="1" lang="hu" sz="1800">
                <a:solidFill>
                  <a:schemeClr val="dk2"/>
                </a:solidFill>
              </a:rPr>
              <a:t>Cross-session</a:t>
            </a:r>
            <a:r>
              <a:rPr lang="hu" sz="1800">
                <a:solidFill>
                  <a:schemeClr val="dk2"/>
                </a:solidFill>
              </a:rPr>
              <a:t> evaluation: precision decreases with 10 - 20%</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Using frames ≈ Using step cycles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Minimum </a:t>
            </a:r>
            <a:r>
              <a:rPr b="1" lang="hu" sz="1800">
                <a:solidFill>
                  <a:schemeClr val="dk2"/>
                </a:solidFill>
              </a:rPr>
              <a:t>5 step cycles</a:t>
            </a:r>
            <a:r>
              <a:rPr lang="hu" sz="1800">
                <a:solidFill>
                  <a:schemeClr val="dk2"/>
                </a:solidFill>
              </a:rPr>
              <a:t> for reliable result</a:t>
            </a:r>
            <a:endParaRPr sz="1800">
              <a:solidFill>
                <a:schemeClr val="dk2"/>
              </a:solidFill>
            </a:endParaRPr>
          </a:p>
        </p:txBody>
      </p:sp>
      <p:pic>
        <p:nvPicPr>
          <p:cNvPr descr="Kapcsolódó kép" id="178" name="Google Shape;178;p28"/>
          <p:cNvPicPr preferRelativeResize="0"/>
          <p:nvPr/>
        </p:nvPicPr>
        <p:blipFill>
          <a:blip r:embed="rId3">
            <a:alphaModFix/>
          </a:blip>
          <a:stretch>
            <a:fillRect/>
          </a:stretch>
        </p:blipFill>
        <p:spPr>
          <a:xfrm>
            <a:off x="7515176" y="162137"/>
            <a:ext cx="1471800" cy="1062424"/>
          </a:xfrm>
          <a:prstGeom prst="rect">
            <a:avLst/>
          </a:prstGeom>
          <a:noFill/>
          <a:ln>
            <a:noFill/>
          </a:ln>
        </p:spPr>
      </p:pic>
      <p:pic>
        <p:nvPicPr>
          <p:cNvPr descr="Képtalálat a következőre: „weka logo”" id="179" name="Google Shape;179;p28"/>
          <p:cNvPicPr preferRelativeResize="0"/>
          <p:nvPr/>
        </p:nvPicPr>
        <p:blipFill>
          <a:blip r:embed="rId4">
            <a:alphaModFix/>
          </a:blip>
          <a:stretch>
            <a:fillRect/>
          </a:stretch>
        </p:blipFill>
        <p:spPr>
          <a:xfrm>
            <a:off x="7604800" y="3953150"/>
            <a:ext cx="945450" cy="945450"/>
          </a:xfrm>
          <a:prstGeom prst="rect">
            <a:avLst/>
          </a:prstGeom>
          <a:noFill/>
          <a:ln>
            <a:noFill/>
          </a:ln>
        </p:spPr>
      </p:pic>
      <p:pic>
        <p:nvPicPr>
          <p:cNvPr id="180" name="Google Shape;180;p28"/>
          <p:cNvPicPr preferRelativeResize="0"/>
          <p:nvPr/>
        </p:nvPicPr>
        <p:blipFill>
          <a:blip r:embed="rId5">
            <a:alphaModFix/>
          </a:blip>
          <a:stretch>
            <a:fillRect/>
          </a:stretch>
        </p:blipFill>
        <p:spPr>
          <a:xfrm>
            <a:off x="769593" y="4056425"/>
            <a:ext cx="1124600" cy="738900"/>
          </a:xfrm>
          <a:prstGeom prst="rect">
            <a:avLst/>
          </a:prstGeom>
          <a:noFill/>
          <a:ln>
            <a:noFill/>
          </a:ln>
        </p:spPr>
      </p:pic>
      <p:pic>
        <p:nvPicPr>
          <p:cNvPr id="181" name="Google Shape;181;p28"/>
          <p:cNvPicPr preferRelativeResize="0"/>
          <p:nvPr/>
        </p:nvPicPr>
        <p:blipFill>
          <a:blip r:embed="rId6">
            <a:alphaModFix/>
          </a:blip>
          <a:stretch>
            <a:fillRect/>
          </a:stretch>
        </p:blipFill>
        <p:spPr>
          <a:xfrm>
            <a:off x="250806" y="162125"/>
            <a:ext cx="887699" cy="1397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Summary</a:t>
            </a:r>
            <a:endParaRPr/>
          </a:p>
        </p:txBody>
      </p:sp>
      <p:sp>
        <p:nvSpPr>
          <p:cNvPr id="187" name="Google Shape;187;p29"/>
          <p:cNvSpPr txBox="1"/>
          <p:nvPr>
            <p:ph idx="1" type="body"/>
          </p:nvPr>
        </p:nvSpPr>
        <p:spPr>
          <a:xfrm>
            <a:off x="5500675" y="1287325"/>
            <a:ext cx="3331800" cy="25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88" name="Google Shape;188;p29"/>
          <p:cNvSpPr txBox="1"/>
          <p:nvPr>
            <p:ph idx="1" type="body"/>
          </p:nvPr>
        </p:nvSpPr>
        <p:spPr>
          <a:xfrm>
            <a:off x="4403850" y="1596050"/>
            <a:ext cx="4803600" cy="235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Students’</a:t>
            </a:r>
            <a:r>
              <a:rPr lang="hu"/>
              <a:t> Scientific Conference, </a:t>
            </a:r>
            <a:r>
              <a:rPr b="1" lang="hu"/>
              <a:t>April 13-14, 2018</a:t>
            </a:r>
            <a:r>
              <a:rPr lang="hu"/>
              <a:t>, </a:t>
            </a:r>
            <a:r>
              <a:rPr lang="hu">
                <a:highlight>
                  <a:srgbClr val="FFFFFF"/>
                </a:highlight>
              </a:rPr>
              <a:t>Târgu Mureș (3rd place)</a:t>
            </a:r>
            <a:endParaRPr/>
          </a:p>
          <a:p>
            <a:pPr indent="-342900" lvl="0" marL="457200" rtl="0" algn="l">
              <a:spcBef>
                <a:spcPts val="0"/>
              </a:spcBef>
              <a:spcAft>
                <a:spcPts val="0"/>
              </a:spcAft>
              <a:buSzPts val="1800"/>
              <a:buChar char="●"/>
            </a:pPr>
            <a:r>
              <a:rPr lang="hu"/>
              <a:t>SZAMOKT XXVIII., </a:t>
            </a:r>
            <a:r>
              <a:rPr b="1" lang="hu"/>
              <a:t>October 11-14, 2018</a:t>
            </a:r>
            <a:r>
              <a:rPr lang="hu"/>
              <a:t>, </a:t>
            </a:r>
            <a:r>
              <a:rPr lang="hu">
                <a:highlight>
                  <a:srgbClr val="FFFFFF"/>
                </a:highlight>
                <a:latin typeface="Arial"/>
                <a:ea typeface="Arial"/>
                <a:cs typeface="Arial"/>
                <a:sym typeface="Arial"/>
              </a:rPr>
              <a:t>Băile Tuşnad</a:t>
            </a:r>
            <a:r>
              <a:rPr lang="hu"/>
              <a:t>, Romania, pp. 118-123.</a:t>
            </a:r>
            <a:endParaRPr/>
          </a:p>
        </p:txBody>
      </p:sp>
      <p:sp>
        <p:nvSpPr>
          <p:cNvPr id="189" name="Google Shape;189;p29"/>
          <p:cNvSpPr txBox="1"/>
          <p:nvPr/>
        </p:nvSpPr>
        <p:spPr>
          <a:xfrm>
            <a:off x="361950" y="1750700"/>
            <a:ext cx="4313100" cy="204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b="1" lang="hu" sz="1800">
                <a:solidFill>
                  <a:schemeClr val="dk2"/>
                </a:solidFill>
              </a:rPr>
              <a:t>Cross-session</a:t>
            </a:r>
            <a:r>
              <a:rPr lang="hu" sz="1800">
                <a:solidFill>
                  <a:schemeClr val="dk2"/>
                </a:solidFill>
              </a:rPr>
              <a:t> evaluation: precision decreases with 10 - 20%</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Using frames ≈ Using step cycles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hu" sz="1800">
                <a:solidFill>
                  <a:schemeClr val="dk2"/>
                </a:solidFill>
              </a:rPr>
              <a:t>Minimum </a:t>
            </a:r>
            <a:r>
              <a:rPr b="1" lang="hu" sz="1800">
                <a:solidFill>
                  <a:schemeClr val="dk2"/>
                </a:solidFill>
              </a:rPr>
              <a:t>5 step cycles</a:t>
            </a:r>
            <a:r>
              <a:rPr lang="hu" sz="1800">
                <a:solidFill>
                  <a:schemeClr val="dk2"/>
                </a:solidFill>
              </a:rPr>
              <a:t> for reliable result</a:t>
            </a:r>
            <a:endParaRPr sz="1800">
              <a:solidFill>
                <a:schemeClr val="dk2"/>
              </a:solidFill>
            </a:endParaRPr>
          </a:p>
        </p:txBody>
      </p:sp>
      <p:pic>
        <p:nvPicPr>
          <p:cNvPr descr="Kapcsolódó kép" id="190" name="Google Shape;190;p29"/>
          <p:cNvPicPr preferRelativeResize="0"/>
          <p:nvPr/>
        </p:nvPicPr>
        <p:blipFill>
          <a:blip r:embed="rId3">
            <a:alphaModFix/>
          </a:blip>
          <a:stretch>
            <a:fillRect/>
          </a:stretch>
        </p:blipFill>
        <p:spPr>
          <a:xfrm>
            <a:off x="7515176" y="162137"/>
            <a:ext cx="1471800" cy="1062424"/>
          </a:xfrm>
          <a:prstGeom prst="rect">
            <a:avLst/>
          </a:prstGeom>
          <a:noFill/>
          <a:ln>
            <a:noFill/>
          </a:ln>
        </p:spPr>
      </p:pic>
      <p:pic>
        <p:nvPicPr>
          <p:cNvPr descr="Képtalálat a következőre: „weka logo”" id="191" name="Google Shape;191;p29"/>
          <p:cNvPicPr preferRelativeResize="0"/>
          <p:nvPr/>
        </p:nvPicPr>
        <p:blipFill>
          <a:blip r:embed="rId4">
            <a:alphaModFix/>
          </a:blip>
          <a:stretch>
            <a:fillRect/>
          </a:stretch>
        </p:blipFill>
        <p:spPr>
          <a:xfrm>
            <a:off x="7604800" y="3953150"/>
            <a:ext cx="945450" cy="945450"/>
          </a:xfrm>
          <a:prstGeom prst="rect">
            <a:avLst/>
          </a:prstGeom>
          <a:noFill/>
          <a:ln>
            <a:noFill/>
          </a:ln>
        </p:spPr>
      </p:pic>
      <p:pic>
        <p:nvPicPr>
          <p:cNvPr id="192" name="Google Shape;192;p29"/>
          <p:cNvPicPr preferRelativeResize="0"/>
          <p:nvPr/>
        </p:nvPicPr>
        <p:blipFill>
          <a:blip r:embed="rId5">
            <a:alphaModFix/>
          </a:blip>
          <a:stretch>
            <a:fillRect/>
          </a:stretch>
        </p:blipFill>
        <p:spPr>
          <a:xfrm>
            <a:off x="769593" y="4056425"/>
            <a:ext cx="1124600" cy="738900"/>
          </a:xfrm>
          <a:prstGeom prst="rect">
            <a:avLst/>
          </a:prstGeom>
          <a:noFill/>
          <a:ln>
            <a:noFill/>
          </a:ln>
        </p:spPr>
      </p:pic>
      <p:pic>
        <p:nvPicPr>
          <p:cNvPr id="193" name="Google Shape;193;p29"/>
          <p:cNvPicPr preferRelativeResize="0"/>
          <p:nvPr/>
        </p:nvPicPr>
        <p:blipFill>
          <a:blip r:embed="rId6">
            <a:alphaModFix/>
          </a:blip>
          <a:stretch>
            <a:fillRect/>
          </a:stretch>
        </p:blipFill>
        <p:spPr>
          <a:xfrm>
            <a:off x="250806" y="162125"/>
            <a:ext cx="887699" cy="139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idx="1" type="body"/>
          </p:nvPr>
        </p:nvSpPr>
        <p:spPr>
          <a:xfrm>
            <a:off x="5500675" y="1287325"/>
            <a:ext cx="3331800" cy="25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99" name="Google Shape;199;p30"/>
          <p:cNvSpPr txBox="1"/>
          <p:nvPr>
            <p:ph type="title"/>
          </p:nvPr>
        </p:nvSpPr>
        <p:spPr>
          <a:xfrm>
            <a:off x="311700" y="42009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Thank you                         for support!</a:t>
            </a:r>
            <a:endParaRPr/>
          </a:p>
        </p:txBody>
      </p:sp>
      <p:pic>
        <p:nvPicPr>
          <p:cNvPr id="200" name="Google Shape;200;p30"/>
          <p:cNvPicPr preferRelativeResize="0"/>
          <p:nvPr/>
        </p:nvPicPr>
        <p:blipFill rotWithShape="1">
          <a:blip r:embed="rId3">
            <a:alphaModFix/>
          </a:blip>
          <a:srcRect b="-2730" l="0" r="0" t="2730"/>
          <a:stretch/>
        </p:blipFill>
        <p:spPr>
          <a:xfrm>
            <a:off x="3271301" y="4070200"/>
            <a:ext cx="2221252" cy="945450"/>
          </a:xfrm>
          <a:prstGeom prst="rect">
            <a:avLst/>
          </a:prstGeom>
          <a:noFill/>
          <a:ln>
            <a:noFill/>
          </a:ln>
        </p:spPr>
      </p:pic>
      <p:pic>
        <p:nvPicPr>
          <p:cNvPr id="201" name="Google Shape;201;p30"/>
          <p:cNvPicPr preferRelativeResize="0"/>
          <p:nvPr/>
        </p:nvPicPr>
        <p:blipFill>
          <a:blip r:embed="rId4">
            <a:alphaModFix/>
          </a:blip>
          <a:stretch>
            <a:fillRect/>
          </a:stretch>
        </p:blipFill>
        <p:spPr>
          <a:xfrm>
            <a:off x="809625" y="0"/>
            <a:ext cx="7524750" cy="428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Outline</a:t>
            </a:r>
            <a:endParaRPr/>
          </a:p>
        </p:txBody>
      </p:sp>
      <p:sp>
        <p:nvSpPr>
          <p:cNvPr id="66" name="Google Shape;66;p14"/>
          <p:cNvSpPr txBox="1"/>
          <p:nvPr>
            <p:ph idx="1" type="body"/>
          </p:nvPr>
        </p:nvSpPr>
        <p:spPr>
          <a:xfrm>
            <a:off x="1466850" y="1304875"/>
            <a:ext cx="5257500" cy="28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General Idea</a:t>
            </a:r>
            <a:endParaRPr/>
          </a:p>
          <a:p>
            <a:pPr indent="0" lvl="0" marL="0" rtl="0" algn="l">
              <a:spcBef>
                <a:spcPts val="1600"/>
              </a:spcBef>
              <a:spcAft>
                <a:spcPts val="0"/>
              </a:spcAft>
              <a:buNone/>
            </a:pPr>
            <a:r>
              <a:rPr lang="hu"/>
              <a:t>Objectives</a:t>
            </a:r>
            <a:endParaRPr/>
          </a:p>
          <a:p>
            <a:pPr indent="0" lvl="0" marL="0" rtl="0" algn="l">
              <a:spcBef>
                <a:spcPts val="1600"/>
              </a:spcBef>
              <a:spcAft>
                <a:spcPts val="0"/>
              </a:spcAft>
              <a:buNone/>
            </a:pPr>
            <a:r>
              <a:rPr lang="hu"/>
              <a:t>Related works</a:t>
            </a:r>
            <a:endParaRPr/>
          </a:p>
          <a:p>
            <a:pPr indent="0" lvl="0" marL="0" rtl="0" algn="l">
              <a:spcBef>
                <a:spcPts val="1600"/>
              </a:spcBef>
              <a:spcAft>
                <a:spcPts val="0"/>
              </a:spcAft>
              <a:buNone/>
            </a:pPr>
            <a:r>
              <a:rPr lang="hu"/>
              <a:t>Application</a:t>
            </a:r>
            <a:endParaRPr/>
          </a:p>
          <a:p>
            <a:pPr indent="0" lvl="0" marL="0" rtl="0" algn="l">
              <a:spcBef>
                <a:spcPts val="1600"/>
              </a:spcBef>
              <a:spcAft>
                <a:spcPts val="1600"/>
              </a:spcAft>
              <a:buNone/>
            </a:pPr>
            <a:r>
              <a:rPr lang="hu"/>
              <a:t>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General Idea</a:t>
            </a:r>
            <a:endParaRPr/>
          </a:p>
        </p:txBody>
      </p:sp>
      <p:sp>
        <p:nvSpPr>
          <p:cNvPr id="72" name="Google Shape;72;p15"/>
          <p:cNvSpPr txBox="1"/>
          <p:nvPr>
            <p:ph idx="1" type="body"/>
          </p:nvPr>
        </p:nvSpPr>
        <p:spPr>
          <a:xfrm>
            <a:off x="1814400" y="1241375"/>
            <a:ext cx="5934300" cy="42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Approaches</a:t>
            </a:r>
            <a:endParaRPr/>
          </a:p>
          <a:p>
            <a:pPr indent="-342900" lvl="0" marL="457200" rtl="0" algn="l">
              <a:spcBef>
                <a:spcPts val="1600"/>
              </a:spcBef>
              <a:spcAft>
                <a:spcPts val="0"/>
              </a:spcAft>
              <a:buSzPts val="1800"/>
              <a:buChar char="●"/>
            </a:pPr>
            <a:r>
              <a:rPr lang="hu"/>
              <a:t>Camera/Video-based</a:t>
            </a:r>
            <a:endParaRPr b="1"/>
          </a:p>
          <a:p>
            <a:pPr indent="-342900" lvl="0" marL="457200" rtl="0" algn="l">
              <a:spcBef>
                <a:spcPts val="0"/>
              </a:spcBef>
              <a:spcAft>
                <a:spcPts val="0"/>
              </a:spcAft>
              <a:buSzPts val="1800"/>
              <a:buChar char="●"/>
            </a:pPr>
            <a:r>
              <a:rPr lang="hu"/>
              <a:t>Floor-sensor based</a:t>
            </a:r>
            <a:endParaRPr/>
          </a:p>
          <a:p>
            <a:pPr indent="-342900" lvl="0" marL="457200" rtl="0" algn="l">
              <a:spcBef>
                <a:spcPts val="0"/>
              </a:spcBef>
              <a:spcAft>
                <a:spcPts val="0"/>
              </a:spcAft>
              <a:buSzPts val="1800"/>
              <a:buChar char="●"/>
            </a:pPr>
            <a:r>
              <a:rPr b="1" lang="hu"/>
              <a:t>Inertial Sensors based</a:t>
            </a:r>
            <a:endParaRPr/>
          </a:p>
          <a:p>
            <a:pPr indent="0" lvl="0" marL="0" rtl="0" algn="l">
              <a:spcBef>
                <a:spcPts val="160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1" y="121673"/>
            <a:ext cx="1723323" cy="1660076"/>
          </a:xfrm>
          <a:prstGeom prst="rect">
            <a:avLst/>
          </a:prstGeom>
          <a:noFill/>
          <a:ln>
            <a:noFill/>
          </a:ln>
        </p:spPr>
      </p:pic>
      <p:pic>
        <p:nvPicPr>
          <p:cNvPr id="74" name="Google Shape;74;p15"/>
          <p:cNvPicPr preferRelativeResize="0"/>
          <p:nvPr/>
        </p:nvPicPr>
        <p:blipFill>
          <a:blip r:embed="rId4">
            <a:alphaModFix/>
          </a:blip>
          <a:stretch>
            <a:fillRect/>
          </a:stretch>
        </p:blipFill>
        <p:spPr>
          <a:xfrm rot="790754">
            <a:off x="6849750" y="198112"/>
            <a:ext cx="1964750" cy="196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General Idea</a:t>
            </a:r>
            <a:endParaRPr/>
          </a:p>
        </p:txBody>
      </p:sp>
      <p:sp>
        <p:nvSpPr>
          <p:cNvPr id="80" name="Google Shape;80;p16"/>
          <p:cNvSpPr txBox="1"/>
          <p:nvPr>
            <p:ph idx="1" type="body"/>
          </p:nvPr>
        </p:nvSpPr>
        <p:spPr>
          <a:xfrm>
            <a:off x="1814400" y="1241375"/>
            <a:ext cx="5934300" cy="42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Approaches</a:t>
            </a:r>
            <a:endParaRPr/>
          </a:p>
          <a:p>
            <a:pPr indent="-342900" lvl="0" marL="457200" rtl="0" algn="l">
              <a:spcBef>
                <a:spcPts val="1600"/>
              </a:spcBef>
              <a:spcAft>
                <a:spcPts val="0"/>
              </a:spcAft>
              <a:buSzPts val="1800"/>
              <a:buChar char="●"/>
            </a:pPr>
            <a:r>
              <a:rPr lang="hu"/>
              <a:t>Camera/Video-based</a:t>
            </a:r>
            <a:endParaRPr b="1"/>
          </a:p>
          <a:p>
            <a:pPr indent="-342900" lvl="0" marL="457200" rtl="0" algn="l">
              <a:spcBef>
                <a:spcPts val="0"/>
              </a:spcBef>
              <a:spcAft>
                <a:spcPts val="0"/>
              </a:spcAft>
              <a:buSzPts val="1800"/>
              <a:buChar char="●"/>
            </a:pPr>
            <a:r>
              <a:rPr lang="hu"/>
              <a:t>Floor-sensor based</a:t>
            </a:r>
            <a:endParaRPr/>
          </a:p>
          <a:p>
            <a:pPr indent="-342900" lvl="0" marL="457200" rtl="0" algn="l">
              <a:spcBef>
                <a:spcPts val="0"/>
              </a:spcBef>
              <a:spcAft>
                <a:spcPts val="0"/>
              </a:spcAft>
              <a:buSzPts val="1800"/>
              <a:buChar char="●"/>
            </a:pPr>
            <a:r>
              <a:rPr b="1" lang="hu"/>
              <a:t>Inertial Sensors based</a:t>
            </a:r>
            <a:endParaRPr/>
          </a:p>
          <a:p>
            <a:pPr indent="0" lvl="0" marL="0" rtl="0" algn="l">
              <a:spcBef>
                <a:spcPts val="1600"/>
              </a:spcBef>
              <a:spcAft>
                <a:spcPts val="0"/>
              </a:spcAft>
              <a:buNone/>
            </a:pPr>
            <a:r>
              <a:rPr lang="hu"/>
              <a:t>Usage</a:t>
            </a:r>
            <a:endParaRPr/>
          </a:p>
          <a:p>
            <a:pPr indent="-342900" lvl="0" marL="457200" rtl="0" algn="l">
              <a:spcBef>
                <a:spcPts val="1600"/>
              </a:spcBef>
              <a:spcAft>
                <a:spcPts val="0"/>
              </a:spcAft>
              <a:buSzPts val="1800"/>
              <a:buChar char="●"/>
            </a:pPr>
            <a:r>
              <a:rPr lang="hu"/>
              <a:t>Healthcare</a:t>
            </a:r>
            <a:endParaRPr/>
          </a:p>
          <a:p>
            <a:pPr indent="-342900" lvl="0" marL="457200" rtl="0" algn="l">
              <a:spcBef>
                <a:spcPts val="0"/>
              </a:spcBef>
              <a:spcAft>
                <a:spcPts val="0"/>
              </a:spcAft>
              <a:buSzPts val="1800"/>
              <a:buChar char="●"/>
            </a:pPr>
            <a:r>
              <a:rPr lang="hu"/>
              <a:t>Sports</a:t>
            </a:r>
            <a:endParaRPr/>
          </a:p>
          <a:p>
            <a:pPr indent="-342900" lvl="0" marL="457200" rtl="0" algn="l">
              <a:spcBef>
                <a:spcPts val="0"/>
              </a:spcBef>
              <a:spcAft>
                <a:spcPts val="0"/>
              </a:spcAft>
              <a:buSzPts val="1800"/>
              <a:buChar char="●"/>
            </a:pPr>
            <a:r>
              <a:rPr b="1" lang="hu"/>
              <a:t>Security - access control system</a:t>
            </a:r>
            <a:endParaRPr b="1"/>
          </a:p>
          <a:p>
            <a:pPr indent="0" lvl="0" marL="0" rtl="0" algn="l">
              <a:spcBef>
                <a:spcPts val="1600"/>
              </a:spcBef>
              <a:spcAft>
                <a:spcPts val="1600"/>
              </a:spcAft>
              <a:buNone/>
            </a:pPr>
            <a:r>
              <a:t/>
            </a:r>
            <a:endParaRPr/>
          </a:p>
        </p:txBody>
      </p:sp>
      <p:pic>
        <p:nvPicPr>
          <p:cNvPr id="81" name="Google Shape;81;p16"/>
          <p:cNvPicPr preferRelativeResize="0"/>
          <p:nvPr/>
        </p:nvPicPr>
        <p:blipFill>
          <a:blip r:embed="rId3">
            <a:alphaModFix/>
          </a:blip>
          <a:stretch>
            <a:fillRect/>
          </a:stretch>
        </p:blipFill>
        <p:spPr>
          <a:xfrm>
            <a:off x="1" y="121673"/>
            <a:ext cx="1723323" cy="1660076"/>
          </a:xfrm>
          <a:prstGeom prst="rect">
            <a:avLst/>
          </a:prstGeom>
          <a:noFill/>
          <a:ln>
            <a:noFill/>
          </a:ln>
        </p:spPr>
      </p:pic>
      <p:pic>
        <p:nvPicPr>
          <p:cNvPr id="82" name="Google Shape;82;p16"/>
          <p:cNvPicPr preferRelativeResize="0"/>
          <p:nvPr/>
        </p:nvPicPr>
        <p:blipFill>
          <a:blip r:embed="rId4">
            <a:alphaModFix/>
          </a:blip>
          <a:stretch>
            <a:fillRect/>
          </a:stretch>
        </p:blipFill>
        <p:spPr>
          <a:xfrm rot="790754">
            <a:off x="6849750" y="198112"/>
            <a:ext cx="1964750" cy="196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553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Objectives</a:t>
            </a:r>
            <a:endParaRPr/>
          </a:p>
        </p:txBody>
      </p:sp>
      <p:sp>
        <p:nvSpPr>
          <p:cNvPr id="88" name="Google Shape;88;p17"/>
          <p:cNvSpPr txBox="1"/>
          <p:nvPr>
            <p:ph idx="1" type="body"/>
          </p:nvPr>
        </p:nvSpPr>
        <p:spPr>
          <a:xfrm>
            <a:off x="311700" y="956338"/>
            <a:ext cx="8520600" cy="409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Access Control System</a:t>
            </a:r>
            <a:endParaRPr/>
          </a:p>
          <a:p>
            <a:pPr indent="-342900" lvl="1" marL="914400" rtl="0" algn="l">
              <a:spcBef>
                <a:spcPts val="0"/>
              </a:spcBef>
              <a:spcAft>
                <a:spcPts val="0"/>
              </a:spcAft>
              <a:buSzPts val="1800"/>
              <a:buChar char="○"/>
            </a:pPr>
            <a:r>
              <a:rPr lang="hu" sz="1800"/>
              <a:t>Feature extraction library</a:t>
            </a:r>
            <a:endParaRPr sz="1800"/>
          </a:p>
          <a:p>
            <a:pPr indent="-342900" lvl="1" marL="914400" marR="0" rtl="0" algn="l">
              <a:lnSpc>
                <a:spcPct val="115000"/>
              </a:lnSpc>
              <a:spcBef>
                <a:spcPts val="0"/>
              </a:spcBef>
              <a:spcAft>
                <a:spcPts val="0"/>
              </a:spcAft>
              <a:buSzPts val="1800"/>
              <a:buChar char="○"/>
            </a:pPr>
            <a:r>
              <a:rPr lang="hu" sz="1800"/>
              <a:t>Machine learning algorithm</a:t>
            </a:r>
            <a:endParaRPr sz="1800"/>
          </a:p>
          <a:p>
            <a:pPr indent="-342900" lvl="1" marL="914400" rtl="0" algn="l">
              <a:spcBef>
                <a:spcPts val="0"/>
              </a:spcBef>
              <a:spcAft>
                <a:spcPts val="0"/>
              </a:spcAft>
              <a:buSzPts val="1800"/>
              <a:buChar char="○"/>
            </a:pPr>
            <a:r>
              <a:rPr lang="hu" sz="1800"/>
              <a:t>Data collection - Android application</a:t>
            </a:r>
            <a:endParaRPr sz="1800"/>
          </a:p>
        </p:txBody>
      </p:sp>
      <p:pic>
        <p:nvPicPr>
          <p:cNvPr id="89" name="Google Shape;89;p17"/>
          <p:cNvPicPr preferRelativeResize="0"/>
          <p:nvPr/>
        </p:nvPicPr>
        <p:blipFill>
          <a:blip r:embed="rId3">
            <a:alphaModFix/>
          </a:blip>
          <a:stretch>
            <a:fillRect/>
          </a:stretch>
        </p:blipFill>
        <p:spPr>
          <a:xfrm>
            <a:off x="6601436" y="2072825"/>
            <a:ext cx="2468264" cy="2726451"/>
          </a:xfrm>
          <a:prstGeom prst="rect">
            <a:avLst/>
          </a:prstGeom>
          <a:noFill/>
          <a:ln>
            <a:noFill/>
          </a:ln>
        </p:spPr>
      </p:pic>
      <p:pic>
        <p:nvPicPr>
          <p:cNvPr id="90" name="Google Shape;90;p17"/>
          <p:cNvPicPr preferRelativeResize="0"/>
          <p:nvPr/>
        </p:nvPicPr>
        <p:blipFill>
          <a:blip r:embed="rId4">
            <a:alphaModFix/>
          </a:blip>
          <a:stretch>
            <a:fillRect/>
          </a:stretch>
        </p:blipFill>
        <p:spPr>
          <a:xfrm rot="-165589">
            <a:off x="3886780" y="2980120"/>
            <a:ext cx="1065944" cy="1413428"/>
          </a:xfrm>
          <a:prstGeom prst="rect">
            <a:avLst/>
          </a:prstGeom>
          <a:noFill/>
          <a:ln>
            <a:noFill/>
          </a:ln>
        </p:spPr>
      </p:pic>
      <p:pic>
        <p:nvPicPr>
          <p:cNvPr id="91" name="Google Shape;91;p17"/>
          <p:cNvPicPr preferRelativeResize="0"/>
          <p:nvPr/>
        </p:nvPicPr>
        <p:blipFill>
          <a:blip r:embed="rId5">
            <a:alphaModFix/>
          </a:blip>
          <a:stretch>
            <a:fillRect/>
          </a:stretch>
        </p:blipFill>
        <p:spPr>
          <a:xfrm rot="-6078130">
            <a:off x="6286400" y="2303207"/>
            <a:ext cx="883589" cy="975405"/>
          </a:xfrm>
          <a:prstGeom prst="rect">
            <a:avLst/>
          </a:prstGeom>
          <a:noFill/>
          <a:ln>
            <a:noFill/>
          </a:ln>
        </p:spPr>
      </p:pic>
      <p:pic>
        <p:nvPicPr>
          <p:cNvPr id="92" name="Google Shape;92;p17"/>
          <p:cNvPicPr preferRelativeResize="0"/>
          <p:nvPr/>
        </p:nvPicPr>
        <p:blipFill>
          <a:blip r:embed="rId5">
            <a:alphaModFix/>
          </a:blip>
          <a:stretch>
            <a:fillRect/>
          </a:stretch>
        </p:blipFill>
        <p:spPr>
          <a:xfrm rot="4098503">
            <a:off x="4813149" y="3119861"/>
            <a:ext cx="861530" cy="9346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1193250" y="1595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Related Works</a:t>
            </a:r>
            <a:endParaRPr/>
          </a:p>
        </p:txBody>
      </p:sp>
      <p:sp>
        <p:nvSpPr>
          <p:cNvPr id="98" name="Google Shape;98;p18"/>
          <p:cNvSpPr txBox="1"/>
          <p:nvPr>
            <p:ph idx="1" type="body"/>
          </p:nvPr>
        </p:nvSpPr>
        <p:spPr>
          <a:xfrm>
            <a:off x="311700" y="901650"/>
            <a:ext cx="8520600" cy="39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MARSICO - 2017 (Univ. Sapienza, Rome)</a:t>
            </a:r>
            <a:endParaRPr/>
          </a:p>
          <a:p>
            <a:pPr indent="-342900" lvl="0" marL="457200" rtl="0" algn="l">
              <a:spcBef>
                <a:spcPts val="1600"/>
              </a:spcBef>
              <a:spcAft>
                <a:spcPts val="0"/>
              </a:spcAft>
              <a:buSzPts val="1800"/>
              <a:buChar char="●"/>
            </a:pPr>
            <a:r>
              <a:rPr lang="hu"/>
              <a:t>Dynamic Time Warping</a:t>
            </a:r>
            <a:endParaRPr/>
          </a:p>
          <a:p>
            <a:pPr indent="-342900" lvl="0" marL="457200" rtl="0" algn="l">
              <a:spcBef>
                <a:spcPts val="0"/>
              </a:spcBef>
              <a:spcAft>
                <a:spcPts val="0"/>
              </a:spcAft>
              <a:buSzPts val="1800"/>
              <a:buChar char="●"/>
            </a:pPr>
            <a:r>
              <a:rPr lang="hu"/>
              <a:t>8,9% EER(ZJU-GaitAcc)</a:t>
            </a:r>
            <a:endParaRPr/>
          </a:p>
        </p:txBody>
      </p:sp>
      <p:pic>
        <p:nvPicPr>
          <p:cNvPr id="99" name="Google Shape;99;p18"/>
          <p:cNvPicPr preferRelativeResize="0"/>
          <p:nvPr/>
        </p:nvPicPr>
        <p:blipFill>
          <a:blip r:embed="rId3">
            <a:alphaModFix/>
          </a:blip>
          <a:stretch>
            <a:fillRect/>
          </a:stretch>
        </p:blipFill>
        <p:spPr>
          <a:xfrm>
            <a:off x="5914325" y="79350"/>
            <a:ext cx="2666999" cy="1454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193250" y="1595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Related Works</a:t>
            </a:r>
            <a:endParaRPr/>
          </a:p>
        </p:txBody>
      </p:sp>
      <p:sp>
        <p:nvSpPr>
          <p:cNvPr id="105" name="Google Shape;105;p19"/>
          <p:cNvSpPr txBox="1"/>
          <p:nvPr>
            <p:ph idx="1" type="body"/>
          </p:nvPr>
        </p:nvSpPr>
        <p:spPr>
          <a:xfrm>
            <a:off x="311700" y="901650"/>
            <a:ext cx="8520600" cy="39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MARSICO - 2017 (Univ. Sapienza, Rome)</a:t>
            </a:r>
            <a:endParaRPr/>
          </a:p>
          <a:p>
            <a:pPr indent="-342900" lvl="0" marL="457200" rtl="0" algn="l">
              <a:spcBef>
                <a:spcPts val="1600"/>
              </a:spcBef>
              <a:spcAft>
                <a:spcPts val="0"/>
              </a:spcAft>
              <a:buSzPts val="1800"/>
              <a:buChar char="●"/>
            </a:pPr>
            <a:r>
              <a:rPr lang="hu"/>
              <a:t>Dynamic Time Warping</a:t>
            </a:r>
            <a:endParaRPr/>
          </a:p>
          <a:p>
            <a:pPr indent="-342900" lvl="0" marL="457200" rtl="0" algn="l">
              <a:spcBef>
                <a:spcPts val="0"/>
              </a:spcBef>
              <a:spcAft>
                <a:spcPts val="0"/>
              </a:spcAft>
              <a:buSzPts val="1800"/>
              <a:buChar char="●"/>
            </a:pPr>
            <a:r>
              <a:rPr lang="hu"/>
              <a:t>8,9% EER(ZJU-GaitAcc)</a:t>
            </a:r>
            <a:endParaRPr/>
          </a:p>
          <a:p>
            <a:pPr indent="0" lvl="0" marL="0" rtl="0" algn="l">
              <a:spcBef>
                <a:spcPts val="1600"/>
              </a:spcBef>
              <a:spcAft>
                <a:spcPts val="0"/>
              </a:spcAft>
              <a:buNone/>
            </a:pPr>
            <a:r>
              <a:rPr lang="hu"/>
              <a:t>NGO - 2014 (Osaka Univ.)</a:t>
            </a:r>
            <a:endParaRPr/>
          </a:p>
          <a:p>
            <a:pPr indent="-342900" lvl="0" marL="457200" rtl="0" algn="l">
              <a:spcBef>
                <a:spcPts val="1600"/>
              </a:spcBef>
              <a:spcAft>
                <a:spcPts val="0"/>
              </a:spcAft>
              <a:buSzPts val="1800"/>
              <a:buChar char="●"/>
            </a:pPr>
            <a:r>
              <a:rPr lang="hu"/>
              <a:t>period detection</a:t>
            </a:r>
            <a:endParaRPr/>
          </a:p>
          <a:p>
            <a:pPr indent="-342900" lvl="0" marL="457200" rtl="0" algn="l">
              <a:spcBef>
                <a:spcPts val="0"/>
              </a:spcBef>
              <a:spcAft>
                <a:spcPts val="0"/>
              </a:spcAft>
              <a:buSzPts val="1800"/>
              <a:buChar char="●"/>
            </a:pPr>
            <a:r>
              <a:rPr lang="hu"/>
              <a:t>accelerometer &gt; gyroscope</a:t>
            </a:r>
            <a:endParaRPr/>
          </a:p>
          <a:p>
            <a:pPr indent="0" lvl="0" marL="457200" rtl="0" algn="l">
              <a:spcBef>
                <a:spcPts val="1600"/>
              </a:spcBef>
              <a:spcAft>
                <a:spcPts val="1600"/>
              </a:spcAft>
              <a:buNone/>
            </a:pPr>
            <a:r>
              <a:t/>
            </a:r>
            <a:endParaRPr/>
          </a:p>
        </p:txBody>
      </p:sp>
      <p:pic>
        <p:nvPicPr>
          <p:cNvPr id="106" name="Google Shape;106;p19"/>
          <p:cNvPicPr preferRelativeResize="0"/>
          <p:nvPr/>
        </p:nvPicPr>
        <p:blipFill>
          <a:blip r:embed="rId3">
            <a:alphaModFix/>
          </a:blip>
          <a:stretch>
            <a:fillRect/>
          </a:stretch>
        </p:blipFill>
        <p:spPr>
          <a:xfrm>
            <a:off x="5914325" y="79350"/>
            <a:ext cx="2666999" cy="1454775"/>
          </a:xfrm>
          <a:prstGeom prst="rect">
            <a:avLst/>
          </a:prstGeom>
          <a:noFill/>
          <a:ln>
            <a:noFill/>
          </a:ln>
        </p:spPr>
      </p:pic>
      <p:pic>
        <p:nvPicPr>
          <p:cNvPr id="107" name="Google Shape;107;p19"/>
          <p:cNvPicPr preferRelativeResize="0"/>
          <p:nvPr/>
        </p:nvPicPr>
        <p:blipFill>
          <a:blip r:embed="rId4">
            <a:alphaModFix/>
          </a:blip>
          <a:stretch>
            <a:fillRect/>
          </a:stretch>
        </p:blipFill>
        <p:spPr>
          <a:xfrm>
            <a:off x="7110350" y="1625975"/>
            <a:ext cx="2033651" cy="189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1193250" y="1595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Related Works</a:t>
            </a:r>
            <a:endParaRPr/>
          </a:p>
        </p:txBody>
      </p:sp>
      <p:sp>
        <p:nvSpPr>
          <p:cNvPr id="113" name="Google Shape;113;p20"/>
          <p:cNvSpPr txBox="1"/>
          <p:nvPr>
            <p:ph idx="1" type="body"/>
          </p:nvPr>
        </p:nvSpPr>
        <p:spPr>
          <a:xfrm>
            <a:off x="311700" y="901650"/>
            <a:ext cx="8520600" cy="39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MARSICO - 2017 (Univ. Sapienza, Rome)</a:t>
            </a:r>
            <a:endParaRPr/>
          </a:p>
          <a:p>
            <a:pPr indent="-342900" lvl="0" marL="457200" rtl="0" algn="l">
              <a:spcBef>
                <a:spcPts val="1600"/>
              </a:spcBef>
              <a:spcAft>
                <a:spcPts val="0"/>
              </a:spcAft>
              <a:buSzPts val="1800"/>
              <a:buChar char="●"/>
            </a:pPr>
            <a:r>
              <a:rPr lang="hu"/>
              <a:t>Dynamic Time Warping</a:t>
            </a:r>
            <a:endParaRPr/>
          </a:p>
          <a:p>
            <a:pPr indent="-342900" lvl="0" marL="457200" rtl="0" algn="l">
              <a:spcBef>
                <a:spcPts val="0"/>
              </a:spcBef>
              <a:spcAft>
                <a:spcPts val="0"/>
              </a:spcAft>
              <a:buSzPts val="1800"/>
              <a:buChar char="●"/>
            </a:pPr>
            <a:r>
              <a:rPr lang="hu"/>
              <a:t>8,9% EER(ZJU-GaitAcc)</a:t>
            </a:r>
            <a:endParaRPr/>
          </a:p>
          <a:p>
            <a:pPr indent="0" lvl="0" marL="0" rtl="0" algn="l">
              <a:spcBef>
                <a:spcPts val="1600"/>
              </a:spcBef>
              <a:spcAft>
                <a:spcPts val="0"/>
              </a:spcAft>
              <a:buNone/>
            </a:pPr>
            <a:r>
              <a:rPr lang="hu"/>
              <a:t>NGO - 2014 (Osaka Univ.)</a:t>
            </a:r>
            <a:endParaRPr/>
          </a:p>
          <a:p>
            <a:pPr indent="-342900" lvl="0" marL="457200" rtl="0" algn="l">
              <a:spcBef>
                <a:spcPts val="1600"/>
              </a:spcBef>
              <a:spcAft>
                <a:spcPts val="0"/>
              </a:spcAft>
              <a:buSzPts val="1800"/>
              <a:buChar char="●"/>
            </a:pPr>
            <a:r>
              <a:rPr lang="hu"/>
              <a:t>period detection</a:t>
            </a:r>
            <a:endParaRPr/>
          </a:p>
          <a:p>
            <a:pPr indent="-342900" lvl="0" marL="457200" rtl="0" algn="l">
              <a:spcBef>
                <a:spcPts val="0"/>
              </a:spcBef>
              <a:spcAft>
                <a:spcPts val="0"/>
              </a:spcAft>
              <a:buSzPts val="1800"/>
              <a:buChar char="●"/>
            </a:pPr>
            <a:r>
              <a:rPr lang="hu"/>
              <a:t>accelerometer &gt; gyroscope</a:t>
            </a:r>
            <a:endParaRPr/>
          </a:p>
          <a:p>
            <a:pPr indent="0" lvl="0" marL="0" rtl="0" algn="l">
              <a:spcBef>
                <a:spcPts val="1600"/>
              </a:spcBef>
              <a:spcAft>
                <a:spcPts val="0"/>
              </a:spcAft>
              <a:buNone/>
            </a:pPr>
            <a:r>
              <a:rPr lang="hu"/>
              <a:t>GADALETA - 2018 (Univ. Podova)</a:t>
            </a:r>
            <a:endParaRPr/>
          </a:p>
          <a:p>
            <a:pPr indent="-342900" lvl="0" marL="457200" rtl="0" algn="l">
              <a:spcBef>
                <a:spcPts val="1600"/>
              </a:spcBef>
              <a:spcAft>
                <a:spcPts val="0"/>
              </a:spcAft>
              <a:buSzPts val="1800"/>
              <a:buChar char="●"/>
            </a:pPr>
            <a:r>
              <a:rPr lang="hu"/>
              <a:t>feature extraction</a:t>
            </a:r>
            <a:endParaRPr/>
          </a:p>
          <a:p>
            <a:pPr indent="-342900" lvl="0" marL="457200" rtl="0" algn="l">
              <a:spcBef>
                <a:spcPts val="0"/>
              </a:spcBef>
              <a:spcAft>
                <a:spcPts val="0"/>
              </a:spcAft>
              <a:buSzPts val="1800"/>
              <a:buChar char="●"/>
            </a:pPr>
            <a:r>
              <a:rPr b="1" lang="hu"/>
              <a:t>IDNet</a:t>
            </a:r>
            <a:r>
              <a:rPr lang="hu"/>
              <a:t> dataset</a:t>
            </a:r>
            <a:endParaRPr/>
          </a:p>
        </p:txBody>
      </p:sp>
      <p:pic>
        <p:nvPicPr>
          <p:cNvPr id="114" name="Google Shape;114;p20"/>
          <p:cNvPicPr preferRelativeResize="0"/>
          <p:nvPr/>
        </p:nvPicPr>
        <p:blipFill>
          <a:blip r:embed="rId3">
            <a:alphaModFix/>
          </a:blip>
          <a:stretch>
            <a:fillRect/>
          </a:stretch>
        </p:blipFill>
        <p:spPr>
          <a:xfrm>
            <a:off x="5914325" y="79350"/>
            <a:ext cx="2666999" cy="1454775"/>
          </a:xfrm>
          <a:prstGeom prst="rect">
            <a:avLst/>
          </a:prstGeom>
          <a:noFill/>
          <a:ln>
            <a:noFill/>
          </a:ln>
        </p:spPr>
      </p:pic>
      <p:pic>
        <p:nvPicPr>
          <p:cNvPr id="115" name="Google Shape;115;p20"/>
          <p:cNvPicPr preferRelativeResize="0"/>
          <p:nvPr/>
        </p:nvPicPr>
        <p:blipFill>
          <a:blip r:embed="rId4">
            <a:alphaModFix/>
          </a:blip>
          <a:stretch>
            <a:fillRect/>
          </a:stretch>
        </p:blipFill>
        <p:spPr>
          <a:xfrm>
            <a:off x="7110350" y="1625975"/>
            <a:ext cx="2033651" cy="1891525"/>
          </a:xfrm>
          <a:prstGeom prst="rect">
            <a:avLst/>
          </a:prstGeom>
          <a:noFill/>
          <a:ln>
            <a:noFill/>
          </a:ln>
        </p:spPr>
      </p:pic>
      <p:pic>
        <p:nvPicPr>
          <p:cNvPr id="116" name="Google Shape;116;p20"/>
          <p:cNvPicPr preferRelativeResize="0"/>
          <p:nvPr/>
        </p:nvPicPr>
        <p:blipFill>
          <a:blip r:embed="rId5">
            <a:alphaModFix/>
          </a:blip>
          <a:stretch>
            <a:fillRect/>
          </a:stretch>
        </p:blipFill>
        <p:spPr>
          <a:xfrm>
            <a:off x="4585625" y="3028950"/>
            <a:ext cx="2926849" cy="211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Application</a:t>
            </a:r>
            <a:endParaRPr/>
          </a:p>
        </p:txBody>
      </p:sp>
      <p:pic>
        <p:nvPicPr>
          <p:cNvPr id="122" name="Google Shape;122;p21"/>
          <p:cNvPicPr preferRelativeResize="0"/>
          <p:nvPr/>
        </p:nvPicPr>
        <p:blipFill>
          <a:blip r:embed="rId3">
            <a:alphaModFix/>
          </a:blip>
          <a:stretch>
            <a:fillRect/>
          </a:stretch>
        </p:blipFill>
        <p:spPr>
          <a:xfrm>
            <a:off x="1240600" y="1262574"/>
            <a:ext cx="6662800" cy="351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