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embeddedFontLst>
    <p:embeddedFont>
      <p:font typeface="Amatic SC"/>
      <p:regular r:id="rId24"/>
      <p:bold r:id="rId25"/>
    </p:embeddedFont>
    <p:embeddedFont>
      <p:font typeface="Source Code Pro"/>
      <p:regular r:id="rId26"/>
      <p:bold r:id="rId27"/>
    </p:embeddedFont>
    <p:embeddedFont>
      <p:font typeface="Roboto Mono"/>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A4F4643B-FA82-41DE-9649-B636E42E1485}">
  <a:tblStyle styleId="{A4F4643B-FA82-41DE-9649-B636E42E1485}"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AmaticSC-regular.fntdata"/><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SourceCodePro-regular.fntdata"/><Relationship Id="rId25" Type="http://schemas.openxmlformats.org/officeDocument/2006/relationships/font" Target="fonts/AmaticSC-bold.fntdata"/><Relationship Id="rId28" Type="http://schemas.openxmlformats.org/officeDocument/2006/relationships/font" Target="fonts/RobotoMono-regular.fntdata"/><Relationship Id="rId27" Type="http://schemas.openxmlformats.org/officeDocument/2006/relationships/font" Target="fonts/SourceCodePro-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Mono-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Mono-boldItalic.fntdata"/><Relationship Id="rId30" Type="http://schemas.openxmlformats.org/officeDocument/2006/relationships/font" Target="fonts/RobotoMono-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 name="Shape 52"/>
        <p:cNvGrpSpPr/>
        <p:nvPr/>
      </p:nvGrpSpPr>
      <p:grpSpPr>
        <a:xfrm>
          <a:off x="0" y="0"/>
          <a:ext cx="0" cy="0"/>
          <a:chOff x="0" y="0"/>
          <a:chExt cx="0" cy="0"/>
        </a:xfrm>
      </p:grpSpPr>
      <p:sp>
        <p:nvSpPr>
          <p:cNvPr id="53" name="Google Shape;5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a:t>FT</a:t>
            </a:r>
            <a:endParaRPr/>
          </a:p>
          <a:p>
            <a:pPr indent="0" lvl="0" marL="0" rtl="0" algn="l">
              <a:spcBef>
                <a:spcPts val="0"/>
              </a:spcBef>
              <a:spcAft>
                <a:spcPts val="0"/>
              </a:spcAft>
              <a:buNone/>
            </a:pPr>
            <a:r>
              <a:rPr lang="hu"/>
              <a:t>Third year information science students from Sapientia.</a:t>
            </a:r>
            <a:endParaRPr/>
          </a:p>
          <a:p>
            <a:pPr indent="0" lvl="0" marL="0" rtl="0" algn="l">
              <a:spcBef>
                <a:spcPts val="0"/>
              </a:spcBef>
              <a:spcAft>
                <a:spcPts val="0"/>
              </a:spcAft>
              <a:buNone/>
            </a:pPr>
            <a:r>
              <a:rPr lang="hu"/>
              <a:t>The title of our project...</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g49f9b7ba86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49f9b7ba86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a:t>NK</a:t>
            </a:r>
            <a:endParaRPr/>
          </a:p>
          <a:p>
            <a:pPr indent="0" lvl="0" marL="0" rtl="0" algn="l">
              <a:spcBef>
                <a:spcPts val="0"/>
              </a:spcBef>
              <a:spcAft>
                <a:spcPts val="0"/>
              </a:spcAft>
              <a:buNone/>
            </a:pPr>
            <a:r>
              <a:rPr lang="hu"/>
              <a:t>We created a library that offers services for feature extraction based on different settings we want to use.</a:t>
            </a:r>
            <a:endParaRPr/>
          </a:p>
          <a:p>
            <a:pPr indent="0" lvl="0" marL="0" rtl="0" algn="l">
              <a:spcBef>
                <a:spcPts val="0"/>
              </a:spcBef>
              <a:spcAft>
                <a:spcPts val="0"/>
              </a:spcAft>
              <a:buNone/>
            </a:pPr>
            <a:r>
              <a:rPr lang="hu"/>
              <a:t>The enumerated features are extracted from each axis and the magnitude of the recorded signal (img 1) (=sqrt(ax^2+ay^2+az^2))</a:t>
            </a:r>
            <a:endParaRPr/>
          </a:p>
          <a:p>
            <a:pPr indent="0" lvl="0" marL="0" rtl="0" algn="l">
              <a:spcBef>
                <a:spcPts val="0"/>
              </a:spcBef>
              <a:spcAft>
                <a:spcPts val="0"/>
              </a:spcAft>
              <a:buNone/>
            </a:pPr>
            <a:r>
              <a:rPr lang="hu"/>
              <a:t>img 2 = histogram, distribution of the recorded values within a frame</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Google Shape;133;g49f9b7ba86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49f9b7ba86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a:t>FT</a:t>
            </a:r>
            <a:endParaRPr/>
          </a:p>
          <a:p>
            <a:pPr indent="0" lvl="0" marL="0" rtl="0" algn="l">
              <a:lnSpc>
                <a:spcPct val="115000"/>
              </a:lnSpc>
              <a:spcBef>
                <a:spcPts val="0"/>
              </a:spcBef>
              <a:spcAft>
                <a:spcPts val="0"/>
              </a:spcAft>
              <a:buClr>
                <a:srgbClr val="000000"/>
              </a:buClr>
              <a:buSzPts val="1100"/>
              <a:buFont typeface="Arial"/>
              <a:buNone/>
            </a:pPr>
            <a:r>
              <a:rPr lang="hu">
                <a:solidFill>
                  <a:srgbClr val="1155CC"/>
                </a:solidFill>
              </a:rPr>
              <a:t>If we want to recognize people by their gait patterns, everyone needs to be modeled first. We’ll use this later to evaluate further data, and to determine whether those belong to the user which is </a:t>
            </a:r>
            <a:r>
              <a:rPr lang="hu">
                <a:solidFill>
                  <a:srgbClr val="1155CC"/>
                </a:solidFill>
              </a:rPr>
              <a:t>genuine</a:t>
            </a:r>
            <a:r>
              <a:rPr lang="hu">
                <a:solidFill>
                  <a:srgbClr val="1155CC"/>
                </a:solidFill>
              </a:rPr>
              <a:t> user or to an imposter.</a:t>
            </a:r>
            <a:endParaRPr>
              <a:solidFill>
                <a:srgbClr val="1155CC"/>
              </a:solidFill>
            </a:endParaRPr>
          </a:p>
          <a:p>
            <a:pPr indent="0" lvl="0" marL="0" rtl="0" algn="l">
              <a:lnSpc>
                <a:spcPct val="115000"/>
              </a:lnSpc>
              <a:spcBef>
                <a:spcPts val="0"/>
              </a:spcBef>
              <a:spcAft>
                <a:spcPts val="0"/>
              </a:spcAft>
              <a:buClr>
                <a:srgbClr val="000000"/>
              </a:buClr>
              <a:buSzPts val="1100"/>
              <a:buFont typeface="Arial"/>
              <a:buNone/>
            </a:pPr>
            <a:r>
              <a:t/>
            </a:r>
            <a:endParaRPr>
              <a:solidFill>
                <a:srgbClr val="1155CC"/>
              </a:solidFill>
            </a:endParaRPr>
          </a:p>
          <a:p>
            <a:pPr indent="0" lvl="0" marL="0" rtl="0" algn="l">
              <a:lnSpc>
                <a:spcPct val="115000"/>
              </a:lnSpc>
              <a:spcBef>
                <a:spcPts val="0"/>
              </a:spcBef>
              <a:spcAft>
                <a:spcPts val="0"/>
              </a:spcAft>
              <a:buClr>
                <a:srgbClr val="000000"/>
              </a:buClr>
              <a:buSzPts val="1100"/>
              <a:buFont typeface="Arial"/>
              <a:buNone/>
            </a:pPr>
            <a:r>
              <a:rPr lang="hu">
                <a:solidFill>
                  <a:srgbClr val="1155CC"/>
                </a:solidFill>
              </a:rPr>
              <a:t>We used the data provided by the user to make the model. We extracted the features using Feature Extractor. These features serve as positive data, and using the same amount of negative data, we made a classifier for the user. Negative data were collected from random individuals, and we extracted the features from those.</a:t>
            </a:r>
            <a:endParaRPr>
              <a:solidFill>
                <a:srgbClr val="1155CC"/>
              </a:solidFill>
            </a:endParaRPr>
          </a:p>
          <a:p>
            <a:pPr indent="0" lvl="0" marL="0" rtl="0" algn="l">
              <a:lnSpc>
                <a:spcPct val="115000"/>
              </a:lnSpc>
              <a:spcBef>
                <a:spcPts val="0"/>
              </a:spcBef>
              <a:spcAft>
                <a:spcPts val="0"/>
              </a:spcAft>
              <a:buClr>
                <a:srgbClr val="000000"/>
              </a:buClr>
              <a:buSzPts val="1100"/>
              <a:buFont typeface="Arial"/>
              <a:buNone/>
            </a:pPr>
            <a:r>
              <a:t/>
            </a:r>
            <a:endParaRPr>
              <a:solidFill>
                <a:srgbClr val="1155CC"/>
              </a:solidFill>
            </a:endParaRPr>
          </a:p>
          <a:p>
            <a:pPr indent="0" lvl="0" marL="0" rtl="0" algn="l">
              <a:lnSpc>
                <a:spcPct val="115000"/>
              </a:lnSpc>
              <a:spcBef>
                <a:spcPts val="0"/>
              </a:spcBef>
              <a:spcAft>
                <a:spcPts val="0"/>
              </a:spcAft>
              <a:buClr>
                <a:srgbClr val="000000"/>
              </a:buClr>
              <a:buSzPts val="1100"/>
              <a:buFont typeface="Arial"/>
              <a:buNone/>
            </a:pPr>
            <a:r>
              <a:rPr lang="hu">
                <a:solidFill>
                  <a:srgbClr val="1155CC"/>
                </a:solidFill>
              </a:rPr>
              <a:t>All that’s required for validation is to load the existing model into a binary classifier, and to extract the features from fresh raw data. By comparing these, we get a value, which tells us the likelihood of not dealing with an imposter.</a:t>
            </a:r>
            <a:endParaRPr>
              <a:solidFill>
                <a:srgbClr val="1155CC"/>
              </a:solidFill>
            </a:endParaRPr>
          </a:p>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Google Shape;142;g49f9b7ba86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49f9b7ba86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hu" sz="1800">
                <a:latin typeface="Roboto Mono"/>
                <a:ea typeface="Roboto Mono"/>
                <a:cs typeface="Roboto Mono"/>
                <a:sym typeface="Roboto Mono"/>
              </a:rPr>
              <a:t>We wanted to </a:t>
            </a:r>
            <a:r>
              <a:rPr b="1" lang="hu" sz="1800">
                <a:latin typeface="Roboto Mono"/>
                <a:ea typeface="Roboto Mono"/>
                <a:cs typeface="Roboto Mono"/>
                <a:sym typeface="Roboto Mono"/>
              </a:rPr>
              <a:t>develop</a:t>
            </a:r>
            <a:r>
              <a:rPr lang="hu" sz="1800">
                <a:latin typeface="Roboto Mono"/>
                <a:ea typeface="Roboto Mono"/>
                <a:cs typeface="Roboto Mono"/>
                <a:sym typeface="Roboto Mono"/>
              </a:rPr>
              <a:t> an app with a </a:t>
            </a:r>
            <a:r>
              <a:rPr b="1" lang="hu" sz="1800">
                <a:latin typeface="Roboto Mono"/>
                <a:ea typeface="Roboto Mono"/>
                <a:cs typeface="Roboto Mono"/>
                <a:sym typeface="Roboto Mono"/>
              </a:rPr>
              <a:t>user friendly Interface</a:t>
            </a:r>
            <a:r>
              <a:rPr lang="hu" sz="1800">
                <a:latin typeface="Roboto Mono"/>
                <a:ea typeface="Roboto Mono"/>
                <a:cs typeface="Roboto Mono"/>
                <a:sym typeface="Roboto Mono"/>
              </a:rPr>
              <a:t> that had to include the following functionalities:</a:t>
            </a:r>
            <a:endParaRPr sz="1800">
              <a:latin typeface="Roboto Mono"/>
              <a:ea typeface="Roboto Mono"/>
              <a:cs typeface="Roboto Mono"/>
              <a:sym typeface="Roboto Mono"/>
            </a:endParaRPr>
          </a:p>
          <a:p>
            <a:pPr indent="-342900" lvl="0" marL="457200" rtl="0" algn="l">
              <a:lnSpc>
                <a:spcPct val="115000"/>
              </a:lnSpc>
              <a:spcBef>
                <a:spcPts val="0"/>
              </a:spcBef>
              <a:spcAft>
                <a:spcPts val="0"/>
              </a:spcAft>
              <a:buSzPts val="1800"/>
              <a:buFont typeface="Roboto Mono"/>
              <a:buChar char="-"/>
            </a:pPr>
            <a:r>
              <a:rPr b="1" lang="hu" sz="1800">
                <a:latin typeface="Roboto Mono"/>
                <a:ea typeface="Roboto Mono"/>
                <a:cs typeface="Roboto Mono"/>
                <a:sym typeface="Roboto Mono"/>
              </a:rPr>
              <a:t>Users have</a:t>
            </a:r>
            <a:r>
              <a:rPr lang="hu" sz="1800">
                <a:latin typeface="Roboto Mono"/>
                <a:ea typeface="Roboto Mono"/>
                <a:cs typeface="Roboto Mono"/>
                <a:sym typeface="Roboto Mono"/>
              </a:rPr>
              <a:t> to create an </a:t>
            </a:r>
            <a:r>
              <a:rPr b="1" lang="hu" sz="1800">
                <a:latin typeface="Roboto Mono"/>
                <a:ea typeface="Roboto Mono"/>
                <a:cs typeface="Roboto Mono"/>
                <a:sym typeface="Roboto Mono"/>
              </a:rPr>
              <a:t>account</a:t>
            </a:r>
            <a:r>
              <a:rPr lang="hu" sz="1800">
                <a:latin typeface="Roboto Mono"/>
                <a:ea typeface="Roboto Mono"/>
                <a:cs typeface="Roboto Mono"/>
                <a:sym typeface="Roboto Mono"/>
              </a:rPr>
              <a:t> and </a:t>
            </a:r>
            <a:r>
              <a:rPr b="1" lang="hu" sz="1800">
                <a:latin typeface="Roboto Mono"/>
                <a:ea typeface="Roboto Mono"/>
                <a:cs typeface="Roboto Mono"/>
                <a:sym typeface="Roboto Mono"/>
              </a:rPr>
              <a:t>log-in</a:t>
            </a:r>
            <a:r>
              <a:rPr lang="hu" sz="1800">
                <a:latin typeface="Roboto Mono"/>
                <a:ea typeface="Roboto Mono"/>
                <a:cs typeface="Roboto Mono"/>
                <a:sym typeface="Roboto Mono"/>
              </a:rPr>
              <a:t> in order to use: </a:t>
            </a:r>
            <a:endParaRPr sz="1800">
              <a:latin typeface="Roboto Mono"/>
              <a:ea typeface="Roboto Mono"/>
              <a:cs typeface="Roboto Mono"/>
              <a:sym typeface="Roboto Mono"/>
            </a:endParaRPr>
          </a:p>
          <a:p>
            <a:pPr indent="-342900" lvl="1" marL="914400" rtl="0" algn="l">
              <a:lnSpc>
                <a:spcPct val="115000"/>
              </a:lnSpc>
              <a:spcBef>
                <a:spcPts val="0"/>
              </a:spcBef>
              <a:spcAft>
                <a:spcPts val="0"/>
              </a:spcAft>
              <a:buSzPts val="1800"/>
              <a:buFont typeface="Roboto Mono"/>
              <a:buChar char="-"/>
            </a:pPr>
            <a:r>
              <a:rPr lang="hu" sz="1800">
                <a:latin typeface="Roboto Mono"/>
                <a:ea typeface="Roboto Mono"/>
                <a:cs typeface="Roboto Mono"/>
                <a:sym typeface="Roboto Mono"/>
              </a:rPr>
              <a:t>raw data collector, model generator, </a:t>
            </a:r>
            <a:r>
              <a:rPr lang="hu" sz="1800">
                <a:latin typeface="Roboto Mono"/>
                <a:ea typeface="Roboto Mono"/>
                <a:cs typeface="Roboto Mono"/>
                <a:sym typeface="Roboto Mono"/>
              </a:rPr>
              <a:t>gait validation</a:t>
            </a:r>
            <a:endParaRPr sz="1800">
              <a:latin typeface="Roboto Mono"/>
              <a:ea typeface="Roboto Mono"/>
              <a:cs typeface="Roboto Mono"/>
              <a:sym typeface="Roboto Mono"/>
            </a:endParaRPr>
          </a:p>
          <a:p>
            <a:pPr indent="-342900" lvl="0" marL="457200" rtl="0" algn="l">
              <a:lnSpc>
                <a:spcPct val="115000"/>
              </a:lnSpc>
              <a:spcBef>
                <a:spcPts val="0"/>
              </a:spcBef>
              <a:spcAft>
                <a:spcPts val="0"/>
              </a:spcAft>
              <a:buSzPts val="1800"/>
              <a:buFont typeface="Roboto Mono"/>
              <a:buChar char="-"/>
            </a:pPr>
            <a:r>
              <a:rPr lang="hu" sz="1800">
                <a:latin typeface="Roboto Mono"/>
                <a:ea typeface="Roboto Mono"/>
                <a:cs typeface="Roboto Mono"/>
                <a:sym typeface="Roboto Mono"/>
              </a:rPr>
              <a:t>As I mentioned before, </a:t>
            </a:r>
            <a:r>
              <a:rPr b="1" lang="hu" sz="1800">
                <a:latin typeface="Roboto Mono"/>
                <a:ea typeface="Roboto Mono"/>
                <a:cs typeface="Roboto Mono"/>
                <a:sym typeface="Roboto Mono"/>
              </a:rPr>
              <a:t>users</a:t>
            </a:r>
            <a:r>
              <a:rPr lang="hu" sz="1800">
                <a:latin typeface="Roboto Mono"/>
                <a:ea typeface="Roboto Mono"/>
                <a:cs typeface="Roboto Mono"/>
                <a:sym typeface="Roboto Mono"/>
              </a:rPr>
              <a:t> </a:t>
            </a:r>
            <a:r>
              <a:rPr b="1" lang="hu" sz="1800">
                <a:latin typeface="Roboto Mono"/>
                <a:ea typeface="Roboto Mono"/>
                <a:cs typeface="Roboto Mono"/>
                <a:sym typeface="Roboto Mono"/>
              </a:rPr>
              <a:t>raw datas</a:t>
            </a:r>
            <a:r>
              <a:rPr lang="hu" sz="1800">
                <a:latin typeface="Roboto Mono"/>
                <a:ea typeface="Roboto Mono"/>
                <a:cs typeface="Roboto Mono"/>
                <a:sym typeface="Roboto Mono"/>
              </a:rPr>
              <a:t> and </a:t>
            </a:r>
            <a:r>
              <a:rPr b="1" lang="hu" sz="1800">
                <a:latin typeface="Roboto Mono"/>
                <a:ea typeface="Roboto Mono"/>
                <a:cs typeface="Roboto Mono"/>
                <a:sym typeface="Roboto Mono"/>
              </a:rPr>
              <a:t>models</a:t>
            </a:r>
            <a:r>
              <a:rPr lang="hu" sz="1800">
                <a:latin typeface="Roboto Mono"/>
                <a:ea typeface="Roboto Mono"/>
                <a:cs typeface="Roboto Mono"/>
                <a:sym typeface="Roboto Mono"/>
              </a:rPr>
              <a:t> are stored in </a:t>
            </a:r>
            <a:r>
              <a:rPr b="1" lang="hu" sz="1800">
                <a:latin typeface="Roboto Mono"/>
                <a:ea typeface="Roboto Mono"/>
                <a:cs typeface="Roboto Mono"/>
                <a:sym typeface="Roboto Mono"/>
              </a:rPr>
              <a:t>Firebase Storage</a:t>
            </a:r>
            <a:r>
              <a:rPr lang="hu" sz="1800">
                <a:latin typeface="Roboto Mono"/>
                <a:ea typeface="Roboto Mono"/>
                <a:cs typeface="Roboto Mono"/>
                <a:sym typeface="Roboto Mono"/>
              </a:rPr>
              <a:t> and </a:t>
            </a:r>
            <a:r>
              <a:rPr b="1" lang="hu" sz="1800">
                <a:latin typeface="Roboto Mono"/>
                <a:ea typeface="Roboto Mono"/>
                <a:cs typeface="Roboto Mono"/>
                <a:sym typeface="Roboto Mono"/>
              </a:rPr>
              <a:t>Users</a:t>
            </a:r>
            <a:r>
              <a:rPr lang="hu" sz="1800">
                <a:latin typeface="Roboto Mono"/>
                <a:ea typeface="Roboto Mono"/>
                <a:cs typeface="Roboto Mono"/>
                <a:sym typeface="Roboto Mono"/>
              </a:rPr>
              <a:t> are stored using </a:t>
            </a:r>
            <a:r>
              <a:rPr b="1" lang="hu" sz="1800">
                <a:latin typeface="Roboto Mono"/>
                <a:ea typeface="Roboto Mono"/>
                <a:cs typeface="Roboto Mono"/>
                <a:sym typeface="Roboto Mono"/>
              </a:rPr>
              <a:t>Firebase Authentication</a:t>
            </a:r>
            <a:r>
              <a:rPr lang="hu" sz="1800">
                <a:latin typeface="Roboto Mono"/>
                <a:ea typeface="Roboto Mono"/>
                <a:cs typeface="Roboto Mono"/>
                <a:sym typeface="Roboto Mono"/>
              </a:rPr>
              <a:t> service.</a:t>
            </a:r>
            <a:endParaRPr sz="1800">
              <a:latin typeface="Roboto Mono"/>
              <a:ea typeface="Roboto Mono"/>
              <a:cs typeface="Roboto Mono"/>
              <a:sym typeface="Roboto Mono"/>
            </a:endParaRPr>
          </a:p>
          <a:p>
            <a:pPr indent="0" lvl="0" marL="0" rtl="0" algn="l">
              <a:lnSpc>
                <a:spcPct val="115000"/>
              </a:lnSpc>
              <a:spcBef>
                <a:spcPts val="0"/>
              </a:spcBef>
              <a:spcAft>
                <a:spcPts val="0"/>
              </a:spcAft>
              <a:buClr>
                <a:srgbClr val="000000"/>
              </a:buClr>
              <a:buSzPts val="1100"/>
              <a:buFont typeface="Arial"/>
              <a:buNone/>
            </a:pPr>
            <a:r>
              <a:rPr lang="hu" sz="1800">
                <a:latin typeface="Roboto Mono"/>
                <a:ea typeface="Roboto Mono"/>
                <a:cs typeface="Roboto Mono"/>
                <a:sym typeface="Roboto Mono"/>
              </a:rPr>
              <a:t>- </a:t>
            </a:r>
            <a:r>
              <a:rPr lang="hu" sz="1800">
                <a:latin typeface="Roboto Mono"/>
                <a:ea typeface="Roboto Mono"/>
                <a:cs typeface="Roboto Mono"/>
                <a:sym typeface="Roboto Mono"/>
              </a:rPr>
              <a:t>(And) We </a:t>
            </a:r>
            <a:r>
              <a:rPr b="1" lang="hu" sz="1800">
                <a:latin typeface="Roboto Mono"/>
                <a:ea typeface="Roboto Mono"/>
                <a:cs typeface="Roboto Mono"/>
                <a:sym typeface="Roboto Mono"/>
              </a:rPr>
              <a:t>are going to show the demo</a:t>
            </a:r>
            <a:r>
              <a:rPr lang="hu" sz="1800">
                <a:latin typeface="Roboto Mono"/>
                <a:ea typeface="Roboto Mono"/>
                <a:cs typeface="Roboto Mono"/>
                <a:sym typeface="Roboto Mono"/>
              </a:rPr>
              <a:t> at the </a:t>
            </a:r>
            <a:r>
              <a:rPr b="1" lang="hu" sz="1800">
                <a:latin typeface="Roboto Mono"/>
                <a:ea typeface="Roboto Mono"/>
                <a:cs typeface="Roboto Mono"/>
                <a:sym typeface="Roboto Mono"/>
              </a:rPr>
              <a:t>end of</a:t>
            </a:r>
            <a:r>
              <a:rPr lang="hu" sz="1800">
                <a:latin typeface="Roboto Mono"/>
                <a:ea typeface="Roboto Mono"/>
                <a:cs typeface="Roboto Mono"/>
                <a:sym typeface="Roboto Mono"/>
              </a:rPr>
              <a:t> the the </a:t>
            </a:r>
            <a:r>
              <a:rPr b="1" lang="hu" sz="1800">
                <a:latin typeface="Roboto Mono"/>
                <a:ea typeface="Roboto Mono"/>
                <a:cs typeface="Roboto Mono"/>
                <a:sym typeface="Roboto Mono"/>
              </a:rPr>
              <a:t>presentation</a:t>
            </a:r>
            <a:r>
              <a:rPr lang="hu" sz="1800">
                <a:latin typeface="Roboto Mono"/>
                <a:ea typeface="Roboto Mono"/>
                <a:cs typeface="Roboto Mono"/>
                <a:sym typeface="Roboto Mono"/>
              </a:rPr>
              <a:t>.</a:t>
            </a:r>
            <a:endParaRPr sz="1800">
              <a:latin typeface="Roboto Mono"/>
              <a:ea typeface="Roboto Mono"/>
              <a:cs typeface="Roboto Mono"/>
              <a:sym typeface="Roboto Mono"/>
            </a:endParaRPr>
          </a:p>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4abdc1cd88_3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4abdc1cd88_3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a:t>NK	(AUC = Area Under the ROC Curve ~ false positive / distinguished classes)</a:t>
            </a:r>
            <a:endParaRPr/>
          </a:p>
          <a:p>
            <a:pPr indent="0" lvl="0" marL="0" rtl="0" algn="l">
              <a:spcBef>
                <a:spcPts val="0"/>
              </a:spcBef>
              <a:spcAft>
                <a:spcPts val="0"/>
              </a:spcAft>
              <a:buNone/>
            </a:pPr>
            <a:r>
              <a:rPr lang="hu"/>
              <a:t>The table shows the precision and EER of two classifiers on two different sessions of the GaitAccel dataset. </a:t>
            </a:r>
            <a:endParaRPr/>
          </a:p>
          <a:p>
            <a:pPr indent="0" lvl="0" marL="0" rtl="0" algn="l">
              <a:spcBef>
                <a:spcPts val="0"/>
              </a:spcBef>
              <a:spcAft>
                <a:spcPts val="0"/>
              </a:spcAft>
              <a:buNone/>
            </a:pPr>
            <a:r>
              <a:rPr lang="hu"/>
              <a:t>The cross-session result show a decrease in the AUCs value...</a:t>
            </a:r>
            <a:endParaRPr/>
          </a:p>
          <a:p>
            <a:pPr indent="0" lvl="0" marL="0" rtl="0" algn="l">
              <a:spcBef>
                <a:spcPts val="0"/>
              </a:spcBef>
              <a:spcAft>
                <a:spcPts val="0"/>
              </a:spcAft>
              <a:buNone/>
            </a:pPr>
            <a:r>
              <a:rPr lang="hu"/>
              <a:t>As you can see …(mi a lenyeg???/RF)</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Google Shape;157;g4abdc1cd88_3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4abdc1cd88_3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a:t>NK</a:t>
            </a:r>
            <a:endParaRPr/>
          </a:p>
          <a:p>
            <a:pPr indent="0" lvl="0" marL="0" rtl="0" algn="l">
              <a:spcBef>
                <a:spcPts val="0"/>
              </a:spcBef>
              <a:spcAft>
                <a:spcPts val="0"/>
              </a:spcAft>
              <a:buNone/>
            </a:pPr>
            <a:r>
              <a:rPr lang="hu"/>
              <a:t>The figure shows a comparison between the results of the Random Forest classifier on features extracted from one step cycle and features extracted from one frame of 128 samples (contains with a high probability a step cycle). </a:t>
            </a:r>
            <a:endParaRPr/>
          </a:p>
          <a:p>
            <a:pPr indent="0" lvl="0" marL="0" rtl="0" algn="l">
              <a:spcBef>
                <a:spcPts val="0"/>
              </a:spcBef>
              <a:spcAft>
                <a:spcPts val="0"/>
              </a:spcAft>
              <a:buNone/>
            </a:pPr>
            <a:r>
              <a:rPr lang="hu"/>
              <a:t>As you can see the differences are insignificant and based on this we decided to use fixed frames for feature extraction</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Google Shape;165;g4abdc1cd88_3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4abdc1cd88_3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a:t>NK</a:t>
            </a:r>
            <a:endParaRPr/>
          </a:p>
          <a:p>
            <a:pPr indent="0" lvl="0" marL="0" rtl="0" algn="l">
              <a:spcBef>
                <a:spcPts val="0"/>
              </a:spcBef>
              <a:spcAft>
                <a:spcPts val="0"/>
              </a:spcAft>
              <a:buNone/>
            </a:pPr>
            <a:r>
              <a:rPr lang="hu"/>
              <a:t>The diagram presents the evolution of the classifier’s AUC as we increase the number of step cycles </a:t>
            </a:r>
            <a:endParaRPr/>
          </a:p>
          <a:p>
            <a:pPr indent="0" lvl="0" marL="0" rtl="0" algn="l">
              <a:spcBef>
                <a:spcPts val="0"/>
              </a:spcBef>
              <a:spcAft>
                <a:spcPts val="0"/>
              </a:spcAft>
              <a:buNone/>
            </a:pPr>
            <a:r>
              <a:rPr lang="hu"/>
              <a:t>and it becomes reliable once 5 or more step cycles are recorded</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Google Shape;173;g4a85d7a24a_1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4a85d7a24a_1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a:t>So let’s summarize:</a:t>
            </a:r>
            <a:endParaRPr/>
          </a:p>
          <a:p>
            <a:pPr indent="0" lvl="0" marL="0" rtl="0" algn="l">
              <a:spcBef>
                <a:spcPts val="0"/>
              </a:spcBef>
              <a:spcAft>
                <a:spcPts val="0"/>
              </a:spcAft>
              <a:buNone/>
            </a:pPr>
            <a:r>
              <a:rPr lang="hu"/>
              <a:t>	First of all, we have reached the conclusions that gait is changing over time</a:t>
            </a:r>
            <a:endParaRPr/>
          </a:p>
          <a:p>
            <a:pPr indent="0" lvl="0" marL="0" rtl="0" algn="l">
              <a:spcBef>
                <a:spcPts val="0"/>
              </a:spcBef>
              <a:spcAft>
                <a:spcPts val="0"/>
              </a:spcAft>
              <a:buNone/>
            </a:pPr>
            <a:r>
              <a:rPr lang="hu"/>
              <a:t>	and that using frames provides the same results as using step cycles</a:t>
            </a:r>
            <a:endParaRPr/>
          </a:p>
          <a:p>
            <a:pPr indent="0" lvl="0" marL="0" rtl="0" algn="l">
              <a:spcBef>
                <a:spcPts val="0"/>
              </a:spcBef>
              <a:spcAft>
                <a:spcPts val="0"/>
              </a:spcAft>
              <a:buNone/>
            </a:pPr>
            <a:r>
              <a:rPr lang="hu"/>
              <a:t>	we have also seen that a reliable result is reached once 5 or more step cycles have been made</a:t>
            </a:r>
            <a:endParaRPr/>
          </a:p>
          <a:p>
            <a:pPr indent="0" lvl="0" marL="0" rtl="0" algn="l">
              <a:spcBef>
                <a:spcPts val="0"/>
              </a:spcBef>
              <a:spcAft>
                <a:spcPts val="0"/>
              </a:spcAft>
              <a:buNone/>
            </a:pPr>
            <a:r>
              <a:t/>
            </a:r>
            <a:endParaRPr/>
          </a:p>
          <a:p>
            <a:pPr indent="0" lvl="0" marL="0" rtl="0" algn="l">
              <a:spcBef>
                <a:spcPts val="0"/>
              </a:spcBef>
              <a:spcAft>
                <a:spcPts val="0"/>
              </a:spcAft>
              <a:buNone/>
            </a:pPr>
            <a:r>
              <a:rPr lang="hu"/>
              <a:t>Based on these we developed an application that verifies if the user is genuine or is an imposter</a:t>
            </a:r>
            <a:endParaRPr/>
          </a:p>
          <a:p>
            <a:pPr indent="0" lvl="0" marL="0" rtl="0" algn="l">
              <a:spcBef>
                <a:spcPts val="0"/>
              </a:spcBef>
              <a:spcAft>
                <a:spcPts val="0"/>
              </a:spcAft>
              <a:buNone/>
            </a:pPr>
            <a:r>
              <a:t/>
            </a:r>
            <a:endParaRPr/>
          </a:p>
          <a:p>
            <a:pPr indent="0" lvl="0" marL="0" rtl="0" algn="l">
              <a:spcBef>
                <a:spcPts val="0"/>
              </a:spcBef>
              <a:spcAft>
                <a:spcPts val="0"/>
              </a:spcAft>
              <a:buNone/>
            </a:pPr>
            <a:r>
              <a:rPr lang="hu"/>
              <a:t>With this research project we</a:t>
            </a:r>
            <a:r>
              <a:rPr lang="hu"/>
              <a:t> attended the … and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Google Shape;184;g49f9b7ba86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49f9b7ba86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a:t>So let’s summarize:</a:t>
            </a:r>
            <a:endParaRPr/>
          </a:p>
          <a:p>
            <a:pPr indent="0" lvl="0" marL="0" rtl="0" algn="l">
              <a:spcBef>
                <a:spcPts val="0"/>
              </a:spcBef>
              <a:spcAft>
                <a:spcPts val="0"/>
              </a:spcAft>
              <a:buNone/>
            </a:pPr>
            <a:r>
              <a:rPr lang="hu"/>
              <a:t>	gait is changing over time</a:t>
            </a:r>
            <a:endParaRPr/>
          </a:p>
          <a:p>
            <a:pPr indent="0" lvl="0" marL="0" rtl="0" algn="l">
              <a:spcBef>
                <a:spcPts val="0"/>
              </a:spcBef>
              <a:spcAft>
                <a:spcPts val="0"/>
              </a:spcAft>
              <a:buNone/>
            </a:pPr>
            <a:r>
              <a:rPr lang="hu"/>
              <a:t>	using frames provides the same results as using step cycles</a:t>
            </a:r>
            <a:endParaRPr/>
          </a:p>
          <a:p>
            <a:pPr indent="0" lvl="0" marL="0" rtl="0" algn="l">
              <a:spcBef>
                <a:spcPts val="0"/>
              </a:spcBef>
              <a:spcAft>
                <a:spcPts val="0"/>
              </a:spcAft>
              <a:buNone/>
            </a:pPr>
            <a:r>
              <a:rPr lang="hu"/>
              <a:t>	a reliable result is reached once 5 or more step cycles have been made</a:t>
            </a:r>
            <a:endParaRPr/>
          </a:p>
          <a:p>
            <a:pPr indent="0" lvl="0" marL="0" rtl="0" algn="l">
              <a:spcBef>
                <a:spcPts val="0"/>
              </a:spcBef>
              <a:spcAft>
                <a:spcPts val="0"/>
              </a:spcAft>
              <a:buNone/>
            </a:pPr>
            <a:r>
              <a:t/>
            </a:r>
            <a:endParaRPr/>
          </a:p>
          <a:p>
            <a:pPr indent="0" lvl="0" marL="0" rtl="0" algn="l">
              <a:spcBef>
                <a:spcPts val="0"/>
              </a:spcBef>
              <a:spcAft>
                <a:spcPts val="0"/>
              </a:spcAft>
              <a:buNone/>
            </a:pPr>
            <a:r>
              <a:rPr lang="hu"/>
              <a:t>Based on these we</a:t>
            </a:r>
            <a:r>
              <a:rPr lang="hu"/>
              <a:t> developed an application that verifies if the user is genuine or an imposter</a:t>
            </a:r>
            <a:endParaRPr/>
          </a:p>
          <a:p>
            <a:pPr indent="0" lvl="0" marL="0" rtl="0" algn="l">
              <a:spcBef>
                <a:spcPts val="0"/>
              </a:spcBef>
              <a:spcAft>
                <a:spcPts val="0"/>
              </a:spcAft>
              <a:buNone/>
            </a:pPr>
            <a:r>
              <a:t/>
            </a:r>
            <a:endParaRPr/>
          </a:p>
          <a:p>
            <a:pPr indent="0" lvl="0" marL="0" rtl="0" algn="l">
              <a:spcBef>
                <a:spcPts val="0"/>
              </a:spcBef>
              <a:spcAft>
                <a:spcPts val="0"/>
              </a:spcAft>
              <a:buNone/>
            </a:pPr>
            <a:r>
              <a:rPr lang="hu"/>
              <a:t>With this research project we attended the … and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5" name="Shape 195"/>
        <p:cNvGrpSpPr/>
        <p:nvPr/>
      </p:nvGrpSpPr>
      <p:grpSpPr>
        <a:xfrm>
          <a:off x="0" y="0"/>
          <a:ext cx="0" cy="0"/>
          <a:chOff x="0" y="0"/>
          <a:chExt cx="0" cy="0"/>
        </a:xfrm>
      </p:grpSpPr>
      <p:sp>
        <p:nvSpPr>
          <p:cNvPr id="196" name="Google Shape;196;g4a85d7a24a_3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4a85d7a24a_3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Google Shape;62;g49f9b7ba86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49f9b7ba86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a:t>FT</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49f9b7ba86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49f9b7ba86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a:t>FT</a:t>
            </a:r>
            <a:endParaRPr/>
          </a:p>
          <a:p>
            <a:pPr indent="0" lvl="0" marL="0" rtl="0" algn="l">
              <a:lnSpc>
                <a:spcPct val="115000"/>
              </a:lnSpc>
              <a:spcBef>
                <a:spcPts val="0"/>
              </a:spcBef>
              <a:spcAft>
                <a:spcPts val="0"/>
              </a:spcAft>
              <a:buClr>
                <a:srgbClr val="000000"/>
              </a:buClr>
              <a:buSzPts val="1100"/>
              <a:buFont typeface="Arial"/>
              <a:buNone/>
            </a:pPr>
            <a:r>
              <a:rPr lang="hu">
                <a:solidFill>
                  <a:srgbClr val="1155CC"/>
                </a:solidFill>
              </a:rPr>
              <a:t>Who doesn’t want to know they and their and their valuables are safe? No one. We use locks on doors, phones, cars, everywhere. Some of these can be opened with a key, others use passwords or biometric samples like fingerprints.</a:t>
            </a:r>
            <a:endParaRPr>
              <a:solidFill>
                <a:srgbClr val="1155CC"/>
              </a:solidFill>
            </a:endParaRPr>
          </a:p>
          <a:p>
            <a:pPr indent="457200" lvl="0" marL="0" rtl="0" algn="l">
              <a:lnSpc>
                <a:spcPct val="115000"/>
              </a:lnSpc>
              <a:spcBef>
                <a:spcPts val="0"/>
              </a:spcBef>
              <a:spcAft>
                <a:spcPts val="0"/>
              </a:spcAft>
              <a:buClr>
                <a:srgbClr val="000000"/>
              </a:buClr>
              <a:buSzPts val="1100"/>
              <a:buFont typeface="Arial"/>
              <a:buNone/>
            </a:pPr>
            <a:r>
              <a:rPr lang="hu">
                <a:solidFill>
                  <a:srgbClr val="1155CC"/>
                </a:solidFill>
              </a:rPr>
              <a:t>This study deals with gait biometrics.</a:t>
            </a:r>
            <a:endParaRPr>
              <a:solidFill>
                <a:srgbClr val="1155CC"/>
              </a:solidFill>
            </a:endParaRPr>
          </a:p>
          <a:p>
            <a:pPr indent="457200" lvl="0" marL="0" rtl="0" algn="l">
              <a:lnSpc>
                <a:spcPct val="115000"/>
              </a:lnSpc>
              <a:spcBef>
                <a:spcPts val="0"/>
              </a:spcBef>
              <a:spcAft>
                <a:spcPts val="0"/>
              </a:spcAft>
              <a:buClr>
                <a:srgbClr val="000000"/>
              </a:buClr>
              <a:buSzPts val="1100"/>
              <a:buFont typeface="Arial"/>
              <a:buNone/>
            </a:pPr>
            <a:r>
              <a:rPr lang="hu">
                <a:solidFill>
                  <a:srgbClr val="1155CC"/>
                </a:solidFill>
              </a:rPr>
              <a:t>There are some technical approaches of gait biometric recognition like camera based, floor-sensor based and inertial sensor based ones. We decided to use the last one.</a:t>
            </a:r>
            <a:endParaRPr>
              <a:solidFill>
                <a:srgbClr val="1155CC"/>
              </a:solidFill>
            </a:endParaRPr>
          </a:p>
          <a:p>
            <a:pPr indent="0" lvl="0" marL="0" rtl="0" algn="l">
              <a:lnSpc>
                <a:spcPct val="115000"/>
              </a:lnSpc>
              <a:spcBef>
                <a:spcPts val="0"/>
              </a:spcBef>
              <a:spcAft>
                <a:spcPts val="0"/>
              </a:spcAft>
              <a:buNone/>
            </a:pPr>
            <a:r>
              <a:rPr lang="hu">
                <a:solidFill>
                  <a:srgbClr val="1155CC"/>
                </a:solidFill>
              </a:rPr>
              <a:t>	Gait biometrics can also be used in healthcare, for detecting diseases or in sports,  for maintaining proper workout forms, for example.</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Google Shape;77;g4a85d7a24a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4a85d7a24a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a:t>FT</a:t>
            </a:r>
            <a:endParaRPr/>
          </a:p>
          <a:p>
            <a:pPr indent="0" lvl="0" marL="0" rtl="0" algn="l">
              <a:lnSpc>
                <a:spcPct val="115000"/>
              </a:lnSpc>
              <a:spcBef>
                <a:spcPts val="0"/>
              </a:spcBef>
              <a:spcAft>
                <a:spcPts val="0"/>
              </a:spcAft>
              <a:buClr>
                <a:srgbClr val="000000"/>
              </a:buClr>
              <a:buSzPts val="1100"/>
              <a:buFont typeface="Arial"/>
              <a:buNone/>
            </a:pPr>
            <a:r>
              <a:rPr lang="hu">
                <a:solidFill>
                  <a:srgbClr val="1155CC"/>
                </a:solidFill>
              </a:rPr>
              <a:t>Who doesn’t want to know they and their valuables are safe? No one. We use locks on doors, phones, cars, everywhere. Some of these can be opened with a key, others use passwords or biometric samples like fingerprints.</a:t>
            </a:r>
            <a:endParaRPr>
              <a:solidFill>
                <a:srgbClr val="1155CC"/>
              </a:solidFill>
            </a:endParaRPr>
          </a:p>
          <a:p>
            <a:pPr indent="457200" lvl="0" marL="0" rtl="0" algn="l">
              <a:lnSpc>
                <a:spcPct val="115000"/>
              </a:lnSpc>
              <a:spcBef>
                <a:spcPts val="0"/>
              </a:spcBef>
              <a:spcAft>
                <a:spcPts val="0"/>
              </a:spcAft>
              <a:buClr>
                <a:srgbClr val="000000"/>
              </a:buClr>
              <a:buSzPts val="1100"/>
              <a:buFont typeface="Arial"/>
              <a:buNone/>
            </a:pPr>
            <a:r>
              <a:rPr lang="hu">
                <a:solidFill>
                  <a:srgbClr val="1155CC"/>
                </a:solidFill>
              </a:rPr>
              <a:t>This study deals with gait biometrics.</a:t>
            </a:r>
            <a:endParaRPr>
              <a:solidFill>
                <a:srgbClr val="1155CC"/>
              </a:solidFill>
            </a:endParaRPr>
          </a:p>
          <a:p>
            <a:pPr indent="457200" lvl="0" marL="0" rtl="0" algn="l">
              <a:lnSpc>
                <a:spcPct val="115000"/>
              </a:lnSpc>
              <a:spcBef>
                <a:spcPts val="0"/>
              </a:spcBef>
              <a:spcAft>
                <a:spcPts val="0"/>
              </a:spcAft>
              <a:buClr>
                <a:srgbClr val="000000"/>
              </a:buClr>
              <a:buSzPts val="1100"/>
              <a:buFont typeface="Arial"/>
              <a:buNone/>
            </a:pPr>
            <a:r>
              <a:rPr lang="hu">
                <a:solidFill>
                  <a:srgbClr val="1155CC"/>
                </a:solidFill>
              </a:rPr>
              <a:t>There are some technical approaches of gait biometric gesture recognition like camera based, floor-sensor based and inertial sensor based ones. We decided to use the last one.</a:t>
            </a:r>
            <a:endParaRPr>
              <a:solidFill>
                <a:srgbClr val="1155CC"/>
              </a:solidFill>
            </a:endParaRPr>
          </a:p>
          <a:p>
            <a:pPr indent="0" lvl="0" marL="0" rtl="0" algn="l">
              <a:lnSpc>
                <a:spcPct val="115000"/>
              </a:lnSpc>
              <a:spcBef>
                <a:spcPts val="0"/>
              </a:spcBef>
              <a:spcAft>
                <a:spcPts val="0"/>
              </a:spcAft>
              <a:buNone/>
            </a:pPr>
            <a:r>
              <a:rPr lang="hu">
                <a:solidFill>
                  <a:srgbClr val="1155CC"/>
                </a:solidFill>
              </a:rPr>
              <a:t>	Gait biometrics can also be used in healthcare, for detecting diseases or in sports,  for maintaining proper workout forms, for example.</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Google Shape;85;g49f9b7ba86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49f9b7ba86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a:t>FT</a:t>
            </a:r>
            <a:endParaRPr/>
          </a:p>
          <a:p>
            <a:pPr indent="457200" lvl="0" marL="0" rtl="0" algn="l">
              <a:lnSpc>
                <a:spcPct val="115000"/>
              </a:lnSpc>
              <a:spcBef>
                <a:spcPts val="0"/>
              </a:spcBef>
              <a:spcAft>
                <a:spcPts val="0"/>
              </a:spcAft>
              <a:buClr>
                <a:srgbClr val="000000"/>
              </a:buClr>
              <a:buSzPts val="1100"/>
              <a:buFont typeface="Arial"/>
              <a:buNone/>
            </a:pPr>
            <a:r>
              <a:rPr lang="hu">
                <a:solidFill>
                  <a:srgbClr val="1155CC"/>
                </a:solidFill>
              </a:rPr>
              <a:t>Our objective is to create an Access Control System. But before this we have to take some smaller steps. First, we need a Feature Extractor to obtain some features from raw data. For this we need to implement our own library. Second, we trained a classifier using machine learning. Third, we need an application to collect biometric data from users.</a:t>
            </a:r>
            <a:endParaRPr>
              <a:solidFill>
                <a:srgbClr val="1155CC"/>
              </a:solidFill>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g4a85d7a24a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4a85d7a24a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a:t>NK</a:t>
            </a:r>
            <a:endParaRPr/>
          </a:p>
          <a:p>
            <a:pPr indent="0" lvl="0" marL="457200" rtl="0" algn="l">
              <a:lnSpc>
                <a:spcPct val="115000"/>
              </a:lnSpc>
              <a:spcBef>
                <a:spcPts val="0"/>
              </a:spcBef>
              <a:spcAft>
                <a:spcPts val="0"/>
              </a:spcAft>
              <a:buNone/>
            </a:pPr>
            <a:r>
              <a:rPr lang="hu"/>
              <a:t>-there are several research projects with similar topics</a:t>
            </a:r>
            <a:endParaRPr/>
          </a:p>
          <a:p>
            <a:pPr indent="0" lvl="0" marL="457200" rtl="0" algn="l">
              <a:lnSpc>
                <a:spcPct val="115000"/>
              </a:lnSpc>
              <a:spcBef>
                <a:spcPts val="0"/>
              </a:spcBef>
              <a:spcAft>
                <a:spcPts val="0"/>
              </a:spcAft>
              <a:buNone/>
            </a:pPr>
            <a:r>
              <a:rPr lang="hu"/>
              <a:t>-three of those are: …</a:t>
            </a:r>
            <a:endParaRPr/>
          </a:p>
          <a:p>
            <a:pPr indent="0" lvl="0" marL="457200" rtl="0" algn="l">
              <a:lnSpc>
                <a:spcPct val="115000"/>
              </a:lnSpc>
              <a:spcBef>
                <a:spcPts val="0"/>
              </a:spcBef>
              <a:spcAft>
                <a:spcPts val="0"/>
              </a:spcAft>
              <a:buNone/>
            </a:pPr>
            <a:r>
              <a:rPr lang="hu"/>
              <a:t>1.     they used DTW and reached an 8.9% equal error rate on their dataset</a:t>
            </a:r>
            <a:endParaRPr/>
          </a:p>
          <a:p>
            <a:pPr indent="0" lvl="0" marL="457200" rtl="0" algn="l">
              <a:lnSpc>
                <a:spcPct val="115000"/>
              </a:lnSpc>
              <a:spcBef>
                <a:spcPts val="0"/>
              </a:spcBef>
              <a:spcAft>
                <a:spcPts val="0"/>
              </a:spcAft>
              <a:buNone/>
            </a:pPr>
            <a:r>
              <a:t/>
            </a:r>
            <a:endParaRPr/>
          </a:p>
          <a:p>
            <a:pPr indent="0" lvl="0" marL="457200" rtl="0" algn="l">
              <a:lnSpc>
                <a:spcPct val="115000"/>
              </a:lnSpc>
              <a:spcBef>
                <a:spcPts val="0"/>
              </a:spcBef>
              <a:spcAft>
                <a:spcPts val="0"/>
              </a:spcAft>
              <a:buNone/>
            </a:pPr>
            <a:r>
              <a:rPr lang="hu"/>
              <a:t>2.     they work a lot by detecting the step period and during the tests they conducted they noticed that the accelerometer alone provides a better error rate than the combination of an accelerometer and a gyroscope (img middle)</a:t>
            </a:r>
            <a:endParaRPr/>
          </a:p>
          <a:p>
            <a:pPr indent="0" lvl="0" marL="457200" rtl="0" algn="l">
              <a:lnSpc>
                <a:spcPct val="115000"/>
              </a:lnSpc>
              <a:spcBef>
                <a:spcPts val="0"/>
              </a:spcBef>
              <a:spcAft>
                <a:spcPts val="0"/>
              </a:spcAft>
              <a:buNone/>
            </a:pPr>
            <a:r>
              <a:t/>
            </a:r>
            <a:endParaRPr/>
          </a:p>
          <a:p>
            <a:pPr indent="0" lvl="0" marL="457200" rtl="0" algn="l">
              <a:lnSpc>
                <a:spcPct val="115000"/>
              </a:lnSpc>
              <a:spcBef>
                <a:spcPts val="0"/>
              </a:spcBef>
              <a:spcAft>
                <a:spcPts val="0"/>
              </a:spcAft>
              <a:buNone/>
            </a:pPr>
            <a:r>
              <a:rPr lang="hu"/>
              <a:t>3.     they put great emphasis on feature extraction using the classical manual methods and using a CNN</a:t>
            </a:r>
            <a:endParaRPr/>
          </a:p>
          <a:p>
            <a:pPr indent="0" lvl="0" marL="45720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g4ac57c3ae8_1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4ac57c3ae8_1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a:t>NK</a:t>
            </a:r>
            <a:endParaRPr/>
          </a:p>
          <a:p>
            <a:pPr indent="0" lvl="0" marL="457200" rtl="0" algn="l">
              <a:lnSpc>
                <a:spcPct val="115000"/>
              </a:lnSpc>
              <a:spcBef>
                <a:spcPts val="0"/>
              </a:spcBef>
              <a:spcAft>
                <a:spcPts val="0"/>
              </a:spcAft>
              <a:buNone/>
            </a:pPr>
            <a:r>
              <a:rPr lang="hu"/>
              <a:t>-there are several research projects with similar topics</a:t>
            </a:r>
            <a:endParaRPr/>
          </a:p>
          <a:p>
            <a:pPr indent="0" lvl="0" marL="457200" rtl="0" algn="l">
              <a:lnSpc>
                <a:spcPct val="115000"/>
              </a:lnSpc>
              <a:spcBef>
                <a:spcPts val="0"/>
              </a:spcBef>
              <a:spcAft>
                <a:spcPts val="0"/>
              </a:spcAft>
              <a:buNone/>
            </a:pPr>
            <a:r>
              <a:rPr lang="hu"/>
              <a:t>-three of those are: …</a:t>
            </a:r>
            <a:endParaRPr/>
          </a:p>
          <a:p>
            <a:pPr indent="0" lvl="0" marL="457200" rtl="0" algn="l">
              <a:lnSpc>
                <a:spcPct val="115000"/>
              </a:lnSpc>
              <a:spcBef>
                <a:spcPts val="0"/>
              </a:spcBef>
              <a:spcAft>
                <a:spcPts val="0"/>
              </a:spcAft>
              <a:buNone/>
            </a:pPr>
            <a:r>
              <a:rPr lang="hu"/>
              <a:t>1.     they used DTW and reached an 8.9% equal error rate on their dataset</a:t>
            </a:r>
            <a:endParaRPr/>
          </a:p>
          <a:p>
            <a:pPr indent="0" lvl="0" marL="457200" rtl="0" algn="l">
              <a:lnSpc>
                <a:spcPct val="115000"/>
              </a:lnSpc>
              <a:spcBef>
                <a:spcPts val="0"/>
              </a:spcBef>
              <a:spcAft>
                <a:spcPts val="0"/>
              </a:spcAft>
              <a:buNone/>
            </a:pPr>
            <a:r>
              <a:t/>
            </a:r>
            <a:endParaRPr/>
          </a:p>
          <a:p>
            <a:pPr indent="0" lvl="0" marL="457200" rtl="0" algn="l">
              <a:lnSpc>
                <a:spcPct val="115000"/>
              </a:lnSpc>
              <a:spcBef>
                <a:spcPts val="0"/>
              </a:spcBef>
              <a:spcAft>
                <a:spcPts val="0"/>
              </a:spcAft>
              <a:buNone/>
            </a:pPr>
            <a:r>
              <a:rPr lang="hu"/>
              <a:t>2.     they work a lot by detecting the step period and during the tests they conducted they noticed that the accelerometer alone provides a better error rate than the combination of an accelerometer and a gyroscope (img middle)</a:t>
            </a:r>
            <a:endParaRPr/>
          </a:p>
          <a:p>
            <a:pPr indent="0" lvl="0" marL="457200" rtl="0" algn="l">
              <a:lnSpc>
                <a:spcPct val="115000"/>
              </a:lnSpc>
              <a:spcBef>
                <a:spcPts val="0"/>
              </a:spcBef>
              <a:spcAft>
                <a:spcPts val="0"/>
              </a:spcAft>
              <a:buNone/>
            </a:pPr>
            <a:r>
              <a:t/>
            </a:r>
            <a:endParaRPr/>
          </a:p>
          <a:p>
            <a:pPr indent="0" lvl="0" marL="457200" rtl="0" algn="l">
              <a:lnSpc>
                <a:spcPct val="115000"/>
              </a:lnSpc>
              <a:spcBef>
                <a:spcPts val="0"/>
              </a:spcBef>
              <a:spcAft>
                <a:spcPts val="0"/>
              </a:spcAft>
              <a:buNone/>
            </a:pPr>
            <a:r>
              <a:rPr lang="hu"/>
              <a:t>3.     they put great emphasis on feature extraction using the classical manual methods and using a CNN</a:t>
            </a:r>
            <a:endParaRPr/>
          </a:p>
          <a:p>
            <a:pPr indent="0" lvl="0" marL="45720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Google Shape;110;g4ac57c3ae8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4ac57c3ae8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a:t>NK</a:t>
            </a:r>
            <a:endParaRPr/>
          </a:p>
          <a:p>
            <a:pPr indent="0" lvl="0" marL="457200" rtl="0" algn="l">
              <a:lnSpc>
                <a:spcPct val="115000"/>
              </a:lnSpc>
              <a:spcBef>
                <a:spcPts val="0"/>
              </a:spcBef>
              <a:spcAft>
                <a:spcPts val="0"/>
              </a:spcAft>
              <a:buNone/>
            </a:pPr>
            <a:r>
              <a:rPr lang="hu"/>
              <a:t>-there are several research projects with similar topics</a:t>
            </a:r>
            <a:endParaRPr/>
          </a:p>
          <a:p>
            <a:pPr indent="0" lvl="0" marL="457200" rtl="0" algn="l">
              <a:lnSpc>
                <a:spcPct val="115000"/>
              </a:lnSpc>
              <a:spcBef>
                <a:spcPts val="0"/>
              </a:spcBef>
              <a:spcAft>
                <a:spcPts val="0"/>
              </a:spcAft>
              <a:buNone/>
            </a:pPr>
            <a:r>
              <a:rPr lang="hu"/>
              <a:t>-three of those are: …</a:t>
            </a:r>
            <a:endParaRPr/>
          </a:p>
          <a:p>
            <a:pPr indent="0" lvl="0" marL="457200" rtl="0" algn="l">
              <a:lnSpc>
                <a:spcPct val="115000"/>
              </a:lnSpc>
              <a:spcBef>
                <a:spcPts val="0"/>
              </a:spcBef>
              <a:spcAft>
                <a:spcPts val="0"/>
              </a:spcAft>
              <a:buNone/>
            </a:pPr>
            <a:r>
              <a:rPr lang="hu"/>
              <a:t>1.     they used DTW and reached an 8.9% equal error rate on their dataset</a:t>
            </a:r>
            <a:endParaRPr/>
          </a:p>
          <a:p>
            <a:pPr indent="0" lvl="0" marL="457200" rtl="0" algn="l">
              <a:lnSpc>
                <a:spcPct val="115000"/>
              </a:lnSpc>
              <a:spcBef>
                <a:spcPts val="0"/>
              </a:spcBef>
              <a:spcAft>
                <a:spcPts val="0"/>
              </a:spcAft>
              <a:buNone/>
            </a:pPr>
            <a:r>
              <a:t/>
            </a:r>
            <a:endParaRPr/>
          </a:p>
          <a:p>
            <a:pPr indent="0" lvl="0" marL="457200" rtl="0" algn="l">
              <a:lnSpc>
                <a:spcPct val="115000"/>
              </a:lnSpc>
              <a:spcBef>
                <a:spcPts val="0"/>
              </a:spcBef>
              <a:spcAft>
                <a:spcPts val="0"/>
              </a:spcAft>
              <a:buNone/>
            </a:pPr>
            <a:r>
              <a:rPr lang="hu"/>
              <a:t>2.     they work a lot by detecting the step period and during the tests they conducted they noticed that the accelerometer alone provides a better error rate than the combination of an accelerometer and a gyroscope (img middle)</a:t>
            </a:r>
            <a:endParaRPr/>
          </a:p>
          <a:p>
            <a:pPr indent="0" lvl="0" marL="457200" rtl="0" algn="l">
              <a:lnSpc>
                <a:spcPct val="115000"/>
              </a:lnSpc>
              <a:spcBef>
                <a:spcPts val="0"/>
              </a:spcBef>
              <a:spcAft>
                <a:spcPts val="0"/>
              </a:spcAft>
              <a:buNone/>
            </a:pPr>
            <a:r>
              <a:t/>
            </a:r>
            <a:endParaRPr/>
          </a:p>
          <a:p>
            <a:pPr indent="0" lvl="0" marL="457200" rtl="0" algn="l">
              <a:lnSpc>
                <a:spcPct val="115000"/>
              </a:lnSpc>
              <a:spcBef>
                <a:spcPts val="0"/>
              </a:spcBef>
              <a:spcAft>
                <a:spcPts val="0"/>
              </a:spcAft>
              <a:buNone/>
            </a:pPr>
            <a:r>
              <a:rPr lang="hu"/>
              <a:t>3.     they put great emphasis on feature extraction using the classical manual methods and using a CNN</a:t>
            </a:r>
            <a:endParaRPr/>
          </a:p>
          <a:p>
            <a:pPr indent="0" lvl="0" marL="45720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Google Shape;119;g49f9b7ba86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49f9b7ba86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hu" sz="1800">
                <a:latin typeface="Roboto Mono"/>
                <a:ea typeface="Roboto Mono"/>
                <a:cs typeface="Roboto Mono"/>
                <a:sym typeface="Roboto Mono"/>
              </a:rPr>
              <a:t>So, I will be talking </a:t>
            </a:r>
            <a:r>
              <a:rPr b="1" lang="hu" sz="1800">
                <a:latin typeface="Roboto Mono"/>
                <a:ea typeface="Roboto Mono"/>
                <a:cs typeface="Roboto Mono"/>
                <a:sym typeface="Roboto Mono"/>
              </a:rPr>
              <a:t>about the application</a:t>
            </a:r>
            <a:r>
              <a:rPr lang="hu" sz="1800">
                <a:latin typeface="Roboto Mono"/>
                <a:ea typeface="Roboto Mono"/>
                <a:cs typeface="Roboto Mono"/>
                <a:sym typeface="Roboto Mono"/>
              </a:rPr>
              <a:t>.</a:t>
            </a:r>
            <a:endParaRPr sz="1800">
              <a:latin typeface="Roboto Mono"/>
              <a:ea typeface="Roboto Mono"/>
              <a:cs typeface="Roboto Mono"/>
              <a:sym typeface="Roboto Mono"/>
            </a:endParaRPr>
          </a:p>
          <a:p>
            <a:pPr indent="-342900" lvl="0" marL="457200" rtl="0" algn="l">
              <a:lnSpc>
                <a:spcPct val="115000"/>
              </a:lnSpc>
              <a:spcBef>
                <a:spcPts val="0"/>
              </a:spcBef>
              <a:spcAft>
                <a:spcPts val="0"/>
              </a:spcAft>
              <a:buSzPts val="1800"/>
              <a:buFont typeface="Roboto Mono"/>
              <a:buChar char="-"/>
            </a:pPr>
            <a:r>
              <a:rPr lang="hu" sz="1800">
                <a:latin typeface="Roboto Mono"/>
                <a:ea typeface="Roboto Mono"/>
                <a:cs typeface="Roboto Mono"/>
                <a:sym typeface="Roboto Mono"/>
              </a:rPr>
              <a:t>The </a:t>
            </a:r>
            <a:r>
              <a:rPr b="1" lang="hu" sz="1800">
                <a:latin typeface="Roboto Mono"/>
                <a:ea typeface="Roboto Mono"/>
                <a:cs typeface="Roboto Mono"/>
                <a:sym typeface="Roboto Mono"/>
              </a:rPr>
              <a:t>diagram shows</a:t>
            </a:r>
            <a:r>
              <a:rPr lang="hu" sz="1800">
                <a:latin typeface="Roboto Mono"/>
                <a:ea typeface="Roboto Mono"/>
                <a:cs typeface="Roboto Mono"/>
                <a:sym typeface="Roboto Mono"/>
              </a:rPr>
              <a:t> the android application and </a:t>
            </a:r>
            <a:r>
              <a:rPr b="1" lang="hu" sz="1800">
                <a:latin typeface="Roboto Mono"/>
                <a:ea typeface="Roboto Mono"/>
                <a:cs typeface="Roboto Mono"/>
                <a:sym typeface="Roboto Mono"/>
              </a:rPr>
              <a:t>the modular architecture</a:t>
            </a:r>
            <a:r>
              <a:rPr lang="hu" sz="1800">
                <a:latin typeface="Roboto Mono"/>
                <a:ea typeface="Roboto Mono"/>
                <a:cs typeface="Roboto Mono"/>
                <a:sym typeface="Roboto Mono"/>
              </a:rPr>
              <a:t> including the </a:t>
            </a:r>
            <a:r>
              <a:rPr b="1" lang="hu" sz="1800">
                <a:latin typeface="Roboto Mono"/>
                <a:ea typeface="Roboto Mono"/>
                <a:cs typeface="Roboto Mono"/>
                <a:sym typeface="Roboto Mono"/>
              </a:rPr>
              <a:t>two main modules</a:t>
            </a:r>
            <a:r>
              <a:rPr lang="hu" sz="1800">
                <a:latin typeface="Roboto Mono"/>
                <a:ea typeface="Roboto Mono"/>
                <a:cs typeface="Roboto Mono"/>
                <a:sym typeface="Roboto Mono"/>
              </a:rPr>
              <a:t> </a:t>
            </a:r>
            <a:r>
              <a:rPr lang="hu" sz="1800" u="sng">
                <a:latin typeface="Roboto Mono"/>
                <a:ea typeface="Roboto Mono"/>
                <a:cs typeface="Roboto Mono"/>
                <a:sym typeface="Roboto Mono"/>
              </a:rPr>
              <a:t>developed by us</a:t>
            </a:r>
            <a:r>
              <a:rPr lang="hu" sz="1800">
                <a:latin typeface="Roboto Mono"/>
                <a:ea typeface="Roboto Mono"/>
                <a:cs typeface="Roboto Mono"/>
                <a:sym typeface="Roboto Mono"/>
              </a:rPr>
              <a:t>, the </a:t>
            </a:r>
            <a:r>
              <a:rPr b="1" lang="hu" sz="1800">
                <a:latin typeface="Roboto Mono"/>
                <a:ea typeface="Roboto Mono"/>
                <a:cs typeface="Roboto Mono"/>
                <a:sym typeface="Roboto Mono"/>
              </a:rPr>
              <a:t>Feature Extractor</a:t>
            </a:r>
            <a:r>
              <a:rPr lang="hu" sz="1800">
                <a:latin typeface="Roboto Mono"/>
                <a:ea typeface="Roboto Mono"/>
                <a:cs typeface="Roboto Mono"/>
                <a:sym typeface="Roboto Mono"/>
              </a:rPr>
              <a:t> and the </a:t>
            </a:r>
            <a:r>
              <a:rPr b="1" lang="hu" sz="1800">
                <a:latin typeface="Roboto Mono"/>
                <a:ea typeface="Roboto Mono"/>
                <a:cs typeface="Roboto Mono"/>
                <a:sym typeface="Roboto Mono"/>
              </a:rPr>
              <a:t>Model Builder</a:t>
            </a:r>
            <a:r>
              <a:rPr lang="hu" sz="1800">
                <a:latin typeface="Roboto Mono"/>
                <a:ea typeface="Roboto Mono"/>
                <a:cs typeface="Roboto Mono"/>
                <a:sym typeface="Roboto Mono"/>
              </a:rPr>
              <a:t>.</a:t>
            </a:r>
            <a:endParaRPr sz="1800">
              <a:latin typeface="Roboto Mono"/>
              <a:ea typeface="Roboto Mono"/>
              <a:cs typeface="Roboto Mono"/>
              <a:sym typeface="Roboto Mono"/>
            </a:endParaRPr>
          </a:p>
          <a:p>
            <a:pPr indent="-342900" lvl="0" marL="457200" rtl="0" algn="l">
              <a:lnSpc>
                <a:spcPct val="115000"/>
              </a:lnSpc>
              <a:spcBef>
                <a:spcPts val="0"/>
              </a:spcBef>
              <a:spcAft>
                <a:spcPts val="0"/>
              </a:spcAft>
              <a:buSzPts val="1800"/>
              <a:buFont typeface="Roboto Mono"/>
              <a:buChar char="-"/>
            </a:pPr>
            <a:r>
              <a:rPr lang="hu" sz="1800">
                <a:latin typeface="Roboto Mono"/>
                <a:ea typeface="Roboto Mono"/>
                <a:cs typeface="Roboto Mono"/>
                <a:sym typeface="Roboto Mono"/>
              </a:rPr>
              <a:t>We are using </a:t>
            </a:r>
            <a:r>
              <a:rPr b="1" lang="hu" sz="1800" u="sng">
                <a:latin typeface="Roboto Mono"/>
                <a:ea typeface="Roboto Mono"/>
                <a:cs typeface="Roboto Mono"/>
                <a:sym typeface="Roboto Mono"/>
              </a:rPr>
              <a:t>Weka</a:t>
            </a:r>
            <a:r>
              <a:rPr lang="hu" sz="1800">
                <a:latin typeface="Roboto Mono"/>
                <a:ea typeface="Roboto Mono"/>
                <a:cs typeface="Roboto Mono"/>
                <a:sym typeface="Roboto Mono"/>
              </a:rPr>
              <a:t> to </a:t>
            </a:r>
            <a:r>
              <a:rPr b="1" lang="hu" sz="1800">
                <a:latin typeface="Roboto Mono"/>
                <a:ea typeface="Roboto Mono"/>
                <a:cs typeface="Roboto Mono"/>
                <a:sym typeface="Roboto Mono"/>
              </a:rPr>
              <a:t>classify </a:t>
            </a:r>
            <a:r>
              <a:rPr lang="hu" sz="1800">
                <a:latin typeface="Roboto Mono"/>
                <a:ea typeface="Roboto Mono"/>
                <a:cs typeface="Roboto Mono"/>
                <a:sym typeface="Roboto Mono"/>
              </a:rPr>
              <a:t>the </a:t>
            </a:r>
            <a:r>
              <a:rPr b="1" lang="hu" sz="1800" u="sng">
                <a:latin typeface="Roboto Mono"/>
                <a:ea typeface="Roboto Mono"/>
                <a:cs typeface="Roboto Mono"/>
                <a:sym typeface="Roboto Mono"/>
              </a:rPr>
              <a:t>processed data</a:t>
            </a:r>
            <a:r>
              <a:rPr lang="hu" sz="1800">
                <a:latin typeface="Roboto Mono"/>
                <a:ea typeface="Roboto Mono"/>
                <a:cs typeface="Roboto Mono"/>
                <a:sym typeface="Roboto Mono"/>
              </a:rPr>
              <a:t>, and</a:t>
            </a:r>
            <a:r>
              <a:rPr b="1" lang="hu" sz="1800">
                <a:latin typeface="Roboto Mono"/>
                <a:ea typeface="Roboto Mono"/>
                <a:cs typeface="Roboto Mono"/>
                <a:sym typeface="Roboto Mono"/>
              </a:rPr>
              <a:t> </a:t>
            </a:r>
            <a:r>
              <a:rPr b="1" lang="hu" sz="1800" u="sng">
                <a:latin typeface="Roboto Mono"/>
                <a:ea typeface="Roboto Mono"/>
                <a:cs typeface="Roboto Mono"/>
                <a:sym typeface="Roboto Mono"/>
              </a:rPr>
              <a:t>Firebase</a:t>
            </a:r>
            <a:r>
              <a:rPr lang="hu" sz="1800">
                <a:latin typeface="Roboto Mono"/>
                <a:ea typeface="Roboto Mono"/>
                <a:cs typeface="Roboto Mono"/>
                <a:sym typeface="Roboto Mono"/>
              </a:rPr>
              <a:t> to </a:t>
            </a:r>
            <a:r>
              <a:rPr b="1" lang="hu" sz="1800">
                <a:latin typeface="Roboto Mono"/>
                <a:ea typeface="Roboto Mono"/>
                <a:cs typeface="Roboto Mono"/>
                <a:sym typeface="Roboto Mono"/>
              </a:rPr>
              <a:t>store </a:t>
            </a:r>
            <a:r>
              <a:rPr b="1" lang="hu" sz="1800" u="sng">
                <a:latin typeface="Roboto Mono"/>
                <a:ea typeface="Roboto Mono"/>
                <a:cs typeface="Roboto Mono"/>
                <a:sym typeface="Roboto Mono"/>
              </a:rPr>
              <a:t>data</a:t>
            </a:r>
            <a:r>
              <a:rPr lang="hu" sz="1800">
                <a:latin typeface="Roboto Mono"/>
                <a:ea typeface="Roboto Mono"/>
                <a:cs typeface="Roboto Mono"/>
                <a:sym typeface="Roboto Mono"/>
              </a:rPr>
              <a:t> for our application.</a:t>
            </a:r>
            <a:endParaRPr sz="1800">
              <a:latin typeface="Roboto Mono"/>
              <a:ea typeface="Roboto Mono"/>
              <a:cs typeface="Roboto Mono"/>
              <a:sym typeface="Roboto Mono"/>
            </a:endParaRPr>
          </a:p>
          <a:p>
            <a:pPr indent="0" lvl="0" marL="0" rtl="0" algn="l">
              <a:lnSpc>
                <a:spcPct val="115000"/>
              </a:lnSpc>
              <a:spcBef>
                <a:spcPts val="0"/>
              </a:spcBef>
              <a:spcAft>
                <a:spcPts val="0"/>
              </a:spcAft>
              <a:buNone/>
            </a:pPr>
            <a:r>
              <a:rPr lang="hu" sz="1800">
                <a:latin typeface="Roboto Mono"/>
                <a:ea typeface="Roboto Mono"/>
                <a:cs typeface="Roboto Mono"/>
                <a:sym typeface="Roboto Mono"/>
              </a:rPr>
              <a:t>Now I will let my teammates present </a:t>
            </a:r>
            <a:r>
              <a:rPr b="1" lang="hu" sz="1800">
                <a:latin typeface="Roboto Mono"/>
                <a:ea typeface="Roboto Mono"/>
                <a:cs typeface="Roboto Mono"/>
                <a:sym typeface="Roboto Mono"/>
              </a:rPr>
              <a:t>these</a:t>
            </a:r>
            <a:r>
              <a:rPr lang="hu" sz="1800">
                <a:latin typeface="Roboto Mono"/>
                <a:ea typeface="Roboto Mono"/>
                <a:cs typeface="Roboto Mono"/>
                <a:sym typeface="Roboto Mono"/>
              </a:rPr>
              <a:t> two </a:t>
            </a:r>
            <a:r>
              <a:rPr b="1" lang="hu" sz="1800">
                <a:latin typeface="Roboto Mono"/>
                <a:ea typeface="Roboto Mono"/>
                <a:cs typeface="Roboto Mono"/>
                <a:sym typeface="Roboto Mono"/>
              </a:rPr>
              <a:t>modules</a:t>
            </a:r>
            <a:r>
              <a:rPr lang="hu" sz="1800">
                <a:latin typeface="Roboto Mono"/>
                <a:ea typeface="Roboto Mono"/>
                <a:cs typeface="Roboto Mono"/>
                <a:sym typeface="Roboto Mono"/>
              </a:rPr>
              <a:t>.</a:t>
            </a:r>
            <a:endParaRPr sz="1800">
              <a:latin typeface="Roboto Mono"/>
              <a:ea typeface="Roboto Mono"/>
              <a:cs typeface="Roboto Mono"/>
              <a:sym typeface="Roboto Mono"/>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3429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311700" y="392150"/>
            <a:ext cx="8520600" cy="2690400"/>
          </a:xfrm>
          <a:prstGeom prst="rect">
            <a:avLst/>
          </a:prstGeom>
        </p:spPr>
        <p:txBody>
          <a:bodyPr anchorCtr="0" anchor="ctr" bIns="91425" lIns="91425" spcFirstLastPara="1" rIns="91425" wrap="square" tIns="91425"/>
          <a:lstStyle>
            <a:lvl1pPr lvl="0" algn="ctr">
              <a:spcBef>
                <a:spcPts val="0"/>
              </a:spcBef>
              <a:spcAft>
                <a:spcPts val="0"/>
              </a:spcAft>
              <a:buSzPts val="8000"/>
              <a:buNone/>
              <a:defRPr sz="8000"/>
            </a:lvl1pPr>
            <a:lvl2pPr lvl="1" algn="ctr">
              <a:spcBef>
                <a:spcPts val="0"/>
              </a:spcBef>
              <a:spcAft>
                <a:spcPts val="0"/>
              </a:spcAft>
              <a:buSzPts val="8000"/>
              <a:buNone/>
              <a:defRPr sz="8000"/>
            </a:lvl2pPr>
            <a:lvl3pPr lvl="2" algn="ctr">
              <a:spcBef>
                <a:spcPts val="0"/>
              </a:spcBef>
              <a:spcAft>
                <a:spcPts val="0"/>
              </a:spcAft>
              <a:buSzPts val="8000"/>
              <a:buNone/>
              <a:defRPr sz="8000"/>
            </a:lvl3pPr>
            <a:lvl4pPr lvl="3" algn="ctr">
              <a:spcBef>
                <a:spcPts val="0"/>
              </a:spcBef>
              <a:spcAft>
                <a:spcPts val="0"/>
              </a:spcAft>
              <a:buSzPts val="8000"/>
              <a:buNone/>
              <a:defRPr sz="8000"/>
            </a:lvl4pPr>
            <a:lvl5pPr lvl="4" algn="ctr">
              <a:spcBef>
                <a:spcPts val="0"/>
              </a:spcBef>
              <a:spcAft>
                <a:spcPts val="0"/>
              </a:spcAft>
              <a:buSzPts val="8000"/>
              <a:buNone/>
              <a:defRPr sz="8000"/>
            </a:lvl5pPr>
            <a:lvl6pPr lvl="5" algn="ctr">
              <a:spcBef>
                <a:spcPts val="0"/>
              </a:spcBef>
              <a:spcAft>
                <a:spcPts val="0"/>
              </a:spcAft>
              <a:buSzPts val="8000"/>
              <a:buNone/>
              <a:defRPr sz="8000"/>
            </a:lvl6pPr>
            <a:lvl7pPr lvl="6" algn="ctr">
              <a:spcBef>
                <a:spcPts val="0"/>
              </a:spcBef>
              <a:spcAft>
                <a:spcPts val="0"/>
              </a:spcAft>
              <a:buSzPts val="8000"/>
              <a:buNone/>
              <a:defRPr sz="8000"/>
            </a:lvl7pPr>
            <a:lvl8pPr lvl="7" algn="ctr">
              <a:spcBef>
                <a:spcPts val="0"/>
              </a:spcBef>
              <a:spcAft>
                <a:spcPts val="0"/>
              </a:spcAft>
              <a:buSzPts val="8000"/>
              <a:buNone/>
              <a:defRPr sz="8000"/>
            </a:lvl8pPr>
            <a:lvl9pPr lvl="8" algn="ctr">
              <a:spcBef>
                <a:spcPts val="0"/>
              </a:spcBef>
              <a:spcAft>
                <a:spcPts val="0"/>
              </a:spcAft>
              <a:buSzPts val="8000"/>
              <a:buNone/>
              <a:defRPr sz="8000"/>
            </a:lvl9pPr>
          </a:lstStyle>
          <a:p/>
        </p:txBody>
      </p:sp>
      <p:sp>
        <p:nvSpPr>
          <p:cNvPr id="12" name="Google Shape;12;p2"/>
          <p:cNvSpPr txBox="1"/>
          <p:nvPr>
            <p:ph idx="1" type="subTitle"/>
          </p:nvPr>
        </p:nvSpPr>
        <p:spPr>
          <a:xfrm>
            <a:off x="311700" y="3890400"/>
            <a:ext cx="8520600" cy="706200"/>
          </a:xfrm>
          <a:prstGeom prst="rect">
            <a:avLst/>
          </a:prstGeom>
        </p:spPr>
        <p:txBody>
          <a:bodyPr anchorCtr="0" anchor="ctr" bIns="91425" lIns="91425" spcFirstLastPara="1" rIns="91425" wrap="square" tIns="91425"/>
          <a:lstStyle>
            <a:lvl1pPr lvl="0" algn="ctr">
              <a:lnSpc>
                <a:spcPct val="100000"/>
              </a:lnSpc>
              <a:spcBef>
                <a:spcPts val="0"/>
              </a:spcBef>
              <a:spcAft>
                <a:spcPts val="0"/>
              </a:spcAft>
              <a:buClr>
                <a:schemeClr val="accent1"/>
              </a:buClr>
              <a:buSzPts val="2100"/>
              <a:buNone/>
              <a:defRPr b="1" sz="2100">
                <a:solidFill>
                  <a:schemeClr val="accent1"/>
                </a:solidFill>
              </a:defRPr>
            </a:lvl1pPr>
            <a:lvl2pPr lvl="1" algn="ctr">
              <a:lnSpc>
                <a:spcPct val="100000"/>
              </a:lnSpc>
              <a:spcBef>
                <a:spcPts val="0"/>
              </a:spcBef>
              <a:spcAft>
                <a:spcPts val="0"/>
              </a:spcAft>
              <a:buClr>
                <a:schemeClr val="accent1"/>
              </a:buClr>
              <a:buSzPts val="2100"/>
              <a:buNone/>
              <a:defRPr b="1" sz="2100">
                <a:solidFill>
                  <a:schemeClr val="accent1"/>
                </a:solidFill>
              </a:defRPr>
            </a:lvl2pPr>
            <a:lvl3pPr lvl="2" algn="ctr">
              <a:lnSpc>
                <a:spcPct val="100000"/>
              </a:lnSpc>
              <a:spcBef>
                <a:spcPts val="0"/>
              </a:spcBef>
              <a:spcAft>
                <a:spcPts val="0"/>
              </a:spcAft>
              <a:buClr>
                <a:schemeClr val="accent1"/>
              </a:buClr>
              <a:buSzPts val="2100"/>
              <a:buNone/>
              <a:defRPr b="1" sz="2100">
                <a:solidFill>
                  <a:schemeClr val="accent1"/>
                </a:solidFill>
              </a:defRPr>
            </a:lvl3pPr>
            <a:lvl4pPr lvl="3" algn="ctr">
              <a:lnSpc>
                <a:spcPct val="100000"/>
              </a:lnSpc>
              <a:spcBef>
                <a:spcPts val="0"/>
              </a:spcBef>
              <a:spcAft>
                <a:spcPts val="0"/>
              </a:spcAft>
              <a:buClr>
                <a:schemeClr val="accent1"/>
              </a:buClr>
              <a:buSzPts val="2100"/>
              <a:buNone/>
              <a:defRPr b="1" sz="2100">
                <a:solidFill>
                  <a:schemeClr val="accent1"/>
                </a:solidFill>
              </a:defRPr>
            </a:lvl4pPr>
            <a:lvl5pPr lvl="4" algn="ctr">
              <a:lnSpc>
                <a:spcPct val="100000"/>
              </a:lnSpc>
              <a:spcBef>
                <a:spcPts val="0"/>
              </a:spcBef>
              <a:spcAft>
                <a:spcPts val="0"/>
              </a:spcAft>
              <a:buClr>
                <a:schemeClr val="accent1"/>
              </a:buClr>
              <a:buSzPts val="2100"/>
              <a:buNone/>
              <a:defRPr b="1" sz="2100">
                <a:solidFill>
                  <a:schemeClr val="accent1"/>
                </a:solidFill>
              </a:defRPr>
            </a:lvl5pPr>
            <a:lvl6pPr lvl="5" algn="ctr">
              <a:lnSpc>
                <a:spcPct val="100000"/>
              </a:lnSpc>
              <a:spcBef>
                <a:spcPts val="0"/>
              </a:spcBef>
              <a:spcAft>
                <a:spcPts val="0"/>
              </a:spcAft>
              <a:buClr>
                <a:schemeClr val="accent1"/>
              </a:buClr>
              <a:buSzPts val="2100"/>
              <a:buNone/>
              <a:defRPr b="1" sz="2100">
                <a:solidFill>
                  <a:schemeClr val="accent1"/>
                </a:solidFill>
              </a:defRPr>
            </a:lvl6pPr>
            <a:lvl7pPr lvl="6" algn="ctr">
              <a:lnSpc>
                <a:spcPct val="100000"/>
              </a:lnSpc>
              <a:spcBef>
                <a:spcPts val="0"/>
              </a:spcBef>
              <a:spcAft>
                <a:spcPts val="0"/>
              </a:spcAft>
              <a:buClr>
                <a:schemeClr val="accent1"/>
              </a:buClr>
              <a:buSzPts val="2100"/>
              <a:buNone/>
              <a:defRPr b="1" sz="2100">
                <a:solidFill>
                  <a:schemeClr val="accent1"/>
                </a:solidFill>
              </a:defRPr>
            </a:lvl7pPr>
            <a:lvl8pPr lvl="7" algn="ctr">
              <a:lnSpc>
                <a:spcPct val="100000"/>
              </a:lnSpc>
              <a:spcBef>
                <a:spcPts val="0"/>
              </a:spcBef>
              <a:spcAft>
                <a:spcPts val="0"/>
              </a:spcAft>
              <a:buClr>
                <a:schemeClr val="accent1"/>
              </a:buClr>
              <a:buSzPts val="2100"/>
              <a:buNone/>
              <a:defRPr b="1" sz="2100">
                <a:solidFill>
                  <a:schemeClr val="accent1"/>
                </a:solidFill>
              </a:defRPr>
            </a:lvl8pPr>
            <a:lvl9pPr lvl="8" algn="ctr">
              <a:lnSpc>
                <a:spcPct val="100000"/>
              </a:lnSpc>
              <a:spcBef>
                <a:spcPts val="0"/>
              </a:spcBef>
              <a:spcAft>
                <a:spcPts val="0"/>
              </a:spcAft>
              <a:buClr>
                <a:schemeClr val="accent1"/>
              </a:buClr>
              <a:buSzPts val="2100"/>
              <a:buNone/>
              <a:defRPr b="1" sz="2100">
                <a:solidFill>
                  <a:schemeClr val="accen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hu"/>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240275"/>
            <a:ext cx="8520600" cy="1981800"/>
          </a:xfrm>
          <a:prstGeom prst="rect">
            <a:avLst/>
          </a:prstGeom>
        </p:spPr>
        <p:txBody>
          <a:bodyPr anchorCtr="0" anchor="b" bIns="91425" lIns="91425" spcFirstLastPara="1" rIns="91425" wrap="square" tIns="91425"/>
          <a:lstStyle>
            <a:lvl1pPr lvl="0" algn="ctr">
              <a:spcBef>
                <a:spcPts val="0"/>
              </a:spcBef>
              <a:spcAft>
                <a:spcPts val="0"/>
              </a:spcAft>
              <a:buClr>
                <a:schemeClr val="lt1"/>
              </a:buClr>
              <a:buSzPts val="12000"/>
              <a:buNone/>
              <a:defRPr sz="12000">
                <a:solidFill>
                  <a:schemeClr val="lt1"/>
                </a:solidFill>
                <a:highlight>
                  <a:schemeClr val="accent1"/>
                </a:highlight>
              </a:defRPr>
            </a:lvl1pPr>
            <a:lvl2pPr lvl="1" algn="ctr">
              <a:spcBef>
                <a:spcPts val="0"/>
              </a:spcBef>
              <a:spcAft>
                <a:spcPts val="0"/>
              </a:spcAft>
              <a:buClr>
                <a:schemeClr val="lt1"/>
              </a:buClr>
              <a:buSzPts val="12000"/>
              <a:buNone/>
              <a:defRPr sz="12000">
                <a:solidFill>
                  <a:schemeClr val="lt1"/>
                </a:solidFill>
                <a:highlight>
                  <a:schemeClr val="accent1"/>
                </a:highlight>
              </a:defRPr>
            </a:lvl2pPr>
            <a:lvl3pPr lvl="2" algn="ctr">
              <a:spcBef>
                <a:spcPts val="0"/>
              </a:spcBef>
              <a:spcAft>
                <a:spcPts val="0"/>
              </a:spcAft>
              <a:buClr>
                <a:schemeClr val="lt1"/>
              </a:buClr>
              <a:buSzPts val="12000"/>
              <a:buNone/>
              <a:defRPr sz="12000">
                <a:solidFill>
                  <a:schemeClr val="lt1"/>
                </a:solidFill>
                <a:highlight>
                  <a:schemeClr val="accent1"/>
                </a:highlight>
              </a:defRPr>
            </a:lvl3pPr>
            <a:lvl4pPr lvl="3" algn="ctr">
              <a:spcBef>
                <a:spcPts val="0"/>
              </a:spcBef>
              <a:spcAft>
                <a:spcPts val="0"/>
              </a:spcAft>
              <a:buClr>
                <a:schemeClr val="lt1"/>
              </a:buClr>
              <a:buSzPts val="12000"/>
              <a:buNone/>
              <a:defRPr sz="12000">
                <a:solidFill>
                  <a:schemeClr val="lt1"/>
                </a:solidFill>
                <a:highlight>
                  <a:schemeClr val="accent1"/>
                </a:highlight>
              </a:defRPr>
            </a:lvl4pPr>
            <a:lvl5pPr lvl="4" algn="ctr">
              <a:spcBef>
                <a:spcPts val="0"/>
              </a:spcBef>
              <a:spcAft>
                <a:spcPts val="0"/>
              </a:spcAft>
              <a:buClr>
                <a:schemeClr val="lt1"/>
              </a:buClr>
              <a:buSzPts val="12000"/>
              <a:buNone/>
              <a:defRPr sz="12000">
                <a:solidFill>
                  <a:schemeClr val="lt1"/>
                </a:solidFill>
                <a:highlight>
                  <a:schemeClr val="accent1"/>
                </a:highlight>
              </a:defRPr>
            </a:lvl5pPr>
            <a:lvl6pPr lvl="5" algn="ctr">
              <a:spcBef>
                <a:spcPts val="0"/>
              </a:spcBef>
              <a:spcAft>
                <a:spcPts val="0"/>
              </a:spcAft>
              <a:buClr>
                <a:schemeClr val="lt1"/>
              </a:buClr>
              <a:buSzPts val="12000"/>
              <a:buNone/>
              <a:defRPr sz="12000">
                <a:solidFill>
                  <a:schemeClr val="lt1"/>
                </a:solidFill>
                <a:highlight>
                  <a:schemeClr val="accent1"/>
                </a:highlight>
              </a:defRPr>
            </a:lvl6pPr>
            <a:lvl7pPr lvl="6" algn="ctr">
              <a:spcBef>
                <a:spcPts val="0"/>
              </a:spcBef>
              <a:spcAft>
                <a:spcPts val="0"/>
              </a:spcAft>
              <a:buClr>
                <a:schemeClr val="lt1"/>
              </a:buClr>
              <a:buSzPts val="12000"/>
              <a:buNone/>
              <a:defRPr sz="12000">
                <a:solidFill>
                  <a:schemeClr val="lt1"/>
                </a:solidFill>
                <a:highlight>
                  <a:schemeClr val="accent1"/>
                </a:highlight>
              </a:defRPr>
            </a:lvl7pPr>
            <a:lvl8pPr lvl="7" algn="ctr">
              <a:spcBef>
                <a:spcPts val="0"/>
              </a:spcBef>
              <a:spcAft>
                <a:spcPts val="0"/>
              </a:spcAft>
              <a:buClr>
                <a:schemeClr val="lt1"/>
              </a:buClr>
              <a:buSzPts val="12000"/>
              <a:buNone/>
              <a:defRPr sz="12000">
                <a:solidFill>
                  <a:schemeClr val="lt1"/>
                </a:solidFill>
                <a:highlight>
                  <a:schemeClr val="accent1"/>
                </a:highlight>
              </a:defRPr>
            </a:lvl8pPr>
            <a:lvl9pPr lvl="8" algn="ctr">
              <a:spcBef>
                <a:spcPts val="0"/>
              </a:spcBef>
              <a:spcAft>
                <a:spcPts val="0"/>
              </a:spcAft>
              <a:buClr>
                <a:schemeClr val="lt1"/>
              </a:buClr>
              <a:buSzPts val="12000"/>
              <a:buNone/>
              <a:defRPr sz="12000">
                <a:solidFill>
                  <a:schemeClr val="lt1"/>
                </a:solidFill>
                <a:highlight>
                  <a:schemeClr val="accent1"/>
                </a:highlight>
              </a:defRPr>
            </a:lvl9pPr>
          </a:lstStyle>
          <a:p>
            <a:r>
              <a:t>xx%</a:t>
            </a:r>
          </a:p>
        </p:txBody>
      </p:sp>
      <p:sp>
        <p:nvSpPr>
          <p:cNvPr id="48" name="Google Shape;48;p11"/>
          <p:cNvSpPr txBox="1"/>
          <p:nvPr>
            <p:ph idx="1" type="body"/>
          </p:nvPr>
        </p:nvSpPr>
        <p:spPr>
          <a:xfrm>
            <a:off x="311700" y="33046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Clr>
                <a:schemeClr val="accent1"/>
              </a:buClr>
              <a:buSzPts val="1800"/>
              <a:buChar char="●"/>
              <a:defRPr>
                <a:solidFill>
                  <a:schemeClr val="accent1"/>
                </a:solidFill>
                <a:highlight>
                  <a:schemeClr val="dk1"/>
                </a:highlight>
              </a:defRPr>
            </a:lvl1pPr>
            <a:lvl2pPr indent="-317500" lvl="1" marL="914400" algn="ctr">
              <a:spcBef>
                <a:spcPts val="1600"/>
              </a:spcBef>
              <a:spcAft>
                <a:spcPts val="0"/>
              </a:spcAft>
              <a:buClr>
                <a:schemeClr val="accent1"/>
              </a:buClr>
              <a:buSzPts val="1400"/>
              <a:buChar char="○"/>
              <a:defRPr>
                <a:solidFill>
                  <a:schemeClr val="accent1"/>
                </a:solidFill>
                <a:highlight>
                  <a:schemeClr val="dk1"/>
                </a:highlight>
              </a:defRPr>
            </a:lvl2pPr>
            <a:lvl3pPr indent="-317500" lvl="2" marL="1371600" algn="ctr">
              <a:spcBef>
                <a:spcPts val="1600"/>
              </a:spcBef>
              <a:spcAft>
                <a:spcPts val="0"/>
              </a:spcAft>
              <a:buClr>
                <a:schemeClr val="accent1"/>
              </a:buClr>
              <a:buSzPts val="1400"/>
              <a:buChar char="■"/>
              <a:defRPr>
                <a:solidFill>
                  <a:schemeClr val="accent1"/>
                </a:solidFill>
                <a:highlight>
                  <a:schemeClr val="dk1"/>
                </a:highlight>
              </a:defRPr>
            </a:lvl3pPr>
            <a:lvl4pPr indent="-317500" lvl="3" marL="1828800" algn="ctr">
              <a:spcBef>
                <a:spcPts val="1600"/>
              </a:spcBef>
              <a:spcAft>
                <a:spcPts val="0"/>
              </a:spcAft>
              <a:buClr>
                <a:schemeClr val="accent1"/>
              </a:buClr>
              <a:buSzPts val="1400"/>
              <a:buChar char="●"/>
              <a:defRPr>
                <a:solidFill>
                  <a:schemeClr val="accent1"/>
                </a:solidFill>
                <a:highlight>
                  <a:schemeClr val="dk1"/>
                </a:highlight>
              </a:defRPr>
            </a:lvl4pPr>
            <a:lvl5pPr indent="-317500" lvl="4" marL="2286000" algn="ctr">
              <a:spcBef>
                <a:spcPts val="1600"/>
              </a:spcBef>
              <a:spcAft>
                <a:spcPts val="0"/>
              </a:spcAft>
              <a:buClr>
                <a:schemeClr val="accent1"/>
              </a:buClr>
              <a:buSzPts val="1400"/>
              <a:buChar char="○"/>
              <a:defRPr>
                <a:solidFill>
                  <a:schemeClr val="accent1"/>
                </a:solidFill>
                <a:highlight>
                  <a:schemeClr val="dk1"/>
                </a:highlight>
              </a:defRPr>
            </a:lvl5pPr>
            <a:lvl6pPr indent="-317500" lvl="5" marL="2743200" algn="ctr">
              <a:spcBef>
                <a:spcPts val="1600"/>
              </a:spcBef>
              <a:spcAft>
                <a:spcPts val="0"/>
              </a:spcAft>
              <a:buClr>
                <a:schemeClr val="accent1"/>
              </a:buClr>
              <a:buSzPts val="1400"/>
              <a:buChar char="■"/>
              <a:defRPr>
                <a:solidFill>
                  <a:schemeClr val="accent1"/>
                </a:solidFill>
                <a:highlight>
                  <a:schemeClr val="dk1"/>
                </a:highlight>
              </a:defRPr>
            </a:lvl6pPr>
            <a:lvl7pPr indent="-317500" lvl="6" marL="3200400" algn="ctr">
              <a:spcBef>
                <a:spcPts val="1600"/>
              </a:spcBef>
              <a:spcAft>
                <a:spcPts val="0"/>
              </a:spcAft>
              <a:buClr>
                <a:schemeClr val="accent1"/>
              </a:buClr>
              <a:buSzPts val="1400"/>
              <a:buChar char="●"/>
              <a:defRPr>
                <a:solidFill>
                  <a:schemeClr val="accent1"/>
                </a:solidFill>
                <a:highlight>
                  <a:schemeClr val="dk1"/>
                </a:highlight>
              </a:defRPr>
            </a:lvl7pPr>
            <a:lvl8pPr indent="-317500" lvl="7" marL="3657600" algn="ctr">
              <a:spcBef>
                <a:spcPts val="1600"/>
              </a:spcBef>
              <a:spcAft>
                <a:spcPts val="0"/>
              </a:spcAft>
              <a:buClr>
                <a:schemeClr val="accent1"/>
              </a:buClr>
              <a:buSzPts val="1400"/>
              <a:buChar char="○"/>
              <a:defRPr>
                <a:solidFill>
                  <a:schemeClr val="accent1"/>
                </a:solidFill>
                <a:highlight>
                  <a:schemeClr val="dk1"/>
                </a:highlight>
              </a:defRPr>
            </a:lvl8pPr>
            <a:lvl9pPr indent="-317500" lvl="8" marL="4114800" algn="ctr">
              <a:spcBef>
                <a:spcPts val="1600"/>
              </a:spcBef>
              <a:spcAft>
                <a:spcPts val="1600"/>
              </a:spcAft>
              <a:buClr>
                <a:schemeClr val="accent1"/>
              </a:buClr>
              <a:buSzPts val="1400"/>
              <a:buChar char="■"/>
              <a:defRPr>
                <a:solidFill>
                  <a:schemeClr val="accent1"/>
                </a:solidFill>
                <a:highlight>
                  <a:schemeClr val="dk1"/>
                </a:highlight>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hu"/>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hu"/>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2802750" y="802500"/>
            <a:ext cx="3538500" cy="3538500"/>
          </a:xfrm>
          <a:prstGeom prst="rect">
            <a:avLst/>
          </a:prstGeom>
          <a:solidFill>
            <a:srgbClr val="FFFFFF"/>
          </a:solidFill>
        </p:spPr>
        <p:txBody>
          <a:bodyPr anchorCtr="0" anchor="ctr" bIns="91425" lIns="91425" spcFirstLastPara="1" rIns="91425" wrap="square" tIns="91425"/>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hu"/>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292850"/>
            <a:ext cx="8520600" cy="801000"/>
          </a:xfrm>
          <a:prstGeom prst="rect">
            <a:avLst/>
          </a:prstGeom>
        </p:spPr>
        <p:txBody>
          <a:bodyPr anchorCtr="0" anchor="t" bIns="91425" lIns="91425" spcFirstLastPara="1" rIns="91425" wrap="square" tIns="91425"/>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19" name="Google Shape;19;p4"/>
          <p:cNvSpPr txBox="1"/>
          <p:nvPr>
            <p:ph idx="1" type="body"/>
          </p:nvPr>
        </p:nvSpPr>
        <p:spPr>
          <a:xfrm>
            <a:off x="311700" y="1228675"/>
            <a:ext cx="8520600" cy="33402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hu"/>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292850"/>
            <a:ext cx="8520600" cy="801000"/>
          </a:xfrm>
          <a:prstGeom prst="rect">
            <a:avLst/>
          </a:prstGeom>
        </p:spPr>
        <p:txBody>
          <a:bodyPr anchorCtr="0" anchor="t" bIns="91425" lIns="91425" spcFirstLastPara="1" rIns="91425" wrap="square" tIns="91425"/>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5"/>
          <p:cNvSpPr txBox="1"/>
          <p:nvPr>
            <p:ph idx="1" type="body"/>
          </p:nvPr>
        </p:nvSpPr>
        <p:spPr>
          <a:xfrm>
            <a:off x="311700" y="1228675"/>
            <a:ext cx="3999900" cy="33402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2" type="body"/>
          </p:nvPr>
        </p:nvSpPr>
        <p:spPr>
          <a:xfrm>
            <a:off x="4832400" y="1228675"/>
            <a:ext cx="3999900" cy="33402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hu"/>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04800" y="309350"/>
            <a:ext cx="8537700" cy="748200"/>
          </a:xfrm>
          <a:prstGeom prst="rect">
            <a:avLst/>
          </a:prstGeom>
        </p:spPr>
        <p:txBody>
          <a:bodyPr anchorCtr="0" anchor="t" bIns="91425" lIns="91425" spcFirstLastPara="1" rIns="91425" wrap="square" tIns="91425"/>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hu"/>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3000"/>
              <a:buNone/>
              <a:defRPr sz="3000">
                <a:highlight>
                  <a:schemeClr val="dk1"/>
                </a:highlight>
              </a:defRPr>
            </a:lvl1pPr>
            <a:lvl2pPr lvl="1">
              <a:spcBef>
                <a:spcPts val="0"/>
              </a:spcBef>
              <a:spcAft>
                <a:spcPts val="0"/>
              </a:spcAft>
              <a:buSzPts val="3000"/>
              <a:buNone/>
              <a:defRPr sz="3000">
                <a:highlight>
                  <a:schemeClr val="dk1"/>
                </a:highlight>
              </a:defRPr>
            </a:lvl2pPr>
            <a:lvl3pPr lvl="2">
              <a:spcBef>
                <a:spcPts val="0"/>
              </a:spcBef>
              <a:spcAft>
                <a:spcPts val="0"/>
              </a:spcAft>
              <a:buSzPts val="3000"/>
              <a:buNone/>
              <a:defRPr sz="3000">
                <a:highlight>
                  <a:schemeClr val="dk1"/>
                </a:highlight>
              </a:defRPr>
            </a:lvl3pPr>
            <a:lvl4pPr lvl="3">
              <a:spcBef>
                <a:spcPts val="0"/>
              </a:spcBef>
              <a:spcAft>
                <a:spcPts val="0"/>
              </a:spcAft>
              <a:buSzPts val="3000"/>
              <a:buNone/>
              <a:defRPr sz="3000">
                <a:highlight>
                  <a:schemeClr val="dk1"/>
                </a:highlight>
              </a:defRPr>
            </a:lvl4pPr>
            <a:lvl5pPr lvl="4">
              <a:spcBef>
                <a:spcPts val="0"/>
              </a:spcBef>
              <a:spcAft>
                <a:spcPts val="0"/>
              </a:spcAft>
              <a:buSzPts val="3000"/>
              <a:buNone/>
              <a:defRPr sz="3000">
                <a:highlight>
                  <a:schemeClr val="dk1"/>
                </a:highlight>
              </a:defRPr>
            </a:lvl5pPr>
            <a:lvl6pPr lvl="5">
              <a:spcBef>
                <a:spcPts val="0"/>
              </a:spcBef>
              <a:spcAft>
                <a:spcPts val="0"/>
              </a:spcAft>
              <a:buSzPts val="3000"/>
              <a:buNone/>
              <a:defRPr sz="3000">
                <a:highlight>
                  <a:schemeClr val="dk1"/>
                </a:highlight>
              </a:defRPr>
            </a:lvl6pPr>
            <a:lvl7pPr lvl="6">
              <a:spcBef>
                <a:spcPts val="0"/>
              </a:spcBef>
              <a:spcAft>
                <a:spcPts val="0"/>
              </a:spcAft>
              <a:buSzPts val="3000"/>
              <a:buNone/>
              <a:defRPr sz="3000">
                <a:highlight>
                  <a:schemeClr val="dk1"/>
                </a:highlight>
              </a:defRPr>
            </a:lvl7pPr>
            <a:lvl8pPr lvl="7">
              <a:spcBef>
                <a:spcPts val="0"/>
              </a:spcBef>
              <a:spcAft>
                <a:spcPts val="0"/>
              </a:spcAft>
              <a:buSzPts val="3000"/>
              <a:buNone/>
              <a:defRPr sz="3000">
                <a:highlight>
                  <a:schemeClr val="dk1"/>
                </a:highlight>
              </a:defRPr>
            </a:lvl8pPr>
            <a:lvl9pPr lvl="8">
              <a:spcBef>
                <a:spcPts val="0"/>
              </a:spcBef>
              <a:spcAft>
                <a:spcPts val="0"/>
              </a:spcAft>
              <a:buSzPts val="3000"/>
              <a:buNone/>
              <a:defRPr sz="3000">
                <a:highlight>
                  <a:schemeClr val="dk1"/>
                </a:highlight>
              </a:defRPr>
            </a:lvl9pPr>
          </a:lstStyle>
          <a:p/>
        </p:txBody>
      </p:sp>
      <p:sp>
        <p:nvSpPr>
          <p:cNvPr id="31" name="Google Shape;31;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hu"/>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4"/>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18700" cy="40908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6000"/>
              <a:buNone/>
              <a:defRPr sz="6000">
                <a:solidFill>
                  <a:schemeClr val="lt1"/>
                </a:solidFill>
              </a:defRPr>
            </a:lvl1pPr>
            <a:lvl2pPr lvl="1">
              <a:spcBef>
                <a:spcPts val="0"/>
              </a:spcBef>
              <a:spcAft>
                <a:spcPts val="0"/>
              </a:spcAft>
              <a:buClr>
                <a:schemeClr val="lt1"/>
              </a:buClr>
              <a:buSzPts val="6000"/>
              <a:buNone/>
              <a:defRPr sz="6000">
                <a:solidFill>
                  <a:schemeClr val="lt1"/>
                </a:solidFill>
              </a:defRPr>
            </a:lvl2pPr>
            <a:lvl3pPr lvl="2">
              <a:spcBef>
                <a:spcPts val="0"/>
              </a:spcBef>
              <a:spcAft>
                <a:spcPts val="0"/>
              </a:spcAft>
              <a:buClr>
                <a:schemeClr val="lt1"/>
              </a:buClr>
              <a:buSzPts val="6000"/>
              <a:buNone/>
              <a:defRPr sz="6000">
                <a:solidFill>
                  <a:schemeClr val="lt1"/>
                </a:solidFill>
              </a:defRPr>
            </a:lvl3pPr>
            <a:lvl4pPr lvl="3">
              <a:spcBef>
                <a:spcPts val="0"/>
              </a:spcBef>
              <a:spcAft>
                <a:spcPts val="0"/>
              </a:spcAft>
              <a:buClr>
                <a:schemeClr val="lt1"/>
              </a:buClr>
              <a:buSzPts val="6000"/>
              <a:buNone/>
              <a:defRPr sz="6000">
                <a:solidFill>
                  <a:schemeClr val="lt1"/>
                </a:solidFill>
              </a:defRPr>
            </a:lvl4pPr>
            <a:lvl5pPr lvl="4">
              <a:spcBef>
                <a:spcPts val="0"/>
              </a:spcBef>
              <a:spcAft>
                <a:spcPts val="0"/>
              </a:spcAft>
              <a:buClr>
                <a:schemeClr val="lt1"/>
              </a:buClr>
              <a:buSzPts val="6000"/>
              <a:buNone/>
              <a:defRPr sz="6000">
                <a:solidFill>
                  <a:schemeClr val="lt1"/>
                </a:solidFill>
              </a:defRPr>
            </a:lvl5pPr>
            <a:lvl6pPr lvl="5">
              <a:spcBef>
                <a:spcPts val="0"/>
              </a:spcBef>
              <a:spcAft>
                <a:spcPts val="0"/>
              </a:spcAft>
              <a:buClr>
                <a:schemeClr val="lt1"/>
              </a:buClr>
              <a:buSzPts val="6000"/>
              <a:buNone/>
              <a:defRPr sz="6000">
                <a:solidFill>
                  <a:schemeClr val="lt1"/>
                </a:solidFill>
              </a:defRPr>
            </a:lvl6pPr>
            <a:lvl7pPr lvl="6">
              <a:spcBef>
                <a:spcPts val="0"/>
              </a:spcBef>
              <a:spcAft>
                <a:spcPts val="0"/>
              </a:spcAft>
              <a:buClr>
                <a:schemeClr val="lt1"/>
              </a:buClr>
              <a:buSzPts val="6000"/>
              <a:buNone/>
              <a:defRPr sz="6000">
                <a:solidFill>
                  <a:schemeClr val="lt1"/>
                </a:solidFill>
              </a:defRPr>
            </a:lvl7pPr>
            <a:lvl8pPr lvl="7">
              <a:spcBef>
                <a:spcPts val="0"/>
              </a:spcBef>
              <a:spcAft>
                <a:spcPts val="0"/>
              </a:spcAft>
              <a:buClr>
                <a:schemeClr val="lt1"/>
              </a:buClr>
              <a:buSzPts val="6000"/>
              <a:buNone/>
              <a:defRPr sz="6000">
                <a:solidFill>
                  <a:schemeClr val="lt1"/>
                </a:solidFill>
              </a:defRPr>
            </a:lvl8pPr>
            <a:lvl9pPr lvl="8">
              <a:spcBef>
                <a:spcPts val="0"/>
              </a:spcBef>
              <a:spcAft>
                <a:spcPts val="0"/>
              </a:spcAft>
              <a:buClr>
                <a:schemeClr val="lt1"/>
              </a:buClr>
              <a:buSzPts val="6000"/>
              <a:buNone/>
              <a:defRPr sz="60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hu"/>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28575">
            <a:solidFill>
              <a:schemeClr val="lt1"/>
            </a:solidFill>
            <a:prstDash val="solid"/>
            <a:round/>
            <a:headEnd len="sm" w="sm" type="none"/>
            <a:tailEnd len="sm" w="sm" type="none"/>
          </a:ln>
        </p:spPr>
      </p:cxnSp>
      <p:sp>
        <p:nvSpPr>
          <p:cNvPr id="39" name="Google Shape;39;p9"/>
          <p:cNvSpPr txBox="1"/>
          <p:nvPr>
            <p:ph type="title"/>
          </p:nvPr>
        </p:nvSpPr>
        <p:spPr>
          <a:xfrm>
            <a:off x="265500" y="1081400"/>
            <a:ext cx="4045200" cy="1710300"/>
          </a:xfrm>
          <a:prstGeom prst="rect">
            <a:avLst/>
          </a:prstGeom>
        </p:spPr>
        <p:txBody>
          <a:bodyPr anchorCtr="0" anchor="b" bIns="91425" lIns="91425" spcFirstLastPara="1" rIns="91425" wrap="square" tIns="91425"/>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40" name="Google Shape;40;p9"/>
          <p:cNvSpPr txBox="1"/>
          <p:nvPr>
            <p:ph idx="1" type="subTitle"/>
          </p:nvPr>
        </p:nvSpPr>
        <p:spPr>
          <a:xfrm>
            <a:off x="265500" y="2845223"/>
            <a:ext cx="4045200" cy="13455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accent1"/>
              </a:buClr>
              <a:buSzPts val="1800"/>
              <a:buChar char="●"/>
              <a:defRPr>
                <a:solidFill>
                  <a:schemeClr val="accent1"/>
                </a:solidFill>
                <a:highlight>
                  <a:schemeClr val="lt1"/>
                </a:highlight>
              </a:defRPr>
            </a:lvl1pPr>
            <a:lvl2pPr indent="-317500" lvl="1" marL="914400">
              <a:spcBef>
                <a:spcPts val="1600"/>
              </a:spcBef>
              <a:spcAft>
                <a:spcPts val="0"/>
              </a:spcAft>
              <a:buClr>
                <a:schemeClr val="accent1"/>
              </a:buClr>
              <a:buSzPts val="1400"/>
              <a:buChar char="○"/>
              <a:defRPr>
                <a:solidFill>
                  <a:schemeClr val="accent1"/>
                </a:solidFill>
                <a:highlight>
                  <a:schemeClr val="lt1"/>
                </a:highlight>
              </a:defRPr>
            </a:lvl2pPr>
            <a:lvl3pPr indent="-317500" lvl="2" marL="1371600">
              <a:spcBef>
                <a:spcPts val="1600"/>
              </a:spcBef>
              <a:spcAft>
                <a:spcPts val="0"/>
              </a:spcAft>
              <a:buClr>
                <a:schemeClr val="accent1"/>
              </a:buClr>
              <a:buSzPts val="1400"/>
              <a:buChar char="■"/>
              <a:defRPr>
                <a:solidFill>
                  <a:schemeClr val="accent1"/>
                </a:solidFill>
                <a:highlight>
                  <a:schemeClr val="lt1"/>
                </a:highlight>
              </a:defRPr>
            </a:lvl3pPr>
            <a:lvl4pPr indent="-317500" lvl="3" marL="1828800">
              <a:spcBef>
                <a:spcPts val="1600"/>
              </a:spcBef>
              <a:spcAft>
                <a:spcPts val="0"/>
              </a:spcAft>
              <a:buClr>
                <a:schemeClr val="accent1"/>
              </a:buClr>
              <a:buSzPts val="1400"/>
              <a:buChar char="●"/>
              <a:defRPr>
                <a:solidFill>
                  <a:schemeClr val="accent1"/>
                </a:solidFill>
                <a:highlight>
                  <a:schemeClr val="lt1"/>
                </a:highlight>
              </a:defRPr>
            </a:lvl4pPr>
            <a:lvl5pPr indent="-317500" lvl="4" marL="2286000">
              <a:spcBef>
                <a:spcPts val="1600"/>
              </a:spcBef>
              <a:spcAft>
                <a:spcPts val="0"/>
              </a:spcAft>
              <a:buClr>
                <a:schemeClr val="accent1"/>
              </a:buClr>
              <a:buSzPts val="1400"/>
              <a:buChar char="○"/>
              <a:defRPr>
                <a:solidFill>
                  <a:schemeClr val="accent1"/>
                </a:solidFill>
                <a:highlight>
                  <a:schemeClr val="lt1"/>
                </a:highlight>
              </a:defRPr>
            </a:lvl5pPr>
            <a:lvl6pPr indent="-317500" lvl="5" marL="2743200">
              <a:spcBef>
                <a:spcPts val="1600"/>
              </a:spcBef>
              <a:spcAft>
                <a:spcPts val="0"/>
              </a:spcAft>
              <a:buClr>
                <a:schemeClr val="accent1"/>
              </a:buClr>
              <a:buSzPts val="1400"/>
              <a:buChar char="■"/>
              <a:defRPr>
                <a:solidFill>
                  <a:schemeClr val="accent1"/>
                </a:solidFill>
                <a:highlight>
                  <a:schemeClr val="lt1"/>
                </a:highlight>
              </a:defRPr>
            </a:lvl6pPr>
            <a:lvl7pPr indent="-317500" lvl="6" marL="3200400">
              <a:spcBef>
                <a:spcPts val="1600"/>
              </a:spcBef>
              <a:spcAft>
                <a:spcPts val="0"/>
              </a:spcAft>
              <a:buClr>
                <a:schemeClr val="accent1"/>
              </a:buClr>
              <a:buSzPts val="1400"/>
              <a:buChar char="●"/>
              <a:defRPr>
                <a:solidFill>
                  <a:schemeClr val="accent1"/>
                </a:solidFill>
                <a:highlight>
                  <a:schemeClr val="lt1"/>
                </a:highlight>
              </a:defRPr>
            </a:lvl7pPr>
            <a:lvl8pPr indent="-317500" lvl="7" marL="3657600">
              <a:spcBef>
                <a:spcPts val="1600"/>
              </a:spcBef>
              <a:spcAft>
                <a:spcPts val="0"/>
              </a:spcAft>
              <a:buClr>
                <a:schemeClr val="accent1"/>
              </a:buClr>
              <a:buSzPts val="1400"/>
              <a:buChar char="○"/>
              <a:defRPr>
                <a:solidFill>
                  <a:schemeClr val="accent1"/>
                </a:solidFill>
                <a:highlight>
                  <a:schemeClr val="lt1"/>
                </a:highlight>
              </a:defRPr>
            </a:lvl8pPr>
            <a:lvl9pPr indent="-317500" lvl="8" marL="4114800">
              <a:spcBef>
                <a:spcPts val="1600"/>
              </a:spcBef>
              <a:spcAft>
                <a:spcPts val="1600"/>
              </a:spcAft>
              <a:buClr>
                <a:schemeClr val="accent1"/>
              </a:buClr>
              <a:buSzPts val="1400"/>
              <a:buChar char="■"/>
              <a:defRPr>
                <a:solidFill>
                  <a:schemeClr val="accent1"/>
                </a:solidFill>
                <a:highlight>
                  <a:schemeClr val="lt1"/>
                </a:highlight>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hu"/>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0575"/>
            <a:ext cx="5998800" cy="598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Clr>
                <a:schemeClr val="accent1"/>
              </a:buClr>
              <a:buSzPts val="2400"/>
              <a:buFont typeface="Amatic SC"/>
              <a:buNone/>
              <a:defRPr b="1" sz="2400">
                <a:solidFill>
                  <a:schemeClr val="accent1"/>
                </a:solidFill>
                <a:latin typeface="Amatic SC"/>
                <a:ea typeface="Amatic SC"/>
                <a:cs typeface="Amatic SC"/>
                <a:sym typeface="Amatic SC"/>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hu"/>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each-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292850"/>
            <a:ext cx="8520600" cy="8010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1pPr>
            <a:lvl2pPr lvl="1">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2pPr>
            <a:lvl3pPr lvl="2">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3pPr>
            <a:lvl4pPr lvl="3">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4pPr>
            <a:lvl5pPr lvl="4">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5pPr>
            <a:lvl6pPr lvl="5">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6pPr>
            <a:lvl7pPr lvl="6">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7pPr>
            <a:lvl8pPr lvl="7">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8pPr>
            <a:lvl9pPr lvl="8">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9pPr>
          </a:lstStyle>
          <a:p/>
        </p:txBody>
      </p:sp>
      <p:sp>
        <p:nvSpPr>
          <p:cNvPr id="7" name="Google Shape;7;p1"/>
          <p:cNvSpPr txBox="1"/>
          <p:nvPr>
            <p:ph idx="1" type="body"/>
          </p:nvPr>
        </p:nvSpPr>
        <p:spPr>
          <a:xfrm>
            <a:off x="311700" y="1228675"/>
            <a:ext cx="8520600" cy="33402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indent="-317500" lvl="1" marL="9144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indent="-317500" lvl="2" marL="13716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indent="-317500" lvl="3" marL="18288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indent="-317500" lvl="4" marL="22860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indent="-317500" lvl="5" marL="27432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indent="-317500" lvl="6" marL="32004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indent="-317500" lvl="7" marL="36576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indent="-317500" lvl="8" marL="4114800">
              <a:lnSpc>
                <a:spcPct val="115000"/>
              </a:lnSpc>
              <a:spcBef>
                <a:spcPts val="1600"/>
              </a:spcBef>
              <a:spcAft>
                <a:spcPts val="160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Source Code Pro"/>
                <a:ea typeface="Source Code Pro"/>
                <a:cs typeface="Source Code Pro"/>
                <a:sym typeface="Source Code Pro"/>
              </a:defRPr>
            </a:lvl1pPr>
            <a:lvl2pPr lvl="1" algn="r">
              <a:buNone/>
              <a:defRPr sz="1000">
                <a:solidFill>
                  <a:schemeClr val="accent1"/>
                </a:solidFill>
                <a:latin typeface="Source Code Pro"/>
                <a:ea typeface="Source Code Pro"/>
                <a:cs typeface="Source Code Pro"/>
                <a:sym typeface="Source Code Pro"/>
              </a:defRPr>
            </a:lvl2pPr>
            <a:lvl3pPr lvl="2" algn="r">
              <a:buNone/>
              <a:defRPr sz="1000">
                <a:solidFill>
                  <a:schemeClr val="accent1"/>
                </a:solidFill>
                <a:latin typeface="Source Code Pro"/>
                <a:ea typeface="Source Code Pro"/>
                <a:cs typeface="Source Code Pro"/>
                <a:sym typeface="Source Code Pro"/>
              </a:defRPr>
            </a:lvl3pPr>
            <a:lvl4pPr lvl="3" algn="r">
              <a:buNone/>
              <a:defRPr sz="1000">
                <a:solidFill>
                  <a:schemeClr val="accent1"/>
                </a:solidFill>
                <a:latin typeface="Source Code Pro"/>
                <a:ea typeface="Source Code Pro"/>
                <a:cs typeface="Source Code Pro"/>
                <a:sym typeface="Source Code Pro"/>
              </a:defRPr>
            </a:lvl4pPr>
            <a:lvl5pPr lvl="4" algn="r">
              <a:buNone/>
              <a:defRPr sz="1000">
                <a:solidFill>
                  <a:schemeClr val="accent1"/>
                </a:solidFill>
                <a:latin typeface="Source Code Pro"/>
                <a:ea typeface="Source Code Pro"/>
                <a:cs typeface="Source Code Pro"/>
                <a:sym typeface="Source Code Pro"/>
              </a:defRPr>
            </a:lvl5pPr>
            <a:lvl6pPr lvl="5" algn="r">
              <a:buNone/>
              <a:defRPr sz="1000">
                <a:solidFill>
                  <a:schemeClr val="accent1"/>
                </a:solidFill>
                <a:latin typeface="Source Code Pro"/>
                <a:ea typeface="Source Code Pro"/>
                <a:cs typeface="Source Code Pro"/>
                <a:sym typeface="Source Code Pro"/>
              </a:defRPr>
            </a:lvl6pPr>
            <a:lvl7pPr lvl="6" algn="r">
              <a:buNone/>
              <a:defRPr sz="1000">
                <a:solidFill>
                  <a:schemeClr val="accent1"/>
                </a:solidFill>
                <a:latin typeface="Source Code Pro"/>
                <a:ea typeface="Source Code Pro"/>
                <a:cs typeface="Source Code Pro"/>
                <a:sym typeface="Source Code Pro"/>
              </a:defRPr>
            </a:lvl7pPr>
            <a:lvl8pPr lvl="7" algn="r">
              <a:buNone/>
              <a:defRPr sz="1000">
                <a:solidFill>
                  <a:schemeClr val="accent1"/>
                </a:solidFill>
                <a:latin typeface="Source Code Pro"/>
                <a:ea typeface="Source Code Pro"/>
                <a:cs typeface="Source Code Pro"/>
                <a:sym typeface="Source Code Pro"/>
              </a:defRPr>
            </a:lvl8pPr>
            <a:lvl9pPr lvl="8" algn="r">
              <a:buNone/>
              <a:defRPr sz="1000">
                <a:solidFill>
                  <a:schemeClr val="accent1"/>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hu"/>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9.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1.png"/><Relationship Id="rId4" Type="http://schemas.openxmlformats.org/officeDocument/2006/relationships/image" Target="../media/image10.jpg"/><Relationship Id="rId5" Type="http://schemas.openxmlformats.org/officeDocument/2006/relationships/image" Target="../media/image1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9.png"/><Relationship Id="rId4" Type="http://schemas.openxmlformats.org/officeDocument/2006/relationships/image" Target="../media/image10.jpg"/><Relationship Id="rId5" Type="http://schemas.openxmlformats.org/officeDocument/2006/relationships/image" Target="../media/image14.png"/><Relationship Id="rId6" Type="http://schemas.openxmlformats.org/officeDocument/2006/relationships/image" Target="../media/image2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9.png"/><Relationship Id="rId4" Type="http://schemas.openxmlformats.org/officeDocument/2006/relationships/image" Target="../media/image10.jpg"/><Relationship Id="rId5" Type="http://schemas.openxmlformats.org/officeDocument/2006/relationships/image" Target="../media/image14.png"/><Relationship Id="rId6" Type="http://schemas.openxmlformats.org/officeDocument/2006/relationships/image" Target="../media/image2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5.png"/><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png"/><Relationship Id="rId4" Type="http://schemas.openxmlformats.org/officeDocument/2006/relationships/image" Target="../media/image12.png"/><Relationship Id="rId5"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6.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6.png"/><Relationship Id="rId4" Type="http://schemas.openxmlformats.org/officeDocument/2006/relationships/image" Target="../media/image6.png"/><Relationship Id="rId5"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 name="Shape 55"/>
        <p:cNvGrpSpPr/>
        <p:nvPr/>
      </p:nvGrpSpPr>
      <p:grpSpPr>
        <a:xfrm>
          <a:off x="0" y="0"/>
          <a:ext cx="0" cy="0"/>
          <a:chOff x="0" y="0"/>
          <a:chExt cx="0" cy="0"/>
        </a:xfrm>
      </p:grpSpPr>
      <p:sp>
        <p:nvSpPr>
          <p:cNvPr id="56" name="Google Shape;56;p13"/>
          <p:cNvSpPr txBox="1"/>
          <p:nvPr/>
        </p:nvSpPr>
        <p:spPr>
          <a:xfrm>
            <a:off x="0" y="318050"/>
            <a:ext cx="9144000" cy="2504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hu" sz="4300">
                <a:solidFill>
                  <a:srgbClr val="212121"/>
                </a:solidFill>
                <a:latin typeface="Amatic SC"/>
                <a:ea typeface="Amatic SC"/>
                <a:cs typeface="Amatic SC"/>
                <a:sym typeface="Amatic SC"/>
              </a:rPr>
              <a:t>Smartphone-Based </a:t>
            </a:r>
            <a:r>
              <a:rPr b="1" lang="hu" sz="4300">
                <a:solidFill>
                  <a:srgbClr val="212121"/>
                </a:solidFill>
                <a:latin typeface="Amatic SC"/>
                <a:ea typeface="Amatic SC"/>
                <a:cs typeface="Amatic SC"/>
                <a:sym typeface="Amatic SC"/>
              </a:rPr>
              <a:t>Gait Recognition</a:t>
            </a:r>
            <a:endParaRPr b="1" sz="4300">
              <a:solidFill>
                <a:srgbClr val="212121"/>
              </a:solidFill>
              <a:latin typeface="Amatic SC"/>
              <a:ea typeface="Amatic SC"/>
              <a:cs typeface="Amatic SC"/>
              <a:sym typeface="Amatic SC"/>
            </a:endParaRPr>
          </a:p>
        </p:txBody>
      </p:sp>
      <p:sp>
        <p:nvSpPr>
          <p:cNvPr id="57" name="Google Shape;57;p13"/>
          <p:cNvSpPr txBox="1"/>
          <p:nvPr/>
        </p:nvSpPr>
        <p:spPr>
          <a:xfrm>
            <a:off x="0" y="3469775"/>
            <a:ext cx="6177900" cy="1567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hu" sz="2200">
                <a:solidFill>
                  <a:srgbClr val="666666"/>
                </a:solidFill>
                <a:latin typeface="Source Code Pro"/>
                <a:ea typeface="Source Code Pro"/>
                <a:cs typeface="Source Code Pro"/>
                <a:sym typeface="Source Code Pro"/>
              </a:rPr>
              <a:t>Students</a:t>
            </a:r>
            <a:r>
              <a:rPr b="1" lang="hu" sz="2200">
                <a:solidFill>
                  <a:srgbClr val="666666"/>
                </a:solidFill>
                <a:latin typeface="Source Code Pro"/>
                <a:ea typeface="Source Code Pro"/>
                <a:cs typeface="Source Code Pro"/>
                <a:sym typeface="Source Code Pro"/>
              </a:rPr>
              <a:t>:</a:t>
            </a:r>
            <a:endParaRPr b="1" sz="2200">
              <a:solidFill>
                <a:srgbClr val="666666"/>
              </a:solidFill>
              <a:latin typeface="Source Code Pro"/>
              <a:ea typeface="Source Code Pro"/>
              <a:cs typeface="Source Code Pro"/>
              <a:sym typeface="Source Code Pro"/>
            </a:endParaRPr>
          </a:p>
          <a:p>
            <a:pPr indent="457200" lvl="0" marL="0" rtl="0" algn="l">
              <a:spcBef>
                <a:spcPts val="0"/>
              </a:spcBef>
              <a:spcAft>
                <a:spcPts val="0"/>
              </a:spcAft>
              <a:buNone/>
            </a:pPr>
            <a:r>
              <a:rPr lang="hu" sz="2000">
                <a:solidFill>
                  <a:srgbClr val="666666"/>
                </a:solidFill>
                <a:latin typeface="Source Code Pro"/>
                <a:ea typeface="Source Code Pro"/>
                <a:cs typeface="Source Code Pro"/>
                <a:sym typeface="Source Code Pro"/>
              </a:rPr>
              <a:t>FÜLÖP Timea, MILLE János, </a:t>
            </a:r>
            <a:endParaRPr sz="2000">
              <a:solidFill>
                <a:srgbClr val="666666"/>
              </a:solidFill>
              <a:latin typeface="Source Code Pro"/>
              <a:ea typeface="Source Code Pro"/>
              <a:cs typeface="Source Code Pro"/>
              <a:sym typeface="Source Code Pro"/>
            </a:endParaRPr>
          </a:p>
          <a:p>
            <a:pPr indent="457200" lvl="0" marL="0" rtl="0" algn="l">
              <a:spcBef>
                <a:spcPts val="0"/>
              </a:spcBef>
              <a:spcAft>
                <a:spcPts val="0"/>
              </a:spcAft>
              <a:buNone/>
            </a:pPr>
            <a:r>
              <a:rPr lang="hu" sz="2000">
                <a:solidFill>
                  <a:srgbClr val="666666"/>
                </a:solidFill>
                <a:latin typeface="Source Code Pro"/>
                <a:ea typeface="Source Code Pro"/>
                <a:cs typeface="Source Code Pro"/>
                <a:sym typeface="Source Code Pro"/>
              </a:rPr>
              <a:t>NÉMETH Krisztián-Miklós </a:t>
            </a:r>
            <a:endParaRPr sz="2000">
              <a:solidFill>
                <a:srgbClr val="666666"/>
              </a:solidFill>
              <a:latin typeface="Source Code Pro"/>
              <a:ea typeface="Source Code Pro"/>
              <a:cs typeface="Source Code Pro"/>
              <a:sym typeface="Source Code Pro"/>
            </a:endParaRPr>
          </a:p>
          <a:p>
            <a:pPr indent="457200" lvl="0" marL="0" rtl="0" algn="l">
              <a:spcBef>
                <a:spcPts val="0"/>
              </a:spcBef>
              <a:spcAft>
                <a:spcPts val="0"/>
              </a:spcAft>
              <a:buNone/>
            </a:pPr>
            <a:r>
              <a:rPr lang="hu" sz="2000">
                <a:solidFill>
                  <a:srgbClr val="666666"/>
                </a:solidFill>
                <a:latin typeface="Source Code Pro"/>
                <a:ea typeface="Source Code Pro"/>
                <a:cs typeface="Source Code Pro"/>
                <a:sym typeface="Source Code Pro"/>
              </a:rPr>
              <a:t>Informati</a:t>
            </a:r>
            <a:r>
              <a:rPr lang="hu" sz="2000">
                <a:solidFill>
                  <a:schemeClr val="dk2"/>
                </a:solidFill>
                <a:latin typeface="Source Code Pro"/>
                <a:ea typeface="Source Code Pro"/>
                <a:cs typeface="Source Code Pro"/>
                <a:sym typeface="Source Code Pro"/>
              </a:rPr>
              <a:t>on Science</a:t>
            </a:r>
            <a:r>
              <a:rPr lang="hu" sz="2000">
                <a:solidFill>
                  <a:srgbClr val="666666"/>
                </a:solidFill>
                <a:latin typeface="Source Code Pro"/>
                <a:ea typeface="Source Code Pro"/>
                <a:cs typeface="Source Code Pro"/>
                <a:sym typeface="Source Code Pro"/>
              </a:rPr>
              <a:t> III.</a:t>
            </a:r>
            <a:endParaRPr sz="2000">
              <a:solidFill>
                <a:srgbClr val="666666"/>
              </a:solidFill>
              <a:latin typeface="Source Code Pro"/>
              <a:ea typeface="Source Code Pro"/>
              <a:cs typeface="Source Code Pro"/>
              <a:sym typeface="Source Code Pro"/>
            </a:endParaRPr>
          </a:p>
        </p:txBody>
      </p:sp>
      <p:sp>
        <p:nvSpPr>
          <p:cNvPr id="58" name="Google Shape;58;p13"/>
          <p:cNvSpPr txBox="1"/>
          <p:nvPr/>
        </p:nvSpPr>
        <p:spPr>
          <a:xfrm>
            <a:off x="6246300" y="3635700"/>
            <a:ext cx="2897700" cy="995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hu" sz="2200">
                <a:solidFill>
                  <a:srgbClr val="666666"/>
                </a:solidFill>
                <a:latin typeface="Source Code Pro"/>
                <a:ea typeface="Source Code Pro"/>
                <a:cs typeface="Source Code Pro"/>
                <a:sym typeface="Source Code Pro"/>
              </a:rPr>
              <a:t>Supervisor</a:t>
            </a:r>
            <a:r>
              <a:rPr b="1" lang="hu" sz="2200">
                <a:solidFill>
                  <a:srgbClr val="666666"/>
                </a:solidFill>
                <a:latin typeface="Source Code Pro"/>
                <a:ea typeface="Source Code Pro"/>
                <a:cs typeface="Source Code Pro"/>
                <a:sym typeface="Source Code Pro"/>
              </a:rPr>
              <a:t>:</a:t>
            </a:r>
            <a:endParaRPr b="1" sz="2200">
              <a:solidFill>
                <a:srgbClr val="666666"/>
              </a:solidFill>
              <a:latin typeface="Source Code Pro"/>
              <a:ea typeface="Source Code Pro"/>
              <a:cs typeface="Source Code Pro"/>
              <a:sym typeface="Source Code Pro"/>
            </a:endParaRPr>
          </a:p>
          <a:p>
            <a:pPr indent="0" lvl="0" marL="0" rtl="0" algn="l">
              <a:spcBef>
                <a:spcPts val="0"/>
              </a:spcBef>
              <a:spcAft>
                <a:spcPts val="0"/>
              </a:spcAft>
              <a:buNone/>
            </a:pPr>
            <a:r>
              <a:rPr lang="hu" sz="2000">
                <a:solidFill>
                  <a:srgbClr val="666666"/>
                </a:solidFill>
                <a:latin typeface="Source Code Pro"/>
                <a:ea typeface="Source Code Pro"/>
                <a:cs typeface="Source Code Pro"/>
                <a:sym typeface="Source Code Pro"/>
              </a:rPr>
              <a:t>dr. ANTAL Margit</a:t>
            </a:r>
            <a:br>
              <a:rPr b="1" lang="hu" sz="2200">
                <a:solidFill>
                  <a:srgbClr val="666666"/>
                </a:solidFill>
                <a:latin typeface="Source Code Pro"/>
                <a:ea typeface="Source Code Pro"/>
                <a:cs typeface="Source Code Pro"/>
                <a:sym typeface="Source Code Pro"/>
              </a:rPr>
            </a:br>
            <a:endParaRPr b="1" sz="2200">
              <a:solidFill>
                <a:srgbClr val="666666"/>
              </a:solidFill>
              <a:latin typeface="Source Code Pro"/>
              <a:ea typeface="Source Code Pro"/>
              <a:cs typeface="Source Code Pro"/>
              <a:sym typeface="Source Code Pro"/>
            </a:endParaRPr>
          </a:p>
        </p:txBody>
      </p:sp>
      <p:sp>
        <p:nvSpPr>
          <p:cNvPr id="59" name="Google Shape;59;p13"/>
          <p:cNvSpPr txBox="1"/>
          <p:nvPr/>
        </p:nvSpPr>
        <p:spPr>
          <a:xfrm>
            <a:off x="2918225" y="2570775"/>
            <a:ext cx="3708600" cy="696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hu" sz="2400">
                <a:solidFill>
                  <a:srgbClr val="666666"/>
                </a:solidFill>
                <a:latin typeface="Source Code Pro"/>
                <a:ea typeface="Source Code Pro"/>
                <a:cs typeface="Source Code Pro"/>
                <a:sym typeface="Source Code Pro"/>
              </a:rPr>
              <a:t>December 18, </a:t>
            </a:r>
            <a:r>
              <a:rPr b="1" lang="hu" sz="2400">
                <a:solidFill>
                  <a:srgbClr val="666666"/>
                </a:solidFill>
                <a:latin typeface="Source Code Pro"/>
                <a:ea typeface="Source Code Pro"/>
                <a:cs typeface="Source Code Pro"/>
                <a:sym typeface="Source Code Pro"/>
              </a:rPr>
              <a:t>2018</a:t>
            </a:r>
            <a:endParaRPr sz="2400"/>
          </a:p>
        </p:txBody>
      </p:sp>
      <p:sp>
        <p:nvSpPr>
          <p:cNvPr id="60" name="Google Shape;60;p13"/>
          <p:cNvSpPr txBox="1"/>
          <p:nvPr/>
        </p:nvSpPr>
        <p:spPr>
          <a:xfrm>
            <a:off x="1069800" y="318050"/>
            <a:ext cx="7265100" cy="696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hu" sz="2400">
                <a:solidFill>
                  <a:srgbClr val="666666"/>
                </a:solidFill>
                <a:latin typeface="Source Code Pro"/>
                <a:ea typeface="Source Code Pro"/>
                <a:cs typeface="Source Code Pro"/>
                <a:sym typeface="Source Code Pro"/>
              </a:rPr>
              <a:t>Accenture Student Research Project</a:t>
            </a:r>
            <a:endParaRPr sz="2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22"/>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495300" lvl="0" marL="457200" rtl="0" algn="l">
              <a:spcBef>
                <a:spcPts val="0"/>
              </a:spcBef>
              <a:spcAft>
                <a:spcPts val="0"/>
              </a:spcAft>
              <a:buSzPts val="4200"/>
              <a:buAutoNum type="romanUcPeriod"/>
            </a:pPr>
            <a:r>
              <a:rPr lang="hu"/>
              <a:t>Feature Extraction</a:t>
            </a:r>
            <a:endParaRPr/>
          </a:p>
        </p:txBody>
      </p:sp>
      <p:sp>
        <p:nvSpPr>
          <p:cNvPr id="129" name="Google Shape;129;p22"/>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hu"/>
              <a:t>minimum points</a:t>
            </a:r>
            <a:endParaRPr/>
          </a:p>
          <a:p>
            <a:pPr indent="-342900" lvl="0" marL="457200" rtl="0" algn="l">
              <a:spcBef>
                <a:spcPts val="0"/>
              </a:spcBef>
              <a:spcAft>
                <a:spcPts val="0"/>
              </a:spcAft>
              <a:buSzPts val="1800"/>
              <a:buChar char="●"/>
            </a:pPr>
            <a:r>
              <a:rPr lang="hu"/>
              <a:t>mean values</a:t>
            </a:r>
            <a:endParaRPr/>
          </a:p>
          <a:p>
            <a:pPr indent="-342900" lvl="0" marL="457200" rtl="0" algn="l">
              <a:spcBef>
                <a:spcPts val="0"/>
              </a:spcBef>
              <a:spcAft>
                <a:spcPts val="0"/>
              </a:spcAft>
              <a:buSzPts val="1800"/>
              <a:buChar char="●"/>
            </a:pPr>
            <a:r>
              <a:rPr lang="hu"/>
              <a:t>standard deviations</a:t>
            </a:r>
            <a:endParaRPr/>
          </a:p>
          <a:p>
            <a:pPr indent="-342900" lvl="0" marL="457200" rtl="0" algn="l">
              <a:spcBef>
                <a:spcPts val="0"/>
              </a:spcBef>
              <a:spcAft>
                <a:spcPts val="0"/>
              </a:spcAft>
              <a:buSzPts val="1800"/>
              <a:buChar char="●"/>
            </a:pPr>
            <a:r>
              <a:rPr lang="hu"/>
              <a:t>mean absolute differences</a:t>
            </a:r>
            <a:endParaRPr/>
          </a:p>
          <a:p>
            <a:pPr indent="-342900" lvl="0" marL="457200" rtl="0" algn="l">
              <a:spcBef>
                <a:spcPts val="0"/>
              </a:spcBef>
              <a:spcAft>
                <a:spcPts val="0"/>
              </a:spcAft>
              <a:buSzPts val="1800"/>
              <a:buChar char="●"/>
            </a:pPr>
            <a:r>
              <a:rPr lang="hu"/>
              <a:t>zero crossing rates</a:t>
            </a:r>
            <a:endParaRPr/>
          </a:p>
          <a:p>
            <a:pPr indent="-342900" lvl="0" marL="457200" rtl="0" algn="l">
              <a:spcBef>
                <a:spcPts val="0"/>
              </a:spcBef>
              <a:spcAft>
                <a:spcPts val="0"/>
              </a:spcAft>
              <a:buSzPts val="1800"/>
              <a:buChar char="●"/>
            </a:pPr>
            <a:r>
              <a:rPr lang="hu"/>
              <a:t>histograms</a:t>
            </a:r>
            <a:endParaRPr/>
          </a:p>
          <a:p>
            <a:pPr indent="0" lvl="0" marL="0" rtl="0" algn="l">
              <a:spcBef>
                <a:spcPts val="1600"/>
              </a:spcBef>
              <a:spcAft>
                <a:spcPts val="1600"/>
              </a:spcAft>
              <a:buNone/>
            </a:pPr>
            <a:r>
              <a:t/>
            </a:r>
            <a:endParaRPr/>
          </a:p>
        </p:txBody>
      </p:sp>
      <p:pic>
        <p:nvPicPr>
          <p:cNvPr id="130" name="Google Shape;130;p22"/>
          <p:cNvPicPr preferRelativeResize="0"/>
          <p:nvPr/>
        </p:nvPicPr>
        <p:blipFill>
          <a:blip r:embed="rId3">
            <a:alphaModFix/>
          </a:blip>
          <a:stretch>
            <a:fillRect/>
          </a:stretch>
        </p:blipFill>
        <p:spPr>
          <a:xfrm>
            <a:off x="5104813" y="141150"/>
            <a:ext cx="3512176" cy="2637025"/>
          </a:xfrm>
          <a:prstGeom prst="rect">
            <a:avLst/>
          </a:prstGeom>
          <a:noFill/>
          <a:ln>
            <a:noFill/>
          </a:ln>
        </p:spPr>
      </p:pic>
      <p:pic>
        <p:nvPicPr>
          <p:cNvPr id="131" name="Google Shape;131;p22"/>
          <p:cNvPicPr preferRelativeResize="0"/>
          <p:nvPr/>
        </p:nvPicPr>
        <p:blipFill>
          <a:blip r:embed="rId4">
            <a:alphaModFix/>
          </a:blip>
          <a:stretch>
            <a:fillRect/>
          </a:stretch>
        </p:blipFill>
        <p:spPr>
          <a:xfrm>
            <a:off x="4946162" y="2778174"/>
            <a:ext cx="3550500" cy="23653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Google Shape;136;p23"/>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a:t>II. Machine-Learning</a:t>
            </a:r>
            <a:endParaRPr/>
          </a:p>
        </p:txBody>
      </p:sp>
      <p:sp>
        <p:nvSpPr>
          <p:cNvPr id="137" name="Google Shape;137;p23"/>
          <p:cNvSpPr txBox="1"/>
          <p:nvPr>
            <p:ph idx="1" type="body"/>
          </p:nvPr>
        </p:nvSpPr>
        <p:spPr>
          <a:xfrm>
            <a:off x="2365725" y="2631275"/>
            <a:ext cx="4584000" cy="14556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hu"/>
              <a:t>Weka library</a:t>
            </a:r>
            <a:endParaRPr/>
          </a:p>
          <a:p>
            <a:pPr indent="-342900" lvl="0" marL="457200" rtl="0" algn="l">
              <a:spcBef>
                <a:spcPts val="0"/>
              </a:spcBef>
              <a:spcAft>
                <a:spcPts val="0"/>
              </a:spcAft>
              <a:buSzPts val="1800"/>
              <a:buChar char="●"/>
            </a:pPr>
            <a:r>
              <a:rPr lang="hu"/>
              <a:t>B</a:t>
            </a:r>
            <a:r>
              <a:rPr lang="hu"/>
              <a:t>inary classifier</a:t>
            </a:r>
            <a:endParaRPr/>
          </a:p>
          <a:p>
            <a:pPr indent="-342900" lvl="0" marL="457200" rtl="0" algn="l">
              <a:spcBef>
                <a:spcPts val="0"/>
              </a:spcBef>
              <a:spcAft>
                <a:spcPts val="0"/>
              </a:spcAft>
              <a:buSzPts val="1800"/>
              <a:buChar char="●"/>
            </a:pPr>
            <a:r>
              <a:rPr lang="hu"/>
              <a:t>Model creation</a:t>
            </a:r>
            <a:endParaRPr/>
          </a:p>
          <a:p>
            <a:pPr indent="-342900" lvl="0" marL="457200" rtl="0" algn="l">
              <a:spcBef>
                <a:spcPts val="0"/>
              </a:spcBef>
              <a:spcAft>
                <a:spcPts val="0"/>
              </a:spcAft>
              <a:buSzPts val="1800"/>
              <a:buChar char="●"/>
            </a:pPr>
            <a:r>
              <a:rPr lang="hu"/>
              <a:t>Validation</a:t>
            </a:r>
            <a:endParaRPr/>
          </a:p>
        </p:txBody>
      </p:sp>
      <p:pic>
        <p:nvPicPr>
          <p:cNvPr descr="Képtalálat a következőre: „java logo”" id="138" name="Google Shape;138;p23"/>
          <p:cNvPicPr preferRelativeResize="0"/>
          <p:nvPr/>
        </p:nvPicPr>
        <p:blipFill>
          <a:blip r:embed="rId3">
            <a:alphaModFix/>
          </a:blip>
          <a:stretch>
            <a:fillRect/>
          </a:stretch>
        </p:blipFill>
        <p:spPr>
          <a:xfrm>
            <a:off x="1032000" y="3854650"/>
            <a:ext cx="1088925" cy="1088925"/>
          </a:xfrm>
          <a:prstGeom prst="rect">
            <a:avLst/>
          </a:prstGeom>
          <a:noFill/>
          <a:ln>
            <a:noFill/>
          </a:ln>
        </p:spPr>
      </p:pic>
      <p:pic>
        <p:nvPicPr>
          <p:cNvPr descr="Képtalálat a következőre: „weka logo”" id="139" name="Google Shape;139;p23"/>
          <p:cNvPicPr preferRelativeResize="0"/>
          <p:nvPr/>
        </p:nvPicPr>
        <p:blipFill>
          <a:blip r:embed="rId4">
            <a:alphaModFix/>
          </a:blip>
          <a:stretch>
            <a:fillRect/>
          </a:stretch>
        </p:blipFill>
        <p:spPr>
          <a:xfrm>
            <a:off x="311700" y="3012275"/>
            <a:ext cx="945450" cy="945450"/>
          </a:xfrm>
          <a:prstGeom prst="rect">
            <a:avLst/>
          </a:prstGeom>
          <a:noFill/>
          <a:ln>
            <a:noFill/>
          </a:ln>
        </p:spPr>
      </p:pic>
      <p:pic>
        <p:nvPicPr>
          <p:cNvPr descr="Kapcsolódó kép" id="140" name="Google Shape;140;p23"/>
          <p:cNvPicPr preferRelativeResize="0"/>
          <p:nvPr/>
        </p:nvPicPr>
        <p:blipFill>
          <a:blip r:embed="rId5">
            <a:alphaModFix/>
          </a:blip>
          <a:stretch>
            <a:fillRect/>
          </a:stretch>
        </p:blipFill>
        <p:spPr>
          <a:xfrm>
            <a:off x="4882127" y="140975"/>
            <a:ext cx="3802275" cy="27447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Google Shape;145;p24"/>
          <p:cNvSpPr txBox="1"/>
          <p:nvPr>
            <p:ph type="title"/>
          </p:nvPr>
        </p:nvSpPr>
        <p:spPr>
          <a:xfrm>
            <a:off x="311700" y="292850"/>
            <a:ext cx="52665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a:t>III. Android application</a:t>
            </a:r>
            <a:endParaRPr/>
          </a:p>
        </p:txBody>
      </p:sp>
      <p:sp>
        <p:nvSpPr>
          <p:cNvPr id="146" name="Google Shape;146;p24"/>
          <p:cNvSpPr txBox="1"/>
          <p:nvPr>
            <p:ph idx="1" type="body"/>
          </p:nvPr>
        </p:nvSpPr>
        <p:spPr>
          <a:xfrm>
            <a:off x="723300" y="1437425"/>
            <a:ext cx="4510800" cy="2531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hu"/>
              <a:t>App with friendly UI</a:t>
            </a:r>
            <a:endParaRPr/>
          </a:p>
          <a:p>
            <a:pPr indent="-342900" lvl="0" marL="457200" rtl="0" algn="l">
              <a:spcBef>
                <a:spcPts val="0"/>
              </a:spcBef>
              <a:spcAft>
                <a:spcPts val="0"/>
              </a:spcAft>
              <a:buSzPts val="1800"/>
              <a:buChar char="●"/>
            </a:pPr>
            <a:r>
              <a:rPr lang="hu"/>
              <a:t>User registration and login</a:t>
            </a:r>
            <a:endParaRPr/>
          </a:p>
          <a:p>
            <a:pPr indent="-342900" lvl="0" marL="457200" rtl="0" algn="l">
              <a:spcBef>
                <a:spcPts val="0"/>
              </a:spcBef>
              <a:spcAft>
                <a:spcPts val="0"/>
              </a:spcAft>
              <a:buSzPts val="1800"/>
              <a:buChar char="●"/>
            </a:pPr>
            <a:r>
              <a:rPr lang="hu"/>
              <a:t>Raw data collecting </a:t>
            </a:r>
            <a:endParaRPr/>
          </a:p>
          <a:p>
            <a:pPr indent="-342900" lvl="0" marL="457200" rtl="0" algn="l">
              <a:spcBef>
                <a:spcPts val="0"/>
              </a:spcBef>
              <a:spcAft>
                <a:spcPts val="0"/>
              </a:spcAft>
              <a:buSzPts val="1800"/>
              <a:buChar char="●"/>
            </a:pPr>
            <a:r>
              <a:rPr lang="hu"/>
              <a:t>Model generation</a:t>
            </a:r>
            <a:endParaRPr/>
          </a:p>
          <a:p>
            <a:pPr indent="-342900" lvl="0" marL="457200" rtl="0" algn="l">
              <a:spcBef>
                <a:spcPts val="0"/>
              </a:spcBef>
              <a:spcAft>
                <a:spcPts val="0"/>
              </a:spcAft>
              <a:buSzPts val="1800"/>
              <a:buChar char="●"/>
            </a:pPr>
            <a:r>
              <a:rPr lang="hu"/>
              <a:t>User validation</a:t>
            </a:r>
            <a:endParaRPr/>
          </a:p>
          <a:p>
            <a:pPr indent="-342900" lvl="0" marL="457200" rtl="0" algn="l">
              <a:spcBef>
                <a:spcPts val="0"/>
              </a:spcBef>
              <a:spcAft>
                <a:spcPts val="0"/>
              </a:spcAft>
              <a:buSzPts val="1800"/>
              <a:buChar char="●"/>
            </a:pPr>
            <a:r>
              <a:rPr lang="hu"/>
              <a:t>Storing data in Firebase</a:t>
            </a:r>
            <a:endParaRPr/>
          </a:p>
          <a:p>
            <a:pPr indent="0" lvl="0" marL="457200" rtl="0" algn="l">
              <a:spcBef>
                <a:spcPts val="1600"/>
              </a:spcBef>
              <a:spcAft>
                <a:spcPts val="1600"/>
              </a:spcAft>
              <a:buNone/>
            </a:pPr>
            <a:r>
              <a:t/>
            </a:r>
            <a:endParaRPr>
              <a:highlight>
                <a:srgbClr val="00FF00"/>
              </a:highlight>
            </a:endParaRPr>
          </a:p>
        </p:txBody>
      </p:sp>
      <p:pic>
        <p:nvPicPr>
          <p:cNvPr id="147" name="Google Shape;147;p24"/>
          <p:cNvPicPr preferRelativeResize="0"/>
          <p:nvPr/>
        </p:nvPicPr>
        <p:blipFill>
          <a:blip r:embed="rId3">
            <a:alphaModFix/>
          </a:blip>
          <a:stretch>
            <a:fillRect/>
          </a:stretch>
        </p:blipFill>
        <p:spPr>
          <a:xfrm>
            <a:off x="5676375" y="779375"/>
            <a:ext cx="2341508" cy="368519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25"/>
          <p:cNvSpPr txBox="1"/>
          <p:nvPr>
            <p:ph type="title"/>
          </p:nvPr>
        </p:nvSpPr>
        <p:spPr>
          <a:xfrm>
            <a:off x="2226775" y="0"/>
            <a:ext cx="5057700" cy="857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lang="hu"/>
              <a:t>RESULTS</a:t>
            </a:r>
            <a:endParaRPr/>
          </a:p>
          <a:p>
            <a:pPr indent="0" lvl="0" marL="0" rtl="0" algn="l">
              <a:spcBef>
                <a:spcPts val="0"/>
              </a:spcBef>
              <a:spcAft>
                <a:spcPts val="0"/>
              </a:spcAft>
              <a:buNone/>
            </a:pPr>
            <a:r>
              <a:t/>
            </a:r>
            <a:endParaRPr/>
          </a:p>
        </p:txBody>
      </p:sp>
      <p:graphicFrame>
        <p:nvGraphicFramePr>
          <p:cNvPr id="153" name="Google Shape;153;p25"/>
          <p:cNvGraphicFramePr/>
          <p:nvPr/>
        </p:nvGraphicFramePr>
        <p:xfrm>
          <a:off x="252400" y="1278500"/>
          <a:ext cx="3000000" cy="3000000"/>
        </p:xfrm>
        <a:graphic>
          <a:graphicData uri="http://schemas.openxmlformats.org/drawingml/2006/table">
            <a:tbl>
              <a:tblPr>
                <a:noFill/>
                <a:tableStyleId>{A4F4643B-FA82-41DE-9649-B636E42E1485}</a:tableStyleId>
              </a:tblPr>
              <a:tblGrid>
                <a:gridCol w="911275"/>
                <a:gridCol w="1190000"/>
                <a:gridCol w="983900"/>
                <a:gridCol w="862475"/>
                <a:gridCol w="872225"/>
                <a:gridCol w="842975"/>
              </a:tblGrid>
              <a:tr h="806650">
                <a:tc>
                  <a:txBody>
                    <a:bodyPr>
                      <a:noAutofit/>
                    </a:bodyPr>
                    <a:lstStyle/>
                    <a:p>
                      <a:pPr indent="0" lvl="0" marL="0" rtl="0" algn="ctr">
                        <a:lnSpc>
                          <a:spcPct val="115000"/>
                        </a:lnSpc>
                        <a:spcBef>
                          <a:spcPts val="0"/>
                        </a:spcBef>
                        <a:spcAft>
                          <a:spcPts val="0"/>
                        </a:spcAft>
                        <a:buNone/>
                      </a:pPr>
                      <a:r>
                        <a:rPr b="1" lang="hu" sz="1800">
                          <a:solidFill>
                            <a:schemeClr val="dk2"/>
                          </a:solidFill>
                        </a:rPr>
                        <a:t>ML</a:t>
                      </a:r>
                      <a:endParaRPr b="1" sz="1800">
                        <a:solidFill>
                          <a:schemeClr val="dk2"/>
                        </a:solidFill>
                      </a:endParaRPr>
                    </a:p>
                    <a:p>
                      <a:pPr indent="0" lvl="0" marL="0" rtl="0" algn="ctr">
                        <a:lnSpc>
                          <a:spcPct val="115000"/>
                        </a:lnSpc>
                        <a:spcBef>
                          <a:spcPts val="600"/>
                        </a:spcBef>
                        <a:spcAft>
                          <a:spcPts val="600"/>
                        </a:spcAft>
                        <a:buNone/>
                      </a:pPr>
                      <a:r>
                        <a:rPr b="1" lang="hu" sz="1800">
                          <a:solidFill>
                            <a:schemeClr val="dk2"/>
                          </a:solidFill>
                        </a:rPr>
                        <a:t>Alg.</a:t>
                      </a:r>
                      <a:endParaRPr b="1" sz="1800">
                        <a:solidFill>
                          <a:schemeClr val="dk2"/>
                        </a:solidFill>
                      </a:endParaRPr>
                    </a:p>
                  </a:txBody>
                  <a:tcPr marT="91425" marB="91425" marR="91425" marL="91425"/>
                </a:tc>
                <a:tc>
                  <a:txBody>
                    <a:bodyPr>
                      <a:noAutofit/>
                    </a:bodyPr>
                    <a:lstStyle/>
                    <a:p>
                      <a:pPr indent="0" lvl="0" marL="0" rtl="0" algn="ctr">
                        <a:lnSpc>
                          <a:spcPct val="115000"/>
                        </a:lnSpc>
                        <a:spcBef>
                          <a:spcPts val="0"/>
                        </a:spcBef>
                        <a:spcAft>
                          <a:spcPts val="0"/>
                        </a:spcAft>
                        <a:buNone/>
                      </a:pPr>
                      <a:r>
                        <a:rPr b="1" lang="hu" sz="1800">
                          <a:solidFill>
                            <a:schemeClr val="dk2"/>
                          </a:solidFill>
                        </a:rPr>
                        <a:t>Training</a:t>
                      </a:r>
                      <a:endParaRPr b="1" sz="1800">
                        <a:solidFill>
                          <a:schemeClr val="dk2"/>
                        </a:solidFill>
                      </a:endParaRPr>
                    </a:p>
                    <a:p>
                      <a:pPr indent="0" lvl="0" marL="0" rtl="0" algn="ctr">
                        <a:lnSpc>
                          <a:spcPct val="115000"/>
                        </a:lnSpc>
                        <a:spcBef>
                          <a:spcPts val="600"/>
                        </a:spcBef>
                        <a:spcAft>
                          <a:spcPts val="600"/>
                        </a:spcAft>
                        <a:buNone/>
                      </a:pPr>
                      <a:r>
                        <a:t/>
                      </a:r>
                      <a:endParaRPr b="1" sz="1800">
                        <a:solidFill>
                          <a:schemeClr val="dk2"/>
                        </a:solidFill>
                      </a:endParaRPr>
                    </a:p>
                  </a:txBody>
                  <a:tcPr marT="91425" marB="91425" marR="91425" marL="91425"/>
                </a:tc>
                <a:tc>
                  <a:txBody>
                    <a:bodyPr>
                      <a:noAutofit/>
                    </a:bodyPr>
                    <a:lstStyle/>
                    <a:p>
                      <a:pPr indent="0" lvl="0" marL="0" rtl="0" algn="ctr">
                        <a:lnSpc>
                          <a:spcPct val="115000"/>
                        </a:lnSpc>
                        <a:spcBef>
                          <a:spcPts val="0"/>
                        </a:spcBef>
                        <a:spcAft>
                          <a:spcPts val="600"/>
                        </a:spcAft>
                        <a:buClr>
                          <a:srgbClr val="000000"/>
                        </a:buClr>
                        <a:buSzPts val="1100"/>
                        <a:buFont typeface="Arial"/>
                        <a:buNone/>
                      </a:pPr>
                      <a:r>
                        <a:rPr b="1" lang="hu" sz="1800">
                          <a:solidFill>
                            <a:schemeClr val="dk2"/>
                          </a:solidFill>
                        </a:rPr>
                        <a:t>Testing</a:t>
                      </a:r>
                      <a:endParaRPr b="1" sz="1800">
                        <a:solidFill>
                          <a:schemeClr val="dk2"/>
                        </a:solidFill>
                      </a:endParaRPr>
                    </a:p>
                  </a:txBody>
                  <a:tcPr marT="91425" marB="91425" marR="91425" marL="91425"/>
                </a:tc>
                <a:tc>
                  <a:txBody>
                    <a:bodyPr>
                      <a:noAutofit/>
                    </a:bodyPr>
                    <a:lstStyle/>
                    <a:p>
                      <a:pPr indent="0" lvl="0" marL="0" rtl="0" algn="ctr">
                        <a:lnSpc>
                          <a:spcPct val="115000"/>
                        </a:lnSpc>
                        <a:spcBef>
                          <a:spcPts val="0"/>
                        </a:spcBef>
                        <a:spcAft>
                          <a:spcPts val="600"/>
                        </a:spcAft>
                        <a:buNone/>
                      </a:pPr>
                      <a:r>
                        <a:rPr b="1" lang="hu" sz="1800">
                          <a:solidFill>
                            <a:schemeClr val="dk2"/>
                          </a:solidFill>
                        </a:rPr>
                        <a:t>Prec.</a:t>
                      </a:r>
                      <a:endParaRPr b="1" sz="1800">
                        <a:solidFill>
                          <a:schemeClr val="dk2"/>
                        </a:solidFill>
                      </a:endParaRPr>
                    </a:p>
                  </a:txBody>
                  <a:tcPr marT="91425" marB="91425" marR="91425" marL="91425"/>
                </a:tc>
                <a:tc>
                  <a:txBody>
                    <a:bodyPr>
                      <a:noAutofit/>
                    </a:bodyPr>
                    <a:lstStyle/>
                    <a:p>
                      <a:pPr indent="0" lvl="0" marL="0" rtl="0" algn="ctr">
                        <a:lnSpc>
                          <a:spcPct val="115000"/>
                        </a:lnSpc>
                        <a:spcBef>
                          <a:spcPts val="0"/>
                        </a:spcBef>
                        <a:spcAft>
                          <a:spcPts val="600"/>
                        </a:spcAft>
                        <a:buNone/>
                      </a:pPr>
                      <a:r>
                        <a:rPr b="1" lang="hu" sz="1800">
                          <a:solidFill>
                            <a:schemeClr val="dk2"/>
                          </a:solidFill>
                        </a:rPr>
                        <a:t>AUC</a:t>
                      </a:r>
                      <a:endParaRPr b="1" sz="1800">
                        <a:solidFill>
                          <a:schemeClr val="dk2"/>
                        </a:solidFill>
                      </a:endParaRPr>
                    </a:p>
                  </a:txBody>
                  <a:tcPr marT="91425" marB="91425" marR="91425" marL="91425"/>
                </a:tc>
                <a:tc>
                  <a:txBody>
                    <a:bodyPr>
                      <a:noAutofit/>
                    </a:bodyPr>
                    <a:lstStyle/>
                    <a:p>
                      <a:pPr indent="0" lvl="0" marL="0" rtl="0" algn="ctr">
                        <a:lnSpc>
                          <a:spcPct val="115000"/>
                        </a:lnSpc>
                        <a:spcBef>
                          <a:spcPts val="0"/>
                        </a:spcBef>
                        <a:spcAft>
                          <a:spcPts val="600"/>
                        </a:spcAft>
                        <a:buNone/>
                      </a:pPr>
                      <a:r>
                        <a:rPr b="1" lang="hu" sz="1800">
                          <a:solidFill>
                            <a:schemeClr val="dk2"/>
                          </a:solidFill>
                        </a:rPr>
                        <a:t>EER</a:t>
                      </a:r>
                      <a:endParaRPr b="1" sz="1800">
                        <a:solidFill>
                          <a:schemeClr val="dk2"/>
                        </a:solidFill>
                      </a:endParaRPr>
                    </a:p>
                  </a:txBody>
                  <a:tcPr marT="91425" marB="91425" marR="91425" marL="91425"/>
                </a:tc>
              </a:tr>
              <a:tr h="492125">
                <a:tc>
                  <a:txBody>
                    <a:bodyPr>
                      <a:noAutofit/>
                    </a:bodyPr>
                    <a:lstStyle/>
                    <a:p>
                      <a:pPr indent="0" lvl="0" marL="0" rtl="0" algn="ctr">
                        <a:lnSpc>
                          <a:spcPct val="115000"/>
                        </a:lnSpc>
                        <a:spcBef>
                          <a:spcPts val="0"/>
                        </a:spcBef>
                        <a:spcAft>
                          <a:spcPts val="600"/>
                        </a:spcAft>
                        <a:buNone/>
                      </a:pPr>
                      <a:r>
                        <a:rPr b="1" lang="hu" sz="1800">
                          <a:solidFill>
                            <a:schemeClr val="dk2"/>
                          </a:solidFill>
                        </a:rPr>
                        <a:t>KNN</a:t>
                      </a:r>
                      <a:endParaRPr b="1" sz="1800">
                        <a:solidFill>
                          <a:schemeClr val="dk2"/>
                        </a:solidFill>
                      </a:endParaRPr>
                    </a:p>
                  </a:txBody>
                  <a:tcPr marT="91425" marB="91425" marR="91425" marL="91425">
                    <a:lnB cap="flat" cmpd="sng" w="9525">
                      <a:solidFill>
                        <a:srgbClr val="9E9E9E"/>
                      </a:solidFill>
                      <a:prstDash val="solid"/>
                      <a:round/>
                      <a:headEnd len="sm" w="sm" type="none"/>
                      <a:tailEnd len="sm" w="sm" type="none"/>
                    </a:lnB>
                    <a:solidFill>
                      <a:srgbClr val="EFEFEF"/>
                    </a:solidFill>
                  </a:tcPr>
                </a:tc>
                <a:tc>
                  <a:txBody>
                    <a:bodyPr>
                      <a:noAutofit/>
                    </a:bodyPr>
                    <a:lstStyle/>
                    <a:p>
                      <a:pPr indent="0" lvl="0" marL="0" rtl="0" algn="ctr">
                        <a:lnSpc>
                          <a:spcPct val="115000"/>
                        </a:lnSpc>
                        <a:spcBef>
                          <a:spcPts val="0"/>
                        </a:spcBef>
                        <a:spcAft>
                          <a:spcPts val="600"/>
                        </a:spcAft>
                        <a:buNone/>
                      </a:pPr>
                      <a:r>
                        <a:rPr lang="hu" sz="1800"/>
                        <a:t>S1</a:t>
                      </a:r>
                      <a:endParaRPr sz="1800"/>
                    </a:p>
                  </a:txBody>
                  <a:tcPr marT="91425" marB="91425" marR="91425" marL="91425">
                    <a:lnB cap="flat" cmpd="sng" w="9525">
                      <a:solidFill>
                        <a:srgbClr val="9E9E9E"/>
                      </a:solidFill>
                      <a:prstDash val="solid"/>
                      <a:round/>
                      <a:headEnd len="sm" w="sm" type="none"/>
                      <a:tailEnd len="sm" w="sm" type="none"/>
                    </a:lnB>
                    <a:solidFill>
                      <a:srgbClr val="EFEFEF"/>
                    </a:solidFill>
                  </a:tcPr>
                </a:tc>
                <a:tc>
                  <a:txBody>
                    <a:bodyPr>
                      <a:noAutofit/>
                    </a:bodyPr>
                    <a:lstStyle/>
                    <a:p>
                      <a:pPr indent="0" lvl="0" marL="0" rtl="0" algn="ctr">
                        <a:lnSpc>
                          <a:spcPct val="115000"/>
                        </a:lnSpc>
                        <a:spcBef>
                          <a:spcPts val="0"/>
                        </a:spcBef>
                        <a:spcAft>
                          <a:spcPts val="600"/>
                        </a:spcAft>
                        <a:buNone/>
                      </a:pPr>
                      <a:r>
                        <a:rPr lang="hu" sz="1800"/>
                        <a:t>S1</a:t>
                      </a:r>
                      <a:endParaRPr sz="1800"/>
                    </a:p>
                  </a:txBody>
                  <a:tcPr marT="91425" marB="91425" marR="91425" marL="91425">
                    <a:lnB cap="flat" cmpd="sng" w="9525">
                      <a:solidFill>
                        <a:srgbClr val="9E9E9E"/>
                      </a:solidFill>
                      <a:prstDash val="solid"/>
                      <a:round/>
                      <a:headEnd len="sm" w="sm" type="none"/>
                      <a:tailEnd len="sm" w="sm" type="none"/>
                    </a:lnB>
                    <a:solidFill>
                      <a:srgbClr val="EFEFEF"/>
                    </a:solidFill>
                  </a:tcPr>
                </a:tc>
                <a:tc>
                  <a:txBody>
                    <a:bodyPr>
                      <a:noAutofit/>
                    </a:bodyPr>
                    <a:lstStyle/>
                    <a:p>
                      <a:pPr indent="0" lvl="0" marL="0" rtl="0" algn="r">
                        <a:lnSpc>
                          <a:spcPct val="115000"/>
                        </a:lnSpc>
                        <a:spcBef>
                          <a:spcPts val="0"/>
                        </a:spcBef>
                        <a:spcAft>
                          <a:spcPts val="600"/>
                        </a:spcAft>
                        <a:buNone/>
                      </a:pPr>
                      <a:r>
                        <a:rPr lang="hu" sz="1800"/>
                        <a:t>0,93 </a:t>
                      </a:r>
                      <a:endParaRPr sz="1800"/>
                    </a:p>
                  </a:txBody>
                  <a:tcPr marT="91425" marB="91425" marR="91425" marL="91425">
                    <a:lnB cap="flat" cmpd="sng" w="9525">
                      <a:solidFill>
                        <a:srgbClr val="9E9E9E"/>
                      </a:solidFill>
                      <a:prstDash val="solid"/>
                      <a:round/>
                      <a:headEnd len="sm" w="sm" type="none"/>
                      <a:tailEnd len="sm" w="sm" type="none"/>
                    </a:lnB>
                    <a:solidFill>
                      <a:srgbClr val="EFEFEF"/>
                    </a:solidFill>
                  </a:tcPr>
                </a:tc>
                <a:tc>
                  <a:txBody>
                    <a:bodyPr>
                      <a:noAutofit/>
                    </a:bodyPr>
                    <a:lstStyle/>
                    <a:p>
                      <a:pPr indent="0" lvl="0" marL="0" rtl="0" algn="r">
                        <a:lnSpc>
                          <a:spcPct val="115000"/>
                        </a:lnSpc>
                        <a:spcBef>
                          <a:spcPts val="0"/>
                        </a:spcBef>
                        <a:spcAft>
                          <a:spcPts val="600"/>
                        </a:spcAft>
                        <a:buNone/>
                      </a:pPr>
                      <a:r>
                        <a:rPr lang="hu" sz="1800"/>
                        <a:t>0,96 </a:t>
                      </a:r>
                      <a:endParaRPr sz="1800"/>
                    </a:p>
                  </a:txBody>
                  <a:tcPr marT="91425" marB="91425" marR="91425" marL="91425">
                    <a:lnB cap="flat" cmpd="sng" w="9525">
                      <a:solidFill>
                        <a:srgbClr val="9E9E9E"/>
                      </a:solidFill>
                      <a:prstDash val="solid"/>
                      <a:round/>
                      <a:headEnd len="sm" w="sm" type="none"/>
                      <a:tailEnd len="sm" w="sm" type="none"/>
                    </a:lnB>
                    <a:solidFill>
                      <a:srgbClr val="EFEFEF"/>
                    </a:solidFill>
                  </a:tcPr>
                </a:tc>
                <a:tc>
                  <a:txBody>
                    <a:bodyPr>
                      <a:noAutofit/>
                    </a:bodyPr>
                    <a:lstStyle/>
                    <a:p>
                      <a:pPr indent="0" lvl="0" marL="0" rtl="0" algn="r">
                        <a:lnSpc>
                          <a:spcPct val="115000"/>
                        </a:lnSpc>
                        <a:spcBef>
                          <a:spcPts val="0"/>
                        </a:spcBef>
                        <a:spcAft>
                          <a:spcPts val="600"/>
                        </a:spcAft>
                        <a:buNone/>
                      </a:pPr>
                      <a:r>
                        <a:rPr lang="hu" sz="1800"/>
                        <a:t>0,06 </a:t>
                      </a:r>
                      <a:endParaRPr sz="1800"/>
                    </a:p>
                  </a:txBody>
                  <a:tcPr marT="91425" marB="91425" marR="91425" marL="91425">
                    <a:lnB cap="flat" cmpd="sng" w="9525">
                      <a:solidFill>
                        <a:srgbClr val="9E9E9E"/>
                      </a:solidFill>
                      <a:prstDash val="solid"/>
                      <a:round/>
                      <a:headEnd len="sm" w="sm" type="none"/>
                      <a:tailEnd len="sm" w="sm" type="none"/>
                    </a:lnB>
                    <a:solidFill>
                      <a:srgbClr val="EFEFEF"/>
                    </a:solidFill>
                  </a:tcPr>
                </a:tc>
              </a:tr>
              <a:tr h="492125">
                <a:tc>
                  <a:txBody>
                    <a:bodyPr>
                      <a:noAutofit/>
                    </a:bodyPr>
                    <a:lstStyle/>
                    <a:p>
                      <a:pPr indent="0" lvl="0" marL="0" rtl="0" algn="ctr">
                        <a:lnSpc>
                          <a:spcPct val="115000"/>
                        </a:lnSpc>
                        <a:spcBef>
                          <a:spcPts val="0"/>
                        </a:spcBef>
                        <a:spcAft>
                          <a:spcPts val="600"/>
                        </a:spcAft>
                        <a:buNone/>
                      </a:pPr>
                      <a:r>
                        <a:rPr b="1" lang="hu" sz="1800">
                          <a:solidFill>
                            <a:schemeClr val="dk2"/>
                          </a:solidFill>
                        </a:rPr>
                        <a:t>KNN</a:t>
                      </a:r>
                      <a:endParaRPr b="1" sz="1800">
                        <a:solidFill>
                          <a:schemeClr val="dk2"/>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c>
                  <a:txBody>
                    <a:bodyPr>
                      <a:noAutofit/>
                    </a:bodyPr>
                    <a:lstStyle/>
                    <a:p>
                      <a:pPr indent="0" lvl="0" marL="0" rtl="0" algn="ctr">
                        <a:lnSpc>
                          <a:spcPct val="115000"/>
                        </a:lnSpc>
                        <a:spcBef>
                          <a:spcPts val="0"/>
                        </a:spcBef>
                        <a:spcAft>
                          <a:spcPts val="600"/>
                        </a:spcAft>
                        <a:buNone/>
                      </a:pPr>
                      <a:r>
                        <a:rPr lang="hu" sz="1800"/>
                        <a:t>S1</a:t>
                      </a:r>
                      <a:endParaRPr sz="18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c>
                  <a:txBody>
                    <a:bodyPr>
                      <a:noAutofit/>
                    </a:bodyPr>
                    <a:lstStyle/>
                    <a:p>
                      <a:pPr indent="0" lvl="0" marL="0" rtl="0" algn="ctr">
                        <a:lnSpc>
                          <a:spcPct val="115000"/>
                        </a:lnSpc>
                        <a:spcBef>
                          <a:spcPts val="0"/>
                        </a:spcBef>
                        <a:spcAft>
                          <a:spcPts val="600"/>
                        </a:spcAft>
                        <a:buNone/>
                      </a:pPr>
                      <a:r>
                        <a:rPr lang="hu" sz="1800">
                          <a:solidFill>
                            <a:srgbClr val="0000FF"/>
                          </a:solidFill>
                        </a:rPr>
                        <a:t>S2</a:t>
                      </a:r>
                      <a:endParaRPr sz="1800">
                        <a:solidFill>
                          <a:srgbClr val="0000FF"/>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c>
                  <a:txBody>
                    <a:bodyPr>
                      <a:noAutofit/>
                    </a:bodyPr>
                    <a:lstStyle/>
                    <a:p>
                      <a:pPr indent="0" lvl="0" marL="0" rtl="0" algn="r">
                        <a:lnSpc>
                          <a:spcPct val="115000"/>
                        </a:lnSpc>
                        <a:spcBef>
                          <a:spcPts val="0"/>
                        </a:spcBef>
                        <a:spcAft>
                          <a:spcPts val="600"/>
                        </a:spcAft>
                        <a:buNone/>
                      </a:pPr>
                      <a:r>
                        <a:rPr lang="hu" sz="1800"/>
                        <a:t>0,80</a:t>
                      </a:r>
                      <a:endParaRPr sz="18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c>
                  <a:txBody>
                    <a:bodyPr>
                      <a:noAutofit/>
                    </a:bodyPr>
                    <a:lstStyle/>
                    <a:p>
                      <a:pPr indent="0" lvl="0" marL="0" rtl="0" algn="r">
                        <a:lnSpc>
                          <a:spcPct val="115000"/>
                        </a:lnSpc>
                        <a:spcBef>
                          <a:spcPts val="0"/>
                        </a:spcBef>
                        <a:spcAft>
                          <a:spcPts val="600"/>
                        </a:spcAft>
                        <a:buNone/>
                      </a:pPr>
                      <a:r>
                        <a:rPr lang="hu" sz="1800"/>
                        <a:t>0,86 </a:t>
                      </a:r>
                      <a:endParaRPr sz="18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c>
                  <a:txBody>
                    <a:bodyPr>
                      <a:noAutofit/>
                    </a:bodyPr>
                    <a:lstStyle/>
                    <a:p>
                      <a:pPr indent="0" lvl="0" marL="0" rtl="0" algn="r">
                        <a:lnSpc>
                          <a:spcPct val="115000"/>
                        </a:lnSpc>
                        <a:spcBef>
                          <a:spcPts val="0"/>
                        </a:spcBef>
                        <a:spcAft>
                          <a:spcPts val="600"/>
                        </a:spcAft>
                        <a:buNone/>
                      </a:pPr>
                      <a:r>
                        <a:rPr lang="hu" sz="1800"/>
                        <a:t>0,16 </a:t>
                      </a:r>
                      <a:endParaRPr sz="18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r>
              <a:tr h="492125">
                <a:tc>
                  <a:txBody>
                    <a:bodyPr>
                      <a:noAutofit/>
                    </a:bodyPr>
                    <a:lstStyle/>
                    <a:p>
                      <a:pPr indent="0" lvl="0" marL="0" rtl="0" algn="ctr">
                        <a:lnSpc>
                          <a:spcPct val="115000"/>
                        </a:lnSpc>
                        <a:spcBef>
                          <a:spcPts val="0"/>
                        </a:spcBef>
                        <a:spcAft>
                          <a:spcPts val="600"/>
                        </a:spcAft>
                        <a:buNone/>
                      </a:pPr>
                      <a:r>
                        <a:rPr b="1" lang="hu" sz="1800">
                          <a:solidFill>
                            <a:schemeClr val="dk2"/>
                          </a:solidFill>
                        </a:rPr>
                        <a:t>RF</a:t>
                      </a:r>
                      <a:endParaRPr b="1" sz="1800">
                        <a:solidFill>
                          <a:schemeClr val="dk2"/>
                        </a:solidFill>
                      </a:endParaRPr>
                    </a:p>
                  </a:txBody>
                  <a:tcPr marT="91425" marB="91425" marR="91425" marL="91425">
                    <a:lnT cap="flat" cmpd="sng" w="9525">
                      <a:solidFill>
                        <a:srgbClr val="9E9E9E"/>
                      </a:solidFill>
                      <a:prstDash val="solid"/>
                      <a:round/>
                      <a:headEnd len="sm" w="sm" type="none"/>
                      <a:tailEnd len="sm" w="sm" type="none"/>
                    </a:lnT>
                    <a:solidFill>
                      <a:srgbClr val="EFEFEF"/>
                    </a:solidFill>
                  </a:tcPr>
                </a:tc>
                <a:tc>
                  <a:txBody>
                    <a:bodyPr>
                      <a:noAutofit/>
                    </a:bodyPr>
                    <a:lstStyle/>
                    <a:p>
                      <a:pPr indent="0" lvl="0" marL="0" rtl="0" algn="ctr">
                        <a:lnSpc>
                          <a:spcPct val="115000"/>
                        </a:lnSpc>
                        <a:spcBef>
                          <a:spcPts val="0"/>
                        </a:spcBef>
                        <a:spcAft>
                          <a:spcPts val="600"/>
                        </a:spcAft>
                        <a:buNone/>
                      </a:pPr>
                      <a:r>
                        <a:rPr lang="hu" sz="1800"/>
                        <a:t>S1</a:t>
                      </a:r>
                      <a:endParaRPr sz="1800"/>
                    </a:p>
                  </a:txBody>
                  <a:tcPr marT="91425" marB="91425" marR="91425" marL="91425">
                    <a:lnT cap="flat" cmpd="sng" w="9525">
                      <a:solidFill>
                        <a:srgbClr val="9E9E9E"/>
                      </a:solidFill>
                      <a:prstDash val="solid"/>
                      <a:round/>
                      <a:headEnd len="sm" w="sm" type="none"/>
                      <a:tailEnd len="sm" w="sm" type="none"/>
                    </a:lnT>
                    <a:solidFill>
                      <a:srgbClr val="EFEFEF"/>
                    </a:solidFill>
                  </a:tcPr>
                </a:tc>
                <a:tc>
                  <a:txBody>
                    <a:bodyPr>
                      <a:noAutofit/>
                    </a:bodyPr>
                    <a:lstStyle/>
                    <a:p>
                      <a:pPr indent="0" lvl="0" marL="0" rtl="0" algn="ctr">
                        <a:lnSpc>
                          <a:spcPct val="115000"/>
                        </a:lnSpc>
                        <a:spcBef>
                          <a:spcPts val="0"/>
                        </a:spcBef>
                        <a:spcAft>
                          <a:spcPts val="600"/>
                        </a:spcAft>
                        <a:buNone/>
                      </a:pPr>
                      <a:r>
                        <a:rPr lang="hu" sz="1800"/>
                        <a:t>S1</a:t>
                      </a:r>
                      <a:endParaRPr sz="1800"/>
                    </a:p>
                  </a:txBody>
                  <a:tcPr marT="91425" marB="91425" marR="91425" marL="91425">
                    <a:lnT cap="flat" cmpd="sng" w="9525">
                      <a:solidFill>
                        <a:srgbClr val="9E9E9E"/>
                      </a:solidFill>
                      <a:prstDash val="solid"/>
                      <a:round/>
                      <a:headEnd len="sm" w="sm" type="none"/>
                      <a:tailEnd len="sm" w="sm" type="none"/>
                    </a:lnT>
                    <a:solidFill>
                      <a:srgbClr val="EFEFEF"/>
                    </a:solidFill>
                  </a:tcPr>
                </a:tc>
                <a:tc>
                  <a:txBody>
                    <a:bodyPr>
                      <a:noAutofit/>
                    </a:bodyPr>
                    <a:lstStyle/>
                    <a:p>
                      <a:pPr indent="0" lvl="0" marL="0" rtl="0" algn="r">
                        <a:lnSpc>
                          <a:spcPct val="115000"/>
                        </a:lnSpc>
                        <a:spcBef>
                          <a:spcPts val="0"/>
                        </a:spcBef>
                        <a:spcAft>
                          <a:spcPts val="600"/>
                        </a:spcAft>
                        <a:buNone/>
                      </a:pPr>
                      <a:r>
                        <a:rPr lang="hu" sz="1800"/>
                        <a:t>0,94</a:t>
                      </a:r>
                      <a:endParaRPr sz="1800"/>
                    </a:p>
                  </a:txBody>
                  <a:tcPr marT="91425" marB="91425" marR="91425" marL="91425">
                    <a:lnT cap="flat" cmpd="sng" w="9525">
                      <a:solidFill>
                        <a:srgbClr val="9E9E9E"/>
                      </a:solidFill>
                      <a:prstDash val="solid"/>
                      <a:round/>
                      <a:headEnd len="sm" w="sm" type="none"/>
                      <a:tailEnd len="sm" w="sm" type="none"/>
                    </a:lnT>
                    <a:solidFill>
                      <a:srgbClr val="EFEFEF"/>
                    </a:solidFill>
                  </a:tcPr>
                </a:tc>
                <a:tc>
                  <a:txBody>
                    <a:bodyPr>
                      <a:noAutofit/>
                    </a:bodyPr>
                    <a:lstStyle/>
                    <a:p>
                      <a:pPr indent="0" lvl="0" marL="0" rtl="0" algn="r">
                        <a:lnSpc>
                          <a:spcPct val="115000"/>
                        </a:lnSpc>
                        <a:spcBef>
                          <a:spcPts val="0"/>
                        </a:spcBef>
                        <a:spcAft>
                          <a:spcPts val="600"/>
                        </a:spcAft>
                        <a:buNone/>
                      </a:pPr>
                      <a:r>
                        <a:rPr lang="hu" sz="1800"/>
                        <a:t>0,98</a:t>
                      </a:r>
                      <a:endParaRPr sz="1800"/>
                    </a:p>
                  </a:txBody>
                  <a:tcPr marT="91425" marB="91425" marR="91425" marL="91425">
                    <a:lnT cap="flat" cmpd="sng" w="9525">
                      <a:solidFill>
                        <a:srgbClr val="9E9E9E"/>
                      </a:solidFill>
                      <a:prstDash val="solid"/>
                      <a:round/>
                      <a:headEnd len="sm" w="sm" type="none"/>
                      <a:tailEnd len="sm" w="sm" type="none"/>
                    </a:lnT>
                    <a:solidFill>
                      <a:srgbClr val="EFEFEF"/>
                    </a:solidFill>
                  </a:tcPr>
                </a:tc>
                <a:tc>
                  <a:txBody>
                    <a:bodyPr>
                      <a:noAutofit/>
                    </a:bodyPr>
                    <a:lstStyle/>
                    <a:p>
                      <a:pPr indent="0" lvl="0" marL="0" rtl="0" algn="r">
                        <a:lnSpc>
                          <a:spcPct val="115000"/>
                        </a:lnSpc>
                        <a:spcBef>
                          <a:spcPts val="0"/>
                        </a:spcBef>
                        <a:spcAft>
                          <a:spcPts val="600"/>
                        </a:spcAft>
                        <a:buNone/>
                      </a:pPr>
                      <a:r>
                        <a:rPr lang="hu" sz="1800"/>
                        <a:t>0,04</a:t>
                      </a:r>
                      <a:endParaRPr sz="1800"/>
                    </a:p>
                  </a:txBody>
                  <a:tcPr marT="91425" marB="91425" marR="91425" marL="91425">
                    <a:lnT cap="flat" cmpd="sng" w="9525">
                      <a:solidFill>
                        <a:srgbClr val="9E9E9E"/>
                      </a:solidFill>
                      <a:prstDash val="solid"/>
                      <a:round/>
                      <a:headEnd len="sm" w="sm" type="none"/>
                      <a:tailEnd len="sm" w="sm" type="none"/>
                    </a:lnT>
                    <a:solidFill>
                      <a:srgbClr val="EFEFEF"/>
                    </a:solidFill>
                  </a:tcPr>
                </a:tc>
              </a:tr>
              <a:tr h="492125">
                <a:tc>
                  <a:txBody>
                    <a:bodyPr>
                      <a:noAutofit/>
                    </a:bodyPr>
                    <a:lstStyle/>
                    <a:p>
                      <a:pPr indent="0" lvl="0" marL="0" rtl="0" algn="ctr">
                        <a:lnSpc>
                          <a:spcPct val="115000"/>
                        </a:lnSpc>
                        <a:spcBef>
                          <a:spcPts val="0"/>
                        </a:spcBef>
                        <a:spcAft>
                          <a:spcPts val="600"/>
                        </a:spcAft>
                        <a:buNone/>
                      </a:pPr>
                      <a:r>
                        <a:rPr b="1" lang="hu" sz="1800">
                          <a:solidFill>
                            <a:schemeClr val="dk2"/>
                          </a:solidFill>
                        </a:rPr>
                        <a:t>RF</a:t>
                      </a:r>
                      <a:endParaRPr b="1" sz="1800">
                        <a:solidFill>
                          <a:schemeClr val="dk2"/>
                        </a:solidFill>
                      </a:endParaRPr>
                    </a:p>
                  </a:txBody>
                  <a:tcPr marT="91425" marB="91425" marR="91425" marL="91425">
                    <a:solidFill>
                      <a:srgbClr val="FFFFFF"/>
                    </a:solidFill>
                  </a:tcPr>
                </a:tc>
                <a:tc>
                  <a:txBody>
                    <a:bodyPr>
                      <a:noAutofit/>
                    </a:bodyPr>
                    <a:lstStyle/>
                    <a:p>
                      <a:pPr indent="0" lvl="0" marL="0" rtl="0" algn="ctr">
                        <a:lnSpc>
                          <a:spcPct val="115000"/>
                        </a:lnSpc>
                        <a:spcBef>
                          <a:spcPts val="0"/>
                        </a:spcBef>
                        <a:spcAft>
                          <a:spcPts val="600"/>
                        </a:spcAft>
                        <a:buNone/>
                      </a:pPr>
                      <a:r>
                        <a:rPr lang="hu" sz="1800"/>
                        <a:t>S1</a:t>
                      </a:r>
                      <a:endParaRPr sz="1800"/>
                    </a:p>
                  </a:txBody>
                  <a:tcPr marT="91425" marB="91425" marR="91425" marL="91425">
                    <a:solidFill>
                      <a:srgbClr val="FFFFFF"/>
                    </a:solidFill>
                  </a:tcPr>
                </a:tc>
                <a:tc>
                  <a:txBody>
                    <a:bodyPr>
                      <a:noAutofit/>
                    </a:bodyPr>
                    <a:lstStyle/>
                    <a:p>
                      <a:pPr indent="0" lvl="0" marL="0" rtl="0" algn="ctr">
                        <a:lnSpc>
                          <a:spcPct val="115000"/>
                        </a:lnSpc>
                        <a:spcBef>
                          <a:spcPts val="0"/>
                        </a:spcBef>
                        <a:spcAft>
                          <a:spcPts val="600"/>
                        </a:spcAft>
                        <a:buNone/>
                      </a:pPr>
                      <a:r>
                        <a:rPr lang="hu" sz="1800">
                          <a:solidFill>
                            <a:srgbClr val="0000FF"/>
                          </a:solidFill>
                        </a:rPr>
                        <a:t>S2</a:t>
                      </a:r>
                      <a:endParaRPr sz="1800">
                        <a:solidFill>
                          <a:srgbClr val="0000FF"/>
                        </a:solidFill>
                      </a:endParaRPr>
                    </a:p>
                  </a:txBody>
                  <a:tcPr marT="91425" marB="91425" marR="91425" marL="91425">
                    <a:solidFill>
                      <a:srgbClr val="FFFFFF"/>
                    </a:solidFill>
                  </a:tcPr>
                </a:tc>
                <a:tc>
                  <a:txBody>
                    <a:bodyPr>
                      <a:noAutofit/>
                    </a:bodyPr>
                    <a:lstStyle/>
                    <a:p>
                      <a:pPr indent="0" lvl="0" marL="0" rtl="0" algn="r">
                        <a:lnSpc>
                          <a:spcPct val="115000"/>
                        </a:lnSpc>
                        <a:spcBef>
                          <a:spcPts val="0"/>
                        </a:spcBef>
                        <a:spcAft>
                          <a:spcPts val="600"/>
                        </a:spcAft>
                        <a:buNone/>
                      </a:pPr>
                      <a:r>
                        <a:rPr lang="hu" sz="1800"/>
                        <a:t>0,71</a:t>
                      </a:r>
                      <a:endParaRPr sz="1800"/>
                    </a:p>
                  </a:txBody>
                  <a:tcPr marT="91425" marB="91425" marR="91425" marL="91425">
                    <a:solidFill>
                      <a:srgbClr val="FFFFFF"/>
                    </a:solidFill>
                  </a:tcPr>
                </a:tc>
                <a:tc>
                  <a:txBody>
                    <a:bodyPr>
                      <a:noAutofit/>
                    </a:bodyPr>
                    <a:lstStyle/>
                    <a:p>
                      <a:pPr indent="0" lvl="0" marL="0" rtl="0" algn="r">
                        <a:lnSpc>
                          <a:spcPct val="115000"/>
                        </a:lnSpc>
                        <a:spcBef>
                          <a:spcPts val="0"/>
                        </a:spcBef>
                        <a:spcAft>
                          <a:spcPts val="600"/>
                        </a:spcAft>
                        <a:buNone/>
                      </a:pPr>
                      <a:r>
                        <a:rPr lang="hu" sz="1800"/>
                        <a:t>0,87 </a:t>
                      </a:r>
                      <a:endParaRPr sz="1800"/>
                    </a:p>
                  </a:txBody>
                  <a:tcPr marT="91425" marB="91425" marR="91425" marL="91425">
                    <a:solidFill>
                      <a:srgbClr val="FFFFFF"/>
                    </a:solidFill>
                  </a:tcPr>
                </a:tc>
                <a:tc>
                  <a:txBody>
                    <a:bodyPr>
                      <a:noAutofit/>
                    </a:bodyPr>
                    <a:lstStyle/>
                    <a:p>
                      <a:pPr indent="0" lvl="0" marL="0" rtl="0" algn="r">
                        <a:lnSpc>
                          <a:spcPct val="115000"/>
                        </a:lnSpc>
                        <a:spcBef>
                          <a:spcPts val="0"/>
                        </a:spcBef>
                        <a:spcAft>
                          <a:spcPts val="600"/>
                        </a:spcAft>
                        <a:buNone/>
                      </a:pPr>
                      <a:r>
                        <a:rPr lang="hu" sz="1800"/>
                        <a:t>0,15</a:t>
                      </a:r>
                      <a:endParaRPr sz="1800"/>
                    </a:p>
                  </a:txBody>
                  <a:tcPr marT="91425" marB="91425" marR="91425" marL="91425">
                    <a:solidFill>
                      <a:srgbClr val="FFFFFF"/>
                    </a:solidFill>
                  </a:tcPr>
                </a:tc>
              </a:tr>
            </a:tbl>
          </a:graphicData>
        </a:graphic>
      </p:graphicFrame>
      <p:sp>
        <p:nvSpPr>
          <p:cNvPr id="154" name="Google Shape;154;p25"/>
          <p:cNvSpPr txBox="1"/>
          <p:nvPr/>
        </p:nvSpPr>
        <p:spPr>
          <a:xfrm>
            <a:off x="6466650" y="1449000"/>
            <a:ext cx="2590800" cy="300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hu">
                <a:solidFill>
                  <a:schemeClr val="dk2"/>
                </a:solidFill>
              </a:rPr>
              <a:t>Dataset:</a:t>
            </a:r>
            <a:endParaRPr b="1">
              <a:solidFill>
                <a:schemeClr val="dk2"/>
              </a:solidFill>
            </a:endParaRPr>
          </a:p>
          <a:p>
            <a:pPr indent="-317500" lvl="0" marL="457200" rtl="0" algn="l">
              <a:spcBef>
                <a:spcPts val="0"/>
              </a:spcBef>
              <a:spcAft>
                <a:spcPts val="0"/>
              </a:spcAft>
              <a:buClr>
                <a:schemeClr val="dk2"/>
              </a:buClr>
              <a:buSzPts val="1400"/>
              <a:buChar char="●"/>
            </a:pPr>
            <a:r>
              <a:rPr lang="hu">
                <a:solidFill>
                  <a:schemeClr val="dk2"/>
                </a:solidFill>
              </a:rPr>
              <a:t>ZJU-GaitAccel</a:t>
            </a:r>
            <a:endParaRPr>
              <a:solidFill>
                <a:schemeClr val="dk2"/>
              </a:solidFill>
            </a:endParaRPr>
          </a:p>
          <a:p>
            <a:pPr indent="-317500" lvl="0" marL="457200" rtl="0" algn="l">
              <a:spcBef>
                <a:spcPts val="0"/>
              </a:spcBef>
              <a:spcAft>
                <a:spcPts val="0"/>
              </a:spcAft>
              <a:buClr>
                <a:schemeClr val="dk2"/>
              </a:buClr>
              <a:buSzPts val="1400"/>
              <a:buChar char="●"/>
            </a:pPr>
            <a:r>
              <a:rPr b="1" lang="hu">
                <a:solidFill>
                  <a:schemeClr val="dk2"/>
                </a:solidFill>
              </a:rPr>
              <a:t>153</a:t>
            </a:r>
            <a:r>
              <a:rPr lang="hu">
                <a:solidFill>
                  <a:schemeClr val="dk2"/>
                </a:solidFill>
              </a:rPr>
              <a:t> users, 2 sessions</a:t>
            </a:r>
            <a:endParaRPr>
              <a:solidFill>
                <a:schemeClr val="dk2"/>
              </a:solidFill>
            </a:endParaRPr>
          </a:p>
          <a:p>
            <a:pPr indent="-317500" lvl="1" marL="914400" rtl="0" algn="l">
              <a:spcBef>
                <a:spcPts val="0"/>
              </a:spcBef>
              <a:spcAft>
                <a:spcPts val="0"/>
              </a:spcAft>
              <a:buClr>
                <a:schemeClr val="dk2"/>
              </a:buClr>
              <a:buSzPts val="1400"/>
              <a:buChar char="○"/>
            </a:pPr>
            <a:r>
              <a:rPr b="1" lang="hu">
                <a:solidFill>
                  <a:schemeClr val="dk2"/>
                </a:solidFill>
              </a:rPr>
              <a:t>S1</a:t>
            </a:r>
            <a:r>
              <a:rPr lang="hu">
                <a:solidFill>
                  <a:schemeClr val="dk2"/>
                </a:solidFill>
              </a:rPr>
              <a:t>: session1</a:t>
            </a:r>
            <a:endParaRPr>
              <a:solidFill>
                <a:schemeClr val="dk2"/>
              </a:solidFill>
            </a:endParaRPr>
          </a:p>
          <a:p>
            <a:pPr indent="-317500" lvl="1" marL="914400" rtl="0" algn="l">
              <a:spcBef>
                <a:spcPts val="0"/>
              </a:spcBef>
              <a:spcAft>
                <a:spcPts val="0"/>
              </a:spcAft>
              <a:buClr>
                <a:schemeClr val="dk2"/>
              </a:buClr>
              <a:buSzPts val="1400"/>
              <a:buChar char="○"/>
            </a:pPr>
            <a:r>
              <a:rPr b="1" lang="hu">
                <a:solidFill>
                  <a:srgbClr val="0000FF"/>
                </a:solidFill>
              </a:rPr>
              <a:t>S2</a:t>
            </a:r>
            <a:r>
              <a:rPr lang="hu">
                <a:solidFill>
                  <a:schemeClr val="dk2"/>
                </a:solidFill>
              </a:rPr>
              <a:t>: session2</a:t>
            </a:r>
            <a:endParaRPr>
              <a:solidFill>
                <a:schemeClr val="dk2"/>
              </a:solidFill>
            </a:endParaRPr>
          </a:p>
          <a:p>
            <a:pPr indent="-317500" lvl="0" marL="457200" rtl="0" algn="l">
              <a:spcBef>
                <a:spcPts val="0"/>
              </a:spcBef>
              <a:spcAft>
                <a:spcPts val="0"/>
              </a:spcAft>
              <a:buClr>
                <a:schemeClr val="dk2"/>
              </a:buClr>
              <a:buSzPts val="1400"/>
              <a:buChar char="●"/>
            </a:pPr>
            <a:r>
              <a:rPr lang="hu">
                <a:solidFill>
                  <a:schemeClr val="dk2"/>
                </a:solidFill>
              </a:rPr>
              <a:t>Fs = 100 Hz</a:t>
            </a:r>
            <a:endParaRPr>
              <a:solidFill>
                <a:schemeClr val="dk2"/>
              </a:solidFill>
            </a:endParaRPr>
          </a:p>
          <a:p>
            <a:pPr indent="0" lvl="0" marL="0" rtl="0" algn="l">
              <a:spcBef>
                <a:spcPts val="0"/>
              </a:spcBef>
              <a:spcAft>
                <a:spcPts val="0"/>
              </a:spcAft>
              <a:buNone/>
            </a:pPr>
            <a:r>
              <a:t/>
            </a:r>
            <a:endParaRPr>
              <a:solidFill>
                <a:schemeClr val="dk2"/>
              </a:solidFill>
            </a:endParaRPr>
          </a:p>
          <a:p>
            <a:pPr indent="0" lvl="0" marL="0" rtl="0" algn="l">
              <a:spcBef>
                <a:spcPts val="0"/>
              </a:spcBef>
              <a:spcAft>
                <a:spcPts val="0"/>
              </a:spcAft>
              <a:buNone/>
            </a:pPr>
            <a:r>
              <a:rPr b="1" lang="hu">
                <a:solidFill>
                  <a:schemeClr val="dk2"/>
                </a:solidFill>
              </a:rPr>
              <a:t>Binary classifiers:</a:t>
            </a:r>
            <a:endParaRPr b="1">
              <a:solidFill>
                <a:schemeClr val="dk2"/>
              </a:solidFill>
            </a:endParaRPr>
          </a:p>
          <a:p>
            <a:pPr indent="-317500" lvl="0" marL="457200" rtl="0" algn="l">
              <a:spcBef>
                <a:spcPts val="0"/>
              </a:spcBef>
              <a:spcAft>
                <a:spcPts val="0"/>
              </a:spcAft>
              <a:buClr>
                <a:schemeClr val="dk2"/>
              </a:buClr>
              <a:buSzPts val="1400"/>
              <a:buChar char="●"/>
            </a:pPr>
            <a:r>
              <a:rPr lang="hu">
                <a:solidFill>
                  <a:schemeClr val="dk2"/>
                </a:solidFill>
              </a:rPr>
              <a:t>balanced training data</a:t>
            </a:r>
            <a:endParaRPr>
              <a:solidFill>
                <a:schemeClr val="dk2"/>
              </a:solidFill>
            </a:endParaRPr>
          </a:p>
          <a:p>
            <a:pPr indent="0" lvl="0" marL="0" rtl="0" algn="l">
              <a:spcBef>
                <a:spcPts val="0"/>
              </a:spcBef>
              <a:spcAft>
                <a:spcPts val="0"/>
              </a:spcAft>
              <a:buNone/>
            </a:pPr>
            <a:r>
              <a:t/>
            </a:r>
            <a:endParaRPr>
              <a:solidFill>
                <a:schemeClr val="dk2"/>
              </a:solidFill>
            </a:endParaRPr>
          </a:p>
          <a:p>
            <a:pPr indent="0" lvl="0" marL="0" rtl="0" algn="l">
              <a:spcBef>
                <a:spcPts val="0"/>
              </a:spcBef>
              <a:spcAft>
                <a:spcPts val="0"/>
              </a:spcAft>
              <a:buNone/>
            </a:pPr>
            <a:r>
              <a:rPr b="1" lang="hu">
                <a:solidFill>
                  <a:schemeClr val="dk2"/>
                </a:solidFill>
              </a:rPr>
              <a:t>Validation:</a:t>
            </a:r>
            <a:endParaRPr b="1">
              <a:solidFill>
                <a:schemeClr val="dk2"/>
              </a:solidFill>
            </a:endParaRPr>
          </a:p>
          <a:p>
            <a:pPr indent="-317500" lvl="0" marL="457200" rtl="0" algn="l">
              <a:spcBef>
                <a:spcPts val="0"/>
              </a:spcBef>
              <a:spcAft>
                <a:spcPts val="0"/>
              </a:spcAft>
              <a:buClr>
                <a:schemeClr val="dk2"/>
              </a:buClr>
              <a:buSzPts val="1400"/>
              <a:buChar char="●"/>
            </a:pPr>
            <a:r>
              <a:rPr lang="hu">
                <a:solidFill>
                  <a:schemeClr val="dk2"/>
                </a:solidFill>
              </a:rPr>
              <a:t>one step cycle</a:t>
            </a:r>
            <a:endParaRPr>
              <a:solidFill>
                <a:schemeClr val="dk2"/>
              </a:solidFill>
            </a:endParaRPr>
          </a:p>
        </p:txBody>
      </p:sp>
      <p:sp>
        <p:nvSpPr>
          <p:cNvPr id="155" name="Google Shape;155;p25"/>
          <p:cNvSpPr txBox="1"/>
          <p:nvPr/>
        </p:nvSpPr>
        <p:spPr>
          <a:xfrm>
            <a:off x="175725" y="664850"/>
            <a:ext cx="8520600" cy="476400"/>
          </a:xfrm>
          <a:prstGeom prst="rect">
            <a:avLst/>
          </a:prstGeom>
          <a:noFill/>
          <a:ln>
            <a:noFill/>
          </a:ln>
        </p:spPr>
        <p:txBody>
          <a:bodyPr anchorCtr="0" anchor="ctr" bIns="91425" lIns="91425" spcFirstLastPara="1" rIns="91425" wrap="square" tIns="91425">
            <a:noAutofit/>
          </a:bodyPr>
          <a:lstStyle/>
          <a:p>
            <a:pPr indent="-381000" lvl="0" marL="457200" rtl="0" algn="l">
              <a:spcBef>
                <a:spcPts val="0"/>
              </a:spcBef>
              <a:spcAft>
                <a:spcPts val="0"/>
              </a:spcAft>
              <a:buClr>
                <a:schemeClr val="accent1"/>
              </a:buClr>
              <a:buSzPts val="2400"/>
              <a:buFont typeface="Amatic SC"/>
              <a:buAutoNum type="arabicPeriod"/>
            </a:pPr>
            <a:r>
              <a:rPr b="1" lang="hu" sz="2400">
                <a:solidFill>
                  <a:schemeClr val="accent1"/>
                </a:solidFill>
                <a:latin typeface="Amatic SC"/>
                <a:ea typeface="Amatic SC"/>
                <a:cs typeface="Amatic SC"/>
                <a:sym typeface="Amatic SC"/>
              </a:rPr>
              <a:t>GAIT CHANGES OVER TIME</a:t>
            </a:r>
            <a:endParaRPr b="1" sz="2400">
              <a:solidFill>
                <a:schemeClr val="accent1"/>
              </a:solidFill>
              <a:latin typeface="Amatic SC"/>
              <a:ea typeface="Amatic SC"/>
              <a:cs typeface="Amatic SC"/>
              <a:sym typeface="Amatic SC"/>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Google Shape;160;p26"/>
          <p:cNvSpPr txBox="1"/>
          <p:nvPr>
            <p:ph idx="1" type="body"/>
          </p:nvPr>
        </p:nvSpPr>
        <p:spPr>
          <a:xfrm>
            <a:off x="6222725" y="1476650"/>
            <a:ext cx="2921400" cy="2386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hu" sz="1400"/>
              <a:t>Random Forest classifier</a:t>
            </a:r>
            <a:endParaRPr b="1" sz="1400"/>
          </a:p>
          <a:p>
            <a:pPr indent="-317500" lvl="0" marL="457200" rtl="0" algn="l">
              <a:spcBef>
                <a:spcPts val="1600"/>
              </a:spcBef>
              <a:spcAft>
                <a:spcPts val="0"/>
              </a:spcAft>
              <a:buSzPts val="1400"/>
              <a:buChar char="●"/>
            </a:pPr>
            <a:r>
              <a:rPr lang="hu" sz="1400"/>
              <a:t>balanced</a:t>
            </a:r>
            <a:endParaRPr sz="1400"/>
          </a:p>
          <a:p>
            <a:pPr indent="0" lvl="0" marL="0" rtl="0" algn="l">
              <a:spcBef>
                <a:spcPts val="1600"/>
              </a:spcBef>
              <a:spcAft>
                <a:spcPts val="0"/>
              </a:spcAft>
              <a:buNone/>
            </a:pPr>
            <a:r>
              <a:rPr b="1" lang="hu" sz="1400"/>
              <a:t>Verification - 1 unit:</a:t>
            </a:r>
            <a:endParaRPr b="1" sz="1400"/>
          </a:p>
          <a:p>
            <a:pPr indent="-317500" lvl="0" marL="457200" rtl="0" algn="l">
              <a:spcBef>
                <a:spcPts val="1600"/>
              </a:spcBef>
              <a:spcAft>
                <a:spcPts val="0"/>
              </a:spcAft>
              <a:buSzPts val="1400"/>
              <a:buChar char="●"/>
            </a:pPr>
            <a:r>
              <a:rPr lang="hu" sz="1400"/>
              <a:t>one step cycle</a:t>
            </a:r>
            <a:endParaRPr sz="1400"/>
          </a:p>
          <a:p>
            <a:pPr indent="-317500" lvl="0" marL="457200" rtl="0" algn="l">
              <a:spcBef>
                <a:spcPts val="0"/>
              </a:spcBef>
              <a:spcAft>
                <a:spcPts val="0"/>
              </a:spcAft>
              <a:buSzPts val="1400"/>
              <a:buChar char="●"/>
            </a:pPr>
            <a:r>
              <a:rPr lang="hu" sz="1400"/>
              <a:t>1 frame (128 samples)</a:t>
            </a:r>
            <a:endParaRPr sz="1400"/>
          </a:p>
        </p:txBody>
      </p:sp>
      <p:graphicFrame>
        <p:nvGraphicFramePr>
          <p:cNvPr id="161" name="Google Shape;161;p26"/>
          <p:cNvGraphicFramePr/>
          <p:nvPr/>
        </p:nvGraphicFramePr>
        <p:xfrm>
          <a:off x="419850" y="1093463"/>
          <a:ext cx="3000000" cy="3000000"/>
        </p:xfrm>
        <a:graphic>
          <a:graphicData uri="http://schemas.openxmlformats.org/drawingml/2006/table">
            <a:tbl>
              <a:tblPr>
                <a:noFill/>
                <a:tableStyleId>{A4F4643B-FA82-41DE-9649-B636E42E1485}</a:tableStyleId>
              </a:tblPr>
              <a:tblGrid>
                <a:gridCol w="1087325"/>
                <a:gridCol w="1081925"/>
                <a:gridCol w="1030025"/>
                <a:gridCol w="864175"/>
                <a:gridCol w="821775"/>
                <a:gridCol w="816550"/>
              </a:tblGrid>
              <a:tr h="596250">
                <a:tc>
                  <a:txBody>
                    <a:bodyPr>
                      <a:noAutofit/>
                    </a:bodyPr>
                    <a:lstStyle/>
                    <a:p>
                      <a:pPr indent="0" lvl="0" marL="0" rtl="0" algn="l">
                        <a:spcBef>
                          <a:spcPts val="0"/>
                        </a:spcBef>
                        <a:spcAft>
                          <a:spcPts val="0"/>
                        </a:spcAft>
                        <a:buNone/>
                      </a:pPr>
                      <a:r>
                        <a:rPr b="1" lang="hu" sz="1800">
                          <a:solidFill>
                            <a:schemeClr val="dk2"/>
                          </a:solidFill>
                        </a:rPr>
                        <a:t>Unit</a:t>
                      </a:r>
                      <a:endParaRPr b="1" sz="1800">
                        <a:solidFill>
                          <a:schemeClr val="dk2"/>
                        </a:solidFill>
                      </a:endParaRPr>
                    </a:p>
                  </a:txBody>
                  <a:tcPr marT="91425" marB="91425" marR="91425" marL="91425"/>
                </a:tc>
                <a:tc>
                  <a:txBody>
                    <a:bodyPr>
                      <a:noAutofit/>
                    </a:bodyPr>
                    <a:lstStyle/>
                    <a:p>
                      <a:pPr indent="0" lvl="0" marL="0" rtl="0" algn="l">
                        <a:spcBef>
                          <a:spcPts val="0"/>
                        </a:spcBef>
                        <a:spcAft>
                          <a:spcPts val="0"/>
                        </a:spcAft>
                        <a:buNone/>
                      </a:pPr>
                      <a:r>
                        <a:rPr b="1" lang="hu" sz="1800">
                          <a:solidFill>
                            <a:schemeClr val="dk2"/>
                          </a:solidFill>
                        </a:rPr>
                        <a:t>Trai</a:t>
                      </a:r>
                      <a:r>
                        <a:rPr b="1" lang="hu" sz="1800">
                          <a:solidFill>
                            <a:schemeClr val="dk2"/>
                          </a:solidFill>
                        </a:rPr>
                        <a:t>ning</a:t>
                      </a:r>
                      <a:endParaRPr b="1" sz="1800">
                        <a:solidFill>
                          <a:schemeClr val="dk2"/>
                        </a:solidFill>
                      </a:endParaRPr>
                    </a:p>
                    <a:p>
                      <a:pPr indent="0" lvl="0" marL="0" rtl="0" algn="l">
                        <a:spcBef>
                          <a:spcPts val="0"/>
                        </a:spcBef>
                        <a:spcAft>
                          <a:spcPts val="0"/>
                        </a:spcAft>
                        <a:buNone/>
                      </a:pPr>
                      <a:r>
                        <a:t/>
                      </a:r>
                      <a:endParaRPr b="1" sz="1800">
                        <a:solidFill>
                          <a:schemeClr val="dk2"/>
                        </a:solidFill>
                      </a:endParaRPr>
                    </a:p>
                  </a:txBody>
                  <a:tcPr marT="91425" marB="91425" marR="91425" marL="91425"/>
                </a:tc>
                <a:tc>
                  <a:txBody>
                    <a:bodyPr>
                      <a:noAutofit/>
                    </a:bodyPr>
                    <a:lstStyle/>
                    <a:p>
                      <a:pPr indent="0" lvl="0" marL="0" rtl="0" algn="l">
                        <a:spcBef>
                          <a:spcPts val="0"/>
                        </a:spcBef>
                        <a:spcAft>
                          <a:spcPts val="0"/>
                        </a:spcAft>
                        <a:buClr>
                          <a:srgbClr val="000000"/>
                        </a:buClr>
                        <a:buSzPts val="1100"/>
                        <a:buFont typeface="Arial"/>
                        <a:buNone/>
                      </a:pPr>
                      <a:r>
                        <a:rPr b="1" lang="hu" sz="1800">
                          <a:solidFill>
                            <a:schemeClr val="dk2"/>
                          </a:solidFill>
                        </a:rPr>
                        <a:t>Testing</a:t>
                      </a:r>
                      <a:endParaRPr b="1" sz="1800">
                        <a:solidFill>
                          <a:schemeClr val="dk2"/>
                        </a:solidFill>
                      </a:endParaRPr>
                    </a:p>
                  </a:txBody>
                  <a:tcPr marT="91425" marB="91425" marR="91425" marL="91425"/>
                </a:tc>
                <a:tc>
                  <a:txBody>
                    <a:bodyPr>
                      <a:noAutofit/>
                    </a:bodyPr>
                    <a:lstStyle/>
                    <a:p>
                      <a:pPr indent="0" lvl="0" marL="0" rtl="0" algn="l">
                        <a:spcBef>
                          <a:spcPts val="0"/>
                        </a:spcBef>
                        <a:spcAft>
                          <a:spcPts val="0"/>
                        </a:spcAft>
                        <a:buNone/>
                      </a:pPr>
                      <a:r>
                        <a:rPr b="1" lang="hu" sz="1800">
                          <a:solidFill>
                            <a:schemeClr val="dk2"/>
                          </a:solidFill>
                        </a:rPr>
                        <a:t>Prec.</a:t>
                      </a:r>
                      <a:endParaRPr b="1" sz="1800">
                        <a:solidFill>
                          <a:schemeClr val="dk2"/>
                        </a:solidFill>
                      </a:endParaRPr>
                    </a:p>
                  </a:txBody>
                  <a:tcPr marT="91425" marB="91425" marR="91425" marL="91425"/>
                </a:tc>
                <a:tc>
                  <a:txBody>
                    <a:bodyPr>
                      <a:noAutofit/>
                    </a:bodyPr>
                    <a:lstStyle/>
                    <a:p>
                      <a:pPr indent="0" lvl="0" marL="0" rtl="0" algn="l">
                        <a:spcBef>
                          <a:spcPts val="0"/>
                        </a:spcBef>
                        <a:spcAft>
                          <a:spcPts val="0"/>
                        </a:spcAft>
                        <a:buNone/>
                      </a:pPr>
                      <a:r>
                        <a:rPr b="1" lang="hu" sz="1800">
                          <a:solidFill>
                            <a:schemeClr val="dk2"/>
                          </a:solidFill>
                        </a:rPr>
                        <a:t>AUC</a:t>
                      </a:r>
                      <a:endParaRPr b="1" sz="1800">
                        <a:solidFill>
                          <a:schemeClr val="dk2"/>
                        </a:solidFill>
                      </a:endParaRPr>
                    </a:p>
                  </a:txBody>
                  <a:tcPr marT="91425" marB="91425" marR="91425" marL="91425"/>
                </a:tc>
                <a:tc>
                  <a:txBody>
                    <a:bodyPr>
                      <a:noAutofit/>
                    </a:bodyPr>
                    <a:lstStyle/>
                    <a:p>
                      <a:pPr indent="0" lvl="0" marL="0" rtl="0" algn="l">
                        <a:spcBef>
                          <a:spcPts val="0"/>
                        </a:spcBef>
                        <a:spcAft>
                          <a:spcPts val="0"/>
                        </a:spcAft>
                        <a:buNone/>
                      </a:pPr>
                      <a:r>
                        <a:rPr b="1" lang="hu" sz="1800">
                          <a:solidFill>
                            <a:schemeClr val="dk2"/>
                          </a:solidFill>
                        </a:rPr>
                        <a:t>EER</a:t>
                      </a:r>
                      <a:endParaRPr b="1" sz="1800">
                        <a:solidFill>
                          <a:schemeClr val="dk2"/>
                        </a:solidFill>
                      </a:endParaRPr>
                    </a:p>
                  </a:txBody>
                  <a:tcPr marT="91425" marB="91425" marR="91425" marL="91425"/>
                </a:tc>
              </a:tr>
              <a:tr h="388675">
                <a:tc>
                  <a:txBody>
                    <a:bodyPr>
                      <a:noAutofit/>
                    </a:bodyPr>
                    <a:lstStyle/>
                    <a:p>
                      <a:pPr indent="0" lvl="0" marL="0" rtl="0" algn="l">
                        <a:spcBef>
                          <a:spcPts val="0"/>
                        </a:spcBef>
                        <a:spcAft>
                          <a:spcPts val="0"/>
                        </a:spcAft>
                        <a:buNone/>
                      </a:pPr>
                      <a:r>
                        <a:rPr lang="hu" sz="1800">
                          <a:solidFill>
                            <a:schemeClr val="dk2"/>
                          </a:solidFill>
                        </a:rPr>
                        <a:t>Cycle</a:t>
                      </a:r>
                      <a:endParaRPr sz="1800">
                        <a:solidFill>
                          <a:schemeClr val="dk2"/>
                        </a:solidFill>
                      </a:endParaRPr>
                    </a:p>
                  </a:txBody>
                  <a:tcPr marT="91425" marB="91425" marR="91425" marL="91425">
                    <a:lnB cap="flat" cmpd="sng" w="9525">
                      <a:solidFill>
                        <a:srgbClr val="9E9E9E"/>
                      </a:solidFill>
                      <a:prstDash val="solid"/>
                      <a:round/>
                      <a:headEnd len="sm" w="sm" type="none"/>
                      <a:tailEnd len="sm" w="sm" type="none"/>
                    </a:lnB>
                    <a:solidFill>
                      <a:srgbClr val="EFEFEF"/>
                    </a:solidFill>
                  </a:tcPr>
                </a:tc>
                <a:tc>
                  <a:txBody>
                    <a:bodyPr>
                      <a:noAutofit/>
                    </a:bodyPr>
                    <a:lstStyle/>
                    <a:p>
                      <a:pPr indent="0" lvl="0" marL="0" rtl="0" algn="ctr">
                        <a:spcBef>
                          <a:spcPts val="0"/>
                        </a:spcBef>
                        <a:spcAft>
                          <a:spcPts val="0"/>
                        </a:spcAft>
                        <a:buNone/>
                      </a:pPr>
                      <a:r>
                        <a:rPr b="1" lang="hu" sz="1800"/>
                        <a:t>S1</a:t>
                      </a:r>
                      <a:endParaRPr b="1" sz="1800"/>
                    </a:p>
                    <a:p>
                      <a:pPr indent="0" lvl="0" marL="0" rtl="0" algn="ctr">
                        <a:spcBef>
                          <a:spcPts val="0"/>
                        </a:spcBef>
                        <a:spcAft>
                          <a:spcPts val="0"/>
                        </a:spcAft>
                        <a:buNone/>
                      </a:pPr>
                      <a:r>
                        <a:t/>
                      </a:r>
                      <a:endParaRPr b="1" sz="1800"/>
                    </a:p>
                  </a:txBody>
                  <a:tcPr marT="91425" marB="91425" marR="91425" marL="91425">
                    <a:lnB cap="flat" cmpd="sng" w="9525">
                      <a:solidFill>
                        <a:srgbClr val="9E9E9E"/>
                      </a:solidFill>
                      <a:prstDash val="solid"/>
                      <a:round/>
                      <a:headEnd len="sm" w="sm" type="none"/>
                      <a:tailEnd len="sm" w="sm" type="none"/>
                    </a:lnB>
                    <a:solidFill>
                      <a:srgbClr val="EFEFEF"/>
                    </a:solidFill>
                  </a:tcPr>
                </a:tc>
                <a:tc>
                  <a:txBody>
                    <a:bodyPr>
                      <a:noAutofit/>
                    </a:bodyPr>
                    <a:lstStyle/>
                    <a:p>
                      <a:pPr indent="0" lvl="0" marL="0" rtl="0" algn="ctr">
                        <a:spcBef>
                          <a:spcPts val="0"/>
                        </a:spcBef>
                        <a:spcAft>
                          <a:spcPts val="0"/>
                        </a:spcAft>
                        <a:buNone/>
                      </a:pPr>
                      <a:r>
                        <a:rPr b="1" lang="hu" sz="1800"/>
                        <a:t>S1</a:t>
                      </a:r>
                      <a:endParaRPr b="1" sz="1800"/>
                    </a:p>
                  </a:txBody>
                  <a:tcPr marT="91425" marB="91425" marR="91425" marL="91425">
                    <a:lnB cap="flat" cmpd="sng" w="9525">
                      <a:solidFill>
                        <a:srgbClr val="9E9E9E"/>
                      </a:solidFill>
                      <a:prstDash val="solid"/>
                      <a:round/>
                      <a:headEnd len="sm" w="sm" type="none"/>
                      <a:tailEnd len="sm" w="sm" type="none"/>
                    </a:lnB>
                    <a:solidFill>
                      <a:srgbClr val="EFEFEF"/>
                    </a:solidFill>
                  </a:tcPr>
                </a:tc>
                <a:tc>
                  <a:txBody>
                    <a:bodyPr>
                      <a:noAutofit/>
                    </a:bodyPr>
                    <a:lstStyle/>
                    <a:p>
                      <a:pPr indent="0" lvl="0" marL="0" rtl="0" algn="r">
                        <a:spcBef>
                          <a:spcPts val="0"/>
                        </a:spcBef>
                        <a:spcAft>
                          <a:spcPts val="0"/>
                        </a:spcAft>
                        <a:buNone/>
                      </a:pPr>
                      <a:r>
                        <a:rPr lang="hu" sz="1800"/>
                        <a:t>0.94</a:t>
                      </a:r>
                      <a:endParaRPr sz="1800"/>
                    </a:p>
                  </a:txBody>
                  <a:tcPr marT="91425" marB="91425" marR="91425" marL="91425">
                    <a:lnB cap="flat" cmpd="sng" w="9525">
                      <a:solidFill>
                        <a:srgbClr val="9E9E9E"/>
                      </a:solidFill>
                      <a:prstDash val="solid"/>
                      <a:round/>
                      <a:headEnd len="sm" w="sm" type="none"/>
                      <a:tailEnd len="sm" w="sm" type="none"/>
                    </a:lnB>
                    <a:solidFill>
                      <a:srgbClr val="EFEFEF"/>
                    </a:solidFill>
                  </a:tcPr>
                </a:tc>
                <a:tc>
                  <a:txBody>
                    <a:bodyPr>
                      <a:noAutofit/>
                    </a:bodyPr>
                    <a:lstStyle/>
                    <a:p>
                      <a:pPr indent="0" lvl="0" marL="0" rtl="0" algn="r">
                        <a:spcBef>
                          <a:spcPts val="0"/>
                        </a:spcBef>
                        <a:spcAft>
                          <a:spcPts val="0"/>
                        </a:spcAft>
                        <a:buNone/>
                      </a:pPr>
                      <a:r>
                        <a:rPr lang="hu" sz="1800"/>
                        <a:t>0.98 </a:t>
                      </a:r>
                      <a:endParaRPr sz="1800"/>
                    </a:p>
                  </a:txBody>
                  <a:tcPr marT="91425" marB="91425" marR="91425" marL="91425">
                    <a:lnB cap="flat" cmpd="sng" w="9525">
                      <a:solidFill>
                        <a:srgbClr val="9E9E9E"/>
                      </a:solidFill>
                      <a:prstDash val="solid"/>
                      <a:round/>
                      <a:headEnd len="sm" w="sm" type="none"/>
                      <a:tailEnd len="sm" w="sm" type="none"/>
                    </a:lnB>
                    <a:solidFill>
                      <a:srgbClr val="EFEFEF"/>
                    </a:solidFill>
                  </a:tcPr>
                </a:tc>
                <a:tc>
                  <a:txBody>
                    <a:bodyPr>
                      <a:noAutofit/>
                    </a:bodyPr>
                    <a:lstStyle/>
                    <a:p>
                      <a:pPr indent="0" lvl="0" marL="0" rtl="0" algn="r">
                        <a:spcBef>
                          <a:spcPts val="0"/>
                        </a:spcBef>
                        <a:spcAft>
                          <a:spcPts val="0"/>
                        </a:spcAft>
                        <a:buNone/>
                      </a:pPr>
                      <a:r>
                        <a:rPr lang="hu" sz="1800"/>
                        <a:t>0.04 </a:t>
                      </a:r>
                      <a:endParaRPr sz="1800"/>
                    </a:p>
                  </a:txBody>
                  <a:tcPr marT="91425" marB="91425" marR="91425" marL="91425">
                    <a:lnB cap="flat" cmpd="sng" w="9525">
                      <a:solidFill>
                        <a:srgbClr val="9E9E9E"/>
                      </a:solidFill>
                      <a:prstDash val="solid"/>
                      <a:round/>
                      <a:headEnd len="sm" w="sm" type="none"/>
                      <a:tailEnd len="sm" w="sm" type="none"/>
                    </a:lnB>
                    <a:solidFill>
                      <a:srgbClr val="EFEFEF"/>
                    </a:solidFill>
                  </a:tcPr>
                </a:tc>
              </a:tr>
              <a:tr h="388675">
                <a:tc>
                  <a:txBody>
                    <a:bodyPr>
                      <a:noAutofit/>
                    </a:bodyPr>
                    <a:lstStyle/>
                    <a:p>
                      <a:pPr indent="0" lvl="0" marL="0" rtl="0" algn="l">
                        <a:spcBef>
                          <a:spcPts val="0"/>
                        </a:spcBef>
                        <a:spcAft>
                          <a:spcPts val="0"/>
                        </a:spcAft>
                        <a:buNone/>
                      </a:pPr>
                      <a:r>
                        <a:rPr lang="hu" sz="1800">
                          <a:solidFill>
                            <a:schemeClr val="dk2"/>
                          </a:solidFill>
                        </a:rPr>
                        <a:t>128 samples</a:t>
                      </a:r>
                      <a:endParaRPr sz="1800">
                        <a:solidFill>
                          <a:schemeClr val="dk2"/>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c>
                  <a:txBody>
                    <a:bodyPr>
                      <a:noAutofit/>
                    </a:bodyPr>
                    <a:lstStyle/>
                    <a:p>
                      <a:pPr indent="0" lvl="0" marL="0" rtl="0" algn="ctr">
                        <a:spcBef>
                          <a:spcPts val="0"/>
                        </a:spcBef>
                        <a:spcAft>
                          <a:spcPts val="0"/>
                        </a:spcAft>
                        <a:buNone/>
                      </a:pPr>
                      <a:r>
                        <a:rPr b="1" lang="hu" sz="1800"/>
                        <a:t>S1</a:t>
                      </a:r>
                      <a:endParaRPr b="1" sz="18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c>
                  <a:txBody>
                    <a:bodyPr>
                      <a:noAutofit/>
                    </a:bodyPr>
                    <a:lstStyle/>
                    <a:p>
                      <a:pPr indent="0" lvl="0" marL="0" rtl="0" algn="ctr">
                        <a:spcBef>
                          <a:spcPts val="0"/>
                        </a:spcBef>
                        <a:spcAft>
                          <a:spcPts val="0"/>
                        </a:spcAft>
                        <a:buNone/>
                      </a:pPr>
                      <a:r>
                        <a:rPr b="1" lang="hu" sz="1800"/>
                        <a:t>S1</a:t>
                      </a:r>
                      <a:endParaRPr b="1" sz="18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c>
                  <a:txBody>
                    <a:bodyPr>
                      <a:noAutofit/>
                    </a:bodyPr>
                    <a:lstStyle/>
                    <a:p>
                      <a:pPr indent="0" lvl="0" marL="0" rtl="0" algn="r">
                        <a:spcBef>
                          <a:spcPts val="0"/>
                        </a:spcBef>
                        <a:spcAft>
                          <a:spcPts val="0"/>
                        </a:spcAft>
                        <a:buNone/>
                      </a:pPr>
                      <a:r>
                        <a:rPr lang="hu" sz="1800"/>
                        <a:t>0.94</a:t>
                      </a:r>
                      <a:endParaRPr sz="18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c>
                  <a:txBody>
                    <a:bodyPr>
                      <a:noAutofit/>
                    </a:bodyPr>
                    <a:lstStyle/>
                    <a:p>
                      <a:pPr indent="0" lvl="0" marL="0" rtl="0" algn="r">
                        <a:spcBef>
                          <a:spcPts val="0"/>
                        </a:spcBef>
                        <a:spcAft>
                          <a:spcPts val="0"/>
                        </a:spcAft>
                        <a:buNone/>
                      </a:pPr>
                      <a:r>
                        <a:rPr lang="hu" sz="1800"/>
                        <a:t>0.98</a:t>
                      </a:r>
                      <a:endParaRPr sz="18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c>
                  <a:txBody>
                    <a:bodyPr>
                      <a:noAutofit/>
                    </a:bodyPr>
                    <a:lstStyle/>
                    <a:p>
                      <a:pPr indent="0" lvl="0" marL="0" rtl="0" algn="r">
                        <a:spcBef>
                          <a:spcPts val="0"/>
                        </a:spcBef>
                        <a:spcAft>
                          <a:spcPts val="0"/>
                        </a:spcAft>
                        <a:buNone/>
                      </a:pPr>
                      <a:r>
                        <a:rPr lang="hu" sz="1800"/>
                        <a:t>0.05</a:t>
                      </a:r>
                      <a:endParaRPr sz="18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r>
              <a:tr h="392450">
                <a:tc>
                  <a:txBody>
                    <a:bodyPr>
                      <a:noAutofit/>
                    </a:bodyPr>
                    <a:lstStyle/>
                    <a:p>
                      <a:pPr indent="0" lvl="0" marL="0" rtl="0" algn="l">
                        <a:spcBef>
                          <a:spcPts val="0"/>
                        </a:spcBef>
                        <a:spcAft>
                          <a:spcPts val="0"/>
                        </a:spcAft>
                        <a:buNone/>
                      </a:pPr>
                      <a:r>
                        <a:rPr lang="hu" sz="1800">
                          <a:solidFill>
                            <a:schemeClr val="dk2"/>
                          </a:solidFill>
                        </a:rPr>
                        <a:t>Cycle</a:t>
                      </a:r>
                      <a:endParaRPr sz="1800">
                        <a:solidFill>
                          <a:schemeClr val="dk2"/>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EFEFEF"/>
                    </a:solidFill>
                  </a:tcPr>
                </a:tc>
                <a:tc>
                  <a:txBody>
                    <a:bodyPr>
                      <a:noAutofit/>
                    </a:bodyPr>
                    <a:lstStyle/>
                    <a:p>
                      <a:pPr indent="0" lvl="0" marL="0" rtl="0" algn="ctr">
                        <a:spcBef>
                          <a:spcPts val="0"/>
                        </a:spcBef>
                        <a:spcAft>
                          <a:spcPts val="0"/>
                        </a:spcAft>
                        <a:buNone/>
                      </a:pPr>
                      <a:r>
                        <a:rPr b="1" lang="hu" sz="1800"/>
                        <a:t>S1</a:t>
                      </a:r>
                      <a:endParaRPr b="1" sz="1800"/>
                    </a:p>
                    <a:p>
                      <a:pPr indent="0" lvl="0" marL="0" rtl="0" algn="ctr">
                        <a:spcBef>
                          <a:spcPts val="0"/>
                        </a:spcBef>
                        <a:spcAft>
                          <a:spcPts val="0"/>
                        </a:spcAft>
                        <a:buNone/>
                      </a:pPr>
                      <a:r>
                        <a:t/>
                      </a:r>
                      <a:endParaRPr b="1" sz="18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EFEFEF"/>
                    </a:solidFill>
                  </a:tcPr>
                </a:tc>
                <a:tc>
                  <a:txBody>
                    <a:bodyPr>
                      <a:noAutofit/>
                    </a:bodyPr>
                    <a:lstStyle/>
                    <a:p>
                      <a:pPr indent="0" lvl="0" marL="0" rtl="0" algn="ctr">
                        <a:spcBef>
                          <a:spcPts val="0"/>
                        </a:spcBef>
                        <a:spcAft>
                          <a:spcPts val="0"/>
                        </a:spcAft>
                        <a:buNone/>
                      </a:pPr>
                      <a:r>
                        <a:rPr b="1" lang="hu" sz="1800">
                          <a:solidFill>
                            <a:srgbClr val="0000FF"/>
                          </a:solidFill>
                        </a:rPr>
                        <a:t>S2</a:t>
                      </a:r>
                      <a:endParaRPr b="1" sz="1800">
                        <a:solidFill>
                          <a:srgbClr val="0000FF"/>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EFEFEF"/>
                    </a:solidFill>
                  </a:tcPr>
                </a:tc>
                <a:tc>
                  <a:txBody>
                    <a:bodyPr>
                      <a:noAutofit/>
                    </a:bodyPr>
                    <a:lstStyle/>
                    <a:p>
                      <a:pPr indent="0" lvl="0" marL="0" rtl="0" algn="r">
                        <a:spcBef>
                          <a:spcPts val="0"/>
                        </a:spcBef>
                        <a:spcAft>
                          <a:spcPts val="0"/>
                        </a:spcAft>
                        <a:buNone/>
                      </a:pPr>
                      <a:r>
                        <a:rPr lang="hu" sz="1800"/>
                        <a:t>0.71 </a:t>
                      </a:r>
                      <a:endParaRPr sz="18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EFEFEF"/>
                    </a:solidFill>
                  </a:tcPr>
                </a:tc>
                <a:tc>
                  <a:txBody>
                    <a:bodyPr>
                      <a:noAutofit/>
                    </a:bodyPr>
                    <a:lstStyle/>
                    <a:p>
                      <a:pPr indent="0" lvl="0" marL="0" rtl="0" algn="r">
                        <a:spcBef>
                          <a:spcPts val="0"/>
                        </a:spcBef>
                        <a:spcAft>
                          <a:spcPts val="0"/>
                        </a:spcAft>
                        <a:buNone/>
                      </a:pPr>
                      <a:r>
                        <a:rPr lang="hu" sz="1800"/>
                        <a:t>0.87</a:t>
                      </a:r>
                      <a:endParaRPr sz="18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EFEFEF"/>
                    </a:solidFill>
                  </a:tcPr>
                </a:tc>
                <a:tc>
                  <a:txBody>
                    <a:bodyPr>
                      <a:noAutofit/>
                    </a:bodyPr>
                    <a:lstStyle/>
                    <a:p>
                      <a:pPr indent="0" lvl="0" marL="0" rtl="0" algn="r">
                        <a:spcBef>
                          <a:spcPts val="0"/>
                        </a:spcBef>
                        <a:spcAft>
                          <a:spcPts val="0"/>
                        </a:spcAft>
                        <a:buNone/>
                      </a:pPr>
                      <a:r>
                        <a:rPr lang="hu" sz="1800"/>
                        <a:t>0.15</a:t>
                      </a:r>
                      <a:endParaRPr sz="18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EFEFEF"/>
                    </a:solidFill>
                  </a:tcPr>
                </a:tc>
              </a:tr>
              <a:tr h="392450">
                <a:tc>
                  <a:txBody>
                    <a:bodyPr>
                      <a:noAutofit/>
                    </a:bodyPr>
                    <a:lstStyle/>
                    <a:p>
                      <a:pPr indent="0" lvl="0" marL="0" rtl="0" algn="l">
                        <a:spcBef>
                          <a:spcPts val="0"/>
                        </a:spcBef>
                        <a:spcAft>
                          <a:spcPts val="0"/>
                        </a:spcAft>
                        <a:buNone/>
                      </a:pPr>
                      <a:r>
                        <a:rPr lang="hu" sz="1800">
                          <a:solidFill>
                            <a:schemeClr val="dk2"/>
                          </a:solidFill>
                        </a:rPr>
                        <a:t>128 samples</a:t>
                      </a:r>
                      <a:endParaRPr sz="1800">
                        <a:solidFill>
                          <a:schemeClr val="dk2"/>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c>
                  <a:txBody>
                    <a:bodyPr>
                      <a:noAutofit/>
                    </a:bodyPr>
                    <a:lstStyle/>
                    <a:p>
                      <a:pPr indent="0" lvl="0" marL="0" rtl="0" algn="ctr">
                        <a:spcBef>
                          <a:spcPts val="0"/>
                        </a:spcBef>
                        <a:spcAft>
                          <a:spcPts val="0"/>
                        </a:spcAft>
                        <a:buNone/>
                      </a:pPr>
                      <a:r>
                        <a:rPr b="1" lang="hu" sz="1800"/>
                        <a:t>S1</a:t>
                      </a:r>
                      <a:endParaRPr b="1" sz="18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c>
                  <a:txBody>
                    <a:bodyPr>
                      <a:noAutofit/>
                    </a:bodyPr>
                    <a:lstStyle/>
                    <a:p>
                      <a:pPr indent="0" lvl="0" marL="0" rtl="0" algn="ctr">
                        <a:spcBef>
                          <a:spcPts val="0"/>
                        </a:spcBef>
                        <a:spcAft>
                          <a:spcPts val="0"/>
                        </a:spcAft>
                        <a:buNone/>
                      </a:pPr>
                      <a:r>
                        <a:rPr b="1" lang="hu" sz="1800">
                          <a:solidFill>
                            <a:srgbClr val="0000FF"/>
                          </a:solidFill>
                        </a:rPr>
                        <a:t>S2</a:t>
                      </a:r>
                      <a:endParaRPr b="1" sz="1800">
                        <a:solidFill>
                          <a:srgbClr val="0000FF"/>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c>
                  <a:txBody>
                    <a:bodyPr>
                      <a:noAutofit/>
                    </a:bodyPr>
                    <a:lstStyle/>
                    <a:p>
                      <a:pPr indent="0" lvl="0" marL="0" rtl="0" algn="r">
                        <a:spcBef>
                          <a:spcPts val="0"/>
                        </a:spcBef>
                        <a:spcAft>
                          <a:spcPts val="0"/>
                        </a:spcAft>
                        <a:buNone/>
                      </a:pPr>
                      <a:r>
                        <a:rPr lang="hu" sz="1800"/>
                        <a:t>0.74</a:t>
                      </a:r>
                      <a:endParaRPr sz="18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c>
                  <a:txBody>
                    <a:bodyPr>
                      <a:noAutofit/>
                    </a:bodyPr>
                    <a:lstStyle/>
                    <a:p>
                      <a:pPr indent="0" lvl="0" marL="0" rtl="0" algn="r">
                        <a:spcBef>
                          <a:spcPts val="0"/>
                        </a:spcBef>
                        <a:spcAft>
                          <a:spcPts val="0"/>
                        </a:spcAft>
                        <a:buNone/>
                      </a:pPr>
                      <a:r>
                        <a:rPr lang="hu" sz="1800"/>
                        <a:t>0.87</a:t>
                      </a:r>
                      <a:endParaRPr sz="18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c>
                  <a:txBody>
                    <a:bodyPr>
                      <a:noAutofit/>
                    </a:bodyPr>
                    <a:lstStyle/>
                    <a:p>
                      <a:pPr indent="0" lvl="0" marL="0" rtl="0" algn="r">
                        <a:spcBef>
                          <a:spcPts val="0"/>
                        </a:spcBef>
                        <a:spcAft>
                          <a:spcPts val="0"/>
                        </a:spcAft>
                        <a:buNone/>
                      </a:pPr>
                      <a:r>
                        <a:rPr lang="hu" sz="1800"/>
                        <a:t>0.16</a:t>
                      </a:r>
                      <a:endParaRPr sz="18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r>
            </a:tbl>
          </a:graphicData>
        </a:graphic>
      </p:graphicFrame>
      <p:sp>
        <p:nvSpPr>
          <p:cNvPr id="162" name="Google Shape;162;p26"/>
          <p:cNvSpPr txBox="1"/>
          <p:nvPr/>
        </p:nvSpPr>
        <p:spPr>
          <a:xfrm>
            <a:off x="571500" y="445775"/>
            <a:ext cx="3790800" cy="647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hu" sz="2400">
                <a:solidFill>
                  <a:schemeClr val="accent1"/>
                </a:solidFill>
                <a:latin typeface="Amatic SC"/>
                <a:ea typeface="Amatic SC"/>
                <a:cs typeface="Amatic SC"/>
                <a:sym typeface="Amatic SC"/>
              </a:rPr>
              <a:t>2. STEP CYCLES vs. FIXED-LENGTH FRAMES </a:t>
            </a:r>
            <a:endParaRPr b="1" sz="2400">
              <a:solidFill>
                <a:schemeClr val="accent1"/>
              </a:solidFill>
              <a:latin typeface="Amatic SC"/>
              <a:ea typeface="Amatic SC"/>
              <a:cs typeface="Amatic SC"/>
              <a:sym typeface="Amatic SC"/>
            </a:endParaRPr>
          </a:p>
        </p:txBody>
      </p:sp>
      <p:sp>
        <p:nvSpPr>
          <p:cNvPr id="163" name="Google Shape;163;p26"/>
          <p:cNvSpPr txBox="1"/>
          <p:nvPr>
            <p:ph type="title"/>
          </p:nvPr>
        </p:nvSpPr>
        <p:spPr>
          <a:xfrm>
            <a:off x="2226775" y="0"/>
            <a:ext cx="5057700" cy="857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lang="hu"/>
              <a:t>RESULTS</a:t>
            </a:r>
            <a:endParaRPr/>
          </a:p>
          <a:p>
            <a:pPr indent="0" lvl="0" marL="0" rtl="0" algn="l">
              <a:spcBef>
                <a:spcPts val="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sp>
        <p:nvSpPr>
          <p:cNvPr id="168" name="Google Shape;168;p27"/>
          <p:cNvSpPr txBox="1"/>
          <p:nvPr>
            <p:ph type="title"/>
          </p:nvPr>
        </p:nvSpPr>
        <p:spPr>
          <a:xfrm>
            <a:off x="483890" y="703575"/>
            <a:ext cx="8176200" cy="548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sz="2400"/>
              <a:t>3. </a:t>
            </a:r>
            <a:r>
              <a:rPr lang="hu" sz="2400"/>
              <a:t>Required number of step cycle</a:t>
            </a:r>
            <a:r>
              <a:rPr lang="hu" sz="1800"/>
              <a:t>S</a:t>
            </a:r>
            <a:r>
              <a:rPr lang="hu" sz="2400"/>
              <a:t> for validation </a:t>
            </a:r>
            <a:endParaRPr sz="2400"/>
          </a:p>
        </p:txBody>
      </p:sp>
      <p:sp>
        <p:nvSpPr>
          <p:cNvPr id="169" name="Google Shape;169;p27"/>
          <p:cNvSpPr txBox="1"/>
          <p:nvPr>
            <p:ph idx="1" type="body"/>
          </p:nvPr>
        </p:nvSpPr>
        <p:spPr>
          <a:xfrm>
            <a:off x="5045900" y="1645925"/>
            <a:ext cx="3786600" cy="2067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hu" sz="1400"/>
              <a:t>Random Forest Classifier</a:t>
            </a:r>
            <a:endParaRPr b="1" sz="1400"/>
          </a:p>
          <a:p>
            <a:pPr indent="-317500" lvl="0" marL="457200" rtl="0" algn="l">
              <a:spcBef>
                <a:spcPts val="1600"/>
              </a:spcBef>
              <a:spcAft>
                <a:spcPts val="0"/>
              </a:spcAft>
              <a:buSzPts val="1400"/>
              <a:buChar char="●"/>
            </a:pPr>
            <a:r>
              <a:rPr lang="hu" sz="1400"/>
              <a:t>balanced training data</a:t>
            </a:r>
            <a:endParaRPr sz="1400"/>
          </a:p>
          <a:p>
            <a:pPr indent="-317500" lvl="0" marL="457200" rtl="0" algn="l">
              <a:spcBef>
                <a:spcPts val="0"/>
              </a:spcBef>
              <a:spcAft>
                <a:spcPts val="0"/>
              </a:spcAft>
              <a:buSzPts val="1400"/>
              <a:buChar char="●"/>
            </a:pPr>
            <a:r>
              <a:rPr lang="hu" sz="1400"/>
              <a:t>validation: 1 - 7 step cycles</a:t>
            </a:r>
            <a:endParaRPr sz="1400"/>
          </a:p>
        </p:txBody>
      </p:sp>
      <p:sp>
        <p:nvSpPr>
          <p:cNvPr id="170" name="Google Shape;170;p27"/>
          <p:cNvSpPr txBox="1"/>
          <p:nvPr>
            <p:ph type="title"/>
          </p:nvPr>
        </p:nvSpPr>
        <p:spPr>
          <a:xfrm>
            <a:off x="2226775" y="0"/>
            <a:ext cx="5057700" cy="857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lang="hu"/>
              <a:t>RESULTS</a:t>
            </a:r>
            <a:endParaRPr/>
          </a:p>
          <a:p>
            <a:pPr indent="0" lvl="0" marL="0" rtl="0" algn="l">
              <a:spcBef>
                <a:spcPts val="0"/>
              </a:spcBef>
              <a:spcAft>
                <a:spcPts val="0"/>
              </a:spcAft>
              <a:buNone/>
            </a:pPr>
            <a:r>
              <a:t/>
            </a:r>
            <a:endParaRPr/>
          </a:p>
        </p:txBody>
      </p:sp>
      <p:pic>
        <p:nvPicPr>
          <p:cNvPr id="171" name="Google Shape;171;p27"/>
          <p:cNvPicPr preferRelativeResize="0"/>
          <p:nvPr/>
        </p:nvPicPr>
        <p:blipFill>
          <a:blip r:embed="rId3">
            <a:alphaModFix/>
          </a:blip>
          <a:stretch>
            <a:fillRect/>
          </a:stretch>
        </p:blipFill>
        <p:spPr>
          <a:xfrm>
            <a:off x="304800" y="1404375"/>
            <a:ext cx="4741101" cy="2988252"/>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id="176" name="Google Shape;176;p28"/>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hu"/>
              <a:t>Summary</a:t>
            </a:r>
            <a:endParaRPr/>
          </a:p>
        </p:txBody>
      </p:sp>
      <p:sp>
        <p:nvSpPr>
          <p:cNvPr id="177" name="Google Shape;177;p28"/>
          <p:cNvSpPr txBox="1"/>
          <p:nvPr>
            <p:ph idx="1" type="body"/>
          </p:nvPr>
        </p:nvSpPr>
        <p:spPr>
          <a:xfrm>
            <a:off x="5500675" y="1287325"/>
            <a:ext cx="3331800" cy="254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1600"/>
              </a:spcAft>
              <a:buNone/>
            </a:pPr>
            <a:r>
              <a:t/>
            </a:r>
            <a:endParaRPr/>
          </a:p>
        </p:txBody>
      </p:sp>
      <p:sp>
        <p:nvSpPr>
          <p:cNvPr id="178" name="Google Shape;178;p28"/>
          <p:cNvSpPr txBox="1"/>
          <p:nvPr/>
        </p:nvSpPr>
        <p:spPr>
          <a:xfrm>
            <a:off x="361950" y="1750700"/>
            <a:ext cx="4313100" cy="20478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dk2"/>
              </a:buClr>
              <a:buSzPts val="1800"/>
              <a:buAutoNum type="arabicPeriod"/>
            </a:pPr>
            <a:r>
              <a:rPr b="1" lang="hu" sz="1800">
                <a:solidFill>
                  <a:schemeClr val="dk2"/>
                </a:solidFill>
              </a:rPr>
              <a:t>Cross-session</a:t>
            </a:r>
            <a:r>
              <a:rPr lang="hu" sz="1800">
                <a:solidFill>
                  <a:schemeClr val="dk2"/>
                </a:solidFill>
              </a:rPr>
              <a:t> evaluation: precision decreases with 10 - 20%</a:t>
            </a:r>
            <a:endParaRPr sz="1800">
              <a:solidFill>
                <a:schemeClr val="dk2"/>
              </a:solidFill>
            </a:endParaRPr>
          </a:p>
          <a:p>
            <a:pPr indent="0" lvl="0" marL="0" rtl="0" algn="l">
              <a:spcBef>
                <a:spcPts val="0"/>
              </a:spcBef>
              <a:spcAft>
                <a:spcPts val="0"/>
              </a:spcAft>
              <a:buNone/>
            </a:pPr>
            <a:r>
              <a:t/>
            </a:r>
            <a:endParaRPr sz="1800">
              <a:solidFill>
                <a:schemeClr val="dk2"/>
              </a:solidFill>
            </a:endParaRPr>
          </a:p>
          <a:p>
            <a:pPr indent="-342900" lvl="0" marL="457200" rtl="0" algn="l">
              <a:spcBef>
                <a:spcPts val="0"/>
              </a:spcBef>
              <a:spcAft>
                <a:spcPts val="0"/>
              </a:spcAft>
              <a:buClr>
                <a:schemeClr val="dk2"/>
              </a:buClr>
              <a:buSzPts val="1800"/>
              <a:buAutoNum type="arabicPeriod"/>
            </a:pPr>
            <a:r>
              <a:rPr lang="hu" sz="1800">
                <a:solidFill>
                  <a:schemeClr val="dk2"/>
                </a:solidFill>
              </a:rPr>
              <a:t>Using frames ≈ Using step cycles</a:t>
            </a:r>
            <a:endParaRPr sz="1800">
              <a:solidFill>
                <a:schemeClr val="dk2"/>
              </a:solidFill>
            </a:endParaRPr>
          </a:p>
          <a:p>
            <a:pPr indent="0" lvl="0" marL="0" rtl="0" algn="l">
              <a:spcBef>
                <a:spcPts val="0"/>
              </a:spcBef>
              <a:spcAft>
                <a:spcPts val="0"/>
              </a:spcAft>
              <a:buNone/>
            </a:pPr>
            <a:r>
              <a:t/>
            </a:r>
            <a:endParaRPr sz="1800">
              <a:solidFill>
                <a:schemeClr val="dk2"/>
              </a:solidFill>
            </a:endParaRPr>
          </a:p>
          <a:p>
            <a:pPr indent="-342900" lvl="0" marL="457200" rtl="0" algn="l">
              <a:spcBef>
                <a:spcPts val="0"/>
              </a:spcBef>
              <a:spcAft>
                <a:spcPts val="0"/>
              </a:spcAft>
              <a:buClr>
                <a:schemeClr val="dk2"/>
              </a:buClr>
              <a:buSzPts val="1800"/>
              <a:buAutoNum type="arabicPeriod"/>
            </a:pPr>
            <a:r>
              <a:rPr lang="hu" sz="1800">
                <a:solidFill>
                  <a:schemeClr val="dk2"/>
                </a:solidFill>
              </a:rPr>
              <a:t>Minimum </a:t>
            </a:r>
            <a:r>
              <a:rPr b="1" lang="hu" sz="1800">
                <a:solidFill>
                  <a:schemeClr val="dk2"/>
                </a:solidFill>
              </a:rPr>
              <a:t>5 step cycles</a:t>
            </a:r>
            <a:r>
              <a:rPr lang="hu" sz="1800">
                <a:solidFill>
                  <a:schemeClr val="dk2"/>
                </a:solidFill>
              </a:rPr>
              <a:t> for reliable result</a:t>
            </a:r>
            <a:endParaRPr sz="1800">
              <a:solidFill>
                <a:schemeClr val="dk2"/>
              </a:solidFill>
            </a:endParaRPr>
          </a:p>
        </p:txBody>
      </p:sp>
      <p:pic>
        <p:nvPicPr>
          <p:cNvPr descr="Kapcsolódó kép" id="179" name="Google Shape;179;p28"/>
          <p:cNvPicPr preferRelativeResize="0"/>
          <p:nvPr/>
        </p:nvPicPr>
        <p:blipFill>
          <a:blip r:embed="rId3">
            <a:alphaModFix/>
          </a:blip>
          <a:stretch>
            <a:fillRect/>
          </a:stretch>
        </p:blipFill>
        <p:spPr>
          <a:xfrm>
            <a:off x="7515176" y="162137"/>
            <a:ext cx="1471800" cy="1062424"/>
          </a:xfrm>
          <a:prstGeom prst="rect">
            <a:avLst/>
          </a:prstGeom>
          <a:noFill/>
          <a:ln>
            <a:noFill/>
          </a:ln>
        </p:spPr>
      </p:pic>
      <p:pic>
        <p:nvPicPr>
          <p:cNvPr descr="Képtalálat a következőre: „weka logo”" id="180" name="Google Shape;180;p28"/>
          <p:cNvPicPr preferRelativeResize="0"/>
          <p:nvPr/>
        </p:nvPicPr>
        <p:blipFill>
          <a:blip r:embed="rId4">
            <a:alphaModFix/>
          </a:blip>
          <a:stretch>
            <a:fillRect/>
          </a:stretch>
        </p:blipFill>
        <p:spPr>
          <a:xfrm>
            <a:off x="7604800" y="3953150"/>
            <a:ext cx="945450" cy="945450"/>
          </a:xfrm>
          <a:prstGeom prst="rect">
            <a:avLst/>
          </a:prstGeom>
          <a:noFill/>
          <a:ln>
            <a:noFill/>
          </a:ln>
        </p:spPr>
      </p:pic>
      <p:pic>
        <p:nvPicPr>
          <p:cNvPr id="181" name="Google Shape;181;p28"/>
          <p:cNvPicPr preferRelativeResize="0"/>
          <p:nvPr/>
        </p:nvPicPr>
        <p:blipFill>
          <a:blip r:embed="rId5">
            <a:alphaModFix/>
          </a:blip>
          <a:stretch>
            <a:fillRect/>
          </a:stretch>
        </p:blipFill>
        <p:spPr>
          <a:xfrm>
            <a:off x="769593" y="4056425"/>
            <a:ext cx="1124600" cy="738900"/>
          </a:xfrm>
          <a:prstGeom prst="rect">
            <a:avLst/>
          </a:prstGeom>
          <a:noFill/>
          <a:ln>
            <a:noFill/>
          </a:ln>
        </p:spPr>
      </p:pic>
      <p:pic>
        <p:nvPicPr>
          <p:cNvPr id="182" name="Google Shape;182;p28"/>
          <p:cNvPicPr preferRelativeResize="0"/>
          <p:nvPr/>
        </p:nvPicPr>
        <p:blipFill>
          <a:blip r:embed="rId6">
            <a:alphaModFix/>
          </a:blip>
          <a:stretch>
            <a:fillRect/>
          </a:stretch>
        </p:blipFill>
        <p:spPr>
          <a:xfrm>
            <a:off x="250806" y="162125"/>
            <a:ext cx="887699" cy="13971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 name="Shape 186"/>
        <p:cNvGrpSpPr/>
        <p:nvPr/>
      </p:nvGrpSpPr>
      <p:grpSpPr>
        <a:xfrm>
          <a:off x="0" y="0"/>
          <a:ext cx="0" cy="0"/>
          <a:chOff x="0" y="0"/>
          <a:chExt cx="0" cy="0"/>
        </a:xfrm>
      </p:grpSpPr>
      <p:sp>
        <p:nvSpPr>
          <p:cNvPr id="187" name="Google Shape;187;p29"/>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hu"/>
              <a:t>Summary</a:t>
            </a:r>
            <a:endParaRPr/>
          </a:p>
        </p:txBody>
      </p:sp>
      <p:sp>
        <p:nvSpPr>
          <p:cNvPr id="188" name="Google Shape;188;p29"/>
          <p:cNvSpPr txBox="1"/>
          <p:nvPr>
            <p:ph idx="1" type="body"/>
          </p:nvPr>
        </p:nvSpPr>
        <p:spPr>
          <a:xfrm>
            <a:off x="5500675" y="1287325"/>
            <a:ext cx="3331800" cy="254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1600"/>
              </a:spcAft>
              <a:buNone/>
            </a:pPr>
            <a:r>
              <a:t/>
            </a:r>
            <a:endParaRPr/>
          </a:p>
        </p:txBody>
      </p:sp>
      <p:sp>
        <p:nvSpPr>
          <p:cNvPr id="189" name="Google Shape;189;p29"/>
          <p:cNvSpPr txBox="1"/>
          <p:nvPr>
            <p:ph idx="1" type="body"/>
          </p:nvPr>
        </p:nvSpPr>
        <p:spPr>
          <a:xfrm>
            <a:off x="4403850" y="1596050"/>
            <a:ext cx="4803600" cy="2357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hu"/>
              <a:t>Students’</a:t>
            </a:r>
            <a:r>
              <a:rPr lang="hu"/>
              <a:t> Scientific Conference, </a:t>
            </a:r>
            <a:r>
              <a:rPr b="1" lang="hu"/>
              <a:t>April 13-14, 2018</a:t>
            </a:r>
            <a:r>
              <a:rPr lang="hu"/>
              <a:t>, </a:t>
            </a:r>
            <a:r>
              <a:rPr lang="hu">
                <a:highlight>
                  <a:srgbClr val="FFFFFF"/>
                </a:highlight>
              </a:rPr>
              <a:t>Târgu Mureș (3rd place)</a:t>
            </a:r>
            <a:endParaRPr/>
          </a:p>
          <a:p>
            <a:pPr indent="-342900" lvl="0" marL="457200" rtl="0" algn="l">
              <a:spcBef>
                <a:spcPts val="0"/>
              </a:spcBef>
              <a:spcAft>
                <a:spcPts val="0"/>
              </a:spcAft>
              <a:buSzPts val="1800"/>
              <a:buChar char="●"/>
            </a:pPr>
            <a:r>
              <a:rPr lang="hu"/>
              <a:t>SZAMOKT XXVIII., </a:t>
            </a:r>
            <a:r>
              <a:rPr b="1" lang="hu"/>
              <a:t>October 11-14, 2018</a:t>
            </a:r>
            <a:r>
              <a:rPr lang="hu"/>
              <a:t>, </a:t>
            </a:r>
            <a:r>
              <a:rPr lang="hu">
                <a:highlight>
                  <a:srgbClr val="FFFFFF"/>
                </a:highlight>
                <a:latin typeface="Arial"/>
                <a:ea typeface="Arial"/>
                <a:cs typeface="Arial"/>
                <a:sym typeface="Arial"/>
              </a:rPr>
              <a:t>Băile Tuşnad</a:t>
            </a:r>
            <a:r>
              <a:rPr lang="hu"/>
              <a:t>, Romania, pp. 118-123.</a:t>
            </a:r>
            <a:endParaRPr/>
          </a:p>
        </p:txBody>
      </p:sp>
      <p:sp>
        <p:nvSpPr>
          <p:cNvPr id="190" name="Google Shape;190;p29"/>
          <p:cNvSpPr txBox="1"/>
          <p:nvPr/>
        </p:nvSpPr>
        <p:spPr>
          <a:xfrm>
            <a:off x="361950" y="1750700"/>
            <a:ext cx="4313100" cy="20478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dk2"/>
              </a:buClr>
              <a:buSzPts val="1800"/>
              <a:buAutoNum type="arabicPeriod"/>
            </a:pPr>
            <a:r>
              <a:rPr b="1" lang="hu" sz="1800">
                <a:solidFill>
                  <a:schemeClr val="dk2"/>
                </a:solidFill>
              </a:rPr>
              <a:t>Cross-session</a:t>
            </a:r>
            <a:r>
              <a:rPr lang="hu" sz="1800">
                <a:solidFill>
                  <a:schemeClr val="dk2"/>
                </a:solidFill>
              </a:rPr>
              <a:t> evaluation: precision decreases with 10 - 20%</a:t>
            </a:r>
            <a:endParaRPr sz="1800">
              <a:solidFill>
                <a:schemeClr val="dk2"/>
              </a:solidFill>
            </a:endParaRPr>
          </a:p>
          <a:p>
            <a:pPr indent="0" lvl="0" marL="0" rtl="0" algn="l">
              <a:spcBef>
                <a:spcPts val="0"/>
              </a:spcBef>
              <a:spcAft>
                <a:spcPts val="0"/>
              </a:spcAft>
              <a:buNone/>
            </a:pPr>
            <a:r>
              <a:t/>
            </a:r>
            <a:endParaRPr sz="1800">
              <a:solidFill>
                <a:schemeClr val="dk2"/>
              </a:solidFill>
            </a:endParaRPr>
          </a:p>
          <a:p>
            <a:pPr indent="-342900" lvl="0" marL="457200" rtl="0" algn="l">
              <a:spcBef>
                <a:spcPts val="0"/>
              </a:spcBef>
              <a:spcAft>
                <a:spcPts val="0"/>
              </a:spcAft>
              <a:buClr>
                <a:schemeClr val="dk2"/>
              </a:buClr>
              <a:buSzPts val="1800"/>
              <a:buAutoNum type="arabicPeriod"/>
            </a:pPr>
            <a:r>
              <a:rPr lang="hu" sz="1800">
                <a:solidFill>
                  <a:schemeClr val="dk2"/>
                </a:solidFill>
              </a:rPr>
              <a:t>Using frames ≈ Using step cycles</a:t>
            </a:r>
            <a:endParaRPr sz="1800">
              <a:solidFill>
                <a:schemeClr val="dk2"/>
              </a:solidFill>
            </a:endParaRPr>
          </a:p>
          <a:p>
            <a:pPr indent="0" lvl="0" marL="0" rtl="0" algn="l">
              <a:spcBef>
                <a:spcPts val="0"/>
              </a:spcBef>
              <a:spcAft>
                <a:spcPts val="0"/>
              </a:spcAft>
              <a:buNone/>
            </a:pPr>
            <a:r>
              <a:t/>
            </a:r>
            <a:endParaRPr sz="1800">
              <a:solidFill>
                <a:schemeClr val="dk2"/>
              </a:solidFill>
            </a:endParaRPr>
          </a:p>
          <a:p>
            <a:pPr indent="-342900" lvl="0" marL="457200" rtl="0" algn="l">
              <a:spcBef>
                <a:spcPts val="0"/>
              </a:spcBef>
              <a:spcAft>
                <a:spcPts val="0"/>
              </a:spcAft>
              <a:buClr>
                <a:schemeClr val="dk2"/>
              </a:buClr>
              <a:buSzPts val="1800"/>
              <a:buAutoNum type="arabicPeriod"/>
            </a:pPr>
            <a:r>
              <a:rPr lang="hu" sz="1800">
                <a:solidFill>
                  <a:schemeClr val="dk2"/>
                </a:solidFill>
              </a:rPr>
              <a:t>Minimum </a:t>
            </a:r>
            <a:r>
              <a:rPr b="1" lang="hu" sz="1800">
                <a:solidFill>
                  <a:schemeClr val="dk2"/>
                </a:solidFill>
              </a:rPr>
              <a:t>5 step cycles</a:t>
            </a:r>
            <a:r>
              <a:rPr lang="hu" sz="1800">
                <a:solidFill>
                  <a:schemeClr val="dk2"/>
                </a:solidFill>
              </a:rPr>
              <a:t> for reliable result</a:t>
            </a:r>
            <a:endParaRPr sz="1800">
              <a:solidFill>
                <a:schemeClr val="dk2"/>
              </a:solidFill>
            </a:endParaRPr>
          </a:p>
        </p:txBody>
      </p:sp>
      <p:pic>
        <p:nvPicPr>
          <p:cNvPr descr="Kapcsolódó kép" id="191" name="Google Shape;191;p29"/>
          <p:cNvPicPr preferRelativeResize="0"/>
          <p:nvPr/>
        </p:nvPicPr>
        <p:blipFill>
          <a:blip r:embed="rId3">
            <a:alphaModFix/>
          </a:blip>
          <a:stretch>
            <a:fillRect/>
          </a:stretch>
        </p:blipFill>
        <p:spPr>
          <a:xfrm>
            <a:off x="7515176" y="162137"/>
            <a:ext cx="1471800" cy="1062424"/>
          </a:xfrm>
          <a:prstGeom prst="rect">
            <a:avLst/>
          </a:prstGeom>
          <a:noFill/>
          <a:ln>
            <a:noFill/>
          </a:ln>
        </p:spPr>
      </p:pic>
      <p:pic>
        <p:nvPicPr>
          <p:cNvPr descr="Képtalálat a következőre: „weka logo”" id="192" name="Google Shape;192;p29"/>
          <p:cNvPicPr preferRelativeResize="0"/>
          <p:nvPr/>
        </p:nvPicPr>
        <p:blipFill>
          <a:blip r:embed="rId4">
            <a:alphaModFix/>
          </a:blip>
          <a:stretch>
            <a:fillRect/>
          </a:stretch>
        </p:blipFill>
        <p:spPr>
          <a:xfrm>
            <a:off x="7604800" y="3953150"/>
            <a:ext cx="945450" cy="945450"/>
          </a:xfrm>
          <a:prstGeom prst="rect">
            <a:avLst/>
          </a:prstGeom>
          <a:noFill/>
          <a:ln>
            <a:noFill/>
          </a:ln>
        </p:spPr>
      </p:pic>
      <p:pic>
        <p:nvPicPr>
          <p:cNvPr id="193" name="Google Shape;193;p29"/>
          <p:cNvPicPr preferRelativeResize="0"/>
          <p:nvPr/>
        </p:nvPicPr>
        <p:blipFill>
          <a:blip r:embed="rId5">
            <a:alphaModFix/>
          </a:blip>
          <a:stretch>
            <a:fillRect/>
          </a:stretch>
        </p:blipFill>
        <p:spPr>
          <a:xfrm>
            <a:off x="769593" y="4056425"/>
            <a:ext cx="1124600" cy="738900"/>
          </a:xfrm>
          <a:prstGeom prst="rect">
            <a:avLst/>
          </a:prstGeom>
          <a:noFill/>
          <a:ln>
            <a:noFill/>
          </a:ln>
        </p:spPr>
      </p:pic>
      <p:pic>
        <p:nvPicPr>
          <p:cNvPr id="194" name="Google Shape;194;p29"/>
          <p:cNvPicPr preferRelativeResize="0"/>
          <p:nvPr/>
        </p:nvPicPr>
        <p:blipFill>
          <a:blip r:embed="rId6">
            <a:alphaModFix/>
          </a:blip>
          <a:stretch>
            <a:fillRect/>
          </a:stretch>
        </p:blipFill>
        <p:spPr>
          <a:xfrm>
            <a:off x="250806" y="162125"/>
            <a:ext cx="887699" cy="13971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8" name="Shape 198"/>
        <p:cNvGrpSpPr/>
        <p:nvPr/>
      </p:nvGrpSpPr>
      <p:grpSpPr>
        <a:xfrm>
          <a:off x="0" y="0"/>
          <a:ext cx="0" cy="0"/>
          <a:chOff x="0" y="0"/>
          <a:chExt cx="0" cy="0"/>
        </a:xfrm>
      </p:grpSpPr>
      <p:sp>
        <p:nvSpPr>
          <p:cNvPr id="199" name="Google Shape;199;p30"/>
          <p:cNvSpPr txBox="1"/>
          <p:nvPr>
            <p:ph idx="1" type="body"/>
          </p:nvPr>
        </p:nvSpPr>
        <p:spPr>
          <a:xfrm>
            <a:off x="5500675" y="1287325"/>
            <a:ext cx="3331800" cy="254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1600"/>
              </a:spcAft>
              <a:buNone/>
            </a:pPr>
            <a:r>
              <a:t/>
            </a:r>
            <a:endParaRPr/>
          </a:p>
        </p:txBody>
      </p:sp>
      <p:sp>
        <p:nvSpPr>
          <p:cNvPr id="200" name="Google Shape;200;p30"/>
          <p:cNvSpPr txBox="1"/>
          <p:nvPr>
            <p:ph type="title"/>
          </p:nvPr>
        </p:nvSpPr>
        <p:spPr>
          <a:xfrm>
            <a:off x="311700" y="4200900"/>
            <a:ext cx="8520600" cy="801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hu"/>
              <a:t>Thank you                         for support!</a:t>
            </a:r>
            <a:endParaRPr/>
          </a:p>
        </p:txBody>
      </p:sp>
      <p:pic>
        <p:nvPicPr>
          <p:cNvPr id="201" name="Google Shape;201;p30"/>
          <p:cNvPicPr preferRelativeResize="0"/>
          <p:nvPr/>
        </p:nvPicPr>
        <p:blipFill rotWithShape="1">
          <a:blip r:embed="rId3">
            <a:alphaModFix/>
          </a:blip>
          <a:srcRect b="-2730" l="0" r="0" t="2730"/>
          <a:stretch/>
        </p:blipFill>
        <p:spPr>
          <a:xfrm>
            <a:off x="3271301" y="4070200"/>
            <a:ext cx="2221252" cy="945450"/>
          </a:xfrm>
          <a:prstGeom prst="rect">
            <a:avLst/>
          </a:prstGeom>
          <a:noFill/>
          <a:ln>
            <a:noFill/>
          </a:ln>
        </p:spPr>
      </p:pic>
      <p:pic>
        <p:nvPicPr>
          <p:cNvPr id="202" name="Google Shape;202;p30"/>
          <p:cNvPicPr preferRelativeResize="0"/>
          <p:nvPr/>
        </p:nvPicPr>
        <p:blipFill>
          <a:blip r:embed="rId4">
            <a:alphaModFix/>
          </a:blip>
          <a:stretch>
            <a:fillRect/>
          </a:stretch>
        </p:blipFill>
        <p:spPr>
          <a:xfrm>
            <a:off x="809625" y="0"/>
            <a:ext cx="7524750" cy="42862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hu"/>
              <a:t>Outline</a:t>
            </a:r>
            <a:endParaRPr/>
          </a:p>
        </p:txBody>
      </p:sp>
      <p:sp>
        <p:nvSpPr>
          <p:cNvPr id="66" name="Google Shape;66;p14"/>
          <p:cNvSpPr txBox="1"/>
          <p:nvPr>
            <p:ph idx="1" type="body"/>
          </p:nvPr>
        </p:nvSpPr>
        <p:spPr>
          <a:xfrm>
            <a:off x="1466850" y="1304875"/>
            <a:ext cx="5257500" cy="2836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a:t>General Idea</a:t>
            </a:r>
            <a:endParaRPr/>
          </a:p>
          <a:p>
            <a:pPr indent="0" lvl="0" marL="0" rtl="0" algn="l">
              <a:spcBef>
                <a:spcPts val="1600"/>
              </a:spcBef>
              <a:spcAft>
                <a:spcPts val="0"/>
              </a:spcAft>
              <a:buNone/>
            </a:pPr>
            <a:r>
              <a:rPr lang="hu"/>
              <a:t>Objectives</a:t>
            </a:r>
            <a:endParaRPr/>
          </a:p>
          <a:p>
            <a:pPr indent="0" lvl="0" marL="0" rtl="0" algn="l">
              <a:spcBef>
                <a:spcPts val="1600"/>
              </a:spcBef>
              <a:spcAft>
                <a:spcPts val="0"/>
              </a:spcAft>
              <a:buNone/>
            </a:pPr>
            <a:r>
              <a:rPr lang="hu"/>
              <a:t>Related works</a:t>
            </a:r>
            <a:endParaRPr/>
          </a:p>
          <a:p>
            <a:pPr indent="0" lvl="0" marL="0" rtl="0" algn="l">
              <a:spcBef>
                <a:spcPts val="1600"/>
              </a:spcBef>
              <a:spcAft>
                <a:spcPts val="0"/>
              </a:spcAft>
              <a:buNone/>
            </a:pPr>
            <a:r>
              <a:rPr lang="hu"/>
              <a:t>Application</a:t>
            </a:r>
            <a:endParaRPr/>
          </a:p>
          <a:p>
            <a:pPr indent="0" lvl="0" marL="0" rtl="0" algn="l">
              <a:spcBef>
                <a:spcPts val="1600"/>
              </a:spcBef>
              <a:spcAft>
                <a:spcPts val="1600"/>
              </a:spcAft>
              <a:buNone/>
            </a:pPr>
            <a:r>
              <a:rPr lang="hu"/>
              <a:t>Results</a:t>
            </a:r>
            <a:endParaRPr/>
          </a:p>
        </p:txBody>
      </p:sp>
      <p:pic>
        <p:nvPicPr>
          <p:cNvPr descr="Képtalálat a következőre: „gait biometrics”" id="67" name="Google Shape;67;p14"/>
          <p:cNvPicPr preferRelativeResize="0"/>
          <p:nvPr/>
        </p:nvPicPr>
        <p:blipFill>
          <a:blip r:embed="rId3">
            <a:alphaModFix/>
          </a:blip>
          <a:stretch>
            <a:fillRect/>
          </a:stretch>
        </p:blipFill>
        <p:spPr>
          <a:xfrm>
            <a:off x="4230725" y="1737237"/>
            <a:ext cx="4116401" cy="19717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15"/>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hu"/>
              <a:t>General Idea</a:t>
            </a:r>
            <a:endParaRPr/>
          </a:p>
        </p:txBody>
      </p:sp>
      <p:sp>
        <p:nvSpPr>
          <p:cNvPr id="73" name="Google Shape;73;p15"/>
          <p:cNvSpPr txBox="1"/>
          <p:nvPr>
            <p:ph idx="1" type="body"/>
          </p:nvPr>
        </p:nvSpPr>
        <p:spPr>
          <a:xfrm>
            <a:off x="1814400" y="1241375"/>
            <a:ext cx="5934300" cy="420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a:t>Approaches</a:t>
            </a:r>
            <a:endParaRPr/>
          </a:p>
          <a:p>
            <a:pPr indent="-342900" lvl="0" marL="457200" rtl="0" algn="l">
              <a:spcBef>
                <a:spcPts val="1600"/>
              </a:spcBef>
              <a:spcAft>
                <a:spcPts val="0"/>
              </a:spcAft>
              <a:buSzPts val="1800"/>
              <a:buChar char="●"/>
            </a:pPr>
            <a:r>
              <a:rPr lang="hu"/>
              <a:t>Camera/Video-based</a:t>
            </a:r>
            <a:endParaRPr b="1"/>
          </a:p>
          <a:p>
            <a:pPr indent="-342900" lvl="0" marL="457200" rtl="0" algn="l">
              <a:spcBef>
                <a:spcPts val="0"/>
              </a:spcBef>
              <a:spcAft>
                <a:spcPts val="0"/>
              </a:spcAft>
              <a:buSzPts val="1800"/>
              <a:buChar char="●"/>
            </a:pPr>
            <a:r>
              <a:rPr lang="hu"/>
              <a:t>Floor-sensor based</a:t>
            </a:r>
            <a:endParaRPr/>
          </a:p>
          <a:p>
            <a:pPr indent="-342900" lvl="0" marL="457200" rtl="0" algn="l">
              <a:spcBef>
                <a:spcPts val="0"/>
              </a:spcBef>
              <a:spcAft>
                <a:spcPts val="0"/>
              </a:spcAft>
              <a:buSzPts val="1800"/>
              <a:buChar char="●"/>
            </a:pPr>
            <a:r>
              <a:rPr b="1" lang="hu"/>
              <a:t>Inertial Sensors based</a:t>
            </a:r>
            <a:endParaRPr/>
          </a:p>
          <a:p>
            <a:pPr indent="0" lvl="0" marL="0" rtl="0" algn="l">
              <a:spcBef>
                <a:spcPts val="1600"/>
              </a:spcBef>
              <a:spcAft>
                <a:spcPts val="1600"/>
              </a:spcAft>
              <a:buNone/>
            </a:pPr>
            <a:r>
              <a:t/>
            </a:r>
            <a:endParaRPr/>
          </a:p>
        </p:txBody>
      </p:sp>
      <p:pic>
        <p:nvPicPr>
          <p:cNvPr id="74" name="Google Shape;74;p15"/>
          <p:cNvPicPr preferRelativeResize="0"/>
          <p:nvPr/>
        </p:nvPicPr>
        <p:blipFill>
          <a:blip r:embed="rId3">
            <a:alphaModFix/>
          </a:blip>
          <a:stretch>
            <a:fillRect/>
          </a:stretch>
        </p:blipFill>
        <p:spPr>
          <a:xfrm>
            <a:off x="1" y="121673"/>
            <a:ext cx="1723323" cy="1660076"/>
          </a:xfrm>
          <a:prstGeom prst="rect">
            <a:avLst/>
          </a:prstGeom>
          <a:noFill/>
          <a:ln>
            <a:noFill/>
          </a:ln>
        </p:spPr>
      </p:pic>
      <p:pic>
        <p:nvPicPr>
          <p:cNvPr id="75" name="Google Shape;75;p15"/>
          <p:cNvPicPr preferRelativeResize="0"/>
          <p:nvPr/>
        </p:nvPicPr>
        <p:blipFill>
          <a:blip r:embed="rId4">
            <a:alphaModFix/>
          </a:blip>
          <a:stretch>
            <a:fillRect/>
          </a:stretch>
        </p:blipFill>
        <p:spPr>
          <a:xfrm rot="790754">
            <a:off x="6849750" y="198112"/>
            <a:ext cx="1964750" cy="19647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 name="Shape 79"/>
        <p:cNvGrpSpPr/>
        <p:nvPr/>
      </p:nvGrpSpPr>
      <p:grpSpPr>
        <a:xfrm>
          <a:off x="0" y="0"/>
          <a:ext cx="0" cy="0"/>
          <a:chOff x="0" y="0"/>
          <a:chExt cx="0" cy="0"/>
        </a:xfrm>
      </p:grpSpPr>
      <p:sp>
        <p:nvSpPr>
          <p:cNvPr id="80" name="Google Shape;80;p16"/>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hu"/>
              <a:t>General Idea</a:t>
            </a:r>
            <a:endParaRPr/>
          </a:p>
        </p:txBody>
      </p:sp>
      <p:sp>
        <p:nvSpPr>
          <p:cNvPr id="81" name="Google Shape;81;p16"/>
          <p:cNvSpPr txBox="1"/>
          <p:nvPr>
            <p:ph idx="1" type="body"/>
          </p:nvPr>
        </p:nvSpPr>
        <p:spPr>
          <a:xfrm>
            <a:off x="1814400" y="1241375"/>
            <a:ext cx="5934300" cy="420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a:t>Approaches</a:t>
            </a:r>
            <a:endParaRPr/>
          </a:p>
          <a:p>
            <a:pPr indent="-342900" lvl="0" marL="457200" rtl="0" algn="l">
              <a:spcBef>
                <a:spcPts val="1600"/>
              </a:spcBef>
              <a:spcAft>
                <a:spcPts val="0"/>
              </a:spcAft>
              <a:buSzPts val="1800"/>
              <a:buChar char="●"/>
            </a:pPr>
            <a:r>
              <a:rPr lang="hu"/>
              <a:t>Camera/Video-based</a:t>
            </a:r>
            <a:endParaRPr b="1"/>
          </a:p>
          <a:p>
            <a:pPr indent="-342900" lvl="0" marL="457200" rtl="0" algn="l">
              <a:spcBef>
                <a:spcPts val="0"/>
              </a:spcBef>
              <a:spcAft>
                <a:spcPts val="0"/>
              </a:spcAft>
              <a:buSzPts val="1800"/>
              <a:buChar char="●"/>
            </a:pPr>
            <a:r>
              <a:rPr lang="hu"/>
              <a:t>Floor-sensor based</a:t>
            </a:r>
            <a:endParaRPr/>
          </a:p>
          <a:p>
            <a:pPr indent="-342900" lvl="0" marL="457200" rtl="0" algn="l">
              <a:spcBef>
                <a:spcPts val="0"/>
              </a:spcBef>
              <a:spcAft>
                <a:spcPts val="0"/>
              </a:spcAft>
              <a:buSzPts val="1800"/>
              <a:buChar char="●"/>
            </a:pPr>
            <a:r>
              <a:rPr b="1" lang="hu"/>
              <a:t>Inertial Sensors based</a:t>
            </a:r>
            <a:endParaRPr/>
          </a:p>
          <a:p>
            <a:pPr indent="0" lvl="0" marL="0" rtl="0" algn="l">
              <a:spcBef>
                <a:spcPts val="1600"/>
              </a:spcBef>
              <a:spcAft>
                <a:spcPts val="0"/>
              </a:spcAft>
              <a:buNone/>
            </a:pPr>
            <a:r>
              <a:rPr lang="hu"/>
              <a:t>Usage</a:t>
            </a:r>
            <a:endParaRPr/>
          </a:p>
          <a:p>
            <a:pPr indent="-342900" lvl="0" marL="457200" rtl="0" algn="l">
              <a:spcBef>
                <a:spcPts val="1600"/>
              </a:spcBef>
              <a:spcAft>
                <a:spcPts val="0"/>
              </a:spcAft>
              <a:buSzPts val="1800"/>
              <a:buChar char="●"/>
            </a:pPr>
            <a:r>
              <a:rPr lang="hu"/>
              <a:t>Healthcare</a:t>
            </a:r>
            <a:endParaRPr/>
          </a:p>
          <a:p>
            <a:pPr indent="-342900" lvl="0" marL="457200" rtl="0" algn="l">
              <a:spcBef>
                <a:spcPts val="0"/>
              </a:spcBef>
              <a:spcAft>
                <a:spcPts val="0"/>
              </a:spcAft>
              <a:buSzPts val="1800"/>
              <a:buChar char="●"/>
            </a:pPr>
            <a:r>
              <a:rPr lang="hu"/>
              <a:t>Sports</a:t>
            </a:r>
            <a:endParaRPr/>
          </a:p>
          <a:p>
            <a:pPr indent="-342900" lvl="0" marL="457200" rtl="0" algn="l">
              <a:spcBef>
                <a:spcPts val="0"/>
              </a:spcBef>
              <a:spcAft>
                <a:spcPts val="0"/>
              </a:spcAft>
              <a:buSzPts val="1800"/>
              <a:buChar char="●"/>
            </a:pPr>
            <a:r>
              <a:rPr b="1" lang="hu"/>
              <a:t>Security - access control system</a:t>
            </a:r>
            <a:endParaRPr b="1"/>
          </a:p>
          <a:p>
            <a:pPr indent="0" lvl="0" marL="0" rtl="0" algn="l">
              <a:spcBef>
                <a:spcPts val="1600"/>
              </a:spcBef>
              <a:spcAft>
                <a:spcPts val="1600"/>
              </a:spcAft>
              <a:buNone/>
            </a:pPr>
            <a:r>
              <a:t/>
            </a:r>
            <a:endParaRPr/>
          </a:p>
        </p:txBody>
      </p:sp>
      <p:pic>
        <p:nvPicPr>
          <p:cNvPr id="82" name="Google Shape;82;p16"/>
          <p:cNvPicPr preferRelativeResize="0"/>
          <p:nvPr/>
        </p:nvPicPr>
        <p:blipFill>
          <a:blip r:embed="rId3">
            <a:alphaModFix/>
          </a:blip>
          <a:stretch>
            <a:fillRect/>
          </a:stretch>
        </p:blipFill>
        <p:spPr>
          <a:xfrm>
            <a:off x="1" y="121673"/>
            <a:ext cx="1723323" cy="1660076"/>
          </a:xfrm>
          <a:prstGeom prst="rect">
            <a:avLst/>
          </a:prstGeom>
          <a:noFill/>
          <a:ln>
            <a:noFill/>
          </a:ln>
        </p:spPr>
      </p:pic>
      <p:pic>
        <p:nvPicPr>
          <p:cNvPr id="83" name="Google Shape;83;p16"/>
          <p:cNvPicPr preferRelativeResize="0"/>
          <p:nvPr/>
        </p:nvPicPr>
        <p:blipFill>
          <a:blip r:embed="rId4">
            <a:alphaModFix/>
          </a:blip>
          <a:stretch>
            <a:fillRect/>
          </a:stretch>
        </p:blipFill>
        <p:spPr>
          <a:xfrm rot="790754">
            <a:off x="6849750" y="198112"/>
            <a:ext cx="1964750" cy="19647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 name="Shape 87"/>
        <p:cNvGrpSpPr/>
        <p:nvPr/>
      </p:nvGrpSpPr>
      <p:grpSpPr>
        <a:xfrm>
          <a:off x="0" y="0"/>
          <a:ext cx="0" cy="0"/>
          <a:chOff x="0" y="0"/>
          <a:chExt cx="0" cy="0"/>
        </a:xfrm>
      </p:grpSpPr>
      <p:sp>
        <p:nvSpPr>
          <p:cNvPr id="88" name="Google Shape;88;p17"/>
          <p:cNvSpPr txBox="1"/>
          <p:nvPr>
            <p:ph type="title"/>
          </p:nvPr>
        </p:nvSpPr>
        <p:spPr>
          <a:xfrm>
            <a:off x="311700" y="155350"/>
            <a:ext cx="8520600" cy="801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hu"/>
              <a:t>Objectives</a:t>
            </a:r>
            <a:endParaRPr/>
          </a:p>
        </p:txBody>
      </p:sp>
      <p:sp>
        <p:nvSpPr>
          <p:cNvPr id="89" name="Google Shape;89;p17"/>
          <p:cNvSpPr txBox="1"/>
          <p:nvPr>
            <p:ph idx="1" type="body"/>
          </p:nvPr>
        </p:nvSpPr>
        <p:spPr>
          <a:xfrm>
            <a:off x="311700" y="956338"/>
            <a:ext cx="8520600" cy="40965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hu"/>
              <a:t>Access Control System</a:t>
            </a:r>
            <a:endParaRPr/>
          </a:p>
          <a:p>
            <a:pPr indent="-342900" lvl="1" marL="914400" rtl="0" algn="l">
              <a:spcBef>
                <a:spcPts val="0"/>
              </a:spcBef>
              <a:spcAft>
                <a:spcPts val="0"/>
              </a:spcAft>
              <a:buSzPts val="1800"/>
              <a:buChar char="○"/>
            </a:pPr>
            <a:r>
              <a:rPr lang="hu" sz="1800"/>
              <a:t>Feature extraction library</a:t>
            </a:r>
            <a:endParaRPr sz="1800"/>
          </a:p>
          <a:p>
            <a:pPr indent="-342900" lvl="1" marL="914400" marR="0" rtl="0" algn="l">
              <a:lnSpc>
                <a:spcPct val="115000"/>
              </a:lnSpc>
              <a:spcBef>
                <a:spcPts val="0"/>
              </a:spcBef>
              <a:spcAft>
                <a:spcPts val="0"/>
              </a:spcAft>
              <a:buSzPts val="1800"/>
              <a:buChar char="○"/>
            </a:pPr>
            <a:r>
              <a:rPr lang="hu" sz="1800"/>
              <a:t>Machine learning algorithm</a:t>
            </a:r>
            <a:endParaRPr sz="1800"/>
          </a:p>
          <a:p>
            <a:pPr indent="-342900" lvl="1" marL="914400" rtl="0" algn="l">
              <a:spcBef>
                <a:spcPts val="0"/>
              </a:spcBef>
              <a:spcAft>
                <a:spcPts val="0"/>
              </a:spcAft>
              <a:buSzPts val="1800"/>
              <a:buChar char="○"/>
            </a:pPr>
            <a:r>
              <a:rPr lang="hu" sz="1800"/>
              <a:t>Data collection - Android application</a:t>
            </a:r>
            <a:endParaRPr sz="1800"/>
          </a:p>
        </p:txBody>
      </p:sp>
      <p:pic>
        <p:nvPicPr>
          <p:cNvPr id="90" name="Google Shape;90;p17"/>
          <p:cNvPicPr preferRelativeResize="0"/>
          <p:nvPr/>
        </p:nvPicPr>
        <p:blipFill>
          <a:blip r:embed="rId3">
            <a:alphaModFix/>
          </a:blip>
          <a:stretch>
            <a:fillRect/>
          </a:stretch>
        </p:blipFill>
        <p:spPr>
          <a:xfrm>
            <a:off x="6601436" y="2072825"/>
            <a:ext cx="2468264" cy="2726451"/>
          </a:xfrm>
          <a:prstGeom prst="rect">
            <a:avLst/>
          </a:prstGeom>
          <a:noFill/>
          <a:ln>
            <a:noFill/>
          </a:ln>
        </p:spPr>
      </p:pic>
      <p:pic>
        <p:nvPicPr>
          <p:cNvPr id="91" name="Google Shape;91;p17"/>
          <p:cNvPicPr preferRelativeResize="0"/>
          <p:nvPr/>
        </p:nvPicPr>
        <p:blipFill>
          <a:blip r:embed="rId4">
            <a:alphaModFix/>
          </a:blip>
          <a:stretch>
            <a:fillRect/>
          </a:stretch>
        </p:blipFill>
        <p:spPr>
          <a:xfrm rot="-165589">
            <a:off x="3886780" y="2980120"/>
            <a:ext cx="1065944" cy="1413428"/>
          </a:xfrm>
          <a:prstGeom prst="rect">
            <a:avLst/>
          </a:prstGeom>
          <a:noFill/>
          <a:ln>
            <a:noFill/>
          </a:ln>
        </p:spPr>
      </p:pic>
      <p:pic>
        <p:nvPicPr>
          <p:cNvPr id="92" name="Google Shape;92;p17"/>
          <p:cNvPicPr preferRelativeResize="0"/>
          <p:nvPr/>
        </p:nvPicPr>
        <p:blipFill>
          <a:blip r:embed="rId5">
            <a:alphaModFix/>
          </a:blip>
          <a:stretch>
            <a:fillRect/>
          </a:stretch>
        </p:blipFill>
        <p:spPr>
          <a:xfrm rot="-6078130">
            <a:off x="6286400" y="2303207"/>
            <a:ext cx="883589" cy="975405"/>
          </a:xfrm>
          <a:prstGeom prst="rect">
            <a:avLst/>
          </a:prstGeom>
          <a:noFill/>
          <a:ln>
            <a:noFill/>
          </a:ln>
        </p:spPr>
      </p:pic>
      <p:pic>
        <p:nvPicPr>
          <p:cNvPr id="93" name="Google Shape;93;p17"/>
          <p:cNvPicPr preferRelativeResize="0"/>
          <p:nvPr/>
        </p:nvPicPr>
        <p:blipFill>
          <a:blip r:embed="rId5">
            <a:alphaModFix/>
          </a:blip>
          <a:stretch>
            <a:fillRect/>
          </a:stretch>
        </p:blipFill>
        <p:spPr>
          <a:xfrm rot="4098503">
            <a:off x="4813149" y="3119861"/>
            <a:ext cx="861530" cy="93460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18"/>
          <p:cNvSpPr txBox="1"/>
          <p:nvPr>
            <p:ph type="title"/>
          </p:nvPr>
        </p:nvSpPr>
        <p:spPr>
          <a:xfrm>
            <a:off x="-1193250" y="159500"/>
            <a:ext cx="8520600" cy="801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hu"/>
              <a:t>Related Works</a:t>
            </a:r>
            <a:endParaRPr/>
          </a:p>
        </p:txBody>
      </p:sp>
      <p:sp>
        <p:nvSpPr>
          <p:cNvPr id="99" name="Google Shape;99;p18"/>
          <p:cNvSpPr txBox="1"/>
          <p:nvPr>
            <p:ph idx="1" type="body"/>
          </p:nvPr>
        </p:nvSpPr>
        <p:spPr>
          <a:xfrm>
            <a:off x="311700" y="901650"/>
            <a:ext cx="8520600" cy="39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a:t>MARSICO - 2017 (Univ. Sapienza, Rome)</a:t>
            </a:r>
            <a:endParaRPr/>
          </a:p>
          <a:p>
            <a:pPr indent="-342900" lvl="0" marL="457200" rtl="0" algn="l">
              <a:spcBef>
                <a:spcPts val="1600"/>
              </a:spcBef>
              <a:spcAft>
                <a:spcPts val="0"/>
              </a:spcAft>
              <a:buSzPts val="1800"/>
              <a:buChar char="●"/>
            </a:pPr>
            <a:r>
              <a:rPr lang="hu"/>
              <a:t>Dynamic Time Warping</a:t>
            </a:r>
            <a:endParaRPr/>
          </a:p>
          <a:p>
            <a:pPr indent="-342900" lvl="0" marL="457200" rtl="0" algn="l">
              <a:spcBef>
                <a:spcPts val="0"/>
              </a:spcBef>
              <a:spcAft>
                <a:spcPts val="0"/>
              </a:spcAft>
              <a:buSzPts val="1800"/>
              <a:buChar char="●"/>
            </a:pPr>
            <a:r>
              <a:rPr lang="hu"/>
              <a:t>8,9% EER (ZJU-GaitAcc)</a:t>
            </a:r>
            <a:endParaRPr/>
          </a:p>
          <a:p>
            <a:pPr indent="0" lvl="0" marL="457200" rtl="0" algn="l">
              <a:spcBef>
                <a:spcPts val="1600"/>
              </a:spcBef>
              <a:spcAft>
                <a:spcPts val="1600"/>
              </a:spcAft>
              <a:buNone/>
            </a:pPr>
            <a:r>
              <a:t/>
            </a:r>
            <a:endParaRPr/>
          </a:p>
        </p:txBody>
      </p:sp>
      <p:pic>
        <p:nvPicPr>
          <p:cNvPr id="100" name="Google Shape;100;p18"/>
          <p:cNvPicPr preferRelativeResize="0"/>
          <p:nvPr/>
        </p:nvPicPr>
        <p:blipFill>
          <a:blip r:embed="rId3">
            <a:alphaModFix/>
          </a:blip>
          <a:stretch>
            <a:fillRect/>
          </a:stretch>
        </p:blipFill>
        <p:spPr>
          <a:xfrm>
            <a:off x="5975787" y="0"/>
            <a:ext cx="2544074" cy="13877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Google Shape;105;p19"/>
          <p:cNvSpPr txBox="1"/>
          <p:nvPr>
            <p:ph type="title"/>
          </p:nvPr>
        </p:nvSpPr>
        <p:spPr>
          <a:xfrm>
            <a:off x="-1193250" y="159500"/>
            <a:ext cx="8520600" cy="801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hu"/>
              <a:t>Related Works</a:t>
            </a:r>
            <a:endParaRPr/>
          </a:p>
        </p:txBody>
      </p:sp>
      <p:sp>
        <p:nvSpPr>
          <p:cNvPr id="106" name="Google Shape;106;p19"/>
          <p:cNvSpPr txBox="1"/>
          <p:nvPr>
            <p:ph idx="1" type="body"/>
          </p:nvPr>
        </p:nvSpPr>
        <p:spPr>
          <a:xfrm>
            <a:off x="311700" y="901650"/>
            <a:ext cx="8520600" cy="39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a:t>MARSICO - 2017 (Univ. Sapienza, Rome)</a:t>
            </a:r>
            <a:endParaRPr/>
          </a:p>
          <a:p>
            <a:pPr indent="-342900" lvl="0" marL="457200" rtl="0" algn="l">
              <a:spcBef>
                <a:spcPts val="1600"/>
              </a:spcBef>
              <a:spcAft>
                <a:spcPts val="0"/>
              </a:spcAft>
              <a:buSzPts val="1800"/>
              <a:buChar char="●"/>
            </a:pPr>
            <a:r>
              <a:rPr lang="hu"/>
              <a:t>Dynamic Time Warping</a:t>
            </a:r>
            <a:endParaRPr/>
          </a:p>
          <a:p>
            <a:pPr indent="-342900" lvl="0" marL="457200" rtl="0" algn="l">
              <a:spcBef>
                <a:spcPts val="0"/>
              </a:spcBef>
              <a:spcAft>
                <a:spcPts val="0"/>
              </a:spcAft>
              <a:buSzPts val="1800"/>
              <a:buChar char="●"/>
            </a:pPr>
            <a:r>
              <a:rPr lang="hu"/>
              <a:t>8,9% EER (ZJU-GaitAcc)</a:t>
            </a:r>
            <a:endParaRPr/>
          </a:p>
          <a:p>
            <a:pPr indent="0" lvl="0" marL="0" rtl="0" algn="l">
              <a:spcBef>
                <a:spcPts val="1600"/>
              </a:spcBef>
              <a:spcAft>
                <a:spcPts val="0"/>
              </a:spcAft>
              <a:buNone/>
            </a:pPr>
            <a:r>
              <a:rPr lang="hu"/>
              <a:t>NGO - 2014 (Osaka Univ.)</a:t>
            </a:r>
            <a:endParaRPr/>
          </a:p>
          <a:p>
            <a:pPr indent="-342900" lvl="0" marL="457200" rtl="0" algn="l">
              <a:spcBef>
                <a:spcPts val="1600"/>
              </a:spcBef>
              <a:spcAft>
                <a:spcPts val="0"/>
              </a:spcAft>
              <a:buSzPts val="1800"/>
              <a:buChar char="●"/>
            </a:pPr>
            <a:r>
              <a:rPr lang="hu"/>
              <a:t>period detection</a:t>
            </a:r>
            <a:endParaRPr/>
          </a:p>
          <a:p>
            <a:pPr indent="-342900" lvl="0" marL="457200" rtl="0" algn="l">
              <a:spcBef>
                <a:spcPts val="0"/>
              </a:spcBef>
              <a:spcAft>
                <a:spcPts val="0"/>
              </a:spcAft>
              <a:buSzPts val="1800"/>
              <a:buChar char="●"/>
            </a:pPr>
            <a:r>
              <a:rPr lang="hu"/>
              <a:t>accelerometer &gt; gyroscope</a:t>
            </a:r>
            <a:endParaRPr/>
          </a:p>
          <a:p>
            <a:pPr indent="0" lvl="0" marL="457200" rtl="0" algn="l">
              <a:spcBef>
                <a:spcPts val="1600"/>
              </a:spcBef>
              <a:spcAft>
                <a:spcPts val="1600"/>
              </a:spcAft>
              <a:buNone/>
            </a:pPr>
            <a:r>
              <a:t/>
            </a:r>
            <a:endParaRPr/>
          </a:p>
        </p:txBody>
      </p:sp>
      <p:pic>
        <p:nvPicPr>
          <p:cNvPr id="107" name="Google Shape;107;p19"/>
          <p:cNvPicPr preferRelativeResize="0"/>
          <p:nvPr/>
        </p:nvPicPr>
        <p:blipFill>
          <a:blip r:embed="rId3">
            <a:alphaModFix/>
          </a:blip>
          <a:stretch>
            <a:fillRect/>
          </a:stretch>
        </p:blipFill>
        <p:spPr>
          <a:xfrm>
            <a:off x="5975787" y="0"/>
            <a:ext cx="2544074" cy="1387725"/>
          </a:xfrm>
          <a:prstGeom prst="rect">
            <a:avLst/>
          </a:prstGeom>
          <a:noFill/>
          <a:ln>
            <a:noFill/>
          </a:ln>
        </p:spPr>
      </p:pic>
      <p:pic>
        <p:nvPicPr>
          <p:cNvPr id="108" name="Google Shape;108;p19"/>
          <p:cNvPicPr preferRelativeResize="0"/>
          <p:nvPr/>
        </p:nvPicPr>
        <p:blipFill>
          <a:blip r:embed="rId4">
            <a:alphaModFix/>
          </a:blip>
          <a:stretch>
            <a:fillRect/>
          </a:stretch>
        </p:blipFill>
        <p:spPr>
          <a:xfrm>
            <a:off x="6231000" y="1387725"/>
            <a:ext cx="2033651" cy="18915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Google Shape;113;p20"/>
          <p:cNvSpPr txBox="1"/>
          <p:nvPr>
            <p:ph type="title"/>
          </p:nvPr>
        </p:nvSpPr>
        <p:spPr>
          <a:xfrm>
            <a:off x="-1193250" y="159500"/>
            <a:ext cx="8520600" cy="801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hu"/>
              <a:t>Related Works</a:t>
            </a:r>
            <a:endParaRPr/>
          </a:p>
        </p:txBody>
      </p:sp>
      <p:sp>
        <p:nvSpPr>
          <p:cNvPr id="114" name="Google Shape;114;p20"/>
          <p:cNvSpPr txBox="1"/>
          <p:nvPr>
            <p:ph idx="1" type="body"/>
          </p:nvPr>
        </p:nvSpPr>
        <p:spPr>
          <a:xfrm>
            <a:off x="311700" y="901650"/>
            <a:ext cx="8520600" cy="39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a:t>MARSICO - 2017 (Univ. Sapienza, Rome)</a:t>
            </a:r>
            <a:endParaRPr/>
          </a:p>
          <a:p>
            <a:pPr indent="-342900" lvl="0" marL="457200" rtl="0" algn="l">
              <a:spcBef>
                <a:spcPts val="1600"/>
              </a:spcBef>
              <a:spcAft>
                <a:spcPts val="0"/>
              </a:spcAft>
              <a:buSzPts val="1800"/>
              <a:buChar char="●"/>
            </a:pPr>
            <a:r>
              <a:rPr lang="hu"/>
              <a:t>Dynamic Time Warping</a:t>
            </a:r>
            <a:endParaRPr/>
          </a:p>
          <a:p>
            <a:pPr indent="-342900" lvl="0" marL="457200" rtl="0" algn="l">
              <a:spcBef>
                <a:spcPts val="0"/>
              </a:spcBef>
              <a:spcAft>
                <a:spcPts val="0"/>
              </a:spcAft>
              <a:buSzPts val="1800"/>
              <a:buChar char="●"/>
            </a:pPr>
            <a:r>
              <a:rPr lang="hu"/>
              <a:t>8,9% EER (ZJU-GaitAcc)</a:t>
            </a:r>
            <a:endParaRPr/>
          </a:p>
          <a:p>
            <a:pPr indent="0" lvl="0" marL="0" rtl="0" algn="l">
              <a:spcBef>
                <a:spcPts val="1600"/>
              </a:spcBef>
              <a:spcAft>
                <a:spcPts val="0"/>
              </a:spcAft>
              <a:buNone/>
            </a:pPr>
            <a:r>
              <a:rPr lang="hu"/>
              <a:t>NGO - 2014 (Osaka Univ.)</a:t>
            </a:r>
            <a:endParaRPr/>
          </a:p>
          <a:p>
            <a:pPr indent="-342900" lvl="0" marL="457200" rtl="0" algn="l">
              <a:spcBef>
                <a:spcPts val="1600"/>
              </a:spcBef>
              <a:spcAft>
                <a:spcPts val="0"/>
              </a:spcAft>
              <a:buSzPts val="1800"/>
              <a:buChar char="●"/>
            </a:pPr>
            <a:r>
              <a:rPr lang="hu"/>
              <a:t>period detection</a:t>
            </a:r>
            <a:endParaRPr/>
          </a:p>
          <a:p>
            <a:pPr indent="-342900" lvl="0" marL="457200" rtl="0" algn="l">
              <a:spcBef>
                <a:spcPts val="0"/>
              </a:spcBef>
              <a:spcAft>
                <a:spcPts val="0"/>
              </a:spcAft>
              <a:buSzPts val="1800"/>
              <a:buChar char="●"/>
            </a:pPr>
            <a:r>
              <a:rPr lang="hu"/>
              <a:t>accelerometer &gt; gyroscope</a:t>
            </a:r>
            <a:endParaRPr/>
          </a:p>
          <a:p>
            <a:pPr indent="0" lvl="0" marL="0" rtl="0" algn="l">
              <a:spcBef>
                <a:spcPts val="1600"/>
              </a:spcBef>
              <a:spcAft>
                <a:spcPts val="0"/>
              </a:spcAft>
              <a:buNone/>
            </a:pPr>
            <a:r>
              <a:rPr lang="hu"/>
              <a:t>GADALETA - 2018 (Univ. Padova)</a:t>
            </a:r>
            <a:endParaRPr/>
          </a:p>
          <a:p>
            <a:pPr indent="-342900" lvl="0" marL="457200" rtl="0" algn="l">
              <a:spcBef>
                <a:spcPts val="1600"/>
              </a:spcBef>
              <a:spcAft>
                <a:spcPts val="0"/>
              </a:spcAft>
              <a:buSzPts val="1800"/>
              <a:buChar char="●"/>
            </a:pPr>
            <a:r>
              <a:rPr lang="hu"/>
              <a:t>feature extraction</a:t>
            </a:r>
            <a:endParaRPr/>
          </a:p>
          <a:p>
            <a:pPr indent="-342900" lvl="0" marL="457200" rtl="0" algn="l">
              <a:spcBef>
                <a:spcPts val="0"/>
              </a:spcBef>
              <a:spcAft>
                <a:spcPts val="0"/>
              </a:spcAft>
              <a:buSzPts val="1800"/>
              <a:buChar char="●"/>
            </a:pPr>
            <a:r>
              <a:rPr b="1" lang="hu"/>
              <a:t>IDNet</a:t>
            </a:r>
            <a:r>
              <a:rPr lang="hu"/>
              <a:t> dataset</a:t>
            </a:r>
            <a:endParaRPr/>
          </a:p>
        </p:txBody>
      </p:sp>
      <p:pic>
        <p:nvPicPr>
          <p:cNvPr id="115" name="Google Shape;115;p20"/>
          <p:cNvPicPr preferRelativeResize="0"/>
          <p:nvPr/>
        </p:nvPicPr>
        <p:blipFill>
          <a:blip r:embed="rId3">
            <a:alphaModFix/>
          </a:blip>
          <a:stretch>
            <a:fillRect/>
          </a:stretch>
        </p:blipFill>
        <p:spPr>
          <a:xfrm>
            <a:off x="5975787" y="0"/>
            <a:ext cx="2544074" cy="1387725"/>
          </a:xfrm>
          <a:prstGeom prst="rect">
            <a:avLst/>
          </a:prstGeom>
          <a:noFill/>
          <a:ln>
            <a:noFill/>
          </a:ln>
        </p:spPr>
      </p:pic>
      <p:pic>
        <p:nvPicPr>
          <p:cNvPr id="116" name="Google Shape;116;p20"/>
          <p:cNvPicPr preferRelativeResize="0"/>
          <p:nvPr/>
        </p:nvPicPr>
        <p:blipFill>
          <a:blip r:embed="rId4">
            <a:alphaModFix/>
          </a:blip>
          <a:stretch>
            <a:fillRect/>
          </a:stretch>
        </p:blipFill>
        <p:spPr>
          <a:xfrm>
            <a:off x="6231000" y="1387725"/>
            <a:ext cx="2033651" cy="1891525"/>
          </a:xfrm>
          <a:prstGeom prst="rect">
            <a:avLst/>
          </a:prstGeom>
          <a:noFill/>
          <a:ln>
            <a:noFill/>
          </a:ln>
        </p:spPr>
      </p:pic>
      <p:pic>
        <p:nvPicPr>
          <p:cNvPr id="117" name="Google Shape;117;p20"/>
          <p:cNvPicPr preferRelativeResize="0"/>
          <p:nvPr/>
        </p:nvPicPr>
        <p:blipFill>
          <a:blip r:embed="rId5">
            <a:alphaModFix/>
          </a:blip>
          <a:stretch>
            <a:fillRect/>
          </a:stretch>
        </p:blipFill>
        <p:spPr>
          <a:xfrm>
            <a:off x="5888654" y="3179625"/>
            <a:ext cx="2718320" cy="19638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Google Shape;122;p21"/>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hu"/>
              <a:t>Application</a:t>
            </a:r>
            <a:endParaRPr/>
          </a:p>
        </p:txBody>
      </p:sp>
      <p:pic>
        <p:nvPicPr>
          <p:cNvPr id="123" name="Google Shape;123;p21"/>
          <p:cNvPicPr preferRelativeResize="0"/>
          <p:nvPr/>
        </p:nvPicPr>
        <p:blipFill>
          <a:blip r:embed="rId3">
            <a:alphaModFix/>
          </a:blip>
          <a:stretch>
            <a:fillRect/>
          </a:stretch>
        </p:blipFill>
        <p:spPr>
          <a:xfrm>
            <a:off x="1240600" y="1262574"/>
            <a:ext cx="6662800" cy="35126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each Day">
  <a:themeElements>
    <a:clrScheme name="Beach Day">
      <a:dk1>
        <a:srgbClr val="00FDC8"/>
      </a:dk1>
      <a:lt1>
        <a:srgbClr val="FFFFFF"/>
      </a:lt1>
      <a:dk2>
        <a:srgbClr val="666666"/>
      </a:dk2>
      <a:lt2>
        <a:srgbClr val="EEEEEE"/>
      </a:lt2>
      <a:accent1>
        <a:srgbClr val="212121"/>
      </a:accent1>
      <a:accent2>
        <a:srgbClr val="455A64"/>
      </a:accent2>
      <a:accent3>
        <a:srgbClr val="78909C"/>
      </a:accent3>
      <a:accent4>
        <a:srgbClr val="7C7CE0"/>
      </a:accent4>
      <a:accent5>
        <a:srgbClr val="DB4437"/>
      </a:accent5>
      <a:accent6>
        <a:srgbClr val="F6CD4C"/>
      </a:accent6>
      <a:hlink>
        <a:srgbClr val="DB4437"/>
      </a:hlink>
      <a:folHlink>
        <a:srgbClr val="DB443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