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9" r:id="rId9"/>
    <p:sldId id="282" r:id="rId10"/>
    <p:sldId id="263" r:id="rId11"/>
    <p:sldId id="280" r:id="rId12"/>
    <p:sldId id="283" r:id="rId13"/>
    <p:sldId id="281" r:id="rId14"/>
    <p:sldId id="284" r:id="rId15"/>
    <p:sldId id="264" r:id="rId16"/>
    <p:sldId id="265" r:id="rId17"/>
    <p:sldId id="266" r:id="rId18"/>
    <p:sldId id="267" r:id="rId19"/>
    <p:sldId id="285" r:id="rId20"/>
    <p:sldId id="286" r:id="rId21"/>
    <p:sldId id="287" r:id="rId22"/>
    <p:sldId id="288" r:id="rId23"/>
    <p:sldId id="277" r:id="rId24"/>
  </p:sldIdLst>
  <p:sldSz cx="9144000" cy="6858000" type="screen4x3"/>
  <p:notesSz cx="7315200" cy="9601200"/>
  <p:embeddedFontLst>
    <p:embeddedFont>
      <p:font typeface="Tahoma" panose="020B0604030504040204" pitchFamily="34" charset="0"/>
      <p:regular r:id="rId26"/>
      <p:bold r:id="rId27"/>
    </p:embeddedFont>
    <p:embeddedFont>
      <p:font typeface="Verdana" panose="020B0604030504040204" pitchFamily="34" charset="0"/>
      <p:regular r:id="rId28"/>
      <p:bold r:id="rId29"/>
      <p:italic r:id="rId30"/>
      <p:boldItalic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Consolas" panose="020B0609020204030204" pitchFamily="49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D5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7" d="100"/>
          <a:sy n="117" d="100"/>
        </p:scale>
        <p:origin x="-1440" y="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5" cy="479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ahoma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ahoma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ahoma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ahoma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ahoma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ahoma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ahoma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ahoma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ahoma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4144962" y="0"/>
            <a:ext cx="3170235" cy="479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ahoma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ahoma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ahoma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ahoma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ahoma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ahoma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ahoma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ahoma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ahoma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49" cy="4319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121775"/>
            <a:ext cx="3170235" cy="479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ahoma"/>
              <a:buNone/>
              <a:defRPr sz="13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ahoma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ahoma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ahoma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ahoma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ahoma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ahoma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ahoma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ahoma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4144962" y="9121775"/>
            <a:ext cx="3170235" cy="4794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ahoma"/>
              <a:buNone/>
            </a:pPr>
            <a:fld id="{00000000-1234-1234-1234-123412341234}" type="slidenum">
              <a:rPr lang="pt-BR" sz="13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‹nº›</a:t>
            </a:fld>
            <a:endParaRPr lang="pt-BR" sz="13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83193215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49" cy="4319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800" cy="4319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4144962" y="9121775"/>
            <a:ext cx="3170099" cy="479400"/>
          </a:xfrm>
          <a:prstGeom prst="rect">
            <a:avLst/>
          </a:prstGeom>
        </p:spPr>
        <p:txBody>
          <a:bodyPr lIns="96650" tIns="48325" rIns="96650" bIns="483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ahoma"/>
              <a:buNone/>
            </a:pPr>
            <a:fld id="{00000000-1234-1234-1234-123412341234}" type="slidenum">
              <a:rPr lang="pt-BR"/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800" cy="4319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4144962" y="9121775"/>
            <a:ext cx="3170099" cy="479400"/>
          </a:xfrm>
          <a:prstGeom prst="rect">
            <a:avLst/>
          </a:prstGeom>
        </p:spPr>
        <p:txBody>
          <a:bodyPr lIns="96650" tIns="48325" rIns="96650" bIns="483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ahoma"/>
              <a:buNone/>
            </a:pPr>
            <a:fld id="{00000000-1234-1234-1234-123412341234}" type="slidenum">
              <a:rPr lang="pt-BR"/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800" cy="4319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4144962" y="9121775"/>
            <a:ext cx="3170099" cy="479400"/>
          </a:xfrm>
          <a:prstGeom prst="rect">
            <a:avLst/>
          </a:prstGeom>
        </p:spPr>
        <p:txBody>
          <a:bodyPr lIns="96650" tIns="48325" rIns="96650" bIns="483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ahoma"/>
              <a:buNone/>
            </a:pPr>
            <a:fld id="{00000000-1234-1234-1234-123412341234}" type="slidenum">
              <a:rPr lang="pt-BR"/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800" cy="4319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4144962" y="9121775"/>
            <a:ext cx="3170099" cy="479400"/>
          </a:xfrm>
          <a:prstGeom prst="rect">
            <a:avLst/>
          </a:prstGeom>
        </p:spPr>
        <p:txBody>
          <a:bodyPr lIns="96650" tIns="48325" rIns="96650" bIns="483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ahoma"/>
              <a:buNone/>
            </a:pPr>
            <a:fld id="{00000000-1234-1234-1234-123412341234}" type="slidenum">
              <a:rPr lang="pt-BR"/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800" cy="4319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sldNum" idx="12"/>
          </p:nvPr>
        </p:nvSpPr>
        <p:spPr>
          <a:xfrm>
            <a:off x="4144962" y="9121775"/>
            <a:ext cx="3170099" cy="479400"/>
          </a:xfrm>
          <a:prstGeom prst="rect">
            <a:avLst/>
          </a:prstGeom>
        </p:spPr>
        <p:txBody>
          <a:bodyPr lIns="96650" tIns="48325" rIns="96650" bIns="483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Tahoma"/>
              <a:buNone/>
            </a:pPr>
            <a:fld id="{00000000-1234-1234-1234-123412341234}" type="slidenum">
              <a:rPr lang="pt-BR"/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800" cy="431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4144962" y="9121775"/>
            <a:ext cx="3170099" cy="479400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ahoma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pt-BR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98" cy="431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4144962" y="9121775"/>
            <a:ext cx="3170098" cy="479398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ahoma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pt-BR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800" cy="4319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4144962" y="9121775"/>
            <a:ext cx="3170099" cy="479400"/>
          </a:xfrm>
          <a:prstGeom prst="rect">
            <a:avLst/>
          </a:prstGeom>
        </p:spPr>
        <p:txBody>
          <a:bodyPr lIns="96650" tIns="48325" rIns="96650" bIns="483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ahoma"/>
              <a:buNone/>
            </a:pPr>
            <a:fld id="{00000000-1234-1234-1234-123412341234}" type="slidenum">
              <a:rPr lang="pt-BR"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800" cy="4319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4144962" y="9121775"/>
            <a:ext cx="3170099" cy="479400"/>
          </a:xfrm>
          <a:prstGeom prst="rect">
            <a:avLst/>
          </a:prstGeom>
        </p:spPr>
        <p:txBody>
          <a:bodyPr lIns="96650" tIns="48325" rIns="96650" bIns="483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800" cy="4319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4144962" y="9121775"/>
            <a:ext cx="3170099" cy="479400"/>
          </a:xfrm>
          <a:prstGeom prst="rect">
            <a:avLst/>
          </a:prstGeom>
        </p:spPr>
        <p:txBody>
          <a:bodyPr lIns="96650" tIns="48325" rIns="96650" bIns="483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800" cy="4319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4144962" y="9121775"/>
            <a:ext cx="3170099" cy="479400"/>
          </a:xfrm>
          <a:prstGeom prst="rect">
            <a:avLst/>
          </a:prstGeom>
        </p:spPr>
        <p:txBody>
          <a:bodyPr lIns="96650" tIns="48325" rIns="96650" bIns="483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ahoma"/>
              <a:buNone/>
            </a:pPr>
            <a:fld id="{00000000-1234-1234-1234-123412341234}" type="slidenum">
              <a:rPr lang="pt-BR"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800" cy="4319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4144962" y="9121775"/>
            <a:ext cx="3170099" cy="479400"/>
          </a:xfrm>
          <a:prstGeom prst="rect">
            <a:avLst/>
          </a:prstGeom>
        </p:spPr>
        <p:txBody>
          <a:bodyPr lIns="96650" tIns="48325" rIns="96650" bIns="483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ahoma"/>
              <a:buNone/>
            </a:pPr>
            <a:fld id="{00000000-1234-1234-1234-123412341234}" type="slidenum">
              <a:rPr lang="pt-BR"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800" cy="4319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4144962" y="9121775"/>
            <a:ext cx="3170099" cy="479400"/>
          </a:xfrm>
          <a:prstGeom prst="rect">
            <a:avLst/>
          </a:prstGeom>
        </p:spPr>
        <p:txBody>
          <a:bodyPr lIns="96650" tIns="48325" rIns="96650" bIns="483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10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 sz="4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3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e conteúdo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2979049" y="156972"/>
            <a:ext cx="5985300" cy="922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 sz="3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3000"/>
            </a:lvl2pPr>
            <a:lvl3pPr lvl="2" indent="0" rtl="0">
              <a:spcBef>
                <a:spcPts val="0"/>
              </a:spcBef>
              <a:buFont typeface="Arial"/>
              <a:buNone/>
              <a:defRPr sz="3000"/>
            </a:lvl3pPr>
            <a:lvl4pPr lvl="3" indent="0" rtl="0">
              <a:spcBef>
                <a:spcPts val="0"/>
              </a:spcBef>
              <a:buFont typeface="Arial"/>
              <a:buNone/>
              <a:defRPr sz="3000"/>
            </a:lvl4pPr>
            <a:lvl5pPr lvl="4" indent="0" rtl="0">
              <a:spcBef>
                <a:spcPts val="0"/>
              </a:spcBef>
              <a:buFont typeface="Arial"/>
              <a:buNone/>
              <a:defRPr sz="3000"/>
            </a:lvl5pPr>
            <a:lvl6pPr lvl="5" indent="0" rtl="0">
              <a:spcBef>
                <a:spcPts val="0"/>
              </a:spcBef>
              <a:buFont typeface="Arial"/>
              <a:buNone/>
              <a:defRPr sz="3000"/>
            </a:lvl6pPr>
            <a:lvl7pPr lvl="6" indent="0" rtl="0">
              <a:spcBef>
                <a:spcPts val="0"/>
              </a:spcBef>
              <a:buFont typeface="Arial"/>
              <a:buNone/>
              <a:defRPr sz="3000"/>
            </a:lvl7pPr>
            <a:lvl8pPr lvl="7" indent="0" rtl="0">
              <a:spcBef>
                <a:spcPts val="0"/>
              </a:spcBef>
              <a:buFont typeface="Arial"/>
              <a:buNone/>
              <a:defRPr sz="3000"/>
            </a:lvl8pPr>
            <a:lvl9pPr lvl="8" indent="0" rtl="0">
              <a:spcBef>
                <a:spcPts val="0"/>
              </a:spcBef>
              <a:buFont typeface="Arial"/>
              <a:buNone/>
              <a:defRPr sz="30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179388" y="1340766"/>
            <a:ext cx="8785200" cy="51125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63538" marR="0" lvl="0" indent="-84138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01700" marR="0" lvl="1" indent="-1460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50950" marR="0" lvl="2" indent="-698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38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38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44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50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9905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-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952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55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_padrao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1071537" y="1714488"/>
            <a:ext cx="7429500" cy="1214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_titulo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ctrTitle"/>
          </p:nvPr>
        </p:nvSpPr>
        <p:spPr>
          <a:xfrm>
            <a:off x="714347" y="1500174"/>
            <a:ext cx="7815299" cy="7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Font typeface="Verdana"/>
              <a:buNone/>
              <a:defRPr sz="4200" b="1" i="0" u="none" strike="noStrike" cap="none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714349" y="2500306"/>
            <a:ext cx="7786798" cy="314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17365D"/>
              </a:buClr>
              <a:buFont typeface="Arial"/>
              <a:buNone/>
              <a:defRPr sz="4000" b="0" i="0" u="none" strike="noStrike" cap="none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slide_final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17365D"/>
              </a:gs>
              <a:gs pos="100000">
                <a:srgbClr val="538CD5"/>
              </a:gs>
            </a:gsLst>
            <a:path path="circle">
              <a:fillToRect l="100000" t="100000"/>
            </a:path>
            <a:tileRect r="-100000" b="-100000"/>
          </a:gra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" name="Shape 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43240" y="1643050"/>
            <a:ext cx="2971799" cy="29717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" name="Shape 30"/>
          <p:cNvCxnSpPr/>
          <p:nvPr/>
        </p:nvCxnSpPr>
        <p:spPr>
          <a:xfrm>
            <a:off x="1214412" y="4572007"/>
            <a:ext cx="6929399" cy="1500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353300" y="4800600"/>
            <a:ext cx="1790699" cy="2057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Shape 11"/>
          <p:cNvCxnSpPr/>
          <p:nvPr/>
        </p:nvCxnSpPr>
        <p:spPr>
          <a:xfrm>
            <a:off x="0" y="1214420"/>
            <a:ext cx="6858000" cy="1500"/>
          </a:xfrm>
          <a:prstGeom prst="straightConnector1">
            <a:avLst/>
          </a:prstGeom>
          <a:noFill/>
          <a:ln w="9525" cap="flat" cmpd="sng">
            <a:solidFill>
              <a:srgbClr val="5E9EF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Shape 1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4282" y="214289"/>
            <a:ext cx="2576099" cy="7857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uri.dirickson@impacta.edu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help.wordpress.com/2013/06/09/entendendo-os-decorator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ctrTitle"/>
          </p:nvPr>
        </p:nvSpPr>
        <p:spPr>
          <a:xfrm>
            <a:off x="685800" y="18256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Python para Web </a:t>
            </a:r>
            <a:br>
              <a:rPr lang="pt-BR">
                <a:latin typeface="Arial"/>
                <a:ea typeface="Arial"/>
                <a:cs typeface="Arial"/>
                <a:sym typeface="Arial"/>
              </a:rPr>
            </a:br>
            <a:r>
              <a:rPr lang="pt-BR">
                <a:latin typeface="Arial"/>
                <a:ea typeface="Arial"/>
                <a:cs typeface="Arial"/>
                <a:sym typeface="Arial"/>
              </a:rPr>
              <a:t>Django Framework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Shape 36"/>
          <p:cNvSpPr txBox="1">
            <a:spLocks noGrp="1"/>
          </p:cNvSpPr>
          <p:nvPr>
            <p:ph type="subTitle" idx="1"/>
          </p:nvPr>
        </p:nvSpPr>
        <p:spPr>
          <a:xfrm>
            <a:off x="1371600" y="3657600"/>
            <a:ext cx="6400800" cy="78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Autenticação e Área de Usuário</a:t>
            </a:r>
          </a:p>
        </p:txBody>
      </p:sp>
      <p:sp>
        <p:nvSpPr>
          <p:cNvPr id="37" name="Shape 37"/>
          <p:cNvSpPr txBox="1"/>
          <p:nvPr/>
        </p:nvSpPr>
        <p:spPr>
          <a:xfrm>
            <a:off x="897400" y="4968725"/>
            <a:ext cx="3627300" cy="5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Professor Yuri Dirickson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email: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yuri.dirickson@impacta.edu.br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2979049" y="156972"/>
            <a:ext cx="5985300" cy="922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dirty="0" err="1"/>
              <a:t>Django</a:t>
            </a:r>
            <a:r>
              <a:rPr lang="pt-BR" dirty="0"/>
              <a:t> - Usuário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179400" y="1340775"/>
            <a:ext cx="8785200" cy="5380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68300" rtl="0">
              <a:spcBef>
                <a:spcPts val="0"/>
              </a:spcBef>
              <a:buSzPct val="100000"/>
              <a:buFont typeface="Arial"/>
            </a:pPr>
            <a:r>
              <a:rPr lang="pt-BR" sz="2200" dirty="0">
                <a:latin typeface="Arial"/>
                <a:ea typeface="Arial"/>
                <a:cs typeface="Arial"/>
                <a:sym typeface="Arial"/>
              </a:rPr>
              <a:t>No arquivo </a:t>
            </a:r>
            <a:r>
              <a:rPr lang="pt-BR" sz="2200" b="1" dirty="0">
                <a:latin typeface="Arial"/>
                <a:ea typeface="Arial"/>
                <a:cs typeface="Arial"/>
                <a:sym typeface="Arial"/>
              </a:rPr>
              <a:t>settings.py</a:t>
            </a:r>
            <a:r>
              <a:rPr lang="pt-BR" sz="2200" dirty="0">
                <a:latin typeface="Arial"/>
                <a:ea typeface="Arial"/>
                <a:cs typeface="Arial"/>
                <a:sym typeface="Arial"/>
              </a:rPr>
              <a:t> devemos adicionar:</a:t>
            </a:r>
          </a:p>
          <a:p>
            <a:pPr marL="914400" lvl="1" indent="-368300" rtl="0">
              <a:spcBef>
                <a:spcPts val="0"/>
              </a:spcBef>
              <a:buSzPct val="100000"/>
              <a:buFont typeface="Arial"/>
            </a:pPr>
            <a:r>
              <a:rPr lang="pt-BR" sz="2200" dirty="0">
                <a:latin typeface="Arial"/>
                <a:ea typeface="Arial"/>
                <a:cs typeface="Arial"/>
                <a:sym typeface="Arial"/>
              </a:rPr>
              <a:t>Novo modelo de autenticação:</a:t>
            </a:r>
            <a:br>
              <a:rPr lang="pt-BR" sz="2200" dirty="0">
                <a:latin typeface="Arial"/>
                <a:ea typeface="Arial"/>
                <a:cs typeface="Arial"/>
                <a:sym typeface="Arial"/>
              </a:rPr>
            </a:br>
            <a:r>
              <a:rPr lang="pt-BR" sz="2200" b="1" dirty="0">
                <a:latin typeface="Arial"/>
                <a:ea typeface="Arial"/>
                <a:cs typeface="Arial"/>
                <a:sym typeface="Arial"/>
              </a:rPr>
              <a:t>AUTH_USER_MODEL = "</a:t>
            </a:r>
            <a:r>
              <a:rPr lang="pt-BR" sz="2200" b="1" dirty="0" err="1">
                <a:latin typeface="Arial"/>
                <a:ea typeface="Arial"/>
                <a:cs typeface="Arial"/>
                <a:sym typeface="Arial"/>
              </a:rPr>
              <a:t>contas.Usuario</a:t>
            </a:r>
            <a:r>
              <a:rPr lang="pt-BR" sz="2200" b="1" dirty="0">
                <a:latin typeface="Arial"/>
                <a:ea typeface="Arial"/>
                <a:cs typeface="Arial"/>
                <a:sym typeface="Arial"/>
              </a:rPr>
              <a:t>"</a:t>
            </a:r>
          </a:p>
          <a:p>
            <a:pPr marL="914400" lvl="1" indent="-368300" rtl="0">
              <a:spcBef>
                <a:spcPts val="0"/>
              </a:spcBef>
              <a:buSzPct val="100000"/>
              <a:buFont typeface="Arial"/>
            </a:pPr>
            <a:r>
              <a:rPr lang="pt-BR" sz="2200" dirty="0"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pt-BR" sz="2200" dirty="0" err="1">
                <a:latin typeface="Arial"/>
                <a:ea typeface="Arial"/>
                <a:cs typeface="Arial"/>
                <a:sym typeface="Arial"/>
              </a:rPr>
              <a:t>url</a:t>
            </a:r>
            <a:r>
              <a:rPr lang="pt-BR" sz="22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pt-BR" sz="2200" dirty="0" err="1">
                <a:latin typeface="Arial"/>
                <a:ea typeface="Arial"/>
                <a:cs typeface="Arial"/>
                <a:sym typeface="Arial"/>
              </a:rPr>
              <a:t>login</a:t>
            </a:r>
            <a:r>
              <a:rPr lang="pt-BR" sz="2200" dirty="0">
                <a:latin typeface="Arial"/>
                <a:ea typeface="Arial"/>
                <a:cs typeface="Arial"/>
                <a:sym typeface="Arial"/>
              </a:rPr>
              <a:t> (para redirecionamentos)</a:t>
            </a:r>
            <a:br>
              <a:rPr lang="pt-BR" sz="2200" dirty="0">
                <a:latin typeface="Arial"/>
                <a:ea typeface="Arial"/>
                <a:cs typeface="Arial"/>
                <a:sym typeface="Arial"/>
              </a:rPr>
            </a:br>
            <a:r>
              <a:rPr lang="pt-BR" sz="2200" b="1" dirty="0">
                <a:latin typeface="Arial"/>
                <a:ea typeface="Arial"/>
                <a:cs typeface="Arial"/>
                <a:sym typeface="Arial"/>
              </a:rPr>
              <a:t>LOGIN_URL = '</a:t>
            </a:r>
            <a:r>
              <a:rPr lang="pt-BR" sz="2200" b="1" dirty="0" err="1">
                <a:latin typeface="Arial"/>
                <a:ea typeface="Arial"/>
                <a:cs typeface="Arial"/>
                <a:sym typeface="Arial"/>
              </a:rPr>
              <a:t>login</a:t>
            </a:r>
            <a:r>
              <a:rPr lang="pt-BR" sz="2200" b="1" dirty="0">
                <a:latin typeface="Arial"/>
                <a:ea typeface="Arial"/>
                <a:cs typeface="Arial"/>
                <a:sym typeface="Arial"/>
              </a:rPr>
              <a:t>'</a:t>
            </a:r>
          </a:p>
          <a:p>
            <a:pPr marL="914400" lvl="1" indent="-368300" rtl="0">
              <a:spcBef>
                <a:spcPts val="0"/>
              </a:spcBef>
              <a:buSzPct val="100000"/>
              <a:buFont typeface="Arial"/>
            </a:pPr>
            <a:r>
              <a:rPr lang="pt-BR" sz="2200" dirty="0"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pt-BR" sz="2200" dirty="0" err="1">
                <a:latin typeface="Arial"/>
                <a:ea typeface="Arial"/>
                <a:cs typeface="Arial"/>
                <a:sym typeface="Arial"/>
              </a:rPr>
              <a:t>url</a:t>
            </a:r>
            <a:r>
              <a:rPr lang="pt-BR" sz="2200" dirty="0">
                <a:latin typeface="Arial"/>
                <a:ea typeface="Arial"/>
                <a:cs typeface="Arial"/>
                <a:sym typeface="Arial"/>
              </a:rPr>
              <a:t> para onde ir quando o </a:t>
            </a:r>
            <a:r>
              <a:rPr lang="pt-BR" sz="2200" dirty="0" err="1">
                <a:latin typeface="Arial"/>
                <a:ea typeface="Arial"/>
                <a:cs typeface="Arial"/>
                <a:sym typeface="Arial"/>
              </a:rPr>
              <a:t>login</a:t>
            </a:r>
            <a:r>
              <a:rPr lang="pt-BR" sz="2200" dirty="0">
                <a:latin typeface="Arial"/>
                <a:ea typeface="Arial"/>
                <a:cs typeface="Arial"/>
                <a:sym typeface="Arial"/>
              </a:rPr>
              <a:t> der certo</a:t>
            </a:r>
            <a:br>
              <a:rPr lang="pt-BR" sz="2200" dirty="0">
                <a:latin typeface="Arial"/>
                <a:ea typeface="Arial"/>
                <a:cs typeface="Arial"/>
                <a:sym typeface="Arial"/>
              </a:rPr>
            </a:br>
            <a:r>
              <a:rPr lang="pt-BR" sz="2200" b="1" dirty="0">
                <a:latin typeface="Arial"/>
                <a:ea typeface="Arial"/>
                <a:cs typeface="Arial"/>
                <a:sym typeface="Arial"/>
              </a:rPr>
              <a:t>LOGIN_REDIRECT_URL = 'index'</a:t>
            </a:r>
          </a:p>
          <a:p>
            <a:pPr marL="914400" lvl="1" indent="-368300" rtl="0">
              <a:spcBef>
                <a:spcPts val="0"/>
              </a:spcBef>
              <a:buSzPct val="100000"/>
              <a:buFont typeface="Arial"/>
            </a:pPr>
            <a:r>
              <a:rPr lang="pt-BR" sz="2200" dirty="0"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pt-BR" sz="2200" dirty="0" err="1">
                <a:latin typeface="Arial"/>
                <a:ea typeface="Arial"/>
                <a:cs typeface="Arial"/>
                <a:sym typeface="Arial"/>
              </a:rPr>
              <a:t>url</a:t>
            </a:r>
            <a:r>
              <a:rPr lang="pt-BR" sz="22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pt-BR" sz="2200" dirty="0" err="1">
                <a:latin typeface="Arial"/>
                <a:ea typeface="Arial"/>
                <a:cs typeface="Arial"/>
                <a:sym typeface="Arial"/>
              </a:rPr>
              <a:t>logout</a:t>
            </a:r>
            <a:endParaRPr lang="pt-BR" sz="22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pt-BR" sz="2200" b="1" dirty="0">
                <a:latin typeface="Arial"/>
                <a:ea typeface="Arial"/>
                <a:cs typeface="Arial"/>
                <a:sym typeface="Arial"/>
              </a:rPr>
              <a:t>LOGOUT_URL = '</a:t>
            </a:r>
            <a:r>
              <a:rPr lang="pt-BR" sz="2200" b="1" dirty="0" err="1">
                <a:latin typeface="Arial"/>
                <a:ea typeface="Arial"/>
                <a:cs typeface="Arial"/>
                <a:sym typeface="Arial"/>
              </a:rPr>
              <a:t>logout</a:t>
            </a:r>
            <a:r>
              <a:rPr lang="pt-BR" sz="2200" b="1" dirty="0">
                <a:latin typeface="Arial"/>
                <a:ea typeface="Arial"/>
                <a:cs typeface="Arial"/>
                <a:sym typeface="Arial"/>
              </a:rPr>
              <a:t>'</a:t>
            </a:r>
          </a:p>
          <a:p>
            <a:pPr marL="457200" lvl="0" indent="-368300" rtl="0">
              <a:spcBef>
                <a:spcPts val="0"/>
              </a:spcBef>
              <a:buSzPct val="100000"/>
              <a:buFont typeface="Arial"/>
            </a:pPr>
            <a:r>
              <a:rPr lang="pt-BR" sz="2200" dirty="0">
                <a:latin typeface="Arial"/>
                <a:ea typeface="Arial"/>
                <a:cs typeface="Arial"/>
                <a:sym typeface="Arial"/>
              </a:rPr>
              <a:t>Para funcionar agora, precisamos migrar o novo modelo para o BD. Como já temos uma tabela de usuário lá (padrão), o melhor é remover os modelos e mandar inserir novamente (com </a:t>
            </a:r>
            <a:r>
              <a:rPr lang="pt-BR" sz="2200" b="1" dirty="0" err="1">
                <a:latin typeface="Arial"/>
                <a:ea typeface="Arial"/>
                <a:cs typeface="Arial"/>
                <a:sym typeface="Arial"/>
              </a:rPr>
              <a:t>makemigrations</a:t>
            </a:r>
            <a:r>
              <a:rPr lang="pt-BR" sz="22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200" dirty="0">
                <a:latin typeface="Arial"/>
                <a:ea typeface="Arial"/>
                <a:cs typeface="Arial"/>
                <a:sym typeface="Arial"/>
              </a:rPr>
              <a:t>e </a:t>
            </a:r>
            <a:r>
              <a:rPr lang="pt-BR" sz="2200" b="1" dirty="0" err="1">
                <a:latin typeface="Arial"/>
                <a:ea typeface="Arial"/>
                <a:cs typeface="Arial"/>
                <a:sym typeface="Arial"/>
              </a:rPr>
              <a:t>migrate</a:t>
            </a:r>
            <a:r>
              <a:rPr lang="pt-BR" sz="2200" dirty="0">
                <a:latin typeface="Arial"/>
                <a:ea typeface="Arial"/>
                <a:cs typeface="Arial"/>
                <a:sym typeface="Arial"/>
              </a:rPr>
              <a:t>).</a:t>
            </a:r>
          </a:p>
          <a:p>
            <a:pPr marL="457200" lvl="0" indent="-368300" rtl="0">
              <a:spcBef>
                <a:spcPts val="0"/>
              </a:spcBef>
              <a:buSzPct val="100000"/>
              <a:buFont typeface="Arial"/>
            </a:pPr>
            <a:r>
              <a:rPr lang="pt-BR" sz="2200" dirty="0">
                <a:latin typeface="Arial"/>
                <a:ea typeface="Arial"/>
                <a:cs typeface="Arial"/>
                <a:sym typeface="Arial"/>
              </a:rPr>
              <a:t>Depois de migrado o site, precisamos colocar a </a:t>
            </a:r>
            <a:r>
              <a:rPr lang="pt-BR" sz="2200" b="1" dirty="0" err="1">
                <a:latin typeface="Arial"/>
                <a:ea typeface="Arial"/>
                <a:cs typeface="Arial"/>
                <a:sym typeface="Arial"/>
              </a:rPr>
              <a:t>view</a:t>
            </a:r>
            <a:r>
              <a:rPr lang="pt-BR" sz="22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pt-BR" sz="2200" dirty="0" err="1">
                <a:latin typeface="Arial"/>
                <a:ea typeface="Arial"/>
                <a:cs typeface="Arial"/>
                <a:sym typeface="Arial"/>
              </a:rPr>
              <a:t>login</a:t>
            </a:r>
            <a:r>
              <a:rPr lang="pt-BR" sz="2200" dirty="0">
                <a:latin typeface="Arial"/>
                <a:ea typeface="Arial"/>
                <a:cs typeface="Arial"/>
                <a:sym typeface="Arial"/>
              </a:rPr>
              <a:t> e o mecanismo de </a:t>
            </a:r>
            <a:r>
              <a:rPr lang="pt-BR" sz="2200" b="1" dirty="0" err="1">
                <a:latin typeface="Arial"/>
                <a:ea typeface="Arial"/>
                <a:cs typeface="Arial"/>
                <a:sym typeface="Arial"/>
              </a:rPr>
              <a:t>logout</a:t>
            </a:r>
            <a:r>
              <a:rPr lang="pt-BR" sz="2200" dirty="0"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pt-BR" sz="2200" dirty="0">
                <a:latin typeface="Arial"/>
                <a:ea typeface="Arial"/>
                <a:cs typeface="Arial"/>
                <a:sym typeface="Arial"/>
              </a:rPr>
            </a:br>
            <a:endParaRPr lang="pt-BR" sz="22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22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Django</a:t>
            </a:r>
            <a:r>
              <a:rPr lang="pt-BR" dirty="0"/>
              <a:t> </a:t>
            </a:r>
            <a:r>
              <a:rPr lang="pt-BR" dirty="0" smtClean="0"/>
              <a:t>– Perfis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500" dirty="0" smtClean="0">
                <a:latin typeface="+mj-lt"/>
              </a:rPr>
              <a:t>Para criação de novos perfis (tipos de usuário) no </a:t>
            </a:r>
            <a:r>
              <a:rPr lang="pt-BR" sz="2500" dirty="0" err="1" smtClean="0">
                <a:latin typeface="+mj-lt"/>
              </a:rPr>
              <a:t>Django</a:t>
            </a:r>
            <a:r>
              <a:rPr lang="pt-BR" sz="2500" dirty="0" smtClean="0">
                <a:latin typeface="+mj-lt"/>
              </a:rPr>
              <a:t>, podemos criar novos modelos que </a:t>
            </a:r>
            <a:r>
              <a:rPr lang="pt-BR" sz="2500" dirty="0" err="1" smtClean="0">
                <a:latin typeface="+mj-lt"/>
              </a:rPr>
              <a:t>extendam</a:t>
            </a:r>
            <a:r>
              <a:rPr lang="pt-BR" sz="2500" dirty="0" smtClean="0">
                <a:latin typeface="+mj-lt"/>
              </a:rPr>
              <a:t> o atual modelo de usuário:</a:t>
            </a:r>
          </a:p>
          <a:p>
            <a:endParaRPr lang="pt-BR" sz="2500" dirty="0"/>
          </a:p>
          <a:p>
            <a:endParaRPr lang="pt-BR" sz="2500" dirty="0" smtClean="0"/>
          </a:p>
          <a:p>
            <a:endParaRPr lang="pt-BR" sz="2500" dirty="0"/>
          </a:p>
          <a:p>
            <a:endParaRPr lang="pt-BR" sz="2500" dirty="0" smtClean="0"/>
          </a:p>
          <a:p>
            <a:pPr marL="279400" indent="0">
              <a:buNone/>
            </a:pPr>
            <a:endParaRPr lang="pt-BR" sz="2500" dirty="0" smtClean="0"/>
          </a:p>
          <a:p>
            <a:pPr marL="279400" indent="0">
              <a:buNone/>
            </a:pPr>
            <a:endParaRPr lang="pt-BR" sz="2500" dirty="0"/>
          </a:p>
          <a:p>
            <a:r>
              <a:rPr lang="pt-BR" sz="2500" dirty="0" smtClean="0">
                <a:latin typeface="+mj-lt"/>
              </a:rPr>
              <a:t>Desse novo modelo, surgirá uma tabela associada a tabela de usuário.</a:t>
            </a:r>
            <a:endParaRPr lang="pt-BR" sz="2500" dirty="0">
              <a:latin typeface="+mj-lt"/>
            </a:endParaRPr>
          </a:p>
        </p:txBody>
      </p:sp>
      <p:sp>
        <p:nvSpPr>
          <p:cNvPr id="4" name="Shape 73"/>
          <p:cNvSpPr txBox="1"/>
          <p:nvPr/>
        </p:nvSpPr>
        <p:spPr>
          <a:xfrm>
            <a:off x="273225" y="2636912"/>
            <a:ext cx="8691300" cy="288032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pt-BR" sz="1300" b="1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lang="pt-BR" sz="13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 sz="1300" b="1" dirty="0" err="1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pt-BR" sz="1300" b="1" dirty="0" smtClean="0">
                <a:latin typeface="Consolas"/>
                <a:ea typeface="Consolas"/>
                <a:cs typeface="Consolas"/>
                <a:sym typeface="Consolas"/>
              </a:rPr>
              <a:t> Aluno(</a:t>
            </a:r>
            <a:r>
              <a:rPr lang="pt-BR" sz="1300" b="1" dirty="0" err="1" smtClean="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Usuario</a:t>
            </a:r>
            <a:r>
              <a:rPr lang="pt-BR" sz="1300" b="1" dirty="0" smtClean="0"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pt-BR" sz="13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 sz="1300" b="1" dirty="0">
                <a:latin typeface="Consolas"/>
                <a:ea typeface="Consolas"/>
                <a:cs typeface="Consolas"/>
              </a:rPr>
              <a:t> </a:t>
            </a:r>
            <a:r>
              <a:rPr lang="pt-BR" sz="1300" b="1" dirty="0" smtClean="0">
                <a:latin typeface="Consolas"/>
                <a:ea typeface="Consolas"/>
                <a:cs typeface="Consolas"/>
              </a:rPr>
              <a:t>   </a:t>
            </a:r>
            <a:r>
              <a:rPr lang="pt-BR" sz="1300" b="1" dirty="0" err="1" smtClean="0">
                <a:latin typeface="Consolas"/>
                <a:ea typeface="Consolas"/>
                <a:cs typeface="Consolas"/>
              </a:rPr>
              <a:t>parent_link</a:t>
            </a:r>
            <a:r>
              <a:rPr lang="pt-BR" sz="1300" b="1" dirty="0" smtClean="0">
                <a:latin typeface="Consolas"/>
                <a:ea typeface="Consolas"/>
                <a:cs typeface="Consolas"/>
              </a:rPr>
              <a:t> </a:t>
            </a:r>
            <a:r>
              <a:rPr lang="pt-BR" sz="1300" b="1" dirty="0">
                <a:latin typeface="Consolas"/>
                <a:ea typeface="Consolas"/>
                <a:cs typeface="Consolas"/>
              </a:rPr>
              <a:t>= </a:t>
            </a:r>
            <a:r>
              <a:rPr lang="pt-BR" sz="1300" b="1" dirty="0" err="1">
                <a:latin typeface="Consolas"/>
                <a:ea typeface="Consolas"/>
                <a:cs typeface="Consolas"/>
              </a:rPr>
              <a:t>models.OneToOneField</a:t>
            </a:r>
            <a:r>
              <a:rPr lang="pt-BR" sz="1300" b="1" dirty="0" smtClean="0">
                <a:latin typeface="Consolas"/>
                <a:ea typeface="Consolas"/>
                <a:cs typeface="Consolas"/>
              </a:rPr>
              <a:t>(</a:t>
            </a:r>
            <a:r>
              <a:rPr lang="pt-BR" sz="1300" b="1" dirty="0" smtClean="0">
                <a:solidFill>
                  <a:srgbClr val="00B050"/>
                </a:solidFill>
                <a:latin typeface="Consolas"/>
                <a:ea typeface="Consolas"/>
                <a:cs typeface="Consolas"/>
              </a:rPr>
              <a:t> #Apenas para modelos pré-existentes</a:t>
            </a:r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 sz="1300" b="1" dirty="0" smtClean="0">
                <a:latin typeface="Consolas"/>
                <a:ea typeface="Consolas"/>
                <a:cs typeface="Consolas"/>
              </a:rPr>
              <a:t>	</a:t>
            </a:r>
            <a:r>
              <a:rPr lang="pt-BR" sz="1300" b="1" dirty="0" err="1">
                <a:solidFill>
                  <a:srgbClr val="990000"/>
                </a:solidFill>
                <a:latin typeface="Consolas"/>
                <a:ea typeface="Consolas"/>
                <a:cs typeface="Consolas"/>
              </a:rPr>
              <a:t>Usuario</a:t>
            </a:r>
            <a:r>
              <a:rPr lang="pt-BR" sz="1300" b="1" dirty="0">
                <a:latin typeface="Consolas"/>
                <a:ea typeface="Consolas"/>
                <a:cs typeface="Consolas"/>
              </a:rPr>
              <a:t>, </a:t>
            </a:r>
            <a:endParaRPr lang="pt-BR" sz="1300" b="1" dirty="0" smtClean="0">
              <a:latin typeface="Consolas"/>
              <a:ea typeface="Consolas"/>
              <a:cs typeface="Consolas"/>
            </a:endParaRPr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 sz="1300" b="1" dirty="0" smtClean="0">
                <a:latin typeface="Consolas"/>
                <a:ea typeface="Consolas"/>
                <a:cs typeface="Consolas"/>
              </a:rPr>
              <a:t>	</a:t>
            </a:r>
            <a:r>
              <a:rPr lang="pt-BR" sz="1300" b="1" dirty="0" err="1">
                <a:solidFill>
                  <a:srgbClr val="990000"/>
                </a:solidFill>
                <a:latin typeface="Consolas"/>
                <a:ea typeface="Consolas"/>
                <a:cs typeface="Consolas"/>
              </a:rPr>
              <a:t>primary_key</a:t>
            </a:r>
            <a:r>
              <a:rPr lang="pt-BR" sz="1300" b="1" dirty="0" smtClean="0">
                <a:latin typeface="Consolas"/>
                <a:ea typeface="Consolas"/>
                <a:cs typeface="Consolas"/>
              </a:rPr>
              <a:t>=</a:t>
            </a:r>
            <a:r>
              <a:rPr lang="pt-BR" sz="1300" b="1" dirty="0" err="1" smtClean="0">
                <a:latin typeface="Consolas"/>
                <a:ea typeface="Consolas"/>
                <a:cs typeface="Consolas"/>
              </a:rPr>
              <a:t>True</a:t>
            </a:r>
            <a:r>
              <a:rPr lang="pt-BR" sz="1300" b="1" dirty="0">
                <a:latin typeface="Consolas"/>
                <a:ea typeface="Consolas"/>
                <a:cs typeface="Consolas"/>
              </a:rPr>
              <a:t>, </a:t>
            </a:r>
            <a:endParaRPr lang="pt-BR" sz="1300" b="1" dirty="0" smtClean="0">
              <a:latin typeface="Consolas"/>
              <a:ea typeface="Consolas"/>
              <a:cs typeface="Consolas"/>
            </a:endParaRPr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 sz="1300" b="1" dirty="0" smtClean="0">
                <a:latin typeface="Consolas"/>
                <a:ea typeface="Consolas"/>
                <a:cs typeface="Consolas"/>
              </a:rPr>
              <a:t>	</a:t>
            </a:r>
            <a:r>
              <a:rPr lang="pt-BR" sz="1300" b="1" dirty="0" err="1">
                <a:solidFill>
                  <a:srgbClr val="990000"/>
                </a:solidFill>
                <a:latin typeface="Consolas"/>
                <a:ea typeface="Consolas"/>
                <a:cs typeface="Consolas"/>
              </a:rPr>
              <a:t>db_column</a:t>
            </a:r>
            <a:r>
              <a:rPr lang="pt-BR" sz="1300" b="1" dirty="0">
                <a:solidFill>
                  <a:srgbClr val="00B050"/>
                </a:solidFill>
                <a:latin typeface="Consolas"/>
                <a:ea typeface="Consolas"/>
                <a:cs typeface="Consolas"/>
              </a:rPr>
              <a:t>="</a:t>
            </a:r>
            <a:r>
              <a:rPr lang="pt-BR" sz="1300" b="1" dirty="0" err="1">
                <a:solidFill>
                  <a:srgbClr val="00B050"/>
                </a:solidFill>
                <a:latin typeface="Consolas"/>
                <a:ea typeface="Consolas"/>
                <a:cs typeface="Consolas"/>
              </a:rPr>
              <a:t>usuario_id</a:t>
            </a:r>
            <a:r>
              <a:rPr lang="pt-BR" sz="1300" b="1" dirty="0">
                <a:solidFill>
                  <a:srgbClr val="00B050"/>
                </a:solidFill>
                <a:latin typeface="Consolas"/>
                <a:ea typeface="Consolas"/>
                <a:cs typeface="Consolas"/>
              </a:rPr>
              <a:t>", </a:t>
            </a:r>
            <a:endParaRPr lang="pt-BR" sz="1300" b="1" dirty="0">
              <a:solidFill>
                <a:srgbClr val="00B050"/>
              </a:solidFill>
              <a:latin typeface="Consolas"/>
              <a:ea typeface="Consolas"/>
              <a:cs typeface="Consolas"/>
            </a:endParaRPr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 sz="1300" b="1" dirty="0" smtClean="0">
                <a:latin typeface="Consolas"/>
                <a:ea typeface="Consolas"/>
                <a:cs typeface="Consolas"/>
              </a:rPr>
              <a:t>	</a:t>
            </a:r>
            <a:r>
              <a:rPr lang="pt-BR" sz="1300" b="1" dirty="0" err="1">
                <a:solidFill>
                  <a:srgbClr val="990000"/>
                </a:solidFill>
                <a:latin typeface="Consolas"/>
                <a:ea typeface="Consolas"/>
                <a:cs typeface="Consolas"/>
              </a:rPr>
              <a:t>parent_link</a:t>
            </a:r>
            <a:r>
              <a:rPr lang="pt-BR" sz="1300" b="1" dirty="0" smtClean="0">
                <a:latin typeface="Consolas"/>
                <a:ea typeface="Consolas"/>
                <a:cs typeface="Consolas"/>
              </a:rPr>
              <a:t>=</a:t>
            </a:r>
            <a:r>
              <a:rPr lang="pt-BR" sz="1300" b="1" dirty="0" err="1" smtClean="0">
                <a:latin typeface="Consolas"/>
                <a:ea typeface="Consolas"/>
                <a:cs typeface="Consolas"/>
              </a:rPr>
              <a:t>True</a:t>
            </a:r>
            <a:endParaRPr lang="pt-BR" sz="1300" b="1" dirty="0" smtClean="0">
              <a:latin typeface="Consolas"/>
              <a:ea typeface="Consolas"/>
              <a:cs typeface="Consolas"/>
            </a:endParaRPr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 sz="1300" b="1" dirty="0">
                <a:latin typeface="Consolas"/>
                <a:ea typeface="Consolas"/>
                <a:cs typeface="Consolas"/>
              </a:rPr>
              <a:t> </a:t>
            </a:r>
            <a:r>
              <a:rPr lang="pt-BR" sz="1300" b="1" dirty="0" smtClean="0">
                <a:latin typeface="Consolas"/>
                <a:ea typeface="Consolas"/>
                <a:cs typeface="Consolas"/>
              </a:rPr>
              <a:t>   ) </a:t>
            </a:r>
            <a:endParaRPr lang="pt-BR" sz="1300" b="1" dirty="0">
              <a:latin typeface="Consolas"/>
              <a:ea typeface="Consolas"/>
              <a:cs typeface="Consolas"/>
            </a:endParaRPr>
          </a:p>
          <a:p>
            <a:r>
              <a:rPr lang="pt-BR" sz="1300" b="1" dirty="0">
                <a:latin typeface="Consolas"/>
                <a:ea typeface="Consolas"/>
                <a:cs typeface="Consolas"/>
              </a:rPr>
              <a:t> </a:t>
            </a:r>
            <a:r>
              <a:rPr lang="pt-BR" sz="1300" b="1" dirty="0" smtClean="0">
                <a:latin typeface="Consolas"/>
                <a:ea typeface="Consolas"/>
                <a:cs typeface="Consolas"/>
              </a:rPr>
              <a:t>   curso </a:t>
            </a:r>
            <a:r>
              <a:rPr lang="pt-BR" sz="1300" b="1" dirty="0">
                <a:latin typeface="Consolas"/>
                <a:ea typeface="Consolas"/>
                <a:cs typeface="Consolas"/>
              </a:rPr>
              <a:t>= </a:t>
            </a:r>
            <a:r>
              <a:rPr lang="pt-BR" sz="1300" b="1" dirty="0" err="1">
                <a:latin typeface="Consolas"/>
                <a:ea typeface="Consolas"/>
                <a:cs typeface="Consolas"/>
              </a:rPr>
              <a:t>models.ForeignKey</a:t>
            </a:r>
            <a:r>
              <a:rPr lang="pt-BR" sz="1300" b="1" dirty="0">
                <a:latin typeface="Consolas"/>
                <a:ea typeface="Consolas"/>
                <a:cs typeface="Consolas"/>
              </a:rPr>
              <a:t>(</a:t>
            </a:r>
          </a:p>
          <a:p>
            <a:r>
              <a:rPr lang="pt-BR" sz="1300" b="1" dirty="0" smtClean="0">
                <a:latin typeface="Consolas"/>
                <a:ea typeface="Consolas"/>
                <a:cs typeface="Consolas"/>
              </a:rPr>
              <a:t>	</a:t>
            </a:r>
            <a:r>
              <a:rPr lang="pt-BR" sz="1300" b="1" dirty="0">
                <a:solidFill>
                  <a:srgbClr val="00B050"/>
                </a:solidFill>
                <a:latin typeface="Consolas"/>
                <a:ea typeface="Consolas"/>
                <a:cs typeface="Consolas"/>
              </a:rPr>
              <a:t>'</a:t>
            </a:r>
            <a:r>
              <a:rPr lang="pt-BR" sz="1300" b="1" dirty="0" err="1">
                <a:solidFill>
                  <a:srgbClr val="00B050"/>
                </a:solidFill>
                <a:latin typeface="Consolas"/>
                <a:ea typeface="Consolas"/>
                <a:cs typeface="Consolas"/>
              </a:rPr>
              <a:t>curriculo.Curso</a:t>
            </a:r>
            <a:r>
              <a:rPr lang="pt-BR" sz="1300" b="1" dirty="0">
                <a:solidFill>
                  <a:srgbClr val="00B050"/>
                </a:solidFill>
                <a:latin typeface="Consolas"/>
                <a:ea typeface="Consolas"/>
                <a:cs typeface="Consolas"/>
              </a:rPr>
              <a:t>'</a:t>
            </a:r>
            <a:r>
              <a:rPr lang="pt-BR" sz="1300" b="1" dirty="0">
                <a:latin typeface="Consolas"/>
                <a:ea typeface="Consolas"/>
                <a:cs typeface="Consolas"/>
              </a:rPr>
              <a:t>,</a:t>
            </a:r>
          </a:p>
          <a:p>
            <a:r>
              <a:rPr lang="pt-BR" sz="1300" b="1" dirty="0" smtClean="0">
                <a:latin typeface="Consolas"/>
                <a:ea typeface="Consolas"/>
                <a:cs typeface="Consolas"/>
              </a:rPr>
              <a:t>	</a:t>
            </a:r>
            <a:r>
              <a:rPr lang="pt-BR" sz="1300" b="1" dirty="0" err="1">
                <a:solidFill>
                  <a:srgbClr val="990000"/>
                </a:solidFill>
                <a:latin typeface="Consolas"/>
                <a:ea typeface="Consolas"/>
                <a:cs typeface="Consolas"/>
              </a:rPr>
              <a:t>blank</a:t>
            </a:r>
            <a:r>
              <a:rPr lang="pt-BR" sz="1300" b="1" dirty="0" smtClean="0">
                <a:latin typeface="Consolas"/>
                <a:ea typeface="Consolas"/>
                <a:cs typeface="Consolas"/>
              </a:rPr>
              <a:t>=</a:t>
            </a:r>
            <a:r>
              <a:rPr lang="pt-BR" sz="1300" b="1" dirty="0" err="1" smtClean="0">
                <a:latin typeface="Consolas"/>
                <a:ea typeface="Consolas"/>
                <a:cs typeface="Consolas"/>
              </a:rPr>
              <a:t>True</a:t>
            </a:r>
            <a:r>
              <a:rPr lang="pt-BR" sz="1300" b="1" dirty="0">
                <a:latin typeface="Consolas"/>
                <a:ea typeface="Consolas"/>
                <a:cs typeface="Consolas"/>
              </a:rPr>
              <a:t>,</a:t>
            </a:r>
          </a:p>
          <a:p>
            <a:r>
              <a:rPr lang="pt-BR" sz="1300" b="1" dirty="0" smtClean="0">
                <a:latin typeface="Consolas"/>
                <a:ea typeface="Consolas"/>
                <a:cs typeface="Consolas"/>
              </a:rPr>
              <a:t>	</a:t>
            </a:r>
            <a:r>
              <a:rPr lang="pt-BR" sz="1300" b="1" dirty="0" err="1">
                <a:solidFill>
                  <a:srgbClr val="990000"/>
                </a:solidFill>
                <a:latin typeface="Consolas"/>
                <a:ea typeface="Consolas"/>
                <a:cs typeface="Consolas"/>
              </a:rPr>
              <a:t>null</a:t>
            </a:r>
            <a:r>
              <a:rPr lang="pt-BR" sz="1300" b="1" dirty="0" smtClean="0">
                <a:latin typeface="Consolas"/>
                <a:ea typeface="Consolas"/>
                <a:cs typeface="Consolas"/>
              </a:rPr>
              <a:t>=</a:t>
            </a:r>
            <a:r>
              <a:rPr lang="pt-BR" sz="1300" b="1" dirty="0" err="1" smtClean="0">
                <a:latin typeface="Consolas"/>
                <a:ea typeface="Consolas"/>
                <a:cs typeface="Consolas"/>
              </a:rPr>
              <a:t>True</a:t>
            </a:r>
            <a:r>
              <a:rPr lang="pt-BR" sz="1300" b="1" dirty="0">
                <a:latin typeface="Consolas"/>
                <a:ea typeface="Consolas"/>
                <a:cs typeface="Consolas"/>
              </a:rPr>
              <a:t>,</a:t>
            </a:r>
          </a:p>
          <a:p>
            <a:r>
              <a:rPr lang="pt-BR" sz="1300" b="1" dirty="0" smtClean="0">
                <a:latin typeface="Consolas"/>
                <a:ea typeface="Consolas"/>
                <a:cs typeface="Consolas"/>
              </a:rPr>
              <a:t>    )</a:t>
            </a:r>
            <a:endParaRPr lang="pt-BR" sz="1300" b="1" dirty="0">
              <a:latin typeface="Consolas"/>
              <a:ea typeface="Consolas"/>
              <a:cs typeface="Consolas"/>
            </a:endParaRPr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pt-BR" sz="1300" b="1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37426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Django</a:t>
            </a:r>
            <a:r>
              <a:rPr lang="pt-BR" dirty="0" smtClean="0"/>
              <a:t> – </a:t>
            </a:r>
            <a:r>
              <a:rPr lang="pt-BR" dirty="0" err="1" smtClean="0"/>
              <a:t>Admin</a:t>
            </a:r>
            <a:r>
              <a:rPr lang="pt-BR" dirty="0" smtClean="0"/>
              <a:t> e Novo Usuário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500" dirty="0" smtClean="0">
                <a:latin typeface="+mj-lt"/>
              </a:rPr>
              <a:t> Para usar o </a:t>
            </a:r>
            <a:r>
              <a:rPr lang="pt-BR" sz="2500" dirty="0" err="1" smtClean="0">
                <a:latin typeface="+mj-lt"/>
              </a:rPr>
              <a:t>Django</a:t>
            </a:r>
            <a:r>
              <a:rPr lang="pt-BR" sz="2500" dirty="0" smtClean="0">
                <a:latin typeface="+mj-lt"/>
              </a:rPr>
              <a:t> </a:t>
            </a:r>
            <a:r>
              <a:rPr lang="pt-BR" sz="2500" dirty="0" err="1" smtClean="0">
                <a:latin typeface="+mj-lt"/>
              </a:rPr>
              <a:t>Admin</a:t>
            </a:r>
            <a:r>
              <a:rPr lang="pt-BR" sz="2500" dirty="0" smtClean="0">
                <a:latin typeface="+mj-lt"/>
              </a:rPr>
              <a:t> para criar novos usuários, devemos usar o uma página </a:t>
            </a:r>
            <a:r>
              <a:rPr lang="pt-BR" sz="2500" dirty="0" err="1" smtClean="0">
                <a:latin typeface="+mj-lt"/>
              </a:rPr>
              <a:t>Admin</a:t>
            </a:r>
            <a:r>
              <a:rPr lang="pt-BR" sz="2500" dirty="0" smtClean="0">
                <a:latin typeface="+mj-lt"/>
              </a:rPr>
              <a:t> específica:</a:t>
            </a:r>
          </a:p>
          <a:p>
            <a:pPr marL="279400" indent="0">
              <a:buNone/>
            </a:pPr>
            <a:r>
              <a:rPr lang="pt-BR" sz="1300" b="1" dirty="0" err="1">
                <a:solidFill>
                  <a:srgbClr val="0000FF"/>
                </a:solidFill>
                <a:latin typeface="Consolas"/>
                <a:ea typeface="Consolas"/>
                <a:cs typeface="Consolas"/>
              </a:rPr>
              <a:t>from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django.contrib.auth.admin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300" b="1" dirty="0" err="1">
                <a:solidFill>
                  <a:srgbClr val="0000FF"/>
                </a:solidFill>
                <a:latin typeface="Consolas"/>
                <a:ea typeface="Consolas"/>
                <a:cs typeface="Consolas"/>
              </a:rPr>
              <a:t>import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UserAdmin</a:t>
            </a:r>
            <a:endParaRPr lang="pt-BR" sz="1300" dirty="0" smtClean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9400" indent="0">
              <a:buNone/>
            </a:pPr>
            <a:r>
              <a:rPr lang="pt-BR" sz="1300" b="1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Arial"/>
              </a:rPr>
              <a:t>class</a:t>
            </a:r>
            <a:r>
              <a:rPr lang="pt-B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AlunoAdmin</a:t>
            </a:r>
            <a:r>
              <a:rPr lang="pt-B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UserAdmin</a:t>
            </a:r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279400" indent="0">
              <a:buNone/>
            </a:pPr>
            <a:r>
              <a:rPr lang="pt-B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t-B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list_display</a:t>
            </a:r>
            <a:r>
              <a:rPr lang="pt-B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</a:rPr>
              <a:t>= (</a:t>
            </a:r>
            <a:r>
              <a:rPr lang="pt-BR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pt-BR" sz="13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pt-BR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'nome'</a:t>
            </a:r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'curso'</a:t>
            </a:r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279400" indent="0">
              <a:buNone/>
            </a:pPr>
            <a:r>
              <a:rPr lang="pt-B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t-B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list_filter</a:t>
            </a:r>
            <a:r>
              <a:rPr lang="pt-B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</a:rPr>
              <a:t>= (</a:t>
            </a:r>
            <a:r>
              <a:rPr lang="pt-BR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'perfil'</a:t>
            </a:r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</a:rPr>
              <a:t>,)</a:t>
            </a:r>
          </a:p>
          <a:p>
            <a:pPr marL="279400" indent="0">
              <a:buNone/>
            </a:pPr>
            <a:r>
              <a:rPr lang="pt-B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t-B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fieldsets</a:t>
            </a:r>
            <a:r>
              <a:rPr lang="pt-B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</a:rPr>
              <a:t>= ( (</a:t>
            </a:r>
            <a:r>
              <a:rPr lang="pt-BR" sz="1300" b="1" dirty="0" err="1">
                <a:solidFill>
                  <a:srgbClr val="0000FF"/>
                </a:solidFill>
                <a:latin typeface="Consolas"/>
                <a:ea typeface="Consolas"/>
                <a:cs typeface="Consolas"/>
              </a:rPr>
              <a:t>None</a:t>
            </a:r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</a:rPr>
              <a:t>, {</a:t>
            </a:r>
            <a:r>
              <a:rPr lang="pt-BR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pt-BR" sz="13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fields</a:t>
            </a:r>
            <a:r>
              <a:rPr lang="pt-BR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</a:rPr>
              <a:t>: (</a:t>
            </a:r>
            <a:r>
              <a:rPr lang="pt-BR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pt-BR" sz="13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pt-BR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'nome'</a:t>
            </a:r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'curso</a:t>
            </a:r>
            <a:r>
              <a:rPr lang="pt-BR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pt-B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)}),)</a:t>
            </a:r>
            <a:endParaRPr lang="pt-B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9400" indent="0">
              <a:buNone/>
            </a:pPr>
            <a:r>
              <a:rPr lang="pt-B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t-B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add_fieldsets</a:t>
            </a:r>
            <a:r>
              <a:rPr lang="pt-B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pt-B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pt-BR" sz="1300" b="1" dirty="0" err="1">
                <a:solidFill>
                  <a:srgbClr val="0000FF"/>
                </a:solidFill>
                <a:latin typeface="Consolas"/>
                <a:ea typeface="Consolas"/>
                <a:cs typeface="Consolas"/>
              </a:rPr>
              <a:t>None</a:t>
            </a:r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</a:rPr>
              <a:t>, { </a:t>
            </a:r>
            <a:r>
              <a:rPr lang="pt-BR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pt-BR" sz="13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fields</a:t>
            </a:r>
            <a:r>
              <a:rPr lang="pt-BR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</a:rPr>
              <a:t>: (</a:t>
            </a:r>
            <a:r>
              <a:rPr lang="pt-BR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pt-BR" sz="13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</a:t>
            </a:r>
            <a:r>
              <a:rPr lang="pt-BR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pt-BR" sz="13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pt-BR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'nome'</a:t>
            </a:r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'curso'</a:t>
            </a:r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</a:rPr>
              <a:t>)} </a:t>
            </a:r>
            <a:r>
              <a:rPr lang="pt-B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),)</a:t>
            </a:r>
            <a:endParaRPr lang="pt-B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9400" indent="0">
              <a:buNone/>
            </a:pPr>
            <a:r>
              <a:rPr lang="pt-B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t-B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search_fields</a:t>
            </a:r>
            <a:r>
              <a:rPr lang="pt-B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</a:rPr>
              <a:t>= (</a:t>
            </a:r>
            <a:r>
              <a:rPr lang="pt-BR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pt-BR" sz="13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pt-BR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</a:rPr>
              <a:t>,)</a:t>
            </a:r>
          </a:p>
          <a:p>
            <a:pPr marL="279400" indent="0">
              <a:buNone/>
            </a:pPr>
            <a:r>
              <a:rPr lang="pt-B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t-B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ordering</a:t>
            </a:r>
            <a:r>
              <a:rPr lang="pt-B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</a:rPr>
              <a:t>= (</a:t>
            </a:r>
            <a:r>
              <a:rPr lang="pt-BR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pt-BR" sz="13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pt-BR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</a:rPr>
              <a:t>,)</a:t>
            </a:r>
          </a:p>
          <a:p>
            <a:pPr marL="279400" indent="0">
              <a:buNone/>
            </a:pPr>
            <a:r>
              <a:rPr lang="pt-B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t-B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filter_horizontal</a:t>
            </a:r>
            <a:r>
              <a:rPr lang="pt-B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</a:rPr>
              <a:t>= ()</a:t>
            </a:r>
          </a:p>
          <a:p>
            <a:pPr marL="279400" indent="0">
              <a:buNone/>
            </a:pPr>
            <a:r>
              <a:rPr lang="pt-B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admin.site.register</a:t>
            </a:r>
            <a:r>
              <a:rPr lang="pt-B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Aluno,AlunoAdmin</a:t>
            </a:r>
            <a:r>
              <a:rPr lang="pt-B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pt-B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9400" indent="0">
              <a:buNone/>
            </a:pPr>
            <a:endParaRPr lang="pt-B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973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Django</a:t>
            </a:r>
            <a:r>
              <a:rPr lang="pt-BR" dirty="0" smtClean="0"/>
              <a:t> – </a:t>
            </a:r>
            <a:r>
              <a:rPr lang="pt-BR" dirty="0" err="1" smtClean="0"/>
              <a:t>Admin</a:t>
            </a:r>
            <a:r>
              <a:rPr lang="pt-BR" dirty="0" smtClean="0"/>
              <a:t> e Novo Usuário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500" dirty="0" smtClean="0">
                <a:latin typeface="+mj-lt"/>
              </a:rPr>
              <a:t>Além disso, ao salvar um novo usuário do tipo aluno, queremos garantir duas coisas:</a:t>
            </a:r>
          </a:p>
          <a:p>
            <a:pPr lvl="1"/>
            <a:r>
              <a:rPr lang="pt-BR" sz="2200" dirty="0" smtClean="0">
                <a:latin typeface="+mj-lt"/>
              </a:rPr>
              <a:t> Que seja gerada uma senha provisória para o usuário, assim ele trocará ela após o primeiro </a:t>
            </a:r>
            <a:r>
              <a:rPr lang="pt-BR" sz="2200" dirty="0" err="1" smtClean="0">
                <a:latin typeface="+mj-lt"/>
              </a:rPr>
              <a:t>login</a:t>
            </a:r>
            <a:r>
              <a:rPr lang="pt-BR" sz="2200" dirty="0" smtClean="0">
                <a:latin typeface="+mj-lt"/>
              </a:rPr>
              <a:t>.</a:t>
            </a:r>
            <a:br>
              <a:rPr lang="pt-BR" sz="2200" dirty="0" smtClean="0">
                <a:latin typeface="+mj-lt"/>
              </a:rPr>
            </a:br>
            <a:endParaRPr lang="pt-BR" sz="2200" dirty="0" smtClean="0">
              <a:latin typeface="+mj-lt"/>
            </a:endParaRPr>
          </a:p>
          <a:p>
            <a:pPr lvl="1"/>
            <a:r>
              <a:rPr lang="pt-BR" sz="2200" dirty="0">
                <a:latin typeface="+mj-lt"/>
              </a:rPr>
              <a:t> </a:t>
            </a:r>
            <a:r>
              <a:rPr lang="pt-BR" sz="2200" dirty="0" smtClean="0">
                <a:latin typeface="+mj-lt"/>
              </a:rPr>
              <a:t>Que o perfil na tabela usuário para esse mesmo aluno seja sempre ‘A’ (Aluno).</a:t>
            </a:r>
          </a:p>
          <a:p>
            <a:pPr lvl="1"/>
            <a:endParaRPr lang="pt-BR" sz="2200" dirty="0">
              <a:latin typeface="+mj-lt"/>
            </a:endParaRPr>
          </a:p>
          <a:p>
            <a:r>
              <a:rPr lang="pt-BR" sz="2500" dirty="0" smtClean="0">
                <a:latin typeface="+mj-lt"/>
              </a:rPr>
              <a:t>Para garantir esses requisitos, devemos sobrescrever os formulários de novo aluno e de alteração de aluno.</a:t>
            </a:r>
            <a:endParaRPr lang="pt-BR" sz="2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67534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Django</a:t>
            </a:r>
            <a:r>
              <a:rPr lang="pt-BR" dirty="0"/>
              <a:t> – </a:t>
            </a:r>
            <a:r>
              <a:rPr lang="pt-BR" dirty="0" err="1"/>
              <a:t>Admin</a:t>
            </a:r>
            <a:r>
              <a:rPr lang="pt-BR" dirty="0"/>
              <a:t> e Novo Usuário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79400" indent="0">
              <a:buNone/>
            </a:pPr>
            <a:r>
              <a:rPr lang="pt-BR" sz="1300" b="1" dirty="0" err="1">
                <a:solidFill>
                  <a:srgbClr val="0000FF"/>
                </a:solidFill>
                <a:latin typeface="Consolas"/>
                <a:ea typeface="Consolas"/>
                <a:cs typeface="Consolas"/>
              </a:rPr>
              <a:t>from</a:t>
            </a:r>
            <a:r>
              <a:rPr lang="pt-B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django</a:t>
            </a:r>
            <a:r>
              <a:rPr lang="pt-B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300" b="1" dirty="0" err="1">
                <a:solidFill>
                  <a:srgbClr val="0000FF"/>
                </a:solidFill>
                <a:latin typeface="Consolas"/>
                <a:ea typeface="Consolas"/>
                <a:cs typeface="Consolas"/>
              </a:rPr>
              <a:t>import</a:t>
            </a:r>
            <a:r>
              <a:rPr lang="pt-B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3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forms</a:t>
            </a:r>
            <a:endParaRPr lang="pt-BR" sz="1300" dirty="0" smtClean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9400" indent="0">
              <a:buNone/>
            </a:pPr>
            <a:r>
              <a:rPr lang="pt-BR" sz="1300" b="1" dirty="0" err="1">
                <a:solidFill>
                  <a:srgbClr val="0000FF"/>
                </a:solidFill>
                <a:latin typeface="Consolas"/>
                <a:ea typeface="Consolas"/>
                <a:cs typeface="Consolas"/>
              </a:rPr>
              <a:t>class</a:t>
            </a:r>
            <a:r>
              <a:rPr lang="pt-B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NovoAlunoForm</a:t>
            </a:r>
            <a:r>
              <a:rPr lang="pt-B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3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forms.ModelForm</a:t>
            </a:r>
            <a:r>
              <a:rPr lang="pt-B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279400" indent="0">
              <a:buNone/>
            </a:pPr>
            <a:r>
              <a:rPr lang="pt-B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300" b="1" dirty="0" err="1">
                <a:solidFill>
                  <a:srgbClr val="0000FF"/>
                </a:solidFill>
                <a:latin typeface="Consolas"/>
                <a:ea typeface="Consolas"/>
                <a:cs typeface="Consolas"/>
              </a:rPr>
              <a:t>class</a:t>
            </a:r>
            <a:r>
              <a:rPr lang="pt-B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</a:rPr>
              <a:t>Meta</a:t>
            </a:r>
            <a:r>
              <a:rPr lang="pt-B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pt-B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t-B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pt-B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pt-B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Aluno</a:t>
            </a:r>
            <a:br>
              <a:rPr lang="pt-B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pt-B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fields</a:t>
            </a:r>
            <a:r>
              <a:rPr lang="pt-B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</a:rPr>
              <a:t>= (</a:t>
            </a:r>
            <a:r>
              <a:rPr lang="pt-BR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pt-BR" sz="13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</a:t>
            </a:r>
            <a:r>
              <a:rPr lang="pt-BR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pt-BR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pt-BR" sz="13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pt-BR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pt-BR" sz="13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nome'</a:t>
            </a:r>
            <a:r>
              <a:rPr lang="pt-B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pt-BR" sz="13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'curso</a:t>
            </a:r>
            <a:r>
              <a:rPr lang="pt-BR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pt-B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pt-B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300" b="1" dirty="0" err="1">
                <a:solidFill>
                  <a:srgbClr val="0000FF"/>
                </a:solidFill>
                <a:latin typeface="Consolas"/>
                <a:ea typeface="Consolas"/>
                <a:cs typeface="Consolas"/>
              </a:rPr>
              <a:t>def</a:t>
            </a:r>
            <a:r>
              <a:rPr lang="pt-B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save</a:t>
            </a:r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</a:rPr>
              <a:t>(self, </a:t>
            </a:r>
            <a:r>
              <a:rPr lang="pt-B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pt-B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pt-B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pt-B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pt-BR" sz="1300" b="1" dirty="0" err="1" smtClean="0">
                <a:solidFill>
                  <a:srgbClr val="0000FF"/>
                </a:solidFill>
                <a:latin typeface="Consolas"/>
                <a:ea typeface="Consolas"/>
                <a:cs typeface="Consolas"/>
              </a:rPr>
              <a:t>super</a:t>
            </a:r>
            <a:r>
              <a:rPr lang="pt-BR" sz="1300" b="1" dirty="0" smtClean="0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pt-B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NovoAlunoForm</a:t>
            </a:r>
            <a:r>
              <a:rPr lang="pt-B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</a:rPr>
              <a:t>self).</a:t>
            </a:r>
            <a:r>
              <a:rPr lang="pt-B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save</a:t>
            </a:r>
            <a:r>
              <a:rPr lang="pt-B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pt-B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=False)</a:t>
            </a:r>
            <a:br>
              <a:rPr lang="pt-B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user.set_password</a:t>
            </a:r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'123@mudar</a:t>
            </a:r>
            <a:r>
              <a:rPr lang="pt-BR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pt-B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pt-B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user.perfil</a:t>
            </a:r>
            <a:r>
              <a:rPr lang="pt-B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pt-BR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'A‘</a:t>
            </a:r>
            <a:r>
              <a:rPr lang="pt-B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pt-B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sz="1300" b="1" dirty="0" err="1">
                <a:solidFill>
                  <a:srgbClr val="0000FF"/>
                </a:solidFill>
                <a:latin typeface="Consolas"/>
                <a:ea typeface="Consolas"/>
                <a:cs typeface="Consolas"/>
              </a:rPr>
              <a:t>if</a:t>
            </a:r>
            <a:r>
              <a:rPr lang="pt-B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pt-B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pt-B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t-B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user.save</a:t>
            </a:r>
            <a:r>
              <a:rPr lang="pt-B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pt-B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sz="1300" b="1" dirty="0" err="1">
                <a:solidFill>
                  <a:srgbClr val="0000FF"/>
                </a:solidFill>
                <a:latin typeface="Consolas"/>
                <a:ea typeface="Consolas"/>
                <a:cs typeface="Consolas"/>
              </a:rPr>
              <a:t>return</a:t>
            </a:r>
            <a:r>
              <a:rPr lang="pt-B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300" b="1" dirty="0" err="1">
                <a:solidFill>
                  <a:srgbClr val="0000FF"/>
                </a:solidFill>
                <a:latin typeface="Consolas"/>
                <a:ea typeface="Consolas"/>
                <a:cs typeface="Consolas"/>
              </a:rPr>
              <a:t>class</a:t>
            </a:r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AlterarAlunoForm</a:t>
            </a:r>
            <a:r>
              <a:rPr lang="pt-B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3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forms.ModelForm</a:t>
            </a:r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279400" indent="0">
              <a:buNone/>
            </a:pPr>
            <a:r>
              <a:rPr lang="pt-B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pt-BR" sz="1300" b="1" dirty="0" err="1">
                <a:solidFill>
                  <a:srgbClr val="0000FF"/>
                </a:solidFill>
                <a:latin typeface="Consolas"/>
                <a:ea typeface="Consolas"/>
                <a:cs typeface="Consolas"/>
              </a:rPr>
              <a:t>class</a:t>
            </a:r>
            <a:r>
              <a:rPr lang="pt-B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Meta:</a:t>
            </a:r>
            <a:br>
              <a:rPr lang="pt-B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pt-B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pt-B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pt-B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Aluno</a:t>
            </a:r>
            <a:br>
              <a:rPr lang="pt-B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pt-B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fields</a:t>
            </a:r>
            <a:r>
              <a:rPr lang="pt-B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</a:rPr>
              <a:t>= (</a:t>
            </a:r>
            <a:r>
              <a:rPr lang="pt-BR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pt-BR" sz="13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pt-BR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'nome'</a:t>
            </a:r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'curso</a:t>
            </a:r>
            <a:r>
              <a:rPr lang="pt-BR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pt-B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pt-B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300" b="1" dirty="0" err="1">
                <a:solidFill>
                  <a:srgbClr val="0000FF"/>
                </a:solidFill>
                <a:latin typeface="Consolas"/>
                <a:ea typeface="Consolas"/>
                <a:cs typeface="Consolas"/>
              </a:rPr>
              <a:t>class</a:t>
            </a:r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AlunoAdmin</a:t>
            </a:r>
            <a:r>
              <a:rPr lang="pt-B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3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UserAdmin</a:t>
            </a:r>
            <a:r>
              <a:rPr lang="pt-B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pt-B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pt-B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pt-B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AlterarAlunoForm</a:t>
            </a:r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add_form</a:t>
            </a:r>
            <a:r>
              <a:rPr lang="pt-B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3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pt-BR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NovoAlunoForm</a:t>
            </a:r>
            <a:endParaRPr lang="pt-BR" sz="13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9400" indent="0">
              <a:buNone/>
            </a:pPr>
            <a:r>
              <a:rPr lang="pt-B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pt-B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t-B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072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2979049" y="156972"/>
            <a:ext cx="5985300" cy="922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Django - Login e Logout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179387" y="1340766"/>
            <a:ext cx="8785200" cy="511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7350" rtl="0">
              <a:spcBef>
                <a:spcPts val="0"/>
              </a:spcBef>
              <a:buSzPct val="100000"/>
              <a:buFont typeface="Arial"/>
            </a:pPr>
            <a:r>
              <a:rPr lang="pt-BR" sz="2500" dirty="0">
                <a:latin typeface="Arial"/>
                <a:ea typeface="Arial"/>
                <a:cs typeface="Arial"/>
                <a:sym typeface="Arial"/>
              </a:rPr>
              <a:t>No arquivo </a:t>
            </a:r>
            <a:r>
              <a:rPr lang="pt-BR" sz="2500" b="1" dirty="0">
                <a:latin typeface="Arial"/>
                <a:ea typeface="Arial"/>
                <a:cs typeface="Arial"/>
                <a:sym typeface="Arial"/>
              </a:rPr>
              <a:t>urls.py</a:t>
            </a:r>
            <a:r>
              <a:rPr lang="pt-BR" sz="2500" dirty="0">
                <a:latin typeface="Arial"/>
                <a:ea typeface="Arial"/>
                <a:cs typeface="Arial"/>
                <a:sym typeface="Arial"/>
              </a:rPr>
              <a:t>, vamos importar as </a:t>
            </a:r>
            <a:r>
              <a:rPr lang="pt-BR" sz="2500" dirty="0" err="1">
                <a:latin typeface="Arial"/>
                <a:ea typeface="Arial"/>
                <a:cs typeface="Arial"/>
                <a:sym typeface="Arial"/>
              </a:rPr>
              <a:t>views</a:t>
            </a:r>
            <a:r>
              <a:rPr lang="pt-BR" sz="25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500" b="1" dirty="0" err="1">
                <a:latin typeface="Arial"/>
                <a:ea typeface="Arial"/>
                <a:cs typeface="Arial"/>
                <a:sym typeface="Arial"/>
              </a:rPr>
              <a:t>login</a:t>
            </a:r>
            <a:r>
              <a:rPr lang="pt-BR" sz="25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500" dirty="0">
                <a:latin typeface="Arial"/>
                <a:ea typeface="Arial"/>
                <a:cs typeface="Arial"/>
                <a:sym typeface="Arial"/>
              </a:rPr>
              <a:t>e </a:t>
            </a:r>
            <a:r>
              <a:rPr lang="pt-BR" sz="2500" b="1" dirty="0" err="1">
                <a:latin typeface="Arial"/>
                <a:ea typeface="Arial"/>
                <a:cs typeface="Arial"/>
                <a:sym typeface="Arial"/>
              </a:rPr>
              <a:t>logout</a:t>
            </a:r>
            <a:r>
              <a:rPr lang="pt-BR" sz="25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500" dirty="0">
                <a:latin typeface="Arial"/>
                <a:ea typeface="Arial"/>
                <a:cs typeface="Arial"/>
                <a:sym typeface="Arial"/>
              </a:rPr>
              <a:t> do </a:t>
            </a:r>
            <a:r>
              <a:rPr lang="pt-BR" sz="2500" dirty="0" err="1">
                <a:latin typeface="Arial"/>
                <a:ea typeface="Arial"/>
                <a:cs typeface="Arial"/>
                <a:sym typeface="Arial"/>
              </a:rPr>
              <a:t>Django</a:t>
            </a:r>
            <a:r>
              <a:rPr lang="pt-BR" sz="2500" dirty="0"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pt-BR" sz="2500" dirty="0">
                <a:latin typeface="Arial"/>
                <a:ea typeface="Arial"/>
                <a:cs typeface="Arial"/>
                <a:sym typeface="Arial"/>
              </a:rPr>
            </a:br>
            <a:r>
              <a:rPr lang="pt-BR" sz="2500" b="1" dirty="0" err="1"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pt-BR" sz="25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500" b="1" dirty="0" err="1">
                <a:latin typeface="Arial"/>
                <a:ea typeface="Arial"/>
                <a:cs typeface="Arial"/>
                <a:sym typeface="Arial"/>
              </a:rPr>
              <a:t>django.contrib.auth.views</a:t>
            </a:r>
            <a:r>
              <a:rPr lang="pt-BR" sz="25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500" b="1" dirty="0" err="1"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lang="pt-BR" sz="25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500" b="1" dirty="0" err="1">
                <a:latin typeface="Arial"/>
                <a:ea typeface="Arial"/>
                <a:cs typeface="Arial"/>
                <a:sym typeface="Arial"/>
              </a:rPr>
              <a:t>login</a:t>
            </a:r>
            <a:r>
              <a:rPr lang="pt-BR" sz="2500" b="1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 sz="2500" b="1" dirty="0" err="1">
                <a:latin typeface="Arial"/>
                <a:ea typeface="Arial"/>
                <a:cs typeface="Arial"/>
                <a:sym typeface="Arial"/>
              </a:rPr>
              <a:t>logout</a:t>
            </a:r>
            <a:endParaRPr lang="pt-BR" sz="2500" b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87350" rtl="0">
              <a:spcBef>
                <a:spcPts val="0"/>
              </a:spcBef>
              <a:buSzPct val="100000"/>
            </a:pPr>
            <a:r>
              <a:rPr lang="pt-BR" sz="2500" dirty="0">
                <a:latin typeface="Arial"/>
                <a:ea typeface="Arial"/>
                <a:cs typeface="Arial"/>
                <a:sym typeface="Arial"/>
              </a:rPr>
              <a:t>Vamos criar as </a:t>
            </a:r>
            <a:r>
              <a:rPr lang="pt-BR" sz="2500" b="1" dirty="0" err="1">
                <a:latin typeface="Arial"/>
                <a:ea typeface="Arial"/>
                <a:cs typeface="Arial"/>
                <a:sym typeface="Arial"/>
              </a:rPr>
              <a:t>urls</a:t>
            </a:r>
            <a:r>
              <a:rPr lang="pt-BR" sz="2500" dirty="0">
                <a:latin typeface="Arial"/>
                <a:ea typeface="Arial"/>
                <a:cs typeface="Arial"/>
                <a:sym typeface="Arial"/>
              </a:rPr>
              <a:t> ‘entrar’ e ‘sair’ para ambas as </a:t>
            </a:r>
            <a:r>
              <a:rPr lang="pt-BR" sz="2500" dirty="0" err="1">
                <a:latin typeface="Arial"/>
                <a:ea typeface="Arial"/>
                <a:cs typeface="Arial"/>
                <a:sym typeface="Arial"/>
              </a:rPr>
              <a:t>views</a:t>
            </a:r>
            <a:r>
              <a:rPr lang="pt-BR" sz="2500" dirty="0"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pt-BR" sz="2500" dirty="0">
                <a:latin typeface="Arial"/>
                <a:ea typeface="Arial"/>
                <a:cs typeface="Arial"/>
                <a:sym typeface="Arial"/>
              </a:rPr>
            </a:br>
            <a:r>
              <a:rPr lang="pt-BR" sz="2000" b="1" dirty="0" err="1"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url</a:t>
            </a:r>
            <a:r>
              <a:rPr lang="pt-BR" sz="2000" b="1" dirty="0"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(</a:t>
            </a:r>
            <a:r>
              <a:rPr lang="pt-BR" sz="2000" b="1" dirty="0" err="1"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r"^entrar</a:t>
            </a:r>
            <a:r>
              <a:rPr lang="pt-BR" sz="2000" b="1" dirty="0"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/", </a:t>
            </a:r>
            <a:r>
              <a:rPr lang="pt-BR" sz="2000" b="1" dirty="0" err="1"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login</a:t>
            </a:r>
            <a:r>
              <a:rPr lang="pt-BR" sz="2000" b="1" dirty="0"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, {"template_</a:t>
            </a:r>
            <a:r>
              <a:rPr lang="pt-BR" sz="2000" b="1" dirty="0" err="1"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name</a:t>
            </a:r>
            <a:r>
              <a:rPr lang="pt-BR" sz="2000" b="1" dirty="0"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":"login.html"}), </a:t>
            </a:r>
            <a:r>
              <a:rPr lang="pt-BR" sz="2000" b="1" dirty="0"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/>
            </a:r>
            <a:br>
              <a:rPr lang="pt-BR" sz="2000" b="1" dirty="0"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</a:br>
            <a:r>
              <a:rPr lang="pt-BR" sz="2000" b="1" dirty="0" err="1" smtClean="0"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url</a:t>
            </a:r>
            <a:r>
              <a:rPr lang="pt-BR" sz="2000" b="1" dirty="0" smtClean="0"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(</a:t>
            </a:r>
            <a:r>
              <a:rPr lang="pt-BR" sz="2000" b="1" dirty="0" err="1" smtClean="0"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r</a:t>
            </a:r>
            <a:r>
              <a:rPr lang="pt-BR" sz="2000" b="1" dirty="0" err="1"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"^sair</a:t>
            </a:r>
            <a:r>
              <a:rPr lang="pt-BR" sz="2000" b="1" dirty="0"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/", </a:t>
            </a:r>
            <a:r>
              <a:rPr lang="pt-BR" sz="2000" b="1" dirty="0" err="1"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logout</a:t>
            </a:r>
            <a:r>
              <a:rPr lang="pt-BR" sz="2000" b="1" dirty="0"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, {'</a:t>
            </a:r>
            <a:r>
              <a:rPr lang="pt-BR" sz="2000" b="1" dirty="0" err="1"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next_page</a:t>
            </a:r>
            <a:r>
              <a:rPr lang="pt-BR" sz="2000" b="1" dirty="0"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': 'index'}),</a:t>
            </a:r>
          </a:p>
          <a:p>
            <a:pPr marL="457200" lvl="0" indent="-387350" rtl="0">
              <a:spcBef>
                <a:spcPts val="0"/>
              </a:spcBef>
              <a:buSzPct val="100000"/>
            </a:pPr>
            <a:r>
              <a:rPr lang="pt-BR" sz="2500" dirty="0">
                <a:latin typeface="Arial"/>
                <a:ea typeface="Arial"/>
                <a:cs typeface="Arial"/>
                <a:sym typeface="Arial"/>
              </a:rPr>
              <a:t>Para a </a:t>
            </a:r>
            <a:r>
              <a:rPr lang="pt-BR" sz="2500" b="1" dirty="0" err="1">
                <a:latin typeface="Arial"/>
                <a:ea typeface="Arial"/>
                <a:cs typeface="Arial"/>
                <a:sym typeface="Arial"/>
              </a:rPr>
              <a:t>view</a:t>
            </a:r>
            <a:r>
              <a:rPr lang="pt-BR" sz="25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500" b="1" dirty="0" err="1">
                <a:latin typeface="Arial"/>
                <a:ea typeface="Arial"/>
                <a:cs typeface="Arial"/>
                <a:sym typeface="Arial"/>
              </a:rPr>
              <a:t>login</a:t>
            </a:r>
            <a:r>
              <a:rPr lang="pt-BR" sz="2500" dirty="0">
                <a:latin typeface="Arial"/>
                <a:ea typeface="Arial"/>
                <a:cs typeface="Arial"/>
                <a:sym typeface="Arial"/>
              </a:rPr>
              <a:t> temos uma opção adicional de passar o </a:t>
            </a:r>
            <a:r>
              <a:rPr lang="pt-BR" sz="2500" dirty="0" err="1"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pt-BR" sz="2500" dirty="0">
                <a:latin typeface="Arial"/>
                <a:ea typeface="Arial"/>
                <a:cs typeface="Arial"/>
                <a:sym typeface="Arial"/>
              </a:rPr>
              <a:t> que vamos usar para o </a:t>
            </a:r>
            <a:r>
              <a:rPr lang="pt-BR" sz="2500" dirty="0" err="1">
                <a:latin typeface="Arial"/>
                <a:ea typeface="Arial"/>
                <a:cs typeface="Arial"/>
                <a:sym typeface="Arial"/>
              </a:rPr>
              <a:t>login</a:t>
            </a:r>
            <a:r>
              <a:rPr lang="pt-BR" sz="2500" dirty="0">
                <a:latin typeface="Arial"/>
                <a:ea typeface="Arial"/>
                <a:cs typeface="Arial"/>
                <a:sym typeface="Arial"/>
              </a:rPr>
              <a:t> (veremos a seguir).</a:t>
            </a:r>
            <a:br>
              <a:rPr lang="pt-BR" sz="2500" dirty="0">
                <a:latin typeface="Arial"/>
                <a:ea typeface="Arial"/>
                <a:cs typeface="Arial"/>
                <a:sym typeface="Arial"/>
              </a:rPr>
            </a:br>
            <a:endParaRPr lang="pt-BR" sz="25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87350" rtl="0">
              <a:spcBef>
                <a:spcPts val="0"/>
              </a:spcBef>
              <a:buSzPct val="100000"/>
              <a:buFont typeface="Arial"/>
            </a:pPr>
            <a:r>
              <a:rPr lang="pt-BR" sz="2500" dirty="0">
                <a:latin typeface="Arial"/>
                <a:ea typeface="Arial"/>
                <a:cs typeface="Arial"/>
                <a:sym typeface="Arial"/>
              </a:rPr>
              <a:t>Para a </a:t>
            </a:r>
            <a:r>
              <a:rPr lang="pt-BR" sz="2500" b="1" dirty="0" err="1">
                <a:latin typeface="Arial"/>
                <a:ea typeface="Arial"/>
                <a:cs typeface="Arial"/>
                <a:sym typeface="Arial"/>
              </a:rPr>
              <a:t>view</a:t>
            </a:r>
            <a:r>
              <a:rPr lang="pt-BR" sz="25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500" b="1" dirty="0" err="1">
                <a:latin typeface="Arial"/>
                <a:ea typeface="Arial"/>
                <a:cs typeface="Arial"/>
                <a:sym typeface="Arial"/>
              </a:rPr>
              <a:t>logout</a:t>
            </a:r>
            <a:r>
              <a:rPr lang="pt-BR" sz="2500" dirty="0">
                <a:latin typeface="Arial"/>
                <a:ea typeface="Arial"/>
                <a:cs typeface="Arial"/>
                <a:sym typeface="Arial"/>
              </a:rPr>
              <a:t> precisamos dizer para onde a </a:t>
            </a:r>
            <a:r>
              <a:rPr lang="pt-BR" sz="2500" b="1" dirty="0" err="1">
                <a:latin typeface="Arial"/>
                <a:ea typeface="Arial"/>
                <a:cs typeface="Arial"/>
                <a:sym typeface="Arial"/>
              </a:rPr>
              <a:t>view</a:t>
            </a:r>
            <a:r>
              <a:rPr lang="pt-BR" sz="2500" dirty="0">
                <a:latin typeface="Arial"/>
                <a:ea typeface="Arial"/>
                <a:cs typeface="Arial"/>
                <a:sym typeface="Arial"/>
              </a:rPr>
              <a:t> irá ao fazer o </a:t>
            </a:r>
            <a:r>
              <a:rPr lang="pt-BR" sz="2500" dirty="0" err="1">
                <a:latin typeface="Arial"/>
                <a:ea typeface="Arial"/>
                <a:cs typeface="Arial"/>
                <a:sym typeface="Arial"/>
              </a:rPr>
              <a:t>logout</a:t>
            </a:r>
            <a:r>
              <a:rPr lang="pt-BR" sz="2500" dirty="0">
                <a:latin typeface="Arial"/>
                <a:ea typeface="Arial"/>
                <a:cs typeface="Arial"/>
                <a:sym typeface="Arial"/>
              </a:rPr>
              <a:t> (nesse caso o index)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pt-BR" sz="2500" dirty="0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pt-BR" sz="2500" dirty="0">
                <a:latin typeface="Arial"/>
                <a:ea typeface="Arial"/>
                <a:cs typeface="Arial"/>
                <a:sym typeface="Arial"/>
              </a:rPr>
            </a:br>
            <a:endParaRPr lang="pt-BR" sz="25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2979049" y="156972"/>
            <a:ext cx="5985300" cy="922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Django - Login e Logout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179387" y="1340766"/>
            <a:ext cx="8785200" cy="511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74650" rtl="0">
              <a:spcBef>
                <a:spcPts val="0"/>
              </a:spcBef>
              <a:buSzPct val="100000"/>
              <a:buFont typeface="Arial"/>
            </a:pPr>
            <a:r>
              <a:rPr lang="pt-BR" sz="2300">
                <a:latin typeface="Arial"/>
                <a:ea typeface="Arial"/>
                <a:cs typeface="Arial"/>
                <a:sym typeface="Arial"/>
              </a:rPr>
              <a:t>Vamos criar o template </a:t>
            </a:r>
            <a:r>
              <a:rPr lang="pt-BR" sz="2300" b="1">
                <a:latin typeface="Arial"/>
                <a:ea typeface="Arial"/>
                <a:cs typeface="Arial"/>
                <a:sym typeface="Arial"/>
              </a:rPr>
              <a:t>form.html</a:t>
            </a:r>
            <a:r>
              <a:rPr lang="pt-BR" sz="2300">
                <a:latin typeface="Arial"/>
                <a:ea typeface="Arial"/>
                <a:cs typeface="Arial"/>
                <a:sym typeface="Arial"/>
              </a:rPr>
              <a:t> na aplicação </a:t>
            </a:r>
            <a:r>
              <a:rPr lang="pt-BR" sz="2300" b="1">
                <a:latin typeface="Arial"/>
                <a:ea typeface="Arial"/>
                <a:cs typeface="Arial"/>
                <a:sym typeface="Arial"/>
              </a:rPr>
              <a:t>core</a:t>
            </a:r>
            <a:r>
              <a:rPr lang="pt-BR" sz="2300">
                <a:latin typeface="Arial"/>
                <a:ea typeface="Arial"/>
                <a:cs typeface="Arial"/>
                <a:sym typeface="Arial"/>
              </a:rPr>
              <a:t>: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428050" y="1863700"/>
            <a:ext cx="8370000" cy="491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 b="1"/>
              <a:t>{% </a:t>
            </a:r>
            <a:r>
              <a:rPr lang="pt-BR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pt-BR" b="1"/>
              <a:t> </a:t>
            </a:r>
            <a:r>
              <a:rPr lang="pt-BR" b="1">
                <a:solidFill>
                  <a:srgbClr val="38761D"/>
                </a:solidFill>
              </a:rPr>
              <a:t>"base.html"</a:t>
            </a:r>
            <a:r>
              <a:rPr lang="pt-BR" b="1"/>
              <a:t> %}</a:t>
            </a:r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 b="1"/>
              <a:t>{% </a:t>
            </a:r>
            <a:r>
              <a:rPr lang="pt-BR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block</a:t>
            </a:r>
            <a:r>
              <a:rPr lang="pt-BR" b="1"/>
              <a:t> title %}Entrar | {{ block.super }}{% </a:t>
            </a:r>
            <a:r>
              <a:rPr lang="pt-BR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endblock</a:t>
            </a:r>
            <a:r>
              <a:rPr lang="pt-BR" b="1"/>
              <a:t> %}</a:t>
            </a:r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 b="1"/>
              <a:t>{% </a:t>
            </a:r>
            <a:r>
              <a:rPr lang="pt-BR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block</a:t>
            </a:r>
            <a:r>
              <a:rPr lang="pt-BR" b="1"/>
              <a:t> container %}</a:t>
            </a:r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 b="1"/>
              <a:t>&lt;</a:t>
            </a:r>
            <a:r>
              <a:rPr lang="pt-BR" b="1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pt-BR" b="1"/>
              <a:t>&gt;</a:t>
            </a:r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 b="1"/>
              <a:t>    &lt;</a:t>
            </a:r>
            <a:r>
              <a:rPr lang="pt-BR" b="1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pt-BR" b="1"/>
              <a:t>&gt;</a:t>
            </a:r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 b="1"/>
              <a:t>        &lt;</a:t>
            </a:r>
            <a:r>
              <a:rPr lang="pt-BR" b="1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pt-BR" b="1"/>
              <a:t>&gt;</a:t>
            </a:r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 b="1"/>
              <a:t>            &lt;</a:t>
            </a:r>
            <a:r>
              <a:rPr lang="pt-BR" b="1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pt-BR" b="1"/>
              <a:t>&gt;Entrar&lt;/</a:t>
            </a:r>
            <a:r>
              <a:rPr lang="pt-BR" b="1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pt-BR" b="1"/>
              <a:t>&gt;</a:t>
            </a:r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 b="1"/>
              <a:t>        &lt;/</a:t>
            </a:r>
            <a:r>
              <a:rPr lang="pt-BR" b="1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pt-BR" b="1"/>
              <a:t>&gt;</a:t>
            </a:r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 b="1"/>
              <a:t>        &lt;</a:t>
            </a:r>
            <a:r>
              <a:rPr lang="pt-BR" b="1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form</a:t>
            </a:r>
            <a:r>
              <a:rPr lang="pt-BR" b="1"/>
              <a:t>  method=</a:t>
            </a:r>
            <a:r>
              <a:rPr lang="pt-BR" b="1">
                <a:solidFill>
                  <a:srgbClr val="38761D"/>
                </a:solidFill>
              </a:rPr>
              <a:t>"post"</a:t>
            </a:r>
            <a:r>
              <a:rPr lang="pt-BR" b="1"/>
              <a:t>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pt-BR" b="1"/>
              <a:t>            {% </a:t>
            </a:r>
            <a:r>
              <a:rPr lang="pt-BR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csrf_token</a:t>
            </a:r>
            <a:r>
              <a:rPr lang="pt-BR" b="1"/>
              <a:t> %}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b="1"/>
              <a:t>            </a:t>
            </a:r>
            <a:r>
              <a:rPr lang="pt-BR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{% </a:t>
            </a:r>
            <a:r>
              <a:rPr lang="pt-BR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pt-BR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field </a:t>
            </a:r>
            <a:r>
              <a:rPr lang="pt-BR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pt-BR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form %}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&lt;</a:t>
            </a:r>
            <a:r>
              <a:rPr lang="pt-BR" b="1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pt-BR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{{ </a:t>
            </a:r>
            <a:r>
              <a:rPr lang="pt-BR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field</a:t>
            </a:r>
            <a:r>
              <a:rPr lang="pt-BR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.errors }}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{{ </a:t>
            </a:r>
            <a:r>
              <a:rPr lang="pt-BR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field</a:t>
            </a:r>
            <a:r>
              <a:rPr lang="pt-BR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.label_tag }} {{ field }}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&lt;/</a:t>
            </a:r>
            <a:r>
              <a:rPr lang="pt-BR" b="1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pt-BR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&lt;</a:t>
            </a:r>
            <a:r>
              <a:rPr lang="pt-BR" b="1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pt-BR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type=</a:t>
            </a:r>
            <a:r>
              <a:rPr lang="pt-BR" b="1">
                <a:solidFill>
                  <a:srgbClr val="38761D"/>
                </a:solidFill>
              </a:rPr>
              <a:t>"submit"</a:t>
            </a:r>
            <a:r>
              <a:rPr lang="pt-BR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value=</a:t>
            </a:r>
            <a:r>
              <a:rPr lang="pt-BR" b="1">
                <a:solidFill>
                  <a:srgbClr val="38761D"/>
                </a:solidFill>
              </a:rPr>
              <a:t>"Entrar"</a:t>
            </a:r>
            <a:r>
              <a:rPr lang="pt-BR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pt-BR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{% </a:t>
            </a:r>
            <a:r>
              <a:rPr lang="pt-BR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endfor</a:t>
            </a:r>
            <a:r>
              <a:rPr lang="pt-BR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%}</a:t>
            </a:r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 b="1"/>
              <a:t>        &lt;/</a:t>
            </a:r>
            <a:r>
              <a:rPr lang="pt-BR" b="1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form</a:t>
            </a:r>
            <a:r>
              <a:rPr lang="pt-BR" b="1"/>
              <a:t>&gt;</a:t>
            </a:r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 b="1"/>
              <a:t>    &lt;/</a:t>
            </a:r>
            <a:r>
              <a:rPr lang="pt-BR" b="1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pt-BR" b="1"/>
              <a:t>&gt;</a:t>
            </a:r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 b="1"/>
              <a:t>&lt;/</a:t>
            </a:r>
            <a:r>
              <a:rPr lang="pt-BR" b="1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pt-BR" b="1"/>
              <a:t>&gt;</a:t>
            </a:r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 b="1"/>
              <a:t>{% </a:t>
            </a:r>
            <a:r>
              <a:rPr lang="pt-BR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endblock</a:t>
            </a:r>
            <a:r>
              <a:rPr lang="pt-BR" b="1"/>
              <a:t> %}</a:t>
            </a:r>
          </a:p>
          <a:p>
            <a:pPr lvl="0" rtl="0">
              <a:spcBef>
                <a:spcPts val="0"/>
              </a:spcBef>
              <a:buNone/>
            </a:pP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2979049" y="156972"/>
            <a:ext cx="5985300" cy="922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Django - Login e Logout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179387" y="1340766"/>
            <a:ext cx="8785200" cy="511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7350" rtl="0">
              <a:spcBef>
                <a:spcPts val="0"/>
              </a:spcBef>
              <a:buSzPct val="100000"/>
              <a:buFont typeface="Arial"/>
            </a:pPr>
            <a:r>
              <a:rPr lang="pt-BR" sz="2500">
                <a:latin typeface="Arial"/>
                <a:ea typeface="Arial"/>
                <a:cs typeface="Arial"/>
                <a:sym typeface="Arial"/>
              </a:rPr>
              <a:t>Agora crie um super usuário novamente (</a:t>
            </a:r>
            <a:r>
              <a:rPr lang="pt-BR" sz="2500" b="1">
                <a:latin typeface="Arial"/>
                <a:ea typeface="Arial"/>
                <a:cs typeface="Arial"/>
                <a:sym typeface="Arial"/>
              </a:rPr>
              <a:t>python manage.py createsuperuser</a:t>
            </a:r>
            <a:r>
              <a:rPr lang="pt-BR" sz="2500">
                <a:latin typeface="Arial"/>
                <a:ea typeface="Arial"/>
                <a:cs typeface="Arial"/>
                <a:sym typeface="Arial"/>
              </a:rPr>
              <a:t>) e tente logar usando o novo formulário:</a:t>
            </a:r>
            <a:br>
              <a:rPr lang="pt-BR" sz="2500">
                <a:latin typeface="Arial"/>
                <a:ea typeface="Arial"/>
                <a:cs typeface="Arial"/>
                <a:sym typeface="Arial"/>
              </a:rPr>
            </a:br>
            <a:r>
              <a:rPr lang="pt-BR" sz="2500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pt-BR" sz="2500">
                <a:latin typeface="Arial"/>
                <a:ea typeface="Arial"/>
                <a:cs typeface="Arial"/>
                <a:sym typeface="Arial"/>
              </a:rPr>
            </a:br>
            <a:r>
              <a:rPr lang="pt-BR" sz="2500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pt-BR" sz="2500">
                <a:latin typeface="Arial"/>
                <a:ea typeface="Arial"/>
                <a:cs typeface="Arial"/>
                <a:sym typeface="Arial"/>
              </a:rPr>
            </a:br>
            <a:r>
              <a:rPr lang="pt-BR" sz="2500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pt-BR" sz="2500">
                <a:latin typeface="Arial"/>
                <a:ea typeface="Arial"/>
                <a:cs typeface="Arial"/>
                <a:sym typeface="Arial"/>
              </a:rPr>
            </a:br>
            <a:r>
              <a:rPr lang="pt-BR" sz="2500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pt-BR" sz="2500">
                <a:latin typeface="Arial"/>
                <a:ea typeface="Arial"/>
                <a:cs typeface="Arial"/>
                <a:sym typeface="Arial"/>
              </a:rPr>
            </a:br>
            <a:endParaRPr lang="pt-BR" sz="2500">
              <a:latin typeface="Arial"/>
              <a:ea typeface="Arial"/>
              <a:cs typeface="Arial"/>
              <a:sym typeface="Arial"/>
            </a:endParaRPr>
          </a:p>
          <a:p>
            <a:pPr marL="457200" lvl="0" indent="-387350" rtl="0">
              <a:spcBef>
                <a:spcPts val="0"/>
              </a:spcBef>
              <a:buSzPct val="100000"/>
              <a:buFont typeface="Arial"/>
            </a:pPr>
            <a:r>
              <a:rPr lang="pt-BR" sz="2500">
                <a:latin typeface="Arial"/>
                <a:ea typeface="Arial"/>
                <a:cs typeface="Arial"/>
                <a:sym typeface="Arial"/>
              </a:rPr>
              <a:t>Esse erro indica que não há </a:t>
            </a:r>
            <a:r>
              <a:rPr lang="pt-BR" sz="2500" b="1">
                <a:latin typeface="Arial"/>
                <a:ea typeface="Arial"/>
                <a:cs typeface="Arial"/>
                <a:sym typeface="Arial"/>
              </a:rPr>
              <a:t>view</a:t>
            </a:r>
            <a:r>
              <a:rPr lang="pt-BR" sz="2500">
                <a:latin typeface="Arial"/>
                <a:ea typeface="Arial"/>
                <a:cs typeface="Arial"/>
                <a:sym typeface="Arial"/>
              </a:rPr>
              <a:t> com o nome </a:t>
            </a:r>
            <a:r>
              <a:rPr lang="pt-BR" sz="2500" b="1">
                <a:latin typeface="Arial"/>
                <a:ea typeface="Arial"/>
                <a:cs typeface="Arial"/>
                <a:sym typeface="Arial"/>
              </a:rPr>
              <a:t>index</a:t>
            </a:r>
            <a:r>
              <a:rPr lang="pt-BR" sz="2500">
                <a:latin typeface="Arial"/>
                <a:ea typeface="Arial"/>
                <a:cs typeface="Arial"/>
                <a:sym typeface="Arial"/>
              </a:rPr>
              <a:t>. Ao definir uma url para uma view qualquer, podemos sempre definir um nome identificador para usar no sistema, ao invés de usar a url. Por exemplo:</a:t>
            </a:r>
            <a:br>
              <a:rPr lang="pt-BR" sz="2500">
                <a:latin typeface="Arial"/>
                <a:ea typeface="Arial"/>
                <a:cs typeface="Arial"/>
                <a:sym typeface="Arial"/>
              </a:rPr>
            </a:br>
            <a:r>
              <a:rPr lang="pt-BR" sz="2500" b="1">
                <a:latin typeface="Arial"/>
                <a:ea typeface="Arial"/>
                <a:cs typeface="Arial"/>
                <a:sym typeface="Arial"/>
              </a:rPr>
              <a:t> url(r'^$', index, name=”index”)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pt-BR" sz="2500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pt-BR" sz="2500">
                <a:latin typeface="Arial"/>
                <a:ea typeface="Arial"/>
                <a:cs typeface="Arial"/>
                <a:sym typeface="Arial"/>
              </a:rPr>
            </a:br>
            <a:endParaRPr lang="pt-BR" sz="2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250" y="2696375"/>
            <a:ext cx="7162800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2979049" y="156972"/>
            <a:ext cx="5985300" cy="922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pt-BR"/>
              <a:t>Django - Login e Logout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179387" y="1340766"/>
            <a:ext cx="8785200" cy="511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68300" rtl="0">
              <a:spcBef>
                <a:spcPts val="0"/>
              </a:spcBef>
              <a:buSzPct val="100000"/>
              <a:buFont typeface="Arial"/>
            </a:pPr>
            <a:r>
              <a:rPr lang="pt-BR" sz="2200">
                <a:latin typeface="Arial"/>
                <a:ea typeface="Arial"/>
                <a:cs typeface="Arial"/>
                <a:sym typeface="Arial"/>
              </a:rPr>
              <a:t>Para verificar que estamos logados, no </a:t>
            </a:r>
            <a:r>
              <a:rPr lang="pt-BR" sz="2200" b="1">
                <a:latin typeface="Arial"/>
                <a:ea typeface="Arial"/>
                <a:cs typeface="Arial"/>
                <a:sym typeface="Arial"/>
              </a:rPr>
              <a:t>base.html</a:t>
            </a:r>
            <a:r>
              <a:rPr lang="pt-BR" sz="2200">
                <a:latin typeface="Arial"/>
                <a:ea typeface="Arial"/>
                <a:cs typeface="Arial"/>
                <a:sym typeface="Arial"/>
              </a:rPr>
              <a:t> podemos adicionar o seguinte trecho no menu:</a:t>
            </a:r>
            <a:br>
              <a:rPr lang="pt-BR" sz="2200">
                <a:latin typeface="Arial"/>
                <a:ea typeface="Arial"/>
                <a:cs typeface="Arial"/>
                <a:sym typeface="Arial"/>
              </a:rPr>
            </a:br>
            <a:r>
              <a:rPr lang="pt-BR" sz="2200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pt-BR" sz="2200">
                <a:latin typeface="Arial"/>
                <a:ea typeface="Arial"/>
                <a:cs typeface="Arial"/>
                <a:sym typeface="Arial"/>
              </a:rPr>
            </a:br>
            <a:r>
              <a:rPr lang="pt-BR" sz="2200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pt-BR" sz="2200">
                <a:latin typeface="Arial"/>
                <a:ea typeface="Arial"/>
                <a:cs typeface="Arial"/>
                <a:sym typeface="Arial"/>
              </a:rPr>
            </a:br>
            <a:r>
              <a:rPr lang="pt-BR" sz="2200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pt-BR" sz="2200">
                <a:latin typeface="Arial"/>
                <a:ea typeface="Arial"/>
                <a:cs typeface="Arial"/>
                <a:sym typeface="Arial"/>
              </a:rPr>
            </a:br>
            <a:r>
              <a:rPr lang="pt-BR" sz="2200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pt-BR" sz="2200">
                <a:latin typeface="Arial"/>
                <a:ea typeface="Arial"/>
                <a:cs typeface="Arial"/>
                <a:sym typeface="Arial"/>
              </a:rPr>
            </a:br>
            <a:r>
              <a:rPr lang="pt-BR" sz="2200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pt-BR" sz="2200">
                <a:latin typeface="Arial"/>
                <a:ea typeface="Arial"/>
                <a:cs typeface="Arial"/>
                <a:sym typeface="Arial"/>
              </a:rPr>
            </a:br>
            <a:endParaRPr lang="pt-BR" sz="2200">
              <a:latin typeface="Arial"/>
              <a:ea typeface="Arial"/>
              <a:cs typeface="Arial"/>
              <a:sym typeface="Arial"/>
            </a:endParaRPr>
          </a:p>
          <a:p>
            <a:pPr marL="457200" lvl="0" indent="-368300" rtl="0">
              <a:spcBef>
                <a:spcPts val="0"/>
              </a:spcBef>
              <a:buSzPct val="100000"/>
              <a:buFont typeface="Arial"/>
            </a:pPr>
            <a:r>
              <a:rPr lang="pt-BR" sz="2200">
                <a:latin typeface="Arial"/>
                <a:ea typeface="Arial"/>
                <a:cs typeface="Arial"/>
                <a:sym typeface="Arial"/>
              </a:rPr>
              <a:t>Assim temos um menu condicional se o usuário está ou não logado.</a:t>
            </a:r>
          </a:p>
          <a:p>
            <a:pPr marL="457200" lvl="0" indent="-368300" rtl="0">
              <a:spcBef>
                <a:spcPts val="0"/>
              </a:spcBef>
              <a:buSzPct val="100000"/>
              <a:buFont typeface="Arial"/>
            </a:pPr>
            <a:r>
              <a:rPr lang="pt-BR" sz="2200">
                <a:latin typeface="Arial"/>
                <a:ea typeface="Arial"/>
                <a:cs typeface="Arial"/>
                <a:sym typeface="Arial"/>
              </a:rPr>
              <a:t>Note o uso da template tag {% url 'login' %}, ela converte automaticamente a URL com o nome passado (nesse caso login) no seu arquivo </a:t>
            </a:r>
            <a:r>
              <a:rPr lang="pt-BR" sz="2200" b="1">
                <a:latin typeface="Arial"/>
                <a:ea typeface="Arial"/>
                <a:cs typeface="Arial"/>
                <a:sym typeface="Arial"/>
              </a:rPr>
              <a:t>urls.py</a:t>
            </a:r>
            <a:r>
              <a:rPr lang="pt-BR" sz="2200"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546450" y="2395300"/>
            <a:ext cx="7923600" cy="1739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pt-BR" dirty="0">
                <a:latin typeface="Consolas"/>
                <a:ea typeface="Consolas"/>
                <a:cs typeface="Consolas"/>
                <a:sym typeface="Consolas"/>
              </a:rPr>
              <a:t>{% </a:t>
            </a:r>
            <a:r>
              <a:rPr lang="pt-BR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dirty="0" err="1">
                <a:latin typeface="Consolas"/>
                <a:ea typeface="Consolas"/>
                <a:cs typeface="Consolas"/>
                <a:sym typeface="Consolas"/>
              </a:rPr>
              <a:t>user.is_authenticated</a:t>
            </a:r>
            <a:r>
              <a:rPr lang="pt-BR" dirty="0">
                <a:latin typeface="Consolas"/>
                <a:ea typeface="Consolas"/>
                <a:cs typeface="Consolas"/>
                <a:sym typeface="Consolas"/>
              </a:rPr>
              <a:t> %}</a:t>
            </a:r>
          </a:p>
          <a:p>
            <a:pPr lvl="0" indent="38735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pt-BR" dirty="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dirty="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pt-BR" dirty="0">
                <a:latin typeface="Consolas"/>
                <a:ea typeface="Consolas"/>
                <a:cs typeface="Consolas"/>
                <a:sym typeface="Consolas"/>
              </a:rPr>
              <a:t>&gt;&lt;</a:t>
            </a:r>
            <a:r>
              <a:rPr lang="pt-BR" dirty="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pt-BR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dirty="0" err="1"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pt-BR" dirty="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"{% </a:t>
            </a:r>
            <a:r>
              <a:rPr lang="pt-BR" dirty="0" err="1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pt-BR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'</a:t>
            </a:r>
            <a:r>
              <a:rPr lang="pt-BR" dirty="0" err="1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logout</a:t>
            </a:r>
            <a:r>
              <a:rPr lang="pt-BR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' %}"</a:t>
            </a:r>
            <a:r>
              <a:rPr lang="pt-BR" dirty="0">
                <a:latin typeface="Consolas"/>
                <a:ea typeface="Consolas"/>
                <a:cs typeface="Consolas"/>
                <a:sym typeface="Consolas"/>
              </a:rPr>
              <a:t>&gt;Sair&lt;/</a:t>
            </a:r>
            <a:r>
              <a:rPr lang="pt-BR" dirty="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pt-BR" dirty="0"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lang="pt-BR" dirty="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pt-BR" dirty="0"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pt-BR" dirty="0">
                <a:latin typeface="Consolas"/>
                <a:ea typeface="Consolas"/>
                <a:cs typeface="Consolas"/>
                <a:sym typeface="Consolas"/>
              </a:rPr>
              <a:t>     &lt;</a:t>
            </a:r>
            <a:r>
              <a:rPr lang="pt-BR" dirty="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pt-BR" dirty="0">
                <a:latin typeface="Consolas"/>
                <a:ea typeface="Consolas"/>
                <a:cs typeface="Consolas"/>
                <a:sym typeface="Consolas"/>
              </a:rPr>
              <a:t>&gt; Olá {{ </a:t>
            </a:r>
            <a:r>
              <a:rPr lang="pt-BR" dirty="0" err="1">
                <a:latin typeface="Consolas"/>
                <a:ea typeface="Consolas"/>
                <a:cs typeface="Consolas"/>
                <a:sym typeface="Consolas"/>
              </a:rPr>
              <a:t>user</a:t>
            </a:r>
            <a:r>
              <a:rPr lang="pt-BR" dirty="0">
                <a:latin typeface="Consolas"/>
                <a:ea typeface="Consolas"/>
                <a:cs typeface="Consolas"/>
                <a:sym typeface="Consolas"/>
              </a:rPr>
              <a:t> }}&lt;/</a:t>
            </a:r>
            <a:r>
              <a:rPr lang="pt-BR" dirty="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pt-BR" dirty="0"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pt-BR" dirty="0">
                <a:latin typeface="Consolas"/>
                <a:ea typeface="Consolas"/>
                <a:cs typeface="Consolas"/>
                <a:sym typeface="Consolas"/>
              </a:rPr>
              <a:t>{% </a:t>
            </a:r>
            <a:r>
              <a:rPr lang="pt-BR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pt-BR" dirty="0">
                <a:latin typeface="Consolas"/>
                <a:ea typeface="Consolas"/>
                <a:cs typeface="Consolas"/>
                <a:sym typeface="Consolas"/>
              </a:rPr>
              <a:t> %}</a:t>
            </a:r>
          </a:p>
          <a:p>
            <a:pPr lvl="0" indent="38735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pt-BR" dirty="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dirty="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pt-BR" dirty="0">
                <a:latin typeface="Consolas"/>
                <a:ea typeface="Consolas"/>
                <a:cs typeface="Consolas"/>
                <a:sym typeface="Consolas"/>
              </a:rPr>
              <a:t>&gt;&lt;</a:t>
            </a:r>
            <a:r>
              <a:rPr lang="pt-BR" dirty="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pt-BR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dirty="0" err="1"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pt-BR" dirty="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"{% </a:t>
            </a:r>
            <a:r>
              <a:rPr lang="pt-BR" dirty="0" err="1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pt-BR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'</a:t>
            </a:r>
            <a:r>
              <a:rPr lang="pt-BR" dirty="0" err="1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login</a:t>
            </a:r>
            <a:r>
              <a:rPr lang="pt-BR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' %}"</a:t>
            </a:r>
            <a:r>
              <a:rPr lang="pt-BR" dirty="0">
                <a:latin typeface="Consolas"/>
                <a:ea typeface="Consolas"/>
                <a:cs typeface="Consolas"/>
                <a:sym typeface="Consolas"/>
              </a:rPr>
              <a:t>&gt;Entrar&lt;/</a:t>
            </a:r>
            <a:r>
              <a:rPr lang="pt-BR" dirty="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pt-BR" dirty="0"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lang="pt-BR" dirty="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pt-BR" dirty="0"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pt-BR" dirty="0" smtClean="0">
                <a:latin typeface="Consolas"/>
                <a:ea typeface="Consolas"/>
                <a:cs typeface="Consolas"/>
                <a:sym typeface="Consolas"/>
              </a:rPr>
              <a:t>{% </a:t>
            </a:r>
            <a:r>
              <a:rPr lang="pt-BR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endif</a:t>
            </a:r>
            <a:r>
              <a:rPr lang="pt-BR" dirty="0">
                <a:latin typeface="Consolas"/>
                <a:ea typeface="Consolas"/>
                <a:cs typeface="Consolas"/>
                <a:sym typeface="Consolas"/>
              </a:rPr>
              <a:t> %}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Django</a:t>
            </a:r>
            <a:r>
              <a:rPr lang="pt-BR" dirty="0" smtClean="0"/>
              <a:t> – Bloqueando </a:t>
            </a:r>
            <a:r>
              <a:rPr lang="pt-BR" dirty="0" err="1" smtClean="0"/>
              <a:t>Views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500" dirty="0" smtClean="0">
                <a:latin typeface="+mj-lt"/>
              </a:rPr>
              <a:t>Agora que já temos uma autenticação funcionando no sistema, devemos fazer uma maneira de bloquear algumas </a:t>
            </a:r>
            <a:r>
              <a:rPr lang="pt-BR" sz="2500" dirty="0" err="1" smtClean="0">
                <a:latin typeface="+mj-lt"/>
              </a:rPr>
              <a:t>views</a:t>
            </a:r>
            <a:r>
              <a:rPr lang="pt-BR" sz="2500" dirty="0" smtClean="0">
                <a:latin typeface="+mj-lt"/>
              </a:rPr>
              <a:t> para determinados usuários.</a:t>
            </a:r>
          </a:p>
          <a:p>
            <a:endParaRPr lang="pt-BR" sz="2500" dirty="0">
              <a:latin typeface="+mj-lt"/>
            </a:endParaRPr>
          </a:p>
          <a:p>
            <a:r>
              <a:rPr lang="pt-BR" sz="2500" dirty="0" smtClean="0">
                <a:latin typeface="+mj-lt"/>
              </a:rPr>
              <a:t>O bloqueio vai acontecer em dois níveis:</a:t>
            </a:r>
          </a:p>
          <a:p>
            <a:pPr lvl="1"/>
            <a:r>
              <a:rPr lang="pt-BR" sz="2200" dirty="0" err="1" smtClean="0">
                <a:latin typeface="+mj-lt"/>
              </a:rPr>
              <a:t>Views</a:t>
            </a:r>
            <a:r>
              <a:rPr lang="pt-BR" sz="2200" dirty="0" smtClean="0">
                <a:latin typeface="+mj-lt"/>
              </a:rPr>
              <a:t> que precisam que o usuário esteja </a:t>
            </a:r>
            <a:r>
              <a:rPr lang="pt-BR" sz="2200" dirty="0" err="1" smtClean="0">
                <a:latin typeface="+mj-lt"/>
              </a:rPr>
              <a:t>logado</a:t>
            </a:r>
            <a:r>
              <a:rPr lang="pt-BR" sz="2200" dirty="0" smtClean="0">
                <a:latin typeface="+mj-lt"/>
              </a:rPr>
              <a:t>.</a:t>
            </a:r>
          </a:p>
          <a:p>
            <a:pPr lvl="1"/>
            <a:r>
              <a:rPr lang="pt-BR" sz="2200" dirty="0" err="1" smtClean="0">
                <a:latin typeface="+mj-lt"/>
              </a:rPr>
              <a:t>Views</a:t>
            </a:r>
            <a:r>
              <a:rPr lang="pt-BR" sz="2200" dirty="0" smtClean="0">
                <a:latin typeface="+mj-lt"/>
              </a:rPr>
              <a:t> que precisam que o usuário tenha um determinado perfil.</a:t>
            </a:r>
          </a:p>
          <a:p>
            <a:pPr lvl="1"/>
            <a:endParaRPr lang="pt-BR" sz="2200" dirty="0">
              <a:latin typeface="+mj-lt"/>
            </a:endParaRPr>
          </a:p>
          <a:p>
            <a:r>
              <a:rPr lang="pt-BR" sz="2500" dirty="0" smtClean="0">
                <a:latin typeface="+mj-lt"/>
              </a:rPr>
              <a:t>Para executar essa ação, vamos utilizar dois </a:t>
            </a:r>
            <a:r>
              <a:rPr lang="pt-BR" sz="2500" b="1" dirty="0" err="1" smtClean="0">
                <a:latin typeface="+mj-lt"/>
              </a:rPr>
              <a:t>decorators</a:t>
            </a:r>
            <a:r>
              <a:rPr lang="pt-BR" sz="2500" b="1" dirty="0" smtClean="0">
                <a:latin typeface="+mj-lt"/>
              </a:rPr>
              <a:t> </a:t>
            </a:r>
            <a:r>
              <a:rPr lang="pt-BR" sz="2500" dirty="0" smtClean="0">
                <a:latin typeface="+mj-lt"/>
              </a:rPr>
              <a:t>do </a:t>
            </a:r>
            <a:r>
              <a:rPr lang="pt-BR" sz="2500" dirty="0" err="1" smtClean="0">
                <a:latin typeface="+mj-lt"/>
              </a:rPr>
              <a:t>Django</a:t>
            </a:r>
            <a:r>
              <a:rPr lang="pt-BR" sz="2500" dirty="0">
                <a:latin typeface="+mj-lt"/>
              </a:rPr>
              <a:t> (</a:t>
            </a:r>
            <a:r>
              <a:rPr lang="pt-BR" sz="2500" dirty="0">
                <a:latin typeface="+mj-lt"/>
                <a:hlinkClick r:id="rId2"/>
              </a:rPr>
              <a:t>https://pythonhelp.wordpress.com/2013/06/09/entendendo-os-decorators</a:t>
            </a:r>
            <a:r>
              <a:rPr lang="pt-BR" sz="2500" dirty="0" smtClean="0">
                <a:latin typeface="+mj-lt"/>
                <a:hlinkClick r:id="rId2"/>
              </a:rPr>
              <a:t>/</a:t>
            </a:r>
            <a:r>
              <a:rPr lang="pt-BR" sz="2500" dirty="0" smtClean="0">
                <a:latin typeface="+mj-lt"/>
              </a:rPr>
              <a:t> )</a:t>
            </a:r>
            <a:endParaRPr lang="pt-BR" sz="2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18053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2979049" y="156972"/>
            <a:ext cx="5985300" cy="92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Última aula</a:t>
            </a:r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179387" y="1340766"/>
            <a:ext cx="8785200" cy="511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63537" marR="0" lvl="0" indent="-2873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Integramos os formulários HTML com o Django Form.</a:t>
            </a:r>
            <a:br>
              <a:rPr lang="pt-BR">
                <a:latin typeface="Arial"/>
                <a:ea typeface="Arial"/>
                <a:cs typeface="Arial"/>
                <a:sym typeface="Arial"/>
              </a:rPr>
            </a:br>
            <a:endParaRPr lang="pt-BR">
              <a:latin typeface="Arial"/>
              <a:ea typeface="Arial"/>
              <a:cs typeface="Arial"/>
              <a:sym typeface="Arial"/>
            </a:endParaRPr>
          </a:p>
          <a:p>
            <a:pPr marL="363537" marR="0" lvl="0" indent="-2746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3333"/>
              <a:buFont typeface="Arial"/>
              <a:buChar char="•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Vimos como construir um formulário genérico no Django até o Django ModelForm.</a:t>
            </a:r>
            <a:br>
              <a:rPr lang="pt-BR">
                <a:latin typeface="Arial"/>
                <a:ea typeface="Arial"/>
                <a:cs typeface="Arial"/>
                <a:sym typeface="Arial"/>
              </a:rPr>
            </a:br>
            <a:endParaRPr lang="pt-BR">
              <a:latin typeface="Arial"/>
              <a:ea typeface="Arial"/>
              <a:cs typeface="Arial"/>
              <a:sym typeface="Arial"/>
            </a:endParaRPr>
          </a:p>
          <a:p>
            <a:pPr marL="363537" marR="0" lvl="0" indent="-2746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3333"/>
              <a:buFont typeface="Arial"/>
              <a:buChar char="•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Como automatizar o comportamento com o FormView e o CreateView CBVs</a:t>
            </a:r>
          </a:p>
          <a:p>
            <a:pPr marL="363537" marR="0" lvl="0" indent="-27463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Django</a:t>
            </a:r>
            <a:r>
              <a:rPr lang="pt-BR" dirty="0" smtClean="0"/>
              <a:t> – Bloqueando </a:t>
            </a:r>
            <a:r>
              <a:rPr lang="pt-BR" dirty="0" err="1" smtClean="0"/>
              <a:t>Views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500" dirty="0" smtClean="0">
                <a:latin typeface="+mj-lt"/>
              </a:rPr>
              <a:t>Vamos supor duas </a:t>
            </a:r>
            <a:r>
              <a:rPr lang="pt-BR" sz="2500" dirty="0" err="1" smtClean="0">
                <a:latin typeface="+mj-lt"/>
              </a:rPr>
              <a:t>Views</a:t>
            </a:r>
            <a:r>
              <a:rPr lang="pt-BR" sz="2500" dirty="0" smtClean="0">
                <a:latin typeface="+mj-lt"/>
              </a:rPr>
              <a:t>: uma apenas para professores e outra apenas para alunos.</a:t>
            </a:r>
            <a:endParaRPr lang="pt-BR" sz="2200" dirty="0">
              <a:latin typeface="+mj-lt"/>
            </a:endParaRPr>
          </a:p>
          <a:p>
            <a:r>
              <a:rPr lang="pt-BR" sz="2500" dirty="0" smtClean="0">
                <a:latin typeface="+mj-lt"/>
              </a:rPr>
              <a:t>Primeiro precisamos bloquear essas </a:t>
            </a:r>
            <a:r>
              <a:rPr lang="pt-BR" sz="2500" dirty="0" err="1" smtClean="0">
                <a:latin typeface="+mj-lt"/>
              </a:rPr>
              <a:t>views</a:t>
            </a:r>
            <a:r>
              <a:rPr lang="pt-BR" sz="2500" dirty="0" smtClean="0">
                <a:latin typeface="+mj-lt"/>
              </a:rPr>
              <a:t> para usuários </a:t>
            </a:r>
            <a:r>
              <a:rPr lang="pt-BR" sz="2500" dirty="0" err="1" smtClean="0">
                <a:latin typeface="+mj-lt"/>
              </a:rPr>
              <a:t>logados</a:t>
            </a:r>
            <a:r>
              <a:rPr lang="pt-BR" sz="2500" dirty="0" smtClean="0">
                <a:latin typeface="+mj-lt"/>
              </a:rPr>
              <a:t>.</a:t>
            </a:r>
          </a:p>
          <a:p>
            <a:r>
              <a:rPr lang="pt-BR" sz="2500" dirty="0" smtClean="0">
                <a:latin typeface="+mj-lt"/>
              </a:rPr>
              <a:t>Para isso vamos usar o </a:t>
            </a:r>
            <a:r>
              <a:rPr lang="pt-BR" sz="2500" dirty="0" err="1" smtClean="0">
                <a:latin typeface="+mj-lt"/>
              </a:rPr>
              <a:t>decorator</a:t>
            </a:r>
            <a:r>
              <a:rPr lang="pt-BR" sz="2500" dirty="0">
                <a:latin typeface="+mj-lt"/>
              </a:rPr>
              <a:t> </a:t>
            </a:r>
            <a:r>
              <a:rPr lang="pt-BR" sz="2500" b="1" dirty="0" smtClean="0">
                <a:latin typeface="+mj-lt"/>
              </a:rPr>
              <a:t>@</a:t>
            </a:r>
            <a:r>
              <a:rPr lang="pt-BR" sz="2500" b="1" dirty="0" err="1" smtClean="0">
                <a:latin typeface="+mj-lt"/>
              </a:rPr>
              <a:t>login_required</a:t>
            </a:r>
            <a:endParaRPr lang="pt-BR" sz="2500" dirty="0">
              <a:latin typeface="+mj-lt"/>
            </a:endParaRPr>
          </a:p>
        </p:txBody>
      </p:sp>
      <p:sp>
        <p:nvSpPr>
          <p:cNvPr id="4" name="Shape 118"/>
          <p:cNvSpPr txBox="1"/>
          <p:nvPr/>
        </p:nvSpPr>
        <p:spPr>
          <a:xfrm>
            <a:off x="467544" y="3861048"/>
            <a:ext cx="7923600" cy="208823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</a:rPr>
              <a:t>from</a:t>
            </a:r>
            <a:r>
              <a:rPr lang="en-US" dirty="0"/>
              <a:t> </a:t>
            </a:r>
            <a:r>
              <a:rPr lang="en-US" dirty="0" err="1"/>
              <a:t>django.contrib.auth.decorators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</a:rPr>
              <a:t>import</a:t>
            </a:r>
            <a:r>
              <a:rPr lang="en-US" dirty="0" smtClean="0"/>
              <a:t> </a:t>
            </a:r>
            <a:r>
              <a:rPr lang="en-US" dirty="0" err="1" smtClean="0"/>
              <a:t>login_required</a:t>
            </a:r>
            <a:r>
              <a:rPr lang="en-US" dirty="0" smtClean="0"/>
              <a:t/>
            </a:r>
            <a:br>
              <a:rPr lang="en-US" dirty="0" smtClean="0"/>
            </a:br>
            <a:endParaRPr lang="pt-BR" dirty="0" smtClean="0"/>
          </a:p>
          <a:p>
            <a:r>
              <a:rPr lang="pt-BR" dirty="0" smtClean="0"/>
              <a:t>@</a:t>
            </a:r>
            <a:r>
              <a:rPr lang="pt-BR" dirty="0" err="1"/>
              <a:t>login_required</a:t>
            </a:r>
            <a:r>
              <a:rPr lang="pt-BR" dirty="0"/>
              <a:t>(</a:t>
            </a:r>
            <a:r>
              <a:rPr lang="pt-BR" dirty="0" err="1"/>
              <a:t>login_url</a:t>
            </a:r>
            <a:r>
              <a:rPr lang="pt-BR" dirty="0"/>
              <a:t>=</a:t>
            </a:r>
            <a:r>
              <a:rPr lang="pt-BR" dirty="0">
                <a:solidFill>
                  <a:srgbClr val="00B050"/>
                </a:solidFill>
              </a:rPr>
              <a:t>'/entrar</a:t>
            </a:r>
            <a:r>
              <a:rPr lang="pt-BR" dirty="0">
                <a:solidFill>
                  <a:srgbClr val="00B050"/>
                </a:solidFill>
              </a:rPr>
              <a:t>'</a:t>
            </a:r>
            <a:r>
              <a:rPr lang="pt-BR" dirty="0" smtClean="0"/>
              <a:t>)</a:t>
            </a:r>
            <a:endParaRPr lang="en-US" dirty="0" smtClean="0"/>
          </a:p>
          <a:p>
            <a:r>
              <a:rPr lang="en-US" dirty="0" err="1">
                <a:solidFill>
                  <a:srgbClr val="0000FF"/>
                </a:solidFill>
                <a:latin typeface="Consolas"/>
                <a:ea typeface="Consolas"/>
                <a:cs typeface="Consolas"/>
              </a:rPr>
              <a:t>def</a:t>
            </a:r>
            <a:r>
              <a:rPr lang="en-US" dirty="0" smtClean="0"/>
              <a:t> </a:t>
            </a:r>
            <a:r>
              <a:rPr lang="en-US" dirty="0" err="1"/>
              <a:t>aluno</a:t>
            </a:r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request</a:t>
            </a:r>
            <a:r>
              <a:rPr lang="en-US" dirty="0"/>
              <a:t>):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</a:rPr>
              <a:t>return</a:t>
            </a:r>
            <a:r>
              <a:rPr lang="en-US" dirty="0" smtClean="0"/>
              <a:t> </a:t>
            </a:r>
            <a:r>
              <a:rPr lang="en-US" dirty="0"/>
              <a:t>render(</a:t>
            </a:r>
            <a:r>
              <a:rPr lang="en-US" dirty="0" err="1">
                <a:solidFill>
                  <a:srgbClr val="C00000"/>
                </a:solidFill>
              </a:rPr>
              <a:t>request</a:t>
            </a:r>
            <a:r>
              <a:rPr lang="en-US" dirty="0" err="1"/>
              <a:t>,</a:t>
            </a:r>
            <a:r>
              <a:rPr lang="en-US" dirty="0" err="1">
                <a:solidFill>
                  <a:srgbClr val="00B050"/>
                </a:solidFill>
              </a:rPr>
              <a:t>"</a:t>
            </a:r>
            <a:r>
              <a:rPr lang="en-US" dirty="0" err="1">
                <a:solidFill>
                  <a:srgbClr val="00B050"/>
                </a:solidFill>
              </a:rPr>
              <a:t>aluno.html</a:t>
            </a:r>
            <a:r>
              <a:rPr lang="en-US" dirty="0" smtClean="0">
                <a:solidFill>
                  <a:srgbClr val="00B050"/>
                </a:solidFill>
              </a:rPr>
              <a:t>"</a:t>
            </a:r>
            <a:r>
              <a:rPr lang="en-US" dirty="0" smtClean="0"/>
              <a:t>)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lang="pt-BR" dirty="0" smtClean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pt-BR" dirty="0"/>
              <a:t>@</a:t>
            </a:r>
            <a:r>
              <a:rPr lang="pt-BR" dirty="0" err="1"/>
              <a:t>login_required</a:t>
            </a:r>
            <a:r>
              <a:rPr lang="pt-BR" dirty="0"/>
              <a:t>(</a:t>
            </a:r>
            <a:r>
              <a:rPr lang="pt-BR" dirty="0" err="1"/>
              <a:t>login_url</a:t>
            </a:r>
            <a:r>
              <a:rPr lang="pt-BR" dirty="0"/>
              <a:t>=</a:t>
            </a:r>
            <a:r>
              <a:rPr lang="pt-BR" dirty="0">
                <a:solidFill>
                  <a:srgbClr val="00B050"/>
                </a:solidFill>
              </a:rPr>
              <a:t>'</a:t>
            </a:r>
            <a:r>
              <a:rPr lang="pt-BR" dirty="0">
                <a:solidFill>
                  <a:srgbClr val="00B050"/>
                </a:solidFill>
              </a:rPr>
              <a:t>/entrar</a:t>
            </a:r>
            <a:r>
              <a:rPr lang="pt-BR" dirty="0">
                <a:solidFill>
                  <a:srgbClr val="00B050"/>
                </a:solidFill>
              </a:rPr>
              <a:t>'</a:t>
            </a:r>
            <a:r>
              <a:rPr lang="pt-BR" dirty="0"/>
              <a:t>)</a:t>
            </a:r>
          </a:p>
          <a:p>
            <a:r>
              <a:rPr lang="pt-BR" dirty="0" err="1">
                <a:solidFill>
                  <a:srgbClr val="0000FF"/>
                </a:solidFill>
                <a:latin typeface="Consolas"/>
                <a:ea typeface="Consolas"/>
                <a:cs typeface="Consolas"/>
              </a:rPr>
              <a:t>def</a:t>
            </a:r>
            <a:r>
              <a:rPr lang="pt-BR" dirty="0" smtClean="0"/>
              <a:t> </a:t>
            </a:r>
            <a:r>
              <a:rPr lang="pt-BR" dirty="0"/>
              <a:t>professor(</a:t>
            </a:r>
            <a:r>
              <a:rPr lang="pt-BR" dirty="0" err="1">
                <a:solidFill>
                  <a:srgbClr val="C00000"/>
                </a:solidFill>
              </a:rPr>
              <a:t>request</a:t>
            </a:r>
            <a:r>
              <a:rPr lang="pt-BR" dirty="0"/>
              <a:t>):</a:t>
            </a:r>
          </a:p>
          <a:p>
            <a:r>
              <a:rPr lang="pt-BR" dirty="0" smtClean="0"/>
              <a:t>     </a:t>
            </a:r>
            <a:r>
              <a:rPr lang="pt-BR" dirty="0" err="1">
                <a:solidFill>
                  <a:srgbClr val="0000FF"/>
                </a:solidFill>
                <a:latin typeface="Consolas"/>
                <a:ea typeface="Consolas"/>
                <a:cs typeface="Consolas"/>
              </a:rPr>
              <a:t>return</a:t>
            </a:r>
            <a:r>
              <a:rPr lang="pt-BR" dirty="0" smtClean="0"/>
              <a:t> </a:t>
            </a:r>
            <a:r>
              <a:rPr lang="pt-BR" dirty="0"/>
              <a:t>render(</a:t>
            </a:r>
            <a:r>
              <a:rPr lang="pt-BR" dirty="0" err="1">
                <a:solidFill>
                  <a:srgbClr val="C00000"/>
                </a:solidFill>
              </a:rPr>
              <a:t>request</a:t>
            </a:r>
            <a:r>
              <a:rPr lang="pt-BR" dirty="0"/>
              <a:t>,</a:t>
            </a:r>
            <a:r>
              <a:rPr lang="pt-BR" dirty="0">
                <a:solidFill>
                  <a:srgbClr val="00B050"/>
                </a:solidFill>
              </a:rPr>
              <a:t>"</a:t>
            </a:r>
            <a:r>
              <a:rPr lang="pt-BR" dirty="0">
                <a:solidFill>
                  <a:srgbClr val="00B050"/>
                </a:solidFill>
              </a:rPr>
              <a:t>professor.html</a:t>
            </a:r>
            <a:r>
              <a:rPr lang="pt-BR" dirty="0">
                <a:solidFill>
                  <a:srgbClr val="00B050"/>
                </a:solidFill>
              </a:rPr>
              <a:t>")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33156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Django</a:t>
            </a:r>
            <a:r>
              <a:rPr lang="pt-BR" dirty="0"/>
              <a:t> – Bloqueando </a:t>
            </a:r>
            <a:r>
              <a:rPr lang="pt-BR" dirty="0" err="1"/>
              <a:t>Views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500" dirty="0" smtClean="0">
                <a:latin typeface="+mj-lt"/>
              </a:rPr>
              <a:t>Agora para bloquear </a:t>
            </a:r>
            <a:r>
              <a:rPr lang="pt-BR" sz="2500" dirty="0" err="1" smtClean="0">
                <a:latin typeface="+mj-lt"/>
              </a:rPr>
              <a:t>views</a:t>
            </a:r>
            <a:r>
              <a:rPr lang="pt-BR" sz="2500" dirty="0" smtClean="0">
                <a:latin typeface="+mj-lt"/>
              </a:rPr>
              <a:t> para usuários específicos vamos precisar de funções que verifiquem as nossas condições.</a:t>
            </a:r>
          </a:p>
          <a:p>
            <a:r>
              <a:rPr lang="pt-BR" sz="2500" dirty="0" smtClean="0">
                <a:latin typeface="+mj-lt"/>
              </a:rPr>
              <a:t>Essas funções recebem o usuário como parâmetro de entrada e testem o que é necessário (nesse caso se o perfil está certo)</a:t>
            </a:r>
          </a:p>
          <a:p>
            <a:endParaRPr lang="pt-BR" sz="2500" dirty="0">
              <a:latin typeface="+mj-lt"/>
            </a:endParaRPr>
          </a:p>
        </p:txBody>
      </p:sp>
      <p:sp>
        <p:nvSpPr>
          <p:cNvPr id="4" name="Shape 118"/>
          <p:cNvSpPr txBox="1"/>
          <p:nvPr/>
        </p:nvSpPr>
        <p:spPr>
          <a:xfrm>
            <a:off x="467544" y="4293096"/>
            <a:ext cx="7923600" cy="129614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latin typeface="Consolas"/>
                <a:ea typeface="Consolas"/>
                <a:cs typeface="Consolas"/>
              </a:rPr>
              <a:t>def</a:t>
            </a:r>
            <a:r>
              <a:rPr lang="en-US" dirty="0" smtClean="0"/>
              <a:t> </a:t>
            </a:r>
            <a:r>
              <a:rPr lang="en-US" dirty="0" err="1" smtClean="0"/>
              <a:t>checa_aluno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C00000"/>
                </a:solidFill>
              </a:rPr>
              <a:t>user</a:t>
            </a:r>
            <a:r>
              <a:rPr lang="en-US" dirty="0" smtClean="0"/>
              <a:t>):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</a:rPr>
              <a:t>return</a:t>
            </a:r>
            <a:r>
              <a:rPr lang="en-US" dirty="0" smtClean="0"/>
              <a:t> </a:t>
            </a:r>
            <a:r>
              <a:rPr lang="en-US" dirty="0" err="1" smtClean="0"/>
              <a:t>user.perfil</a:t>
            </a:r>
            <a:r>
              <a:rPr lang="en-US" dirty="0" smtClean="0"/>
              <a:t> == ‘A’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lang="pt-BR" dirty="0" smtClean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pt-BR" dirty="0" err="1" smtClean="0">
                <a:solidFill>
                  <a:srgbClr val="0000FF"/>
                </a:solidFill>
                <a:latin typeface="Consolas"/>
                <a:ea typeface="Consolas"/>
                <a:cs typeface="Consolas"/>
              </a:rPr>
              <a:t>def</a:t>
            </a:r>
            <a:r>
              <a:rPr lang="pt-BR" dirty="0" smtClean="0"/>
              <a:t> </a:t>
            </a:r>
            <a:r>
              <a:rPr lang="pt-BR" dirty="0" err="1" smtClean="0"/>
              <a:t>checa_professor</a:t>
            </a:r>
            <a:r>
              <a:rPr lang="pt-BR" dirty="0" smtClean="0"/>
              <a:t>(</a:t>
            </a:r>
            <a:r>
              <a:rPr lang="pt-BR" dirty="0" err="1" smtClean="0">
                <a:solidFill>
                  <a:srgbClr val="C00000"/>
                </a:solidFill>
              </a:rPr>
              <a:t>user</a:t>
            </a:r>
            <a:r>
              <a:rPr lang="pt-BR" dirty="0" smtClean="0"/>
              <a:t>):</a:t>
            </a:r>
            <a:endParaRPr lang="pt-BR" dirty="0"/>
          </a:p>
          <a:p>
            <a:r>
              <a:rPr lang="pt-BR" dirty="0" smtClean="0"/>
              <a:t>     </a:t>
            </a:r>
            <a:r>
              <a:rPr lang="pt-BR" dirty="0" err="1">
                <a:solidFill>
                  <a:srgbClr val="0000FF"/>
                </a:solidFill>
                <a:latin typeface="Consolas"/>
                <a:ea typeface="Consolas"/>
                <a:cs typeface="Consolas"/>
              </a:rPr>
              <a:t>return</a:t>
            </a:r>
            <a:r>
              <a:rPr lang="pt-BR" dirty="0" smtClean="0"/>
              <a:t> </a:t>
            </a:r>
            <a:r>
              <a:rPr lang="pt-BR" dirty="0" err="1" smtClean="0"/>
              <a:t>user.perfil</a:t>
            </a:r>
            <a:r>
              <a:rPr lang="pt-BR" dirty="0" smtClean="0"/>
              <a:t> == ‘P’</a:t>
            </a:r>
            <a:endParaRPr lang="pt-BR" dirty="0">
              <a:solidFill>
                <a:srgbClr val="00B05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227083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Django</a:t>
            </a:r>
            <a:r>
              <a:rPr lang="pt-BR" dirty="0" smtClean="0"/>
              <a:t> – Bloqueando </a:t>
            </a:r>
            <a:r>
              <a:rPr lang="pt-BR" dirty="0" err="1" smtClean="0"/>
              <a:t>Views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500" dirty="0" smtClean="0">
                <a:latin typeface="+mj-lt"/>
              </a:rPr>
              <a:t>Com essas duas funções prontas, podemos usar o </a:t>
            </a:r>
            <a:r>
              <a:rPr lang="pt-BR" sz="2500" dirty="0" err="1" smtClean="0">
                <a:latin typeface="+mj-lt"/>
              </a:rPr>
              <a:t>decorator</a:t>
            </a:r>
            <a:r>
              <a:rPr lang="pt-BR" sz="2500" dirty="0" smtClean="0">
                <a:latin typeface="+mj-lt"/>
              </a:rPr>
              <a:t> </a:t>
            </a:r>
            <a:r>
              <a:rPr lang="pt-BR" sz="2500" b="1" dirty="0" smtClean="0">
                <a:latin typeface="+mj-lt"/>
              </a:rPr>
              <a:t>@</a:t>
            </a:r>
            <a:r>
              <a:rPr lang="pt-BR" sz="2500" b="1" dirty="0" err="1">
                <a:latin typeface="+mj-lt"/>
              </a:rPr>
              <a:t>user_passes_test</a:t>
            </a:r>
            <a:endParaRPr lang="pt-BR" sz="2500" b="1" dirty="0">
              <a:latin typeface="+mj-lt"/>
            </a:endParaRPr>
          </a:p>
        </p:txBody>
      </p:sp>
      <p:sp>
        <p:nvSpPr>
          <p:cNvPr id="4" name="Shape 118"/>
          <p:cNvSpPr txBox="1"/>
          <p:nvPr/>
        </p:nvSpPr>
        <p:spPr>
          <a:xfrm>
            <a:off x="467544" y="2492896"/>
            <a:ext cx="7923600" cy="244827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</a:rPr>
              <a:t>from</a:t>
            </a:r>
            <a:r>
              <a:rPr lang="en-US" dirty="0"/>
              <a:t> </a:t>
            </a:r>
            <a:r>
              <a:rPr lang="en-US" dirty="0" err="1"/>
              <a:t>django.contrib.auth.decorators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</a:rPr>
              <a:t>import</a:t>
            </a:r>
            <a:r>
              <a:rPr lang="en-US" dirty="0" smtClean="0"/>
              <a:t> </a:t>
            </a:r>
            <a:r>
              <a:rPr lang="en-US" dirty="0" err="1" smtClean="0"/>
              <a:t>login_required</a:t>
            </a:r>
            <a:r>
              <a:rPr lang="en-US" dirty="0" smtClean="0"/>
              <a:t>, </a:t>
            </a:r>
            <a:r>
              <a:rPr lang="pt-BR" dirty="0" err="1" smtClean="0"/>
              <a:t>user_passes_test</a:t>
            </a:r>
            <a:endParaRPr lang="en-US" dirty="0" smtClean="0"/>
          </a:p>
          <a:p>
            <a:r>
              <a:rPr lang="en-US" dirty="0">
                <a:solidFill>
                  <a:srgbClr val="00B050"/>
                </a:solidFill>
              </a:rPr>
              <a:t># </a:t>
            </a:r>
            <a:r>
              <a:rPr lang="en-US" dirty="0" err="1">
                <a:solidFill>
                  <a:srgbClr val="00B050"/>
                </a:solidFill>
              </a:rPr>
              <a:t>Funções</a:t>
            </a:r>
            <a:r>
              <a:rPr lang="en-US" dirty="0">
                <a:solidFill>
                  <a:srgbClr val="00B050"/>
                </a:solidFill>
              </a:rPr>
              <a:t> de teste</a:t>
            </a:r>
            <a:r>
              <a:rPr lang="en-US" dirty="0" smtClean="0">
                <a:solidFill>
                  <a:srgbClr val="00B050"/>
                </a:solidFill>
              </a:rPr>
              <a:t>…</a:t>
            </a:r>
            <a:endParaRPr lang="pt-BR" dirty="0" smtClean="0"/>
          </a:p>
          <a:p>
            <a:r>
              <a:rPr lang="pt-BR" dirty="0" smtClean="0"/>
              <a:t>@</a:t>
            </a:r>
            <a:r>
              <a:rPr lang="pt-BR" dirty="0" err="1"/>
              <a:t>login_required</a:t>
            </a:r>
            <a:r>
              <a:rPr lang="pt-BR" dirty="0"/>
              <a:t>(</a:t>
            </a:r>
            <a:r>
              <a:rPr lang="pt-BR" dirty="0" err="1">
                <a:solidFill>
                  <a:srgbClr val="C00000"/>
                </a:solidFill>
              </a:rPr>
              <a:t>login_url</a:t>
            </a:r>
            <a:r>
              <a:rPr lang="pt-BR" dirty="0"/>
              <a:t>=</a:t>
            </a:r>
            <a:r>
              <a:rPr lang="pt-BR" dirty="0">
                <a:solidFill>
                  <a:srgbClr val="00B050"/>
                </a:solidFill>
              </a:rPr>
              <a:t>'/entrar</a:t>
            </a:r>
            <a:r>
              <a:rPr lang="pt-BR" dirty="0" smtClean="0">
                <a:solidFill>
                  <a:srgbClr val="00B050"/>
                </a:solidFill>
              </a:rPr>
              <a:t>'</a:t>
            </a:r>
            <a:r>
              <a:rPr lang="pt-BR" dirty="0" smtClean="0"/>
              <a:t>)</a:t>
            </a:r>
          </a:p>
          <a:p>
            <a:r>
              <a:rPr lang="pt-BR" dirty="0"/>
              <a:t>@</a:t>
            </a:r>
            <a:r>
              <a:rPr lang="pt-BR" dirty="0" err="1"/>
              <a:t>user_passes_test</a:t>
            </a:r>
            <a:r>
              <a:rPr lang="pt-BR" dirty="0"/>
              <a:t>(</a:t>
            </a:r>
            <a:r>
              <a:rPr lang="pt-BR" dirty="0" err="1"/>
              <a:t>checa_aluno</a:t>
            </a:r>
            <a:r>
              <a:rPr lang="pt-BR" dirty="0"/>
              <a:t>, </a:t>
            </a:r>
            <a:r>
              <a:rPr lang="pt-BR" dirty="0" err="1" smtClean="0">
                <a:solidFill>
                  <a:srgbClr val="C00000"/>
                </a:solidFill>
              </a:rPr>
              <a:t>login_url</a:t>
            </a:r>
            <a:r>
              <a:rPr lang="pt-BR" dirty="0"/>
              <a:t>=</a:t>
            </a:r>
            <a:r>
              <a:rPr lang="pt-BR" dirty="0" smtClean="0">
                <a:solidFill>
                  <a:srgbClr val="00B050"/>
                </a:solidFill>
              </a:rPr>
              <a:t>'/?</a:t>
            </a:r>
            <a:r>
              <a:rPr lang="pt-BR" dirty="0" err="1">
                <a:solidFill>
                  <a:srgbClr val="00B050"/>
                </a:solidFill>
              </a:rPr>
              <a:t>error</a:t>
            </a:r>
            <a:r>
              <a:rPr lang="pt-BR" dirty="0">
                <a:solidFill>
                  <a:srgbClr val="00B050"/>
                </a:solidFill>
              </a:rPr>
              <a:t>=acesso'</a:t>
            </a:r>
            <a:r>
              <a:rPr lang="pt-BR" dirty="0"/>
              <a:t>, </a:t>
            </a:r>
            <a:r>
              <a:rPr lang="pt-BR" dirty="0" err="1">
                <a:solidFill>
                  <a:srgbClr val="C00000"/>
                </a:solidFill>
              </a:rPr>
              <a:t>redirect_field_name</a:t>
            </a:r>
            <a:r>
              <a:rPr lang="pt-BR" dirty="0"/>
              <a:t>=</a:t>
            </a:r>
            <a:r>
              <a:rPr lang="pt-BR" dirty="0" err="1"/>
              <a:t>None</a:t>
            </a:r>
            <a:r>
              <a:rPr lang="pt-BR" dirty="0" smtClean="0"/>
              <a:t>)</a:t>
            </a:r>
            <a:endParaRPr lang="en-US" dirty="0" smtClean="0"/>
          </a:p>
          <a:p>
            <a:r>
              <a:rPr lang="en-US" dirty="0" err="1">
                <a:solidFill>
                  <a:srgbClr val="0000FF"/>
                </a:solidFill>
                <a:latin typeface="Consolas"/>
                <a:ea typeface="Consolas"/>
                <a:cs typeface="Consolas"/>
              </a:rPr>
              <a:t>def</a:t>
            </a:r>
            <a:r>
              <a:rPr lang="en-US" dirty="0" smtClean="0"/>
              <a:t> </a:t>
            </a:r>
            <a:r>
              <a:rPr lang="en-US" dirty="0" err="1"/>
              <a:t>aluno</a:t>
            </a:r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request</a:t>
            </a:r>
            <a:r>
              <a:rPr lang="en-US" dirty="0"/>
              <a:t>):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</a:rPr>
              <a:t>return</a:t>
            </a:r>
            <a:r>
              <a:rPr lang="en-US" dirty="0" smtClean="0"/>
              <a:t> </a:t>
            </a:r>
            <a:r>
              <a:rPr lang="en-US" dirty="0"/>
              <a:t>render(</a:t>
            </a:r>
            <a:r>
              <a:rPr lang="en-US" dirty="0" err="1">
                <a:solidFill>
                  <a:srgbClr val="C00000"/>
                </a:solidFill>
              </a:rPr>
              <a:t>request</a:t>
            </a:r>
            <a:r>
              <a:rPr lang="en-US" dirty="0" err="1"/>
              <a:t>,</a:t>
            </a:r>
            <a:r>
              <a:rPr lang="en-US" dirty="0" err="1">
                <a:solidFill>
                  <a:srgbClr val="00B050"/>
                </a:solidFill>
              </a:rPr>
              <a:t>"</a:t>
            </a:r>
            <a:r>
              <a:rPr lang="en-US" dirty="0" err="1">
                <a:solidFill>
                  <a:srgbClr val="00B050"/>
                </a:solidFill>
              </a:rPr>
              <a:t>aluno.html</a:t>
            </a:r>
            <a:r>
              <a:rPr lang="en-US" dirty="0" smtClean="0">
                <a:solidFill>
                  <a:srgbClr val="00B050"/>
                </a:solidFill>
              </a:rPr>
              <a:t>"</a:t>
            </a:r>
            <a:r>
              <a:rPr lang="en-US" dirty="0" smtClean="0"/>
              <a:t>)</a:t>
            </a:r>
            <a:endParaRPr lang="en-US" dirty="0"/>
          </a:p>
          <a:p>
            <a:r>
              <a:rPr lang="pt-BR" dirty="0"/>
              <a:t>@</a:t>
            </a:r>
            <a:r>
              <a:rPr lang="pt-BR" dirty="0" err="1" smtClean="0"/>
              <a:t>user_passes_test</a:t>
            </a:r>
            <a:r>
              <a:rPr lang="pt-BR" dirty="0" smtClean="0"/>
              <a:t>(</a:t>
            </a:r>
            <a:r>
              <a:rPr lang="pt-BR" dirty="0" err="1" smtClean="0"/>
              <a:t>checa_professor</a:t>
            </a:r>
            <a:r>
              <a:rPr lang="pt-BR" dirty="0" smtClean="0"/>
              <a:t>, </a:t>
            </a:r>
            <a:r>
              <a:rPr lang="pt-BR" dirty="0" err="1">
                <a:solidFill>
                  <a:srgbClr val="C00000"/>
                </a:solidFill>
              </a:rPr>
              <a:t>login_url</a:t>
            </a:r>
            <a:r>
              <a:rPr lang="pt-BR" dirty="0"/>
              <a:t>=</a:t>
            </a:r>
            <a:r>
              <a:rPr lang="pt-BR" dirty="0">
                <a:solidFill>
                  <a:srgbClr val="00B050"/>
                </a:solidFill>
              </a:rPr>
              <a:t>'/?</a:t>
            </a:r>
            <a:r>
              <a:rPr lang="pt-BR" dirty="0" err="1">
                <a:solidFill>
                  <a:srgbClr val="00B050"/>
                </a:solidFill>
              </a:rPr>
              <a:t>error</a:t>
            </a:r>
            <a:r>
              <a:rPr lang="pt-BR" dirty="0">
                <a:solidFill>
                  <a:srgbClr val="00B050"/>
                </a:solidFill>
              </a:rPr>
              <a:t>=acesso'</a:t>
            </a:r>
            <a:r>
              <a:rPr lang="pt-BR" dirty="0"/>
              <a:t>, </a:t>
            </a:r>
            <a:r>
              <a:rPr lang="pt-BR" dirty="0" err="1">
                <a:solidFill>
                  <a:srgbClr val="C00000"/>
                </a:solidFill>
              </a:rPr>
              <a:t>redirect_field_name</a:t>
            </a:r>
            <a:r>
              <a:rPr lang="pt-BR" dirty="0"/>
              <a:t>=</a:t>
            </a:r>
            <a:r>
              <a:rPr lang="pt-BR" dirty="0" err="1"/>
              <a:t>None</a:t>
            </a:r>
            <a:r>
              <a:rPr lang="pt-BR" dirty="0" smtClean="0"/>
              <a:t>)</a:t>
            </a:r>
            <a:endParaRPr lang="pt-BR" dirty="0" smtClean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pt-BR" dirty="0"/>
              <a:t>@</a:t>
            </a:r>
            <a:r>
              <a:rPr lang="pt-BR" dirty="0" err="1"/>
              <a:t>login_required</a:t>
            </a:r>
            <a:r>
              <a:rPr lang="pt-BR" dirty="0"/>
              <a:t>(</a:t>
            </a:r>
            <a:r>
              <a:rPr lang="pt-BR" dirty="0" err="1">
                <a:solidFill>
                  <a:srgbClr val="C00000"/>
                </a:solidFill>
              </a:rPr>
              <a:t>login_url</a:t>
            </a:r>
            <a:r>
              <a:rPr lang="pt-BR" dirty="0"/>
              <a:t>=</a:t>
            </a:r>
            <a:r>
              <a:rPr lang="pt-BR" dirty="0">
                <a:solidFill>
                  <a:srgbClr val="00B050"/>
                </a:solidFill>
              </a:rPr>
              <a:t>'</a:t>
            </a:r>
            <a:r>
              <a:rPr lang="pt-BR" dirty="0">
                <a:solidFill>
                  <a:srgbClr val="00B050"/>
                </a:solidFill>
              </a:rPr>
              <a:t>/entrar</a:t>
            </a:r>
            <a:r>
              <a:rPr lang="pt-BR" dirty="0">
                <a:solidFill>
                  <a:srgbClr val="00B050"/>
                </a:solidFill>
              </a:rPr>
              <a:t>'</a:t>
            </a:r>
            <a:r>
              <a:rPr lang="pt-BR" dirty="0"/>
              <a:t>)</a:t>
            </a:r>
          </a:p>
          <a:p>
            <a:r>
              <a:rPr lang="pt-BR" dirty="0" err="1">
                <a:solidFill>
                  <a:srgbClr val="0000FF"/>
                </a:solidFill>
                <a:latin typeface="Consolas"/>
                <a:ea typeface="Consolas"/>
                <a:cs typeface="Consolas"/>
              </a:rPr>
              <a:t>def</a:t>
            </a:r>
            <a:r>
              <a:rPr lang="pt-BR" dirty="0" smtClean="0"/>
              <a:t> </a:t>
            </a:r>
            <a:r>
              <a:rPr lang="pt-BR" dirty="0"/>
              <a:t>professor(</a:t>
            </a:r>
            <a:r>
              <a:rPr lang="pt-BR" dirty="0" err="1">
                <a:solidFill>
                  <a:srgbClr val="C00000"/>
                </a:solidFill>
              </a:rPr>
              <a:t>request</a:t>
            </a:r>
            <a:r>
              <a:rPr lang="pt-BR" dirty="0"/>
              <a:t>):</a:t>
            </a:r>
          </a:p>
          <a:p>
            <a:r>
              <a:rPr lang="pt-BR" dirty="0" smtClean="0"/>
              <a:t>     </a:t>
            </a:r>
            <a:r>
              <a:rPr lang="pt-BR" dirty="0" err="1">
                <a:solidFill>
                  <a:srgbClr val="0000FF"/>
                </a:solidFill>
                <a:latin typeface="Consolas"/>
                <a:ea typeface="Consolas"/>
                <a:cs typeface="Consolas"/>
              </a:rPr>
              <a:t>return</a:t>
            </a:r>
            <a:r>
              <a:rPr lang="pt-BR" dirty="0" smtClean="0"/>
              <a:t> </a:t>
            </a:r>
            <a:r>
              <a:rPr lang="pt-BR" dirty="0"/>
              <a:t>render(</a:t>
            </a:r>
            <a:r>
              <a:rPr lang="pt-BR" dirty="0" err="1">
                <a:solidFill>
                  <a:srgbClr val="C00000"/>
                </a:solidFill>
              </a:rPr>
              <a:t>request</a:t>
            </a:r>
            <a:r>
              <a:rPr lang="pt-BR" dirty="0"/>
              <a:t>,</a:t>
            </a:r>
            <a:r>
              <a:rPr lang="pt-BR" dirty="0">
                <a:solidFill>
                  <a:srgbClr val="00B050"/>
                </a:solidFill>
              </a:rPr>
              <a:t>"</a:t>
            </a:r>
            <a:r>
              <a:rPr lang="pt-BR" dirty="0">
                <a:solidFill>
                  <a:srgbClr val="00B050"/>
                </a:solidFill>
              </a:rPr>
              <a:t>professor.html</a:t>
            </a:r>
            <a:r>
              <a:rPr lang="pt-BR" dirty="0">
                <a:solidFill>
                  <a:srgbClr val="00B050"/>
                </a:solidFill>
              </a:rPr>
              <a:t>")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660281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2979049" y="156972"/>
            <a:ext cx="5985300" cy="922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pt-BR"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s da Aula</a:t>
            </a:r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179388" y="1340766"/>
            <a:ext cx="8785200" cy="51125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63537" marR="0" lvl="0" indent="-2746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dirty="0" smtClean="0">
                <a:latin typeface="Arial"/>
                <a:ea typeface="Arial"/>
                <a:cs typeface="Arial"/>
                <a:sym typeface="Arial"/>
              </a:rPr>
              <a:t>Como funciona a criação de usuários no </a:t>
            </a:r>
            <a:r>
              <a:rPr lang="pt-BR" dirty="0" err="1" smtClean="0">
                <a:latin typeface="Arial"/>
                <a:ea typeface="Arial"/>
                <a:cs typeface="Arial"/>
                <a:sym typeface="Arial"/>
              </a:rPr>
              <a:t>Django</a:t>
            </a:r>
            <a:r>
              <a:rPr lang="pt-BR" dirty="0" smtClean="0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pt-BR" dirty="0" smtClean="0">
                <a:latin typeface="Arial"/>
                <a:ea typeface="Arial"/>
                <a:cs typeface="Arial"/>
                <a:sym typeface="Arial"/>
              </a:rPr>
            </a:br>
            <a:endParaRPr lang="pt-BR" dirty="0" smtClean="0">
              <a:latin typeface="Arial"/>
              <a:ea typeface="Arial"/>
              <a:cs typeface="Arial"/>
              <a:sym typeface="Arial"/>
            </a:endParaRPr>
          </a:p>
          <a:p>
            <a:pPr marL="363537" marR="0" lvl="0" indent="-2746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3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Como fazer o próprio modelo de usuário.</a:t>
            </a:r>
          </a:p>
          <a:p>
            <a:pPr marL="363537" marR="0" lvl="0" indent="-2746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endParaRPr lang="pt-BR" dirty="0">
              <a:latin typeface="Arial"/>
              <a:ea typeface="Arial"/>
              <a:cs typeface="Arial"/>
              <a:sym typeface="Arial"/>
            </a:endParaRPr>
          </a:p>
          <a:p>
            <a:pPr marL="363537" marR="0" lvl="0" indent="-2746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3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Como usar esquema de perfis.</a:t>
            </a:r>
          </a:p>
          <a:p>
            <a:pPr marL="363537" marR="0" lvl="0" indent="-2746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endParaRPr lang="pt-BR" dirty="0">
              <a:latin typeface="Arial"/>
              <a:ea typeface="Arial"/>
              <a:cs typeface="Arial"/>
              <a:sym typeface="Arial"/>
            </a:endParaRPr>
          </a:p>
          <a:p>
            <a:pPr marL="363537" marR="0" lvl="0" indent="-2746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3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Como </a:t>
            </a:r>
            <a:r>
              <a:rPr lang="pt-BR" sz="30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logar</a:t>
            </a:r>
            <a:r>
              <a:rPr lang="pt-BR" sz="3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usuário.</a:t>
            </a:r>
          </a:p>
          <a:p>
            <a:pPr marL="363537" marR="0" lvl="0" indent="-2746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endParaRPr lang="pt-BR" dirty="0">
              <a:latin typeface="Arial"/>
              <a:ea typeface="Arial"/>
              <a:cs typeface="Arial"/>
              <a:sym typeface="Arial"/>
            </a:endParaRPr>
          </a:p>
          <a:p>
            <a:pPr marL="363537" marR="0" lvl="0" indent="-2746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3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Como sair do sistema (</a:t>
            </a:r>
            <a:r>
              <a:rPr lang="pt-BR" sz="30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logout</a:t>
            </a:r>
            <a:r>
              <a:rPr lang="pt-BR" sz="3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lang="pt-BR" sz="3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2979049" y="156972"/>
            <a:ext cx="5985300" cy="922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Django - Autenticação</a:t>
            </a:r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179387" y="1340766"/>
            <a:ext cx="8785200" cy="511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74650" rtl="0">
              <a:spcBef>
                <a:spcPts val="0"/>
              </a:spcBef>
              <a:buSzPct val="100000"/>
              <a:buFont typeface="Arial"/>
            </a:pPr>
            <a:r>
              <a:rPr lang="pt-BR" sz="2300">
                <a:latin typeface="Arial"/>
                <a:ea typeface="Arial"/>
                <a:cs typeface="Arial"/>
                <a:sym typeface="Arial"/>
              </a:rPr>
              <a:t>O Django Admin já possui uma tela de login, mas ela não deve ser usada para usuários comuns, por exemplo, clientes da sua loja.</a:t>
            </a:r>
            <a:br>
              <a:rPr lang="pt-BR" sz="2300">
                <a:latin typeface="Arial"/>
                <a:ea typeface="Arial"/>
                <a:cs typeface="Arial"/>
                <a:sym typeface="Arial"/>
              </a:rPr>
            </a:br>
            <a:endParaRPr lang="pt-BR" sz="2300">
              <a:latin typeface="Arial"/>
              <a:ea typeface="Arial"/>
              <a:cs typeface="Arial"/>
              <a:sym typeface="Arial"/>
            </a:endParaRPr>
          </a:p>
          <a:p>
            <a:pPr marL="457200" lvl="0" indent="-374650" rtl="0">
              <a:spcBef>
                <a:spcPts val="0"/>
              </a:spcBef>
              <a:buSzPct val="100000"/>
              <a:buFont typeface="Arial"/>
            </a:pPr>
            <a:r>
              <a:rPr lang="pt-BR" sz="2300">
                <a:latin typeface="Arial"/>
                <a:ea typeface="Arial"/>
                <a:cs typeface="Arial"/>
                <a:sym typeface="Arial"/>
              </a:rPr>
              <a:t>Para isso precisamos criar uma outra maneira de autenticar o nosso usuário (e também para sair do site ou desfazer o login).</a:t>
            </a:r>
            <a:br>
              <a:rPr lang="pt-BR" sz="2300">
                <a:latin typeface="Arial"/>
                <a:ea typeface="Arial"/>
                <a:cs typeface="Arial"/>
                <a:sym typeface="Arial"/>
              </a:rPr>
            </a:br>
            <a:endParaRPr lang="pt-BR" sz="2300">
              <a:latin typeface="Arial"/>
              <a:ea typeface="Arial"/>
              <a:cs typeface="Arial"/>
              <a:sym typeface="Arial"/>
            </a:endParaRPr>
          </a:p>
          <a:p>
            <a:pPr marL="457200" lvl="0" indent="-374650" rtl="0">
              <a:spcBef>
                <a:spcPts val="0"/>
              </a:spcBef>
              <a:buSzPct val="100000"/>
              <a:buFont typeface="Arial"/>
            </a:pPr>
            <a:r>
              <a:rPr lang="pt-BR" sz="2300">
                <a:latin typeface="Arial"/>
                <a:ea typeface="Arial"/>
                <a:cs typeface="Arial"/>
                <a:sym typeface="Arial"/>
              </a:rPr>
              <a:t>Apesar de haverem diversas formas de login (senha, token, etc.), todas possuem a mesma lógica:</a:t>
            </a:r>
          </a:p>
          <a:p>
            <a:pPr marL="914400" lvl="1" indent="-374650" rtl="0">
              <a:spcBef>
                <a:spcPts val="0"/>
              </a:spcBef>
              <a:buSzPct val="100000"/>
              <a:buFont typeface="Arial"/>
            </a:pPr>
            <a:r>
              <a:rPr lang="pt-BR" sz="2300">
                <a:latin typeface="Arial"/>
                <a:ea typeface="Arial"/>
                <a:cs typeface="Arial"/>
                <a:sym typeface="Arial"/>
              </a:rPr>
              <a:t>usuário manda um identificador (ex: nome) e um verificador (ex: senha).</a:t>
            </a:r>
          </a:p>
          <a:p>
            <a:pPr marL="914400" lvl="1" indent="-374650" rtl="0">
              <a:spcBef>
                <a:spcPts val="0"/>
              </a:spcBef>
              <a:buSzPct val="100000"/>
              <a:buFont typeface="Arial"/>
            </a:pPr>
            <a:r>
              <a:rPr lang="pt-BR" sz="2300">
                <a:latin typeface="Arial"/>
                <a:ea typeface="Arial"/>
                <a:cs typeface="Arial"/>
                <a:sym typeface="Arial"/>
              </a:rPr>
              <a:t>sistema compara com o que existe na base e volta True caso esteja correto ou False caso contrário.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979049" y="156972"/>
            <a:ext cx="5985300" cy="922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Django - Autenticação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179387" y="1340766"/>
            <a:ext cx="8785200" cy="511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</a:pPr>
            <a:r>
              <a:rPr lang="pt-BR" sz="2300">
                <a:latin typeface="Arial"/>
                <a:ea typeface="Arial"/>
                <a:cs typeface="Arial"/>
                <a:sym typeface="Arial"/>
              </a:rPr>
              <a:t>O django já possui no módulo </a:t>
            </a:r>
            <a:r>
              <a:rPr lang="pt-BR" sz="2300" b="1">
                <a:latin typeface="Arial"/>
                <a:ea typeface="Arial"/>
                <a:cs typeface="Arial"/>
                <a:sym typeface="Arial"/>
              </a:rPr>
              <a:t>django.contrib.auth </a:t>
            </a:r>
            <a:r>
              <a:rPr lang="pt-BR" sz="2300">
                <a:latin typeface="Arial"/>
                <a:ea typeface="Arial"/>
                <a:cs typeface="Arial"/>
                <a:sym typeface="Arial"/>
              </a:rPr>
              <a:t>a base da implementação de autenticação que precisamos, basta alterarmos alguns detalhes.</a:t>
            </a:r>
            <a:br>
              <a:rPr lang="pt-BR" sz="2300">
                <a:latin typeface="Arial"/>
                <a:ea typeface="Arial"/>
                <a:cs typeface="Arial"/>
                <a:sym typeface="Arial"/>
              </a:rPr>
            </a:br>
            <a:endParaRPr lang="pt-BR" sz="23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7465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Arial"/>
            </a:pPr>
            <a:r>
              <a:rPr lang="pt-BR" sz="2300">
                <a:latin typeface="Arial"/>
                <a:ea typeface="Arial"/>
                <a:cs typeface="Arial"/>
                <a:sym typeface="Arial"/>
              </a:rPr>
              <a:t>Uma das questões é o modelo de usuário. O modelo do Django pode não possuir tudo que precisamos para os nossos usuários. Dessa forma, seria bom estender esse modelo para conter os parâmetros que vamos precisar.</a:t>
            </a:r>
            <a:br>
              <a:rPr lang="pt-BR" sz="2300">
                <a:latin typeface="Arial"/>
                <a:ea typeface="Arial"/>
                <a:cs typeface="Arial"/>
                <a:sym typeface="Arial"/>
              </a:rPr>
            </a:br>
            <a:endParaRPr lang="pt-BR" sz="23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7465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Arial"/>
            </a:pPr>
            <a:r>
              <a:rPr lang="pt-BR" sz="2300">
                <a:latin typeface="Arial"/>
                <a:ea typeface="Arial"/>
                <a:cs typeface="Arial"/>
                <a:sym typeface="Arial"/>
              </a:rPr>
              <a:t>Vamos criar uma aplicação para gerenciar o cadastro de usuário e a área do cliente: </a:t>
            </a:r>
            <a:r>
              <a:rPr lang="pt-BR" sz="2300" b="1">
                <a:latin typeface="Arial"/>
                <a:ea typeface="Arial"/>
                <a:cs typeface="Arial"/>
                <a:sym typeface="Arial"/>
              </a:rPr>
              <a:t>aplicação contas</a:t>
            </a:r>
            <a:br>
              <a:rPr lang="pt-BR" sz="2300" b="1">
                <a:latin typeface="Arial"/>
                <a:ea typeface="Arial"/>
                <a:cs typeface="Arial"/>
                <a:sym typeface="Arial"/>
              </a:rPr>
            </a:br>
            <a:r>
              <a:rPr lang="pt-BR" sz="2300" b="1">
                <a:latin typeface="Arial"/>
                <a:ea typeface="Arial"/>
                <a:cs typeface="Arial"/>
                <a:sym typeface="Arial"/>
              </a:rPr>
              <a:t>python manage.py startapp contas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2979049" y="156972"/>
            <a:ext cx="5985300" cy="922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Django - Usuário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179387" y="1340766"/>
            <a:ext cx="8785200" cy="551723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</a:pPr>
            <a:r>
              <a:rPr lang="pt-BR" sz="2200" dirty="0">
                <a:latin typeface="Arial"/>
                <a:ea typeface="Arial"/>
                <a:cs typeface="Arial"/>
                <a:sym typeface="Arial"/>
              </a:rPr>
              <a:t>Dentro do arquivo </a:t>
            </a:r>
            <a:r>
              <a:rPr lang="pt-BR" sz="2200" b="1" dirty="0">
                <a:latin typeface="Arial"/>
                <a:ea typeface="Arial"/>
                <a:cs typeface="Arial"/>
                <a:sym typeface="Arial"/>
              </a:rPr>
              <a:t>models.py</a:t>
            </a:r>
            <a:r>
              <a:rPr lang="pt-BR" sz="2200" dirty="0">
                <a:latin typeface="Arial"/>
                <a:ea typeface="Arial"/>
                <a:cs typeface="Arial"/>
                <a:sym typeface="Arial"/>
              </a:rPr>
              <a:t> devemos criar o modelo de usuário. Esse modelo deve estender o </a:t>
            </a:r>
            <a:r>
              <a:rPr lang="pt-BR" sz="2200" b="1" dirty="0" err="1">
                <a:latin typeface="Arial"/>
                <a:ea typeface="Arial"/>
                <a:cs typeface="Arial"/>
                <a:sym typeface="Arial"/>
              </a:rPr>
              <a:t>AbstractBaseUser</a:t>
            </a:r>
            <a:r>
              <a:rPr lang="pt-BR" sz="2200" dirty="0">
                <a:latin typeface="Arial"/>
                <a:ea typeface="Arial"/>
                <a:cs typeface="Arial"/>
                <a:sym typeface="Arial"/>
              </a:rPr>
              <a:t> do </a:t>
            </a:r>
            <a:r>
              <a:rPr lang="pt-BR" sz="2200" dirty="0" err="1">
                <a:latin typeface="Arial"/>
                <a:ea typeface="Arial"/>
                <a:cs typeface="Arial"/>
                <a:sym typeface="Arial"/>
              </a:rPr>
              <a:t>Django</a:t>
            </a:r>
            <a:r>
              <a:rPr lang="pt-BR" sz="2200" dirty="0"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pt-BR" sz="2200" dirty="0">
                <a:latin typeface="Arial"/>
                <a:ea typeface="Arial"/>
                <a:cs typeface="Arial"/>
                <a:sym typeface="Arial"/>
              </a:rPr>
            </a:br>
            <a:r>
              <a:rPr lang="pt-BR" sz="2200" dirty="0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pt-BR" sz="2200" dirty="0">
                <a:latin typeface="Arial"/>
                <a:ea typeface="Arial"/>
                <a:cs typeface="Arial"/>
                <a:sym typeface="Arial"/>
              </a:rPr>
            </a:br>
            <a:r>
              <a:rPr lang="pt-BR" sz="2200" dirty="0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pt-BR" sz="2200" dirty="0">
                <a:latin typeface="Arial"/>
                <a:ea typeface="Arial"/>
                <a:cs typeface="Arial"/>
                <a:sym typeface="Arial"/>
              </a:rPr>
            </a:br>
            <a:r>
              <a:rPr lang="pt-BR" sz="2200" dirty="0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pt-BR" sz="2200" dirty="0">
                <a:latin typeface="Arial"/>
                <a:ea typeface="Arial"/>
                <a:cs typeface="Arial"/>
                <a:sym typeface="Arial"/>
              </a:rPr>
            </a:br>
            <a:r>
              <a:rPr lang="pt-BR" sz="2200" dirty="0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pt-BR" sz="2200" dirty="0">
                <a:latin typeface="Arial"/>
                <a:ea typeface="Arial"/>
                <a:cs typeface="Arial"/>
                <a:sym typeface="Arial"/>
              </a:rPr>
            </a:br>
            <a:r>
              <a:rPr lang="pt-BR" sz="2200" dirty="0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pt-BR" sz="2200" dirty="0">
                <a:latin typeface="Arial"/>
                <a:ea typeface="Arial"/>
                <a:cs typeface="Arial"/>
                <a:sym typeface="Arial"/>
              </a:rPr>
            </a:br>
            <a:r>
              <a:rPr lang="pt-BR" sz="2200" dirty="0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pt-BR" sz="2200" dirty="0">
                <a:latin typeface="Arial"/>
                <a:ea typeface="Arial"/>
                <a:cs typeface="Arial"/>
                <a:sym typeface="Arial"/>
              </a:rPr>
            </a:br>
            <a:r>
              <a:rPr lang="pt-BR" sz="2200" dirty="0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pt-BR" sz="2200" dirty="0">
                <a:latin typeface="Arial"/>
                <a:ea typeface="Arial"/>
                <a:cs typeface="Arial"/>
                <a:sym typeface="Arial"/>
              </a:rPr>
            </a:br>
            <a:r>
              <a:rPr lang="pt-BR" sz="2200" dirty="0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pt-BR" sz="2200" dirty="0">
                <a:latin typeface="Arial"/>
                <a:ea typeface="Arial"/>
                <a:cs typeface="Arial"/>
                <a:sym typeface="Arial"/>
              </a:rPr>
            </a:br>
            <a:r>
              <a:rPr lang="pt-BR" sz="2200" dirty="0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pt-BR" sz="2200" dirty="0">
                <a:latin typeface="Arial"/>
                <a:ea typeface="Arial"/>
                <a:cs typeface="Arial"/>
                <a:sym typeface="Arial"/>
              </a:rPr>
            </a:br>
            <a:r>
              <a:rPr lang="pt-BR" sz="2200" dirty="0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pt-BR" sz="2200" dirty="0">
                <a:latin typeface="Arial"/>
                <a:ea typeface="Arial"/>
                <a:cs typeface="Arial"/>
                <a:sym typeface="Arial"/>
              </a:rPr>
            </a:br>
            <a:endParaRPr lang="pt-BR" sz="2200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Arial"/>
            </a:pPr>
            <a:endParaRPr lang="pt-BR" sz="22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Shape 73"/>
          <p:cNvSpPr txBox="1"/>
          <p:nvPr/>
        </p:nvSpPr>
        <p:spPr>
          <a:xfrm>
            <a:off x="273225" y="2420888"/>
            <a:ext cx="8691300" cy="432048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pt-BR" sz="1300" b="1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pt-BR" sz="1300" b="1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300" b="1" dirty="0" err="1">
                <a:latin typeface="Consolas"/>
                <a:ea typeface="Consolas"/>
                <a:cs typeface="Consolas"/>
                <a:sym typeface="Consolas"/>
              </a:rPr>
              <a:t>django.contrib.auth.models</a:t>
            </a:r>
            <a:r>
              <a:rPr lang="pt-BR" sz="1300" b="1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300" b="1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pt-BR" sz="1300" b="1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300" b="1" dirty="0" err="1" smtClean="0">
                <a:latin typeface="Consolas"/>
                <a:ea typeface="Consolas"/>
                <a:cs typeface="Consolas"/>
                <a:sym typeface="Consolas"/>
              </a:rPr>
              <a:t>AbstractBaseUser</a:t>
            </a:r>
            <a:r>
              <a:rPr lang="pt-BR" sz="1300" b="1" dirty="0" smtClean="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300" b="1" dirty="0" err="1">
                <a:latin typeface="Consolas"/>
                <a:ea typeface="Consolas"/>
                <a:cs typeface="Consolas"/>
                <a:sym typeface="Consolas"/>
              </a:rPr>
              <a:t>UserManager</a:t>
            </a:r>
            <a:endParaRPr lang="pt-BR" sz="1300" b="1" dirty="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chemeClr val="dk1"/>
              </a:buClr>
            </a:pPr>
            <a:r>
              <a:rPr lang="pt-BR" sz="1300" b="1" dirty="0" smtClean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ALUNO</a:t>
            </a:r>
            <a:r>
              <a:rPr lang="pt-BR" sz="1300" b="1" dirty="0" smtClean="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pt-BR" sz="1300" b="1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‘A’</a:t>
            </a:r>
          </a:p>
          <a:p>
            <a:pPr>
              <a:buClr>
                <a:schemeClr val="dk1"/>
              </a:buClr>
            </a:pPr>
            <a:r>
              <a:rPr lang="pt-BR" sz="13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PROFESSOR</a:t>
            </a:r>
            <a:r>
              <a:rPr lang="pt-BR" sz="1300" b="1" dirty="0" smtClean="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pt-BR" sz="1300" b="1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‘P’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pt-BR" sz="13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COORDENADOR</a:t>
            </a:r>
            <a:r>
              <a:rPr lang="pt-BR" sz="1300" b="1" dirty="0" smtClean="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pt-BR" sz="1300" b="1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‘C’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pt-BR" sz="13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PERFIS</a:t>
            </a:r>
            <a:r>
              <a:rPr lang="pt-BR" sz="1300" b="1" dirty="0" smtClean="0">
                <a:latin typeface="Consolas"/>
                <a:ea typeface="Consolas"/>
                <a:cs typeface="Consolas"/>
                <a:sym typeface="Consolas"/>
              </a:rPr>
              <a:t> = (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pt-BR" sz="1300" b="1" dirty="0" smtClean="0">
                <a:latin typeface="Consolas"/>
                <a:ea typeface="Consolas"/>
                <a:cs typeface="Consolas"/>
                <a:sym typeface="Consolas"/>
              </a:rPr>
              <a:t>     (</a:t>
            </a:r>
            <a:r>
              <a:rPr lang="pt-BR" sz="13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ALUNO</a:t>
            </a:r>
            <a:r>
              <a:rPr lang="pt-BR" sz="1300" b="1" dirty="0" err="1" smtClean="0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1300" b="1" dirty="0" err="1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’Aluno</a:t>
            </a:r>
            <a:r>
              <a:rPr lang="pt-BR" sz="1300" b="1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’</a:t>
            </a:r>
            <a:r>
              <a:rPr lang="pt-BR" sz="1300" b="1" dirty="0" smtClean="0">
                <a:latin typeface="Consolas"/>
                <a:ea typeface="Consolas"/>
                <a:cs typeface="Consolas"/>
                <a:sym typeface="Consolas"/>
              </a:rPr>
              <a:t>),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pt-BR" sz="1300" b="1" dirty="0" smtClean="0">
                <a:latin typeface="Consolas"/>
                <a:ea typeface="Consolas"/>
                <a:cs typeface="Consolas"/>
                <a:sym typeface="Consolas"/>
              </a:rPr>
              <a:t>     (</a:t>
            </a:r>
            <a:r>
              <a:rPr lang="pt-BR" sz="13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PROFESSOR</a:t>
            </a:r>
            <a:r>
              <a:rPr lang="pt-BR" sz="1300" b="1" dirty="0" err="1" smtClean="0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1300" b="1" dirty="0" err="1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’Professor</a:t>
            </a:r>
            <a:r>
              <a:rPr lang="pt-BR" sz="1300" b="1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’</a:t>
            </a:r>
            <a:r>
              <a:rPr lang="pt-BR" sz="1300" b="1" dirty="0" smtClean="0">
                <a:latin typeface="Consolas"/>
                <a:ea typeface="Consolas"/>
                <a:cs typeface="Consolas"/>
                <a:sym typeface="Consolas"/>
              </a:rPr>
              <a:t>),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pt-BR" sz="1300" b="1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300" b="1" dirty="0" smtClean="0">
                <a:latin typeface="Consolas"/>
                <a:ea typeface="Consolas"/>
                <a:cs typeface="Consolas"/>
                <a:sym typeface="Consolas"/>
              </a:rPr>
              <a:t>    (</a:t>
            </a:r>
            <a:r>
              <a:rPr lang="pt-BR" sz="13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COORDENADOR</a:t>
            </a:r>
            <a:r>
              <a:rPr lang="pt-BR" sz="1300" b="1" dirty="0" err="1" smtClean="0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1300" b="1" dirty="0" err="1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’Coordenador</a:t>
            </a:r>
            <a:r>
              <a:rPr lang="pt-BR" sz="1300" b="1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’</a:t>
            </a:r>
            <a:r>
              <a:rPr lang="pt-BR" sz="1300" b="1" dirty="0" smtClean="0">
                <a:latin typeface="Consolas"/>
                <a:ea typeface="Consolas"/>
                <a:cs typeface="Consolas"/>
                <a:sym typeface="Consolas"/>
              </a:rPr>
              <a:t>)</a:t>
            </a:r>
            <a:endParaRPr lang="pt-BR" sz="1300" b="1" dirty="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pt-BR" sz="1300" b="1" dirty="0" smtClean="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 sz="1300" b="1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pt-BR" sz="1300" b="1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300" b="1" dirty="0" err="1" smtClean="0">
                <a:latin typeface="Consolas"/>
                <a:ea typeface="Consolas"/>
                <a:cs typeface="Consolas"/>
                <a:sym typeface="Consolas"/>
              </a:rPr>
              <a:t>Usuario</a:t>
            </a:r>
            <a:r>
              <a:rPr lang="pt-BR" sz="1300" b="1" dirty="0" smtClean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300" b="1" dirty="0" err="1" smtClean="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AbstractBaseUser</a:t>
            </a:r>
            <a:r>
              <a:rPr lang="pt-BR" sz="1300" b="1" dirty="0" smtClean="0">
                <a:latin typeface="Consolas"/>
                <a:ea typeface="Consolas"/>
                <a:cs typeface="Consolas"/>
                <a:sym typeface="Consolas"/>
              </a:rPr>
              <a:t>):</a:t>
            </a:r>
            <a:endParaRPr lang="pt-BR" sz="13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 sz="1300" b="1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300" b="1" dirty="0" err="1" smtClean="0">
                <a:latin typeface="Consolas"/>
                <a:ea typeface="Consolas"/>
                <a:cs typeface="Consolas"/>
                <a:sym typeface="Consolas"/>
              </a:rPr>
              <a:t>ra</a:t>
            </a:r>
            <a:r>
              <a:rPr lang="pt-BR" sz="1300" b="1" dirty="0" smtClean="0"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pt-BR" sz="1300" b="1" dirty="0" err="1" smtClean="0">
                <a:latin typeface="Consolas"/>
                <a:ea typeface="Consolas"/>
                <a:cs typeface="Consolas"/>
                <a:sym typeface="Consolas"/>
              </a:rPr>
              <a:t>models.IntegerField</a:t>
            </a:r>
            <a:r>
              <a:rPr lang="pt-BR" sz="1300" b="1" dirty="0" smtClean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300" b="1" dirty="0" smtClean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“RA"</a:t>
            </a:r>
            <a:r>
              <a:rPr lang="pt-BR" sz="1300" b="1" dirty="0" smtClean="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300" b="1" dirty="0" err="1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unique</a:t>
            </a:r>
            <a:r>
              <a:rPr lang="pt-BR" sz="1300" b="1" dirty="0" smtClean="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300" b="1" dirty="0" err="1" smtClean="0"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pt-BR" sz="1300" b="1" dirty="0"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b="1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300" b="1" dirty="0" smtClean="0">
                <a:latin typeface="Consolas"/>
                <a:ea typeface="Consolas"/>
                <a:cs typeface="Consolas"/>
                <a:sym typeface="Consolas"/>
              </a:rPr>
              <a:t>nome </a:t>
            </a:r>
            <a:r>
              <a:rPr lang="pt-BR" sz="1300" b="1" dirty="0"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pt-BR" sz="1300" b="1" dirty="0" err="1">
                <a:latin typeface="Consolas"/>
                <a:ea typeface="Consolas"/>
                <a:cs typeface="Consolas"/>
                <a:sym typeface="Consolas"/>
              </a:rPr>
              <a:t>models.CharField</a:t>
            </a:r>
            <a:r>
              <a:rPr lang="pt-BR" sz="1300" b="1" dirty="0" smtClean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300" b="1" dirty="0" smtClean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“Nome</a:t>
            </a:r>
            <a:r>
              <a:rPr lang="pt-BR" sz="1300" b="1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pt-BR" sz="1300" b="1" dirty="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300" b="1" dirty="0" err="1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max_length</a:t>
            </a:r>
            <a:r>
              <a:rPr lang="pt-BR" sz="1300" b="1" dirty="0">
                <a:latin typeface="Consolas"/>
                <a:ea typeface="Consolas"/>
                <a:cs typeface="Consolas"/>
                <a:sym typeface="Consolas"/>
              </a:rPr>
              <a:t>=100, </a:t>
            </a:r>
            <a:r>
              <a:rPr lang="pt-BR" sz="1300" b="1" dirty="0" err="1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blank</a:t>
            </a:r>
            <a:r>
              <a:rPr lang="pt-BR" sz="1300" b="1" dirty="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300" b="1" dirty="0" err="1"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pt-BR" sz="1300" b="1" dirty="0"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pt-BR" sz="1300" b="1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300" b="1" dirty="0" smtClean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t-BR" sz="1300" b="1" dirty="0" err="1" smtClean="0">
                <a:latin typeface="Consolas"/>
                <a:ea typeface="Consolas"/>
                <a:cs typeface="Consolas"/>
                <a:sym typeface="Consolas"/>
              </a:rPr>
              <a:t>email</a:t>
            </a:r>
            <a:r>
              <a:rPr lang="pt-BR" sz="1300" b="1" dirty="0" smtClean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300" b="1" dirty="0"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pt-BR" sz="1300" b="1" dirty="0" err="1">
                <a:latin typeface="Consolas"/>
                <a:ea typeface="Consolas"/>
                <a:cs typeface="Consolas"/>
                <a:sym typeface="Consolas"/>
              </a:rPr>
              <a:t>models.EmailField</a:t>
            </a:r>
            <a:r>
              <a:rPr lang="pt-BR" sz="1300" b="1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300" b="1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"E-Mail"</a:t>
            </a:r>
            <a:r>
              <a:rPr lang="pt-BR" sz="1300" b="1" dirty="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300" b="1" dirty="0" err="1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unique</a:t>
            </a:r>
            <a:r>
              <a:rPr lang="pt-BR" sz="1300" b="1" dirty="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300" b="1" dirty="0" err="1"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pt-BR" sz="1300" b="1" dirty="0"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 sz="1300" b="1" dirty="0" smtClean="0">
                <a:latin typeface="Consolas"/>
                <a:ea typeface="Consolas"/>
                <a:cs typeface="Consolas"/>
                <a:sym typeface="Consolas"/>
              </a:rPr>
              <a:t>    ativo </a:t>
            </a:r>
            <a:r>
              <a:rPr lang="pt-BR" sz="1300" b="1" dirty="0"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pt-BR" sz="1300" b="1" dirty="0" err="1">
                <a:latin typeface="Consolas"/>
                <a:ea typeface="Consolas"/>
                <a:cs typeface="Consolas"/>
                <a:sym typeface="Consolas"/>
              </a:rPr>
              <a:t>models.BooleanField</a:t>
            </a:r>
            <a:r>
              <a:rPr lang="pt-BR" sz="1300" b="1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300" b="1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"Ativo"</a:t>
            </a:r>
            <a:r>
              <a:rPr lang="pt-BR" sz="1300" b="1" dirty="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300" b="1" dirty="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pt-BR" sz="1300" b="1" dirty="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300" b="1" dirty="0" err="1"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pt-BR" sz="1300" b="1" dirty="0"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/>
            <a:r>
              <a:rPr lang="pt-BR" sz="1300" b="1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300" b="1" dirty="0" smtClean="0">
                <a:latin typeface="Consolas"/>
                <a:ea typeface="Consolas"/>
                <a:cs typeface="Consolas"/>
                <a:sym typeface="Consolas"/>
              </a:rPr>
              <a:t>perfil </a:t>
            </a:r>
            <a:r>
              <a:rPr lang="pt-BR" sz="1300" b="1" dirty="0"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pt-BR" sz="1300" b="1" dirty="0" err="1" smtClean="0">
                <a:latin typeface="Consolas"/>
                <a:ea typeface="Consolas"/>
                <a:cs typeface="Consolas"/>
                <a:sym typeface="Consolas"/>
              </a:rPr>
              <a:t>models.CharField</a:t>
            </a:r>
            <a:r>
              <a:rPr lang="pt-BR" sz="1300" b="1" dirty="0" smtClean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300" b="1" dirty="0" smtClean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“Perfil"</a:t>
            </a:r>
            <a:r>
              <a:rPr lang="pt-BR" sz="1300" b="1" dirty="0" smtClean="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300" b="1" dirty="0" err="1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max_length</a:t>
            </a:r>
            <a:r>
              <a:rPr lang="pt-BR" sz="1300" b="1" dirty="0" smtClean="0">
                <a:latin typeface="Consolas"/>
                <a:ea typeface="Consolas"/>
                <a:cs typeface="Consolas"/>
                <a:sym typeface="Consolas"/>
              </a:rPr>
              <a:t>=1, </a:t>
            </a:r>
            <a:r>
              <a:rPr lang="pt-BR" sz="1300" b="1" dirty="0" err="1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choices</a:t>
            </a:r>
            <a:r>
              <a:rPr lang="pt-BR" sz="1300" b="1" dirty="0" smtClean="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3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PERFIS</a:t>
            </a:r>
            <a:r>
              <a:rPr lang="pt-BR" sz="1300" b="1" dirty="0" smtClean="0">
                <a:latin typeface="Consolas"/>
                <a:ea typeface="Consolas"/>
                <a:cs typeface="Consolas"/>
                <a:sym typeface="Consolas"/>
              </a:rPr>
              <a:t>)</a:t>
            </a:r>
            <a:endParaRPr lang="pt-BR" sz="13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 sz="1300" b="1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300" b="1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pt-BR" sz="1300" b="1" dirty="0">
                <a:latin typeface="Consolas"/>
                <a:ea typeface="Consolas"/>
                <a:cs typeface="Consolas"/>
                <a:sym typeface="Consolas"/>
              </a:rPr>
              <a:t> __</a:t>
            </a:r>
            <a:r>
              <a:rPr lang="pt-BR" sz="1300" b="1" dirty="0" err="1"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pt-BR" sz="1300" b="1" dirty="0">
                <a:latin typeface="Consolas"/>
                <a:ea typeface="Consolas"/>
                <a:cs typeface="Consolas"/>
                <a:sym typeface="Consolas"/>
              </a:rPr>
              <a:t>__(</a:t>
            </a:r>
            <a:r>
              <a:rPr lang="pt-BR" sz="1300" b="1" dirty="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pt-BR" sz="1300" b="1" dirty="0"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b="1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1300" b="1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1300" b="1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300" b="1" dirty="0" smtClean="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pt-BR" sz="1300" b="1" dirty="0" smtClean="0">
                <a:latin typeface="Consolas"/>
                <a:ea typeface="Consolas"/>
                <a:cs typeface="Consolas"/>
                <a:sym typeface="Consolas"/>
              </a:rPr>
              <a:t>. nome</a:t>
            </a:r>
            <a:endParaRPr lang="pt-BR" sz="1300" b="1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2979049" y="156972"/>
            <a:ext cx="5985300" cy="922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Django - Usuário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179400" y="1340775"/>
            <a:ext cx="8785200" cy="5380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SzPct val="100000"/>
              <a:buFont typeface="Arial"/>
            </a:pPr>
            <a:r>
              <a:rPr lang="pt-BR" sz="2000" dirty="0">
                <a:latin typeface="Arial"/>
                <a:ea typeface="Arial"/>
                <a:cs typeface="Arial"/>
                <a:sym typeface="Arial"/>
              </a:rPr>
              <a:t>Para funcionar como um modelo de autenticação, precisamos configurar mais algumas coisas:</a:t>
            </a:r>
          </a:p>
          <a:p>
            <a:pPr marL="914400" lvl="1" indent="-355600" rtl="0">
              <a:spcBef>
                <a:spcPts val="0"/>
              </a:spcBef>
              <a:buSzPct val="100000"/>
              <a:buFont typeface="Arial"/>
            </a:pPr>
            <a:r>
              <a:rPr lang="pt-BR" sz="2000" dirty="0">
                <a:latin typeface="Arial"/>
                <a:ea typeface="Arial"/>
                <a:cs typeface="Arial"/>
                <a:sym typeface="Arial"/>
              </a:rPr>
              <a:t>No modelo devemos </a:t>
            </a:r>
            <a:r>
              <a:rPr lang="pt-BR" sz="2000" dirty="0" smtClean="0">
                <a:latin typeface="Arial"/>
                <a:ea typeface="Arial"/>
                <a:cs typeface="Arial"/>
                <a:sym typeface="Arial"/>
              </a:rPr>
              <a:t>outras </a:t>
            </a:r>
            <a:r>
              <a:rPr lang="pt-BR" sz="2000" dirty="0">
                <a:latin typeface="Arial"/>
                <a:ea typeface="Arial"/>
                <a:cs typeface="Arial"/>
                <a:sym typeface="Arial"/>
              </a:rPr>
              <a:t>configurações:</a:t>
            </a:r>
          </a:p>
          <a:p>
            <a:pPr marL="1371600" lvl="2" indent="-355600" rtl="0">
              <a:spcBef>
                <a:spcPts val="0"/>
              </a:spcBef>
              <a:buSzPct val="100000"/>
              <a:buFont typeface="Arial"/>
            </a:pPr>
            <a:r>
              <a:rPr lang="pt-BR" sz="2000" dirty="0">
                <a:latin typeface="Arial"/>
                <a:ea typeface="Arial"/>
                <a:cs typeface="Arial"/>
                <a:sym typeface="Arial"/>
              </a:rPr>
              <a:t>Uma propriedade definindo qual campo o </a:t>
            </a:r>
            <a:r>
              <a:rPr lang="pt-BR" sz="2000" dirty="0" err="1">
                <a:latin typeface="Arial"/>
                <a:ea typeface="Arial"/>
                <a:cs typeface="Arial"/>
                <a:sym typeface="Arial"/>
              </a:rPr>
              <a:t>Django</a:t>
            </a:r>
            <a:r>
              <a:rPr lang="pt-BR" sz="2000" dirty="0">
                <a:latin typeface="Arial"/>
                <a:ea typeface="Arial"/>
                <a:cs typeface="Arial"/>
                <a:sym typeface="Arial"/>
              </a:rPr>
              <a:t> usará como </a:t>
            </a:r>
            <a:r>
              <a:rPr lang="pt-BR" sz="2000" i="1" dirty="0" err="1">
                <a:latin typeface="Arial"/>
                <a:ea typeface="Arial"/>
                <a:cs typeface="Arial"/>
                <a:sym typeface="Arial"/>
              </a:rPr>
              <a:t>username</a:t>
            </a:r>
            <a:r>
              <a:rPr lang="pt-BR" sz="2000" i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000" dirty="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pt-BR" sz="2000" dirty="0" err="1">
                <a:latin typeface="Arial"/>
                <a:ea typeface="Arial"/>
                <a:cs typeface="Arial"/>
                <a:sym typeface="Arial"/>
              </a:rPr>
              <a:t>login</a:t>
            </a:r>
            <a:r>
              <a:rPr lang="pt-BR" sz="2000" dirty="0">
                <a:latin typeface="Arial"/>
                <a:ea typeface="Arial"/>
                <a:cs typeface="Arial"/>
                <a:sym typeface="Arial"/>
              </a:rPr>
              <a:t>)</a:t>
            </a:r>
            <a:br>
              <a:rPr lang="pt-BR" sz="2000" dirty="0">
                <a:latin typeface="Arial"/>
                <a:ea typeface="Arial"/>
                <a:cs typeface="Arial"/>
                <a:sym typeface="Arial"/>
              </a:rPr>
            </a:br>
            <a:r>
              <a:rPr lang="pt-BR" sz="2000" b="1" dirty="0">
                <a:latin typeface="Arial"/>
                <a:ea typeface="Arial"/>
                <a:cs typeface="Arial"/>
                <a:sym typeface="Arial"/>
              </a:rPr>
              <a:t>USERNAME_FIELD = </a:t>
            </a:r>
            <a:r>
              <a:rPr lang="pt-BR" sz="2000" b="1" dirty="0" smtClean="0"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t-BR" sz="2000" b="1" dirty="0" err="1" smtClean="0">
                <a:latin typeface="Arial"/>
                <a:ea typeface="Arial"/>
                <a:cs typeface="Arial"/>
                <a:sym typeface="Arial"/>
              </a:rPr>
              <a:t>ra</a:t>
            </a:r>
            <a:r>
              <a:rPr lang="pt-BR" sz="2000" b="1" dirty="0" smtClean="0">
                <a:latin typeface="Arial"/>
                <a:ea typeface="Arial"/>
                <a:cs typeface="Arial"/>
                <a:sym typeface="Arial"/>
              </a:rPr>
              <a:t>"</a:t>
            </a:r>
            <a:endParaRPr lang="pt-BR" sz="2000" b="1" dirty="0">
              <a:latin typeface="Arial"/>
              <a:ea typeface="Arial"/>
              <a:cs typeface="Arial"/>
              <a:sym typeface="Arial"/>
            </a:endParaRPr>
          </a:p>
          <a:p>
            <a:pPr marL="1371600" lvl="2" indent="-355600" rtl="0">
              <a:spcBef>
                <a:spcPts val="0"/>
              </a:spcBef>
              <a:buSzPct val="100000"/>
              <a:buFont typeface="Arial"/>
            </a:pPr>
            <a:r>
              <a:rPr lang="pt-BR" sz="2000" dirty="0">
                <a:latin typeface="Arial"/>
                <a:ea typeface="Arial"/>
                <a:cs typeface="Arial"/>
                <a:sym typeface="Arial"/>
              </a:rPr>
              <a:t>O </a:t>
            </a:r>
            <a:r>
              <a:rPr lang="pt-BR" sz="2000" i="1" dirty="0" err="1">
                <a:latin typeface="Arial"/>
                <a:ea typeface="Arial"/>
                <a:cs typeface="Arial"/>
                <a:sym typeface="Arial"/>
              </a:rPr>
              <a:t>Objects</a:t>
            </a:r>
            <a:r>
              <a:rPr lang="pt-BR" sz="2000" i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000" dirty="0">
                <a:latin typeface="Arial"/>
                <a:ea typeface="Arial"/>
                <a:cs typeface="Arial"/>
                <a:sym typeface="Arial"/>
              </a:rPr>
              <a:t>do usuário não pode ser o comum, vamos usar um próprio para </a:t>
            </a:r>
            <a:r>
              <a:rPr lang="pt-BR" sz="2000" dirty="0" smtClean="0">
                <a:latin typeface="Arial"/>
                <a:ea typeface="Arial"/>
                <a:cs typeface="Arial"/>
                <a:sym typeface="Arial"/>
              </a:rPr>
              <a:t>usuários</a:t>
            </a:r>
            <a:r>
              <a:rPr lang="pt-BR" sz="2000" dirty="0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pt-BR" sz="2000" dirty="0">
                <a:latin typeface="Arial"/>
                <a:ea typeface="Arial"/>
                <a:cs typeface="Arial"/>
                <a:sym typeface="Arial"/>
              </a:rPr>
            </a:br>
            <a:r>
              <a:rPr lang="pt-BR" sz="2000" b="1" dirty="0" err="1">
                <a:latin typeface="Arial"/>
                <a:ea typeface="Arial"/>
                <a:cs typeface="Arial"/>
                <a:sym typeface="Arial"/>
              </a:rPr>
              <a:t>objects</a:t>
            </a:r>
            <a:r>
              <a:rPr lang="pt-BR" sz="2000" b="1" dirty="0"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pt-BR" sz="2000" b="1" dirty="0" err="1" smtClean="0">
                <a:latin typeface="Arial"/>
                <a:ea typeface="Arial"/>
                <a:cs typeface="Arial"/>
                <a:sym typeface="Arial"/>
              </a:rPr>
              <a:t>UsuarioManager</a:t>
            </a:r>
            <a:r>
              <a:rPr lang="pt-BR" sz="2000" b="1" dirty="0">
                <a:latin typeface="Arial"/>
                <a:ea typeface="Arial"/>
                <a:cs typeface="Arial"/>
                <a:sym typeface="Arial"/>
              </a:rPr>
              <a:t>()</a:t>
            </a:r>
          </a:p>
          <a:p>
            <a:pPr marL="1371600" lvl="2" indent="-355600" rtl="0">
              <a:spcBef>
                <a:spcPts val="0"/>
              </a:spcBef>
              <a:buSzPct val="100000"/>
            </a:pPr>
            <a:r>
              <a:rPr lang="pt-BR" sz="2000" dirty="0">
                <a:latin typeface="Arial"/>
                <a:ea typeface="Arial"/>
                <a:cs typeface="Arial"/>
                <a:sym typeface="Arial"/>
              </a:rPr>
              <a:t>O modelo </a:t>
            </a:r>
            <a:r>
              <a:rPr lang="pt-BR" sz="2000" dirty="0" smtClean="0">
                <a:latin typeface="Arial"/>
                <a:ea typeface="Arial"/>
                <a:cs typeface="Arial"/>
                <a:sym typeface="Arial"/>
              </a:rPr>
              <a:t>precisa </a:t>
            </a:r>
            <a:r>
              <a:rPr lang="pt-BR" sz="2000" dirty="0">
                <a:latin typeface="Arial"/>
                <a:ea typeface="Arial"/>
                <a:cs typeface="Arial"/>
                <a:sym typeface="Arial"/>
              </a:rPr>
              <a:t>de dois </a:t>
            </a:r>
            <a:r>
              <a:rPr lang="pt-BR" sz="2000" dirty="0" smtClean="0">
                <a:latin typeface="Arial"/>
                <a:ea typeface="Arial"/>
                <a:cs typeface="Arial"/>
                <a:sym typeface="Arial"/>
              </a:rPr>
              <a:t>métodos para visualização: </a:t>
            </a:r>
            <a:r>
              <a:rPr lang="pt-BR" sz="2000" dirty="0">
                <a:latin typeface="Arial"/>
                <a:ea typeface="Arial"/>
                <a:cs typeface="Arial"/>
                <a:sym typeface="Arial"/>
              </a:rPr>
              <a:t>um para nome completo e outro para nome curto:</a:t>
            </a:r>
            <a:br>
              <a:rPr lang="pt-BR" sz="2000" dirty="0">
                <a:latin typeface="Arial"/>
                <a:ea typeface="Arial"/>
                <a:cs typeface="Arial"/>
                <a:sym typeface="Arial"/>
              </a:rPr>
            </a:br>
            <a:r>
              <a:rPr lang="pt-BR" sz="2000" b="1" dirty="0" err="1"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lang="pt-BR" sz="20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000" b="1" dirty="0" err="1">
                <a:latin typeface="Arial"/>
                <a:ea typeface="Arial"/>
                <a:cs typeface="Arial"/>
                <a:sym typeface="Arial"/>
              </a:rPr>
              <a:t>get_full_name</a:t>
            </a:r>
            <a:r>
              <a:rPr lang="pt-BR" sz="2000" b="1" dirty="0">
                <a:latin typeface="Arial"/>
                <a:ea typeface="Arial"/>
                <a:cs typeface="Arial"/>
                <a:sym typeface="Arial"/>
              </a:rPr>
              <a:t>(self):</a:t>
            </a:r>
            <a:br>
              <a:rPr lang="pt-BR" sz="2000" b="1" dirty="0">
                <a:latin typeface="Arial"/>
                <a:ea typeface="Arial"/>
                <a:cs typeface="Arial"/>
                <a:sym typeface="Arial"/>
              </a:rPr>
            </a:br>
            <a:r>
              <a:rPr lang="pt-BR" sz="2000" b="1" dirty="0"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pt-BR" sz="2000" b="1" dirty="0" err="1"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pt-BR" sz="20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000" b="1" dirty="0" err="1" smtClean="0">
                <a:latin typeface="Arial"/>
                <a:ea typeface="Arial"/>
                <a:cs typeface="Arial"/>
                <a:sym typeface="Arial"/>
              </a:rPr>
              <a:t>self.nome</a:t>
            </a:r>
            <a:r>
              <a:rPr lang="pt-BR" sz="2000" dirty="0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pt-BR" sz="2000" dirty="0">
                <a:latin typeface="Arial"/>
                <a:ea typeface="Arial"/>
                <a:cs typeface="Arial"/>
                <a:sym typeface="Arial"/>
              </a:rPr>
            </a:br>
            <a:r>
              <a:rPr lang="pt-BR" sz="2000" b="1" dirty="0" err="1"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lang="pt-BR" sz="20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000" b="1" dirty="0" err="1">
                <a:latin typeface="Arial"/>
                <a:ea typeface="Arial"/>
                <a:cs typeface="Arial"/>
                <a:sym typeface="Arial"/>
              </a:rPr>
              <a:t>get_short_name</a:t>
            </a:r>
            <a:r>
              <a:rPr lang="pt-BR" sz="2000" b="1" dirty="0">
                <a:latin typeface="Arial"/>
                <a:ea typeface="Arial"/>
                <a:cs typeface="Arial"/>
                <a:sym typeface="Arial"/>
              </a:rPr>
              <a:t>(self):</a:t>
            </a:r>
            <a:br>
              <a:rPr lang="pt-BR" sz="2000" b="1" dirty="0">
                <a:latin typeface="Arial"/>
                <a:ea typeface="Arial"/>
                <a:cs typeface="Arial"/>
                <a:sym typeface="Arial"/>
              </a:rPr>
            </a:br>
            <a:r>
              <a:rPr lang="pt-BR" sz="2000" b="1" dirty="0"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pt-BR" sz="2000" b="1" dirty="0" err="1"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pt-BR" sz="20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000" b="1" dirty="0" err="1" smtClean="0">
                <a:latin typeface="Arial"/>
                <a:ea typeface="Arial"/>
                <a:cs typeface="Arial"/>
                <a:sym typeface="Arial"/>
              </a:rPr>
              <a:t>self.nome</a:t>
            </a:r>
            <a:endParaRPr lang="pt-BR" sz="2000" b="1" dirty="0">
              <a:latin typeface="Arial"/>
              <a:ea typeface="Arial"/>
              <a:cs typeface="Arial"/>
              <a:sym typeface="Arial"/>
            </a:endParaRPr>
          </a:p>
          <a:p>
            <a:pPr marL="1371600" lvl="2" indent="-355600" rtl="0">
              <a:spcBef>
                <a:spcPts val="0"/>
              </a:spcBef>
              <a:buSzPct val="100000"/>
            </a:pPr>
            <a:r>
              <a:rPr lang="pt-BR" sz="2000" dirty="0">
                <a:latin typeface="Arial"/>
                <a:ea typeface="Arial"/>
                <a:cs typeface="Arial"/>
                <a:sym typeface="Arial"/>
              </a:rPr>
              <a:t>Precisamos por último indicar os campos obrigatórios:</a:t>
            </a:r>
            <a:br>
              <a:rPr lang="pt-BR" sz="2000" dirty="0">
                <a:latin typeface="Arial"/>
                <a:ea typeface="Arial"/>
                <a:cs typeface="Arial"/>
                <a:sym typeface="Arial"/>
              </a:rPr>
            </a:br>
            <a:r>
              <a:rPr lang="pt-BR" sz="2000" b="1" dirty="0">
                <a:latin typeface="Arial"/>
                <a:ea typeface="Arial"/>
                <a:cs typeface="Arial"/>
                <a:sym typeface="Arial"/>
              </a:rPr>
              <a:t>REQUIRED_FIELDS = ["</a:t>
            </a:r>
            <a:r>
              <a:rPr lang="pt-BR" sz="2000" b="1" dirty="0" err="1" smtClean="0">
                <a:latin typeface="Arial"/>
                <a:ea typeface="Arial"/>
                <a:cs typeface="Arial"/>
                <a:sym typeface="Arial"/>
              </a:rPr>
              <a:t>email</a:t>
            </a:r>
            <a:r>
              <a:rPr lang="pt-BR" sz="2000" b="1" dirty="0" smtClean="0">
                <a:latin typeface="Arial"/>
                <a:ea typeface="Arial"/>
                <a:cs typeface="Arial"/>
                <a:sym typeface="Arial"/>
              </a:rPr>
              <a:t>“,”nome”]</a:t>
            </a:r>
            <a:endParaRPr lang="pt-BR" sz="2000" b="1" dirty="0">
              <a:latin typeface="Arial"/>
              <a:ea typeface="Arial"/>
              <a:cs typeface="Arial"/>
              <a:sym typeface="Arial"/>
            </a:endParaRPr>
          </a:p>
          <a:p>
            <a:pPr marL="914400" lvl="0" indent="0" rtl="0">
              <a:spcBef>
                <a:spcPts val="0"/>
              </a:spcBef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2979049" y="156972"/>
            <a:ext cx="5985300" cy="922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Django - Usuário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179400" y="1340775"/>
            <a:ext cx="8785200" cy="5380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371600" lvl="2" indent="-355600" rtl="0">
              <a:spcBef>
                <a:spcPts val="0"/>
              </a:spcBef>
              <a:buSzPct val="100000"/>
              <a:buFont typeface="Arial"/>
            </a:pPr>
            <a:r>
              <a:rPr lang="pt-BR" sz="2000" dirty="0" smtClean="0">
                <a:latin typeface="Arial"/>
                <a:ea typeface="Arial"/>
                <a:cs typeface="Arial"/>
                <a:sym typeface="Arial"/>
              </a:rPr>
              <a:t>Para usar no </a:t>
            </a:r>
            <a:r>
              <a:rPr lang="pt-BR" sz="2000" dirty="0" err="1" smtClean="0">
                <a:latin typeface="Arial"/>
                <a:ea typeface="Arial"/>
                <a:cs typeface="Arial"/>
                <a:sym typeface="Arial"/>
              </a:rPr>
              <a:t>Django</a:t>
            </a:r>
            <a:r>
              <a:rPr lang="pt-BR" sz="200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000" dirty="0" err="1" smtClean="0">
                <a:latin typeface="Arial"/>
                <a:ea typeface="Arial"/>
                <a:cs typeface="Arial"/>
                <a:sym typeface="Arial"/>
              </a:rPr>
              <a:t>Admin</a:t>
            </a:r>
            <a:r>
              <a:rPr lang="pt-BR" sz="2000" dirty="0" smtClean="0">
                <a:latin typeface="Arial"/>
                <a:ea typeface="Arial"/>
                <a:cs typeface="Arial"/>
                <a:sym typeface="Arial"/>
              </a:rPr>
              <a:t>, precisamos de três métodos auxiliares:</a:t>
            </a:r>
          </a:p>
          <a:p>
            <a:pPr marL="1016000" lvl="2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has_perm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(self, perm,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=None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return True</a:t>
            </a:r>
          </a:p>
          <a:p>
            <a:pPr marL="1016000" lvl="2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has_module_perms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(self,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app_label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1016000" lvl="2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 True</a:t>
            </a:r>
          </a:p>
          <a:p>
            <a:pPr marL="1358900" lvl="2" indent="-342900">
              <a:spcBef>
                <a:spcPts val="0"/>
              </a:spcBef>
            </a:pPr>
            <a:r>
              <a:rPr lang="en-US" sz="2000" dirty="0" err="1" smtClean="0">
                <a:latin typeface="+mj-lt"/>
                <a:cs typeface="Consolas" panose="020B0609020204030204" pitchFamily="49" charset="0"/>
              </a:rPr>
              <a:t>Esses</a:t>
            </a:r>
            <a:r>
              <a:rPr lang="en-US" sz="2000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+mj-lt"/>
                <a:cs typeface="Consolas" panose="020B0609020204030204" pitchFamily="49" charset="0"/>
              </a:rPr>
              <a:t>métodos</a:t>
            </a:r>
            <a:r>
              <a:rPr lang="en-US" sz="2000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+mj-lt"/>
                <a:cs typeface="Consolas" panose="020B0609020204030204" pitchFamily="49" charset="0"/>
              </a:rPr>
              <a:t>são</a:t>
            </a:r>
            <a:r>
              <a:rPr lang="en-US" sz="2000" dirty="0" smtClean="0">
                <a:latin typeface="+mj-lt"/>
                <a:cs typeface="Consolas" panose="020B0609020204030204" pitchFamily="49" charset="0"/>
              </a:rPr>
              <a:t> para </a:t>
            </a:r>
            <a:r>
              <a:rPr lang="en-US" sz="2000" dirty="0" err="1" smtClean="0">
                <a:latin typeface="+mj-lt"/>
                <a:cs typeface="Consolas" panose="020B0609020204030204" pitchFamily="49" charset="0"/>
              </a:rPr>
              <a:t>substituir</a:t>
            </a:r>
            <a:r>
              <a:rPr lang="en-US" sz="2000" dirty="0" smtClean="0">
                <a:latin typeface="+mj-lt"/>
                <a:cs typeface="Consolas" panose="020B0609020204030204" pitchFamily="49" charset="0"/>
              </a:rPr>
              <a:t> o </a:t>
            </a:r>
            <a:r>
              <a:rPr lang="en-US" sz="2000" dirty="0" err="1" smtClean="0">
                <a:latin typeface="+mj-lt"/>
                <a:cs typeface="Consolas" panose="020B0609020204030204" pitchFamily="49" charset="0"/>
              </a:rPr>
              <a:t>sistema</a:t>
            </a:r>
            <a:r>
              <a:rPr lang="en-US" sz="2000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+mj-lt"/>
                <a:cs typeface="Consolas" panose="020B0609020204030204" pitchFamily="49" charset="0"/>
              </a:rPr>
              <a:t>padrão</a:t>
            </a:r>
            <a:r>
              <a:rPr lang="en-US" sz="2000" dirty="0" smtClean="0">
                <a:latin typeface="+mj-lt"/>
                <a:cs typeface="Consolas" panose="020B0609020204030204" pitchFamily="49" charset="0"/>
              </a:rPr>
              <a:t> de </a:t>
            </a:r>
            <a:r>
              <a:rPr lang="en-US" sz="2000" dirty="0" err="1" smtClean="0">
                <a:latin typeface="+mj-lt"/>
                <a:cs typeface="Consolas" panose="020B0609020204030204" pitchFamily="49" charset="0"/>
              </a:rPr>
              <a:t>permissões</a:t>
            </a:r>
            <a:r>
              <a:rPr lang="en-US" sz="2000" dirty="0" smtClean="0">
                <a:latin typeface="+mj-lt"/>
                <a:cs typeface="Consolas" panose="020B0609020204030204" pitchFamily="49" charset="0"/>
              </a:rPr>
              <a:t> do Django.</a:t>
            </a:r>
            <a:endParaRPr lang="en-US" sz="2000" dirty="0">
              <a:latin typeface="+mj-lt"/>
              <a:cs typeface="Consolas" panose="020B0609020204030204" pitchFamily="49" charset="0"/>
            </a:endParaRPr>
          </a:p>
          <a:p>
            <a:pPr marL="1371600" lvl="2" indent="-355600" rtl="0">
              <a:spcBef>
                <a:spcPts val="0"/>
              </a:spcBef>
              <a:buSzPct val="100000"/>
              <a:buFont typeface="Arial"/>
            </a:pPr>
            <a:r>
              <a:rPr lang="pt-BR" sz="2000" dirty="0" smtClean="0">
                <a:latin typeface="+mj-lt"/>
                <a:ea typeface="Arial"/>
                <a:cs typeface="Consolas" panose="020B0609020204030204" pitchFamily="49" charset="0"/>
                <a:sym typeface="Arial"/>
              </a:rPr>
              <a:t>Por último, precisamos de um substituo para a propriedade que diz se o usuário em questão pode acessar o </a:t>
            </a:r>
            <a:r>
              <a:rPr lang="pt-BR" sz="2000" dirty="0" err="1" smtClean="0">
                <a:latin typeface="+mj-lt"/>
                <a:ea typeface="Arial"/>
                <a:cs typeface="Consolas" panose="020B0609020204030204" pitchFamily="49" charset="0"/>
                <a:sym typeface="Arial"/>
              </a:rPr>
              <a:t>Django</a:t>
            </a:r>
            <a:r>
              <a:rPr lang="pt-BR" sz="2000" dirty="0" smtClean="0">
                <a:latin typeface="+mj-lt"/>
                <a:ea typeface="Arial"/>
                <a:cs typeface="Consolas" panose="020B0609020204030204" pitchFamily="49" charset="0"/>
                <a:sym typeface="Arial"/>
              </a:rPr>
              <a:t> </a:t>
            </a:r>
            <a:r>
              <a:rPr lang="pt-BR" sz="2000" dirty="0" err="1" smtClean="0">
                <a:latin typeface="+mj-lt"/>
                <a:ea typeface="Arial"/>
                <a:cs typeface="Consolas" panose="020B0609020204030204" pitchFamily="49" charset="0"/>
                <a:sym typeface="Arial"/>
              </a:rPr>
              <a:t>Admin</a:t>
            </a:r>
            <a:r>
              <a:rPr lang="pt-BR" sz="2000" dirty="0" smtClean="0">
                <a:latin typeface="+mj-lt"/>
                <a:ea typeface="Arial"/>
                <a:cs typeface="Consolas" panose="020B0609020204030204" pitchFamily="49" charset="0"/>
                <a:sym typeface="Arial"/>
              </a:rPr>
              <a:t>:</a:t>
            </a:r>
            <a:br>
              <a:rPr lang="pt-BR" sz="2000" dirty="0" smtClean="0">
                <a:latin typeface="+mj-lt"/>
                <a:ea typeface="Arial"/>
                <a:cs typeface="Consolas" panose="020B0609020204030204" pitchFamily="49" charset="0"/>
                <a:sym typeface="Arial"/>
              </a:rPr>
            </a:br>
            <a:endParaRPr lang="pt-BR" sz="2000" dirty="0" smtClean="0">
              <a:latin typeface="+mj-lt"/>
              <a:ea typeface="Arial"/>
              <a:cs typeface="Consolas" panose="020B0609020204030204" pitchFamily="49" charset="0"/>
              <a:sym typeface="Arial"/>
            </a:endParaRPr>
          </a:p>
          <a:p>
            <a:pPr marL="1104900" lvl="2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@property</a:t>
            </a:r>
          </a:p>
          <a:p>
            <a:pPr marL="1104900" lvl="2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is_staff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(self):</a:t>
            </a:r>
          </a:p>
          <a:p>
            <a:pPr marL="1104900" lvl="2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return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self.perfil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== 'C'</a:t>
            </a:r>
          </a:p>
          <a:p>
            <a:pPr marL="1016000" lvl="2" indent="0" rtl="0">
              <a:spcBef>
                <a:spcPts val="0"/>
              </a:spcBef>
              <a:buSzPct val="100000"/>
              <a:buNone/>
            </a:pPr>
            <a:endParaRPr sz="2000" dirty="0">
              <a:latin typeface="+mj-lt"/>
              <a:ea typeface="Arial"/>
              <a:cs typeface="Consolas" panose="020B0609020204030204" pitchFamily="49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1691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79388" y="1340768"/>
            <a:ext cx="8785200" cy="5112566"/>
          </a:xfrm>
        </p:spPr>
        <p:txBody>
          <a:bodyPr/>
          <a:lstStyle/>
          <a:p>
            <a:r>
              <a:rPr lang="pt-BR" sz="2400" dirty="0" smtClean="0">
                <a:latin typeface="+mj-lt"/>
              </a:rPr>
              <a:t> A classe </a:t>
            </a:r>
            <a:r>
              <a:rPr lang="pt-BR" sz="2400" b="1" dirty="0" err="1" smtClean="0">
                <a:latin typeface="+mj-lt"/>
              </a:rPr>
              <a:t>UsuarioManager</a:t>
            </a:r>
            <a:r>
              <a:rPr lang="pt-BR" sz="2400" dirty="0" smtClean="0">
                <a:latin typeface="+mj-lt"/>
              </a:rPr>
              <a:t> precisa ser modificada para aceitar o RA ao invés de </a:t>
            </a:r>
            <a:r>
              <a:rPr lang="pt-BR" sz="2400" dirty="0" err="1" smtClean="0">
                <a:latin typeface="+mj-lt"/>
              </a:rPr>
              <a:t>username</a:t>
            </a:r>
            <a:r>
              <a:rPr lang="pt-BR" sz="2400" dirty="0" smtClean="0">
                <a:latin typeface="+mj-lt"/>
              </a:rPr>
              <a:t>:</a:t>
            </a:r>
            <a:endParaRPr lang="pt-BR" sz="2400" dirty="0">
              <a:latin typeface="+mj-lt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043609" y="2194406"/>
            <a:ext cx="6768751" cy="375487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300" b="1" dirty="0" err="1">
                <a:solidFill>
                  <a:srgbClr val="0000FF"/>
                </a:solidFill>
                <a:latin typeface="Consolas"/>
                <a:ea typeface="Consolas"/>
                <a:cs typeface="Consolas"/>
              </a:rPr>
              <a:t>class</a:t>
            </a:r>
            <a:r>
              <a:rPr lang="pt-BR" dirty="0"/>
              <a:t> </a:t>
            </a:r>
            <a:r>
              <a:rPr lang="pt-BR" dirty="0" err="1"/>
              <a:t>UsuarioManager</a:t>
            </a:r>
            <a:r>
              <a:rPr lang="pt-BR" dirty="0"/>
              <a:t>(</a:t>
            </a:r>
            <a:r>
              <a:rPr lang="pt-BR" dirty="0" err="1">
                <a:solidFill>
                  <a:srgbClr val="C00000"/>
                </a:solidFill>
              </a:rPr>
              <a:t>BaseUserManager</a:t>
            </a:r>
            <a:r>
              <a:rPr lang="pt-BR" dirty="0"/>
              <a:t>):</a:t>
            </a:r>
          </a:p>
          <a:p>
            <a:r>
              <a:rPr lang="pt-BR" dirty="0" smtClean="0"/>
              <a:t>       </a:t>
            </a:r>
            <a:r>
              <a:rPr lang="pt-BR" dirty="0" err="1" smtClean="0"/>
              <a:t>use_in_migrations</a:t>
            </a:r>
            <a:r>
              <a:rPr lang="pt-BR" dirty="0" smtClean="0"/>
              <a:t> </a:t>
            </a:r>
            <a:r>
              <a:rPr lang="pt-BR" dirty="0"/>
              <a:t>= </a:t>
            </a:r>
            <a:r>
              <a:rPr lang="pt-BR" dirty="0" err="1"/>
              <a:t>True</a:t>
            </a:r>
            <a:endParaRPr lang="pt-BR" dirty="0"/>
          </a:p>
          <a:p>
            <a:r>
              <a:rPr lang="pt-BR" dirty="0"/>
              <a:t/>
            </a:r>
            <a:br>
              <a:rPr lang="pt-BR" dirty="0"/>
            </a:br>
            <a:r>
              <a:rPr lang="pt-BR" sz="1300" b="1" dirty="0" err="1">
                <a:solidFill>
                  <a:srgbClr val="0000FF"/>
                </a:solidFill>
                <a:latin typeface="Consolas"/>
                <a:ea typeface="Consolas"/>
                <a:cs typeface="Consolas"/>
              </a:rPr>
              <a:t>def</a:t>
            </a:r>
            <a:r>
              <a:rPr lang="pt-BR" dirty="0"/>
              <a:t> _</a:t>
            </a:r>
            <a:r>
              <a:rPr lang="pt-BR" dirty="0" err="1"/>
              <a:t>create_user</a:t>
            </a:r>
            <a:r>
              <a:rPr lang="pt-BR" dirty="0"/>
              <a:t>(</a:t>
            </a:r>
            <a:r>
              <a:rPr lang="pt-BR" dirty="0">
                <a:solidFill>
                  <a:schemeClr val="accent5">
                    <a:lumMod val="50000"/>
                  </a:schemeClr>
                </a:solidFill>
              </a:rPr>
              <a:t>self</a:t>
            </a:r>
            <a:r>
              <a:rPr lang="pt-BR" dirty="0"/>
              <a:t>, </a:t>
            </a:r>
            <a:r>
              <a:rPr lang="pt-BR" dirty="0" err="1"/>
              <a:t>ra</a:t>
            </a:r>
            <a:r>
              <a:rPr lang="pt-BR" dirty="0"/>
              <a:t>, </a:t>
            </a:r>
            <a:r>
              <a:rPr lang="pt-BR" dirty="0" err="1"/>
              <a:t>password</a:t>
            </a:r>
            <a:r>
              <a:rPr lang="pt-BR" dirty="0"/>
              <a:t>, **</a:t>
            </a:r>
            <a:r>
              <a:rPr lang="pt-BR" dirty="0" err="1"/>
              <a:t>extra_fields</a:t>
            </a:r>
            <a:r>
              <a:rPr lang="pt-BR" dirty="0"/>
              <a:t>):</a:t>
            </a:r>
          </a:p>
          <a:p>
            <a:r>
              <a:rPr lang="pt-BR" sz="1300" b="1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pt-BR" sz="1300" b="1" dirty="0" err="1" smtClean="0">
                <a:solidFill>
                  <a:srgbClr val="0000FF"/>
                </a:solidFill>
                <a:latin typeface="Consolas"/>
                <a:ea typeface="Consolas"/>
                <a:cs typeface="Consolas"/>
              </a:rPr>
              <a:t>if</a:t>
            </a:r>
            <a:r>
              <a:rPr lang="pt-BR" dirty="0" smtClean="0"/>
              <a:t>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ra</a:t>
            </a:r>
            <a:r>
              <a:rPr lang="pt-BR" dirty="0"/>
              <a:t>:</a:t>
            </a:r>
          </a:p>
          <a:p>
            <a:r>
              <a:rPr lang="pt-BR" sz="1300" b="1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</a:rPr>
              <a:t>       </a:t>
            </a:r>
            <a:r>
              <a:rPr lang="pt-BR" sz="1300" b="1" dirty="0" err="1" smtClean="0">
                <a:solidFill>
                  <a:srgbClr val="0000FF"/>
                </a:solidFill>
                <a:latin typeface="Consolas"/>
                <a:ea typeface="Consolas"/>
                <a:cs typeface="Consolas"/>
              </a:rPr>
              <a:t>raise</a:t>
            </a:r>
            <a:r>
              <a:rPr lang="pt-BR" dirty="0" smtClean="0"/>
              <a:t> </a:t>
            </a:r>
            <a:r>
              <a:rPr lang="pt-BR" dirty="0" err="1" smtClean="0"/>
              <a:t>ValueError</a:t>
            </a:r>
            <a:r>
              <a:rPr lang="pt-BR" dirty="0" smtClean="0"/>
              <a:t>(</a:t>
            </a:r>
            <a:r>
              <a:rPr lang="pt-BR" dirty="0"/>
              <a:t>'</a:t>
            </a:r>
            <a:r>
              <a:rPr lang="pt-BR" dirty="0" smtClean="0"/>
              <a:t>RA precisa ser preenchido')</a:t>
            </a:r>
            <a:endParaRPr lang="pt-BR" dirty="0"/>
          </a:p>
          <a:p>
            <a:r>
              <a:rPr lang="pt-BR" dirty="0" smtClean="0"/>
              <a:t>       </a:t>
            </a:r>
            <a:r>
              <a:rPr lang="pt-BR" dirty="0" err="1" smtClean="0"/>
              <a:t>user</a:t>
            </a:r>
            <a:r>
              <a:rPr lang="pt-BR" dirty="0" smtClean="0"/>
              <a:t> </a:t>
            </a:r>
            <a:r>
              <a:rPr lang="pt-BR" dirty="0"/>
              <a:t>= </a:t>
            </a:r>
            <a:r>
              <a:rPr lang="pt-BR" dirty="0" err="1">
                <a:solidFill>
                  <a:schemeClr val="accent5">
                    <a:lumMod val="50000"/>
                  </a:schemeClr>
                </a:solidFill>
              </a:rPr>
              <a:t>self</a:t>
            </a:r>
            <a:r>
              <a:rPr lang="pt-BR" dirty="0" err="1"/>
              <a:t>.model</a:t>
            </a:r>
            <a:r>
              <a:rPr lang="pt-BR" dirty="0"/>
              <a:t>(</a:t>
            </a:r>
            <a:r>
              <a:rPr lang="pt-BR" dirty="0" err="1">
                <a:solidFill>
                  <a:srgbClr val="C00000"/>
                </a:solidFill>
              </a:rPr>
              <a:t>ra</a:t>
            </a:r>
            <a:r>
              <a:rPr lang="pt-BR" dirty="0"/>
              <a:t>=</a:t>
            </a:r>
            <a:r>
              <a:rPr lang="pt-BR" dirty="0" err="1"/>
              <a:t>ra</a:t>
            </a:r>
            <a:r>
              <a:rPr lang="pt-BR" dirty="0"/>
              <a:t>, **</a:t>
            </a:r>
            <a:r>
              <a:rPr lang="pt-BR" dirty="0" err="1"/>
              <a:t>extra_fields</a:t>
            </a:r>
            <a:r>
              <a:rPr lang="pt-BR" dirty="0"/>
              <a:t>)</a:t>
            </a:r>
          </a:p>
          <a:p>
            <a:r>
              <a:rPr lang="pt-BR" dirty="0" smtClean="0"/>
              <a:t>       </a:t>
            </a:r>
            <a:r>
              <a:rPr lang="pt-BR" dirty="0" err="1" smtClean="0"/>
              <a:t>user.set_password</a:t>
            </a:r>
            <a:r>
              <a:rPr lang="pt-BR" dirty="0" smtClean="0"/>
              <a:t>(</a:t>
            </a:r>
            <a:r>
              <a:rPr lang="pt-BR" dirty="0" err="1" smtClean="0"/>
              <a:t>password</a:t>
            </a:r>
            <a:r>
              <a:rPr lang="pt-BR" dirty="0"/>
              <a:t>)</a:t>
            </a:r>
          </a:p>
          <a:p>
            <a:r>
              <a:rPr lang="pt-BR" dirty="0" smtClean="0"/>
              <a:t>       </a:t>
            </a:r>
            <a:r>
              <a:rPr lang="pt-BR" dirty="0" err="1" smtClean="0"/>
              <a:t>user.save</a:t>
            </a:r>
            <a:r>
              <a:rPr lang="pt-BR" dirty="0" smtClean="0"/>
              <a:t>(</a:t>
            </a:r>
            <a:r>
              <a:rPr lang="pt-BR" dirty="0" err="1" smtClean="0">
                <a:solidFill>
                  <a:srgbClr val="C00000"/>
                </a:solidFill>
              </a:rPr>
              <a:t>using</a:t>
            </a:r>
            <a:r>
              <a:rPr lang="pt-BR" dirty="0" smtClean="0"/>
              <a:t>=</a:t>
            </a:r>
            <a:r>
              <a:rPr lang="pt-BR" dirty="0">
                <a:solidFill>
                  <a:schemeClr val="accent5">
                    <a:lumMod val="50000"/>
                  </a:schemeClr>
                </a:solidFill>
              </a:rPr>
              <a:t>self</a:t>
            </a:r>
            <a:r>
              <a:rPr lang="pt-BR" dirty="0"/>
              <a:t>._</a:t>
            </a:r>
            <a:r>
              <a:rPr lang="pt-BR" dirty="0" err="1"/>
              <a:t>db</a:t>
            </a:r>
            <a:r>
              <a:rPr lang="pt-BR" dirty="0"/>
              <a:t>)</a:t>
            </a:r>
          </a:p>
          <a:p>
            <a:r>
              <a:rPr lang="pt-BR" sz="1300" b="1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pt-BR" sz="1300" b="1" dirty="0" err="1" smtClean="0">
                <a:solidFill>
                  <a:srgbClr val="0000FF"/>
                </a:solidFill>
                <a:latin typeface="Consolas"/>
                <a:ea typeface="Consolas"/>
                <a:cs typeface="Consolas"/>
              </a:rPr>
              <a:t>return</a:t>
            </a:r>
            <a:r>
              <a:rPr lang="pt-BR" dirty="0" smtClean="0"/>
              <a:t> </a:t>
            </a:r>
            <a:r>
              <a:rPr lang="pt-BR" dirty="0" err="1"/>
              <a:t>user</a:t>
            </a:r>
            <a:endParaRPr lang="pt-BR" dirty="0"/>
          </a:p>
          <a:p>
            <a:r>
              <a:rPr lang="pt-BR" dirty="0"/>
              <a:t/>
            </a:r>
            <a:br>
              <a:rPr lang="pt-BR" dirty="0"/>
            </a:br>
            <a:r>
              <a:rPr lang="pt-BR" sz="1300" b="1" dirty="0" err="1">
                <a:solidFill>
                  <a:srgbClr val="0000FF"/>
                </a:solidFill>
                <a:latin typeface="Consolas"/>
                <a:ea typeface="Consolas"/>
                <a:cs typeface="Consolas"/>
              </a:rPr>
              <a:t>def</a:t>
            </a:r>
            <a:r>
              <a:rPr lang="pt-BR" dirty="0"/>
              <a:t> </a:t>
            </a:r>
            <a:r>
              <a:rPr lang="pt-BR" dirty="0" err="1"/>
              <a:t>create_user</a:t>
            </a:r>
            <a:r>
              <a:rPr lang="pt-BR" dirty="0"/>
              <a:t>(</a:t>
            </a:r>
            <a:r>
              <a:rPr lang="pt-BR" dirty="0">
                <a:solidFill>
                  <a:schemeClr val="accent5">
                    <a:lumMod val="50000"/>
                  </a:schemeClr>
                </a:solidFill>
              </a:rPr>
              <a:t>self</a:t>
            </a:r>
            <a:r>
              <a:rPr lang="pt-BR" dirty="0"/>
              <a:t>, </a:t>
            </a:r>
            <a:r>
              <a:rPr lang="pt-BR" dirty="0" err="1"/>
              <a:t>ra</a:t>
            </a:r>
            <a:r>
              <a:rPr lang="pt-BR" dirty="0"/>
              <a:t>, </a:t>
            </a:r>
            <a:r>
              <a:rPr lang="pt-BR" dirty="0" err="1"/>
              <a:t>password</a:t>
            </a:r>
            <a:r>
              <a:rPr lang="pt-BR" dirty="0"/>
              <a:t>=</a:t>
            </a:r>
            <a:r>
              <a:rPr lang="pt-BR" dirty="0" err="1"/>
              <a:t>None</a:t>
            </a:r>
            <a:r>
              <a:rPr lang="pt-BR" dirty="0"/>
              <a:t>, **</a:t>
            </a:r>
            <a:r>
              <a:rPr lang="pt-BR" dirty="0" err="1"/>
              <a:t>extra_fields</a:t>
            </a:r>
            <a:r>
              <a:rPr lang="pt-BR" dirty="0"/>
              <a:t>):</a:t>
            </a:r>
          </a:p>
          <a:p>
            <a:r>
              <a:rPr lang="pt-BR" sz="1300" b="1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pt-BR" sz="1300" b="1" dirty="0" err="1" smtClean="0">
                <a:solidFill>
                  <a:srgbClr val="0000FF"/>
                </a:solidFill>
                <a:latin typeface="Consolas"/>
                <a:ea typeface="Consolas"/>
                <a:cs typeface="Consolas"/>
              </a:rPr>
              <a:t>return</a:t>
            </a:r>
            <a:r>
              <a:rPr lang="pt-BR" dirty="0" smtClean="0"/>
              <a:t> </a:t>
            </a:r>
            <a:r>
              <a:rPr lang="pt-BR" dirty="0">
                <a:solidFill>
                  <a:schemeClr val="accent5">
                    <a:lumMod val="50000"/>
                  </a:schemeClr>
                </a:solidFill>
              </a:rPr>
              <a:t>self</a:t>
            </a:r>
            <a:r>
              <a:rPr lang="pt-BR" dirty="0"/>
              <a:t>._</a:t>
            </a:r>
            <a:r>
              <a:rPr lang="pt-BR" dirty="0" err="1"/>
              <a:t>create_user</a:t>
            </a:r>
            <a:r>
              <a:rPr lang="pt-BR" dirty="0"/>
              <a:t>(</a:t>
            </a:r>
            <a:r>
              <a:rPr lang="pt-BR" dirty="0" err="1"/>
              <a:t>ra</a:t>
            </a:r>
            <a:r>
              <a:rPr lang="pt-BR" dirty="0"/>
              <a:t>, </a:t>
            </a:r>
            <a:r>
              <a:rPr lang="pt-BR" dirty="0" err="1"/>
              <a:t>password</a:t>
            </a:r>
            <a:r>
              <a:rPr lang="pt-BR" dirty="0"/>
              <a:t>, **</a:t>
            </a:r>
            <a:r>
              <a:rPr lang="pt-BR" dirty="0" err="1"/>
              <a:t>extra_fields</a:t>
            </a:r>
            <a:r>
              <a:rPr lang="pt-BR" dirty="0"/>
              <a:t>)</a:t>
            </a:r>
          </a:p>
          <a:p>
            <a:r>
              <a:rPr lang="pt-BR" dirty="0"/>
              <a:t/>
            </a:r>
            <a:br>
              <a:rPr lang="pt-BR" dirty="0"/>
            </a:br>
            <a:r>
              <a:rPr lang="pt-BR" sz="1300" b="1" dirty="0" err="1">
                <a:solidFill>
                  <a:srgbClr val="0000FF"/>
                </a:solidFill>
                <a:latin typeface="Consolas"/>
                <a:ea typeface="Consolas"/>
                <a:cs typeface="Consolas"/>
              </a:rPr>
              <a:t>def</a:t>
            </a:r>
            <a:r>
              <a:rPr lang="pt-BR" dirty="0"/>
              <a:t> </a:t>
            </a:r>
            <a:r>
              <a:rPr lang="pt-BR" dirty="0" err="1"/>
              <a:t>create_superuser</a:t>
            </a:r>
            <a:r>
              <a:rPr lang="pt-BR" dirty="0"/>
              <a:t>(</a:t>
            </a:r>
            <a:r>
              <a:rPr lang="pt-BR" dirty="0">
                <a:solidFill>
                  <a:schemeClr val="accent5">
                    <a:lumMod val="50000"/>
                  </a:schemeClr>
                </a:solidFill>
              </a:rPr>
              <a:t>self</a:t>
            </a:r>
            <a:r>
              <a:rPr lang="pt-BR" dirty="0"/>
              <a:t>, </a:t>
            </a:r>
            <a:r>
              <a:rPr lang="pt-BR" dirty="0" err="1"/>
              <a:t>ra</a:t>
            </a:r>
            <a:r>
              <a:rPr lang="pt-BR" dirty="0"/>
              <a:t>, </a:t>
            </a:r>
            <a:r>
              <a:rPr lang="pt-BR" dirty="0" err="1"/>
              <a:t>password</a:t>
            </a:r>
            <a:r>
              <a:rPr lang="pt-BR" dirty="0"/>
              <a:t>, **</a:t>
            </a:r>
            <a:r>
              <a:rPr lang="pt-BR" dirty="0" err="1"/>
              <a:t>extra_fields</a:t>
            </a:r>
            <a:r>
              <a:rPr lang="pt-BR" dirty="0"/>
              <a:t>):</a:t>
            </a:r>
          </a:p>
          <a:p>
            <a:r>
              <a:rPr lang="pt-BR" sz="1300" b="1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pt-BR" sz="1300" b="1" dirty="0" err="1" smtClean="0">
                <a:solidFill>
                  <a:srgbClr val="0000FF"/>
                </a:solidFill>
                <a:latin typeface="Consolas"/>
                <a:ea typeface="Consolas"/>
                <a:cs typeface="Consolas"/>
              </a:rPr>
              <a:t>return</a:t>
            </a:r>
            <a:r>
              <a:rPr lang="pt-BR" dirty="0" smtClean="0"/>
              <a:t> </a:t>
            </a:r>
            <a:r>
              <a:rPr lang="pt-BR" dirty="0">
                <a:solidFill>
                  <a:schemeClr val="accent5">
                    <a:lumMod val="50000"/>
                  </a:schemeClr>
                </a:solidFill>
              </a:rPr>
              <a:t>self</a:t>
            </a:r>
            <a:r>
              <a:rPr lang="pt-BR" dirty="0"/>
              <a:t>._</a:t>
            </a:r>
            <a:r>
              <a:rPr lang="pt-BR" dirty="0" err="1"/>
              <a:t>create_user</a:t>
            </a:r>
            <a:r>
              <a:rPr lang="pt-BR" dirty="0"/>
              <a:t>(</a:t>
            </a:r>
            <a:r>
              <a:rPr lang="pt-BR" dirty="0" err="1"/>
              <a:t>ra</a:t>
            </a:r>
            <a:r>
              <a:rPr lang="pt-BR" dirty="0"/>
              <a:t>, </a:t>
            </a:r>
            <a:r>
              <a:rPr lang="pt-BR" dirty="0" err="1"/>
              <a:t>password</a:t>
            </a:r>
            <a:r>
              <a:rPr lang="pt-BR" dirty="0"/>
              <a:t>, **</a:t>
            </a:r>
            <a:r>
              <a:rPr lang="pt-BR" dirty="0" err="1"/>
              <a:t>extra_fields</a:t>
            </a:r>
            <a:r>
              <a:rPr lang="pt-BR" dirty="0"/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9553458"/>
      </p:ext>
    </p:extLst>
  </p:cSld>
  <p:clrMapOvr>
    <a:masterClrMapping/>
  </p:clrMapOvr>
</p:sld>
</file>

<file path=ppt/theme/theme1.xml><?xml version="1.0" encoding="utf-8"?>
<a:theme xmlns:a="http://schemas.openxmlformats.org/drawingml/2006/main" name="1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935</Words>
  <Application>Microsoft Office PowerPoint</Application>
  <PresentationFormat>Apresentação na tela (4:3)</PresentationFormat>
  <Paragraphs>230</Paragraphs>
  <Slides>23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30" baseType="lpstr">
      <vt:lpstr>Arial</vt:lpstr>
      <vt:lpstr>Tahoma</vt:lpstr>
      <vt:lpstr>Verdana</vt:lpstr>
      <vt:lpstr>Calibri</vt:lpstr>
      <vt:lpstr>Consolas</vt:lpstr>
      <vt:lpstr>Noto Sans Symbols</vt:lpstr>
      <vt:lpstr>1_Blends</vt:lpstr>
      <vt:lpstr>Python para Web  Django Framework </vt:lpstr>
      <vt:lpstr>Última aula</vt:lpstr>
      <vt:lpstr>Objetivos da Aula</vt:lpstr>
      <vt:lpstr>Django - Autenticação</vt:lpstr>
      <vt:lpstr>Django - Autenticação</vt:lpstr>
      <vt:lpstr>Django - Usuário</vt:lpstr>
      <vt:lpstr>Django - Usuário</vt:lpstr>
      <vt:lpstr>Django - Usuário</vt:lpstr>
      <vt:lpstr>Apresentação do PowerPoint</vt:lpstr>
      <vt:lpstr>Django - Usuário</vt:lpstr>
      <vt:lpstr>Django – Perfis</vt:lpstr>
      <vt:lpstr>Django – Admin e Novo Usuário</vt:lpstr>
      <vt:lpstr>Django – Admin e Novo Usuário</vt:lpstr>
      <vt:lpstr>Django – Admin e Novo Usuário</vt:lpstr>
      <vt:lpstr>Django - Login e Logout</vt:lpstr>
      <vt:lpstr>Django - Login e Logout</vt:lpstr>
      <vt:lpstr>Django - Login e Logout</vt:lpstr>
      <vt:lpstr>Django - Login e Logout</vt:lpstr>
      <vt:lpstr>Django – Bloqueando Views</vt:lpstr>
      <vt:lpstr>Django – Bloqueando Views</vt:lpstr>
      <vt:lpstr>Django – Bloqueando Views</vt:lpstr>
      <vt:lpstr>Django – Bloqueando Views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para Web  Django Framework </dc:title>
  <cp:lastModifiedBy>Yuri Maximilian Rottner Dirickson</cp:lastModifiedBy>
  <cp:revision>9</cp:revision>
  <dcterms:modified xsi:type="dcterms:W3CDTF">2017-11-06T19:03:40Z</dcterms:modified>
</cp:coreProperties>
</file>