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753600" cx="130048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Ma6icsuW/oQ60tQU1vtgAh87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19" Type="http://schemas.openxmlformats.org/officeDocument/2006/relationships/font" Target="fonts/ArialNarrow-boldItalic.fntdata"/><Relationship Id="rId18" Type="http://schemas.openxmlformats.org/officeDocument/2006/relationships/font" Target="fonts/ArialNarrow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6c8c4e8a_1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6e6c8c4e8a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6c8c4e8a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6e6c8c4e8a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s.usfca.edu/~galles/visualization/BTree.html" TargetMode="External"/><Relationship Id="rId4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Árvore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21919" y="5603746"/>
            <a:ext cx="12761099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Hellena Canuto</a:t>
            </a:r>
            <a:endParaRPr b="1" i="0" sz="4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Márcio Henrique</a:t>
            </a:r>
            <a:endParaRPr b="1" i="0" sz="4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Michael Miller</a:t>
            </a:r>
            <a:endParaRPr b="1" i="0" sz="4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Michel Thomas</a:t>
            </a:r>
            <a:endParaRPr b="1" i="0" sz="4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https://github.com/Miller202/TheHuffman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Animação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735791" y="15338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https://www.cs.usfca.edu/~galles/visualization/BTree.html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775" y="2397900"/>
            <a:ext cx="10724750" cy="59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A quantidade de dados utilizados numa árvore não cabem na memória de uma só vez, por isso, a árvore B soluciona o problema através da paginação dos dados, permitindo que o armazenamento dos dados seja feito com sucesso.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2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Armazenar muitos dados na memória: A memória principal tem alta velocidade mas pouca capacidade enquanto a memória secundária tem baixa velocidade mas grande capacidade.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O custo de cada acesso ao armazenamento de massa é muito alto quando comparado ao acesso à memória RAM. Toda vez que um acesso é feito, deve-se aproveitá-lo da melhor maneira possível, trazendo o máximo de informação.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B</a:t>
            </a:r>
            <a:endParaRPr/>
          </a:p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São árvores balanceadas, desenvolvidas para otimizar o acesso a armazenamento secundário e permitir pesquisas, acesso sequencial, inserções e remoções em tempo logarítmico.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São</a:t>
            </a:r>
            <a:r>
              <a:rPr lang="en-US"/>
              <a:t> usadas para implementar TSs (tabelas de símbolos) muito grandes. Uma árvore B pode ser vista como um índice (análogo ao índice de um livro) para uma coleção de pequenas TSs:  o índice diz em qual das pequenas TSs está a chave que você procura.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B</a:t>
            </a:r>
            <a:endParaRPr/>
          </a:p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id="54" name="Google Shape;54;p4"/>
          <p:cNvPicPr preferRelativeResize="0"/>
          <p:nvPr/>
        </p:nvPicPr>
        <p:blipFill rotWithShape="1">
          <a:blip r:embed="rId3">
            <a:alphaModFix/>
          </a:blip>
          <a:srcRect b="12586" l="0" r="0" t="0"/>
          <a:stretch/>
        </p:blipFill>
        <p:spPr>
          <a:xfrm>
            <a:off x="659600" y="1643110"/>
            <a:ext cx="11339401" cy="738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Ordem</a:t>
            </a:r>
            <a:r>
              <a:rPr lang="en-US">
                <a:solidFill>
                  <a:schemeClr val="dk1"/>
                </a:solidFill>
              </a:rPr>
              <a:t> - Pela definição de Knuth, a ordem é o número máximo de páginas filhas que toda página pode conter, e o número máximo de chaves por página foi estabelecido como: (ordem - 1);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Chaves / Registros</a:t>
            </a:r>
            <a:r>
              <a:rPr lang="en-US" sz="1300">
                <a:solidFill>
                  <a:schemeClr val="dk1"/>
                </a:solidFill>
              </a:rPr>
              <a:t>  </a:t>
            </a:r>
            <a:r>
              <a:rPr lang="en-US">
                <a:solidFill>
                  <a:schemeClr val="dk1"/>
                </a:solidFill>
              </a:rPr>
              <a:t>- São os elementos da árvore, inseridos  em páginas;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Nó / Página</a:t>
            </a:r>
            <a:r>
              <a:rPr lang="en-US" sz="1300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- Conjunto de elementos (chaves) apontando para os seus filhos;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Página raiz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</a:rPr>
              <a:t>- É a página do topo da árvore, que possui limite superior de (ordem - 1) chaves;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u="sng">
                <a:solidFill>
                  <a:schemeClr val="dk1"/>
                </a:solidFill>
              </a:rPr>
              <a:t>Página folha</a:t>
            </a:r>
            <a:r>
              <a:rPr lang="en-US" sz="1300">
                <a:solidFill>
                  <a:schemeClr val="dk1"/>
                </a:solidFill>
              </a:rPr>
              <a:t>  </a:t>
            </a:r>
            <a:r>
              <a:rPr lang="en-US">
                <a:solidFill>
                  <a:schemeClr val="dk1"/>
                </a:solidFill>
              </a:rPr>
              <a:t>- Página que não possui filhos;</a:t>
            </a:r>
            <a:endParaRPr>
              <a:solidFill>
                <a:schemeClr val="dk1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u="sng">
                <a:solidFill>
                  <a:schemeClr val="dk1"/>
                </a:solidFill>
              </a:rPr>
              <a:t>Página interna</a:t>
            </a:r>
            <a:r>
              <a:rPr lang="en-US">
                <a:solidFill>
                  <a:schemeClr val="dk1"/>
                </a:solidFill>
              </a:rPr>
              <a:t> - É a página que nem é raiz e nem é folha, possui entre ((ordem / 2) - 1) e (ordem - 1) chaves;</a:t>
            </a:r>
            <a:endParaRPr>
              <a:solidFill>
                <a:schemeClr val="dk1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>
                <a:solidFill>
                  <a:schemeClr val="dk1"/>
                </a:solidFill>
              </a:rPr>
              <a:t>Toda </a:t>
            </a:r>
            <a:r>
              <a:rPr lang="en-US" u="sng">
                <a:solidFill>
                  <a:schemeClr val="dk1"/>
                </a:solidFill>
              </a:rPr>
              <a:t>página</a:t>
            </a:r>
            <a:r>
              <a:rPr lang="en-US">
                <a:solidFill>
                  <a:schemeClr val="dk1"/>
                </a:solidFill>
              </a:rPr>
              <a:t> exceto a </a:t>
            </a:r>
            <a:r>
              <a:rPr lang="en-US" u="sng">
                <a:solidFill>
                  <a:schemeClr val="dk1"/>
                </a:solidFill>
              </a:rPr>
              <a:t>raiz</a:t>
            </a:r>
            <a:r>
              <a:rPr lang="en-US">
                <a:solidFill>
                  <a:schemeClr val="dk1"/>
                </a:solidFill>
              </a:rPr>
              <a:t> e as </a:t>
            </a:r>
            <a:r>
              <a:rPr lang="en-US" u="sng">
                <a:solidFill>
                  <a:schemeClr val="dk1"/>
                </a:solidFill>
              </a:rPr>
              <a:t>folhas</a:t>
            </a:r>
            <a:r>
              <a:rPr lang="en-US">
                <a:solidFill>
                  <a:schemeClr val="dk1"/>
                </a:solidFill>
              </a:rPr>
              <a:t>, possui no mínimo (ordem/2) filhos;</a:t>
            </a:r>
            <a:endParaRPr>
              <a:solidFill>
                <a:schemeClr val="dk1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>
                <a:solidFill>
                  <a:schemeClr val="dk1"/>
                </a:solidFill>
              </a:rPr>
              <a:t>O número de </a:t>
            </a:r>
            <a:r>
              <a:rPr lang="en-US" u="sng">
                <a:solidFill>
                  <a:schemeClr val="dk1"/>
                </a:solidFill>
              </a:rPr>
              <a:t>filhos</a:t>
            </a:r>
            <a:r>
              <a:rPr lang="en-US">
                <a:solidFill>
                  <a:schemeClr val="dk1"/>
                </a:solidFill>
              </a:rPr>
              <a:t> da </a:t>
            </a:r>
            <a:r>
              <a:rPr lang="en-US" u="sng">
                <a:solidFill>
                  <a:schemeClr val="dk1"/>
                </a:solidFill>
              </a:rPr>
              <a:t>raiz</a:t>
            </a:r>
            <a:r>
              <a:rPr lang="en-US">
                <a:solidFill>
                  <a:schemeClr val="dk1"/>
                </a:solidFill>
              </a:rPr>
              <a:t> deve ser &gt;= 2 ou zero;</a:t>
            </a:r>
            <a:endParaRPr>
              <a:solidFill>
                <a:schemeClr val="dk1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u="sng">
                <a:solidFill>
                  <a:schemeClr val="dk1"/>
                </a:solidFill>
              </a:rPr>
              <a:t>Todas</a:t>
            </a:r>
            <a:r>
              <a:rPr lang="en-US">
                <a:solidFill>
                  <a:schemeClr val="dk1"/>
                </a:solidFill>
              </a:rPr>
              <a:t> as folhas estão no mesmo nível.</a:t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735800" y="1533825"/>
            <a:ext cx="11339400" cy="80559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8897" lvl="0" marL="3188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TAD: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btree_item{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737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*key;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737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*value;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btree_page *child;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}btree_item;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btree_page{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size;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btree_item items[];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}btree_page;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btree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btree_page *top;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num_keys;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cmp_t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comp_keys;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}btree;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4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6c8c4e8a_1_2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78" name="Google Shape;78;g6e6c8c4e8a_1_28"/>
          <p:cNvSpPr txBox="1"/>
          <p:nvPr>
            <p:ph idx="1" type="body"/>
          </p:nvPr>
        </p:nvSpPr>
        <p:spPr>
          <a:xfrm>
            <a:off x="735791" y="13814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8897" lvl="0" marL="3188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Inserção na árvore: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6e6c8c4e8a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925" y="2027975"/>
            <a:ext cx="7138899" cy="74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6c8c4e8a_1_4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85" name="Google Shape;85;g6e6c8c4e8a_1_42"/>
          <p:cNvSpPr txBox="1"/>
          <p:nvPr>
            <p:ph idx="1" type="body"/>
          </p:nvPr>
        </p:nvSpPr>
        <p:spPr>
          <a:xfrm>
            <a:off x="735791" y="13052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8897" lvl="0" marL="3188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Inserção na página: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g6e6c8c4e8a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00" y="2031000"/>
            <a:ext cx="5813599" cy="683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6e6c8c4e8a_1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800" y="2031000"/>
            <a:ext cx="5813600" cy="59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