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embeddedFontLs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Helvetica Neue Light" panose="020B0604020202020204" charset="0"/>
      <p:regular r:id="rId26"/>
      <p:bold r:id="rId27"/>
      <p:italic r:id="rId28"/>
      <p:boldItalic r:id="rId29"/>
    </p:embeddedFont>
    <p:embeddedFont>
      <p:font typeface="Source Code Pro" panose="020B0604020202020204" charset="0"/>
      <p:regular r:id="rId30"/>
      <p:bold r:id="rId31"/>
      <p:italic r:id="rId32"/>
      <p:boldItalic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8" roundtripDataSignature="AMtx7mjMa6icsuW/oQ60tQU1vtgAh87b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6c8c4e8a_1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6e6c8c4e8a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6c8c4e8a_1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g6e6c8c4e8a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sz="3800"/>
            </a:lvl1pPr>
            <a:lvl2pPr marL="914400" lvl="1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endParaRPr sz="4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">
  <p:cSld name="Defaul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5" descr="ufa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00" tIns="65000" rIns="65000" bIns="650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14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875159" y="8881139"/>
            <a:ext cx="432906" cy="7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/>
          <p:nvPr/>
        </p:nvSpPr>
        <p:spPr>
          <a:xfrm>
            <a:off x="246097" y="3964294"/>
            <a:ext cx="12512607" cy="100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00" tIns="65000" rIns="65000" bIns="6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Árvore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121919" y="5603746"/>
            <a:ext cx="12761099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00" tIns="65000" rIns="65000" bIns="6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Hellena Canuto</a:t>
            </a:r>
            <a:endParaRPr sz="4000" b="1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Márcio Henrique</a:t>
            </a:r>
            <a:endParaRPr sz="4000" b="1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Michael Miller</a:t>
            </a:r>
            <a:endParaRPr sz="4000" b="1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Michel Thomas</a:t>
            </a:r>
            <a:endParaRPr sz="4000" b="1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rPr lang="en-US" sz="34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https://github.com/Miller202/TheHuffman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Animação</a:t>
            </a:r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735791" y="15338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https://www.cs.usfca.edu/~galles/visualization/BTree.html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775" y="2397900"/>
            <a:ext cx="10724750" cy="59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volta à Motivação…</a:t>
            </a:r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A quantidade de dados utilizados numa árvore não cabem na memória de uma só vez, por isso, a árvore B soluciona o problema através da paginação dos dados, permitindo que o armazenamento dos dados seja feito com sucesso.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Armazenar muitos dados na memória: A memória principal tem alta velocidade mas pouca capacidade enquanto a memória secundária tem baixa velocidade mas grande capacidade. </a:t>
            </a:r>
            <a:endParaRPr/>
          </a:p>
          <a:p>
            <a:pPr marL="4572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O custo de cada acesso ao armazenamento de massa é muito alto quando comparado ao acesso à memória RAM. Toda vez que um acesso é feito, deve-se aproveitá-lo da melhor maneira possível, trazendo o máximo de informação.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Árvore B</a:t>
            </a:r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São árvores balanceadas, desenvolvidas para otimizar o acesso a armazenamento secundário e permitir pesquisas, acesso sequencial, inserções e remoções em tempo logarítmico.</a:t>
            </a:r>
            <a:endParaRPr/>
          </a:p>
          <a:p>
            <a:pPr marL="34290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São usadas para implementar TSs (tabelas de símbolos) muito grandes. Uma árvore B pode ser vista como um índice (análogo ao índice de um livro) para uma coleção de pequenas TSs:  o índice diz em qual das pequenas TSs está a chave que você procura.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Árvore B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endParaRPr/>
          </a:p>
        </p:txBody>
      </p:sp>
      <p:pic>
        <p:nvPicPr>
          <p:cNvPr id="54" name="Google Shape;54;p4"/>
          <p:cNvPicPr preferRelativeResize="0"/>
          <p:nvPr/>
        </p:nvPicPr>
        <p:blipFill rotWithShape="1">
          <a:blip r:embed="rId3">
            <a:alphaModFix/>
          </a:blip>
          <a:srcRect b="12586"/>
          <a:stretch/>
        </p:blipFill>
        <p:spPr>
          <a:xfrm>
            <a:off x="659600" y="1643110"/>
            <a:ext cx="11339401" cy="7381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lvl="0" indent="-400050" algn="just" rtl="0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u="sng">
                <a:solidFill>
                  <a:schemeClr val="dk1"/>
                </a:solidFill>
              </a:rPr>
              <a:t>Ordem</a:t>
            </a:r>
            <a:r>
              <a:rPr lang="en-US">
                <a:solidFill>
                  <a:schemeClr val="dk1"/>
                </a:solidFill>
              </a:rPr>
              <a:t> - Pela definição de Knuth, a ordem é o número máximo de páginas filhas que toda página pode conter, e o número máximo de chaves por página foi estabelecido como: (ordem - 1);</a:t>
            </a:r>
            <a:endParaRPr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0050" algn="just" rtl="0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u="sng">
                <a:solidFill>
                  <a:schemeClr val="dk1"/>
                </a:solidFill>
              </a:rPr>
              <a:t>Chaves / Registros</a:t>
            </a:r>
            <a:r>
              <a:rPr lang="en-US" sz="1300">
                <a:solidFill>
                  <a:schemeClr val="dk1"/>
                </a:solidFill>
              </a:rPr>
              <a:t>  </a:t>
            </a:r>
            <a:r>
              <a:rPr lang="en-US">
                <a:solidFill>
                  <a:schemeClr val="dk1"/>
                </a:solidFill>
              </a:rPr>
              <a:t>- São os elementos da árvore, inseridos  em páginas;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00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u="sng">
                <a:solidFill>
                  <a:schemeClr val="dk1"/>
                </a:solidFill>
              </a:rPr>
              <a:t>Nó / Página</a:t>
            </a:r>
            <a:r>
              <a:rPr lang="en-US" sz="1300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- Conjunto de elementos (chaves) apontando para os seus filhos;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u="sng">
                <a:solidFill>
                  <a:schemeClr val="dk1"/>
                </a:solidFill>
              </a:rPr>
              <a:t>Página raiz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dk1"/>
                </a:solidFill>
              </a:rPr>
              <a:t>- É a página do topo da árvore, que possui limite superior de (ordem - 1) chaves;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lvl="0" indent="-3143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u="sng">
                <a:solidFill>
                  <a:schemeClr val="dk1"/>
                </a:solidFill>
              </a:rPr>
              <a:t>Página folha</a:t>
            </a:r>
            <a:r>
              <a:rPr lang="en-US" sz="1300">
                <a:solidFill>
                  <a:schemeClr val="dk1"/>
                </a:solidFill>
              </a:rPr>
              <a:t>  </a:t>
            </a:r>
            <a:r>
              <a:rPr lang="en-US">
                <a:solidFill>
                  <a:schemeClr val="dk1"/>
                </a:solidFill>
              </a:rPr>
              <a:t>- Página que não possui filhos;</a:t>
            </a:r>
            <a:endParaRPr>
              <a:solidFill>
                <a:schemeClr val="dk1"/>
              </a:solidFill>
            </a:endParaRPr>
          </a:p>
          <a:p>
            <a:pPr marL="457200" lvl="0" indent="-3143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u="sng">
                <a:solidFill>
                  <a:schemeClr val="dk1"/>
                </a:solidFill>
              </a:rPr>
              <a:t>Página interna</a:t>
            </a:r>
            <a:r>
              <a:rPr lang="en-US">
                <a:solidFill>
                  <a:schemeClr val="dk1"/>
                </a:solidFill>
              </a:rPr>
              <a:t> - É a página que nem é raiz e nem é folha, possui entre ((ordem / 2) - 1) e (ordem - 1) chaves;</a:t>
            </a:r>
            <a:endParaRPr>
              <a:solidFill>
                <a:schemeClr val="dk1"/>
              </a:solidFill>
            </a:endParaRPr>
          </a:p>
          <a:p>
            <a:pPr marL="457200" lvl="0" indent="-3143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>
                <a:solidFill>
                  <a:schemeClr val="dk1"/>
                </a:solidFill>
              </a:rPr>
              <a:t>Toda </a:t>
            </a:r>
            <a:r>
              <a:rPr lang="en-US" u="sng">
                <a:solidFill>
                  <a:schemeClr val="dk1"/>
                </a:solidFill>
              </a:rPr>
              <a:t>página</a:t>
            </a:r>
            <a:r>
              <a:rPr lang="en-US">
                <a:solidFill>
                  <a:schemeClr val="dk1"/>
                </a:solidFill>
              </a:rPr>
              <a:t> exceto a </a:t>
            </a:r>
            <a:r>
              <a:rPr lang="en-US" u="sng">
                <a:solidFill>
                  <a:schemeClr val="dk1"/>
                </a:solidFill>
              </a:rPr>
              <a:t>raiz</a:t>
            </a:r>
            <a:r>
              <a:rPr lang="en-US">
                <a:solidFill>
                  <a:schemeClr val="dk1"/>
                </a:solidFill>
              </a:rPr>
              <a:t> e as </a:t>
            </a:r>
            <a:r>
              <a:rPr lang="en-US" u="sng">
                <a:solidFill>
                  <a:schemeClr val="dk1"/>
                </a:solidFill>
              </a:rPr>
              <a:t>folhas</a:t>
            </a:r>
            <a:r>
              <a:rPr lang="en-US">
                <a:solidFill>
                  <a:schemeClr val="dk1"/>
                </a:solidFill>
              </a:rPr>
              <a:t>, possui no mínimo (ordem/2) filhos;</a:t>
            </a:r>
            <a:endParaRPr>
              <a:solidFill>
                <a:schemeClr val="dk1"/>
              </a:solidFill>
            </a:endParaRPr>
          </a:p>
          <a:p>
            <a:pPr marL="457200" lvl="0" indent="-3143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>
                <a:solidFill>
                  <a:schemeClr val="dk1"/>
                </a:solidFill>
              </a:rPr>
              <a:t>O número de </a:t>
            </a:r>
            <a:r>
              <a:rPr lang="en-US" u="sng">
                <a:solidFill>
                  <a:schemeClr val="dk1"/>
                </a:solidFill>
              </a:rPr>
              <a:t>filhos</a:t>
            </a:r>
            <a:r>
              <a:rPr lang="en-US">
                <a:solidFill>
                  <a:schemeClr val="dk1"/>
                </a:solidFill>
              </a:rPr>
              <a:t> da </a:t>
            </a:r>
            <a:r>
              <a:rPr lang="en-US" u="sng">
                <a:solidFill>
                  <a:schemeClr val="dk1"/>
                </a:solidFill>
              </a:rPr>
              <a:t>raiz</a:t>
            </a:r>
            <a:r>
              <a:rPr lang="en-US">
                <a:solidFill>
                  <a:schemeClr val="dk1"/>
                </a:solidFill>
              </a:rPr>
              <a:t> deve ser &gt;= 2 ou zero;</a:t>
            </a:r>
            <a:endParaRPr>
              <a:solidFill>
                <a:schemeClr val="dk1"/>
              </a:solidFill>
            </a:endParaRPr>
          </a:p>
          <a:p>
            <a:pPr marL="457200" lvl="0" indent="-3143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u="sng">
                <a:solidFill>
                  <a:schemeClr val="dk1"/>
                </a:solidFill>
              </a:rPr>
              <a:t>Todas</a:t>
            </a:r>
            <a:r>
              <a:rPr lang="en-US">
                <a:solidFill>
                  <a:schemeClr val="dk1"/>
                </a:solidFill>
              </a:rPr>
              <a:t> as folhas estão no mesmo nível.</a:t>
            </a:r>
            <a:endParaRPr>
              <a:solidFill>
                <a:schemeClr val="dk1"/>
              </a:solidFill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735800" y="1533825"/>
            <a:ext cx="11339400" cy="8055900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18897" lvl="0" indent="-3188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Calibri"/>
              <a:buChar char="•"/>
            </a:pPr>
            <a:r>
              <a:rPr lang="en-US" sz="3348"/>
              <a:t>TAD: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B45F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 struct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btree_item{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2400">
                <a:solidFill>
                  <a:srgbClr val="07376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*key;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2400">
                <a:solidFill>
                  <a:srgbClr val="07376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*value;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btree_page *child;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}btree_item;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B45F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 struct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btree_page{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24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size;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btree_item items[];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}btree_page;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B45F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 struct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btree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btree_page *top;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24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num_keys;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24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cmp_t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 comp_keys;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}btree;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4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e6c8c4e8a_1_28"/>
          <p:cNvSpPr txBox="1">
            <a:spLocks noGrp="1"/>
          </p:cNvSpPr>
          <p:nvPr>
            <p:ph type="title"/>
          </p:nvPr>
        </p:nvSpPr>
        <p:spPr>
          <a:xfrm>
            <a:off x="560750" y="306531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</p:txBody>
      </p:sp>
      <p:sp>
        <p:nvSpPr>
          <p:cNvPr id="78" name="Google Shape;78;g6e6c8c4e8a_1_28"/>
          <p:cNvSpPr txBox="1">
            <a:spLocks noGrp="1"/>
          </p:cNvSpPr>
          <p:nvPr>
            <p:ph type="body" idx="1"/>
          </p:nvPr>
        </p:nvSpPr>
        <p:spPr>
          <a:xfrm>
            <a:off x="735791" y="13814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318897" lvl="0" indent="-3188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Calibri"/>
              <a:buChar char="•"/>
            </a:pPr>
            <a:r>
              <a:rPr lang="en-US" sz="3348"/>
              <a:t>Inserção na árvore: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g6e6c8c4e8a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925" y="2027975"/>
            <a:ext cx="7138899" cy="74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6c8c4e8a_1_42"/>
          <p:cNvSpPr txBox="1">
            <a:spLocks noGrp="1"/>
          </p:cNvSpPr>
          <p:nvPr>
            <p:ph type="title"/>
          </p:nvPr>
        </p:nvSpPr>
        <p:spPr>
          <a:xfrm>
            <a:off x="560750" y="229324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 dirty="0"/>
          </a:p>
        </p:txBody>
      </p:sp>
      <p:sp>
        <p:nvSpPr>
          <p:cNvPr id="85" name="Google Shape;85;g6e6c8c4e8a_1_42"/>
          <p:cNvSpPr txBox="1">
            <a:spLocks noGrp="1"/>
          </p:cNvSpPr>
          <p:nvPr>
            <p:ph type="body" idx="1"/>
          </p:nvPr>
        </p:nvSpPr>
        <p:spPr>
          <a:xfrm>
            <a:off x="560750" y="1086570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318897" lvl="0" indent="-3188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Calibri"/>
              <a:buChar char="•"/>
            </a:pPr>
            <a:r>
              <a:rPr lang="en-US" sz="3348" dirty="0" err="1"/>
              <a:t>Inserção</a:t>
            </a:r>
            <a:r>
              <a:rPr lang="en-US" sz="3348" dirty="0"/>
              <a:t> </a:t>
            </a:r>
            <a:r>
              <a:rPr lang="en-US" sz="3348" dirty="0" err="1"/>
              <a:t>na</a:t>
            </a:r>
            <a:r>
              <a:rPr lang="en-US" sz="3348" dirty="0"/>
              <a:t> </a:t>
            </a:r>
            <a:r>
              <a:rPr lang="en-US" sz="3348" dirty="0" err="1"/>
              <a:t>página</a:t>
            </a:r>
            <a:r>
              <a:rPr lang="en-US" sz="3348" dirty="0"/>
              <a:t>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83ADEA0-F5FC-40D5-A9A5-1EE3D67A0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33" y="1601617"/>
            <a:ext cx="6873719" cy="8079435"/>
          </a:xfrm>
          <a:prstGeom prst="rect">
            <a:avLst/>
          </a:prstGeom>
        </p:spPr>
      </p:pic>
      <p:pic>
        <p:nvPicPr>
          <p:cNvPr id="7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5EDF2CF3-A3E3-4B86-A76D-7471734E7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769" y="1537816"/>
            <a:ext cx="5954099" cy="8143236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521</Words>
  <Application>Microsoft Office PowerPoint</Application>
  <PresentationFormat>Personalizar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Source Code Pro</vt:lpstr>
      <vt:lpstr>Helvetica Neue</vt:lpstr>
      <vt:lpstr>Arial Narrow</vt:lpstr>
      <vt:lpstr>Helvetica Neue Light</vt:lpstr>
      <vt:lpstr>Calibri</vt:lpstr>
      <vt:lpstr>Arial</vt:lpstr>
      <vt:lpstr>Trebuchet MS</vt:lpstr>
      <vt:lpstr>White</vt:lpstr>
      <vt:lpstr>Apresentação do PowerPoint</vt:lpstr>
      <vt:lpstr>Motivação</vt:lpstr>
      <vt:lpstr>Árvore B</vt:lpstr>
      <vt:lpstr>Árvore B</vt:lpstr>
      <vt:lpstr>Definições</vt:lpstr>
      <vt:lpstr>Definições</vt:lpstr>
      <vt:lpstr>Código</vt:lpstr>
      <vt:lpstr>Código</vt:lpstr>
      <vt:lpstr>Código</vt:lpstr>
      <vt:lpstr>Animação</vt:lpstr>
      <vt:lpstr>De volta à Motivação…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Márcio Henrique</dc:creator>
  <cp:lastModifiedBy>Márcio Henrique</cp:lastModifiedBy>
  <cp:revision>4</cp:revision>
  <dcterms:modified xsi:type="dcterms:W3CDTF">2020-02-03T13:58:04Z</dcterms:modified>
</cp:coreProperties>
</file>