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Amatic SC"/>
      <p:regular r:id="rId20"/>
      <p:bold r:id="rId21"/>
    </p:embeddedFont>
    <p:embeddedFont>
      <p:font typeface="Nunito"/>
      <p:regular r:id="rId22"/>
      <p:bold r:id="rId23"/>
      <p:italic r:id="rId24"/>
      <p:boldItalic r:id="rId25"/>
    </p:embeddedFont>
    <p:embeddedFont>
      <p:font typeface="Source Code Pro"/>
      <p:regular r:id="rId26"/>
      <p:bold r:id="rId27"/>
      <p:italic r:id="rId28"/>
      <p:boldItalic r:id="rId29"/>
    </p:embeddedFont>
    <p:embeddedFont>
      <p:font typeface="Comfortaa"/>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maticSC-regular.fntdata"/><Relationship Id="rId22" Type="http://schemas.openxmlformats.org/officeDocument/2006/relationships/font" Target="fonts/Nunito-regular.fntdata"/><Relationship Id="rId21" Type="http://schemas.openxmlformats.org/officeDocument/2006/relationships/font" Target="fonts/AmaticSC-bold.fntdata"/><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regular.fntdata"/><Relationship Id="rId25" Type="http://schemas.openxmlformats.org/officeDocument/2006/relationships/font" Target="fonts/Nunito-boldItalic.fntdata"/><Relationship Id="rId28" Type="http://schemas.openxmlformats.org/officeDocument/2006/relationships/font" Target="fonts/SourceCodePro-italic.fntdata"/><Relationship Id="rId27" Type="http://schemas.openxmlformats.org/officeDocument/2006/relationships/font" Target="fonts/SourceCodePr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CodePr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omfortaa-bold.fntdata"/><Relationship Id="rId30" Type="http://schemas.openxmlformats.org/officeDocument/2006/relationships/font" Target="fonts/Comfortaa-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ec1af6305c_0_9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ec1af6305c_0_9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ec1af6305c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ec1af6305c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ec1af6305c_0_9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ec1af6305c_0_9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ec1af6305c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ec1af6305c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ec1af6305c_0_9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ec1af6305c_0_9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ec1af6305c_0_9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ec1af6305c_0_9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ec1af6305c_0_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ec1af6305c_0_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ec1af6305c_0_9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ec1af6305c_0_9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ec1af6305c_0_9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ec1af6305c_0_9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ridester.com/citi-bike/" TargetMode="External"/><Relationship Id="rId4" Type="http://schemas.openxmlformats.org/officeDocument/2006/relationships/hyperlink" Target="https://www.ridester.com/citi-bike/" TargetMode="External"/><Relationship Id="rId5" Type="http://schemas.openxmlformats.org/officeDocument/2006/relationships/hyperlink" Target="https://en.wikipedia.org/wiki/Citi_Bike" TargetMode="External"/><Relationship Id="rId6" Type="http://schemas.openxmlformats.org/officeDocument/2006/relationships/hyperlink" Target="https://en.wikipedia.org/wiki/Citi_Bike" TargetMode="External"/><Relationship Id="rId7" Type="http://schemas.openxmlformats.org/officeDocument/2006/relationships/hyperlink" Target="https://citibikenyc.com/abou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s3.amazonaws.com/tripdata/index.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0" y="0"/>
            <a:ext cx="9144000" cy="2331600"/>
          </a:xfrm>
          <a:prstGeom prst="rect">
            <a:avLst/>
          </a:prstGeom>
          <a:solidFill>
            <a:schemeClr val="dk1"/>
          </a:solidFill>
          <a:ln cap="flat" cmpd="sng" w="9525">
            <a:solidFill>
              <a:srgbClr val="11111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2880">
                <a:solidFill>
                  <a:srgbClr val="000000"/>
                </a:solidFill>
                <a:latin typeface="Comfortaa"/>
                <a:ea typeface="Comfortaa"/>
                <a:cs typeface="Comfortaa"/>
                <a:sym typeface="Comfortaa"/>
              </a:rPr>
              <a:t>Python Presentation:</a:t>
            </a:r>
            <a:endParaRPr sz="2880">
              <a:solidFill>
                <a:srgbClr val="000000"/>
              </a:solidFill>
              <a:latin typeface="Comfortaa"/>
              <a:ea typeface="Comfortaa"/>
              <a:cs typeface="Comfortaa"/>
              <a:sym typeface="Comfortaa"/>
            </a:endParaRPr>
          </a:p>
          <a:p>
            <a:pPr indent="0" lvl="0" marL="0" rtl="0" algn="ctr">
              <a:spcBef>
                <a:spcPts val="0"/>
              </a:spcBef>
              <a:spcAft>
                <a:spcPts val="0"/>
              </a:spcAft>
              <a:buSzPts val="990"/>
              <a:buNone/>
            </a:pPr>
            <a:r>
              <a:rPr lang="en" sz="2880">
                <a:solidFill>
                  <a:srgbClr val="000000"/>
                </a:solidFill>
                <a:latin typeface="Comfortaa"/>
                <a:ea typeface="Comfortaa"/>
                <a:cs typeface="Comfortaa"/>
                <a:sym typeface="Comfortaa"/>
              </a:rPr>
              <a:t>Citi Bike Trip Data For The Month Of June 2024</a:t>
            </a:r>
            <a:endParaRPr sz="2880">
              <a:solidFill>
                <a:srgbClr val="000000"/>
              </a:solidFill>
              <a:latin typeface="Comfortaa"/>
              <a:ea typeface="Comfortaa"/>
              <a:cs typeface="Comfortaa"/>
              <a:sym typeface="Comfortaa"/>
            </a:endParaRPr>
          </a:p>
        </p:txBody>
      </p:sp>
      <p:sp>
        <p:nvSpPr>
          <p:cNvPr id="57" name="Google Shape;57;p13"/>
          <p:cNvSpPr/>
          <p:nvPr/>
        </p:nvSpPr>
        <p:spPr>
          <a:xfrm>
            <a:off x="0" y="2331600"/>
            <a:ext cx="9144000" cy="1184700"/>
          </a:xfrm>
          <a:prstGeom prst="rect">
            <a:avLst/>
          </a:prstGeom>
          <a:solidFill>
            <a:schemeClr val="lt2"/>
          </a:solidFill>
          <a:ln cap="flat" cmpd="sng" w="9525">
            <a:solidFill>
              <a:srgbClr val="11111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80000"/>
              </a:lnSpc>
              <a:spcBef>
                <a:spcPts val="0"/>
              </a:spcBef>
              <a:spcAft>
                <a:spcPts val="0"/>
              </a:spcAft>
              <a:buClr>
                <a:srgbClr val="000000"/>
              </a:buClr>
              <a:buSzPts val="935"/>
              <a:buFont typeface="Arial"/>
              <a:buNone/>
            </a:pPr>
            <a:r>
              <a:rPr b="1" lang="en" sz="1560">
                <a:latin typeface="Comfortaa"/>
                <a:ea typeface="Comfortaa"/>
                <a:cs typeface="Comfortaa"/>
                <a:sym typeface="Comfortaa"/>
              </a:rPr>
              <a:t>By: Manuel Villar</a:t>
            </a:r>
            <a:endParaRPr b="1" sz="1560">
              <a:latin typeface="Comfortaa"/>
              <a:ea typeface="Comfortaa"/>
              <a:cs typeface="Comfortaa"/>
              <a:sym typeface="Comfortaa"/>
            </a:endParaRPr>
          </a:p>
          <a:p>
            <a:pPr indent="0" lvl="0" marL="0" rtl="0" algn="ctr">
              <a:lnSpc>
                <a:spcPct val="80000"/>
              </a:lnSpc>
              <a:spcBef>
                <a:spcPts val="0"/>
              </a:spcBef>
              <a:spcAft>
                <a:spcPts val="0"/>
              </a:spcAft>
              <a:buClr>
                <a:srgbClr val="000000"/>
              </a:buClr>
              <a:buSzPts val="935"/>
              <a:buFont typeface="Arial"/>
              <a:buNone/>
            </a:pPr>
            <a:r>
              <a:rPr b="1" lang="en" sz="1560">
                <a:latin typeface="Comfortaa"/>
                <a:ea typeface="Comfortaa"/>
                <a:cs typeface="Comfortaa"/>
                <a:sym typeface="Comfortaa"/>
              </a:rPr>
              <a:t>July 2024</a:t>
            </a:r>
            <a:endParaRPr>
              <a:latin typeface="Comfortaa"/>
              <a:ea typeface="Comfortaa"/>
              <a:cs typeface="Comfortaa"/>
              <a:sym typeface="Comforta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 name="Shape 118"/>
        <p:cNvGrpSpPr/>
        <p:nvPr/>
      </p:nvGrpSpPr>
      <p:grpSpPr>
        <a:xfrm>
          <a:off x="0" y="0"/>
          <a:ext cx="0" cy="0"/>
          <a:chOff x="0" y="0"/>
          <a:chExt cx="0" cy="0"/>
        </a:xfrm>
      </p:grpSpPr>
      <p:sp>
        <p:nvSpPr>
          <p:cNvPr id="119" name="Google Shape;119;p22"/>
          <p:cNvSpPr/>
          <p:nvPr/>
        </p:nvSpPr>
        <p:spPr>
          <a:xfrm>
            <a:off x="0" y="0"/>
            <a:ext cx="9144000" cy="502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Source Code Pro"/>
                <a:ea typeface="Source Code Pro"/>
                <a:cs typeface="Source Code Pro"/>
                <a:sym typeface="Source Code Pro"/>
              </a:rPr>
              <a:t>Thank you for your time!</a:t>
            </a:r>
            <a:endParaRPr>
              <a:latin typeface="Source Code Pro"/>
              <a:ea typeface="Source Code Pro"/>
              <a:cs typeface="Source Code Pro"/>
              <a:sym typeface="Source Code Pro"/>
            </a:endParaRPr>
          </a:p>
        </p:txBody>
      </p:sp>
      <p:pic>
        <p:nvPicPr>
          <p:cNvPr id="120" name="Google Shape;120;p22"/>
          <p:cNvPicPr preferRelativeResize="0"/>
          <p:nvPr/>
        </p:nvPicPr>
        <p:blipFill>
          <a:blip r:embed="rId3">
            <a:alphaModFix/>
          </a:blip>
          <a:stretch>
            <a:fillRect/>
          </a:stretch>
        </p:blipFill>
        <p:spPr>
          <a:xfrm>
            <a:off x="7698800" y="4082975"/>
            <a:ext cx="1445199" cy="941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0" y="0"/>
            <a:ext cx="9144000" cy="801000"/>
          </a:xfrm>
          <a:prstGeom prst="rect">
            <a:avLst/>
          </a:prstGeom>
          <a:solidFill>
            <a:schemeClr val="dk1"/>
          </a:solidFill>
          <a:ln cap="flat" cmpd="sng" w="9525">
            <a:solidFill>
              <a:srgbClr val="11111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Understanding Citi Bike</a:t>
            </a:r>
            <a:endParaRPr>
              <a:solidFill>
                <a:srgbClr val="000000"/>
              </a:solidFill>
            </a:endParaRPr>
          </a:p>
        </p:txBody>
      </p:sp>
      <p:sp>
        <p:nvSpPr>
          <p:cNvPr id="63" name="Google Shape;63;p14"/>
          <p:cNvSpPr txBox="1"/>
          <p:nvPr>
            <p:ph idx="1" type="body"/>
          </p:nvPr>
        </p:nvSpPr>
        <p:spPr>
          <a:xfrm>
            <a:off x="0" y="801000"/>
            <a:ext cx="9144000" cy="42282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25519" lvl="0" marL="457200" rtl="0" algn="l">
              <a:spcBef>
                <a:spcPts val="1200"/>
              </a:spcBef>
              <a:spcAft>
                <a:spcPts val="0"/>
              </a:spcAft>
              <a:buClr>
                <a:srgbClr val="000000"/>
              </a:buClr>
              <a:buSzPts val="1526"/>
              <a:buFont typeface="Nunito"/>
              <a:buChar char="●"/>
            </a:pPr>
            <a:r>
              <a:rPr lang="en" sz="1526">
                <a:solidFill>
                  <a:srgbClr val="000000"/>
                </a:solidFill>
                <a:highlight>
                  <a:srgbClr val="FFFFFF"/>
                </a:highlight>
                <a:uFill>
                  <a:noFill/>
                </a:uFill>
                <a:latin typeface="Nunito"/>
                <a:ea typeface="Nunito"/>
                <a:cs typeface="Nunito"/>
                <a:sym typeface="Nunito"/>
                <a:hlinkClick r:id="rId3">
                  <a:extLst>
                    <a:ext uri="{A12FA001-AC4F-418D-AE19-62706E023703}">
                      <ahyp:hlinkClr val="tx"/>
                    </a:ext>
                  </a:extLst>
                </a:hlinkClick>
              </a:rPr>
              <a:t>Citi Bike is the largest bike-sharing program based in New York City, operating with over 25,000 bikes</a:t>
            </a:r>
            <a:r>
              <a:rPr lang="en" sz="1526">
                <a:solidFill>
                  <a:srgbClr val="000000"/>
                </a:solidFill>
                <a:latin typeface="Nunito"/>
                <a:ea typeface="Nunito"/>
                <a:cs typeface="Nunito"/>
                <a:sym typeface="Nunito"/>
              </a:rPr>
              <a:t>.</a:t>
            </a:r>
            <a:endParaRPr sz="1526">
              <a:solidFill>
                <a:srgbClr val="000000"/>
              </a:solidFill>
              <a:latin typeface="Nunito"/>
              <a:ea typeface="Nunito"/>
              <a:cs typeface="Nunito"/>
              <a:sym typeface="Nunito"/>
            </a:endParaRPr>
          </a:p>
          <a:p>
            <a:pPr indent="-325519" lvl="0" marL="457200" rtl="0" algn="l">
              <a:spcBef>
                <a:spcPts val="0"/>
              </a:spcBef>
              <a:spcAft>
                <a:spcPts val="0"/>
              </a:spcAft>
              <a:buClr>
                <a:srgbClr val="000000"/>
              </a:buClr>
              <a:buSzPts val="1526"/>
              <a:buFont typeface="Nunito"/>
              <a:buChar char="●"/>
            </a:pPr>
            <a:r>
              <a:rPr lang="en" sz="1526">
                <a:solidFill>
                  <a:srgbClr val="000000"/>
                </a:solidFill>
                <a:highlight>
                  <a:srgbClr val="FFFFFF"/>
                </a:highlight>
                <a:uFill>
                  <a:noFill/>
                </a:uFill>
                <a:latin typeface="Nunito"/>
                <a:ea typeface="Nunito"/>
                <a:cs typeface="Nunito"/>
                <a:sym typeface="Nunito"/>
                <a:hlinkClick r:id="rId4">
                  <a:extLst>
                    <a:ext uri="{A12FA001-AC4F-418D-AE19-62706E023703}">
                      <ahyp:hlinkClr val="tx"/>
                    </a:ext>
                  </a:extLst>
                </a:hlinkClick>
              </a:rPr>
              <a:t>It has more than 1,500 stations spread throughout Manhattan, Queens, Brooklyn, the Bronx, Hoboken, and Jersey City</a:t>
            </a:r>
            <a:r>
              <a:rPr lang="en" sz="1526">
                <a:solidFill>
                  <a:srgbClr val="000000"/>
                </a:solidFill>
                <a:latin typeface="Nunito"/>
                <a:ea typeface="Nunito"/>
                <a:cs typeface="Nunito"/>
                <a:sym typeface="Nunito"/>
              </a:rPr>
              <a:t>.</a:t>
            </a:r>
            <a:endParaRPr sz="1526">
              <a:solidFill>
                <a:srgbClr val="000000"/>
              </a:solidFill>
              <a:latin typeface="Nunito"/>
              <a:ea typeface="Nunito"/>
              <a:cs typeface="Nunito"/>
              <a:sym typeface="Nunito"/>
            </a:endParaRPr>
          </a:p>
          <a:p>
            <a:pPr indent="-325519" lvl="0" marL="457200" rtl="0" algn="l">
              <a:spcBef>
                <a:spcPts val="0"/>
              </a:spcBef>
              <a:spcAft>
                <a:spcPts val="0"/>
              </a:spcAft>
              <a:buClr>
                <a:srgbClr val="000000"/>
              </a:buClr>
              <a:buSzPts val="1526"/>
              <a:buFont typeface="Nunito"/>
              <a:buChar char="●"/>
            </a:pPr>
            <a:r>
              <a:rPr lang="en" sz="1526">
                <a:solidFill>
                  <a:srgbClr val="000000"/>
                </a:solidFill>
                <a:highlight>
                  <a:srgbClr val="FFFFFF"/>
                </a:highlight>
                <a:uFill>
                  <a:noFill/>
                </a:uFill>
                <a:latin typeface="Nunito"/>
                <a:ea typeface="Nunito"/>
                <a:cs typeface="Nunito"/>
                <a:sym typeface="Nunito"/>
                <a:hlinkClick r:id="rId5">
                  <a:extLst>
                    <a:ext uri="{A12FA001-AC4F-418D-AE19-62706E023703}">
                      <ahyp:hlinkClr val="tx"/>
                    </a:ext>
                  </a:extLst>
                </a:hlinkClick>
              </a:rPr>
              <a:t>As of 2023, there are 180,000 annual subscribers</a:t>
            </a:r>
            <a:r>
              <a:rPr lang="en" sz="1526">
                <a:solidFill>
                  <a:srgbClr val="000000"/>
                </a:solidFill>
                <a:highlight>
                  <a:srgbClr val="FFFFFF"/>
                </a:highlight>
                <a:latin typeface="Nunito"/>
                <a:ea typeface="Nunito"/>
                <a:cs typeface="Nunito"/>
                <a:sym typeface="Nunito"/>
              </a:rPr>
              <a:t>. </a:t>
            </a:r>
            <a:endParaRPr sz="1526">
              <a:solidFill>
                <a:srgbClr val="000000"/>
              </a:solidFill>
              <a:highlight>
                <a:srgbClr val="FFFFFF"/>
              </a:highlight>
              <a:latin typeface="Nunito"/>
              <a:ea typeface="Nunito"/>
              <a:cs typeface="Nunito"/>
              <a:sym typeface="Nunito"/>
            </a:endParaRPr>
          </a:p>
          <a:p>
            <a:pPr indent="-325519" lvl="0" marL="457200" rtl="0" algn="l">
              <a:spcBef>
                <a:spcPts val="0"/>
              </a:spcBef>
              <a:spcAft>
                <a:spcPts val="0"/>
              </a:spcAft>
              <a:buClr>
                <a:srgbClr val="000000"/>
              </a:buClr>
              <a:buSzPts val="1526"/>
              <a:buFont typeface="Nunito"/>
              <a:buChar char="●"/>
            </a:pPr>
            <a:r>
              <a:rPr lang="en" sz="1526">
                <a:solidFill>
                  <a:srgbClr val="000000"/>
                </a:solidFill>
                <a:uFill>
                  <a:noFill/>
                </a:uFill>
                <a:latin typeface="Nunito"/>
                <a:ea typeface="Nunito"/>
                <a:cs typeface="Nunito"/>
                <a:sym typeface="Nunito"/>
                <a:hlinkClick r:id="rId6">
                  <a:extLst>
                    <a:ext uri="{A12FA001-AC4F-418D-AE19-62706E023703}">
                      <ahyp:hlinkClr val="tx"/>
                    </a:ext>
                  </a:extLst>
                </a:hlinkClick>
              </a:rPr>
              <a:t>The all-time record for ridership in a single month occurred in August 2023, when the system had 4.07 million rides</a:t>
            </a:r>
            <a:r>
              <a:rPr lang="en" sz="1526">
                <a:solidFill>
                  <a:srgbClr val="000000"/>
                </a:solidFill>
                <a:highlight>
                  <a:srgbClr val="FFFFFF"/>
                </a:highlight>
                <a:latin typeface="Nunito"/>
                <a:ea typeface="Nunito"/>
                <a:cs typeface="Nunito"/>
                <a:sym typeface="Nunito"/>
              </a:rPr>
              <a:t>.</a:t>
            </a:r>
            <a:endParaRPr sz="1526">
              <a:solidFill>
                <a:srgbClr val="000000"/>
              </a:solidFill>
              <a:highlight>
                <a:srgbClr val="FFFFFF"/>
              </a:highlight>
              <a:latin typeface="Nunito"/>
              <a:ea typeface="Nunito"/>
              <a:cs typeface="Nunito"/>
              <a:sym typeface="Nunito"/>
            </a:endParaRPr>
          </a:p>
          <a:p>
            <a:pPr indent="-325519" lvl="0" marL="457200" rtl="0" algn="l">
              <a:spcBef>
                <a:spcPts val="0"/>
              </a:spcBef>
              <a:spcAft>
                <a:spcPts val="0"/>
              </a:spcAft>
              <a:buClr>
                <a:srgbClr val="000000"/>
              </a:buClr>
              <a:buSzPts val="1526"/>
              <a:buFont typeface="Nunito"/>
              <a:buChar char="●"/>
            </a:pPr>
            <a:r>
              <a:rPr lang="en" sz="1526">
                <a:solidFill>
                  <a:srgbClr val="000000"/>
                </a:solidFill>
                <a:highlight>
                  <a:srgbClr val="FFFFFF"/>
                </a:highlight>
                <a:uFill>
                  <a:noFill/>
                </a:uFill>
                <a:latin typeface="Nunito"/>
                <a:ea typeface="Nunito"/>
                <a:cs typeface="Nunito"/>
                <a:sym typeface="Nunito"/>
                <a:hlinkClick r:id="rId7">
                  <a:extLst>
                    <a:ext uri="{A12FA001-AC4F-418D-AE19-62706E023703}">
                      <ahyp:hlinkClr val="tx"/>
                    </a:ext>
                  </a:extLst>
                </a:hlinkClick>
              </a:rPr>
              <a:t>Citi Bike is available for use 24 hours/day, 7 days/week, 365 days/year</a:t>
            </a:r>
            <a:r>
              <a:rPr lang="en" sz="1526">
                <a:solidFill>
                  <a:srgbClr val="000000"/>
                </a:solidFill>
                <a:highlight>
                  <a:srgbClr val="FFFFFF"/>
                </a:highlight>
                <a:latin typeface="Nunito"/>
                <a:ea typeface="Nunito"/>
                <a:cs typeface="Nunito"/>
                <a:sym typeface="Nunito"/>
              </a:rPr>
              <a:t>.</a:t>
            </a:r>
            <a:endParaRPr sz="1526">
              <a:solidFill>
                <a:srgbClr val="000000"/>
              </a:solidFill>
              <a:highlight>
                <a:srgbClr val="FFFFFF"/>
              </a:highlight>
              <a:latin typeface="Nunito"/>
              <a:ea typeface="Nunito"/>
              <a:cs typeface="Nunito"/>
              <a:sym typeface="Nunito"/>
            </a:endParaRPr>
          </a:p>
          <a:p>
            <a:pPr indent="0" lvl="0" marL="0" rtl="0" algn="l">
              <a:spcBef>
                <a:spcPts val="1200"/>
              </a:spcBef>
              <a:spcAft>
                <a:spcPts val="0"/>
              </a:spcAft>
              <a:buNone/>
            </a:pPr>
            <a:r>
              <a:t/>
            </a:r>
            <a:endParaRPr sz="1050">
              <a:solidFill>
                <a:srgbClr val="000000"/>
              </a:solidFill>
              <a:highlight>
                <a:srgbClr val="FFFFFF"/>
              </a:highlight>
              <a:latin typeface="Roboto"/>
              <a:ea typeface="Roboto"/>
              <a:cs typeface="Roboto"/>
              <a:sym typeface="Roboto"/>
            </a:endParaRPr>
          </a:p>
          <a:p>
            <a:pPr indent="0" lvl="0" marL="457200" rtl="0" algn="l">
              <a:spcBef>
                <a:spcPts val="1200"/>
              </a:spcBef>
              <a:spcAft>
                <a:spcPts val="1200"/>
              </a:spcAft>
              <a:buNone/>
            </a:pPr>
            <a:r>
              <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0" y="0"/>
            <a:ext cx="9144000" cy="813600"/>
          </a:xfrm>
          <a:prstGeom prst="rect">
            <a:avLst/>
          </a:prstGeom>
          <a:solidFill>
            <a:schemeClr val="dk1"/>
          </a:solidFill>
          <a:ln cap="flat" cmpd="sng" w="9525">
            <a:solidFill>
              <a:srgbClr val="11111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 </a:t>
            </a:r>
            <a:endParaRPr/>
          </a:p>
        </p:txBody>
      </p:sp>
      <p:sp>
        <p:nvSpPr>
          <p:cNvPr id="69" name="Google Shape;69;p15"/>
          <p:cNvSpPr txBox="1"/>
          <p:nvPr>
            <p:ph idx="1" type="body"/>
          </p:nvPr>
        </p:nvSpPr>
        <p:spPr>
          <a:xfrm>
            <a:off x="0" y="813600"/>
            <a:ext cx="9144000" cy="4215600"/>
          </a:xfrm>
          <a:prstGeom prst="rect">
            <a:avLst/>
          </a:prstGeom>
          <a:solidFill>
            <a:schemeClr val="lt2"/>
          </a:solidFill>
          <a:ln cap="flat" cmpd="sng" w="9525">
            <a:solidFill>
              <a:srgbClr val="111111"/>
            </a:solidFill>
            <a:prstDash val="solid"/>
            <a:round/>
            <a:headEnd len="sm" w="sm" type="none"/>
            <a:tailEnd len="sm" w="sm" type="none"/>
          </a:ln>
        </p:spPr>
        <p:txBody>
          <a:bodyPr anchorCtr="0" anchor="t" bIns="91425" lIns="91425" spcFirstLastPara="1" rIns="91425" wrap="square" tIns="91425">
            <a:normAutofit/>
          </a:bodyPr>
          <a:lstStyle/>
          <a:p>
            <a:pPr indent="-358775" lvl="0" marL="457200" rtl="0" algn="l">
              <a:spcBef>
                <a:spcPts val="0"/>
              </a:spcBef>
              <a:spcAft>
                <a:spcPts val="0"/>
              </a:spcAft>
              <a:buClr>
                <a:srgbClr val="111111"/>
              </a:buClr>
              <a:buSzPts val="2050"/>
              <a:buFont typeface="Nunito"/>
              <a:buChar char="●"/>
            </a:pPr>
            <a:r>
              <a:rPr lang="en" sz="2050">
                <a:solidFill>
                  <a:srgbClr val="111111"/>
                </a:solidFill>
                <a:highlight>
                  <a:srgbClr val="FFFFFF"/>
                </a:highlight>
                <a:latin typeface="Nunito"/>
                <a:ea typeface="Nunito"/>
                <a:cs typeface="Nunito"/>
                <a:sym typeface="Nunito"/>
              </a:rPr>
              <a:t>Use one month’s worth of data (June) from the NYC City Bike open dataset, which can be found at </a:t>
            </a:r>
            <a:r>
              <a:rPr lang="en" sz="2050" u="sng">
                <a:solidFill>
                  <a:schemeClr val="hlink"/>
                </a:solidFill>
                <a:highlight>
                  <a:srgbClr val="FFFFFF"/>
                </a:highlight>
                <a:latin typeface="Nunito"/>
                <a:ea typeface="Nunito"/>
                <a:cs typeface="Nunito"/>
                <a:sym typeface="Nunito"/>
                <a:hlinkClick r:id="rId3"/>
              </a:rPr>
              <a:t>https://s3.amazonaws.com/tripdata/index.html</a:t>
            </a:r>
            <a:r>
              <a:rPr lang="en" sz="2050">
                <a:solidFill>
                  <a:srgbClr val="111111"/>
                </a:solidFill>
                <a:highlight>
                  <a:srgbClr val="FFFFFF"/>
                </a:highlight>
                <a:latin typeface="Nunito"/>
                <a:ea typeface="Nunito"/>
                <a:cs typeface="Nunito"/>
                <a:sym typeface="Nunito"/>
              </a:rPr>
              <a:t>. The data timeline spans from May 27, 2024, to June 30, 2024. </a:t>
            </a:r>
            <a:endParaRPr sz="2050">
              <a:solidFill>
                <a:srgbClr val="111111"/>
              </a:solidFill>
              <a:highlight>
                <a:srgbClr val="FFFFFF"/>
              </a:highlight>
              <a:latin typeface="Nunito"/>
              <a:ea typeface="Nunito"/>
              <a:cs typeface="Nunito"/>
              <a:sym typeface="Nunito"/>
            </a:endParaRPr>
          </a:p>
          <a:p>
            <a:pPr indent="-358775" lvl="0" marL="457200" rtl="0" algn="l">
              <a:spcBef>
                <a:spcPts val="0"/>
              </a:spcBef>
              <a:spcAft>
                <a:spcPts val="0"/>
              </a:spcAft>
              <a:buClr>
                <a:srgbClr val="111111"/>
              </a:buClr>
              <a:buSzPts val="2050"/>
              <a:buFont typeface="Nunito"/>
              <a:buChar char="●"/>
            </a:pPr>
            <a:r>
              <a:rPr lang="en" sz="2050">
                <a:solidFill>
                  <a:srgbClr val="111111"/>
                </a:solidFill>
                <a:highlight>
                  <a:srgbClr val="FFFFFF"/>
                </a:highlight>
                <a:latin typeface="Nunito"/>
                <a:ea typeface="Nunito"/>
                <a:cs typeface="Nunito"/>
                <a:sym typeface="Nunito"/>
              </a:rPr>
              <a:t>Analyzed the dataset to identify the most frequented stations, compare usage rates between members and casual users, and determine which type of bike is most popular. </a:t>
            </a:r>
            <a:endParaRPr sz="2050">
              <a:solidFill>
                <a:srgbClr val="111111"/>
              </a:solidFill>
              <a:highlight>
                <a:srgbClr val="FFFFFF"/>
              </a:highlight>
              <a:latin typeface="Nunito"/>
              <a:ea typeface="Nunito"/>
              <a:cs typeface="Nunito"/>
              <a:sym typeface="Nunito"/>
            </a:endParaRPr>
          </a:p>
          <a:p>
            <a:pPr indent="-358775" lvl="0" marL="457200" rtl="0" algn="l">
              <a:spcBef>
                <a:spcPts val="0"/>
              </a:spcBef>
              <a:spcAft>
                <a:spcPts val="0"/>
              </a:spcAft>
              <a:buClr>
                <a:srgbClr val="111111"/>
              </a:buClr>
              <a:buSzPts val="2050"/>
              <a:buFont typeface="Nunito"/>
              <a:buChar char="●"/>
            </a:pPr>
            <a:r>
              <a:rPr lang="en" sz="2050">
                <a:solidFill>
                  <a:srgbClr val="111111"/>
                </a:solidFill>
                <a:highlight>
                  <a:srgbClr val="FFFFFF"/>
                </a:highlight>
                <a:latin typeface="Nunito"/>
                <a:ea typeface="Nunito"/>
                <a:cs typeface="Nunito"/>
                <a:sym typeface="Nunito"/>
              </a:rPr>
              <a:t>Showcase visualizations.</a:t>
            </a:r>
            <a:endParaRPr sz="2050">
              <a:solidFill>
                <a:srgbClr val="111111"/>
              </a:solidFill>
              <a:highlight>
                <a:srgbClr val="FFFFFF"/>
              </a:highlight>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0" y="0"/>
            <a:ext cx="9144000" cy="966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Understanding the data</a:t>
            </a:r>
            <a:endParaRPr/>
          </a:p>
        </p:txBody>
      </p:sp>
      <p:sp>
        <p:nvSpPr>
          <p:cNvPr id="75" name="Google Shape;75;p16"/>
          <p:cNvSpPr txBox="1"/>
          <p:nvPr>
            <p:ph idx="1" type="body"/>
          </p:nvPr>
        </p:nvSpPr>
        <p:spPr>
          <a:xfrm>
            <a:off x="0" y="966975"/>
            <a:ext cx="9144000" cy="4057500"/>
          </a:xfrm>
          <a:prstGeom prst="rect">
            <a:avLst/>
          </a:prstGeom>
          <a:solidFill>
            <a:schemeClr val="lt2"/>
          </a:solidFill>
          <a:ln cap="flat" cmpd="sng" w="9525">
            <a:solidFill>
              <a:srgbClr val="111111"/>
            </a:solidFill>
            <a:prstDash val="solid"/>
            <a:round/>
            <a:headEnd len="sm" w="sm" type="none"/>
            <a:tailEnd len="sm" w="sm" type="none"/>
          </a:ln>
        </p:spPr>
        <p:txBody>
          <a:bodyPr anchorCtr="0" anchor="t" bIns="91425" lIns="91425" spcFirstLastPara="1" rIns="91425" wrap="square" tIns="91425">
            <a:normAutofit fontScale="25000" lnSpcReduction="20000"/>
          </a:bodyPr>
          <a:lstStyle/>
          <a:p>
            <a:pPr indent="0" lvl="0" marL="0" rtl="0" algn="l">
              <a:spcBef>
                <a:spcPts val="900"/>
              </a:spcBef>
              <a:spcAft>
                <a:spcPts val="0"/>
              </a:spcAft>
              <a:buNone/>
            </a:pPr>
            <a:r>
              <a:rPr lang="en" sz="7050">
                <a:solidFill>
                  <a:srgbClr val="111111"/>
                </a:solidFill>
                <a:highlight>
                  <a:srgbClr val="FFFFFF"/>
                </a:highlight>
                <a:latin typeface="Nunito"/>
                <a:ea typeface="Nunito"/>
                <a:cs typeface="Nunito"/>
                <a:sym typeface="Nunito"/>
              </a:rPr>
              <a:t>T</a:t>
            </a:r>
            <a:r>
              <a:rPr lang="en" sz="6650">
                <a:solidFill>
                  <a:srgbClr val="111111"/>
                </a:solidFill>
                <a:highlight>
                  <a:srgbClr val="FFFFFF"/>
                </a:highlight>
                <a:latin typeface="Nunito"/>
                <a:ea typeface="Nunito"/>
                <a:cs typeface="Nunito"/>
                <a:sym typeface="Nunito"/>
              </a:rPr>
              <a:t>he dataset, split into 5 CSV files and packaged in a .zip file, contains 4,783,576 rows across 13 columns. The columns are as follows:</a:t>
            </a:r>
            <a:endParaRPr sz="6650">
              <a:solidFill>
                <a:srgbClr val="111111"/>
              </a:solidFill>
              <a:highlight>
                <a:srgbClr val="FFFFFF"/>
              </a:highlight>
              <a:latin typeface="Nunito"/>
              <a:ea typeface="Nunito"/>
              <a:cs typeface="Nunito"/>
              <a:sym typeface="Nunito"/>
            </a:endParaRPr>
          </a:p>
          <a:p>
            <a:pPr indent="-334168" lvl="0" marL="457200" rtl="0" algn="l">
              <a:spcBef>
                <a:spcPts val="900"/>
              </a:spcBef>
              <a:spcAft>
                <a:spcPts val="0"/>
              </a:spcAft>
              <a:buClr>
                <a:srgbClr val="111111"/>
              </a:buClr>
              <a:buSzPct val="100000"/>
              <a:buFont typeface="Nunito"/>
              <a:buChar char="●"/>
            </a:pPr>
            <a:r>
              <a:rPr lang="en" sz="6650">
                <a:solidFill>
                  <a:srgbClr val="111111"/>
                </a:solidFill>
                <a:highlight>
                  <a:srgbClr val="FFFFFF"/>
                </a:highlight>
                <a:latin typeface="Nunito"/>
                <a:ea typeface="Nunito"/>
                <a:cs typeface="Nunito"/>
                <a:sym typeface="Nunito"/>
              </a:rPr>
              <a:t>ride_id: Unique identifier for each ride.</a:t>
            </a:r>
            <a:endParaRPr sz="6650">
              <a:solidFill>
                <a:srgbClr val="111111"/>
              </a:solidFill>
              <a:highlight>
                <a:srgbClr val="FFFFFF"/>
              </a:highlight>
              <a:latin typeface="Nunito"/>
              <a:ea typeface="Nunito"/>
              <a:cs typeface="Nunito"/>
              <a:sym typeface="Nunito"/>
            </a:endParaRPr>
          </a:p>
          <a:p>
            <a:pPr indent="-334168" lvl="0" marL="457200" rtl="0" algn="l">
              <a:spcBef>
                <a:spcPts val="0"/>
              </a:spcBef>
              <a:spcAft>
                <a:spcPts val="0"/>
              </a:spcAft>
              <a:buClr>
                <a:srgbClr val="111111"/>
              </a:buClr>
              <a:buSzPct val="100000"/>
              <a:buFont typeface="Nunito"/>
              <a:buChar char="●"/>
            </a:pPr>
            <a:r>
              <a:rPr lang="en" sz="6650">
                <a:solidFill>
                  <a:srgbClr val="111111"/>
                </a:solidFill>
                <a:highlight>
                  <a:srgbClr val="FFFFFF"/>
                </a:highlight>
                <a:latin typeface="Nunito"/>
                <a:ea typeface="Nunito"/>
                <a:cs typeface="Nunito"/>
                <a:sym typeface="Nunito"/>
              </a:rPr>
              <a:t>rideable_type: Specifies the bike type, either electric or classic.</a:t>
            </a:r>
            <a:endParaRPr sz="6650">
              <a:solidFill>
                <a:srgbClr val="111111"/>
              </a:solidFill>
              <a:highlight>
                <a:srgbClr val="FFFFFF"/>
              </a:highlight>
              <a:latin typeface="Nunito"/>
              <a:ea typeface="Nunito"/>
              <a:cs typeface="Nunito"/>
              <a:sym typeface="Nunito"/>
            </a:endParaRPr>
          </a:p>
          <a:p>
            <a:pPr indent="-334168" lvl="0" marL="457200" rtl="0" algn="l">
              <a:spcBef>
                <a:spcPts val="0"/>
              </a:spcBef>
              <a:spcAft>
                <a:spcPts val="0"/>
              </a:spcAft>
              <a:buClr>
                <a:srgbClr val="111111"/>
              </a:buClr>
              <a:buSzPct val="100000"/>
              <a:buFont typeface="Nunito"/>
              <a:buChar char="●"/>
            </a:pPr>
            <a:r>
              <a:rPr lang="en" sz="6650">
                <a:solidFill>
                  <a:srgbClr val="111111"/>
                </a:solidFill>
                <a:highlight>
                  <a:srgbClr val="FFFFFF"/>
                </a:highlight>
                <a:latin typeface="Nunito"/>
                <a:ea typeface="Nunito"/>
                <a:cs typeface="Nunito"/>
                <a:sym typeface="Nunito"/>
              </a:rPr>
              <a:t>started_at: Start station of the ride.</a:t>
            </a:r>
            <a:endParaRPr sz="6650">
              <a:solidFill>
                <a:srgbClr val="111111"/>
              </a:solidFill>
              <a:highlight>
                <a:srgbClr val="FFFFFF"/>
              </a:highlight>
              <a:latin typeface="Nunito"/>
              <a:ea typeface="Nunito"/>
              <a:cs typeface="Nunito"/>
              <a:sym typeface="Nunito"/>
            </a:endParaRPr>
          </a:p>
          <a:p>
            <a:pPr indent="-334168" lvl="0" marL="457200" rtl="0" algn="l">
              <a:spcBef>
                <a:spcPts val="0"/>
              </a:spcBef>
              <a:spcAft>
                <a:spcPts val="0"/>
              </a:spcAft>
              <a:buClr>
                <a:srgbClr val="111111"/>
              </a:buClr>
              <a:buSzPct val="100000"/>
              <a:buFont typeface="Nunito"/>
              <a:buChar char="●"/>
            </a:pPr>
            <a:r>
              <a:rPr lang="en" sz="6650">
                <a:solidFill>
                  <a:srgbClr val="111111"/>
                </a:solidFill>
                <a:highlight>
                  <a:srgbClr val="FFFFFF"/>
                </a:highlight>
                <a:latin typeface="Nunito"/>
                <a:ea typeface="Nunito"/>
                <a:cs typeface="Nunito"/>
                <a:sym typeface="Nunito"/>
              </a:rPr>
              <a:t>ended_at: End station of the ride.</a:t>
            </a:r>
            <a:endParaRPr sz="6650">
              <a:solidFill>
                <a:srgbClr val="111111"/>
              </a:solidFill>
              <a:highlight>
                <a:srgbClr val="FFFFFF"/>
              </a:highlight>
              <a:latin typeface="Nunito"/>
              <a:ea typeface="Nunito"/>
              <a:cs typeface="Nunito"/>
              <a:sym typeface="Nunito"/>
            </a:endParaRPr>
          </a:p>
          <a:p>
            <a:pPr indent="-334168" lvl="0" marL="457200" rtl="0" algn="l">
              <a:spcBef>
                <a:spcPts val="0"/>
              </a:spcBef>
              <a:spcAft>
                <a:spcPts val="0"/>
              </a:spcAft>
              <a:buClr>
                <a:srgbClr val="111111"/>
              </a:buClr>
              <a:buSzPct val="100000"/>
              <a:buFont typeface="Nunito"/>
              <a:buChar char="●"/>
            </a:pPr>
            <a:r>
              <a:rPr lang="en" sz="6650">
                <a:solidFill>
                  <a:srgbClr val="111111"/>
                </a:solidFill>
                <a:highlight>
                  <a:srgbClr val="FFFFFF"/>
                </a:highlight>
                <a:latin typeface="Nunito"/>
                <a:ea typeface="Nunito"/>
                <a:cs typeface="Nunito"/>
                <a:sym typeface="Nunito"/>
              </a:rPr>
              <a:t>start_station_name: Name of the start station.</a:t>
            </a:r>
            <a:endParaRPr sz="6650">
              <a:solidFill>
                <a:srgbClr val="111111"/>
              </a:solidFill>
              <a:highlight>
                <a:srgbClr val="FFFFFF"/>
              </a:highlight>
              <a:latin typeface="Nunito"/>
              <a:ea typeface="Nunito"/>
              <a:cs typeface="Nunito"/>
              <a:sym typeface="Nunito"/>
            </a:endParaRPr>
          </a:p>
          <a:p>
            <a:pPr indent="-334168" lvl="0" marL="457200" rtl="0" algn="l">
              <a:spcBef>
                <a:spcPts val="0"/>
              </a:spcBef>
              <a:spcAft>
                <a:spcPts val="0"/>
              </a:spcAft>
              <a:buClr>
                <a:srgbClr val="111111"/>
              </a:buClr>
              <a:buSzPct val="100000"/>
              <a:buFont typeface="Nunito"/>
              <a:buChar char="●"/>
            </a:pPr>
            <a:r>
              <a:rPr lang="en" sz="6650">
                <a:solidFill>
                  <a:srgbClr val="111111"/>
                </a:solidFill>
                <a:highlight>
                  <a:srgbClr val="FFFFFF"/>
                </a:highlight>
                <a:latin typeface="Nunito"/>
                <a:ea typeface="Nunito"/>
                <a:cs typeface="Nunito"/>
                <a:sym typeface="Nunito"/>
              </a:rPr>
              <a:t>start_station_id: Unique ID for each start station.</a:t>
            </a:r>
            <a:endParaRPr sz="6650">
              <a:solidFill>
                <a:srgbClr val="111111"/>
              </a:solidFill>
              <a:highlight>
                <a:srgbClr val="FFFFFF"/>
              </a:highlight>
              <a:latin typeface="Nunito"/>
              <a:ea typeface="Nunito"/>
              <a:cs typeface="Nunito"/>
              <a:sym typeface="Nunito"/>
            </a:endParaRPr>
          </a:p>
          <a:p>
            <a:pPr indent="-334168" lvl="0" marL="457200" rtl="0" algn="l">
              <a:spcBef>
                <a:spcPts val="0"/>
              </a:spcBef>
              <a:spcAft>
                <a:spcPts val="0"/>
              </a:spcAft>
              <a:buClr>
                <a:srgbClr val="111111"/>
              </a:buClr>
              <a:buSzPct val="100000"/>
              <a:buFont typeface="Nunito"/>
              <a:buChar char="●"/>
            </a:pPr>
            <a:r>
              <a:rPr lang="en" sz="6650">
                <a:solidFill>
                  <a:srgbClr val="111111"/>
                </a:solidFill>
                <a:highlight>
                  <a:srgbClr val="FFFFFF"/>
                </a:highlight>
                <a:latin typeface="Nunito"/>
                <a:ea typeface="Nunito"/>
                <a:cs typeface="Nunito"/>
                <a:sym typeface="Nunito"/>
              </a:rPr>
              <a:t>end_station_name: Name of the end station.</a:t>
            </a:r>
            <a:endParaRPr sz="6650">
              <a:solidFill>
                <a:srgbClr val="111111"/>
              </a:solidFill>
              <a:highlight>
                <a:srgbClr val="FFFFFF"/>
              </a:highlight>
              <a:latin typeface="Nunito"/>
              <a:ea typeface="Nunito"/>
              <a:cs typeface="Nunito"/>
              <a:sym typeface="Nunito"/>
            </a:endParaRPr>
          </a:p>
          <a:p>
            <a:pPr indent="-334168" lvl="0" marL="457200" rtl="0" algn="l">
              <a:spcBef>
                <a:spcPts val="0"/>
              </a:spcBef>
              <a:spcAft>
                <a:spcPts val="0"/>
              </a:spcAft>
              <a:buClr>
                <a:srgbClr val="111111"/>
              </a:buClr>
              <a:buSzPct val="100000"/>
              <a:buFont typeface="Nunito"/>
              <a:buChar char="●"/>
            </a:pPr>
            <a:r>
              <a:rPr lang="en" sz="6650">
                <a:solidFill>
                  <a:srgbClr val="111111"/>
                </a:solidFill>
                <a:highlight>
                  <a:srgbClr val="FFFFFF"/>
                </a:highlight>
                <a:latin typeface="Nunito"/>
                <a:ea typeface="Nunito"/>
                <a:cs typeface="Nunito"/>
                <a:sym typeface="Nunito"/>
              </a:rPr>
              <a:t>end_station_id: Unique ID for each end station.</a:t>
            </a:r>
            <a:endParaRPr sz="6650">
              <a:solidFill>
                <a:srgbClr val="111111"/>
              </a:solidFill>
              <a:highlight>
                <a:srgbClr val="FFFFFF"/>
              </a:highlight>
              <a:latin typeface="Nunito"/>
              <a:ea typeface="Nunito"/>
              <a:cs typeface="Nunito"/>
              <a:sym typeface="Nunito"/>
            </a:endParaRPr>
          </a:p>
          <a:p>
            <a:pPr indent="-334168" lvl="0" marL="457200" rtl="0" algn="l">
              <a:spcBef>
                <a:spcPts val="0"/>
              </a:spcBef>
              <a:spcAft>
                <a:spcPts val="0"/>
              </a:spcAft>
              <a:buClr>
                <a:srgbClr val="111111"/>
              </a:buClr>
              <a:buSzPct val="100000"/>
              <a:buFont typeface="Nunito"/>
              <a:buChar char="●"/>
            </a:pPr>
            <a:r>
              <a:rPr lang="en" sz="6650">
                <a:solidFill>
                  <a:srgbClr val="111111"/>
                </a:solidFill>
                <a:highlight>
                  <a:srgbClr val="FFFFFF"/>
                </a:highlight>
                <a:latin typeface="Nunito"/>
                <a:ea typeface="Nunito"/>
                <a:cs typeface="Nunito"/>
                <a:sym typeface="Nunito"/>
              </a:rPr>
              <a:t>start_lat: Latitude of the start station.</a:t>
            </a:r>
            <a:endParaRPr sz="6650">
              <a:solidFill>
                <a:srgbClr val="111111"/>
              </a:solidFill>
              <a:highlight>
                <a:srgbClr val="FFFFFF"/>
              </a:highlight>
              <a:latin typeface="Nunito"/>
              <a:ea typeface="Nunito"/>
              <a:cs typeface="Nunito"/>
              <a:sym typeface="Nunito"/>
            </a:endParaRPr>
          </a:p>
          <a:p>
            <a:pPr indent="-334168" lvl="0" marL="457200" rtl="0" algn="l">
              <a:spcBef>
                <a:spcPts val="0"/>
              </a:spcBef>
              <a:spcAft>
                <a:spcPts val="0"/>
              </a:spcAft>
              <a:buClr>
                <a:srgbClr val="111111"/>
              </a:buClr>
              <a:buSzPct val="100000"/>
              <a:buFont typeface="Nunito"/>
              <a:buChar char="●"/>
            </a:pPr>
            <a:r>
              <a:rPr lang="en" sz="6650">
                <a:solidFill>
                  <a:srgbClr val="111111"/>
                </a:solidFill>
                <a:highlight>
                  <a:srgbClr val="FFFFFF"/>
                </a:highlight>
                <a:latin typeface="Nunito"/>
                <a:ea typeface="Nunito"/>
                <a:cs typeface="Nunito"/>
                <a:sym typeface="Nunito"/>
              </a:rPr>
              <a:t>start_lng: Longitude of the start station.</a:t>
            </a:r>
            <a:endParaRPr sz="6650">
              <a:solidFill>
                <a:srgbClr val="111111"/>
              </a:solidFill>
              <a:highlight>
                <a:srgbClr val="FFFFFF"/>
              </a:highlight>
              <a:latin typeface="Nunito"/>
              <a:ea typeface="Nunito"/>
              <a:cs typeface="Nunito"/>
              <a:sym typeface="Nunito"/>
            </a:endParaRPr>
          </a:p>
          <a:p>
            <a:pPr indent="-334168" lvl="0" marL="457200" rtl="0" algn="l">
              <a:spcBef>
                <a:spcPts val="0"/>
              </a:spcBef>
              <a:spcAft>
                <a:spcPts val="0"/>
              </a:spcAft>
              <a:buClr>
                <a:srgbClr val="111111"/>
              </a:buClr>
              <a:buSzPct val="100000"/>
              <a:buFont typeface="Nunito"/>
              <a:buChar char="●"/>
            </a:pPr>
            <a:r>
              <a:rPr lang="en" sz="6650">
                <a:solidFill>
                  <a:srgbClr val="111111"/>
                </a:solidFill>
                <a:highlight>
                  <a:srgbClr val="FFFFFF"/>
                </a:highlight>
                <a:latin typeface="Nunito"/>
                <a:ea typeface="Nunito"/>
                <a:cs typeface="Nunito"/>
                <a:sym typeface="Nunito"/>
              </a:rPr>
              <a:t>end_lat: Latitude of the end station.</a:t>
            </a:r>
            <a:endParaRPr sz="6650">
              <a:solidFill>
                <a:srgbClr val="111111"/>
              </a:solidFill>
              <a:highlight>
                <a:srgbClr val="FFFFFF"/>
              </a:highlight>
              <a:latin typeface="Nunito"/>
              <a:ea typeface="Nunito"/>
              <a:cs typeface="Nunito"/>
              <a:sym typeface="Nunito"/>
            </a:endParaRPr>
          </a:p>
          <a:p>
            <a:pPr indent="-334168" lvl="0" marL="457200" rtl="0" algn="l">
              <a:spcBef>
                <a:spcPts val="0"/>
              </a:spcBef>
              <a:spcAft>
                <a:spcPts val="0"/>
              </a:spcAft>
              <a:buClr>
                <a:srgbClr val="111111"/>
              </a:buClr>
              <a:buSzPct val="100000"/>
              <a:buFont typeface="Nunito"/>
              <a:buChar char="●"/>
            </a:pPr>
            <a:r>
              <a:rPr lang="en" sz="6650">
                <a:solidFill>
                  <a:srgbClr val="111111"/>
                </a:solidFill>
                <a:highlight>
                  <a:srgbClr val="FFFFFF"/>
                </a:highlight>
                <a:latin typeface="Nunito"/>
                <a:ea typeface="Nunito"/>
                <a:cs typeface="Nunito"/>
                <a:sym typeface="Nunito"/>
              </a:rPr>
              <a:t>end_lng: Longitude of the end station.</a:t>
            </a:r>
            <a:endParaRPr sz="6650">
              <a:solidFill>
                <a:srgbClr val="111111"/>
              </a:solidFill>
              <a:highlight>
                <a:srgbClr val="FFFFFF"/>
              </a:highlight>
              <a:latin typeface="Nunito"/>
              <a:ea typeface="Nunito"/>
              <a:cs typeface="Nunito"/>
              <a:sym typeface="Nunito"/>
            </a:endParaRPr>
          </a:p>
          <a:p>
            <a:pPr indent="-334168" lvl="0" marL="457200" rtl="0" algn="l">
              <a:spcBef>
                <a:spcPts val="0"/>
              </a:spcBef>
              <a:spcAft>
                <a:spcPts val="0"/>
              </a:spcAft>
              <a:buClr>
                <a:srgbClr val="111111"/>
              </a:buClr>
              <a:buSzPct val="100000"/>
              <a:buFont typeface="Nunito"/>
              <a:buChar char="●"/>
            </a:pPr>
            <a:r>
              <a:rPr lang="en" sz="6650">
                <a:solidFill>
                  <a:srgbClr val="111111"/>
                </a:solidFill>
                <a:highlight>
                  <a:srgbClr val="FFFFFF"/>
                </a:highlight>
                <a:latin typeface="Nunito"/>
                <a:ea typeface="Nunito"/>
                <a:cs typeface="Nunito"/>
                <a:sym typeface="Nunito"/>
              </a:rPr>
              <a:t>Member_casual: Indicates whether the rider is a member or a casual user.</a:t>
            </a:r>
            <a:endParaRPr sz="6650">
              <a:solidFill>
                <a:srgbClr val="111111"/>
              </a:solidFill>
              <a:highlight>
                <a:srgbClr val="FFFFFF"/>
              </a:highlight>
              <a:latin typeface="Nunito"/>
              <a:ea typeface="Nunito"/>
              <a:cs typeface="Nunito"/>
              <a:sym typeface="Nunito"/>
            </a:endParaRPr>
          </a:p>
          <a:p>
            <a:pPr indent="0" lvl="0" marL="0" rtl="0" algn="l">
              <a:spcBef>
                <a:spcPts val="0"/>
              </a:spcBef>
              <a:spcAft>
                <a:spcPts val="0"/>
              </a:spcAft>
              <a:buNone/>
            </a:pPr>
            <a:r>
              <a:t/>
            </a:r>
            <a:endParaRPr sz="3400"/>
          </a:p>
          <a:p>
            <a:pPr indent="0" lvl="0" marL="0" rtl="0" algn="l">
              <a:spcBef>
                <a:spcPts val="1200"/>
              </a:spcBef>
              <a:spcAft>
                <a:spcPts val="0"/>
              </a:spcAft>
              <a:buNone/>
            </a:pPr>
            <a:r>
              <a:t/>
            </a:r>
            <a:endParaRPr sz="2900"/>
          </a:p>
          <a:p>
            <a:pPr indent="0" lvl="0" marL="0" rtl="0" algn="l">
              <a:spcBef>
                <a:spcPts val="1200"/>
              </a:spcBef>
              <a:spcAft>
                <a:spcPts val="0"/>
              </a:spcAft>
              <a:buNone/>
            </a:pPr>
            <a:r>
              <a:t/>
            </a:r>
            <a:endParaRPr sz="2900"/>
          </a:p>
          <a:p>
            <a:pPr indent="0" lvl="0" marL="0" rtl="0" algn="l">
              <a:spcBef>
                <a:spcPts val="1200"/>
              </a:spcBef>
              <a:spcAft>
                <a:spcPts val="0"/>
              </a:spcAft>
              <a:buNone/>
            </a:pPr>
            <a:r>
              <a:t/>
            </a:r>
            <a:endParaRPr sz="2900"/>
          </a:p>
          <a:p>
            <a:pPr indent="0" lvl="0" marL="0" rtl="0" algn="l">
              <a:spcBef>
                <a:spcPts val="1200"/>
              </a:spcBef>
              <a:spcAft>
                <a:spcPts val="0"/>
              </a:spcAft>
              <a:buNone/>
            </a:pPr>
            <a:r>
              <a:t/>
            </a:r>
            <a:endParaRPr sz="2900"/>
          </a:p>
          <a:p>
            <a:pPr indent="0" lvl="0" marL="0" rtl="0" algn="l">
              <a:spcBef>
                <a:spcPts val="1200"/>
              </a:spcBef>
              <a:spcAft>
                <a:spcPts val="0"/>
              </a:spcAft>
              <a:buNone/>
            </a:pPr>
            <a:r>
              <a:t/>
            </a:r>
            <a:endParaRPr sz="2900"/>
          </a:p>
          <a:p>
            <a:pPr indent="0" lvl="0" marL="0" rtl="0" algn="l">
              <a:spcBef>
                <a:spcPts val="1200"/>
              </a:spcBef>
              <a:spcAft>
                <a:spcPts val="0"/>
              </a:spcAft>
              <a:buNone/>
            </a:pPr>
            <a:r>
              <a:t/>
            </a:r>
            <a:endParaRPr sz="4500"/>
          </a:p>
          <a:p>
            <a:pPr indent="0" lvl="0" marL="0" rtl="0" algn="l">
              <a:spcBef>
                <a:spcPts val="1200"/>
              </a:spcBef>
              <a:spcAft>
                <a:spcPts val="0"/>
              </a:spcAft>
              <a:buNone/>
            </a:pPr>
            <a:r>
              <a:t/>
            </a:r>
            <a:endParaRPr sz="4500"/>
          </a:p>
          <a:p>
            <a:pPr indent="0" lvl="0" marL="0" rtl="0" algn="l">
              <a:spcBef>
                <a:spcPts val="1200"/>
              </a:spcBef>
              <a:spcAft>
                <a:spcPts val="0"/>
              </a:spcAft>
              <a:buNone/>
            </a:pPr>
            <a:r>
              <a:t/>
            </a:r>
            <a:endParaRPr sz="4500"/>
          </a:p>
          <a:p>
            <a:pPr indent="0" lvl="0" marL="0" rtl="0" algn="l">
              <a:spcBef>
                <a:spcPts val="1200"/>
              </a:spcBef>
              <a:spcAft>
                <a:spcPts val="0"/>
              </a:spcAft>
              <a:buNone/>
            </a:pPr>
            <a:r>
              <a:t/>
            </a:r>
            <a:endParaRPr sz="4500"/>
          </a:p>
          <a:p>
            <a:pPr indent="0" lvl="0" marL="0" rtl="0" algn="l">
              <a:spcBef>
                <a:spcPts val="1200"/>
              </a:spcBef>
              <a:spcAft>
                <a:spcPts val="0"/>
              </a:spcAft>
              <a:buNone/>
            </a:pPr>
            <a:r>
              <a:t/>
            </a:r>
            <a:endParaRPr sz="45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914400" rtl="0" algn="l">
              <a:spcBef>
                <a:spcPts val="1200"/>
              </a:spcBef>
              <a:spcAft>
                <a:spcPts val="0"/>
              </a:spcAft>
              <a:buNone/>
            </a:pPr>
            <a:r>
              <a:t/>
            </a:r>
            <a:endParaRPr sz="1300"/>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0" y="0"/>
            <a:ext cx="9153000" cy="963600"/>
          </a:xfrm>
          <a:prstGeom prst="rect">
            <a:avLst/>
          </a:prstGeom>
          <a:solidFill>
            <a:schemeClr val="dk1"/>
          </a:solidFill>
          <a:ln cap="flat" cmpd="sng" w="9525">
            <a:solidFill>
              <a:srgbClr val="11111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EDA: COMBINING MULTIPLE CSV FILES</a:t>
            </a:r>
            <a:endParaRPr/>
          </a:p>
        </p:txBody>
      </p:sp>
      <p:pic>
        <p:nvPicPr>
          <p:cNvPr id="81" name="Google Shape;81;p17"/>
          <p:cNvPicPr preferRelativeResize="0"/>
          <p:nvPr/>
        </p:nvPicPr>
        <p:blipFill>
          <a:blip r:embed="rId3">
            <a:alphaModFix/>
          </a:blip>
          <a:stretch>
            <a:fillRect/>
          </a:stretch>
        </p:blipFill>
        <p:spPr>
          <a:xfrm>
            <a:off x="38" y="1560675"/>
            <a:ext cx="9152926" cy="3463875"/>
          </a:xfrm>
          <a:prstGeom prst="rect">
            <a:avLst/>
          </a:prstGeom>
          <a:noFill/>
          <a:ln cap="flat" cmpd="sng" w="9525">
            <a:solidFill>
              <a:srgbClr val="111111"/>
            </a:solidFill>
            <a:prstDash val="solid"/>
            <a:round/>
            <a:headEnd len="sm" w="sm" type="none"/>
            <a:tailEnd len="sm" w="sm" type="none"/>
          </a:ln>
        </p:spPr>
      </p:pic>
      <p:sp>
        <p:nvSpPr>
          <p:cNvPr id="82" name="Google Shape;82;p17"/>
          <p:cNvSpPr/>
          <p:nvPr/>
        </p:nvSpPr>
        <p:spPr>
          <a:xfrm>
            <a:off x="-75" y="963475"/>
            <a:ext cx="9153000" cy="71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rPr lang="en" sz="1800">
                <a:solidFill>
                  <a:srgbClr val="111111"/>
                </a:solidFill>
                <a:latin typeface="Nunito"/>
                <a:ea typeface="Nunito"/>
                <a:cs typeface="Nunito"/>
                <a:sym typeface="Nunito"/>
              </a:rPr>
              <a:t>This step is necessary to work with a complete dataset.</a:t>
            </a:r>
            <a:endParaRPr>
              <a:latin typeface="Source Code Pro"/>
              <a:ea typeface="Source Code Pro"/>
              <a:cs typeface="Source Code Pro"/>
              <a:sym typeface="Source Code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0" y="0"/>
            <a:ext cx="9144000" cy="801000"/>
          </a:xfrm>
          <a:prstGeom prst="rect">
            <a:avLst/>
          </a:prstGeom>
          <a:solidFill>
            <a:schemeClr val="dk1"/>
          </a:solidFill>
          <a:ln cap="flat" cmpd="sng" w="9525">
            <a:solidFill>
              <a:srgbClr val="11111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replacing all missing values with ‘unknown’</a:t>
            </a:r>
            <a:endParaRPr/>
          </a:p>
        </p:txBody>
      </p:sp>
      <p:pic>
        <p:nvPicPr>
          <p:cNvPr id="88" name="Google Shape;88;p18"/>
          <p:cNvPicPr preferRelativeResize="0"/>
          <p:nvPr/>
        </p:nvPicPr>
        <p:blipFill>
          <a:blip r:embed="rId3">
            <a:alphaModFix/>
          </a:blip>
          <a:stretch>
            <a:fillRect/>
          </a:stretch>
        </p:blipFill>
        <p:spPr>
          <a:xfrm>
            <a:off x="0" y="1595700"/>
            <a:ext cx="4228500" cy="3428850"/>
          </a:xfrm>
          <a:prstGeom prst="rect">
            <a:avLst/>
          </a:prstGeom>
          <a:noFill/>
          <a:ln cap="flat" cmpd="sng" w="9525">
            <a:solidFill>
              <a:srgbClr val="111111"/>
            </a:solidFill>
            <a:prstDash val="solid"/>
            <a:round/>
            <a:headEnd len="sm" w="sm" type="none"/>
            <a:tailEnd len="sm" w="sm" type="none"/>
          </a:ln>
        </p:spPr>
      </p:pic>
      <p:sp>
        <p:nvSpPr>
          <p:cNvPr id="89" name="Google Shape;89;p18"/>
          <p:cNvSpPr/>
          <p:nvPr/>
        </p:nvSpPr>
        <p:spPr>
          <a:xfrm>
            <a:off x="0" y="801000"/>
            <a:ext cx="4228500" cy="801000"/>
          </a:xfrm>
          <a:prstGeom prst="rect">
            <a:avLst/>
          </a:prstGeom>
          <a:solidFill>
            <a:schemeClr val="lt2"/>
          </a:solidFill>
          <a:ln cap="flat" cmpd="sng" w="9525">
            <a:solidFill>
              <a:srgbClr val="11111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rPr lang="en" sz="1800">
                <a:latin typeface="Nunito"/>
                <a:ea typeface="Nunito"/>
                <a:cs typeface="Nunito"/>
                <a:sym typeface="Nunito"/>
              </a:rPr>
              <a:t>Identifying missing values and empty strings.</a:t>
            </a:r>
            <a:endParaRPr>
              <a:latin typeface="Nunito"/>
              <a:ea typeface="Nunito"/>
              <a:cs typeface="Nunito"/>
              <a:sym typeface="Nunito"/>
            </a:endParaRPr>
          </a:p>
        </p:txBody>
      </p:sp>
      <p:sp>
        <p:nvSpPr>
          <p:cNvPr id="90" name="Google Shape;90;p18"/>
          <p:cNvSpPr/>
          <p:nvPr/>
        </p:nvSpPr>
        <p:spPr>
          <a:xfrm>
            <a:off x="4228500" y="801000"/>
            <a:ext cx="4915500" cy="2700900"/>
          </a:xfrm>
          <a:prstGeom prst="rect">
            <a:avLst/>
          </a:prstGeom>
          <a:solidFill>
            <a:schemeClr val="lt2"/>
          </a:solidFill>
          <a:ln cap="flat" cmpd="sng" w="9525">
            <a:solidFill>
              <a:srgbClr val="11111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Replacing missing values with ‘Unknown”</a:t>
            </a:r>
            <a:endParaRPr>
              <a:latin typeface="Nunito"/>
              <a:ea typeface="Nunito"/>
              <a:cs typeface="Nunito"/>
              <a:sym typeface="Nunito"/>
            </a:endParaRPr>
          </a:p>
        </p:txBody>
      </p:sp>
      <p:pic>
        <p:nvPicPr>
          <p:cNvPr id="91" name="Google Shape;91;p18"/>
          <p:cNvPicPr preferRelativeResize="0"/>
          <p:nvPr/>
        </p:nvPicPr>
        <p:blipFill>
          <a:blip r:embed="rId4">
            <a:alphaModFix/>
          </a:blip>
          <a:stretch>
            <a:fillRect/>
          </a:stretch>
        </p:blipFill>
        <p:spPr>
          <a:xfrm>
            <a:off x="4228500" y="3501900"/>
            <a:ext cx="4915500" cy="1522650"/>
          </a:xfrm>
          <a:prstGeom prst="rect">
            <a:avLst/>
          </a:prstGeom>
          <a:noFill/>
          <a:ln cap="flat" cmpd="sng" w="9525">
            <a:solidFill>
              <a:srgbClr val="111111"/>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0" y="0"/>
            <a:ext cx="9144000" cy="669000"/>
          </a:xfrm>
          <a:prstGeom prst="rect">
            <a:avLst/>
          </a:prstGeom>
          <a:solidFill>
            <a:schemeClr val="dk1"/>
          </a:solidFill>
          <a:ln cap="flat" cmpd="sng" w="9525">
            <a:solidFill>
              <a:srgbClr val="11111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a:t>
            </a:r>
            <a:r>
              <a:rPr lang="en"/>
              <a:t> of the most popular bike type type over time</a:t>
            </a:r>
            <a:endParaRPr/>
          </a:p>
        </p:txBody>
      </p:sp>
      <p:sp>
        <p:nvSpPr>
          <p:cNvPr id="97" name="Google Shape;97;p19"/>
          <p:cNvSpPr txBox="1"/>
          <p:nvPr>
            <p:ph idx="1" type="body"/>
          </p:nvPr>
        </p:nvSpPr>
        <p:spPr>
          <a:xfrm>
            <a:off x="-25" y="666125"/>
            <a:ext cx="3527400" cy="327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solidFill>
                <a:srgbClr val="000000"/>
              </a:solidFill>
              <a:latin typeface="Nunito"/>
              <a:ea typeface="Nunito"/>
              <a:cs typeface="Nunito"/>
              <a:sym typeface="Nunito"/>
            </a:endParaRPr>
          </a:p>
        </p:txBody>
      </p:sp>
      <p:pic>
        <p:nvPicPr>
          <p:cNvPr id="98" name="Google Shape;98;p19"/>
          <p:cNvPicPr preferRelativeResize="0"/>
          <p:nvPr/>
        </p:nvPicPr>
        <p:blipFill>
          <a:blip r:embed="rId3">
            <a:alphaModFix/>
          </a:blip>
          <a:stretch>
            <a:fillRect/>
          </a:stretch>
        </p:blipFill>
        <p:spPr>
          <a:xfrm>
            <a:off x="3527325" y="666125"/>
            <a:ext cx="5616674" cy="4353600"/>
          </a:xfrm>
          <a:prstGeom prst="rect">
            <a:avLst/>
          </a:prstGeom>
          <a:noFill/>
          <a:ln cap="flat" cmpd="sng" w="9525">
            <a:solidFill>
              <a:srgbClr val="111111"/>
            </a:solidFill>
            <a:prstDash val="solid"/>
            <a:round/>
            <a:headEnd len="sm" w="sm" type="none"/>
            <a:tailEnd len="sm" w="sm" type="none"/>
          </a:ln>
        </p:spPr>
      </p:pic>
      <p:pic>
        <p:nvPicPr>
          <p:cNvPr id="99" name="Google Shape;99;p19"/>
          <p:cNvPicPr preferRelativeResize="0"/>
          <p:nvPr/>
        </p:nvPicPr>
        <p:blipFill>
          <a:blip r:embed="rId4">
            <a:alphaModFix/>
          </a:blip>
          <a:stretch>
            <a:fillRect/>
          </a:stretch>
        </p:blipFill>
        <p:spPr>
          <a:xfrm>
            <a:off x="4" y="3943400"/>
            <a:ext cx="3527325" cy="1076325"/>
          </a:xfrm>
          <a:prstGeom prst="rect">
            <a:avLst/>
          </a:prstGeom>
          <a:noFill/>
          <a:ln cap="flat" cmpd="sng" w="9525">
            <a:solidFill>
              <a:srgbClr val="111111"/>
            </a:solidFill>
            <a:prstDash val="solid"/>
            <a:round/>
            <a:headEnd len="sm" w="sm" type="none"/>
            <a:tailEnd len="sm" w="sm" type="none"/>
          </a:ln>
        </p:spPr>
      </p:pic>
      <p:sp>
        <p:nvSpPr>
          <p:cNvPr id="100" name="Google Shape;100;p19"/>
          <p:cNvSpPr/>
          <p:nvPr/>
        </p:nvSpPr>
        <p:spPr>
          <a:xfrm>
            <a:off x="-25" y="669075"/>
            <a:ext cx="3527400" cy="3277200"/>
          </a:xfrm>
          <a:prstGeom prst="rect">
            <a:avLst/>
          </a:prstGeom>
          <a:solidFill>
            <a:schemeClr val="lt2"/>
          </a:solidFill>
          <a:ln cap="flat" cmpd="sng" w="9525">
            <a:solidFill>
              <a:srgbClr val="11111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rPr lang="en" sz="1800">
                <a:latin typeface="Source Code Pro"/>
                <a:ea typeface="Source Code Pro"/>
                <a:cs typeface="Source Code Pro"/>
                <a:sym typeface="Source Code Pro"/>
              </a:rPr>
              <a:t>t</a:t>
            </a:r>
            <a:r>
              <a:rPr lang="en" sz="1800">
                <a:latin typeface="Nunito"/>
                <a:ea typeface="Nunito"/>
                <a:cs typeface="Nunito"/>
                <a:sym typeface="Nunito"/>
              </a:rPr>
              <a:t>he ‘electric_bike’ has emerged as the preferred choice among users, being chosen on average 40% more frequently than the ‘classic_bike’. </a:t>
            </a:r>
            <a:endParaRPr>
              <a:latin typeface="Source Code Pro"/>
              <a:ea typeface="Source Code Pro"/>
              <a:cs typeface="Source Code Pro"/>
              <a:sym typeface="Source Code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0" y="0"/>
            <a:ext cx="9144000" cy="651900"/>
          </a:xfrm>
          <a:prstGeom prst="rect">
            <a:avLst/>
          </a:prstGeom>
          <a:solidFill>
            <a:schemeClr val="dk1"/>
          </a:solidFill>
          <a:ln cap="flat" cmpd="sng" w="9525">
            <a:solidFill>
              <a:srgbClr val="11111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Visualizing</a:t>
            </a:r>
            <a:r>
              <a:rPr lang="en"/>
              <a:t> the most popular stations</a:t>
            </a:r>
            <a:endParaRPr/>
          </a:p>
        </p:txBody>
      </p:sp>
      <p:pic>
        <p:nvPicPr>
          <p:cNvPr id="106" name="Google Shape;106;p20"/>
          <p:cNvPicPr preferRelativeResize="0"/>
          <p:nvPr/>
        </p:nvPicPr>
        <p:blipFill>
          <a:blip r:embed="rId3">
            <a:alphaModFix/>
          </a:blip>
          <a:stretch>
            <a:fillRect/>
          </a:stretch>
        </p:blipFill>
        <p:spPr>
          <a:xfrm>
            <a:off x="3971925" y="651850"/>
            <a:ext cx="5172075" cy="4368876"/>
          </a:xfrm>
          <a:prstGeom prst="rect">
            <a:avLst/>
          </a:prstGeom>
          <a:noFill/>
          <a:ln cap="flat" cmpd="sng" w="9525">
            <a:solidFill>
              <a:srgbClr val="111111"/>
            </a:solidFill>
            <a:prstDash val="solid"/>
            <a:round/>
            <a:headEnd len="sm" w="sm" type="none"/>
            <a:tailEnd len="sm" w="sm" type="none"/>
          </a:ln>
        </p:spPr>
      </p:pic>
      <p:sp>
        <p:nvSpPr>
          <p:cNvPr id="107" name="Google Shape;107;p20"/>
          <p:cNvSpPr/>
          <p:nvPr/>
        </p:nvSpPr>
        <p:spPr>
          <a:xfrm>
            <a:off x="0" y="651850"/>
            <a:ext cx="3972000" cy="43773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rPr lang="en" sz="1700">
                <a:solidFill>
                  <a:srgbClr val="111111"/>
                </a:solidFill>
                <a:latin typeface="Source Code Pro"/>
                <a:ea typeface="Source Code Pro"/>
                <a:cs typeface="Source Code Pro"/>
                <a:sym typeface="Source Code Pro"/>
              </a:rPr>
              <a:t>the station ‘West St &amp; Chambers St’ stands out as the most frequented start and end point for bike rides, followed closely by ‘University PL &amp; E 14 ST’. These stations, being popular hubs, indicate high traffic areas and potential focal points for future service enhancements.</a:t>
            </a:r>
            <a:endParaRPr>
              <a:latin typeface="Source Code Pro"/>
              <a:ea typeface="Source Code Pro"/>
              <a:cs typeface="Source Code Pro"/>
              <a:sym typeface="Source Code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0" y="0"/>
            <a:ext cx="9144000" cy="671400"/>
          </a:xfrm>
          <a:prstGeom prst="rect">
            <a:avLst/>
          </a:prstGeom>
          <a:solidFill>
            <a:schemeClr val="dk1"/>
          </a:solidFill>
          <a:ln cap="flat" cmpd="sng" w="9525">
            <a:solidFill>
              <a:srgbClr val="11111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a:t>
            </a:r>
            <a:r>
              <a:rPr lang="en"/>
              <a:t> of the average ride duration</a:t>
            </a:r>
            <a:endParaRPr/>
          </a:p>
        </p:txBody>
      </p:sp>
      <p:pic>
        <p:nvPicPr>
          <p:cNvPr id="113" name="Google Shape;113;p21"/>
          <p:cNvPicPr preferRelativeResize="0"/>
          <p:nvPr/>
        </p:nvPicPr>
        <p:blipFill>
          <a:blip r:embed="rId3">
            <a:alphaModFix/>
          </a:blip>
          <a:stretch>
            <a:fillRect/>
          </a:stretch>
        </p:blipFill>
        <p:spPr>
          <a:xfrm>
            <a:off x="4030150" y="671375"/>
            <a:ext cx="5113850" cy="4362600"/>
          </a:xfrm>
          <a:prstGeom prst="rect">
            <a:avLst/>
          </a:prstGeom>
          <a:noFill/>
          <a:ln cap="flat" cmpd="sng" w="9525">
            <a:solidFill>
              <a:srgbClr val="111111"/>
            </a:solidFill>
            <a:prstDash val="solid"/>
            <a:round/>
            <a:headEnd len="sm" w="sm" type="none"/>
            <a:tailEnd len="sm" w="sm" type="none"/>
          </a:ln>
        </p:spPr>
      </p:pic>
      <p:sp>
        <p:nvSpPr>
          <p:cNvPr id="114" name="Google Shape;114;p21"/>
          <p:cNvSpPr/>
          <p:nvPr/>
        </p:nvSpPr>
        <p:spPr>
          <a:xfrm>
            <a:off x="4750" y="671525"/>
            <a:ext cx="4025400" cy="4362600"/>
          </a:xfrm>
          <a:prstGeom prst="rect">
            <a:avLst/>
          </a:prstGeom>
          <a:solidFill>
            <a:schemeClr val="lt2"/>
          </a:solidFill>
          <a:ln cap="flat" cmpd="sng" w="9525">
            <a:solidFill>
              <a:srgbClr val="11111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lang="en" sz="1350">
                <a:solidFill>
                  <a:srgbClr val="111111"/>
                </a:solidFill>
                <a:highlight>
                  <a:srgbClr val="FFFFFF"/>
                </a:highlight>
                <a:latin typeface="Nunito"/>
                <a:ea typeface="Nunito"/>
                <a:cs typeface="Nunito"/>
                <a:sym typeface="Nunito"/>
              </a:rPr>
              <a:t>It has been observed that ‘casual’ users tend to use the Citi Bike service for twice as long on average compared to ‘member’ users. While this could potentially be a cause for concern, further data is needed to understand the reasons behind this trend. Based on the current data, one could infer that members, possibly due to their familiarity with the bike stations and the city in general, tend to make shorter trips.</a:t>
            </a:r>
            <a:endParaRPr sz="1700">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