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092C8-2E43-437F-A221-9BA7C7BF03E0}">
  <a:tblStyle styleId="{8F2092C8-2E43-437F-A221-9BA7C7BF03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78a1d4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78a1d4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9eeef68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9eeef68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78a1d403b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78a1d403b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088a1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088a1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83df43d4f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83df43d4f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78a1d403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78a1d403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78a1d403b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178a1d403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3df43d4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3df43d4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69eeef68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69eeef68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choose XG boost </a:t>
            </a:r>
            <a:r>
              <a:rPr lang="en"/>
              <a:t>because</a:t>
            </a:r>
            <a:r>
              <a:rPr lang="en"/>
              <a:t> the test accuracy is the highest for XG 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for XG boost the top 5 distinct important features are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Pay_0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Pay_4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Lim_Bal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Pay_6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Pay_3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PayAmt_2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PAY 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Bill Amount_1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83df43d4f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183df43d4f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83df43d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83df43d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78a1d403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78a1d403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183df43d4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183df43d4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8a1d40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78a1d40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83df43d4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83df43d4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8a1d403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8a1d403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EDA process: we generated a summary statistics data and created various of Bar charts, boxplots, distribution graphs to understand the data better. So that we can discover patterns, outliers, check for any missing/incomplete features. and then replace/remove it or what we call Data cleaning. Begin with setting Default Rate as target variable</a:t>
            </a:r>
            <a:endParaRPr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cba4703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cba4703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83df43d4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83df43d4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8a1d403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78a1d403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7cba470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7cba470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en.wikipedia.org/wiki/Non-parametric_statistics" TargetMode="External"/><Relationship Id="rId6" Type="http://schemas.openxmlformats.org/officeDocument/2006/relationships/hyperlink" Target="https://en.wikipedia.org/wiki/Supervised_learning" TargetMode="External"/><Relationship Id="rId7" Type="http://schemas.openxmlformats.org/officeDocument/2006/relationships/hyperlink" Target="https://en.wikipedia.org/wiki/Statistical_classification" TargetMode="External"/><Relationship Id="rId8" Type="http://schemas.openxmlformats.org/officeDocument/2006/relationships/hyperlink" Target="https://en.wikipedia.org/wiki/Regression_analysi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80150" y="1575775"/>
            <a:ext cx="406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Credit Card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Default Prediction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-197925" y="131025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45025" y="3033325"/>
            <a:ext cx="71709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Group 2: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Theng Foo Yin | Lim Gabriel | Ng Yew Kong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Chai Si Ting | Ho Faye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850" y="1121625"/>
            <a:ext cx="1987900" cy="1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2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- Education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361375" y="527213"/>
            <a:ext cx="35799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464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●"/>
            </a:pPr>
            <a:r>
              <a:rPr lang="en">
                <a:solidFill>
                  <a:srgbClr val="464646"/>
                </a:solidFill>
              </a:rPr>
              <a:t>Highest default percentage coming from high school background (25.16%)</a:t>
            </a:r>
            <a:endParaRPr>
              <a:solidFill>
                <a:srgbClr val="46464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●"/>
            </a:pPr>
            <a:r>
              <a:rPr lang="en">
                <a:solidFill>
                  <a:srgbClr val="464646"/>
                </a:solidFill>
              </a:rPr>
              <a:t>Lowest coming from graduate school (19.23%). </a:t>
            </a:r>
            <a:endParaRPr>
              <a:solidFill>
                <a:srgbClr val="46464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●"/>
            </a:pPr>
            <a:r>
              <a:rPr lang="en">
                <a:solidFill>
                  <a:srgbClr val="464646"/>
                </a:solidFill>
              </a:rPr>
              <a:t>Small percentage of unknown variables to be ignored for final result output.</a:t>
            </a:r>
            <a:endParaRPr>
              <a:solidFill>
                <a:srgbClr val="46464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1400"/>
              <a:buChar char="●"/>
            </a:pPr>
            <a:r>
              <a:rPr lang="en">
                <a:solidFill>
                  <a:srgbClr val="464646"/>
                </a:solidFill>
              </a:rPr>
              <a:t>Education has a significant contribution to Credit card default.</a:t>
            </a:r>
            <a:endParaRPr>
              <a:solidFill>
                <a:srgbClr val="4646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50" y="684475"/>
            <a:ext cx="4401222" cy="3636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5">
            <a:alphaModFix/>
          </a:blip>
          <a:srcRect b="0" l="2874" r="0" t="0"/>
          <a:stretch/>
        </p:blipFill>
        <p:spPr>
          <a:xfrm>
            <a:off x="4007824" y="822050"/>
            <a:ext cx="982925" cy="4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3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EDA -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Correlation Heatmap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2" name="Google Shape;2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4" y="671450"/>
            <a:ext cx="5119225" cy="37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 txBox="1"/>
          <p:nvPr/>
        </p:nvSpPr>
        <p:spPr>
          <a:xfrm>
            <a:off x="5646300" y="1022975"/>
            <a:ext cx="327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Repayment Status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PAY_0 to PAY 6)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Outstanding Balance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(BILL_AMT 1 to BILL_AMT6) have the highest correlation within the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shows the importance of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consistency of repayments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when attaining the likelihood of default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4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24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451764" y="713125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Remap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Education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1568564" y="804625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Remap EDUCATION column: </a:t>
            </a:r>
            <a:r>
              <a:rPr b="1" lang="en" sz="1100"/>
              <a:t>Unknown</a:t>
            </a:r>
            <a:r>
              <a:rPr lang="en" sz="1100"/>
              <a:t> (0, 5, 6) with </a:t>
            </a:r>
            <a:r>
              <a:rPr b="1" lang="en" sz="1100"/>
              <a:t>others</a:t>
            </a:r>
            <a:r>
              <a:rPr lang="en" sz="1100"/>
              <a:t> (4) to group undefined values together (1.56% of dataset)</a:t>
            </a:r>
            <a:endParaRPr sz="1100"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829" y="640525"/>
            <a:ext cx="3324150" cy="12005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24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 rotWithShape="1">
          <a:blip r:embed="rId5">
            <a:alphaModFix/>
          </a:blip>
          <a:srcRect b="0" l="0" r="0" t="27214"/>
          <a:stretch/>
        </p:blipFill>
        <p:spPr>
          <a:xfrm>
            <a:off x="5395829" y="1975068"/>
            <a:ext cx="3491541" cy="10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5" name="Google Shape;255;p24"/>
          <p:cNvSpPr/>
          <p:nvPr/>
        </p:nvSpPr>
        <p:spPr>
          <a:xfrm>
            <a:off x="451764" y="1973574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Remap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1568564" y="2065074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Remap PAY_0 - PAY6  column: </a:t>
            </a:r>
            <a:r>
              <a:rPr b="1" lang="en" sz="1100"/>
              <a:t>Undefined values</a:t>
            </a:r>
            <a:r>
              <a:rPr lang="en" sz="1100"/>
              <a:t> (0, -2) with </a:t>
            </a:r>
            <a:r>
              <a:rPr b="1" lang="en" sz="1100"/>
              <a:t>pay duly</a:t>
            </a:r>
            <a:r>
              <a:rPr lang="en" sz="1100"/>
              <a:t> (-1) to group </a:t>
            </a:r>
            <a:r>
              <a:rPr lang="en" sz="1100"/>
              <a:t>successful</a:t>
            </a:r>
            <a:r>
              <a:rPr lang="en" sz="1100"/>
              <a:t> payments together </a:t>
            </a:r>
            <a:endParaRPr sz="1100"/>
          </a:p>
        </p:txBody>
      </p:sp>
      <p:sp>
        <p:nvSpPr>
          <p:cNvPr id="257" name="Google Shape;257;p24"/>
          <p:cNvSpPr/>
          <p:nvPr/>
        </p:nvSpPr>
        <p:spPr>
          <a:xfrm>
            <a:off x="451764" y="3234024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Standard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Scalar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568564" y="3325524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Normalising and scaling values to a standard range for ease of modeling</a:t>
            </a:r>
            <a:endParaRPr sz="1100"/>
          </a:p>
        </p:txBody>
      </p:sp>
      <p:pic>
        <p:nvPicPr>
          <p:cNvPr id="259" name="Google Shape;2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829" y="3182473"/>
            <a:ext cx="3250748" cy="12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6" name="Google Shape;266;p25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451764" y="713125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1568564" y="804625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Identify our </a:t>
            </a:r>
            <a:r>
              <a:rPr b="1" lang="en" sz="1100"/>
              <a:t>target</a:t>
            </a:r>
            <a:r>
              <a:rPr lang="en" sz="1100"/>
              <a:t> and </a:t>
            </a:r>
            <a:r>
              <a:rPr b="1" lang="en" sz="1100"/>
              <a:t>independent</a:t>
            </a:r>
            <a:r>
              <a:rPr lang="en" sz="1100"/>
              <a:t> variables to build our models on, drop unnecessary column </a:t>
            </a:r>
            <a:r>
              <a:rPr b="1" lang="en" sz="1100"/>
              <a:t>ID</a:t>
            </a:r>
            <a:endParaRPr b="1" sz="1100"/>
          </a:p>
        </p:txBody>
      </p:sp>
      <p:sp>
        <p:nvSpPr>
          <p:cNvPr id="274" name="Google Shape;274;p25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451764" y="1973574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Train-test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Split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1568564" y="2065074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Setting aside </a:t>
            </a:r>
            <a:r>
              <a:rPr b="1" lang="en" sz="1100"/>
              <a:t>30%</a:t>
            </a:r>
            <a:r>
              <a:rPr lang="en" sz="1100"/>
              <a:t> of the total dataset (9,000 entries) to train our machine learning model</a:t>
            </a:r>
            <a:endParaRPr sz="1100"/>
          </a:p>
        </p:txBody>
      </p:sp>
      <p:sp>
        <p:nvSpPr>
          <p:cNvPr id="278" name="Google Shape;278;p25"/>
          <p:cNvSpPr/>
          <p:nvPr/>
        </p:nvSpPr>
        <p:spPr>
          <a:xfrm>
            <a:off x="451764" y="3234024"/>
            <a:ext cx="4829700" cy="10974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SMOTE</a:t>
            </a:r>
            <a:endParaRPr b="1"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568564" y="3325524"/>
            <a:ext cx="3584700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Increase</a:t>
            </a:r>
            <a:r>
              <a:rPr lang="en" sz="1100"/>
              <a:t> </a:t>
            </a:r>
            <a:r>
              <a:rPr b="1" lang="en" sz="1100"/>
              <a:t>sample size</a:t>
            </a:r>
            <a:r>
              <a:rPr lang="en" sz="1100"/>
              <a:t> on training set to balance the minority class</a:t>
            </a:r>
            <a:endParaRPr sz="1100"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4">
            <a:alphaModFix/>
          </a:blip>
          <a:srcRect b="0" l="0" r="5749" t="0"/>
          <a:stretch/>
        </p:blipFill>
        <p:spPr>
          <a:xfrm>
            <a:off x="5370725" y="625850"/>
            <a:ext cx="3481924" cy="127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0725" y="2352925"/>
            <a:ext cx="3584701" cy="3913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0725" y="3234024"/>
            <a:ext cx="3330724" cy="10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26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6100150" y="764475"/>
            <a:ext cx="24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6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350" y="1563375"/>
            <a:ext cx="1296900" cy="12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/>
          <p:nvPr/>
        </p:nvSpPr>
        <p:spPr>
          <a:xfrm>
            <a:off x="2881475" y="908525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5777075" y="908525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6"/>
          <p:cNvCxnSpPr/>
          <p:nvPr/>
        </p:nvCxnSpPr>
        <p:spPr>
          <a:xfrm>
            <a:off x="3078275" y="1018325"/>
            <a:ext cx="2698800" cy="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6"/>
          <p:cNvSpPr txBox="1"/>
          <p:nvPr/>
        </p:nvSpPr>
        <p:spPr>
          <a:xfrm>
            <a:off x="332550" y="764463"/>
            <a:ext cx="24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Neural Network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2916975" y="2218025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6"/>
          <p:cNvCxnSpPr/>
          <p:nvPr/>
        </p:nvCxnSpPr>
        <p:spPr>
          <a:xfrm flipH="1" rot="10800000">
            <a:off x="3046163" y="2321975"/>
            <a:ext cx="672000" cy="1170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26"/>
          <p:cNvSpPr txBox="1"/>
          <p:nvPr/>
        </p:nvSpPr>
        <p:spPr>
          <a:xfrm>
            <a:off x="6065800" y="1907088"/>
            <a:ext cx="209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5812575" y="2218025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6"/>
          <p:cNvCxnSpPr>
            <a:endCxn id="301" idx="2"/>
          </p:cNvCxnSpPr>
          <p:nvPr/>
        </p:nvCxnSpPr>
        <p:spPr>
          <a:xfrm flipH="1" rot="10800000">
            <a:off x="5179875" y="2327825"/>
            <a:ext cx="632700" cy="570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6"/>
          <p:cNvCxnSpPr/>
          <p:nvPr/>
        </p:nvCxnSpPr>
        <p:spPr>
          <a:xfrm>
            <a:off x="4425275" y="1019425"/>
            <a:ext cx="4800" cy="50010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6"/>
          <p:cNvSpPr txBox="1"/>
          <p:nvPr/>
        </p:nvSpPr>
        <p:spPr>
          <a:xfrm>
            <a:off x="6131750" y="3249800"/>
            <a:ext cx="209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5" name="Google Shape;305;p26"/>
          <p:cNvCxnSpPr/>
          <p:nvPr/>
        </p:nvCxnSpPr>
        <p:spPr>
          <a:xfrm>
            <a:off x="4442125" y="2736650"/>
            <a:ext cx="6600" cy="83070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26"/>
          <p:cNvSpPr/>
          <p:nvPr/>
        </p:nvSpPr>
        <p:spPr>
          <a:xfrm>
            <a:off x="5812575" y="3347750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6084550" y="1069275"/>
            <a:ext cx="25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To model the probability of certain class existing in binary or multiclass outputs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26"/>
          <p:cNvSpPr txBox="1"/>
          <p:nvPr/>
        </p:nvSpPr>
        <p:spPr>
          <a:xfrm>
            <a:off x="329475" y="1069263"/>
            <a:ext cx="2883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To recognise hidden patterns and correlation in raw data, much like the brain, and then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continuously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learn and improve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9" name="Google Shape;309;p26"/>
          <p:cNvGrpSpPr/>
          <p:nvPr/>
        </p:nvGrpSpPr>
        <p:grpSpPr>
          <a:xfrm>
            <a:off x="344625" y="2114588"/>
            <a:ext cx="2529000" cy="1097550"/>
            <a:chOff x="369550" y="2312438"/>
            <a:chExt cx="2529000" cy="1097550"/>
          </a:xfrm>
        </p:grpSpPr>
        <p:sp>
          <p:nvSpPr>
            <p:cNvPr id="310" name="Google Shape;310;p26"/>
            <p:cNvSpPr txBox="1"/>
            <p:nvPr/>
          </p:nvSpPr>
          <p:spPr>
            <a:xfrm>
              <a:off x="369550" y="2312438"/>
              <a:ext cx="2094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Decision Tree</a:t>
              </a:r>
              <a:endParaRPr b="1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26"/>
            <p:cNvSpPr txBox="1"/>
            <p:nvPr/>
          </p:nvSpPr>
          <p:spPr>
            <a:xfrm>
              <a:off x="369550" y="2624888"/>
              <a:ext cx="25290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Tree-like model that makes predictions based on what was answered previously</a:t>
              </a:r>
              <a:endParaRPr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2" name="Google Shape;312;p26"/>
          <p:cNvSpPr txBox="1"/>
          <p:nvPr/>
        </p:nvSpPr>
        <p:spPr>
          <a:xfrm>
            <a:off x="6065800" y="2211888"/>
            <a:ext cx="252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Collection of m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ultiple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independent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decision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trees with single,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aggregated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result by majority voting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6137450" y="3526375"/>
            <a:ext cx="264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Additive (sequential ensemble) model where a weak learner improves on past existing weak learners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364875" y="232325"/>
            <a:ext cx="22995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Weaker Classifier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6156075" y="232325"/>
            <a:ext cx="22995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Stronger </a:t>
            </a: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Classifier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7" name="Google Shape;317;p26"/>
          <p:cNvGrpSpPr/>
          <p:nvPr/>
        </p:nvGrpSpPr>
        <p:grpSpPr>
          <a:xfrm>
            <a:off x="329475" y="3272250"/>
            <a:ext cx="2599800" cy="1149075"/>
            <a:chOff x="329475" y="3090263"/>
            <a:chExt cx="2599800" cy="1149075"/>
          </a:xfrm>
        </p:grpSpPr>
        <p:sp>
          <p:nvSpPr>
            <p:cNvPr id="318" name="Google Shape;318;p26"/>
            <p:cNvSpPr txBox="1"/>
            <p:nvPr/>
          </p:nvSpPr>
          <p:spPr>
            <a:xfrm>
              <a:off x="344625" y="3090263"/>
              <a:ext cx="24603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5D667E"/>
                  </a:solidFill>
                </a:rPr>
                <a:t>K-Nearest Neighbours </a:t>
              </a:r>
              <a:endParaRPr b="1" sz="1500">
                <a:solidFill>
                  <a:srgbClr val="5D667E"/>
                </a:solidFill>
              </a:endParaRPr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329475" y="3454238"/>
              <a:ext cx="25998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300">
                  <a:solidFill>
                    <a:srgbClr val="5D667E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non-parametric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300">
                  <a:solidFill>
                    <a:srgbClr val="5D667E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supervised learning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method 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for </a:t>
              </a:r>
              <a:r>
                <a:rPr lang="en" sz="1300">
                  <a:solidFill>
                    <a:srgbClr val="5D667E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classification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</a:t>
              </a:r>
              <a:r>
                <a:rPr lang="en" sz="1300">
                  <a:solidFill>
                    <a:srgbClr val="5D667E"/>
                  </a:solidFill>
                  <a:uFill>
                    <a:noFill/>
                  </a:uFill>
                  <a:latin typeface="Montserrat"/>
                  <a:ea typeface="Montserrat"/>
                  <a:cs typeface="Montserrat"/>
                  <a:sym typeface="Montserrat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regression</a:t>
              </a:r>
              <a:r>
                <a:rPr lang="en" sz="13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  <a:endParaRPr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20" name="Google Shape;320;p26"/>
          <p:cNvSpPr/>
          <p:nvPr/>
        </p:nvSpPr>
        <p:spPr>
          <a:xfrm>
            <a:off x="2881475" y="3431475"/>
            <a:ext cx="196800" cy="219600"/>
          </a:xfrm>
          <a:prstGeom prst="ellipse">
            <a:avLst/>
          </a:prstGeom>
          <a:solidFill>
            <a:srgbClr val="5D667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26"/>
          <p:cNvCxnSpPr>
            <a:endCxn id="306" idx="3"/>
          </p:cNvCxnSpPr>
          <p:nvPr/>
        </p:nvCxnSpPr>
        <p:spPr>
          <a:xfrm flipH="1" rot="10800000">
            <a:off x="3078396" y="3535190"/>
            <a:ext cx="2763000" cy="26400"/>
          </a:xfrm>
          <a:prstGeom prst="straightConnector1">
            <a:avLst/>
          </a:prstGeom>
          <a:noFill/>
          <a:ln cap="flat" cmpd="sng" w="28575">
            <a:solidFill>
              <a:srgbClr val="5D667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6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27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299400" y="287350"/>
            <a:ext cx="24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34" name="Google Shape;334;p27"/>
          <p:cNvGraphicFramePr/>
          <p:nvPr/>
        </p:nvGraphicFramePr>
        <p:xfrm>
          <a:off x="245213" y="7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{8F2092C8-2E43-437F-A221-9BA7C7BF03E0}</a:tableStyleId>
              </a:tblPr>
              <a:tblGrid>
                <a:gridCol w="1236225"/>
                <a:gridCol w="1236225"/>
                <a:gridCol w="1236225"/>
                <a:gridCol w="1236225"/>
                <a:gridCol w="1236225"/>
                <a:gridCol w="1236225"/>
                <a:gridCol w="1236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1C23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b="1" sz="1300">
                        <a:solidFill>
                          <a:srgbClr val="F1C23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XGBoost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Neural Network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K-Nearest Neighbours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 Score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0.52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0.49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0.39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0.59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27"/>
          <p:cNvSpPr txBox="1"/>
          <p:nvPr/>
        </p:nvSpPr>
        <p:spPr>
          <a:xfrm>
            <a:off x="457500" y="3196350"/>
            <a:ext cx="8229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is the best model based on F1 Score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XGBoost is the best model based on Precision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Neural Network is the best model based on Recall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Overall: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is the best model considering Precision VS Recall tradeoff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473750" y="4319800"/>
            <a:ext cx="86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Montserrat"/>
                <a:ea typeface="Montserrat"/>
                <a:cs typeface="Montserrat"/>
                <a:sym typeface="Montserrat"/>
              </a:rPr>
              <a:t>*F1 Score = 2 x (Precision x Recall) / (Precision + Recall)</a:t>
            </a:r>
            <a:endParaRPr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28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299400" y="287350"/>
            <a:ext cx="246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Model Comparison</a:t>
            </a:r>
            <a:endParaRPr b="1" sz="15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0" name="Google Shape;350;p28"/>
          <p:cNvGraphicFramePr/>
          <p:nvPr/>
        </p:nvGraphicFramePr>
        <p:xfrm>
          <a:off x="245213" y="7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{8F2092C8-2E43-437F-A221-9BA7C7BF03E0}</a:tableStyleId>
              </a:tblPr>
              <a:tblGrid>
                <a:gridCol w="1236225"/>
                <a:gridCol w="1236225"/>
                <a:gridCol w="1236225"/>
                <a:gridCol w="1236225"/>
                <a:gridCol w="1236225"/>
                <a:gridCol w="1236225"/>
                <a:gridCol w="12362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Logistic Regression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XGBoost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Neural Network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K-Nearest Neighbours</a:t>
                      </a:r>
                      <a:endParaRPr b="1"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5D667E"/>
                    </a:solidFill>
                  </a:tcPr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 (Train)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0.708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0.883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0.893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0.796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.000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7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 (Test)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0.762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0.779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0.799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0.706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28"/>
          <p:cNvSpPr txBox="1"/>
          <p:nvPr/>
        </p:nvSpPr>
        <p:spPr>
          <a:xfrm>
            <a:off x="457513" y="2623900"/>
            <a:ext cx="822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Overfitting in all Tree-based models and K-Nearest Neighbours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Due to max depths of tree models (best parameter: max_depth = 14)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Different data distribution of Train-Test datasets after SMOTE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 &amp; Neural Network model generalise better to unseen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 model performs better on Test than Train 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XGBoost is the best model based on Accuracy (Test)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9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1" name="Google Shape;361;p29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408150" y="611175"/>
            <a:ext cx="129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sz="1800">
              <a:solidFill>
                <a:srgbClr val="5D667E"/>
              </a:solidFill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4877900" y="1188000"/>
            <a:ext cx="3853500" cy="2741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Importance Feature</a:t>
            </a:r>
            <a:endParaRPr b="1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Pay_0: 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Repayment Status in September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LIMIT_BAL: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Amount of credits given in NT dollars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PAY_AMT2: 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Amount of previous payment in August 2005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BILL_AMT_1: 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Amount of bill 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in Sept 2005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Age: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Age in years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Because Pay_0, Pay_4, Pay_6 and Pay_5 are highly correlated</a:t>
            </a:r>
            <a:r>
              <a:rPr lang="en" sz="12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0" name="Google Shape;3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042275"/>
            <a:ext cx="4038600" cy="32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9"/>
          <p:cNvCxnSpPr/>
          <p:nvPr/>
        </p:nvCxnSpPr>
        <p:spPr>
          <a:xfrm>
            <a:off x="735425" y="2302625"/>
            <a:ext cx="3501000" cy="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0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p30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Insights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508375" y="767550"/>
            <a:ext cx="339000" cy="338700"/>
          </a:xfrm>
          <a:prstGeom prst="rect">
            <a:avLst/>
          </a:prstGeom>
          <a:solidFill>
            <a:srgbClr val="5D667E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6" name="Google Shape;386;p30"/>
          <p:cNvGrpSpPr/>
          <p:nvPr/>
        </p:nvGrpSpPr>
        <p:grpSpPr>
          <a:xfrm>
            <a:off x="825900" y="1894250"/>
            <a:ext cx="8042400" cy="1029000"/>
            <a:chOff x="2807100" y="4180250"/>
            <a:chExt cx="8042400" cy="1029000"/>
          </a:xfrm>
        </p:grpSpPr>
        <p:sp>
          <p:nvSpPr>
            <p:cNvPr id="387" name="Google Shape;387;p30"/>
            <p:cNvSpPr txBox="1"/>
            <p:nvPr/>
          </p:nvSpPr>
          <p:spPr>
            <a:xfrm>
              <a:off x="2883300" y="4180250"/>
              <a:ext cx="2979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Credit Limit</a:t>
              </a:r>
              <a:endParaRPr sz="1800">
                <a:solidFill>
                  <a:srgbClr val="5D667E"/>
                </a:solidFill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2807100" y="4561250"/>
              <a:ext cx="80424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67E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Most clients undertake a loan credit of 50k</a:t>
              </a:r>
              <a:endParaRPr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67E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Clients with less than 50K have the highest </a:t>
              </a:r>
              <a:r>
                <a:rPr lang="en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defaulting</a:t>
              </a:r>
              <a:r>
                <a:rPr lang="en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rate</a:t>
              </a:r>
              <a:endParaRPr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9" name="Google Shape;389;p30"/>
          <p:cNvSpPr/>
          <p:nvPr/>
        </p:nvSpPr>
        <p:spPr>
          <a:xfrm>
            <a:off x="508375" y="1910550"/>
            <a:ext cx="339000" cy="338700"/>
          </a:xfrm>
          <a:prstGeom prst="rect">
            <a:avLst/>
          </a:prstGeom>
          <a:solidFill>
            <a:srgbClr val="5D667E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865350" y="3083550"/>
            <a:ext cx="29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 sz="1800">
              <a:solidFill>
                <a:srgbClr val="5D667E"/>
              </a:solidFill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789150" y="3464550"/>
            <a:ext cx="8157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Majority of the clients tend to be within the late 20s and early 30s range</a:t>
            </a:r>
            <a:endParaRPr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Clients age 20-25 have the highest rate of </a:t>
            </a:r>
            <a:r>
              <a:rPr lang="en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defaulting</a:t>
            </a:r>
            <a:endParaRPr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508375" y="3129750"/>
            <a:ext cx="339000" cy="338700"/>
          </a:xfrm>
          <a:prstGeom prst="rect">
            <a:avLst/>
          </a:prstGeom>
          <a:solidFill>
            <a:srgbClr val="5D667E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3" name="Google Shape;393;p30"/>
          <p:cNvGrpSpPr/>
          <p:nvPr/>
        </p:nvGrpSpPr>
        <p:grpSpPr>
          <a:xfrm>
            <a:off x="789150" y="721350"/>
            <a:ext cx="7813200" cy="1029000"/>
            <a:chOff x="789150" y="3083550"/>
            <a:chExt cx="7813200" cy="1029000"/>
          </a:xfrm>
        </p:grpSpPr>
        <p:sp>
          <p:nvSpPr>
            <p:cNvPr id="394" name="Google Shape;394;p30"/>
            <p:cNvSpPr txBox="1"/>
            <p:nvPr/>
          </p:nvSpPr>
          <p:spPr>
            <a:xfrm>
              <a:off x="865350" y="3083550"/>
              <a:ext cx="5773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Bill Payment and Repayment Status</a:t>
              </a:r>
              <a:endParaRPr sz="1800">
                <a:solidFill>
                  <a:srgbClr val="5D667E"/>
                </a:solidFill>
              </a:endParaRPr>
            </a:p>
          </p:txBody>
        </p:sp>
        <p:sp>
          <p:nvSpPr>
            <p:cNvPr id="395" name="Google Shape;395;p30"/>
            <p:cNvSpPr txBox="1"/>
            <p:nvPr/>
          </p:nvSpPr>
          <p:spPr>
            <a:xfrm>
              <a:off x="789150" y="3464550"/>
              <a:ext cx="78132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D667E"/>
                </a:buClr>
                <a:buSzPts val="1400"/>
                <a:buFont typeface="Montserrat"/>
                <a:buChar char="●"/>
              </a:pPr>
              <a:r>
                <a:rPr lang="en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Clients age group between 28 to 30 tend to have higher outstanding loan than the rest of the age group</a:t>
              </a:r>
              <a:endParaRPr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/>
          <p:nvPr/>
        </p:nvSpPr>
        <p:spPr>
          <a:xfrm>
            <a:off x="306125" y="764000"/>
            <a:ext cx="3440100" cy="3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D6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1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31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209550" y="1368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Solution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331950" y="1407150"/>
            <a:ext cx="3440100" cy="27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Given that c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lients age 20-25 have the highest rate of defaulting, 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more checks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should be done to determine their ability to repay the loans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Ascertain whether clients within this range have a 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steady flow of income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to repay the loans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Add more variables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such as asset ownership and occupation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31"/>
          <p:cNvSpPr/>
          <p:nvPr/>
        </p:nvSpPr>
        <p:spPr>
          <a:xfrm>
            <a:off x="306125" y="764000"/>
            <a:ext cx="3440100" cy="511800"/>
          </a:xfrm>
          <a:prstGeom prst="rect">
            <a:avLst/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516250" y="787475"/>
            <a:ext cx="297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More Stringent Checks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3" name="Google Shape;413;p31"/>
          <p:cNvSpPr/>
          <p:nvPr/>
        </p:nvSpPr>
        <p:spPr>
          <a:xfrm>
            <a:off x="6376525" y="764000"/>
            <a:ext cx="2560500" cy="3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D6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6452825" y="1407150"/>
            <a:ext cx="23427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Once customers are flagged out to have a risk of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default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, provide 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incentives/reduce repayment amount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to encourage  early repayment</a:t>
            </a:r>
            <a:endParaRPr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Offer 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debt 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restructuring</a:t>
            </a: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 plan</a:t>
            </a:r>
            <a:endParaRPr b="1" sz="1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1"/>
          <p:cNvSpPr/>
          <p:nvPr/>
        </p:nvSpPr>
        <p:spPr>
          <a:xfrm>
            <a:off x="6376625" y="764000"/>
            <a:ext cx="2560500" cy="511800"/>
          </a:xfrm>
          <a:prstGeom prst="rect">
            <a:avLst/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6553200" y="787475"/>
            <a:ext cx="22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Offer incentives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3887525" y="764000"/>
            <a:ext cx="2299800" cy="3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D66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3887525" y="764000"/>
            <a:ext cx="2299800" cy="511800"/>
          </a:xfrm>
          <a:prstGeom prst="rect">
            <a:avLst/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 txBox="1"/>
          <p:nvPr/>
        </p:nvSpPr>
        <p:spPr>
          <a:xfrm>
            <a:off x="3945250" y="787475"/>
            <a:ext cx="22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Timely Reminders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3970050" y="1456150"/>
            <a:ext cx="20499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5D667E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Send more notifications </a:t>
            </a:r>
            <a:r>
              <a:rPr lang="en" sz="1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to remind customers to pay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74775" y="144600"/>
            <a:ext cx="583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Content Overview</a:t>
            </a:r>
            <a:endParaRPr b="1" sz="21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" name="Google Shape;67;p14"/>
          <p:cNvSpPr/>
          <p:nvPr/>
        </p:nvSpPr>
        <p:spPr>
          <a:xfrm>
            <a:off x="2662700" y="889850"/>
            <a:ext cx="45159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and </a:t>
            </a: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16925" y="774350"/>
            <a:ext cx="7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3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662700" y="2261450"/>
            <a:ext cx="45159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616925" y="1460150"/>
            <a:ext cx="7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3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662700" y="1575650"/>
            <a:ext cx="45159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616925" y="2145950"/>
            <a:ext cx="7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3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662700" y="2947250"/>
            <a:ext cx="45159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616925" y="2831750"/>
            <a:ext cx="7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3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2662700" y="3633050"/>
            <a:ext cx="4515900" cy="461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Insights and Solution</a:t>
            </a:r>
            <a:endParaRPr b="1"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616925" y="3517550"/>
            <a:ext cx="78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5D667E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b="1" sz="3300">
              <a:solidFill>
                <a:srgbClr val="5D66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/>
        </p:nvSpPr>
        <p:spPr>
          <a:xfrm>
            <a:off x="361950" y="1981425"/>
            <a:ext cx="842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5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83450" y="307850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 and Problem Statement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 &amp;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88890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8889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83450" y="1018925"/>
            <a:ext cx="81771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globalization and concerns over Covid-19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being transmitted through contaminated surfaces, contactless payments have been made the new norm. Credit cards usage has also accelerated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significantly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through near field communications (NFC) cards, phone apps and wearables, providing both convenience and easy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usage.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change in living behaviour, in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turn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put card issuers like banks at risk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delinquencies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especially during poor or uncertain economic environment.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reduce the susceptibility of banks with a hefty write-down on outstanding balances left unpaid,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 modeling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can provide solutions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better predict potential credit card defaults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help identifying key factors leading to a default.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6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593475" y="3184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 &amp;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88890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07875" y="1018925"/>
            <a:ext cx="79878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order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the risk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banks’ exposure in large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default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incidents, utilize various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classification techniques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 a large data set of customer records to screen for potential credit card defaulters.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common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traits, features and conditions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through the pool of customers’ dataset for early detection and trigger for preventive measures.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avoid experiencing customer defaults with a snow-balling effect, derive accurate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predictions and recommendations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test results to flag for default accounts in advance.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7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EDA - </a:t>
            </a: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1510200" y="1357474"/>
            <a:ext cx="5746121" cy="2765878"/>
            <a:chOff x="1362075" y="924149"/>
            <a:chExt cx="5746121" cy="2765878"/>
          </a:xfrm>
        </p:grpSpPr>
        <p:grpSp>
          <p:nvGrpSpPr>
            <p:cNvPr id="120" name="Google Shape;120;p17"/>
            <p:cNvGrpSpPr/>
            <p:nvPr/>
          </p:nvGrpSpPr>
          <p:grpSpPr>
            <a:xfrm>
              <a:off x="1365720" y="924149"/>
              <a:ext cx="5742476" cy="429231"/>
              <a:chOff x="679893" y="695525"/>
              <a:chExt cx="6504107" cy="484186"/>
            </a:xfrm>
          </p:grpSpPr>
          <p:sp>
            <p:nvSpPr>
              <p:cNvPr id="121" name="Google Shape;121;p17"/>
              <p:cNvSpPr/>
              <p:nvPr/>
            </p:nvSpPr>
            <p:spPr>
              <a:xfrm>
                <a:off x="3653300" y="695525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Default Rate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2" name="Google Shape;122;p17"/>
              <p:cNvSpPr txBox="1"/>
              <p:nvPr/>
            </p:nvSpPr>
            <p:spPr>
              <a:xfrm>
                <a:off x="679893" y="710811"/>
                <a:ext cx="28329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Target </a:t>
                </a: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Variable: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23" name="Google Shape;123;p17"/>
            <p:cNvGrpSpPr/>
            <p:nvPr/>
          </p:nvGrpSpPr>
          <p:grpSpPr>
            <a:xfrm>
              <a:off x="1365726" y="1392851"/>
              <a:ext cx="5742470" cy="422462"/>
              <a:chOff x="679900" y="1357850"/>
              <a:chExt cx="6504100" cy="47655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3653300" y="1357850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Credit Limit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" name="Google Shape;125;p17"/>
              <p:cNvSpPr txBox="1"/>
              <p:nvPr/>
            </p:nvSpPr>
            <p:spPr>
              <a:xfrm>
                <a:off x="679900" y="1365500"/>
                <a:ext cx="29265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Independent Variable 1: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26" name="Google Shape;126;p17"/>
            <p:cNvGrpSpPr/>
            <p:nvPr/>
          </p:nvGrpSpPr>
          <p:grpSpPr>
            <a:xfrm>
              <a:off x="1365726" y="1861529"/>
              <a:ext cx="5742470" cy="422462"/>
              <a:chOff x="679900" y="1357850"/>
              <a:chExt cx="6504100" cy="476550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3653300" y="1357850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Age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8" name="Google Shape;128;p17"/>
              <p:cNvSpPr txBox="1"/>
              <p:nvPr/>
            </p:nvSpPr>
            <p:spPr>
              <a:xfrm>
                <a:off x="679900" y="1365500"/>
                <a:ext cx="29265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Independent Variable 2: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29" name="Google Shape;129;p17"/>
            <p:cNvGrpSpPr/>
            <p:nvPr/>
          </p:nvGrpSpPr>
          <p:grpSpPr>
            <a:xfrm>
              <a:off x="1365726" y="2330208"/>
              <a:ext cx="5742470" cy="422462"/>
              <a:chOff x="679900" y="1357850"/>
              <a:chExt cx="6504100" cy="476550"/>
            </a:xfrm>
          </p:grpSpPr>
          <p:sp>
            <p:nvSpPr>
              <p:cNvPr id="130" name="Google Shape;130;p17"/>
              <p:cNvSpPr/>
              <p:nvPr/>
            </p:nvSpPr>
            <p:spPr>
              <a:xfrm>
                <a:off x="3653300" y="1357850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Gender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1" name="Google Shape;131;p17"/>
              <p:cNvSpPr txBox="1"/>
              <p:nvPr/>
            </p:nvSpPr>
            <p:spPr>
              <a:xfrm>
                <a:off x="679900" y="1365500"/>
                <a:ext cx="29265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Independent Variable 3: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32" name="Google Shape;132;p17"/>
            <p:cNvGrpSpPr/>
            <p:nvPr/>
          </p:nvGrpSpPr>
          <p:grpSpPr>
            <a:xfrm>
              <a:off x="1362075" y="2798887"/>
              <a:ext cx="5746121" cy="422468"/>
              <a:chOff x="675765" y="1357850"/>
              <a:chExt cx="6508235" cy="476557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3653300" y="1357850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Education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4" name="Google Shape;134;p17"/>
              <p:cNvSpPr txBox="1"/>
              <p:nvPr/>
            </p:nvSpPr>
            <p:spPr>
              <a:xfrm>
                <a:off x="675765" y="1365507"/>
                <a:ext cx="30168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Independent Variable 4: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135" name="Google Shape;135;p17"/>
            <p:cNvGrpSpPr/>
            <p:nvPr/>
          </p:nvGrpSpPr>
          <p:grpSpPr>
            <a:xfrm>
              <a:off x="1365726" y="3267566"/>
              <a:ext cx="5742470" cy="422462"/>
              <a:chOff x="679900" y="1357850"/>
              <a:chExt cx="6504100" cy="47655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3653300" y="1357850"/>
                <a:ext cx="3530700" cy="461700"/>
              </a:xfrm>
              <a:prstGeom prst="roundRect">
                <a:avLst>
                  <a:gd fmla="val 16667" name="adj"/>
                </a:avLst>
              </a:prstGeom>
              <a:solidFill>
                <a:srgbClr val="5D66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5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Outstanding Debt</a:t>
                </a:r>
                <a:endParaRPr b="1" sz="15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7" name="Google Shape;137;p17"/>
              <p:cNvSpPr txBox="1"/>
              <p:nvPr/>
            </p:nvSpPr>
            <p:spPr>
              <a:xfrm>
                <a:off x="679900" y="1365500"/>
                <a:ext cx="2926500" cy="4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5D667E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Independent Variable 5:</a:t>
                </a:r>
                <a:endParaRPr b="1" sz="1500">
                  <a:solidFill>
                    <a:srgbClr val="5D667E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38" name="Google Shape;138;p17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64875" y="683150"/>
            <a:ext cx="856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>
                <a:solidFill>
                  <a:srgbClr val="202124"/>
                </a:solidFill>
              </a:rPr>
              <a:t>xploratory data analysis (EDA) - approach of analyzing data using statistical graphics and data visualization methods.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75" y="624425"/>
            <a:ext cx="4928626" cy="3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8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- Credit Limit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804125" y="943700"/>
            <a:ext cx="30021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Clients with &lt;50K credit limit have the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highest default rate at 36.07%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is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10% higher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than the next closest bucket of clients with 50K - 100K credit available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 rotWithShape="1">
          <a:blip r:embed="rId5">
            <a:alphaModFix/>
          </a:blip>
          <a:srcRect b="0" l="2874" r="0" t="0"/>
          <a:stretch/>
        </p:blipFill>
        <p:spPr>
          <a:xfrm>
            <a:off x="4267599" y="758900"/>
            <a:ext cx="983900" cy="47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75" y="696575"/>
            <a:ext cx="5613595" cy="357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19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- Age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922875" y="782600"/>
            <a:ext cx="29790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22.12% of customers in the dataset defaulted on their loans within the 7 month period on record.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Age group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25-29 have the highest defaulted.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2874" r="0" t="0"/>
          <a:stretch/>
        </p:blipFill>
        <p:spPr>
          <a:xfrm>
            <a:off x="4645874" y="839450"/>
            <a:ext cx="1000425" cy="4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8" name="Google Shape;178;p20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529150" y="47185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64875" y="2227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- Six months Outstanding Debt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197775" y="776825"/>
            <a:ext cx="28674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Clients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age group between 28 to 30 tend to have higher 6 months outstanding loan than the rest of the age group.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shown that clients spending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decline after age 30.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 card default amount also start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decline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age 30. 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00" y="795589"/>
            <a:ext cx="6064500" cy="3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 b="0" l="2874" r="0" t="0"/>
          <a:stretch/>
        </p:blipFill>
        <p:spPr>
          <a:xfrm>
            <a:off x="4656825" y="1528700"/>
            <a:ext cx="1214344" cy="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EE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228500" y="4673800"/>
            <a:ext cx="9144000" cy="338700"/>
          </a:xfrm>
          <a:prstGeom prst="roundRect">
            <a:avLst>
              <a:gd fmla="val 16667" name="adj"/>
            </a:avLst>
          </a:prstGeom>
          <a:solidFill>
            <a:srgbClr val="5D66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 b="11414" l="0" r="0" t="12942"/>
          <a:stretch/>
        </p:blipFill>
        <p:spPr>
          <a:xfrm>
            <a:off x="453600" y="4471550"/>
            <a:ext cx="781050" cy="5907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1"/>
          <p:cNvSpPr txBox="1"/>
          <p:nvPr/>
        </p:nvSpPr>
        <p:spPr>
          <a:xfrm>
            <a:off x="8784975" y="4673800"/>
            <a:ext cx="2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5646300" y="4720750"/>
            <a:ext cx="1375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Models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7107921" y="4720750"/>
            <a:ext cx="14388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Insights &amp; Conclusion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364875" y="70325"/>
            <a:ext cx="84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- Gender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75" y="706763"/>
            <a:ext cx="5531625" cy="36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1510200" y="473380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&amp; Problem Statement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831675" y="706775"/>
            <a:ext cx="3160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Females make up 60.37% of the clients in this dataset, despite that, they have a 3.37% lower default rate out of the set.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Gender is an important variable to consider when determining the overall chance of default.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2901750" y="4720738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4267600" y="4720750"/>
            <a:ext cx="1296900" cy="244800"/>
          </a:xfrm>
          <a:prstGeom prst="roundRect">
            <a:avLst>
              <a:gd fmla="val 16667" name="adj"/>
            </a:avLst>
          </a:prstGeom>
          <a:solidFill>
            <a:srgbClr val="F2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  <a:endParaRPr sz="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5">
            <a:alphaModFix/>
          </a:blip>
          <a:srcRect b="0" l="2874" r="0" t="0"/>
          <a:stretch/>
        </p:blipFill>
        <p:spPr>
          <a:xfrm>
            <a:off x="4640224" y="792725"/>
            <a:ext cx="1006075" cy="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