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3"/>
  </p:notesMasterIdLst>
  <p:sldIdLst>
    <p:sldId id="256" r:id="rId2"/>
  </p:sldIdLst>
  <p:sldSz cx="43891200" cy="51206400"/>
  <p:notesSz cx="37585650" cy="53181250"/>
  <p:defaultTextStyle>
    <a:defPPr>
      <a:defRPr lang="en-US"/>
    </a:defPPr>
    <a:lvl1pPr algn="l" rtl="0" fontAlgn="base">
      <a:spcBef>
        <a:spcPct val="0"/>
      </a:spcBef>
      <a:spcAft>
        <a:spcPct val="0"/>
      </a:spcAft>
      <a:defRPr sz="6600" kern="1200" baseline="30000">
        <a:solidFill>
          <a:schemeClr val="tx1"/>
        </a:solidFill>
        <a:latin typeface="Arial" charset="0"/>
        <a:ea typeface="+mn-ea"/>
        <a:cs typeface="Arial" charset="0"/>
      </a:defRPr>
    </a:lvl1pPr>
    <a:lvl2pPr marL="457200" algn="l" rtl="0" fontAlgn="base">
      <a:spcBef>
        <a:spcPct val="0"/>
      </a:spcBef>
      <a:spcAft>
        <a:spcPct val="0"/>
      </a:spcAft>
      <a:defRPr sz="6600" kern="1200" baseline="30000">
        <a:solidFill>
          <a:schemeClr val="tx1"/>
        </a:solidFill>
        <a:latin typeface="Arial" charset="0"/>
        <a:ea typeface="+mn-ea"/>
        <a:cs typeface="Arial" charset="0"/>
      </a:defRPr>
    </a:lvl2pPr>
    <a:lvl3pPr marL="914400" algn="l" rtl="0" fontAlgn="base">
      <a:spcBef>
        <a:spcPct val="0"/>
      </a:spcBef>
      <a:spcAft>
        <a:spcPct val="0"/>
      </a:spcAft>
      <a:defRPr sz="6600" kern="1200" baseline="30000">
        <a:solidFill>
          <a:schemeClr val="tx1"/>
        </a:solidFill>
        <a:latin typeface="Arial" charset="0"/>
        <a:ea typeface="+mn-ea"/>
        <a:cs typeface="Arial" charset="0"/>
      </a:defRPr>
    </a:lvl3pPr>
    <a:lvl4pPr marL="1371600" algn="l" rtl="0" fontAlgn="base">
      <a:spcBef>
        <a:spcPct val="0"/>
      </a:spcBef>
      <a:spcAft>
        <a:spcPct val="0"/>
      </a:spcAft>
      <a:defRPr sz="6600" kern="1200" baseline="30000">
        <a:solidFill>
          <a:schemeClr val="tx1"/>
        </a:solidFill>
        <a:latin typeface="Arial" charset="0"/>
        <a:ea typeface="+mn-ea"/>
        <a:cs typeface="Arial" charset="0"/>
      </a:defRPr>
    </a:lvl4pPr>
    <a:lvl5pPr marL="1828800" algn="l" rtl="0" fontAlgn="base">
      <a:spcBef>
        <a:spcPct val="0"/>
      </a:spcBef>
      <a:spcAft>
        <a:spcPct val="0"/>
      </a:spcAft>
      <a:defRPr sz="6600" kern="1200" baseline="30000">
        <a:solidFill>
          <a:schemeClr val="tx1"/>
        </a:solidFill>
        <a:latin typeface="Arial" charset="0"/>
        <a:ea typeface="+mn-ea"/>
        <a:cs typeface="Arial" charset="0"/>
      </a:defRPr>
    </a:lvl5pPr>
    <a:lvl6pPr marL="2286000" algn="l" defTabSz="914400" rtl="0" eaLnBrk="1" latinLnBrk="0" hangingPunct="1">
      <a:defRPr sz="6600" kern="1200" baseline="30000">
        <a:solidFill>
          <a:schemeClr val="tx1"/>
        </a:solidFill>
        <a:latin typeface="Arial" charset="0"/>
        <a:ea typeface="+mn-ea"/>
        <a:cs typeface="Arial" charset="0"/>
      </a:defRPr>
    </a:lvl6pPr>
    <a:lvl7pPr marL="2743200" algn="l" defTabSz="914400" rtl="0" eaLnBrk="1" latinLnBrk="0" hangingPunct="1">
      <a:defRPr sz="6600" kern="1200" baseline="30000">
        <a:solidFill>
          <a:schemeClr val="tx1"/>
        </a:solidFill>
        <a:latin typeface="Arial" charset="0"/>
        <a:ea typeface="+mn-ea"/>
        <a:cs typeface="Arial" charset="0"/>
      </a:defRPr>
    </a:lvl7pPr>
    <a:lvl8pPr marL="3200400" algn="l" defTabSz="914400" rtl="0" eaLnBrk="1" latinLnBrk="0" hangingPunct="1">
      <a:defRPr sz="6600" kern="1200" baseline="30000">
        <a:solidFill>
          <a:schemeClr val="tx1"/>
        </a:solidFill>
        <a:latin typeface="Arial" charset="0"/>
        <a:ea typeface="+mn-ea"/>
        <a:cs typeface="Arial" charset="0"/>
      </a:defRPr>
    </a:lvl8pPr>
    <a:lvl9pPr marL="3657600" algn="l" defTabSz="914400" rtl="0" eaLnBrk="1" latinLnBrk="0" hangingPunct="1">
      <a:defRPr sz="6600" kern="1200" baseline="300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A5144"/>
    <a:srgbClr val="C3A251"/>
    <a:srgbClr val="F78653"/>
    <a:srgbClr val="F7FF93"/>
    <a:srgbClr val="FFFF66"/>
    <a:srgbClr val="E0E0E0"/>
    <a:srgbClr val="E4E4E4"/>
    <a:srgbClr val="F0F0F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8621" autoAdjust="0"/>
  </p:normalViewPr>
  <p:slideViewPr>
    <p:cSldViewPr>
      <p:cViewPr>
        <p:scale>
          <a:sx n="20" d="100"/>
          <a:sy n="20" d="100"/>
        </p:scale>
        <p:origin x="-1896" y="-84"/>
      </p:cViewPr>
      <p:guideLst>
        <p:guide orient="horz" pos="16128"/>
        <p:guide pos="13824"/>
      </p:guideLst>
    </p:cSldViewPr>
  </p:slideViewPr>
  <p:notesTextViewPr>
    <p:cViewPr>
      <p:scale>
        <a:sx n="100" d="100"/>
        <a:sy n="100" d="100"/>
      </p:scale>
      <p:origin x="0" y="0"/>
    </p:cViewPr>
  </p:notesTextViewPr>
  <p:notesViewPr>
    <p:cSldViewPr>
      <p:cViewPr varScale="1">
        <p:scale>
          <a:sx n="10" d="100"/>
          <a:sy n="10" d="100"/>
        </p:scale>
        <p:origin x="-2478" y="-78"/>
      </p:cViewPr>
      <p:guideLst>
        <p:guide orient="horz" pos="16750"/>
        <p:guide pos="11838"/>
      </p:guideLst>
    </p:cSldViewPr>
  </p:notesViewPr>
  <p:gridSpacing cx="78028800" cy="780288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16287750" cy="2659063"/>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21289963" y="0"/>
            <a:ext cx="16287750" cy="2659063"/>
          </a:xfrm>
          <a:prstGeom prst="rect">
            <a:avLst/>
          </a:prstGeom>
        </p:spPr>
        <p:txBody>
          <a:bodyPr vert="horz" lIns="91440" tIns="45720" rIns="91440" bIns="45720" rtlCol="0"/>
          <a:lstStyle>
            <a:lvl1pPr algn="r">
              <a:defRPr sz="1200"/>
            </a:lvl1pPr>
          </a:lstStyle>
          <a:p>
            <a:fld id="{D736FDE8-47E8-488B-8C89-F7392FD05458}" type="datetimeFigureOut">
              <a:rPr lang="en-US" smtClean="0"/>
              <a:pPr/>
              <a:t>12/28/2012</a:t>
            </a:fld>
            <a:endParaRPr lang="en-US"/>
          </a:p>
        </p:txBody>
      </p:sp>
      <p:sp>
        <p:nvSpPr>
          <p:cNvPr id="4" name="Slide Image Placeholder 3"/>
          <p:cNvSpPr>
            <a:spLocks noGrp="1" noRot="1" noChangeAspect="1"/>
          </p:cNvSpPr>
          <p:nvPr>
            <p:ph type="sldImg" idx="2"/>
          </p:nvPr>
        </p:nvSpPr>
        <p:spPr>
          <a:xfrm>
            <a:off x="10245725" y="3989388"/>
            <a:ext cx="17094200" cy="199421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3759200" y="25261888"/>
            <a:ext cx="30067250" cy="2393156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50512663"/>
            <a:ext cx="16287750" cy="2659062"/>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21289963" y="50512663"/>
            <a:ext cx="16287750" cy="2659062"/>
          </a:xfrm>
          <a:prstGeom prst="rect">
            <a:avLst/>
          </a:prstGeom>
        </p:spPr>
        <p:txBody>
          <a:bodyPr vert="horz" lIns="91440" tIns="45720" rIns="91440" bIns="45720" rtlCol="0" anchor="b"/>
          <a:lstStyle>
            <a:lvl1pPr algn="r">
              <a:defRPr sz="1200"/>
            </a:lvl1pPr>
          </a:lstStyle>
          <a:p>
            <a:fld id="{7679902C-47F0-491B-B0C2-2EB58C861E5C}"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245725" y="3989388"/>
            <a:ext cx="17094200" cy="19942175"/>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679902C-47F0-491B-B0C2-2EB58C861E5C}" type="slidenum">
              <a:rPr lang="en-US" smtClean="0"/>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569" y="15908161"/>
            <a:ext cx="37308064" cy="10974211"/>
          </a:xfrm>
        </p:spPr>
        <p:txBody>
          <a:bodyPr/>
          <a:lstStyle/>
          <a:p>
            <a:r>
              <a:rPr lang="en-US" smtClean="0"/>
              <a:t>Click to edit Master title style</a:t>
            </a:r>
            <a:endParaRPr lang="en-US"/>
          </a:p>
        </p:txBody>
      </p:sp>
      <p:sp>
        <p:nvSpPr>
          <p:cNvPr id="3" name="Subtitle 2"/>
          <p:cNvSpPr>
            <a:spLocks noGrp="1"/>
          </p:cNvSpPr>
          <p:nvPr>
            <p:ph type="subTitle" idx="1"/>
          </p:nvPr>
        </p:nvSpPr>
        <p:spPr>
          <a:xfrm>
            <a:off x="6583136" y="29015972"/>
            <a:ext cx="30724929" cy="13088056"/>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179A9BA0-5A72-4CC1-8838-72B7A9A79F36}"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9AD7B907-10A1-41A8-9E4F-01B691E9BCD9}"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821664" y="2052110"/>
            <a:ext cx="9874704" cy="4369188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194833" y="2052110"/>
            <a:ext cx="29496203" cy="4369188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85A7E077-E522-4758-98D3-EC349A7F1EEE}"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DF86074E-DC30-42B3-B7CD-9DB8CB9BD7FC}"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1" y="32905349"/>
            <a:ext cx="37308064" cy="10169172"/>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3467101" y="21703948"/>
            <a:ext cx="37308064" cy="112014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76FF653B-0FD6-4452-B46B-5239575BF027}"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194833" y="11949643"/>
            <a:ext cx="19685453" cy="3379434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2010915" y="11949643"/>
            <a:ext cx="19685454" cy="3379434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8AF96B8B-8B67-4E17-A713-460A38AB284B}"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4833" y="2049639"/>
            <a:ext cx="39501536" cy="85344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194833" y="11463162"/>
            <a:ext cx="19392900" cy="477590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194833" y="16239067"/>
            <a:ext cx="19392900" cy="2950245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2296664" y="11463162"/>
            <a:ext cx="19399704" cy="477590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22296664" y="16239067"/>
            <a:ext cx="19399704" cy="2950245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289F66A4-01C1-4FAB-99CA-6B5D1E91D5D5}"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0E209D71-DBDA-4040-BBBB-041FC313ED60}"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1F558F5E-3F0A-479D-B531-D35239DEF07C}"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833" y="2039761"/>
            <a:ext cx="14439900" cy="8675159"/>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17159968" y="2039761"/>
            <a:ext cx="24536400" cy="4370175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194833" y="10714920"/>
            <a:ext cx="14439900" cy="350266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5A735A94-F744-4B00-8278-C5CC640123BB}"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436" y="35843988"/>
            <a:ext cx="26335264" cy="423262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8602436" y="4575882"/>
            <a:ext cx="26335264" cy="3072235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8602436" y="40076615"/>
            <a:ext cx="26335264" cy="600815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E8AFA7C7-67E5-4A4D-8F51-953F1FE40D9B}"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2DC36A"/>
            </a:gs>
            <a:gs pos="50000">
              <a:schemeClr val="accent1">
                <a:shade val="67500"/>
                <a:satMod val="115000"/>
              </a:schemeClr>
            </a:gs>
            <a:gs pos="100000">
              <a:schemeClr val="accent1">
                <a:shade val="100000"/>
                <a:satMod val="115000"/>
              </a:schemeClr>
            </a:gs>
          </a:gsLst>
          <a:lin ang="5400000" scaled="0"/>
          <a:tileRect/>
        </a:gra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194833" y="2052109"/>
            <a:ext cx="39501536" cy="8534400"/>
          </a:xfrm>
          <a:prstGeom prst="rect">
            <a:avLst/>
          </a:prstGeom>
          <a:noFill/>
          <a:ln w="9525">
            <a:noFill/>
            <a:miter lim="800000"/>
            <a:headEnd/>
            <a:tailEnd/>
          </a:ln>
        </p:spPr>
        <p:txBody>
          <a:bodyPr vert="horz" wrap="square" lIns="480709" tIns="240355" rIns="480709" bIns="240355"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2194833" y="11949643"/>
            <a:ext cx="39501536" cy="33794346"/>
          </a:xfrm>
          <a:prstGeom prst="rect">
            <a:avLst/>
          </a:prstGeom>
          <a:noFill/>
          <a:ln w="9525">
            <a:noFill/>
            <a:miter lim="800000"/>
            <a:headEnd/>
            <a:tailEnd/>
          </a:ln>
        </p:spPr>
        <p:txBody>
          <a:bodyPr vert="horz" wrap="square" lIns="480709" tIns="240355" rIns="480709" bIns="240355"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2194833" y="46632989"/>
            <a:ext cx="10240736" cy="3556000"/>
          </a:xfrm>
          <a:prstGeom prst="rect">
            <a:avLst/>
          </a:prstGeom>
          <a:noFill/>
          <a:ln w="9525">
            <a:noFill/>
            <a:miter lim="800000"/>
            <a:headEnd/>
            <a:tailEnd/>
          </a:ln>
          <a:effectLst/>
        </p:spPr>
        <p:txBody>
          <a:bodyPr vert="horz" wrap="square" lIns="480709" tIns="240355" rIns="480709" bIns="240355" numCol="1" anchor="t" anchorCtr="0" compatLnSpc="1">
            <a:prstTxWarp prst="textNoShape">
              <a:avLst/>
            </a:prstTxWarp>
          </a:bodyPr>
          <a:lstStyle>
            <a:lvl1pPr>
              <a:defRPr sz="7300" baseline="0">
                <a:cs typeface="+mn-cs"/>
              </a:defRPr>
            </a:lvl1pPr>
          </a:lstStyle>
          <a:p>
            <a:pPr>
              <a:defRPr/>
            </a:pPr>
            <a:endParaRPr lang="en-US"/>
          </a:p>
        </p:txBody>
      </p:sp>
      <p:sp>
        <p:nvSpPr>
          <p:cNvPr id="1029" name="Rectangle 5"/>
          <p:cNvSpPr>
            <a:spLocks noGrp="1" noChangeArrowheads="1"/>
          </p:cNvSpPr>
          <p:nvPr>
            <p:ph type="ftr" sz="quarter" idx="3"/>
          </p:nvPr>
        </p:nvSpPr>
        <p:spPr bwMode="auto">
          <a:xfrm>
            <a:off x="14996433" y="46632989"/>
            <a:ext cx="13898336" cy="3556000"/>
          </a:xfrm>
          <a:prstGeom prst="rect">
            <a:avLst/>
          </a:prstGeom>
          <a:noFill/>
          <a:ln w="9525">
            <a:noFill/>
            <a:miter lim="800000"/>
            <a:headEnd/>
            <a:tailEnd/>
          </a:ln>
          <a:effectLst/>
        </p:spPr>
        <p:txBody>
          <a:bodyPr vert="horz" wrap="square" lIns="480709" tIns="240355" rIns="480709" bIns="240355" numCol="1" anchor="t" anchorCtr="0" compatLnSpc="1">
            <a:prstTxWarp prst="textNoShape">
              <a:avLst/>
            </a:prstTxWarp>
          </a:bodyPr>
          <a:lstStyle>
            <a:lvl1pPr algn="ctr">
              <a:defRPr sz="7300" baseline="0">
                <a:cs typeface="+mn-cs"/>
              </a:defRPr>
            </a:lvl1pPr>
          </a:lstStyle>
          <a:p>
            <a:pPr>
              <a:defRPr/>
            </a:pPr>
            <a:endParaRPr lang="en-US"/>
          </a:p>
        </p:txBody>
      </p:sp>
      <p:sp>
        <p:nvSpPr>
          <p:cNvPr id="1030" name="Rectangle 6"/>
          <p:cNvSpPr>
            <a:spLocks noGrp="1" noChangeArrowheads="1"/>
          </p:cNvSpPr>
          <p:nvPr>
            <p:ph type="sldNum" sz="quarter" idx="4"/>
          </p:nvPr>
        </p:nvSpPr>
        <p:spPr bwMode="auto">
          <a:xfrm>
            <a:off x="31455633" y="46632989"/>
            <a:ext cx="10240736" cy="3556000"/>
          </a:xfrm>
          <a:prstGeom prst="rect">
            <a:avLst/>
          </a:prstGeom>
          <a:noFill/>
          <a:ln w="9525">
            <a:noFill/>
            <a:miter lim="800000"/>
            <a:headEnd/>
            <a:tailEnd/>
          </a:ln>
          <a:effectLst/>
        </p:spPr>
        <p:txBody>
          <a:bodyPr vert="horz" wrap="square" lIns="480709" tIns="240355" rIns="480709" bIns="240355" numCol="1" anchor="t" anchorCtr="0" compatLnSpc="1">
            <a:prstTxWarp prst="textNoShape">
              <a:avLst/>
            </a:prstTxWarp>
          </a:bodyPr>
          <a:lstStyle>
            <a:lvl1pPr algn="r">
              <a:defRPr sz="7300" baseline="0">
                <a:cs typeface="+mn-cs"/>
              </a:defRPr>
            </a:lvl1pPr>
          </a:lstStyle>
          <a:p>
            <a:pPr>
              <a:defRPr/>
            </a:pPr>
            <a:fld id="{B5F31D26-9F28-468F-9590-10A99B7EC3ED}"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805363" rtl="0" eaLnBrk="0" fontAlgn="base" hangingPunct="0">
        <a:spcBef>
          <a:spcPct val="0"/>
        </a:spcBef>
        <a:spcAft>
          <a:spcPct val="0"/>
        </a:spcAft>
        <a:defRPr sz="23200">
          <a:solidFill>
            <a:schemeClr val="tx2"/>
          </a:solidFill>
          <a:latin typeface="+mj-lt"/>
          <a:ea typeface="+mj-ea"/>
          <a:cs typeface="+mj-cs"/>
        </a:defRPr>
      </a:lvl1pPr>
      <a:lvl2pPr algn="ctr" defTabSz="4805363" rtl="0" eaLnBrk="0" fontAlgn="base" hangingPunct="0">
        <a:spcBef>
          <a:spcPct val="0"/>
        </a:spcBef>
        <a:spcAft>
          <a:spcPct val="0"/>
        </a:spcAft>
        <a:defRPr sz="23200">
          <a:solidFill>
            <a:schemeClr val="tx2"/>
          </a:solidFill>
          <a:latin typeface="Arial" charset="0"/>
        </a:defRPr>
      </a:lvl2pPr>
      <a:lvl3pPr algn="ctr" defTabSz="4805363" rtl="0" eaLnBrk="0" fontAlgn="base" hangingPunct="0">
        <a:spcBef>
          <a:spcPct val="0"/>
        </a:spcBef>
        <a:spcAft>
          <a:spcPct val="0"/>
        </a:spcAft>
        <a:defRPr sz="23200">
          <a:solidFill>
            <a:schemeClr val="tx2"/>
          </a:solidFill>
          <a:latin typeface="Arial" charset="0"/>
        </a:defRPr>
      </a:lvl3pPr>
      <a:lvl4pPr algn="ctr" defTabSz="4805363" rtl="0" eaLnBrk="0" fontAlgn="base" hangingPunct="0">
        <a:spcBef>
          <a:spcPct val="0"/>
        </a:spcBef>
        <a:spcAft>
          <a:spcPct val="0"/>
        </a:spcAft>
        <a:defRPr sz="23200">
          <a:solidFill>
            <a:schemeClr val="tx2"/>
          </a:solidFill>
          <a:latin typeface="Arial" charset="0"/>
        </a:defRPr>
      </a:lvl4pPr>
      <a:lvl5pPr algn="ctr" defTabSz="4805363" rtl="0" eaLnBrk="0" fontAlgn="base" hangingPunct="0">
        <a:spcBef>
          <a:spcPct val="0"/>
        </a:spcBef>
        <a:spcAft>
          <a:spcPct val="0"/>
        </a:spcAft>
        <a:defRPr sz="23200">
          <a:solidFill>
            <a:schemeClr val="tx2"/>
          </a:solidFill>
          <a:latin typeface="Arial" charset="0"/>
        </a:defRPr>
      </a:lvl5pPr>
      <a:lvl6pPr marL="457200" algn="ctr" defTabSz="4805363" rtl="0" fontAlgn="base">
        <a:spcBef>
          <a:spcPct val="0"/>
        </a:spcBef>
        <a:spcAft>
          <a:spcPct val="0"/>
        </a:spcAft>
        <a:defRPr sz="23200">
          <a:solidFill>
            <a:schemeClr val="tx2"/>
          </a:solidFill>
          <a:latin typeface="Arial" charset="0"/>
        </a:defRPr>
      </a:lvl6pPr>
      <a:lvl7pPr marL="914400" algn="ctr" defTabSz="4805363" rtl="0" fontAlgn="base">
        <a:spcBef>
          <a:spcPct val="0"/>
        </a:spcBef>
        <a:spcAft>
          <a:spcPct val="0"/>
        </a:spcAft>
        <a:defRPr sz="23200">
          <a:solidFill>
            <a:schemeClr val="tx2"/>
          </a:solidFill>
          <a:latin typeface="Arial" charset="0"/>
        </a:defRPr>
      </a:lvl7pPr>
      <a:lvl8pPr marL="1371600" algn="ctr" defTabSz="4805363" rtl="0" fontAlgn="base">
        <a:spcBef>
          <a:spcPct val="0"/>
        </a:spcBef>
        <a:spcAft>
          <a:spcPct val="0"/>
        </a:spcAft>
        <a:defRPr sz="23200">
          <a:solidFill>
            <a:schemeClr val="tx2"/>
          </a:solidFill>
          <a:latin typeface="Arial" charset="0"/>
        </a:defRPr>
      </a:lvl8pPr>
      <a:lvl9pPr marL="1828800" algn="ctr" defTabSz="4805363" rtl="0" fontAlgn="base">
        <a:spcBef>
          <a:spcPct val="0"/>
        </a:spcBef>
        <a:spcAft>
          <a:spcPct val="0"/>
        </a:spcAft>
        <a:defRPr sz="23200">
          <a:solidFill>
            <a:schemeClr val="tx2"/>
          </a:solidFill>
          <a:latin typeface="Arial" charset="0"/>
        </a:defRPr>
      </a:lvl9pPr>
    </p:titleStyle>
    <p:bodyStyle>
      <a:lvl1pPr marL="1803400" indent="-1803400" algn="l" defTabSz="4805363" rtl="0" eaLnBrk="0" fontAlgn="base" hangingPunct="0">
        <a:spcBef>
          <a:spcPct val="20000"/>
        </a:spcBef>
        <a:spcAft>
          <a:spcPct val="0"/>
        </a:spcAft>
        <a:buChar char="•"/>
        <a:defRPr sz="16900">
          <a:solidFill>
            <a:schemeClr val="tx1"/>
          </a:solidFill>
          <a:latin typeface="+mn-lt"/>
          <a:ea typeface="+mn-ea"/>
          <a:cs typeface="+mn-cs"/>
        </a:defRPr>
      </a:lvl1pPr>
      <a:lvl2pPr marL="3905250" indent="-1500188" algn="l" defTabSz="4805363" rtl="0" eaLnBrk="0" fontAlgn="base" hangingPunct="0">
        <a:spcBef>
          <a:spcPct val="20000"/>
        </a:spcBef>
        <a:spcAft>
          <a:spcPct val="0"/>
        </a:spcAft>
        <a:buChar char="–"/>
        <a:defRPr sz="14700">
          <a:solidFill>
            <a:schemeClr val="tx1"/>
          </a:solidFill>
          <a:latin typeface="+mn-lt"/>
        </a:defRPr>
      </a:lvl2pPr>
      <a:lvl3pPr marL="6010275" indent="-1204913" algn="l" defTabSz="4805363" rtl="0" eaLnBrk="0" fontAlgn="base" hangingPunct="0">
        <a:spcBef>
          <a:spcPct val="20000"/>
        </a:spcBef>
        <a:spcAft>
          <a:spcPct val="0"/>
        </a:spcAft>
        <a:buChar char="•"/>
        <a:defRPr sz="12600">
          <a:solidFill>
            <a:schemeClr val="tx1"/>
          </a:solidFill>
          <a:latin typeface="+mn-lt"/>
        </a:defRPr>
      </a:lvl3pPr>
      <a:lvl4pPr marL="8412163" indent="-1201738" algn="l" defTabSz="4805363" rtl="0" eaLnBrk="0" fontAlgn="base" hangingPunct="0">
        <a:spcBef>
          <a:spcPct val="20000"/>
        </a:spcBef>
        <a:spcAft>
          <a:spcPct val="0"/>
        </a:spcAft>
        <a:buChar char="–"/>
        <a:defRPr sz="10600">
          <a:solidFill>
            <a:schemeClr val="tx1"/>
          </a:solidFill>
          <a:latin typeface="+mn-lt"/>
        </a:defRPr>
      </a:lvl4pPr>
      <a:lvl5pPr marL="10815638" indent="-1200150" algn="l" defTabSz="4805363" rtl="0" eaLnBrk="0" fontAlgn="base" hangingPunct="0">
        <a:spcBef>
          <a:spcPct val="20000"/>
        </a:spcBef>
        <a:spcAft>
          <a:spcPct val="0"/>
        </a:spcAft>
        <a:buChar char="»"/>
        <a:defRPr sz="10600">
          <a:solidFill>
            <a:schemeClr val="tx1"/>
          </a:solidFill>
          <a:latin typeface="+mn-lt"/>
        </a:defRPr>
      </a:lvl5pPr>
      <a:lvl6pPr marL="11272838" indent="-1200150" algn="l" defTabSz="4805363" rtl="0" fontAlgn="base">
        <a:spcBef>
          <a:spcPct val="20000"/>
        </a:spcBef>
        <a:spcAft>
          <a:spcPct val="0"/>
        </a:spcAft>
        <a:buChar char="»"/>
        <a:defRPr sz="10600">
          <a:solidFill>
            <a:schemeClr val="tx1"/>
          </a:solidFill>
          <a:latin typeface="+mn-lt"/>
        </a:defRPr>
      </a:lvl6pPr>
      <a:lvl7pPr marL="11730038" indent="-1200150" algn="l" defTabSz="4805363" rtl="0" fontAlgn="base">
        <a:spcBef>
          <a:spcPct val="20000"/>
        </a:spcBef>
        <a:spcAft>
          <a:spcPct val="0"/>
        </a:spcAft>
        <a:buChar char="»"/>
        <a:defRPr sz="10600">
          <a:solidFill>
            <a:schemeClr val="tx1"/>
          </a:solidFill>
          <a:latin typeface="+mn-lt"/>
        </a:defRPr>
      </a:lvl7pPr>
      <a:lvl8pPr marL="12187238" indent="-1200150" algn="l" defTabSz="4805363" rtl="0" fontAlgn="base">
        <a:spcBef>
          <a:spcPct val="20000"/>
        </a:spcBef>
        <a:spcAft>
          <a:spcPct val="0"/>
        </a:spcAft>
        <a:buChar char="»"/>
        <a:defRPr sz="10600">
          <a:solidFill>
            <a:schemeClr val="tx1"/>
          </a:solidFill>
          <a:latin typeface="+mn-lt"/>
        </a:defRPr>
      </a:lvl8pPr>
      <a:lvl9pPr marL="12644438" indent="-1200150" algn="l" defTabSz="4805363" rtl="0" fontAlgn="base">
        <a:spcBef>
          <a:spcPct val="20000"/>
        </a:spcBef>
        <a:spcAft>
          <a:spcPct val="0"/>
        </a:spcAft>
        <a:buChar char="»"/>
        <a:defRPr sz="10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3" Type="http://schemas.openxmlformats.org/officeDocument/2006/relationships/image" Target="../media/image1.jpe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jpeg"/><Relationship Id="rId11" Type="http://schemas.openxmlformats.org/officeDocument/2006/relationships/image" Target="../media/image9.png"/><Relationship Id="rId5" Type="http://schemas.openxmlformats.org/officeDocument/2006/relationships/image" Target="../media/image3.jpeg"/><Relationship Id="rId15" Type="http://schemas.openxmlformats.org/officeDocument/2006/relationships/image" Target="../media/image1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3314" name="Rectangle 15"/>
          <p:cNvSpPr>
            <a:spLocks noChangeArrowheads="1"/>
          </p:cNvSpPr>
          <p:nvPr/>
        </p:nvSpPr>
        <p:spPr bwMode="auto">
          <a:xfrm>
            <a:off x="0" y="0"/>
            <a:ext cx="43891200" cy="5689600"/>
          </a:xfrm>
          <a:prstGeom prst="rect">
            <a:avLst/>
          </a:prstGeom>
          <a:gradFill rotWithShape="1">
            <a:gsLst>
              <a:gs pos="0">
                <a:srgbClr val="9FEDAF"/>
              </a:gs>
              <a:gs pos="50000">
                <a:srgbClr val="C4F2CD"/>
              </a:gs>
              <a:gs pos="100000">
                <a:srgbClr val="E2F8E6"/>
              </a:gs>
            </a:gsLst>
            <a:lin ang="5400000" scaled="1"/>
          </a:gradFill>
          <a:ln w="9525">
            <a:solidFill>
              <a:schemeClr val="tx1"/>
            </a:solidFill>
            <a:miter lim="800000"/>
            <a:headEnd/>
            <a:tailEnd/>
          </a:ln>
        </p:spPr>
        <p:txBody>
          <a:bodyPr wrap="none" lIns="0" tIns="0" rIns="0" bIns="0" anchorCtr="1"/>
          <a:lstStyle/>
          <a:p>
            <a:pPr algn="ctr" defTabSz="4805363"/>
            <a:endParaRPr lang="en-US" sz="3400" b="1" baseline="0"/>
          </a:p>
        </p:txBody>
      </p:sp>
      <p:sp>
        <p:nvSpPr>
          <p:cNvPr id="13315" name="Rectangle 17"/>
          <p:cNvSpPr>
            <a:spLocks noChangeArrowheads="1"/>
          </p:cNvSpPr>
          <p:nvPr/>
        </p:nvSpPr>
        <p:spPr bwMode="auto">
          <a:xfrm>
            <a:off x="0" y="7704667"/>
            <a:ext cx="20965886" cy="16984133"/>
          </a:xfrm>
          <a:prstGeom prst="rect">
            <a:avLst/>
          </a:prstGeom>
          <a:gradFill flip="none" rotWithShape="1">
            <a:gsLst>
              <a:gs pos="0">
                <a:srgbClr val="9FEDAF"/>
              </a:gs>
              <a:gs pos="50000">
                <a:srgbClr val="C4F2CD"/>
              </a:gs>
              <a:gs pos="100000">
                <a:srgbClr val="E2F8E6"/>
              </a:gs>
            </a:gsLst>
            <a:lin ang="16200000" scaled="1"/>
            <a:tileRect/>
          </a:gradFill>
          <a:ln w="9525">
            <a:solidFill>
              <a:schemeClr val="tx1"/>
            </a:solidFill>
            <a:miter lim="800000"/>
            <a:headEnd/>
            <a:tailEnd/>
          </a:ln>
        </p:spPr>
        <p:txBody>
          <a:bodyPr wrap="none" lIns="155786" tIns="77893" rIns="155786" bIns="77893" anchor="ctr"/>
          <a:lstStyle/>
          <a:p>
            <a:pPr algn="ctr" defTabSz="4805363"/>
            <a:endParaRPr lang="en-US" sz="5500" baseline="0"/>
          </a:p>
        </p:txBody>
      </p:sp>
      <p:sp>
        <p:nvSpPr>
          <p:cNvPr id="1042" name="Rectangle 40"/>
          <p:cNvSpPr>
            <a:spLocks noChangeArrowheads="1"/>
          </p:cNvSpPr>
          <p:nvPr/>
        </p:nvSpPr>
        <p:spPr bwMode="auto">
          <a:xfrm>
            <a:off x="0" y="5689600"/>
            <a:ext cx="20965886" cy="2019808"/>
          </a:xfrm>
          <a:prstGeom prst="rect">
            <a:avLst/>
          </a:prstGeom>
          <a:solidFill>
            <a:srgbClr val="63CB7E"/>
          </a:solidFill>
          <a:ln w="9525">
            <a:solidFill>
              <a:schemeClr val="tx1"/>
            </a:solidFill>
            <a:miter lim="800000"/>
            <a:headEnd/>
            <a:tailEnd/>
          </a:ln>
        </p:spPr>
        <p:txBody>
          <a:bodyPr wrap="none" lIns="155786" tIns="77893" rIns="155786" bIns="77893" anchor="ctr"/>
          <a:lstStyle/>
          <a:p>
            <a:pPr algn="ctr" defTabSz="4805363">
              <a:defRPr/>
            </a:pPr>
            <a:r>
              <a:rPr lang="en-US" sz="6100" b="1" baseline="0" dirty="0">
                <a:solidFill>
                  <a:schemeClr val="bg1"/>
                </a:solidFill>
                <a:effectLst>
                  <a:outerShdw blurRad="38100" dist="38100" dir="2700000" algn="tl">
                    <a:srgbClr val="000000"/>
                  </a:outerShdw>
                </a:effectLst>
              </a:rPr>
              <a:t>Introduction</a:t>
            </a:r>
          </a:p>
        </p:txBody>
      </p:sp>
      <p:sp>
        <p:nvSpPr>
          <p:cNvPr id="13319" name="Rectangle 57"/>
          <p:cNvSpPr>
            <a:spLocks noChangeArrowheads="1"/>
          </p:cNvSpPr>
          <p:nvPr/>
        </p:nvSpPr>
        <p:spPr bwMode="auto">
          <a:xfrm>
            <a:off x="20965886" y="26670000"/>
            <a:ext cx="22925314" cy="24536400"/>
          </a:xfrm>
          <a:prstGeom prst="rect">
            <a:avLst/>
          </a:prstGeom>
          <a:gradFill flip="none" rotWithShape="1">
            <a:gsLst>
              <a:gs pos="0">
                <a:srgbClr val="E9CC9A"/>
              </a:gs>
              <a:gs pos="50000">
                <a:srgbClr val="EFDEC2"/>
              </a:gs>
              <a:gs pos="100000">
                <a:srgbClr val="F7EEE1"/>
              </a:gs>
            </a:gsLst>
            <a:lin ang="16200000" scaled="1"/>
            <a:tileRect/>
          </a:gradFill>
          <a:ln w="9525">
            <a:solidFill>
              <a:schemeClr val="tx1"/>
            </a:solidFill>
            <a:miter lim="800000"/>
            <a:headEnd/>
            <a:tailEnd/>
          </a:ln>
        </p:spPr>
        <p:txBody>
          <a:bodyPr wrap="none" lIns="155786" tIns="77893" rIns="155786" bIns="77893" anchor="ctr"/>
          <a:lstStyle/>
          <a:p>
            <a:pPr algn="ctr" defTabSz="4805363"/>
            <a:endParaRPr lang="en-US" sz="3100" baseline="0"/>
          </a:p>
        </p:txBody>
      </p:sp>
      <p:sp>
        <p:nvSpPr>
          <p:cNvPr id="1048" name="Rectangle 59"/>
          <p:cNvSpPr>
            <a:spLocks noChangeArrowheads="1"/>
          </p:cNvSpPr>
          <p:nvPr/>
        </p:nvSpPr>
        <p:spPr bwMode="auto">
          <a:xfrm>
            <a:off x="20965886" y="24688800"/>
            <a:ext cx="22925314" cy="2019808"/>
          </a:xfrm>
          <a:prstGeom prst="rect">
            <a:avLst/>
          </a:prstGeom>
          <a:solidFill>
            <a:srgbClr val="C3A251">
              <a:alpha val="89412"/>
            </a:srgbClr>
          </a:solidFill>
          <a:ln w="9525">
            <a:solidFill>
              <a:schemeClr val="tx1"/>
            </a:solidFill>
            <a:miter lim="800000"/>
            <a:headEnd/>
            <a:tailEnd/>
          </a:ln>
        </p:spPr>
        <p:txBody>
          <a:bodyPr wrap="none" lIns="155786" tIns="77893" rIns="155786" bIns="77893" anchor="ctr"/>
          <a:lstStyle/>
          <a:p>
            <a:pPr algn="ctr" defTabSz="4805363">
              <a:defRPr/>
            </a:pPr>
            <a:r>
              <a:rPr lang="en-US" sz="6100" b="1" baseline="0" dirty="0">
                <a:solidFill>
                  <a:schemeClr val="bg1"/>
                </a:solidFill>
                <a:effectLst>
                  <a:outerShdw blurRad="38100" dist="38100" dir="2700000" algn="tl">
                    <a:srgbClr val="000000"/>
                  </a:outerShdw>
                </a:effectLst>
              </a:rPr>
              <a:t>Meteorological Features</a:t>
            </a:r>
          </a:p>
        </p:txBody>
      </p:sp>
      <p:sp>
        <p:nvSpPr>
          <p:cNvPr id="2108" name="Rectangle 60"/>
          <p:cNvSpPr>
            <a:spLocks noChangeArrowheads="1"/>
          </p:cNvSpPr>
          <p:nvPr/>
        </p:nvSpPr>
        <p:spPr bwMode="auto">
          <a:xfrm>
            <a:off x="20965886" y="5689600"/>
            <a:ext cx="22925314" cy="2015067"/>
          </a:xfrm>
          <a:prstGeom prst="rect">
            <a:avLst/>
          </a:prstGeom>
          <a:solidFill>
            <a:srgbClr val="76A2D8"/>
          </a:solidFill>
          <a:ln w="9525">
            <a:solidFill>
              <a:schemeClr val="tx1"/>
            </a:solidFill>
            <a:miter lim="800000"/>
            <a:headEnd/>
            <a:tailEnd/>
          </a:ln>
          <a:effectLst/>
        </p:spPr>
        <p:txBody>
          <a:bodyPr wrap="none" lIns="155786" tIns="77893" rIns="155786" bIns="77893" anchor="ctr"/>
          <a:lstStyle/>
          <a:p>
            <a:pPr algn="ctr" defTabSz="4805363">
              <a:defRPr/>
            </a:pPr>
            <a:r>
              <a:rPr lang="en-US" sz="6100" b="1" baseline="0" dirty="0">
                <a:solidFill>
                  <a:schemeClr val="bg1"/>
                </a:solidFill>
                <a:effectLst>
                  <a:outerShdw blurRad="38100" dist="38100" dir="2700000" algn="tl">
                    <a:srgbClr val="000000"/>
                  </a:outerShdw>
                </a:effectLst>
                <a:cs typeface="+mn-cs"/>
              </a:rPr>
              <a:t>Mission Subsystem</a:t>
            </a:r>
          </a:p>
        </p:txBody>
      </p:sp>
      <p:sp>
        <p:nvSpPr>
          <p:cNvPr id="13323" name="Rectangle 61"/>
          <p:cNvSpPr>
            <a:spLocks noChangeArrowheads="1"/>
          </p:cNvSpPr>
          <p:nvPr/>
        </p:nvSpPr>
        <p:spPr bwMode="auto">
          <a:xfrm>
            <a:off x="20965886" y="7704666"/>
            <a:ext cx="22925314" cy="16984133"/>
          </a:xfrm>
          <a:prstGeom prst="rect">
            <a:avLst/>
          </a:prstGeom>
          <a:gradFill flip="none" rotWithShape="1">
            <a:gsLst>
              <a:gs pos="0">
                <a:srgbClr val="A6C5F5"/>
              </a:gs>
              <a:gs pos="50000">
                <a:srgbClr val="C8DAF8"/>
              </a:gs>
              <a:gs pos="100000">
                <a:srgbClr val="E4ECFB"/>
              </a:gs>
            </a:gsLst>
            <a:lin ang="16200000" scaled="1"/>
            <a:tileRect/>
          </a:gradFill>
          <a:ln w="9525">
            <a:solidFill>
              <a:schemeClr val="tx1"/>
            </a:solidFill>
            <a:miter lim="800000"/>
            <a:headEnd/>
            <a:tailEnd/>
          </a:ln>
        </p:spPr>
        <p:txBody>
          <a:bodyPr wrap="none" lIns="155786" tIns="77893" rIns="155786" bIns="77893" anchor="ctr"/>
          <a:lstStyle/>
          <a:p>
            <a:pPr algn="ctr" defTabSz="4805363"/>
            <a:endParaRPr lang="en-US" sz="3100" baseline="0"/>
          </a:p>
        </p:txBody>
      </p:sp>
      <p:sp>
        <p:nvSpPr>
          <p:cNvPr id="13325" name="Text Box 69"/>
          <p:cNvSpPr txBox="1">
            <a:spLocks noChangeArrowheads="1"/>
          </p:cNvSpPr>
          <p:nvPr/>
        </p:nvSpPr>
        <p:spPr bwMode="auto">
          <a:xfrm>
            <a:off x="0" y="101292"/>
            <a:ext cx="43891200" cy="3385542"/>
          </a:xfrm>
          <a:prstGeom prst="rect">
            <a:avLst/>
          </a:prstGeom>
          <a:noFill/>
          <a:ln w="9525">
            <a:noFill/>
            <a:miter lim="800000"/>
            <a:headEnd/>
            <a:tailEnd/>
          </a:ln>
        </p:spPr>
        <p:txBody>
          <a:bodyPr wrap="square">
            <a:spAutoFit/>
          </a:bodyPr>
          <a:lstStyle/>
          <a:p>
            <a:pPr algn="ctr" defTabSz="4805363"/>
            <a:r>
              <a:rPr lang="en-US" sz="10600" b="1" dirty="0" err="1" smtClean="0"/>
              <a:t>GEOpod</a:t>
            </a:r>
            <a:r>
              <a:rPr lang="en-US" sz="10600" b="1" dirty="0" smtClean="0"/>
              <a:t>: </a:t>
            </a:r>
            <a:r>
              <a:rPr lang="en-US" sz="10600" b="1" dirty="0" smtClean="0"/>
              <a:t>A Navigable Authentic </a:t>
            </a:r>
            <a:r>
              <a:rPr lang="en-US" sz="10600" b="1" dirty="0" smtClean="0"/>
              <a:t>Immersion Environment to Enhance </a:t>
            </a:r>
            <a:r>
              <a:rPr lang="en-US" sz="10600" b="1" dirty="0" smtClean="0"/>
              <a:t>Student </a:t>
            </a:r>
            <a:r>
              <a:rPr lang="en-US" sz="10600" b="1" dirty="0" smtClean="0"/>
              <a:t>Learning</a:t>
            </a:r>
            <a:endParaRPr lang="en-US" sz="12700" b="1" baseline="0" dirty="0"/>
          </a:p>
          <a:p>
            <a:pPr algn="ctr" defTabSz="4805363"/>
            <a:r>
              <a:rPr lang="en-US" sz="3600" b="1" baseline="0" dirty="0" err="1" smtClean="0"/>
              <a:t>Obetz</a:t>
            </a:r>
            <a:r>
              <a:rPr lang="en-US" sz="3600" b="1" baseline="0" dirty="0" smtClean="0"/>
              <a:t>, Neil T., Young, </a:t>
            </a:r>
            <a:r>
              <a:rPr lang="en-US" sz="3600" b="1" baseline="0" dirty="0"/>
              <a:t>Lindsey </a:t>
            </a:r>
            <a:r>
              <a:rPr lang="en-US" sz="3600" b="1" baseline="0" dirty="0" smtClean="0"/>
              <a:t>M., </a:t>
            </a:r>
            <a:r>
              <a:rPr lang="en-US" sz="3600" b="1" baseline="0" dirty="0" err="1" smtClean="0"/>
              <a:t>Zoppetti</a:t>
            </a:r>
            <a:r>
              <a:rPr lang="en-US" sz="3600" b="1" baseline="0" dirty="0"/>
              <a:t>, Gary M.*, Yalda, </a:t>
            </a:r>
            <a:r>
              <a:rPr lang="en-US" sz="3600" b="1" baseline="0" dirty="0" err="1"/>
              <a:t>Sepideh</a:t>
            </a:r>
            <a:r>
              <a:rPr lang="en-US" sz="3600" b="1" baseline="0" dirty="0"/>
              <a:t>*, </a:t>
            </a:r>
            <a:r>
              <a:rPr lang="en-US" sz="3600" b="1" baseline="0" dirty="0" smtClean="0"/>
              <a:t>Clark</a:t>
            </a:r>
            <a:r>
              <a:rPr lang="en-US" sz="3600" b="1" baseline="0" dirty="0"/>
              <a:t>, Richard </a:t>
            </a:r>
            <a:r>
              <a:rPr lang="en-US" sz="3600" b="1" baseline="0" dirty="0" smtClean="0"/>
              <a:t>D.*, and Macklin, Kathleen J.*</a:t>
            </a:r>
            <a:endParaRPr lang="en-US" sz="3600" b="1" baseline="0" dirty="0"/>
          </a:p>
          <a:p>
            <a:pPr algn="ctr" defTabSz="4805363"/>
            <a:r>
              <a:rPr lang="en-US" sz="3600" b="1" baseline="0" dirty="0" smtClean="0"/>
              <a:t>Departments </a:t>
            </a:r>
            <a:r>
              <a:rPr lang="en-US" sz="3600" b="1" baseline="0" dirty="0"/>
              <a:t>of </a:t>
            </a:r>
            <a:r>
              <a:rPr lang="en-US" sz="3600" b="1" baseline="0" dirty="0" smtClean="0"/>
              <a:t>Earth Sciences and Computer Science</a:t>
            </a:r>
          </a:p>
          <a:p>
            <a:pPr algn="ctr" defTabSz="4805363"/>
            <a:r>
              <a:rPr lang="en-US" sz="3600" b="1" baseline="0" dirty="0" smtClean="0"/>
              <a:t>Millersville </a:t>
            </a:r>
            <a:r>
              <a:rPr lang="en-US" sz="3600" b="1" baseline="0" dirty="0"/>
              <a:t>University, Millersville, PA, </a:t>
            </a:r>
            <a:r>
              <a:rPr lang="en-US" sz="3600" b="1" baseline="0" dirty="0" smtClean="0"/>
              <a:t>17551</a:t>
            </a:r>
            <a:endParaRPr lang="en-US" sz="3600" baseline="0" dirty="0"/>
          </a:p>
        </p:txBody>
      </p:sp>
      <p:pic>
        <p:nvPicPr>
          <p:cNvPr id="13326" name="Picture 33" descr="Millersville University Computer Science"/>
          <p:cNvPicPr>
            <a:picLocks noChangeAspect="1" noChangeArrowheads="1"/>
          </p:cNvPicPr>
          <p:nvPr/>
        </p:nvPicPr>
        <p:blipFill>
          <a:blip r:embed="rId3" cstate="print"/>
          <a:srcRect/>
          <a:stretch>
            <a:fillRect/>
          </a:stretch>
        </p:blipFill>
        <p:spPr bwMode="auto">
          <a:xfrm>
            <a:off x="1219200" y="2438400"/>
            <a:ext cx="4637314" cy="2800389"/>
          </a:xfrm>
          <a:prstGeom prst="rect">
            <a:avLst/>
          </a:prstGeom>
          <a:noFill/>
          <a:ln w="9525">
            <a:solidFill>
              <a:srgbClr val="FFFF00"/>
            </a:solidFill>
            <a:miter lim="800000"/>
            <a:headEnd/>
            <a:tailEnd/>
          </a:ln>
        </p:spPr>
      </p:pic>
      <p:sp>
        <p:nvSpPr>
          <p:cNvPr id="13327" name="Text Box 85"/>
          <p:cNvSpPr txBox="1">
            <a:spLocks noChangeArrowheads="1"/>
          </p:cNvSpPr>
          <p:nvPr/>
        </p:nvSpPr>
        <p:spPr bwMode="auto">
          <a:xfrm>
            <a:off x="22010914" y="26974800"/>
            <a:ext cx="20813486" cy="6063198"/>
          </a:xfrm>
          <a:prstGeom prst="rect">
            <a:avLst/>
          </a:prstGeom>
          <a:noFill/>
          <a:ln w="9525">
            <a:noFill/>
            <a:miter lim="800000"/>
            <a:headEnd/>
            <a:tailEnd/>
          </a:ln>
        </p:spPr>
        <p:txBody>
          <a:bodyPr wrap="square">
            <a:spAutoFit/>
          </a:bodyPr>
          <a:lstStyle/>
          <a:p>
            <a:pPr algn="just" defTabSz="4805363">
              <a:spcBef>
                <a:spcPct val="50000"/>
              </a:spcBef>
            </a:pPr>
            <a:r>
              <a:rPr lang="en-US" sz="4000" baseline="0" dirty="0" smtClean="0"/>
              <a:t>Customizable display panels with drag-and-drop capability are available to display meteorological parameters. A noted-locations system allows users to comment on and save parameter values at points of interest. A particle imaging device shows crystal formations or water droplets when available, and the </a:t>
            </a:r>
            <a:r>
              <a:rPr lang="en-US" sz="4000" baseline="0" dirty="0" err="1" smtClean="0"/>
              <a:t>dropsonde</a:t>
            </a:r>
            <a:r>
              <a:rPr lang="en-US" sz="4000" baseline="0" dirty="0" smtClean="0"/>
              <a:t> device gives vertical profiling. A grid point displayer also reveals the underlying dataset and a distance calculator measures distance between data points. An isosurface display manager allows users to view and edit multiple isosurfaces.</a:t>
            </a:r>
          </a:p>
          <a:p>
            <a:pPr algn="just" defTabSz="4805363">
              <a:spcBef>
                <a:spcPct val="50000"/>
              </a:spcBef>
            </a:pPr>
            <a:endParaRPr lang="en-US" sz="4000" baseline="0" dirty="0" smtClean="0"/>
          </a:p>
          <a:p>
            <a:pPr algn="just" defTabSz="4805363">
              <a:spcBef>
                <a:spcPct val="50000"/>
              </a:spcBef>
            </a:pPr>
            <a:endParaRPr lang="en-US" sz="3200" baseline="0" dirty="0"/>
          </a:p>
        </p:txBody>
      </p:sp>
      <p:pic>
        <p:nvPicPr>
          <p:cNvPr id="13329" name="Picture 59" descr="C:\Users\Will\Desktop\Drawing1.png"/>
          <p:cNvPicPr>
            <a:picLocks noChangeAspect="1" noChangeArrowheads="1"/>
          </p:cNvPicPr>
          <p:nvPr/>
        </p:nvPicPr>
        <p:blipFill>
          <a:blip r:embed="rId4" cstate="print"/>
          <a:srcRect/>
          <a:stretch>
            <a:fillRect/>
          </a:stretch>
        </p:blipFill>
        <p:spPr bwMode="auto">
          <a:xfrm>
            <a:off x="30784800" y="3081867"/>
            <a:ext cx="12453257" cy="2575630"/>
          </a:xfrm>
          <a:prstGeom prst="rect">
            <a:avLst/>
          </a:prstGeom>
          <a:noFill/>
          <a:ln w="9525">
            <a:noFill/>
            <a:miter lim="800000"/>
            <a:headEnd/>
            <a:tailEnd/>
          </a:ln>
        </p:spPr>
      </p:pic>
      <p:sp>
        <p:nvSpPr>
          <p:cNvPr id="13338" name="Rectangle 9"/>
          <p:cNvSpPr>
            <a:spLocks noChangeArrowheads="1"/>
          </p:cNvSpPr>
          <p:nvPr/>
        </p:nvSpPr>
        <p:spPr bwMode="auto">
          <a:xfrm>
            <a:off x="0" y="26670000"/>
            <a:ext cx="20965886" cy="24384000"/>
          </a:xfrm>
          <a:prstGeom prst="rect">
            <a:avLst/>
          </a:prstGeom>
          <a:gradFill flip="none" rotWithShape="1">
            <a:gsLst>
              <a:gs pos="0">
                <a:srgbClr val="FFAE91"/>
              </a:gs>
              <a:gs pos="50000">
                <a:srgbClr val="FFCCBC"/>
              </a:gs>
              <a:gs pos="100000">
                <a:srgbClr val="FFE5DE"/>
              </a:gs>
            </a:gsLst>
            <a:lin ang="16200000" scaled="1"/>
            <a:tileRect/>
          </a:gradFill>
          <a:ln w="9525">
            <a:solidFill>
              <a:schemeClr val="tx1"/>
            </a:solidFill>
            <a:miter lim="800000"/>
            <a:headEnd/>
            <a:tailEnd/>
          </a:ln>
        </p:spPr>
        <p:txBody>
          <a:bodyPr wrap="none" lIns="155786" tIns="77893" rIns="155786" bIns="77893" anchor="ctr"/>
          <a:lstStyle/>
          <a:p>
            <a:pPr algn="ctr" defTabSz="4805363"/>
            <a:endParaRPr lang="en-US" sz="3100" baseline="0"/>
          </a:p>
        </p:txBody>
      </p:sp>
      <p:sp>
        <p:nvSpPr>
          <p:cNvPr id="1041" name="Rectangle 43"/>
          <p:cNvSpPr>
            <a:spLocks noChangeArrowheads="1"/>
          </p:cNvSpPr>
          <p:nvPr/>
        </p:nvSpPr>
        <p:spPr bwMode="auto">
          <a:xfrm>
            <a:off x="0" y="24688800"/>
            <a:ext cx="20965886" cy="2019808"/>
          </a:xfrm>
          <a:prstGeom prst="rect">
            <a:avLst/>
          </a:prstGeom>
          <a:solidFill>
            <a:srgbClr val="FA5144"/>
          </a:solidFill>
          <a:ln w="9525">
            <a:solidFill>
              <a:schemeClr val="tx1"/>
            </a:solidFill>
            <a:miter lim="800000"/>
            <a:headEnd/>
            <a:tailEnd/>
          </a:ln>
        </p:spPr>
        <p:txBody>
          <a:bodyPr wrap="none" lIns="155786" tIns="77893" rIns="155786" bIns="77893" anchor="ctr"/>
          <a:lstStyle/>
          <a:p>
            <a:pPr algn="ctr" defTabSz="4805363">
              <a:defRPr/>
            </a:pPr>
            <a:r>
              <a:rPr lang="en-US" sz="6100" b="1" baseline="0" dirty="0">
                <a:solidFill>
                  <a:srgbClr val="F9F2DF"/>
                </a:solidFill>
                <a:effectLst>
                  <a:outerShdw blurRad="38100" dist="38100" dir="2700000" algn="tl">
                    <a:srgbClr val="000000">
                      <a:alpha val="43137"/>
                    </a:srgbClr>
                  </a:outerShdw>
                </a:effectLst>
                <a:cs typeface="+mn-cs"/>
              </a:rPr>
              <a:t>The Data Volume</a:t>
            </a:r>
          </a:p>
        </p:txBody>
      </p:sp>
      <p:sp>
        <p:nvSpPr>
          <p:cNvPr id="13341" name="Text Box 71"/>
          <p:cNvSpPr txBox="1">
            <a:spLocks noChangeArrowheads="1"/>
          </p:cNvSpPr>
          <p:nvPr/>
        </p:nvSpPr>
        <p:spPr bwMode="auto">
          <a:xfrm>
            <a:off x="1371600" y="27508200"/>
            <a:ext cx="18222686" cy="6647974"/>
          </a:xfrm>
          <a:prstGeom prst="rect">
            <a:avLst/>
          </a:prstGeom>
          <a:noFill/>
          <a:ln w="9525">
            <a:noFill/>
            <a:miter lim="800000"/>
            <a:headEnd/>
            <a:tailEnd/>
          </a:ln>
        </p:spPr>
        <p:txBody>
          <a:bodyPr wrap="square">
            <a:spAutoFit/>
          </a:bodyPr>
          <a:lstStyle/>
          <a:p>
            <a:pPr algn="just" defTabSz="4805363"/>
            <a:r>
              <a:rPr lang="en-US" sz="3600" baseline="0" dirty="0" smtClean="0"/>
              <a:t>Geopod provides the user with the unique experience of flying through the data volume, as opposed to the third-person perspective that IDV offers. This intuitive, engaging interaction style is designed to appeal to students and motivate them to explore the data volume and gain a comprehensive understanding of meteorological concepts. Geopod provides a number of useful devices and features to facilitate and enhance this exploration process, while maintaining a clean, easy-to-use interface which is accessible to novices and experts alike. </a:t>
            </a:r>
          </a:p>
          <a:p>
            <a:pPr algn="just" defTabSz="4805363"/>
            <a:endParaRPr lang="en-US" sz="3600" baseline="0" dirty="0" smtClean="0"/>
          </a:p>
          <a:p>
            <a:pPr algn="just" defTabSz="4805363"/>
            <a:r>
              <a:rPr lang="en-US" sz="3600" baseline="0" dirty="0" smtClean="0"/>
              <a:t>Navigation features include keyboard and mouse controls, a compass, a speed slider, an autopilot system capable of traversing isosurfaces, forward and reverse </a:t>
            </a:r>
            <a:r>
              <a:rPr lang="en-US" sz="3600" baseline="0" dirty="0" err="1" smtClean="0"/>
              <a:t>geocoding</a:t>
            </a:r>
            <a:r>
              <a:rPr lang="en-US" sz="3600" baseline="0" dirty="0" smtClean="0"/>
              <a:t>, and a settings manager.</a:t>
            </a:r>
            <a:endParaRPr lang="en-US" sz="3000" baseline="0" dirty="0" smtClean="0"/>
          </a:p>
          <a:p>
            <a:pPr algn="just" defTabSz="4805363"/>
            <a:endParaRPr lang="en-US" sz="3000" baseline="0" dirty="0"/>
          </a:p>
        </p:txBody>
      </p:sp>
      <p:sp>
        <p:nvSpPr>
          <p:cNvPr id="13343" name="Text Box 42"/>
          <p:cNvSpPr txBox="1">
            <a:spLocks noChangeArrowheads="1"/>
          </p:cNvSpPr>
          <p:nvPr/>
        </p:nvSpPr>
        <p:spPr bwMode="auto">
          <a:xfrm>
            <a:off x="35814000" y="35280600"/>
            <a:ext cx="5453743" cy="995144"/>
          </a:xfrm>
          <a:prstGeom prst="rect">
            <a:avLst/>
          </a:prstGeom>
          <a:noFill/>
          <a:ln w="9525">
            <a:noFill/>
            <a:miter lim="800000"/>
            <a:headEnd/>
            <a:tailEnd/>
          </a:ln>
        </p:spPr>
        <p:txBody>
          <a:bodyPr wrap="square">
            <a:spAutoFit/>
          </a:bodyPr>
          <a:lstStyle/>
          <a:p>
            <a:pPr>
              <a:spcBef>
                <a:spcPct val="50000"/>
              </a:spcBef>
            </a:pPr>
            <a:r>
              <a:rPr lang="en-US" sz="4400" dirty="0" smtClean="0"/>
              <a:t>Users can view particle formation and note the location. </a:t>
            </a:r>
            <a:endParaRPr lang="en-US" sz="4400" dirty="0"/>
          </a:p>
        </p:txBody>
      </p:sp>
      <p:sp>
        <p:nvSpPr>
          <p:cNvPr id="13347" name="Text Box 47"/>
          <p:cNvSpPr txBox="1">
            <a:spLocks noChangeArrowheads="1"/>
          </p:cNvSpPr>
          <p:nvPr/>
        </p:nvSpPr>
        <p:spPr bwMode="auto">
          <a:xfrm>
            <a:off x="35585400" y="47403445"/>
            <a:ext cx="7162800" cy="1897955"/>
          </a:xfrm>
          <a:prstGeom prst="rect">
            <a:avLst/>
          </a:prstGeom>
          <a:noFill/>
          <a:ln w="9525">
            <a:noFill/>
            <a:miter lim="800000"/>
            <a:headEnd/>
            <a:tailEnd/>
          </a:ln>
        </p:spPr>
        <p:txBody>
          <a:bodyPr wrap="square">
            <a:spAutoFit/>
          </a:bodyPr>
          <a:lstStyle/>
          <a:p>
            <a:pPr>
              <a:spcBef>
                <a:spcPct val="50000"/>
              </a:spcBef>
            </a:pPr>
            <a:r>
              <a:rPr lang="en-US" sz="4400" dirty="0" smtClean="0"/>
              <a:t>Google </a:t>
            </a:r>
            <a:r>
              <a:rPr lang="en-US" sz="4400" dirty="0" err="1" smtClean="0"/>
              <a:t>geocoding</a:t>
            </a:r>
            <a:r>
              <a:rPr lang="en-US" sz="4400" dirty="0" smtClean="0"/>
              <a:t> shows location, distance calculator displays distance, and grid point displayer lets users investigate data points.</a:t>
            </a:r>
            <a:endParaRPr lang="en-US" sz="4400" dirty="0"/>
          </a:p>
        </p:txBody>
      </p:sp>
      <p:sp>
        <p:nvSpPr>
          <p:cNvPr id="13349" name="Text Box 49"/>
          <p:cNvSpPr txBox="1">
            <a:spLocks noChangeArrowheads="1"/>
          </p:cNvSpPr>
          <p:nvPr/>
        </p:nvSpPr>
        <p:spPr bwMode="auto">
          <a:xfrm>
            <a:off x="6781800" y="22925861"/>
            <a:ext cx="8621486" cy="543739"/>
          </a:xfrm>
          <a:prstGeom prst="rect">
            <a:avLst/>
          </a:prstGeom>
          <a:noFill/>
          <a:ln w="9525">
            <a:noFill/>
            <a:miter lim="800000"/>
            <a:headEnd/>
            <a:tailEnd/>
          </a:ln>
        </p:spPr>
        <p:txBody>
          <a:bodyPr wrap="square">
            <a:spAutoFit/>
          </a:bodyPr>
          <a:lstStyle/>
          <a:p>
            <a:pPr>
              <a:spcBef>
                <a:spcPct val="50000"/>
              </a:spcBef>
            </a:pPr>
            <a:r>
              <a:rPr lang="en-US" sz="4400" dirty="0" smtClean="0"/>
              <a:t>A top-down view of the 3D data volume.</a:t>
            </a:r>
            <a:endParaRPr lang="en-US" sz="4400" dirty="0"/>
          </a:p>
        </p:txBody>
      </p:sp>
      <p:sp>
        <p:nvSpPr>
          <p:cNvPr id="13351" name="Text Box 53"/>
          <p:cNvSpPr txBox="1">
            <a:spLocks noChangeArrowheads="1"/>
          </p:cNvSpPr>
          <p:nvPr/>
        </p:nvSpPr>
        <p:spPr bwMode="auto">
          <a:xfrm>
            <a:off x="14401800" y="47472600"/>
            <a:ext cx="5943600" cy="995144"/>
          </a:xfrm>
          <a:prstGeom prst="rect">
            <a:avLst/>
          </a:prstGeom>
          <a:noFill/>
          <a:ln w="9525">
            <a:noFill/>
            <a:miter lim="800000"/>
            <a:headEnd/>
            <a:tailEnd/>
          </a:ln>
        </p:spPr>
        <p:txBody>
          <a:bodyPr wrap="square">
            <a:spAutoFit/>
          </a:bodyPr>
          <a:lstStyle/>
          <a:p>
            <a:pPr algn="just">
              <a:spcBef>
                <a:spcPct val="50000"/>
              </a:spcBef>
            </a:pPr>
            <a:r>
              <a:rPr lang="en-US" sz="4400" dirty="0" smtClean="0"/>
              <a:t>Shows the trace of </a:t>
            </a:r>
            <a:r>
              <a:rPr lang="en-US" sz="4400" dirty="0" err="1" smtClean="0"/>
              <a:t>Geopod’s</a:t>
            </a:r>
            <a:r>
              <a:rPr lang="en-US" sz="4400" dirty="0" smtClean="0"/>
              <a:t> path after locking onto an </a:t>
            </a:r>
            <a:r>
              <a:rPr lang="en-US" sz="4400" dirty="0" err="1" smtClean="0"/>
              <a:t>isosurface</a:t>
            </a:r>
            <a:r>
              <a:rPr lang="en-US" sz="4400" dirty="0" smtClean="0"/>
              <a:t>.</a:t>
            </a:r>
            <a:endParaRPr lang="en-US" sz="4400" dirty="0"/>
          </a:p>
        </p:txBody>
      </p:sp>
      <p:pic>
        <p:nvPicPr>
          <p:cNvPr id="1026" name="Picture 2" descr="http://upload.wikimedia.org/wikipedia/commons/0/03/NSF_Logo.jpg"/>
          <p:cNvPicPr>
            <a:picLocks noChangeAspect="1" noChangeArrowheads="1"/>
          </p:cNvPicPr>
          <p:nvPr/>
        </p:nvPicPr>
        <p:blipFill>
          <a:blip r:embed="rId5" cstate="print"/>
          <a:srcRect/>
          <a:stretch>
            <a:fillRect/>
          </a:stretch>
        </p:blipFill>
        <p:spPr bwMode="auto">
          <a:xfrm>
            <a:off x="10439400" y="3048000"/>
            <a:ext cx="2819400" cy="2489200"/>
          </a:xfrm>
          <a:prstGeom prst="rect">
            <a:avLst/>
          </a:prstGeom>
          <a:noFill/>
        </p:spPr>
      </p:pic>
      <p:pic>
        <p:nvPicPr>
          <p:cNvPr id="45" name="Picture 44" descr="ESCI LOGO LARGE.jpg"/>
          <p:cNvPicPr>
            <a:picLocks noChangeAspect="1"/>
          </p:cNvPicPr>
          <p:nvPr/>
        </p:nvPicPr>
        <p:blipFill>
          <a:blip r:embed="rId6" cstate="print"/>
          <a:stretch>
            <a:fillRect/>
          </a:stretch>
        </p:blipFill>
        <p:spPr>
          <a:xfrm>
            <a:off x="6705600" y="2718601"/>
            <a:ext cx="2971800" cy="2817470"/>
          </a:xfrm>
          <a:prstGeom prst="rect">
            <a:avLst/>
          </a:prstGeom>
        </p:spPr>
      </p:pic>
      <p:sp>
        <p:nvSpPr>
          <p:cNvPr id="38" name="TextBox 37"/>
          <p:cNvSpPr txBox="1"/>
          <p:nvPr/>
        </p:nvSpPr>
        <p:spPr>
          <a:xfrm>
            <a:off x="3200400" y="8577382"/>
            <a:ext cx="15163800" cy="6032421"/>
          </a:xfrm>
          <a:prstGeom prst="rect">
            <a:avLst/>
          </a:prstGeom>
          <a:noFill/>
        </p:spPr>
        <p:txBody>
          <a:bodyPr wrap="square" rtlCol="0">
            <a:spAutoFit/>
          </a:bodyPr>
          <a:lstStyle/>
          <a:p>
            <a:pPr algn="just"/>
            <a:r>
              <a:rPr lang="en-US" sz="5400" dirty="0" smtClean="0">
                <a:latin typeface="Arial" pitchFamily="34" charset="0"/>
                <a:cs typeface="Arial" pitchFamily="34" charset="0"/>
              </a:rPr>
              <a:t>Geopod is an interactive application that allows a user to navigate a 3D volume of</a:t>
            </a:r>
            <a:r>
              <a:rPr lang="en-US" sz="5400" baseline="0" dirty="0" smtClean="0">
                <a:latin typeface="Arial" pitchFamily="34" charset="0"/>
                <a:cs typeface="Arial" pitchFamily="34" charset="0"/>
              </a:rPr>
              <a:t> </a:t>
            </a:r>
            <a:r>
              <a:rPr lang="en-US" sz="5400" dirty="0" smtClean="0">
                <a:latin typeface="Arial" pitchFamily="34" charset="0"/>
                <a:cs typeface="Arial" pitchFamily="34" charset="0"/>
              </a:rPr>
              <a:t>observations, radar imagery, or gridded fields generated by a numerical weather prediction</a:t>
            </a:r>
            <a:r>
              <a:rPr lang="en-US" sz="5400" baseline="0" dirty="0" smtClean="0">
                <a:latin typeface="Arial" pitchFamily="34" charset="0"/>
                <a:cs typeface="Arial" pitchFamily="34" charset="0"/>
              </a:rPr>
              <a:t> </a:t>
            </a:r>
            <a:r>
              <a:rPr lang="en-US" sz="5400" dirty="0" smtClean="0">
                <a:latin typeface="Arial" pitchFamily="34" charset="0"/>
                <a:cs typeface="Arial" pitchFamily="34" charset="0"/>
              </a:rPr>
              <a:t>system (e.g., GFS, WRF, and NAM). As such, </a:t>
            </a:r>
            <a:r>
              <a:rPr lang="en-US" sz="5400" dirty="0" err="1" smtClean="0">
                <a:latin typeface="Arial" pitchFamily="34" charset="0"/>
                <a:cs typeface="Arial" pitchFamily="34" charset="0"/>
              </a:rPr>
              <a:t>Geopod</a:t>
            </a:r>
            <a:r>
              <a:rPr lang="en-US" sz="5400" dirty="0" smtClean="0">
                <a:latin typeface="Arial" pitchFamily="34" charset="0"/>
                <a:cs typeface="Arial" pitchFamily="34" charset="0"/>
              </a:rPr>
              <a:t> is authentic and physically consistent; it is</a:t>
            </a:r>
            <a:r>
              <a:rPr lang="en-US" sz="5400" baseline="0" dirty="0" smtClean="0">
                <a:latin typeface="Arial" pitchFamily="34" charset="0"/>
                <a:cs typeface="Arial" pitchFamily="34" charset="0"/>
              </a:rPr>
              <a:t> </a:t>
            </a:r>
            <a:r>
              <a:rPr lang="en-US" sz="5400" dirty="0" smtClean="0">
                <a:latin typeface="Arial" pitchFamily="34" charset="0"/>
                <a:cs typeface="Arial" pitchFamily="34" charset="0"/>
              </a:rPr>
              <a:t>not a simulation. It significantly leverages the </a:t>
            </a:r>
            <a:r>
              <a:rPr lang="en-US" sz="5400" dirty="0" err="1" smtClean="0">
                <a:latin typeface="Arial" pitchFamily="34" charset="0"/>
                <a:cs typeface="Arial" pitchFamily="34" charset="0"/>
              </a:rPr>
              <a:t>Unidata</a:t>
            </a:r>
            <a:r>
              <a:rPr lang="en-US" sz="5400" dirty="0" smtClean="0">
                <a:latin typeface="Arial" pitchFamily="34" charset="0"/>
                <a:cs typeface="Arial" pitchFamily="34" charset="0"/>
              </a:rPr>
              <a:t> Program Center's open source Java-based</a:t>
            </a:r>
            <a:r>
              <a:rPr lang="en-US" sz="5400" baseline="0" dirty="0" smtClean="0">
                <a:latin typeface="Arial" pitchFamily="34" charset="0"/>
                <a:cs typeface="Arial" pitchFamily="34" charset="0"/>
              </a:rPr>
              <a:t> </a:t>
            </a:r>
            <a:r>
              <a:rPr lang="en-US" sz="5400" dirty="0" smtClean="0">
                <a:latin typeface="Arial" pitchFamily="34" charset="0"/>
                <a:cs typeface="Arial" pitchFamily="34" charset="0"/>
              </a:rPr>
              <a:t>visualization software, the Integrated Data Viewer (IDV), to import and render meteorological</a:t>
            </a:r>
            <a:r>
              <a:rPr lang="en-US" sz="5400" baseline="0" dirty="0" smtClean="0">
                <a:latin typeface="Arial" pitchFamily="34" charset="0"/>
                <a:cs typeface="Arial" pitchFamily="34" charset="0"/>
              </a:rPr>
              <a:t> </a:t>
            </a:r>
            <a:r>
              <a:rPr lang="en-US" sz="5400" dirty="0" smtClean="0">
                <a:latin typeface="Arial" pitchFamily="34" charset="0"/>
                <a:cs typeface="Arial" pitchFamily="34" charset="0"/>
              </a:rPr>
              <a:t>data. </a:t>
            </a:r>
          </a:p>
          <a:p>
            <a:endParaRPr lang="en-US" dirty="0"/>
          </a:p>
        </p:txBody>
      </p:sp>
      <p:sp>
        <p:nvSpPr>
          <p:cNvPr id="44" name="TextBox 43"/>
          <p:cNvSpPr txBox="1"/>
          <p:nvPr/>
        </p:nvSpPr>
        <p:spPr>
          <a:xfrm>
            <a:off x="21357772" y="8178800"/>
            <a:ext cx="22010914" cy="2862322"/>
          </a:xfrm>
          <a:prstGeom prst="rect">
            <a:avLst/>
          </a:prstGeom>
          <a:noFill/>
        </p:spPr>
        <p:txBody>
          <a:bodyPr wrap="square">
            <a:spAutoFit/>
          </a:bodyPr>
          <a:lstStyle/>
          <a:p>
            <a:pPr>
              <a:defRPr/>
            </a:pPr>
            <a:r>
              <a:rPr lang="en-US" sz="5400" dirty="0" smtClean="0"/>
              <a:t>The mission subsystem allows educators to create and distribute missions which their students can access directly from </a:t>
            </a:r>
            <a:r>
              <a:rPr lang="en-US" sz="5400" dirty="0" err="1" smtClean="0"/>
              <a:t>Geopod</a:t>
            </a:r>
            <a:r>
              <a:rPr lang="en-US" sz="5400" dirty="0" smtClean="0"/>
              <a:t>. Using the Mission Builder website, instructors can combine background material with objectives and assessment questions to produce missions precisely tailored to their class goals, or adapt missions already created by other instructors. Students can then view missions, complete their objectives, and respond to assessment questions all while using </a:t>
            </a:r>
            <a:r>
              <a:rPr lang="en-US" sz="5400" dirty="0" err="1" smtClean="0"/>
              <a:t>Geopod</a:t>
            </a:r>
            <a:r>
              <a:rPr lang="en-US" sz="5400" dirty="0" smtClean="0"/>
              <a:t>.</a:t>
            </a:r>
            <a:endParaRPr lang="en-US" sz="5400" dirty="0"/>
          </a:p>
        </p:txBody>
      </p:sp>
      <p:sp>
        <p:nvSpPr>
          <p:cNvPr id="46" name="Text Box 37"/>
          <p:cNvSpPr txBox="1">
            <a:spLocks noChangeArrowheads="1"/>
          </p:cNvSpPr>
          <p:nvPr/>
        </p:nvSpPr>
        <p:spPr bwMode="auto">
          <a:xfrm>
            <a:off x="21945600" y="17216656"/>
            <a:ext cx="6988629" cy="995144"/>
          </a:xfrm>
          <a:prstGeom prst="rect">
            <a:avLst/>
          </a:prstGeom>
          <a:noFill/>
          <a:ln w="9525">
            <a:noFill/>
            <a:miter lim="800000"/>
            <a:headEnd/>
            <a:tailEnd/>
          </a:ln>
        </p:spPr>
        <p:txBody>
          <a:bodyPr>
            <a:spAutoFit/>
          </a:bodyPr>
          <a:lstStyle/>
          <a:p>
            <a:pPr>
              <a:spcBef>
                <a:spcPct val="50000"/>
              </a:spcBef>
            </a:pPr>
            <a:r>
              <a:rPr lang="en-US" sz="4400" dirty="0" smtClean="0"/>
              <a:t>Background information designed to familiarize student with mission goals.</a:t>
            </a:r>
            <a:endParaRPr lang="en-US" sz="4400" dirty="0"/>
          </a:p>
        </p:txBody>
      </p:sp>
      <p:sp>
        <p:nvSpPr>
          <p:cNvPr id="48" name="Text Box 39"/>
          <p:cNvSpPr txBox="1">
            <a:spLocks noChangeArrowheads="1"/>
          </p:cNvSpPr>
          <p:nvPr/>
        </p:nvSpPr>
        <p:spPr bwMode="auto">
          <a:xfrm>
            <a:off x="34671000" y="17297400"/>
            <a:ext cx="6531429" cy="995144"/>
          </a:xfrm>
          <a:prstGeom prst="rect">
            <a:avLst/>
          </a:prstGeom>
          <a:noFill/>
          <a:ln w="9525">
            <a:noFill/>
            <a:miter lim="800000"/>
            <a:headEnd/>
            <a:tailEnd/>
          </a:ln>
        </p:spPr>
        <p:txBody>
          <a:bodyPr wrap="square">
            <a:spAutoFit/>
          </a:bodyPr>
          <a:lstStyle/>
          <a:p>
            <a:pPr>
              <a:spcBef>
                <a:spcPct val="50000"/>
              </a:spcBef>
            </a:pPr>
            <a:r>
              <a:rPr lang="en-US" sz="4400" dirty="0" smtClean="0"/>
              <a:t>Objectives give students a list of tasks that promote hands-on learning.</a:t>
            </a:r>
            <a:endParaRPr lang="en-US" sz="4400" dirty="0"/>
          </a:p>
        </p:txBody>
      </p:sp>
      <p:pic>
        <p:nvPicPr>
          <p:cNvPr id="49" name="Picture 2" descr="C:\Users\Work\Documents\GeopodScreenShots\main6.png"/>
          <p:cNvPicPr>
            <a:picLocks noChangeAspect="1" noChangeArrowheads="1"/>
          </p:cNvPicPr>
          <p:nvPr/>
        </p:nvPicPr>
        <p:blipFill>
          <a:blip r:embed="rId7" cstate="print"/>
          <a:srcRect/>
          <a:stretch>
            <a:fillRect/>
          </a:stretch>
        </p:blipFill>
        <p:spPr bwMode="auto">
          <a:xfrm>
            <a:off x="21640800" y="11291216"/>
            <a:ext cx="10058400" cy="5396584"/>
          </a:xfrm>
          <a:prstGeom prst="rect">
            <a:avLst/>
          </a:prstGeom>
          <a:noFill/>
        </p:spPr>
      </p:pic>
      <p:pic>
        <p:nvPicPr>
          <p:cNvPr id="50" name="Picture 3" descr="C:\Users\Work\Documents\GeopodScreenShots\obj1.png"/>
          <p:cNvPicPr>
            <a:picLocks noChangeAspect="1" noChangeArrowheads="1"/>
          </p:cNvPicPr>
          <p:nvPr/>
        </p:nvPicPr>
        <p:blipFill>
          <a:blip r:embed="rId8" cstate="print"/>
          <a:srcRect/>
          <a:stretch>
            <a:fillRect/>
          </a:stretch>
        </p:blipFill>
        <p:spPr bwMode="auto">
          <a:xfrm>
            <a:off x="32537400" y="11201400"/>
            <a:ext cx="10744200" cy="5562600"/>
          </a:xfrm>
          <a:prstGeom prst="rect">
            <a:avLst/>
          </a:prstGeom>
          <a:noFill/>
        </p:spPr>
      </p:pic>
      <p:pic>
        <p:nvPicPr>
          <p:cNvPr id="7" name="Picture 8" descr="C:\Users\Work\Documents\GeopodScreenShots\quest2.png"/>
          <p:cNvPicPr>
            <a:picLocks noChangeAspect="1" noChangeArrowheads="1"/>
          </p:cNvPicPr>
          <p:nvPr/>
        </p:nvPicPr>
        <p:blipFill>
          <a:blip r:embed="rId9" cstate="print"/>
          <a:srcRect/>
          <a:stretch>
            <a:fillRect/>
          </a:stretch>
        </p:blipFill>
        <p:spPr bwMode="auto">
          <a:xfrm>
            <a:off x="24612600" y="18516600"/>
            <a:ext cx="10591800" cy="5715000"/>
          </a:xfrm>
          <a:prstGeom prst="rect">
            <a:avLst/>
          </a:prstGeom>
          <a:noFill/>
        </p:spPr>
      </p:pic>
      <p:sp>
        <p:nvSpPr>
          <p:cNvPr id="54" name="Text Box 39"/>
          <p:cNvSpPr txBox="1">
            <a:spLocks noChangeArrowheads="1"/>
          </p:cNvSpPr>
          <p:nvPr/>
        </p:nvSpPr>
        <p:spPr bwMode="auto">
          <a:xfrm>
            <a:off x="36118800" y="21793200"/>
            <a:ext cx="5693229" cy="995144"/>
          </a:xfrm>
          <a:prstGeom prst="rect">
            <a:avLst/>
          </a:prstGeom>
          <a:noFill/>
          <a:ln w="9525">
            <a:noFill/>
            <a:miter lim="800000"/>
            <a:headEnd/>
            <a:tailEnd/>
          </a:ln>
        </p:spPr>
        <p:txBody>
          <a:bodyPr wrap="square">
            <a:spAutoFit/>
          </a:bodyPr>
          <a:lstStyle/>
          <a:p>
            <a:pPr>
              <a:spcBef>
                <a:spcPct val="50000"/>
              </a:spcBef>
            </a:pPr>
            <a:r>
              <a:rPr lang="en-US" sz="4400" dirty="0" smtClean="0"/>
              <a:t>Assessments measure students’ mastery of mission concepts.</a:t>
            </a:r>
            <a:endParaRPr lang="en-US" sz="4400" dirty="0"/>
          </a:p>
        </p:txBody>
      </p:sp>
      <p:sp>
        <p:nvSpPr>
          <p:cNvPr id="61" name="Text Box 53"/>
          <p:cNvSpPr txBox="1">
            <a:spLocks noChangeArrowheads="1"/>
          </p:cNvSpPr>
          <p:nvPr/>
        </p:nvSpPr>
        <p:spPr bwMode="auto">
          <a:xfrm>
            <a:off x="14401800" y="40152856"/>
            <a:ext cx="5638800" cy="995144"/>
          </a:xfrm>
          <a:prstGeom prst="rect">
            <a:avLst/>
          </a:prstGeom>
          <a:noFill/>
          <a:ln w="9525">
            <a:noFill/>
            <a:miter lim="800000"/>
            <a:headEnd/>
            <a:tailEnd/>
          </a:ln>
        </p:spPr>
        <p:txBody>
          <a:bodyPr wrap="square">
            <a:spAutoFit/>
          </a:bodyPr>
          <a:lstStyle/>
          <a:p>
            <a:pPr>
              <a:spcBef>
                <a:spcPct val="50000"/>
              </a:spcBef>
            </a:pPr>
            <a:r>
              <a:rPr lang="en-US" sz="4400" dirty="0" smtClean="0"/>
              <a:t>Users can navigate and explore multiple </a:t>
            </a:r>
            <a:r>
              <a:rPr lang="en-US" sz="4400" dirty="0" err="1" smtClean="0"/>
              <a:t>isosurfaces</a:t>
            </a:r>
            <a:r>
              <a:rPr lang="en-US" sz="4400" dirty="0" smtClean="0"/>
              <a:t> at a time.</a:t>
            </a:r>
            <a:endParaRPr lang="en-US" sz="4400" dirty="0"/>
          </a:p>
        </p:txBody>
      </p:sp>
      <p:pic>
        <p:nvPicPr>
          <p:cNvPr id="2" name="Picture 2" descr="C:\Users\Work\Documents\GeopodScreenShots\lockdown.png"/>
          <p:cNvPicPr>
            <a:picLocks noChangeAspect="1" noChangeArrowheads="1"/>
          </p:cNvPicPr>
          <p:nvPr/>
        </p:nvPicPr>
        <p:blipFill>
          <a:blip r:embed="rId10" cstate="print"/>
          <a:srcRect/>
          <a:stretch>
            <a:fillRect/>
          </a:stretch>
        </p:blipFill>
        <p:spPr bwMode="auto">
          <a:xfrm>
            <a:off x="1447800" y="43411180"/>
            <a:ext cx="12268200" cy="6271220"/>
          </a:xfrm>
          <a:prstGeom prst="rect">
            <a:avLst/>
          </a:prstGeom>
          <a:noFill/>
        </p:spPr>
      </p:pic>
      <p:pic>
        <p:nvPicPr>
          <p:cNvPr id="1027" name="Picture 3" descr="C:\Users\Work\Documents\GeopodScreenShots\NoteLocation-Particle.png"/>
          <p:cNvPicPr>
            <a:picLocks noChangeAspect="1" noChangeArrowheads="1"/>
          </p:cNvPicPr>
          <p:nvPr/>
        </p:nvPicPr>
        <p:blipFill>
          <a:blip r:embed="rId11" cstate="print"/>
          <a:srcRect/>
          <a:stretch>
            <a:fillRect/>
          </a:stretch>
        </p:blipFill>
        <p:spPr bwMode="auto">
          <a:xfrm>
            <a:off x="22783800" y="44500800"/>
            <a:ext cx="12115800" cy="6078114"/>
          </a:xfrm>
          <a:prstGeom prst="rect">
            <a:avLst/>
          </a:prstGeom>
          <a:noFill/>
        </p:spPr>
      </p:pic>
      <p:pic>
        <p:nvPicPr>
          <p:cNvPr id="1028" name="Picture 4" descr="C:\Users\Work\Documents\GeopodScreenShots\TopdownView.png"/>
          <p:cNvPicPr>
            <a:picLocks noChangeAspect="1" noChangeArrowheads="1"/>
          </p:cNvPicPr>
          <p:nvPr/>
        </p:nvPicPr>
        <p:blipFill>
          <a:blip r:embed="rId12" cstate="print"/>
          <a:srcRect/>
          <a:stretch>
            <a:fillRect/>
          </a:stretch>
        </p:blipFill>
        <p:spPr bwMode="auto">
          <a:xfrm>
            <a:off x="3352800" y="14478000"/>
            <a:ext cx="15612830" cy="7772400"/>
          </a:xfrm>
          <a:prstGeom prst="rect">
            <a:avLst/>
          </a:prstGeom>
          <a:noFill/>
        </p:spPr>
      </p:pic>
      <p:pic>
        <p:nvPicPr>
          <p:cNvPr id="1029" name="Picture 5" descr="C:\Users\Work\Documents\GeopodScreenShots\dropsonde-particlepanel.png"/>
          <p:cNvPicPr>
            <a:picLocks noChangeAspect="1" noChangeArrowheads="1"/>
          </p:cNvPicPr>
          <p:nvPr/>
        </p:nvPicPr>
        <p:blipFill>
          <a:blip r:embed="rId13" cstate="print"/>
          <a:srcRect/>
          <a:stretch>
            <a:fillRect/>
          </a:stretch>
        </p:blipFill>
        <p:spPr bwMode="auto">
          <a:xfrm>
            <a:off x="22783800" y="38252400"/>
            <a:ext cx="12115800" cy="5624109"/>
          </a:xfrm>
          <a:prstGeom prst="rect">
            <a:avLst/>
          </a:prstGeom>
          <a:noFill/>
        </p:spPr>
      </p:pic>
      <p:pic>
        <p:nvPicPr>
          <p:cNvPr id="1030" name="Picture 6" descr="C:\Users\Work\Documents\GeopodScreenShots\Geocode-DistanceCalc-GridPoints.png"/>
          <p:cNvPicPr>
            <a:picLocks noChangeAspect="1" noChangeArrowheads="1"/>
          </p:cNvPicPr>
          <p:nvPr/>
        </p:nvPicPr>
        <p:blipFill>
          <a:blip r:embed="rId14" cstate="print"/>
          <a:srcRect/>
          <a:stretch>
            <a:fillRect/>
          </a:stretch>
        </p:blipFill>
        <p:spPr bwMode="auto">
          <a:xfrm>
            <a:off x="22783800" y="31546800"/>
            <a:ext cx="12115800" cy="6109745"/>
          </a:xfrm>
          <a:prstGeom prst="rect">
            <a:avLst/>
          </a:prstGeom>
          <a:noFill/>
        </p:spPr>
      </p:pic>
      <p:sp>
        <p:nvSpPr>
          <p:cNvPr id="41" name="Text Box 42"/>
          <p:cNvSpPr txBox="1">
            <a:spLocks noChangeArrowheads="1"/>
          </p:cNvSpPr>
          <p:nvPr/>
        </p:nvSpPr>
        <p:spPr bwMode="auto">
          <a:xfrm>
            <a:off x="35737800" y="40767000"/>
            <a:ext cx="6553200" cy="1446550"/>
          </a:xfrm>
          <a:prstGeom prst="rect">
            <a:avLst/>
          </a:prstGeom>
          <a:noFill/>
          <a:ln w="9525">
            <a:noFill/>
            <a:miter lim="800000"/>
            <a:headEnd/>
            <a:tailEnd/>
          </a:ln>
        </p:spPr>
        <p:txBody>
          <a:bodyPr wrap="square">
            <a:spAutoFit/>
          </a:bodyPr>
          <a:lstStyle/>
          <a:p>
            <a:pPr>
              <a:spcBef>
                <a:spcPct val="50000"/>
              </a:spcBef>
            </a:pPr>
            <a:r>
              <a:rPr lang="en-US" sz="4400" dirty="0" err="1" smtClean="0"/>
              <a:t>Dropsonde</a:t>
            </a:r>
            <a:r>
              <a:rPr lang="en-US" sz="4400" dirty="0" smtClean="0"/>
              <a:t> of temperature and dew point. Parameter panel can display up to 20 parameter values. </a:t>
            </a:r>
            <a:endParaRPr lang="en-US" sz="4400" dirty="0"/>
          </a:p>
        </p:txBody>
      </p:sp>
      <p:pic>
        <p:nvPicPr>
          <p:cNvPr id="1031" name="Picture 7" descr="C:\Users\Work\Documents\GeopodScreenShots\Isosurfaces.png"/>
          <p:cNvPicPr>
            <a:picLocks noChangeAspect="1" noChangeArrowheads="1"/>
          </p:cNvPicPr>
          <p:nvPr/>
        </p:nvPicPr>
        <p:blipFill>
          <a:blip r:embed="rId15" cstate="print"/>
          <a:srcRect/>
          <a:stretch>
            <a:fillRect/>
          </a:stretch>
        </p:blipFill>
        <p:spPr bwMode="auto">
          <a:xfrm>
            <a:off x="1600200" y="35585400"/>
            <a:ext cx="12268200" cy="6678407"/>
          </a:xfrm>
          <a:prstGeom prst="rect">
            <a:avLst/>
          </a:prstGeom>
          <a:noFill/>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805363" rtl="0" eaLnBrk="1" fontAlgn="base" latinLnBrk="0" hangingPunct="1">
          <a:lnSpc>
            <a:spcPct val="100000"/>
          </a:lnSpc>
          <a:spcBef>
            <a:spcPct val="0"/>
          </a:spcBef>
          <a:spcAft>
            <a:spcPct val="0"/>
          </a:spcAft>
          <a:buClrTx/>
          <a:buSzTx/>
          <a:buFontTx/>
          <a:buNone/>
          <a:tabLst/>
          <a:defRPr kumimoji="0" lang="en-US" sz="9500" b="0" i="0" u="none" strike="noStrike" cap="none" normalizeH="0" baseline="3000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805363" rtl="0" eaLnBrk="1" fontAlgn="base" latinLnBrk="0" hangingPunct="1">
          <a:lnSpc>
            <a:spcPct val="100000"/>
          </a:lnSpc>
          <a:spcBef>
            <a:spcPct val="0"/>
          </a:spcBef>
          <a:spcAft>
            <a:spcPct val="0"/>
          </a:spcAft>
          <a:buClrTx/>
          <a:buSzTx/>
          <a:buFontTx/>
          <a:buNone/>
          <a:tabLst/>
          <a:defRPr kumimoji="0" lang="en-US" sz="9500" b="0" i="0" u="none" strike="noStrike" cap="none" normalizeH="0" baseline="3000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535</Words>
  <Application>Microsoft Office PowerPoint</Application>
  <PresentationFormat>Custom</PresentationFormat>
  <Paragraphs>24</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Default Design</vt:lpstr>
      <vt:lpstr>Slide 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2010-10-20T17:04:59Z</dcterms:created>
  <dcterms:modified xsi:type="dcterms:W3CDTF">2012-12-28T23:38:15Z</dcterms:modified>
</cp:coreProperties>
</file>