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78" d="100"/>
          <a:sy n="78" d="100"/>
        </p:scale>
        <p:origin x="8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F10C1A-A1E0-4AD3-B6FA-504261678D90}" type="datetimeFigureOut">
              <a:rPr lang="en-US" smtClean="0"/>
              <a:t>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F4E585-D814-41BA-98FD-6258CE8A4337}" type="slidenum">
              <a:rPr lang="en-US" smtClean="0"/>
              <a:t>‹#›</a:t>
            </a:fld>
            <a:endParaRPr lang="en-US"/>
          </a:p>
        </p:txBody>
      </p:sp>
    </p:spTree>
    <p:extLst>
      <p:ext uri="{BB962C8B-B14F-4D97-AF65-F5344CB8AC3E}">
        <p14:creationId xmlns:p14="http://schemas.microsoft.com/office/powerpoint/2010/main" val="1889035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The history of social media can be traced back to the late 1960s with the advent of computer-based communication technologies such as email and bulletin board systems (BBS). These early forms of online communication allowed users to send messages and share information, but they were limited to text-based communication and lacked the multimedia features and user-friendly interfaces that are now common in social media.</a:t>
            </a:r>
          </a:p>
          <a:p>
            <a:pPr algn="l"/>
            <a:r>
              <a:rPr lang="en-US" b="0" i="0" dirty="0">
                <a:solidFill>
                  <a:srgbClr val="D1D5DB"/>
                </a:solidFill>
                <a:effectLst/>
                <a:latin typeface="Söhne"/>
              </a:rPr>
              <a:t>In 1997, the social networking site Six Degrees was launched, allowing users to create profiles and connect with friends. However, it was not until the launch of Myspace in 2003 and Facebook in 2004 that social media began to gain widespread popularity. Over the next decade, a multitude of new social media platforms emerged, including YouTube, Twitter, Instagram, and Snapchat, among others.</a:t>
            </a:r>
          </a:p>
          <a:p>
            <a:pPr algn="l"/>
            <a:r>
              <a:rPr lang="en-US" b="0" i="0" dirty="0">
                <a:solidFill>
                  <a:srgbClr val="D1D5DB"/>
                </a:solidFill>
                <a:effectLst/>
                <a:latin typeface="Söhne"/>
              </a:rPr>
              <a:t>Social media has had a profound impact on society, transforming the way people communicate, consume news and information, and engage with brands and businesses. It has also raised important questions about privacy, data protection, and the spread of misinformation. Despite these challenges, social media continues to grow in popularity and remains an integral part of the modern digital landscape.</a:t>
            </a:r>
          </a:p>
          <a:p>
            <a:endParaRPr lang="en-US" dirty="0"/>
          </a:p>
        </p:txBody>
      </p:sp>
      <p:sp>
        <p:nvSpPr>
          <p:cNvPr id="4" name="Slide Number Placeholder 3"/>
          <p:cNvSpPr>
            <a:spLocks noGrp="1"/>
          </p:cNvSpPr>
          <p:nvPr>
            <p:ph type="sldNum" sz="quarter" idx="5"/>
          </p:nvPr>
        </p:nvSpPr>
        <p:spPr/>
        <p:txBody>
          <a:bodyPr/>
          <a:lstStyle/>
          <a:p>
            <a:fld id="{10F4E585-D814-41BA-98FD-6258CE8A4337}" type="slidenum">
              <a:rPr lang="en-US" smtClean="0"/>
              <a:t>3</a:t>
            </a:fld>
            <a:endParaRPr lang="en-US"/>
          </a:p>
        </p:txBody>
      </p:sp>
    </p:spTree>
    <p:extLst>
      <p:ext uri="{BB962C8B-B14F-4D97-AF65-F5344CB8AC3E}">
        <p14:creationId xmlns:p14="http://schemas.microsoft.com/office/powerpoint/2010/main" val="1421348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The history of social media can be traced back to the late 1960s with the advent of computer-based communication technologies such as email and bulletin board systems (BBS). These early forms of online communication allowed users to send messages and share information, but they were limited to text-based communication and lacked the multimedia features and user-friendly interfaces that are now common in social media.</a:t>
            </a:r>
          </a:p>
          <a:p>
            <a:pPr algn="l"/>
            <a:r>
              <a:rPr lang="en-US" b="0" i="0" dirty="0">
                <a:solidFill>
                  <a:srgbClr val="D1D5DB"/>
                </a:solidFill>
                <a:effectLst/>
                <a:latin typeface="Söhne"/>
              </a:rPr>
              <a:t>In 1997, the social networking site Six Degrees was launched, allowing users to create profiles and connect with friends. However, it was not until the launch of Myspace in 2003 and Facebook in 2004 that social media began to gain widespread popularity. Over the next decade, a multitude of new social media platforms emerged, including YouTube, Twitter, Instagram, and Snapchat, among others.</a:t>
            </a:r>
          </a:p>
          <a:p>
            <a:pPr algn="l"/>
            <a:r>
              <a:rPr lang="en-US" b="0" i="0" dirty="0">
                <a:solidFill>
                  <a:srgbClr val="D1D5DB"/>
                </a:solidFill>
                <a:effectLst/>
                <a:latin typeface="Söhne"/>
              </a:rPr>
              <a:t>Social media has had a profound impact on society, transforming the way people communicate, consume news and information, and engage with brands and businesses. It has also raised important questions about privacy, data protection, and the spread of misinformation. Despite these challenges, social media continues to grow in popularity and remains an integral part of the modern digital landscape.</a:t>
            </a:r>
          </a:p>
        </p:txBody>
      </p:sp>
      <p:sp>
        <p:nvSpPr>
          <p:cNvPr id="4" name="Slide Number Placeholder 3"/>
          <p:cNvSpPr>
            <a:spLocks noGrp="1"/>
          </p:cNvSpPr>
          <p:nvPr>
            <p:ph type="sldNum" sz="quarter" idx="5"/>
          </p:nvPr>
        </p:nvSpPr>
        <p:spPr/>
        <p:txBody>
          <a:bodyPr/>
          <a:lstStyle/>
          <a:p>
            <a:fld id="{10F4E585-D814-41BA-98FD-6258CE8A4337}" type="slidenum">
              <a:rPr lang="en-US" smtClean="0"/>
              <a:t>5</a:t>
            </a:fld>
            <a:endParaRPr lang="en-US"/>
          </a:p>
        </p:txBody>
      </p:sp>
    </p:spTree>
    <p:extLst>
      <p:ext uri="{BB962C8B-B14F-4D97-AF65-F5344CB8AC3E}">
        <p14:creationId xmlns:p14="http://schemas.microsoft.com/office/powerpoint/2010/main" val="3064445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8868-DA8E-323D-8502-9AAFEBC7D3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28D7A5-B158-60BD-A2E9-6A268AD515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FAD5B6-4C1D-EACF-8A24-7C572AB929E1}"/>
              </a:ext>
            </a:extLst>
          </p:cNvPr>
          <p:cNvSpPr>
            <a:spLocks noGrp="1"/>
          </p:cNvSpPr>
          <p:nvPr>
            <p:ph type="dt" sz="half" idx="10"/>
          </p:nvPr>
        </p:nvSpPr>
        <p:spPr/>
        <p:txBody>
          <a:bodyPr/>
          <a:lstStyle/>
          <a:p>
            <a:fld id="{DAF2FE9C-A86B-4318-B442-55DF0CB54599}" type="datetimeFigureOut">
              <a:rPr lang="en-US" smtClean="0"/>
              <a:t>2/8/2023</a:t>
            </a:fld>
            <a:endParaRPr lang="en-US"/>
          </a:p>
        </p:txBody>
      </p:sp>
      <p:sp>
        <p:nvSpPr>
          <p:cNvPr id="5" name="Footer Placeholder 4">
            <a:extLst>
              <a:ext uri="{FF2B5EF4-FFF2-40B4-BE49-F238E27FC236}">
                <a16:creationId xmlns:a16="http://schemas.microsoft.com/office/drawing/2014/main" id="{60BE0F83-7D90-8463-394B-EEDA74887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936BF-69B1-9F5E-9C58-971271FD977F}"/>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2723243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90388-26C2-B808-BB6B-84BB5E23F9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A796FF-9C5C-CF08-BBFC-1E748DC833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2D2CBE-24E0-0F41-3641-BDECBB9C0D21}"/>
              </a:ext>
            </a:extLst>
          </p:cNvPr>
          <p:cNvSpPr>
            <a:spLocks noGrp="1"/>
          </p:cNvSpPr>
          <p:nvPr>
            <p:ph type="dt" sz="half" idx="10"/>
          </p:nvPr>
        </p:nvSpPr>
        <p:spPr/>
        <p:txBody>
          <a:bodyPr/>
          <a:lstStyle/>
          <a:p>
            <a:fld id="{DAF2FE9C-A86B-4318-B442-55DF0CB54599}" type="datetimeFigureOut">
              <a:rPr lang="en-US" smtClean="0"/>
              <a:t>2/8/2023</a:t>
            </a:fld>
            <a:endParaRPr lang="en-US"/>
          </a:p>
        </p:txBody>
      </p:sp>
      <p:sp>
        <p:nvSpPr>
          <p:cNvPr id="5" name="Footer Placeholder 4">
            <a:extLst>
              <a:ext uri="{FF2B5EF4-FFF2-40B4-BE49-F238E27FC236}">
                <a16:creationId xmlns:a16="http://schemas.microsoft.com/office/drawing/2014/main" id="{6068393B-54D6-6A0C-CD51-C5E500614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0D1A42-A1DE-B3DF-6445-A4C69B9A185E}"/>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344215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846424-254F-75DA-4C4B-DC716F759F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71A013-1ADB-01BE-A778-28AF7F08FB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62238-C7B5-C59D-B477-ED992A0304DB}"/>
              </a:ext>
            </a:extLst>
          </p:cNvPr>
          <p:cNvSpPr>
            <a:spLocks noGrp="1"/>
          </p:cNvSpPr>
          <p:nvPr>
            <p:ph type="dt" sz="half" idx="10"/>
          </p:nvPr>
        </p:nvSpPr>
        <p:spPr/>
        <p:txBody>
          <a:bodyPr/>
          <a:lstStyle/>
          <a:p>
            <a:fld id="{DAF2FE9C-A86B-4318-B442-55DF0CB54599}" type="datetimeFigureOut">
              <a:rPr lang="en-US" smtClean="0"/>
              <a:t>2/8/2023</a:t>
            </a:fld>
            <a:endParaRPr lang="en-US"/>
          </a:p>
        </p:txBody>
      </p:sp>
      <p:sp>
        <p:nvSpPr>
          <p:cNvPr id="5" name="Footer Placeholder 4">
            <a:extLst>
              <a:ext uri="{FF2B5EF4-FFF2-40B4-BE49-F238E27FC236}">
                <a16:creationId xmlns:a16="http://schemas.microsoft.com/office/drawing/2014/main" id="{3EF54FFF-6BDA-B273-4ADD-BF1D1600E9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8701F1-AA73-F4E0-661A-3EDA60C7CBBD}"/>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1702579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263B2-EA49-B64E-CDD5-A71B8B09B8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2EAE0A-36EC-3D62-CC8F-2FA2000CB4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D42E1-9CCB-F3AE-50ED-885EB19E303E}"/>
              </a:ext>
            </a:extLst>
          </p:cNvPr>
          <p:cNvSpPr>
            <a:spLocks noGrp="1"/>
          </p:cNvSpPr>
          <p:nvPr>
            <p:ph type="dt" sz="half" idx="10"/>
          </p:nvPr>
        </p:nvSpPr>
        <p:spPr/>
        <p:txBody>
          <a:bodyPr/>
          <a:lstStyle/>
          <a:p>
            <a:fld id="{DAF2FE9C-A86B-4318-B442-55DF0CB54599}" type="datetimeFigureOut">
              <a:rPr lang="en-US" smtClean="0"/>
              <a:t>2/8/2023</a:t>
            </a:fld>
            <a:endParaRPr lang="en-US"/>
          </a:p>
        </p:txBody>
      </p:sp>
      <p:sp>
        <p:nvSpPr>
          <p:cNvPr id="5" name="Footer Placeholder 4">
            <a:extLst>
              <a:ext uri="{FF2B5EF4-FFF2-40B4-BE49-F238E27FC236}">
                <a16:creationId xmlns:a16="http://schemas.microsoft.com/office/drawing/2014/main" id="{47BF23B9-CDA6-6C65-E8AD-115FE6F4AC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6DA0C-CB34-63C7-90AA-ECFAE685A7C4}"/>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3230018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1131-07A6-0F0B-1EF0-4FD5E54389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95292C-8477-520B-0E32-C1BB886255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C7013B-167D-9743-760D-38746FCCA3ED}"/>
              </a:ext>
            </a:extLst>
          </p:cNvPr>
          <p:cNvSpPr>
            <a:spLocks noGrp="1"/>
          </p:cNvSpPr>
          <p:nvPr>
            <p:ph type="dt" sz="half" idx="10"/>
          </p:nvPr>
        </p:nvSpPr>
        <p:spPr/>
        <p:txBody>
          <a:bodyPr/>
          <a:lstStyle/>
          <a:p>
            <a:fld id="{DAF2FE9C-A86B-4318-B442-55DF0CB54599}" type="datetimeFigureOut">
              <a:rPr lang="en-US" smtClean="0"/>
              <a:t>2/8/2023</a:t>
            </a:fld>
            <a:endParaRPr lang="en-US"/>
          </a:p>
        </p:txBody>
      </p:sp>
      <p:sp>
        <p:nvSpPr>
          <p:cNvPr id="5" name="Footer Placeholder 4">
            <a:extLst>
              <a:ext uri="{FF2B5EF4-FFF2-40B4-BE49-F238E27FC236}">
                <a16:creationId xmlns:a16="http://schemas.microsoft.com/office/drawing/2014/main" id="{98F1CC76-1DCE-3467-29B2-B88435BBA5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EDB66-DD63-F101-217C-544CC990DC46}"/>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1489144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97D3F-257E-A273-082F-D0FF5068FA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345CEC-37D2-2E2C-5AD8-D78B907185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FDD455-5C15-7E6C-E4D4-1F18CFD47E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F6B68A-C6B5-25B4-3AE9-537C92B8092D}"/>
              </a:ext>
            </a:extLst>
          </p:cNvPr>
          <p:cNvSpPr>
            <a:spLocks noGrp="1"/>
          </p:cNvSpPr>
          <p:nvPr>
            <p:ph type="dt" sz="half" idx="10"/>
          </p:nvPr>
        </p:nvSpPr>
        <p:spPr/>
        <p:txBody>
          <a:bodyPr/>
          <a:lstStyle/>
          <a:p>
            <a:fld id="{DAF2FE9C-A86B-4318-B442-55DF0CB54599}" type="datetimeFigureOut">
              <a:rPr lang="en-US" smtClean="0"/>
              <a:t>2/8/2023</a:t>
            </a:fld>
            <a:endParaRPr lang="en-US"/>
          </a:p>
        </p:txBody>
      </p:sp>
      <p:sp>
        <p:nvSpPr>
          <p:cNvPr id="6" name="Footer Placeholder 5">
            <a:extLst>
              <a:ext uri="{FF2B5EF4-FFF2-40B4-BE49-F238E27FC236}">
                <a16:creationId xmlns:a16="http://schemas.microsoft.com/office/drawing/2014/main" id="{D6230C92-4EE0-9BEA-CA6C-4FA4E2BFF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B5365A-34FB-F838-385E-B4BE7A610955}"/>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3269511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21EE5-4E40-598B-5972-3139C6D6FE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864681-9E74-AF7B-BDA4-11A09B6BD8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06E2F3-C73E-A4D4-BEF1-143049F855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2EA210-DF52-3590-21D1-CCCA3C12F2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C78FC4-9197-0331-8C19-2DFA379D26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A4E944-4D7F-473A-48A7-132B56321918}"/>
              </a:ext>
            </a:extLst>
          </p:cNvPr>
          <p:cNvSpPr>
            <a:spLocks noGrp="1"/>
          </p:cNvSpPr>
          <p:nvPr>
            <p:ph type="dt" sz="half" idx="10"/>
          </p:nvPr>
        </p:nvSpPr>
        <p:spPr/>
        <p:txBody>
          <a:bodyPr/>
          <a:lstStyle/>
          <a:p>
            <a:fld id="{DAF2FE9C-A86B-4318-B442-55DF0CB54599}" type="datetimeFigureOut">
              <a:rPr lang="en-US" smtClean="0"/>
              <a:t>2/8/2023</a:t>
            </a:fld>
            <a:endParaRPr lang="en-US"/>
          </a:p>
        </p:txBody>
      </p:sp>
      <p:sp>
        <p:nvSpPr>
          <p:cNvPr id="8" name="Footer Placeholder 7">
            <a:extLst>
              <a:ext uri="{FF2B5EF4-FFF2-40B4-BE49-F238E27FC236}">
                <a16:creationId xmlns:a16="http://schemas.microsoft.com/office/drawing/2014/main" id="{618AC5D4-6841-81F4-3942-1F0893BC5B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61CCFE-B216-ECAE-9A1C-CA5004581BEA}"/>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363636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DBA05-48D8-A515-1F75-1DF8FF51A5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586D6A-16D1-E46B-C1A0-AECE7D89ABFC}"/>
              </a:ext>
            </a:extLst>
          </p:cNvPr>
          <p:cNvSpPr>
            <a:spLocks noGrp="1"/>
          </p:cNvSpPr>
          <p:nvPr>
            <p:ph type="dt" sz="half" idx="10"/>
          </p:nvPr>
        </p:nvSpPr>
        <p:spPr/>
        <p:txBody>
          <a:bodyPr/>
          <a:lstStyle/>
          <a:p>
            <a:fld id="{DAF2FE9C-A86B-4318-B442-55DF0CB54599}" type="datetimeFigureOut">
              <a:rPr lang="en-US" smtClean="0"/>
              <a:t>2/8/2023</a:t>
            </a:fld>
            <a:endParaRPr lang="en-US"/>
          </a:p>
        </p:txBody>
      </p:sp>
      <p:sp>
        <p:nvSpPr>
          <p:cNvPr id="4" name="Footer Placeholder 3">
            <a:extLst>
              <a:ext uri="{FF2B5EF4-FFF2-40B4-BE49-F238E27FC236}">
                <a16:creationId xmlns:a16="http://schemas.microsoft.com/office/drawing/2014/main" id="{250C41BA-0261-28EB-C32E-810AAEDA7D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901C31-A78D-AD96-85F7-DA1B48BB6A92}"/>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2016064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5DE28E-6197-4CC5-DEE3-E94D30675BBD}"/>
              </a:ext>
            </a:extLst>
          </p:cNvPr>
          <p:cNvSpPr>
            <a:spLocks noGrp="1"/>
          </p:cNvSpPr>
          <p:nvPr>
            <p:ph type="dt" sz="half" idx="10"/>
          </p:nvPr>
        </p:nvSpPr>
        <p:spPr/>
        <p:txBody>
          <a:bodyPr/>
          <a:lstStyle/>
          <a:p>
            <a:fld id="{DAF2FE9C-A86B-4318-B442-55DF0CB54599}" type="datetimeFigureOut">
              <a:rPr lang="en-US" smtClean="0"/>
              <a:t>2/8/2023</a:t>
            </a:fld>
            <a:endParaRPr lang="en-US"/>
          </a:p>
        </p:txBody>
      </p:sp>
      <p:sp>
        <p:nvSpPr>
          <p:cNvPr id="3" name="Footer Placeholder 2">
            <a:extLst>
              <a:ext uri="{FF2B5EF4-FFF2-40B4-BE49-F238E27FC236}">
                <a16:creationId xmlns:a16="http://schemas.microsoft.com/office/drawing/2014/main" id="{B1AC158C-8C17-D7CA-A708-ABDDFA2961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121A3E-5FF3-EA81-040C-B1672BAD8F6B}"/>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2429368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4717-7CF2-62EB-33E1-D992E2D358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7B544E-36E2-A567-5FDB-AFBC97AA79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DF3C8-F834-B7C1-3EDC-5CAAD1767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AFECD9-EA18-6BC0-0037-3E2006DA6E6B}"/>
              </a:ext>
            </a:extLst>
          </p:cNvPr>
          <p:cNvSpPr>
            <a:spLocks noGrp="1"/>
          </p:cNvSpPr>
          <p:nvPr>
            <p:ph type="dt" sz="half" idx="10"/>
          </p:nvPr>
        </p:nvSpPr>
        <p:spPr/>
        <p:txBody>
          <a:bodyPr/>
          <a:lstStyle/>
          <a:p>
            <a:fld id="{DAF2FE9C-A86B-4318-B442-55DF0CB54599}" type="datetimeFigureOut">
              <a:rPr lang="en-US" smtClean="0"/>
              <a:t>2/8/2023</a:t>
            </a:fld>
            <a:endParaRPr lang="en-US"/>
          </a:p>
        </p:txBody>
      </p:sp>
      <p:sp>
        <p:nvSpPr>
          <p:cNvPr id="6" name="Footer Placeholder 5">
            <a:extLst>
              <a:ext uri="{FF2B5EF4-FFF2-40B4-BE49-F238E27FC236}">
                <a16:creationId xmlns:a16="http://schemas.microsoft.com/office/drawing/2014/main" id="{739151BA-B1DE-2516-7193-2A6D1AD396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03130-E71D-DE9B-015C-A57170696AC9}"/>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3885029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7200-03A1-FF1C-D5DA-ED9ADA6CF9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3A9512-5257-5C57-8F4A-CF9526A130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BDA3ED-D6A3-BBB8-9EF6-CBAE1E1990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FC211A-C3A7-9502-0301-E8C27B0094DB}"/>
              </a:ext>
            </a:extLst>
          </p:cNvPr>
          <p:cNvSpPr>
            <a:spLocks noGrp="1"/>
          </p:cNvSpPr>
          <p:nvPr>
            <p:ph type="dt" sz="half" idx="10"/>
          </p:nvPr>
        </p:nvSpPr>
        <p:spPr/>
        <p:txBody>
          <a:bodyPr/>
          <a:lstStyle/>
          <a:p>
            <a:fld id="{DAF2FE9C-A86B-4318-B442-55DF0CB54599}" type="datetimeFigureOut">
              <a:rPr lang="en-US" smtClean="0"/>
              <a:t>2/8/2023</a:t>
            </a:fld>
            <a:endParaRPr lang="en-US"/>
          </a:p>
        </p:txBody>
      </p:sp>
      <p:sp>
        <p:nvSpPr>
          <p:cNvPr id="6" name="Footer Placeholder 5">
            <a:extLst>
              <a:ext uri="{FF2B5EF4-FFF2-40B4-BE49-F238E27FC236}">
                <a16:creationId xmlns:a16="http://schemas.microsoft.com/office/drawing/2014/main" id="{17749F6F-A51E-9715-AFA1-A37AC6745F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21DD18-BDA2-7912-77D8-98AB9D89161A}"/>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197258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2F386B-7917-EA96-464E-199D35C638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BC1F5C-8780-7A86-9ACE-F4697E6417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96E0DB-D74B-F0AA-FD22-C39C6711E2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2FE9C-A86B-4318-B442-55DF0CB54599}" type="datetimeFigureOut">
              <a:rPr lang="en-US" smtClean="0"/>
              <a:t>2/8/2023</a:t>
            </a:fld>
            <a:endParaRPr lang="en-US"/>
          </a:p>
        </p:txBody>
      </p:sp>
      <p:sp>
        <p:nvSpPr>
          <p:cNvPr id="5" name="Footer Placeholder 4">
            <a:extLst>
              <a:ext uri="{FF2B5EF4-FFF2-40B4-BE49-F238E27FC236}">
                <a16:creationId xmlns:a16="http://schemas.microsoft.com/office/drawing/2014/main" id="{0F49F6F4-AC65-C1E7-DA96-05E6AACD08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0313FE-018C-05BA-4FDD-0C6C1633FD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342234-16A4-445E-903E-7CF27A34D4E7}" type="slidenum">
              <a:rPr lang="en-US" smtClean="0"/>
              <a:t>‹#›</a:t>
            </a:fld>
            <a:endParaRPr lang="en-US"/>
          </a:p>
        </p:txBody>
      </p:sp>
    </p:spTree>
    <p:extLst>
      <p:ext uri="{BB962C8B-B14F-4D97-AF65-F5344CB8AC3E}">
        <p14:creationId xmlns:p14="http://schemas.microsoft.com/office/powerpoint/2010/main" val="3682805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D2F82F-2D4B-EF17-878D-9E7DA4B74273}"/>
              </a:ext>
            </a:extLst>
          </p:cNvPr>
          <p:cNvSpPr>
            <a:spLocks noGrp="1"/>
          </p:cNvSpPr>
          <p:nvPr>
            <p:ph type="ctrTitle"/>
          </p:nvPr>
        </p:nvSpPr>
        <p:spPr>
          <a:xfrm>
            <a:off x="804672" y="962246"/>
            <a:ext cx="6437700" cy="2611967"/>
          </a:xfrm>
        </p:spPr>
        <p:txBody>
          <a:bodyPr anchor="b">
            <a:normAutofit/>
          </a:bodyPr>
          <a:lstStyle/>
          <a:p>
            <a:pPr algn="l"/>
            <a:r>
              <a:rPr lang="en-US" sz="5400"/>
              <a:t>Effects of Social Media on Mental Health during COVID-19</a:t>
            </a:r>
          </a:p>
        </p:txBody>
      </p:sp>
    </p:spTree>
    <p:extLst>
      <p:ext uri="{BB962C8B-B14F-4D97-AF65-F5344CB8AC3E}">
        <p14:creationId xmlns:p14="http://schemas.microsoft.com/office/powerpoint/2010/main" val="26830442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7B3A4BB-80AE-06AF-D368-7889B2E3B7FC}"/>
              </a:ext>
            </a:extLst>
          </p:cNvPr>
          <p:cNvSpPr>
            <a:spLocks noGrp="1"/>
          </p:cNvSpPr>
          <p:nvPr>
            <p:ph type="title"/>
          </p:nvPr>
        </p:nvSpPr>
        <p:spPr>
          <a:xfrm>
            <a:off x="838200" y="713312"/>
            <a:ext cx="4038600" cy="5431376"/>
          </a:xfrm>
        </p:spPr>
        <p:txBody>
          <a:bodyPr>
            <a:normAutofit/>
          </a:bodyPr>
          <a:lstStyle/>
          <a:p>
            <a:r>
              <a:rPr lang="en-US" dirty="0"/>
              <a:t>Research Problem</a:t>
            </a:r>
            <a:endParaRPr lang="en-US"/>
          </a:p>
        </p:txBody>
      </p:sp>
      <p:sp>
        <p:nvSpPr>
          <p:cNvPr id="3" name="Content Placeholder 2">
            <a:extLst>
              <a:ext uri="{FF2B5EF4-FFF2-40B4-BE49-F238E27FC236}">
                <a16:creationId xmlns:a16="http://schemas.microsoft.com/office/drawing/2014/main" id="{82F27881-1536-A368-3D83-F0B2B1437929}"/>
              </a:ext>
            </a:extLst>
          </p:cNvPr>
          <p:cNvSpPr>
            <a:spLocks noGrp="1"/>
          </p:cNvSpPr>
          <p:nvPr>
            <p:ph idx="1"/>
          </p:nvPr>
        </p:nvSpPr>
        <p:spPr>
          <a:xfrm>
            <a:off x="6095999" y="713313"/>
            <a:ext cx="5257801" cy="5431376"/>
          </a:xfrm>
        </p:spPr>
        <p:txBody>
          <a:bodyPr anchor="ctr">
            <a:normAutofit/>
          </a:bodyPr>
          <a:lstStyle/>
          <a:p>
            <a:pPr marL="0" indent="0">
              <a:buNone/>
            </a:pPr>
            <a:r>
              <a:rPr lang="en-US" sz="2000"/>
              <a:t>With the increase of social media usage there is greater concern with knowing the potential effects it has on mental health, especially looking through the lens of COVID-19</a:t>
            </a:r>
          </a:p>
        </p:txBody>
      </p:sp>
    </p:spTree>
    <p:extLst>
      <p:ext uri="{BB962C8B-B14F-4D97-AF65-F5344CB8AC3E}">
        <p14:creationId xmlns:p14="http://schemas.microsoft.com/office/powerpoint/2010/main" val="630685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8AAC95-3719-4BCD-B710-4160043D9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3A6D7BA-50E4-42FE-A0E3-FC42B7EC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767722"/>
            <a:ext cx="3021543"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91015A16-2CB8-4252-A3E5-4F77C3FCEB7C}"/>
              </a:ext>
            </a:extLst>
          </p:cNvPr>
          <p:cNvSpPr>
            <a:spLocks noGrp="1"/>
          </p:cNvSpPr>
          <p:nvPr>
            <p:ph type="title"/>
          </p:nvPr>
        </p:nvSpPr>
        <p:spPr>
          <a:xfrm>
            <a:off x="838200" y="838199"/>
            <a:ext cx="4191000" cy="5338763"/>
          </a:xfrm>
        </p:spPr>
        <p:txBody>
          <a:bodyPr>
            <a:normAutofit/>
          </a:bodyPr>
          <a:lstStyle/>
          <a:p>
            <a:r>
              <a:rPr lang="en-US" dirty="0"/>
              <a:t>Social Media</a:t>
            </a:r>
          </a:p>
        </p:txBody>
      </p:sp>
      <p:sp>
        <p:nvSpPr>
          <p:cNvPr id="3" name="Content Placeholder 2">
            <a:extLst>
              <a:ext uri="{FF2B5EF4-FFF2-40B4-BE49-F238E27FC236}">
                <a16:creationId xmlns:a16="http://schemas.microsoft.com/office/drawing/2014/main" id="{AC32B040-A28A-7B85-472A-BF8098601F28}"/>
              </a:ext>
            </a:extLst>
          </p:cNvPr>
          <p:cNvSpPr>
            <a:spLocks noGrp="1"/>
          </p:cNvSpPr>
          <p:nvPr>
            <p:ph idx="1"/>
          </p:nvPr>
        </p:nvSpPr>
        <p:spPr>
          <a:xfrm>
            <a:off x="5302332" y="838199"/>
            <a:ext cx="6051468" cy="5338763"/>
          </a:xfrm>
        </p:spPr>
        <p:txBody>
          <a:bodyPr anchor="ctr">
            <a:normAutofit/>
          </a:bodyPr>
          <a:lstStyle/>
          <a:p>
            <a:r>
              <a:rPr lang="en-US" sz="2000"/>
              <a:t>A form of electronic communication that allows users to create online communities to share information, ideas, personal messages, and other content.</a:t>
            </a:r>
          </a:p>
          <a:p>
            <a:endParaRPr lang="en-US" sz="2000"/>
          </a:p>
          <a:p>
            <a:r>
              <a:rPr lang="en-US" sz="2000"/>
              <a:t>Examples: Facebook, Snapchat, LinkedIn, Twitter, Instagram</a:t>
            </a:r>
          </a:p>
        </p:txBody>
      </p:sp>
    </p:spTree>
    <p:extLst>
      <p:ext uri="{BB962C8B-B14F-4D97-AF65-F5344CB8AC3E}">
        <p14:creationId xmlns:p14="http://schemas.microsoft.com/office/powerpoint/2010/main" val="2613768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FFA48B0-B109-3DB8-B29A-F0E11BC3F655}"/>
              </a:ext>
            </a:extLst>
          </p:cNvPr>
          <p:cNvSpPr>
            <a:spLocks noGrp="1"/>
          </p:cNvSpPr>
          <p:nvPr>
            <p:ph type="ctrTitle"/>
          </p:nvPr>
        </p:nvSpPr>
        <p:spPr>
          <a:xfrm>
            <a:off x="5751094" y="1058780"/>
            <a:ext cx="5602705" cy="3092116"/>
          </a:xfrm>
        </p:spPr>
        <p:txBody>
          <a:bodyPr anchor="ctr">
            <a:normAutofit/>
          </a:bodyPr>
          <a:lstStyle/>
          <a:p>
            <a:pPr algn="l"/>
            <a:r>
              <a:rPr lang="en-US" sz="5200"/>
              <a:t>Background</a:t>
            </a:r>
          </a:p>
        </p:txBody>
      </p:sp>
    </p:spTree>
    <p:extLst>
      <p:ext uri="{BB962C8B-B14F-4D97-AF65-F5344CB8AC3E}">
        <p14:creationId xmlns:p14="http://schemas.microsoft.com/office/powerpoint/2010/main" val="41013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F103A08C-47EF-7176-A34D-485EBC8743D9}"/>
              </a:ext>
            </a:extLst>
          </p:cNvPr>
          <p:cNvSpPr>
            <a:spLocks noGrp="1"/>
          </p:cNvSpPr>
          <p:nvPr>
            <p:ph type="title"/>
          </p:nvPr>
        </p:nvSpPr>
        <p:spPr>
          <a:xfrm>
            <a:off x="838200" y="713312"/>
            <a:ext cx="4038600" cy="5431376"/>
          </a:xfrm>
        </p:spPr>
        <p:txBody>
          <a:bodyPr>
            <a:normAutofit/>
          </a:bodyPr>
          <a:lstStyle/>
          <a:p>
            <a:r>
              <a:rPr lang="en-US" dirty="0"/>
              <a:t>History</a:t>
            </a:r>
          </a:p>
        </p:txBody>
      </p:sp>
      <p:sp>
        <p:nvSpPr>
          <p:cNvPr id="3" name="Content Placeholder 2">
            <a:extLst>
              <a:ext uri="{FF2B5EF4-FFF2-40B4-BE49-F238E27FC236}">
                <a16:creationId xmlns:a16="http://schemas.microsoft.com/office/drawing/2014/main" id="{97E6B52A-024B-64C7-482E-FA365D905B04}"/>
              </a:ext>
            </a:extLst>
          </p:cNvPr>
          <p:cNvSpPr>
            <a:spLocks noGrp="1"/>
          </p:cNvSpPr>
          <p:nvPr>
            <p:ph idx="1"/>
          </p:nvPr>
        </p:nvSpPr>
        <p:spPr>
          <a:xfrm>
            <a:off x="6095999" y="713313"/>
            <a:ext cx="5257801" cy="5431376"/>
          </a:xfrm>
        </p:spPr>
        <p:txBody>
          <a:bodyPr anchor="ctr">
            <a:normAutofit/>
          </a:bodyPr>
          <a:lstStyle/>
          <a:p>
            <a:r>
              <a:rPr lang="en-US" sz="2000"/>
              <a:t>Computer based communication technologies, email, bulletin board systems (1960s)</a:t>
            </a:r>
          </a:p>
          <a:p>
            <a:endParaRPr lang="en-US" sz="2000"/>
          </a:p>
          <a:p>
            <a:r>
              <a:rPr lang="en-US" sz="2000"/>
              <a:t>Six Degrees launched a site with users and profiles with friends (1997)</a:t>
            </a:r>
          </a:p>
          <a:p>
            <a:endParaRPr lang="en-US" sz="2000"/>
          </a:p>
          <a:p>
            <a:r>
              <a:rPr lang="en-US" sz="2000"/>
              <a:t>MySpace (2003) Facebook (2004)</a:t>
            </a:r>
          </a:p>
        </p:txBody>
      </p:sp>
    </p:spTree>
    <p:extLst>
      <p:ext uri="{BB962C8B-B14F-4D97-AF65-F5344CB8AC3E}">
        <p14:creationId xmlns:p14="http://schemas.microsoft.com/office/powerpoint/2010/main" val="2745756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9557D4F-0C22-C6D3-4022-B9160A55B235}"/>
              </a:ext>
            </a:extLst>
          </p:cNvPr>
          <p:cNvSpPr>
            <a:spLocks noGrp="1"/>
          </p:cNvSpPr>
          <p:nvPr>
            <p:ph type="title"/>
          </p:nvPr>
        </p:nvSpPr>
        <p:spPr>
          <a:xfrm>
            <a:off x="838200" y="713312"/>
            <a:ext cx="4038600" cy="5431376"/>
          </a:xfrm>
        </p:spPr>
        <p:txBody>
          <a:bodyPr>
            <a:normAutofit/>
          </a:bodyPr>
          <a:lstStyle/>
          <a:p>
            <a:r>
              <a:rPr lang="en-US" dirty="0"/>
              <a:t>General Statistics of Social Media</a:t>
            </a:r>
          </a:p>
        </p:txBody>
      </p:sp>
      <p:sp>
        <p:nvSpPr>
          <p:cNvPr id="3" name="Content Placeholder 2">
            <a:extLst>
              <a:ext uri="{FF2B5EF4-FFF2-40B4-BE49-F238E27FC236}">
                <a16:creationId xmlns:a16="http://schemas.microsoft.com/office/drawing/2014/main" id="{68F9F809-5509-3561-0C8C-AD43AA22A22D}"/>
              </a:ext>
            </a:extLst>
          </p:cNvPr>
          <p:cNvSpPr>
            <a:spLocks noGrp="1"/>
          </p:cNvSpPr>
          <p:nvPr>
            <p:ph idx="1"/>
          </p:nvPr>
        </p:nvSpPr>
        <p:spPr>
          <a:xfrm>
            <a:off x="6095999" y="713313"/>
            <a:ext cx="5257801" cy="5431376"/>
          </a:xfrm>
        </p:spPr>
        <p:txBody>
          <a:bodyPr anchor="ctr">
            <a:normAutofit/>
          </a:bodyPr>
          <a:lstStyle/>
          <a:p>
            <a:r>
              <a:rPr lang="en-US" sz="2000"/>
              <a:t>As of 2021, over 4.9 billion active users in social media</a:t>
            </a:r>
          </a:p>
          <a:p>
            <a:endParaRPr lang="en-US" sz="2000"/>
          </a:p>
          <a:p>
            <a:r>
              <a:rPr lang="en-US" sz="2000"/>
              <a:t>Facebook is the largest platform, 2.8 billion users</a:t>
            </a:r>
          </a:p>
          <a:p>
            <a:endParaRPr lang="en-US" sz="2000"/>
          </a:p>
          <a:p>
            <a:r>
              <a:rPr lang="en-US" sz="2000"/>
              <a:t>Youtube is the second largest platform </a:t>
            </a:r>
          </a:p>
          <a:p>
            <a:endParaRPr lang="en-US" sz="2000"/>
          </a:p>
          <a:p>
            <a:r>
              <a:rPr lang="en-US" sz="2000"/>
              <a:t>The fastest growing platform is Tiktok</a:t>
            </a:r>
          </a:p>
        </p:txBody>
      </p:sp>
    </p:spTree>
    <p:extLst>
      <p:ext uri="{BB962C8B-B14F-4D97-AF65-F5344CB8AC3E}">
        <p14:creationId xmlns:p14="http://schemas.microsoft.com/office/powerpoint/2010/main" val="1756961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575</Words>
  <Application>Microsoft Office PowerPoint</Application>
  <PresentationFormat>Widescreen</PresentationFormat>
  <Paragraphs>30</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Söhne</vt:lpstr>
      <vt:lpstr>Office Theme</vt:lpstr>
      <vt:lpstr>Effects of Social Media on Mental Health during COVID-19</vt:lpstr>
      <vt:lpstr>Research Problem</vt:lpstr>
      <vt:lpstr>Social Media</vt:lpstr>
      <vt:lpstr>Background</vt:lpstr>
      <vt:lpstr>History</vt:lpstr>
      <vt:lpstr>General Statistics of Social Media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of Social Media on Mental Health during COVID-19</dc:title>
  <dc:creator>Nicholas Miller</dc:creator>
  <cp:lastModifiedBy>Nicholas Miller</cp:lastModifiedBy>
  <cp:revision>9</cp:revision>
  <dcterms:created xsi:type="dcterms:W3CDTF">2023-02-06T13:19:08Z</dcterms:created>
  <dcterms:modified xsi:type="dcterms:W3CDTF">2023-02-08T20:40:26Z</dcterms:modified>
</cp:coreProperties>
</file>