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  <p:sldMasterId id="2147483792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660" r:id="rId9"/>
    <p:sldMasterId id="2147483672" r:id="rId10"/>
    <p:sldMasterId id="2147483684" r:id="rId11"/>
  </p:sldMasterIdLst>
  <p:sldIdLst>
    <p:sldId id="256" r:id="rId12"/>
    <p:sldId id="257" r:id="rId13"/>
    <p:sldId id="258" r:id="rId14"/>
    <p:sldId id="259" r:id="rId15"/>
    <p:sldId id="260" r:id="rId16"/>
    <p:sldId id="262" r:id="rId17"/>
    <p:sldId id="263" r:id="rId18"/>
    <p:sldId id="261" r:id="rId19"/>
    <p:sldId id="265" r:id="rId20"/>
    <p:sldId id="264" r:id="rId21"/>
    <p:sldId id="267" r:id="rId22"/>
    <p:sldId id="266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690439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80010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22711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150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2271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15016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59776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424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29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5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070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9895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69043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8001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59776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22711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150165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597768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424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4242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2971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5536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07018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9895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69043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80010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22711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150165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5977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297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42427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2971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5536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07018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98951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690439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80010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22711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1501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5536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597768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42427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2971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5536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07018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98951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690439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80010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22711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07018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150165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597768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42427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2971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5536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07018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98951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690439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80010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98951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162857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5996"/>
            <a:ext cx="1573212" cy="11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D58D-2585-4FD1-B2FE-7026E7D021C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8F40B-5ED6-4B9A-93DB-34FE5B10100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162857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5996"/>
            <a:ext cx="1573212" cy="11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162857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5996"/>
            <a:ext cx="1573212" cy="11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7D14-C473-408D-88D7-A49CA071758F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162857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5996"/>
            <a:ext cx="1573212" cy="11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162857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5996"/>
            <a:ext cx="1573212" cy="11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162857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5996"/>
            <a:ext cx="1573212" cy="11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162857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55996"/>
            <a:ext cx="1573212" cy="11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FD96-69CB-47A2-A86E-7C9D366D40A2}" type="datetimeFigureOut">
              <a:rPr lang="en-GB" smtClean="0"/>
              <a:pPr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772400" cy="1470025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Research: A Way of Thinking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268760"/>
            <a:ext cx="6400800" cy="1752600"/>
          </a:xfrm>
        </p:spPr>
        <p:txBody>
          <a:bodyPr/>
          <a:lstStyle/>
          <a:p>
            <a:r>
              <a:rPr lang="en-GB" dirty="0" smtClean="0"/>
              <a:t>Kumar: Research Methodology</a:t>
            </a:r>
          </a:p>
          <a:p>
            <a:r>
              <a:rPr lang="en-GB" dirty="0" smtClean="0"/>
              <a:t>Chapter 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465313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tint val="75000"/>
                  </a:schemeClr>
                </a:solidFill>
              </a:rPr>
              <a:t>Prepared by Stephanie Fleischer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6093296"/>
            <a:ext cx="39239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</a:t>
            </a:r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Fleischer </a:t>
            </a:r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9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Figure 1.2 Types of research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277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7875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The mixed methods approach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Combine </a:t>
            </a:r>
            <a:r>
              <a:rPr lang="en-GB" dirty="0"/>
              <a:t>multiple methods</a:t>
            </a:r>
            <a:r>
              <a:rPr lang="en-GB" dirty="0" smtClean="0"/>
              <a:t> of different paradigms (quantitative /qualitative ) to improve findings</a:t>
            </a:r>
          </a:p>
          <a:p>
            <a:r>
              <a:rPr lang="en-GB" dirty="0" smtClean="0"/>
              <a:t>Advantages: </a:t>
            </a:r>
          </a:p>
          <a:p>
            <a:pPr lvl="1"/>
            <a:r>
              <a:rPr lang="en-GB" dirty="0"/>
              <a:t>Enhances research </a:t>
            </a:r>
            <a:r>
              <a:rPr lang="en-GB" dirty="0" smtClean="0"/>
              <a:t>possibilities</a:t>
            </a:r>
          </a:p>
          <a:p>
            <a:pPr lvl="1"/>
            <a:r>
              <a:rPr lang="en-GB" dirty="0"/>
              <a:t>Better for more complex </a:t>
            </a:r>
            <a:r>
              <a:rPr lang="en-GB" dirty="0" smtClean="0"/>
              <a:t>situations</a:t>
            </a:r>
          </a:p>
          <a:p>
            <a:pPr lvl="1"/>
            <a:r>
              <a:rPr lang="en-GB" dirty="0"/>
              <a:t>Enrichment of </a:t>
            </a:r>
            <a:r>
              <a:rPr lang="en-GB" dirty="0" smtClean="0"/>
              <a:t>data</a:t>
            </a:r>
          </a:p>
          <a:p>
            <a:pPr lvl="1"/>
            <a:r>
              <a:rPr lang="en-GB" dirty="0"/>
              <a:t>Collecting additional research </a:t>
            </a:r>
            <a:r>
              <a:rPr lang="en-GB" dirty="0" smtClean="0"/>
              <a:t>evidence</a:t>
            </a:r>
          </a:p>
          <a:p>
            <a:pPr marL="514350" indent="-457200"/>
            <a:r>
              <a:rPr lang="en-GB" dirty="0"/>
              <a:t>Disadvantages: </a:t>
            </a:r>
          </a:p>
          <a:p>
            <a:pPr marL="914400" lvl="1" indent="-457200"/>
            <a:r>
              <a:rPr lang="en-GB" dirty="0"/>
              <a:t>More data means more work and </a:t>
            </a:r>
            <a:r>
              <a:rPr lang="en-GB" dirty="0" smtClean="0"/>
              <a:t>resources</a:t>
            </a:r>
          </a:p>
          <a:p>
            <a:pPr marL="914400" lvl="1" indent="-457200"/>
            <a:r>
              <a:rPr lang="en-GB" dirty="0"/>
              <a:t>Requires additional and diverse </a:t>
            </a:r>
            <a:r>
              <a:rPr lang="en-GB" dirty="0" smtClean="0"/>
              <a:t>skills</a:t>
            </a:r>
          </a:p>
          <a:p>
            <a:pPr marL="914400" lvl="1" indent="-457200"/>
            <a:r>
              <a:rPr lang="en-GB" dirty="0"/>
              <a:t>Contacting two study </a:t>
            </a:r>
            <a:r>
              <a:rPr lang="en-GB" dirty="0" smtClean="0"/>
              <a:t>populations</a:t>
            </a:r>
          </a:p>
          <a:p>
            <a:pPr marL="914400" lvl="1" indent="-457200"/>
            <a:r>
              <a:rPr lang="en-GB" dirty="0"/>
              <a:t>Resolving disagreements in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53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Paradigms of research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Form the basis of research methodology</a:t>
            </a:r>
          </a:p>
          <a:p>
            <a:r>
              <a:rPr lang="en-GB" dirty="0" smtClean="0"/>
              <a:t>Quantitative approach (</a:t>
            </a:r>
            <a:r>
              <a:rPr lang="en-US" dirty="0" smtClean="0"/>
              <a:t>systematic</a:t>
            </a:r>
            <a:r>
              <a:rPr lang="en-US" dirty="0"/>
              <a:t>, scientific or positivist approach to social </a:t>
            </a:r>
            <a:r>
              <a:rPr lang="en-US" dirty="0" smtClean="0"/>
              <a:t>enquiry)</a:t>
            </a:r>
            <a:endParaRPr lang="en-GB" dirty="0" smtClean="0"/>
          </a:p>
          <a:p>
            <a:r>
              <a:rPr lang="en-GB" dirty="0" smtClean="0"/>
              <a:t>Qualitative approach (</a:t>
            </a:r>
            <a:r>
              <a:rPr lang="en-US" dirty="0"/>
              <a:t>ethnographic, ecological or naturalistic </a:t>
            </a:r>
            <a:r>
              <a:rPr lang="en-US" dirty="0" smtClean="0"/>
              <a:t>approach)</a:t>
            </a:r>
            <a:endParaRPr lang="en-GB" dirty="0" smtClean="0"/>
          </a:p>
          <a:p>
            <a:r>
              <a:rPr lang="en-GB" dirty="0" smtClean="0"/>
              <a:t>Mixed methods approach (combination of quantitative and qualitative approach)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8884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47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>
                <a:solidFill>
                  <a:srgbClr val="C00000"/>
                </a:solidFill>
              </a:rPr>
              <a:t>Table 1.2 Differences </a:t>
            </a:r>
            <a:r>
              <a:rPr lang="en-GB" sz="3600" dirty="0">
                <a:solidFill>
                  <a:srgbClr val="C00000"/>
                </a:solidFill>
              </a:rPr>
              <a:t>between qualitative, quantitative and mixed methods approaches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7784" y="6093296"/>
            <a:ext cx="39239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62769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622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Topics covered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Reasons for doing research</a:t>
            </a:r>
          </a:p>
          <a:p>
            <a:r>
              <a:rPr lang="en-GB" dirty="0" smtClean="0"/>
              <a:t>How evidence from research can inform practice</a:t>
            </a:r>
          </a:p>
          <a:p>
            <a:r>
              <a:rPr lang="en-GB" dirty="0" smtClean="0"/>
              <a:t>Applications of research</a:t>
            </a:r>
          </a:p>
          <a:p>
            <a:r>
              <a:rPr lang="en-GB" dirty="0" smtClean="0"/>
              <a:t>Characteristics and requirements of research process</a:t>
            </a:r>
          </a:p>
          <a:p>
            <a:r>
              <a:rPr lang="en-GB" dirty="0" smtClean="0"/>
              <a:t>Types of research</a:t>
            </a:r>
          </a:p>
          <a:p>
            <a:r>
              <a:rPr lang="en-GB" dirty="0" smtClean="0"/>
              <a:t>Mixed methods approach</a:t>
            </a:r>
          </a:p>
          <a:p>
            <a:r>
              <a:rPr lang="en-GB" dirty="0" smtClean="0"/>
              <a:t>Paradigms of research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6093296"/>
            <a:ext cx="3923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625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Reasons for doing research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understand a field you are studying/working in</a:t>
            </a:r>
          </a:p>
          <a:p>
            <a:r>
              <a:rPr lang="en-GB" dirty="0" smtClean="0"/>
              <a:t>To explain and find answers in relation to what you perceive</a:t>
            </a:r>
          </a:p>
          <a:p>
            <a:r>
              <a:rPr lang="en-GB" dirty="0" smtClean="0"/>
              <a:t>To critically examine certain aspects</a:t>
            </a:r>
          </a:p>
          <a:p>
            <a:r>
              <a:rPr lang="en-GB" dirty="0" smtClean="0"/>
              <a:t>To make changes </a:t>
            </a:r>
          </a:p>
          <a:p>
            <a:r>
              <a:rPr lang="en-GB" dirty="0" smtClean="0"/>
              <a:t>To find answers to theoretical questions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09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How evidence from research can inform practice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Decision makers use evidence to improve services or make processes more effective</a:t>
            </a:r>
          </a:p>
          <a:p>
            <a:r>
              <a:rPr lang="en-GB" dirty="0" smtClean="0"/>
              <a:t>Evidence-based practice is used to collect information to determine the appropriateness of practice taking into account: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Evidence to deliver process/services effectively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Critical judgement of service providers on suitability and appropriateness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Consumer experience or preference</a:t>
            </a:r>
          </a:p>
          <a:p>
            <a:pPr lvl="1">
              <a:buFont typeface="Wingdings" pitchFamily="2" charset="2"/>
              <a:buChar char="§"/>
            </a:pPr>
            <a:endParaRPr lang="en-GB" dirty="0" smtClean="0"/>
          </a:p>
          <a:p>
            <a:pPr lvl="1"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55776" y="6093296"/>
            <a:ext cx="39959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332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Application of research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Examine your own field</a:t>
            </a:r>
          </a:p>
          <a:p>
            <a:r>
              <a:rPr lang="en-GB" dirty="0" smtClean="0"/>
              <a:t>Methodologists have developed research methods to understand your specific area</a:t>
            </a:r>
          </a:p>
          <a:p>
            <a:r>
              <a:rPr lang="en-GB" dirty="0" smtClean="0"/>
              <a:t>There are many different procedures and techniques </a:t>
            </a:r>
          </a:p>
          <a:p>
            <a:r>
              <a:rPr lang="en-GB" dirty="0" smtClean="0"/>
              <a:t>Reliability and validity depends on the soundness of the research methods adopted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0324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7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Figure 1.1 The applications of research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9792" y="6093296"/>
            <a:ext cx="3851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877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4254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Research: What does it mean?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“Research is a structured inquiry that utilises acceptable scientific methodology to solve problems and creates new knowledge that is generally applicable.” (Grinnell 1993:4)</a:t>
            </a:r>
          </a:p>
          <a:p>
            <a:endParaRPr lang="en-GB" dirty="0" smtClean="0"/>
          </a:p>
          <a:p>
            <a:r>
              <a:rPr lang="en-GB" dirty="0" smtClean="0"/>
              <a:t>“a systematic investigation to find answers to a problem” (Burns, 1997:2)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0324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5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Characteristics and requirements of research process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Collecting, analysing and interpretation of information to answer questions must require certain characteristics: </a:t>
            </a:r>
          </a:p>
          <a:p>
            <a:r>
              <a:rPr lang="en-GB" dirty="0" smtClean="0"/>
              <a:t>Controlled</a:t>
            </a:r>
          </a:p>
          <a:p>
            <a:r>
              <a:rPr lang="en-GB" dirty="0" smtClean="0"/>
              <a:t>Rigorous</a:t>
            </a:r>
          </a:p>
          <a:p>
            <a:r>
              <a:rPr lang="en-GB" dirty="0" smtClean="0"/>
              <a:t>Systematic</a:t>
            </a:r>
          </a:p>
          <a:p>
            <a:r>
              <a:rPr lang="en-GB" dirty="0" smtClean="0"/>
              <a:t>Valid and verifiable</a:t>
            </a:r>
          </a:p>
          <a:p>
            <a:r>
              <a:rPr lang="en-GB" dirty="0" smtClean="0"/>
              <a:t>Empirical</a:t>
            </a:r>
          </a:p>
          <a:p>
            <a:r>
              <a:rPr lang="en-GB" dirty="0" smtClean="0"/>
              <a:t>Critical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55776" y="6093296"/>
            <a:ext cx="39959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0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Types of research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Mode of enquiry to find answers to a research problem underpinned by different philosophies:</a:t>
            </a:r>
          </a:p>
          <a:p>
            <a:pPr lvl="1"/>
            <a:r>
              <a:rPr lang="en-AU" b="1" dirty="0"/>
              <a:t>Quantitative approach</a:t>
            </a:r>
            <a:r>
              <a:rPr lang="en-AU" dirty="0"/>
              <a:t> or the </a:t>
            </a:r>
            <a:r>
              <a:rPr lang="en-AU" b="1" dirty="0"/>
              <a:t>structured </a:t>
            </a:r>
            <a:r>
              <a:rPr lang="en-AU" b="1" dirty="0" smtClean="0"/>
              <a:t>approach</a:t>
            </a:r>
            <a:endParaRPr lang="en-GB" dirty="0"/>
          </a:p>
          <a:p>
            <a:pPr lvl="1"/>
            <a:r>
              <a:rPr lang="en-AU" b="1" dirty="0"/>
              <a:t>Qualitative approach</a:t>
            </a:r>
            <a:r>
              <a:rPr lang="en-AU" dirty="0"/>
              <a:t> or the </a:t>
            </a:r>
            <a:r>
              <a:rPr lang="en-AU" b="1" dirty="0"/>
              <a:t>unstructured </a:t>
            </a:r>
            <a:r>
              <a:rPr lang="en-AU" b="1" dirty="0" smtClean="0"/>
              <a:t>approach</a:t>
            </a:r>
            <a:endParaRPr lang="en-GB" dirty="0"/>
          </a:p>
          <a:p>
            <a:pPr lvl="1"/>
            <a:r>
              <a:rPr lang="en-AU" b="1" dirty="0"/>
              <a:t>Mixed methods </a:t>
            </a:r>
            <a:r>
              <a:rPr lang="en-AU" b="1" dirty="0" smtClean="0"/>
              <a:t>approach</a:t>
            </a:r>
          </a:p>
          <a:p>
            <a:r>
              <a:rPr lang="en-AU" dirty="0" smtClean="0"/>
              <a:t>The choice of approach depends on</a:t>
            </a:r>
          </a:p>
          <a:p>
            <a:pPr lvl="1"/>
            <a:r>
              <a:rPr lang="en-US" b="1" dirty="0"/>
              <a:t>Aim of </a:t>
            </a:r>
            <a:r>
              <a:rPr lang="en-US" b="1" dirty="0" smtClean="0"/>
              <a:t>enquiry</a:t>
            </a:r>
            <a:r>
              <a:rPr lang="en-US" dirty="0" smtClean="0"/>
              <a:t> </a:t>
            </a:r>
            <a:r>
              <a:rPr lang="en-US" dirty="0"/>
              <a:t>– exploration, confirmation or quantification. </a:t>
            </a:r>
            <a:endParaRPr lang="en-GB" dirty="0"/>
          </a:p>
          <a:p>
            <a:pPr lvl="1"/>
            <a:r>
              <a:rPr lang="en-US" b="1" dirty="0"/>
              <a:t>Use of the findings</a:t>
            </a:r>
            <a:r>
              <a:rPr lang="en-US" dirty="0"/>
              <a:t> – policy formulation or process understanding.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7023551"/>
      </p:ext>
    </p:extLst>
  </p:cSld>
  <p:clrMapOvr>
    <a:masterClrMapping/>
  </p:clrMapOvr>
</p:sld>
</file>

<file path=ppt/theme/theme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552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9_Custom Design</vt:lpstr>
      <vt:lpstr>10_Custom Design</vt:lpstr>
      <vt:lpstr>11_Custom Design</vt:lpstr>
      <vt:lpstr>3_Custom Design</vt:lpstr>
      <vt:lpstr>7_Custom Design</vt:lpstr>
      <vt:lpstr>6_Custom Design</vt:lpstr>
      <vt:lpstr>5_Custom Design</vt:lpstr>
      <vt:lpstr>4_Custom Design</vt:lpstr>
      <vt:lpstr>Custom Design</vt:lpstr>
      <vt:lpstr>1_Custom Design</vt:lpstr>
      <vt:lpstr>2_Custom Design</vt:lpstr>
      <vt:lpstr>Research: A Way of Thinking</vt:lpstr>
      <vt:lpstr>Topics covered</vt:lpstr>
      <vt:lpstr>Reasons for doing research</vt:lpstr>
      <vt:lpstr>How evidence from research can inform practice</vt:lpstr>
      <vt:lpstr>Application of research</vt:lpstr>
      <vt:lpstr>Figure 1.1 The applications of research</vt:lpstr>
      <vt:lpstr>Research: What does it mean?</vt:lpstr>
      <vt:lpstr>Characteristics and requirements of research process</vt:lpstr>
      <vt:lpstr>Types of research</vt:lpstr>
      <vt:lpstr>Figure 1.2 Types of research</vt:lpstr>
      <vt:lpstr>The mixed methods approach</vt:lpstr>
      <vt:lpstr>Paradigms of research</vt:lpstr>
      <vt:lpstr>Table 1.2 Differences between qualitative, quantitative and mixed methods approaches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Stephanie</dc:creator>
  <cp:lastModifiedBy>idrury</cp:lastModifiedBy>
  <cp:revision>20</cp:revision>
  <dcterms:created xsi:type="dcterms:W3CDTF">2013-06-07T08:51:05Z</dcterms:created>
  <dcterms:modified xsi:type="dcterms:W3CDTF">2014-02-14T13:59:40Z</dcterms:modified>
</cp:coreProperties>
</file>