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B3350-8E24-4FA1-9314-6BA2C26990EA}" type="datetimeFigureOut">
              <a:rPr lang="en-GB" smtClean="0"/>
              <a:pPr/>
              <a:t>06/08/2015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A69FA-BDEF-400D-9BA7-59EFE3B529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69FA-BDEF-400D-9BA7-59EFE3B529F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7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7FF-D63F-4C1E-9A52-59161FE5083E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4771-0976-44A3-A11B-670D575E518D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39D8-1967-4048-8B19-F875FC307180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5834-6D2B-4F4F-9C86-56289AB5FBFA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272-5191-43FC-A364-3139D68E025C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BCC-4A78-4371-9FBE-1866E4F08C7D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E64-539F-4B3E-8CBA-CB46CAC4D9DC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1296-D62B-43AB-8E2C-4E50C1636BA6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07E9-4260-4138-A51F-E2B60901F36B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76EE-BFA3-4DFD-AF74-679D31CCEF1E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F9D-ADB8-4E38-88F4-E294BD005A13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962-BA3A-4E05-8F4B-179B6FDE9133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0C74-C71C-4945-B1AC-705A09755B49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42B1-5455-4FF6-9106-6704F0EFF782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B8A-471F-49B5-BC2B-5DB097CC5405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63B-748E-46F2-B695-EDF556AE58E9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041E-C4EA-49A1-9DF9-8FC25961FF90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AD0-E433-46BA-A743-62734A7059FD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8B49-8217-463D-AB33-05BA191143F9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81C7-E70D-4ED8-8CB5-F7204DC9A362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1E6E-6EFC-47D4-81B3-BE8791571A2A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18F9-8A7F-4529-8728-E674094EE702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7CE-5F6C-477E-9AB1-0A1A76EA0D45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47E3-E3B3-4CB5-8C9A-DFAC109E0DB2}" type="datetime1">
              <a:rPr lang="en-GB" smtClean="0"/>
              <a:pPr/>
              <a:t>06/08/2015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667000"/>
            <a:ext cx="7772400" cy="1470025"/>
          </a:xfrm>
        </p:spPr>
        <p:txBody>
          <a:bodyPr/>
          <a:lstStyle/>
          <a:p>
            <a:r>
              <a:rPr lang="en-GB" dirty="0"/>
              <a:t>The Research Process: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/>
              <a:t>Quick Glance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838200"/>
            <a:ext cx="640080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Kumar: Research Methodology</a:t>
            </a:r>
            <a:br>
              <a:rPr lang="en-GB" dirty="0" smtClean="0"/>
            </a:br>
            <a:r>
              <a:rPr lang="en-GB" dirty="0" smtClean="0"/>
              <a:t>Chapter 2</a:t>
            </a:r>
          </a:p>
          <a:p>
            <a:endParaRPr lang="en-GB" sz="1200" dirty="0" smtClean="0"/>
          </a:p>
          <a:p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521833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Prepared by Stephanie Fleischer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II: PLANNING –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Step IV: Selecting a sample</a:t>
            </a:r>
          </a:p>
          <a:p>
            <a:pPr marL="0" indent="0">
              <a:buNone/>
            </a:pPr>
            <a:r>
              <a:rPr lang="en-GB" i="1" dirty="0" smtClean="0"/>
              <a:t>Who</a:t>
            </a:r>
            <a:r>
              <a:rPr lang="en-GB" dirty="0" smtClean="0"/>
              <a:t> will take part in your research?</a:t>
            </a:r>
          </a:p>
          <a:p>
            <a:r>
              <a:rPr lang="en-GB" dirty="0" smtClean="0"/>
              <a:t>Select appropriate sample/participants to represent the study population</a:t>
            </a:r>
          </a:p>
          <a:p>
            <a:r>
              <a:rPr lang="en-GB" dirty="0" smtClean="0"/>
              <a:t>Avoid bias</a:t>
            </a:r>
          </a:p>
          <a:p>
            <a:r>
              <a:rPr lang="en-GB" dirty="0" smtClean="0"/>
              <a:t>Random / probability samples</a:t>
            </a:r>
          </a:p>
          <a:p>
            <a:r>
              <a:rPr lang="en-GB" dirty="0" smtClean="0"/>
              <a:t>Non-random / non probability samples</a:t>
            </a:r>
          </a:p>
          <a:p>
            <a:r>
              <a:rPr lang="en-GB" dirty="0" smtClean="0"/>
              <a:t>Be aware of strengths and weaknesses of different sampling methods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242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II: PLANNING -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Step V: Writing a research proposal</a:t>
            </a:r>
          </a:p>
          <a:p>
            <a:pPr marL="0" indent="0">
              <a:buNone/>
            </a:pPr>
            <a:r>
              <a:rPr lang="en-GB" dirty="0" smtClean="0"/>
              <a:t>Write a detailed plan about your research:</a:t>
            </a:r>
          </a:p>
          <a:p>
            <a:r>
              <a:rPr lang="en-GB" i="1" dirty="0" smtClean="0"/>
              <a:t>What</a:t>
            </a:r>
            <a:r>
              <a:rPr lang="en-GB" dirty="0" smtClean="0"/>
              <a:t> are you proposing to do?</a:t>
            </a:r>
          </a:p>
          <a:p>
            <a:r>
              <a:rPr lang="en-GB" i="1" dirty="0" smtClean="0"/>
              <a:t>How</a:t>
            </a:r>
            <a:r>
              <a:rPr lang="en-GB" dirty="0" smtClean="0"/>
              <a:t> you plan to proceed?</a:t>
            </a:r>
          </a:p>
          <a:p>
            <a:r>
              <a:rPr lang="en-GB" i="1" dirty="0" smtClean="0"/>
              <a:t>Why</a:t>
            </a:r>
            <a:r>
              <a:rPr lang="en-GB" dirty="0" smtClean="0"/>
              <a:t> you select the proposed strategy?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Phase III: CONDUCTING a research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Step VI: Collecting data</a:t>
            </a:r>
          </a:p>
          <a:p>
            <a:pPr marL="0" indent="0">
              <a:buNone/>
            </a:pPr>
            <a:r>
              <a:rPr lang="en-GB" dirty="0" smtClean="0"/>
              <a:t>Doing the data gathering using one or more data collection method, such as:</a:t>
            </a:r>
          </a:p>
          <a:p>
            <a:pPr lvl="1"/>
            <a:r>
              <a:rPr lang="en-GB" dirty="0" smtClean="0"/>
              <a:t>conducting interviews</a:t>
            </a:r>
          </a:p>
          <a:p>
            <a:pPr lvl="1"/>
            <a:r>
              <a:rPr lang="en-GB" dirty="0" smtClean="0"/>
              <a:t>mailing out questionnaires</a:t>
            </a:r>
          </a:p>
          <a:p>
            <a:pPr lvl="1"/>
            <a:r>
              <a:rPr lang="en-GB" dirty="0" smtClean="0"/>
              <a:t>conducting nominal/focus groups discussions </a:t>
            </a:r>
            <a:endParaRPr lang="en-GB" dirty="0"/>
          </a:p>
          <a:p>
            <a:pPr lvl="1"/>
            <a:r>
              <a:rPr lang="en-GB" dirty="0" smtClean="0"/>
              <a:t>making an observation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Be aware of ethical issues!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242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2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Phase III: CONDUCTING -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VII: Processing and displaying data</a:t>
            </a:r>
          </a:p>
          <a:p>
            <a:pPr marL="0" indent="0">
              <a:buNone/>
            </a:pPr>
            <a:r>
              <a:rPr lang="en-GB" i="1" dirty="0" smtClean="0"/>
              <a:t>What</a:t>
            </a:r>
            <a:r>
              <a:rPr lang="en-GB" dirty="0" smtClean="0"/>
              <a:t> did you find </a:t>
            </a:r>
            <a:r>
              <a:rPr lang="en-GB" i="1" dirty="0" smtClean="0"/>
              <a:t>how</a:t>
            </a:r>
            <a:r>
              <a:rPr lang="en-GB" dirty="0" smtClean="0"/>
              <a:t>?</a:t>
            </a:r>
          </a:p>
          <a:p>
            <a:r>
              <a:rPr lang="en-GB" dirty="0" smtClean="0"/>
              <a:t>Analysing the data depends on the </a:t>
            </a:r>
            <a:r>
              <a:rPr lang="en-GB" i="1" dirty="0" smtClean="0"/>
              <a:t>type</a:t>
            </a:r>
            <a:r>
              <a:rPr lang="en-GB" dirty="0" smtClean="0"/>
              <a:t> of information and </a:t>
            </a:r>
            <a:r>
              <a:rPr lang="en-GB" i="1" dirty="0" smtClean="0"/>
              <a:t>how</a:t>
            </a:r>
            <a:r>
              <a:rPr lang="en-GB" dirty="0" smtClean="0"/>
              <a:t> to communicate the findings</a:t>
            </a:r>
          </a:p>
          <a:p>
            <a:r>
              <a:rPr lang="en-GB" dirty="0" smtClean="0"/>
              <a:t>Distinguish between</a:t>
            </a:r>
          </a:p>
          <a:p>
            <a:pPr marL="857250" lvl="1" indent="-457200"/>
            <a:r>
              <a:rPr lang="en-GB" dirty="0" smtClean="0"/>
              <a:t>Descriptive</a:t>
            </a:r>
          </a:p>
          <a:p>
            <a:pPr marL="857250" lvl="1" indent="-457200"/>
            <a:r>
              <a:rPr lang="en-GB" dirty="0" smtClean="0"/>
              <a:t>Quantitative (statistical procedures)</a:t>
            </a:r>
          </a:p>
          <a:p>
            <a:pPr marL="857250" lvl="1" indent="-457200"/>
            <a:r>
              <a:rPr lang="en-GB" dirty="0" smtClean="0"/>
              <a:t>Qualitative (narrative, content analysis)</a:t>
            </a:r>
          </a:p>
          <a:p>
            <a:pPr marL="857250" lvl="1" indent="-457200"/>
            <a:r>
              <a:rPr lang="en-GB" dirty="0" smtClean="0"/>
              <a:t>Attitudinal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38400" y="6093296"/>
            <a:ext cx="41133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7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Phase III: CONDUCTING -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Step VIII: Writing a research report</a:t>
            </a:r>
          </a:p>
          <a:p>
            <a:pPr marL="0" indent="0">
              <a:buNone/>
            </a:pPr>
            <a:r>
              <a:rPr lang="en-GB" i="1" dirty="0" smtClean="0"/>
              <a:t>What</a:t>
            </a:r>
            <a:r>
              <a:rPr lang="en-GB" dirty="0" smtClean="0"/>
              <a:t> have you done? </a:t>
            </a:r>
            <a:r>
              <a:rPr lang="en-GB" i="1" dirty="0" smtClean="0"/>
              <a:t>What</a:t>
            </a:r>
            <a:r>
              <a:rPr lang="en-GB" dirty="0" smtClean="0"/>
              <a:t> </a:t>
            </a:r>
            <a:r>
              <a:rPr lang="en-GB" i="1" dirty="0" smtClean="0"/>
              <a:t>conclusions</a:t>
            </a:r>
            <a:r>
              <a:rPr lang="en-GB" dirty="0" smtClean="0"/>
              <a:t> have you drawn from the findings?</a:t>
            </a:r>
          </a:p>
          <a:p>
            <a:r>
              <a:rPr lang="en-GB" dirty="0" smtClean="0"/>
              <a:t>Different format for quantitative and qualitative research</a:t>
            </a:r>
          </a:p>
          <a:p>
            <a:r>
              <a:rPr lang="en-GB" dirty="0" smtClean="0"/>
              <a:t>Structure using main themes of study</a:t>
            </a:r>
          </a:p>
          <a:p>
            <a:r>
              <a:rPr lang="en-GB" dirty="0" smtClean="0"/>
              <a:t>Use academic conventions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395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eight step model for carrying out </a:t>
            </a:r>
            <a:r>
              <a:rPr lang="en-GB" dirty="0" smtClean="0"/>
              <a:t>research:</a:t>
            </a:r>
          </a:p>
          <a:p>
            <a:pPr marL="0" indent="0">
              <a:buNone/>
            </a:pPr>
            <a:r>
              <a:rPr lang="en-GB" dirty="0" smtClean="0"/>
              <a:t>Phase I: DECIDING what to research</a:t>
            </a:r>
          </a:p>
          <a:p>
            <a:pPr marL="400050" lvl="1" indent="0">
              <a:buNone/>
            </a:pPr>
            <a:r>
              <a:rPr lang="en-GB" dirty="0" smtClean="0"/>
              <a:t>Step I: Formulating a research problem</a:t>
            </a:r>
          </a:p>
          <a:p>
            <a:pPr marL="0" indent="0">
              <a:buNone/>
            </a:pPr>
            <a:r>
              <a:rPr lang="en-GB" dirty="0" smtClean="0"/>
              <a:t>Phase II: PLANNING a research study</a:t>
            </a:r>
          </a:p>
          <a:p>
            <a:pPr marL="400050" lvl="1" indent="0">
              <a:buNone/>
            </a:pPr>
            <a:r>
              <a:rPr lang="en-GB" sz="2600" dirty="0" smtClean="0"/>
              <a:t>Step II: Conceptualising a research design</a:t>
            </a:r>
          </a:p>
          <a:p>
            <a:pPr marL="400050" lvl="1" indent="0">
              <a:buNone/>
            </a:pPr>
            <a:r>
              <a:rPr lang="en-GB" sz="2600" dirty="0" smtClean="0"/>
              <a:t>Step III: Constructing an instrument for data collection</a:t>
            </a:r>
          </a:p>
          <a:p>
            <a:pPr marL="400050" lvl="1" indent="0">
              <a:buNone/>
            </a:pPr>
            <a:r>
              <a:rPr lang="en-GB" sz="2600" dirty="0" smtClean="0"/>
              <a:t>Step IV: Selecting a sample</a:t>
            </a:r>
          </a:p>
          <a:p>
            <a:pPr marL="400050" lvl="1" indent="0">
              <a:buNone/>
            </a:pPr>
            <a:r>
              <a:rPr lang="en-GB" sz="2600" dirty="0" smtClean="0"/>
              <a:t>Step V: Writing a research proposal</a:t>
            </a:r>
          </a:p>
          <a:p>
            <a:pPr marL="0" indent="0">
              <a:buNone/>
            </a:pPr>
            <a:r>
              <a:rPr lang="en-GB" dirty="0" smtClean="0"/>
              <a:t>Phase III: </a:t>
            </a:r>
            <a:r>
              <a:rPr lang="en-GB" dirty="0" smtClean="0"/>
              <a:t>CONDUCTING </a:t>
            </a:r>
            <a:r>
              <a:rPr lang="en-GB" dirty="0"/>
              <a:t>a research study</a:t>
            </a:r>
          </a:p>
          <a:p>
            <a:pPr marL="400050" lvl="1" indent="0">
              <a:buNone/>
            </a:pPr>
            <a:r>
              <a:rPr lang="en-GB" sz="2600" dirty="0" smtClean="0"/>
              <a:t>Step VI: Collecting data</a:t>
            </a:r>
          </a:p>
          <a:p>
            <a:pPr marL="400050" lvl="1" indent="0">
              <a:buNone/>
            </a:pPr>
            <a:r>
              <a:rPr lang="en-GB" sz="2600" dirty="0" smtClean="0"/>
              <a:t>Step VII: Processing and displaying data</a:t>
            </a:r>
          </a:p>
          <a:p>
            <a:pPr marL="400050" lvl="1" indent="0">
              <a:buNone/>
            </a:pPr>
            <a:r>
              <a:rPr lang="en-GB" sz="2600" dirty="0" smtClean="0"/>
              <a:t>Step VIII: Writing a research report</a:t>
            </a:r>
            <a:endParaRPr lang="en-GB" sz="2600" dirty="0"/>
          </a:p>
        </p:txBody>
      </p:sp>
      <p:sp>
        <p:nvSpPr>
          <p:cNvPr id="4" name="Rectangle 3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Figure 2.1 The research journey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4014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55054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99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research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Methodologies differ due to underpinning philosophy</a:t>
            </a:r>
          </a:p>
          <a:p>
            <a:r>
              <a:rPr lang="en-GB" dirty="0" smtClean="0"/>
              <a:t>The process is the same for quantitative and qualitative research</a:t>
            </a:r>
          </a:p>
          <a:p>
            <a:r>
              <a:rPr lang="en-GB" dirty="0" smtClean="0"/>
              <a:t>Each approach uses different research methods for data collection, data processing, analysis and style of communicating the findings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90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Table 1.1 Differences between qualitative and quantitative research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4090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2293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23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Figure 2.2 The research journey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1245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47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I: DECIDING what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smtClean="0"/>
              <a:t>Step I: Formulating a research problem</a:t>
            </a:r>
          </a:p>
          <a:p>
            <a:r>
              <a:rPr lang="en-GB" dirty="0" smtClean="0"/>
              <a:t>Most important step, because the following steps are influenced by the research problem</a:t>
            </a:r>
          </a:p>
          <a:p>
            <a:r>
              <a:rPr lang="en-GB" i="1" dirty="0" smtClean="0"/>
              <a:t>What</a:t>
            </a:r>
            <a:r>
              <a:rPr lang="en-GB" dirty="0" smtClean="0"/>
              <a:t> do you want to find out </a:t>
            </a:r>
            <a:r>
              <a:rPr lang="en-GB" i="1" dirty="0" smtClean="0"/>
              <a:t>about</a:t>
            </a:r>
            <a:r>
              <a:rPr lang="en-GB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Have you got sufficient funds to do the research?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Have you got the time available to conduct the study?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Have you got knowledge of relevant disciplines?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Do you have sufficient knowledge of skills needed?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14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Phase II: PLANNING a research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II: Conceptualising a research design</a:t>
            </a:r>
          </a:p>
          <a:p>
            <a:pPr marL="0" indent="0">
              <a:buNone/>
            </a:pPr>
            <a:r>
              <a:rPr lang="en-GB" i="1" dirty="0" smtClean="0"/>
              <a:t>What</a:t>
            </a:r>
            <a:r>
              <a:rPr lang="en-GB" dirty="0" smtClean="0"/>
              <a:t> you find depends on </a:t>
            </a:r>
            <a:r>
              <a:rPr lang="en-GB" i="1" dirty="0" smtClean="0"/>
              <a:t>how</a:t>
            </a:r>
            <a:r>
              <a:rPr lang="en-GB" dirty="0" smtClean="0"/>
              <a:t> it was found</a:t>
            </a:r>
          </a:p>
          <a:p>
            <a:r>
              <a:rPr lang="en-GB" dirty="0" smtClean="0"/>
              <a:t>Select an appropriate research design:</a:t>
            </a:r>
          </a:p>
          <a:p>
            <a:pPr lvl="1"/>
            <a:r>
              <a:rPr lang="en-GB" dirty="0" smtClean="0"/>
              <a:t>Quantitative </a:t>
            </a:r>
          </a:p>
          <a:p>
            <a:pPr lvl="1"/>
            <a:r>
              <a:rPr lang="en-GB" dirty="0" smtClean="0"/>
              <a:t>Qualitative</a:t>
            </a:r>
          </a:p>
          <a:p>
            <a:pPr lvl="1"/>
            <a:r>
              <a:rPr lang="en-GB" dirty="0" smtClean="0"/>
              <a:t>Mixed methods </a:t>
            </a:r>
          </a:p>
          <a:p>
            <a:r>
              <a:rPr lang="en-GB" dirty="0" smtClean="0"/>
              <a:t>The design has to be </a:t>
            </a:r>
          </a:p>
          <a:p>
            <a:pPr lvl="2"/>
            <a:r>
              <a:rPr lang="en-GB" dirty="0" smtClean="0"/>
              <a:t>Valid</a:t>
            </a:r>
          </a:p>
          <a:p>
            <a:pPr lvl="2"/>
            <a:r>
              <a:rPr lang="en-GB" dirty="0" smtClean="0"/>
              <a:t>Workable</a:t>
            </a:r>
          </a:p>
          <a:p>
            <a:pPr lvl="2"/>
            <a:r>
              <a:rPr lang="en-GB" dirty="0"/>
              <a:t>M</a:t>
            </a:r>
            <a:r>
              <a:rPr lang="en-GB" dirty="0" smtClean="0"/>
              <a:t>anageable</a:t>
            </a:r>
          </a:p>
          <a:p>
            <a:r>
              <a:rPr lang="en-GB" dirty="0" smtClean="0"/>
              <a:t>Be aware of its strengths and weaknesses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4600" y="6093296"/>
            <a:ext cx="4037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9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II: PLANNING -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III: Constructing an instrument for data collection</a:t>
            </a:r>
          </a:p>
          <a:p>
            <a:pPr marL="0" indent="0">
              <a:buNone/>
            </a:pPr>
            <a:r>
              <a:rPr lang="en-GB" i="1" dirty="0" smtClean="0"/>
              <a:t>How</a:t>
            </a:r>
            <a:r>
              <a:rPr lang="en-GB" dirty="0" smtClean="0"/>
              <a:t> will you collect your data?</a:t>
            </a:r>
          </a:p>
          <a:p>
            <a:r>
              <a:rPr lang="en-GB" dirty="0" smtClean="0"/>
              <a:t>Construct a research instrument or research tool to collect data (interview schedules, questionnaires, notes on observations, diaries, interview guides, etc.)</a:t>
            </a:r>
          </a:p>
          <a:p>
            <a:r>
              <a:rPr lang="en-GB" dirty="0" smtClean="0"/>
              <a:t>Or use secondary data (information already collected for other purposes)</a:t>
            </a:r>
          </a:p>
          <a:p>
            <a:r>
              <a:rPr lang="en-GB" dirty="0" smtClean="0"/>
              <a:t>Do a pre-testing of your research tool (pilot study)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4600" y="6093296"/>
            <a:ext cx="4037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5791"/>
      </p:ext>
    </p:extLst>
  </p:cSld>
  <p:clrMapOvr>
    <a:masterClrMapping/>
  </p:clrMapOvr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707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6_Custom Design</vt:lpstr>
      <vt:lpstr>5_Custom Design</vt:lpstr>
      <vt:lpstr>4_Custom Design</vt:lpstr>
      <vt:lpstr>The Research Process:  A Quick Glance</vt:lpstr>
      <vt:lpstr>Topics covered</vt:lpstr>
      <vt:lpstr>Figure 2.1 The research journey</vt:lpstr>
      <vt:lpstr>The research process</vt:lpstr>
      <vt:lpstr>Table 1.1 Differences between qualitative and quantitative research</vt:lpstr>
      <vt:lpstr> Figure 2.2 The research journey</vt:lpstr>
      <vt:lpstr>Phase I: DECIDING what to do</vt:lpstr>
      <vt:lpstr>Phase II: PLANNING a research study</vt:lpstr>
      <vt:lpstr>Phase II: PLANNING - continued</vt:lpstr>
      <vt:lpstr>Phase II: PLANNING – continued</vt:lpstr>
      <vt:lpstr>Phase II: PLANNING - continued</vt:lpstr>
      <vt:lpstr>Phase III: CONDUCTING a research study</vt:lpstr>
      <vt:lpstr>Phase III: CONDUCTING - continued</vt:lpstr>
      <vt:lpstr>Phase III: CONDUCTING -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Joan Duan</cp:lastModifiedBy>
  <cp:revision>29</cp:revision>
  <dcterms:created xsi:type="dcterms:W3CDTF">2006-08-16T00:00:00Z</dcterms:created>
  <dcterms:modified xsi:type="dcterms:W3CDTF">2015-08-06T17:44:47Z</dcterms:modified>
</cp:coreProperties>
</file>