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9" r:id="rId4"/>
    <p:sldId id="260"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47" d="100"/>
          <a:sy n="47" d="100"/>
        </p:scale>
        <p:origin x="53" y="10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F10C1A-A1E0-4AD3-B6FA-504261678D90}" type="datetimeFigureOut">
              <a:rPr lang="en-US" smtClean="0"/>
              <a:t>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F4E585-D814-41BA-98FD-6258CE8A4337}" type="slidenum">
              <a:rPr lang="en-US" smtClean="0"/>
              <a:t>‹#›</a:t>
            </a:fld>
            <a:endParaRPr lang="en-US"/>
          </a:p>
        </p:txBody>
      </p:sp>
    </p:spTree>
    <p:extLst>
      <p:ext uri="{BB962C8B-B14F-4D97-AF65-F5344CB8AC3E}">
        <p14:creationId xmlns:p14="http://schemas.microsoft.com/office/powerpoint/2010/main" val="1889035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The history of social media can be traced back to the late 1960s with the advent of computer-based communication technologies such as email and bulletin board systems (BBS). These early forms of online communication allowed users to send messages and share information, but they were limited to text-based communication and lacked the multimedia features and user-friendly interfaces that are now common in social media.</a:t>
            </a:r>
          </a:p>
          <a:p>
            <a:pPr algn="l"/>
            <a:r>
              <a:rPr lang="en-US" b="0" i="0" dirty="0">
                <a:solidFill>
                  <a:srgbClr val="D1D5DB"/>
                </a:solidFill>
                <a:effectLst/>
                <a:latin typeface="Söhne"/>
              </a:rPr>
              <a:t>In 1997, the social networking site Six Degrees was launched, allowing users to create profiles and connect with friends. However, it was not until the launch of Myspace in 2003 and Facebook in 2004 that social media began to gain widespread popularity. Over the next decade, a multitude of new social media platforms emerged, including YouTube, Twitter, Instagram, and Snapchat, among others.</a:t>
            </a:r>
          </a:p>
          <a:p>
            <a:pPr algn="l"/>
            <a:r>
              <a:rPr lang="en-US" b="0" i="0" dirty="0">
                <a:solidFill>
                  <a:srgbClr val="D1D5DB"/>
                </a:solidFill>
                <a:effectLst/>
                <a:latin typeface="Söhne"/>
              </a:rPr>
              <a:t>Social media has had a profound impact on society, transforming the way people communicate, consume news and information, and engage with brands and businesses. It has also raised important questions about privacy, data protection, and the spread of misinformation. </a:t>
            </a:r>
            <a:r>
              <a:rPr lang="en-US" b="0" i="0">
                <a:solidFill>
                  <a:srgbClr val="D1D5DB"/>
                </a:solidFill>
                <a:effectLst/>
                <a:latin typeface="Söhne"/>
              </a:rPr>
              <a:t>Despite these challenges, social media continues to grow in popularity and remains an integral part of the modern digital landscape.</a:t>
            </a:r>
          </a:p>
          <a:p>
            <a:endParaRPr lang="en-US"/>
          </a:p>
        </p:txBody>
      </p:sp>
      <p:sp>
        <p:nvSpPr>
          <p:cNvPr id="4" name="Slide Number Placeholder 3"/>
          <p:cNvSpPr>
            <a:spLocks noGrp="1"/>
          </p:cNvSpPr>
          <p:nvPr>
            <p:ph type="sldNum" sz="quarter" idx="5"/>
          </p:nvPr>
        </p:nvSpPr>
        <p:spPr/>
        <p:txBody>
          <a:bodyPr/>
          <a:lstStyle/>
          <a:p>
            <a:fld id="{10F4E585-D814-41BA-98FD-6258CE8A4337}" type="slidenum">
              <a:rPr lang="en-US" smtClean="0"/>
              <a:t>5</a:t>
            </a:fld>
            <a:endParaRPr lang="en-US"/>
          </a:p>
        </p:txBody>
      </p:sp>
    </p:spTree>
    <p:extLst>
      <p:ext uri="{BB962C8B-B14F-4D97-AF65-F5344CB8AC3E}">
        <p14:creationId xmlns:p14="http://schemas.microsoft.com/office/powerpoint/2010/main" val="1421348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8868-DA8E-323D-8502-9AAFEBC7D3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528D7A5-B158-60BD-A2E9-6A268AD515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FAD5B6-4C1D-EACF-8A24-7C572AB929E1}"/>
              </a:ext>
            </a:extLst>
          </p:cNvPr>
          <p:cNvSpPr>
            <a:spLocks noGrp="1"/>
          </p:cNvSpPr>
          <p:nvPr>
            <p:ph type="dt" sz="half" idx="10"/>
          </p:nvPr>
        </p:nvSpPr>
        <p:spPr/>
        <p:txBody>
          <a:bodyPr/>
          <a:lstStyle/>
          <a:p>
            <a:fld id="{DAF2FE9C-A86B-4318-B442-55DF0CB54599}" type="datetimeFigureOut">
              <a:rPr lang="en-US" smtClean="0"/>
              <a:t>2/6/2023</a:t>
            </a:fld>
            <a:endParaRPr lang="en-US"/>
          </a:p>
        </p:txBody>
      </p:sp>
      <p:sp>
        <p:nvSpPr>
          <p:cNvPr id="5" name="Footer Placeholder 4">
            <a:extLst>
              <a:ext uri="{FF2B5EF4-FFF2-40B4-BE49-F238E27FC236}">
                <a16:creationId xmlns:a16="http://schemas.microsoft.com/office/drawing/2014/main" id="{60BE0F83-7D90-8463-394B-EEDA748872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3936BF-69B1-9F5E-9C58-971271FD977F}"/>
              </a:ext>
            </a:extLst>
          </p:cNvPr>
          <p:cNvSpPr>
            <a:spLocks noGrp="1"/>
          </p:cNvSpPr>
          <p:nvPr>
            <p:ph type="sldNum" sz="quarter" idx="12"/>
          </p:nvPr>
        </p:nvSpPr>
        <p:spPr/>
        <p:txBody>
          <a:bodyPr/>
          <a:lstStyle/>
          <a:p>
            <a:fld id="{36342234-16A4-445E-903E-7CF27A34D4E7}" type="slidenum">
              <a:rPr lang="en-US" smtClean="0"/>
              <a:t>‹#›</a:t>
            </a:fld>
            <a:endParaRPr lang="en-US"/>
          </a:p>
        </p:txBody>
      </p:sp>
    </p:spTree>
    <p:extLst>
      <p:ext uri="{BB962C8B-B14F-4D97-AF65-F5344CB8AC3E}">
        <p14:creationId xmlns:p14="http://schemas.microsoft.com/office/powerpoint/2010/main" val="2723243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90388-26C2-B808-BB6B-84BB5E23F9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7A796FF-9C5C-CF08-BBFC-1E748DC833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2D2CBE-24E0-0F41-3641-BDECBB9C0D21}"/>
              </a:ext>
            </a:extLst>
          </p:cNvPr>
          <p:cNvSpPr>
            <a:spLocks noGrp="1"/>
          </p:cNvSpPr>
          <p:nvPr>
            <p:ph type="dt" sz="half" idx="10"/>
          </p:nvPr>
        </p:nvSpPr>
        <p:spPr/>
        <p:txBody>
          <a:bodyPr/>
          <a:lstStyle/>
          <a:p>
            <a:fld id="{DAF2FE9C-A86B-4318-B442-55DF0CB54599}" type="datetimeFigureOut">
              <a:rPr lang="en-US" smtClean="0"/>
              <a:t>2/6/2023</a:t>
            </a:fld>
            <a:endParaRPr lang="en-US"/>
          </a:p>
        </p:txBody>
      </p:sp>
      <p:sp>
        <p:nvSpPr>
          <p:cNvPr id="5" name="Footer Placeholder 4">
            <a:extLst>
              <a:ext uri="{FF2B5EF4-FFF2-40B4-BE49-F238E27FC236}">
                <a16:creationId xmlns:a16="http://schemas.microsoft.com/office/drawing/2014/main" id="{6068393B-54D6-6A0C-CD51-C5E5006141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0D1A42-A1DE-B3DF-6445-A4C69B9A185E}"/>
              </a:ext>
            </a:extLst>
          </p:cNvPr>
          <p:cNvSpPr>
            <a:spLocks noGrp="1"/>
          </p:cNvSpPr>
          <p:nvPr>
            <p:ph type="sldNum" sz="quarter" idx="12"/>
          </p:nvPr>
        </p:nvSpPr>
        <p:spPr/>
        <p:txBody>
          <a:bodyPr/>
          <a:lstStyle/>
          <a:p>
            <a:fld id="{36342234-16A4-445E-903E-7CF27A34D4E7}" type="slidenum">
              <a:rPr lang="en-US" smtClean="0"/>
              <a:t>‹#›</a:t>
            </a:fld>
            <a:endParaRPr lang="en-US"/>
          </a:p>
        </p:txBody>
      </p:sp>
    </p:spTree>
    <p:extLst>
      <p:ext uri="{BB962C8B-B14F-4D97-AF65-F5344CB8AC3E}">
        <p14:creationId xmlns:p14="http://schemas.microsoft.com/office/powerpoint/2010/main" val="3442154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846424-254F-75DA-4C4B-DC716F759F1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771A013-1ADB-01BE-A778-28AF7F08FB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062238-C7B5-C59D-B477-ED992A0304DB}"/>
              </a:ext>
            </a:extLst>
          </p:cNvPr>
          <p:cNvSpPr>
            <a:spLocks noGrp="1"/>
          </p:cNvSpPr>
          <p:nvPr>
            <p:ph type="dt" sz="half" idx="10"/>
          </p:nvPr>
        </p:nvSpPr>
        <p:spPr/>
        <p:txBody>
          <a:bodyPr/>
          <a:lstStyle/>
          <a:p>
            <a:fld id="{DAF2FE9C-A86B-4318-B442-55DF0CB54599}" type="datetimeFigureOut">
              <a:rPr lang="en-US" smtClean="0"/>
              <a:t>2/6/2023</a:t>
            </a:fld>
            <a:endParaRPr lang="en-US"/>
          </a:p>
        </p:txBody>
      </p:sp>
      <p:sp>
        <p:nvSpPr>
          <p:cNvPr id="5" name="Footer Placeholder 4">
            <a:extLst>
              <a:ext uri="{FF2B5EF4-FFF2-40B4-BE49-F238E27FC236}">
                <a16:creationId xmlns:a16="http://schemas.microsoft.com/office/drawing/2014/main" id="{3EF54FFF-6BDA-B273-4ADD-BF1D1600E9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8701F1-AA73-F4E0-661A-3EDA60C7CBBD}"/>
              </a:ext>
            </a:extLst>
          </p:cNvPr>
          <p:cNvSpPr>
            <a:spLocks noGrp="1"/>
          </p:cNvSpPr>
          <p:nvPr>
            <p:ph type="sldNum" sz="quarter" idx="12"/>
          </p:nvPr>
        </p:nvSpPr>
        <p:spPr/>
        <p:txBody>
          <a:bodyPr/>
          <a:lstStyle/>
          <a:p>
            <a:fld id="{36342234-16A4-445E-903E-7CF27A34D4E7}" type="slidenum">
              <a:rPr lang="en-US" smtClean="0"/>
              <a:t>‹#›</a:t>
            </a:fld>
            <a:endParaRPr lang="en-US"/>
          </a:p>
        </p:txBody>
      </p:sp>
    </p:spTree>
    <p:extLst>
      <p:ext uri="{BB962C8B-B14F-4D97-AF65-F5344CB8AC3E}">
        <p14:creationId xmlns:p14="http://schemas.microsoft.com/office/powerpoint/2010/main" val="1702579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263B2-EA49-B64E-CDD5-A71B8B09B8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2EAE0A-36EC-3D62-CC8F-2FA2000CB4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7D42E1-9CCB-F3AE-50ED-885EB19E303E}"/>
              </a:ext>
            </a:extLst>
          </p:cNvPr>
          <p:cNvSpPr>
            <a:spLocks noGrp="1"/>
          </p:cNvSpPr>
          <p:nvPr>
            <p:ph type="dt" sz="half" idx="10"/>
          </p:nvPr>
        </p:nvSpPr>
        <p:spPr/>
        <p:txBody>
          <a:bodyPr/>
          <a:lstStyle/>
          <a:p>
            <a:fld id="{DAF2FE9C-A86B-4318-B442-55DF0CB54599}" type="datetimeFigureOut">
              <a:rPr lang="en-US" smtClean="0"/>
              <a:t>2/6/2023</a:t>
            </a:fld>
            <a:endParaRPr lang="en-US"/>
          </a:p>
        </p:txBody>
      </p:sp>
      <p:sp>
        <p:nvSpPr>
          <p:cNvPr id="5" name="Footer Placeholder 4">
            <a:extLst>
              <a:ext uri="{FF2B5EF4-FFF2-40B4-BE49-F238E27FC236}">
                <a16:creationId xmlns:a16="http://schemas.microsoft.com/office/drawing/2014/main" id="{47BF23B9-CDA6-6C65-E8AD-115FE6F4AC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46DA0C-CB34-63C7-90AA-ECFAE685A7C4}"/>
              </a:ext>
            </a:extLst>
          </p:cNvPr>
          <p:cNvSpPr>
            <a:spLocks noGrp="1"/>
          </p:cNvSpPr>
          <p:nvPr>
            <p:ph type="sldNum" sz="quarter" idx="12"/>
          </p:nvPr>
        </p:nvSpPr>
        <p:spPr/>
        <p:txBody>
          <a:bodyPr/>
          <a:lstStyle/>
          <a:p>
            <a:fld id="{36342234-16A4-445E-903E-7CF27A34D4E7}" type="slidenum">
              <a:rPr lang="en-US" smtClean="0"/>
              <a:t>‹#›</a:t>
            </a:fld>
            <a:endParaRPr lang="en-US"/>
          </a:p>
        </p:txBody>
      </p:sp>
    </p:spTree>
    <p:extLst>
      <p:ext uri="{BB962C8B-B14F-4D97-AF65-F5344CB8AC3E}">
        <p14:creationId xmlns:p14="http://schemas.microsoft.com/office/powerpoint/2010/main" val="3230018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D1131-07A6-0F0B-1EF0-4FD5E54389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95292C-8477-520B-0E32-C1BB886255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C7013B-167D-9743-760D-38746FCCA3ED}"/>
              </a:ext>
            </a:extLst>
          </p:cNvPr>
          <p:cNvSpPr>
            <a:spLocks noGrp="1"/>
          </p:cNvSpPr>
          <p:nvPr>
            <p:ph type="dt" sz="half" idx="10"/>
          </p:nvPr>
        </p:nvSpPr>
        <p:spPr/>
        <p:txBody>
          <a:bodyPr/>
          <a:lstStyle/>
          <a:p>
            <a:fld id="{DAF2FE9C-A86B-4318-B442-55DF0CB54599}" type="datetimeFigureOut">
              <a:rPr lang="en-US" smtClean="0"/>
              <a:t>2/6/2023</a:t>
            </a:fld>
            <a:endParaRPr lang="en-US"/>
          </a:p>
        </p:txBody>
      </p:sp>
      <p:sp>
        <p:nvSpPr>
          <p:cNvPr id="5" name="Footer Placeholder 4">
            <a:extLst>
              <a:ext uri="{FF2B5EF4-FFF2-40B4-BE49-F238E27FC236}">
                <a16:creationId xmlns:a16="http://schemas.microsoft.com/office/drawing/2014/main" id="{98F1CC76-1DCE-3467-29B2-B88435BBA5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7EDB66-DD63-F101-217C-544CC990DC46}"/>
              </a:ext>
            </a:extLst>
          </p:cNvPr>
          <p:cNvSpPr>
            <a:spLocks noGrp="1"/>
          </p:cNvSpPr>
          <p:nvPr>
            <p:ph type="sldNum" sz="quarter" idx="12"/>
          </p:nvPr>
        </p:nvSpPr>
        <p:spPr/>
        <p:txBody>
          <a:bodyPr/>
          <a:lstStyle/>
          <a:p>
            <a:fld id="{36342234-16A4-445E-903E-7CF27A34D4E7}" type="slidenum">
              <a:rPr lang="en-US" smtClean="0"/>
              <a:t>‹#›</a:t>
            </a:fld>
            <a:endParaRPr lang="en-US"/>
          </a:p>
        </p:txBody>
      </p:sp>
    </p:spTree>
    <p:extLst>
      <p:ext uri="{BB962C8B-B14F-4D97-AF65-F5344CB8AC3E}">
        <p14:creationId xmlns:p14="http://schemas.microsoft.com/office/powerpoint/2010/main" val="1489144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97D3F-257E-A273-082F-D0FF5068FA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345CEC-37D2-2E2C-5AD8-D78B907185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FDD455-5C15-7E6C-E4D4-1F18CFD47E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F6B68A-C6B5-25B4-3AE9-537C92B8092D}"/>
              </a:ext>
            </a:extLst>
          </p:cNvPr>
          <p:cNvSpPr>
            <a:spLocks noGrp="1"/>
          </p:cNvSpPr>
          <p:nvPr>
            <p:ph type="dt" sz="half" idx="10"/>
          </p:nvPr>
        </p:nvSpPr>
        <p:spPr/>
        <p:txBody>
          <a:bodyPr/>
          <a:lstStyle/>
          <a:p>
            <a:fld id="{DAF2FE9C-A86B-4318-B442-55DF0CB54599}" type="datetimeFigureOut">
              <a:rPr lang="en-US" smtClean="0"/>
              <a:t>2/6/2023</a:t>
            </a:fld>
            <a:endParaRPr lang="en-US"/>
          </a:p>
        </p:txBody>
      </p:sp>
      <p:sp>
        <p:nvSpPr>
          <p:cNvPr id="6" name="Footer Placeholder 5">
            <a:extLst>
              <a:ext uri="{FF2B5EF4-FFF2-40B4-BE49-F238E27FC236}">
                <a16:creationId xmlns:a16="http://schemas.microsoft.com/office/drawing/2014/main" id="{D6230C92-4EE0-9BEA-CA6C-4FA4E2BFF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B5365A-34FB-F838-385E-B4BE7A610955}"/>
              </a:ext>
            </a:extLst>
          </p:cNvPr>
          <p:cNvSpPr>
            <a:spLocks noGrp="1"/>
          </p:cNvSpPr>
          <p:nvPr>
            <p:ph type="sldNum" sz="quarter" idx="12"/>
          </p:nvPr>
        </p:nvSpPr>
        <p:spPr/>
        <p:txBody>
          <a:bodyPr/>
          <a:lstStyle/>
          <a:p>
            <a:fld id="{36342234-16A4-445E-903E-7CF27A34D4E7}" type="slidenum">
              <a:rPr lang="en-US" smtClean="0"/>
              <a:t>‹#›</a:t>
            </a:fld>
            <a:endParaRPr lang="en-US"/>
          </a:p>
        </p:txBody>
      </p:sp>
    </p:spTree>
    <p:extLst>
      <p:ext uri="{BB962C8B-B14F-4D97-AF65-F5344CB8AC3E}">
        <p14:creationId xmlns:p14="http://schemas.microsoft.com/office/powerpoint/2010/main" val="3269511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21EE5-4E40-598B-5972-3139C6D6FE9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864681-9E74-AF7B-BDA4-11A09B6BD8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06E2F3-C73E-A4D4-BEF1-143049F855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32EA210-DF52-3590-21D1-CCCA3C12F2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C78FC4-9197-0331-8C19-2DFA379D26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A4E944-4D7F-473A-48A7-132B56321918}"/>
              </a:ext>
            </a:extLst>
          </p:cNvPr>
          <p:cNvSpPr>
            <a:spLocks noGrp="1"/>
          </p:cNvSpPr>
          <p:nvPr>
            <p:ph type="dt" sz="half" idx="10"/>
          </p:nvPr>
        </p:nvSpPr>
        <p:spPr/>
        <p:txBody>
          <a:bodyPr/>
          <a:lstStyle/>
          <a:p>
            <a:fld id="{DAF2FE9C-A86B-4318-B442-55DF0CB54599}" type="datetimeFigureOut">
              <a:rPr lang="en-US" smtClean="0"/>
              <a:t>2/6/2023</a:t>
            </a:fld>
            <a:endParaRPr lang="en-US"/>
          </a:p>
        </p:txBody>
      </p:sp>
      <p:sp>
        <p:nvSpPr>
          <p:cNvPr id="8" name="Footer Placeholder 7">
            <a:extLst>
              <a:ext uri="{FF2B5EF4-FFF2-40B4-BE49-F238E27FC236}">
                <a16:creationId xmlns:a16="http://schemas.microsoft.com/office/drawing/2014/main" id="{618AC5D4-6841-81F4-3942-1F0893BC5B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61CCFE-B216-ECAE-9A1C-CA5004581BEA}"/>
              </a:ext>
            </a:extLst>
          </p:cNvPr>
          <p:cNvSpPr>
            <a:spLocks noGrp="1"/>
          </p:cNvSpPr>
          <p:nvPr>
            <p:ph type="sldNum" sz="quarter" idx="12"/>
          </p:nvPr>
        </p:nvSpPr>
        <p:spPr/>
        <p:txBody>
          <a:bodyPr/>
          <a:lstStyle/>
          <a:p>
            <a:fld id="{36342234-16A4-445E-903E-7CF27A34D4E7}" type="slidenum">
              <a:rPr lang="en-US" smtClean="0"/>
              <a:t>‹#›</a:t>
            </a:fld>
            <a:endParaRPr lang="en-US"/>
          </a:p>
        </p:txBody>
      </p:sp>
    </p:spTree>
    <p:extLst>
      <p:ext uri="{BB962C8B-B14F-4D97-AF65-F5344CB8AC3E}">
        <p14:creationId xmlns:p14="http://schemas.microsoft.com/office/powerpoint/2010/main" val="3636364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DBA05-48D8-A515-1F75-1DF8FF51A5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586D6A-16D1-E46B-C1A0-AECE7D89ABFC}"/>
              </a:ext>
            </a:extLst>
          </p:cNvPr>
          <p:cNvSpPr>
            <a:spLocks noGrp="1"/>
          </p:cNvSpPr>
          <p:nvPr>
            <p:ph type="dt" sz="half" idx="10"/>
          </p:nvPr>
        </p:nvSpPr>
        <p:spPr/>
        <p:txBody>
          <a:bodyPr/>
          <a:lstStyle/>
          <a:p>
            <a:fld id="{DAF2FE9C-A86B-4318-B442-55DF0CB54599}" type="datetimeFigureOut">
              <a:rPr lang="en-US" smtClean="0"/>
              <a:t>2/6/2023</a:t>
            </a:fld>
            <a:endParaRPr lang="en-US"/>
          </a:p>
        </p:txBody>
      </p:sp>
      <p:sp>
        <p:nvSpPr>
          <p:cNvPr id="4" name="Footer Placeholder 3">
            <a:extLst>
              <a:ext uri="{FF2B5EF4-FFF2-40B4-BE49-F238E27FC236}">
                <a16:creationId xmlns:a16="http://schemas.microsoft.com/office/drawing/2014/main" id="{250C41BA-0261-28EB-C32E-810AAEDA7D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9901C31-A78D-AD96-85F7-DA1B48BB6A92}"/>
              </a:ext>
            </a:extLst>
          </p:cNvPr>
          <p:cNvSpPr>
            <a:spLocks noGrp="1"/>
          </p:cNvSpPr>
          <p:nvPr>
            <p:ph type="sldNum" sz="quarter" idx="12"/>
          </p:nvPr>
        </p:nvSpPr>
        <p:spPr/>
        <p:txBody>
          <a:bodyPr/>
          <a:lstStyle/>
          <a:p>
            <a:fld id="{36342234-16A4-445E-903E-7CF27A34D4E7}" type="slidenum">
              <a:rPr lang="en-US" smtClean="0"/>
              <a:t>‹#›</a:t>
            </a:fld>
            <a:endParaRPr lang="en-US"/>
          </a:p>
        </p:txBody>
      </p:sp>
    </p:spTree>
    <p:extLst>
      <p:ext uri="{BB962C8B-B14F-4D97-AF65-F5344CB8AC3E}">
        <p14:creationId xmlns:p14="http://schemas.microsoft.com/office/powerpoint/2010/main" val="2016064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5DE28E-6197-4CC5-DEE3-E94D30675BBD}"/>
              </a:ext>
            </a:extLst>
          </p:cNvPr>
          <p:cNvSpPr>
            <a:spLocks noGrp="1"/>
          </p:cNvSpPr>
          <p:nvPr>
            <p:ph type="dt" sz="half" idx="10"/>
          </p:nvPr>
        </p:nvSpPr>
        <p:spPr/>
        <p:txBody>
          <a:bodyPr/>
          <a:lstStyle/>
          <a:p>
            <a:fld id="{DAF2FE9C-A86B-4318-B442-55DF0CB54599}" type="datetimeFigureOut">
              <a:rPr lang="en-US" smtClean="0"/>
              <a:t>2/6/2023</a:t>
            </a:fld>
            <a:endParaRPr lang="en-US"/>
          </a:p>
        </p:txBody>
      </p:sp>
      <p:sp>
        <p:nvSpPr>
          <p:cNvPr id="3" name="Footer Placeholder 2">
            <a:extLst>
              <a:ext uri="{FF2B5EF4-FFF2-40B4-BE49-F238E27FC236}">
                <a16:creationId xmlns:a16="http://schemas.microsoft.com/office/drawing/2014/main" id="{B1AC158C-8C17-D7CA-A708-ABDDFA2961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121A3E-5FF3-EA81-040C-B1672BAD8F6B}"/>
              </a:ext>
            </a:extLst>
          </p:cNvPr>
          <p:cNvSpPr>
            <a:spLocks noGrp="1"/>
          </p:cNvSpPr>
          <p:nvPr>
            <p:ph type="sldNum" sz="quarter" idx="12"/>
          </p:nvPr>
        </p:nvSpPr>
        <p:spPr/>
        <p:txBody>
          <a:bodyPr/>
          <a:lstStyle/>
          <a:p>
            <a:fld id="{36342234-16A4-445E-903E-7CF27A34D4E7}" type="slidenum">
              <a:rPr lang="en-US" smtClean="0"/>
              <a:t>‹#›</a:t>
            </a:fld>
            <a:endParaRPr lang="en-US"/>
          </a:p>
        </p:txBody>
      </p:sp>
    </p:spTree>
    <p:extLst>
      <p:ext uri="{BB962C8B-B14F-4D97-AF65-F5344CB8AC3E}">
        <p14:creationId xmlns:p14="http://schemas.microsoft.com/office/powerpoint/2010/main" val="2429368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C4717-7CF2-62EB-33E1-D992E2D358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F7B544E-36E2-A567-5FDB-AFBC97AA79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7DF3C8-F834-B7C1-3EDC-5CAAD1767B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AFECD9-EA18-6BC0-0037-3E2006DA6E6B}"/>
              </a:ext>
            </a:extLst>
          </p:cNvPr>
          <p:cNvSpPr>
            <a:spLocks noGrp="1"/>
          </p:cNvSpPr>
          <p:nvPr>
            <p:ph type="dt" sz="half" idx="10"/>
          </p:nvPr>
        </p:nvSpPr>
        <p:spPr/>
        <p:txBody>
          <a:bodyPr/>
          <a:lstStyle/>
          <a:p>
            <a:fld id="{DAF2FE9C-A86B-4318-B442-55DF0CB54599}" type="datetimeFigureOut">
              <a:rPr lang="en-US" smtClean="0"/>
              <a:t>2/6/2023</a:t>
            </a:fld>
            <a:endParaRPr lang="en-US"/>
          </a:p>
        </p:txBody>
      </p:sp>
      <p:sp>
        <p:nvSpPr>
          <p:cNvPr id="6" name="Footer Placeholder 5">
            <a:extLst>
              <a:ext uri="{FF2B5EF4-FFF2-40B4-BE49-F238E27FC236}">
                <a16:creationId xmlns:a16="http://schemas.microsoft.com/office/drawing/2014/main" id="{739151BA-B1DE-2516-7193-2A6D1AD396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03130-E71D-DE9B-015C-A57170696AC9}"/>
              </a:ext>
            </a:extLst>
          </p:cNvPr>
          <p:cNvSpPr>
            <a:spLocks noGrp="1"/>
          </p:cNvSpPr>
          <p:nvPr>
            <p:ph type="sldNum" sz="quarter" idx="12"/>
          </p:nvPr>
        </p:nvSpPr>
        <p:spPr/>
        <p:txBody>
          <a:bodyPr/>
          <a:lstStyle/>
          <a:p>
            <a:fld id="{36342234-16A4-445E-903E-7CF27A34D4E7}" type="slidenum">
              <a:rPr lang="en-US" smtClean="0"/>
              <a:t>‹#›</a:t>
            </a:fld>
            <a:endParaRPr lang="en-US"/>
          </a:p>
        </p:txBody>
      </p:sp>
    </p:spTree>
    <p:extLst>
      <p:ext uri="{BB962C8B-B14F-4D97-AF65-F5344CB8AC3E}">
        <p14:creationId xmlns:p14="http://schemas.microsoft.com/office/powerpoint/2010/main" val="3885029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D7200-03A1-FF1C-D5DA-ED9ADA6CF9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03A9512-5257-5C57-8F4A-CF9526A130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1BDA3ED-D6A3-BBB8-9EF6-CBAE1E1990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FC211A-C3A7-9502-0301-E8C27B0094DB}"/>
              </a:ext>
            </a:extLst>
          </p:cNvPr>
          <p:cNvSpPr>
            <a:spLocks noGrp="1"/>
          </p:cNvSpPr>
          <p:nvPr>
            <p:ph type="dt" sz="half" idx="10"/>
          </p:nvPr>
        </p:nvSpPr>
        <p:spPr/>
        <p:txBody>
          <a:bodyPr/>
          <a:lstStyle/>
          <a:p>
            <a:fld id="{DAF2FE9C-A86B-4318-B442-55DF0CB54599}" type="datetimeFigureOut">
              <a:rPr lang="en-US" smtClean="0"/>
              <a:t>2/6/2023</a:t>
            </a:fld>
            <a:endParaRPr lang="en-US"/>
          </a:p>
        </p:txBody>
      </p:sp>
      <p:sp>
        <p:nvSpPr>
          <p:cNvPr id="6" name="Footer Placeholder 5">
            <a:extLst>
              <a:ext uri="{FF2B5EF4-FFF2-40B4-BE49-F238E27FC236}">
                <a16:creationId xmlns:a16="http://schemas.microsoft.com/office/drawing/2014/main" id="{17749F6F-A51E-9715-AFA1-A37AC6745F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21DD18-BDA2-7912-77D8-98AB9D89161A}"/>
              </a:ext>
            </a:extLst>
          </p:cNvPr>
          <p:cNvSpPr>
            <a:spLocks noGrp="1"/>
          </p:cNvSpPr>
          <p:nvPr>
            <p:ph type="sldNum" sz="quarter" idx="12"/>
          </p:nvPr>
        </p:nvSpPr>
        <p:spPr/>
        <p:txBody>
          <a:bodyPr/>
          <a:lstStyle/>
          <a:p>
            <a:fld id="{36342234-16A4-445E-903E-7CF27A34D4E7}" type="slidenum">
              <a:rPr lang="en-US" smtClean="0"/>
              <a:t>‹#›</a:t>
            </a:fld>
            <a:endParaRPr lang="en-US"/>
          </a:p>
        </p:txBody>
      </p:sp>
    </p:spTree>
    <p:extLst>
      <p:ext uri="{BB962C8B-B14F-4D97-AF65-F5344CB8AC3E}">
        <p14:creationId xmlns:p14="http://schemas.microsoft.com/office/powerpoint/2010/main" val="1972584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2F386B-7917-EA96-464E-199D35C638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BC1F5C-8780-7A86-9ACE-F4697E6417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96E0DB-D74B-F0AA-FD22-C39C6711E2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F2FE9C-A86B-4318-B442-55DF0CB54599}" type="datetimeFigureOut">
              <a:rPr lang="en-US" smtClean="0"/>
              <a:t>2/6/2023</a:t>
            </a:fld>
            <a:endParaRPr lang="en-US"/>
          </a:p>
        </p:txBody>
      </p:sp>
      <p:sp>
        <p:nvSpPr>
          <p:cNvPr id="5" name="Footer Placeholder 4">
            <a:extLst>
              <a:ext uri="{FF2B5EF4-FFF2-40B4-BE49-F238E27FC236}">
                <a16:creationId xmlns:a16="http://schemas.microsoft.com/office/drawing/2014/main" id="{0F49F6F4-AC65-C1E7-DA96-05E6AACD08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20313FE-018C-05BA-4FDD-0C6C1633FD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342234-16A4-445E-903E-7CF27A34D4E7}" type="slidenum">
              <a:rPr lang="en-US" smtClean="0"/>
              <a:t>‹#›</a:t>
            </a:fld>
            <a:endParaRPr lang="en-US"/>
          </a:p>
        </p:txBody>
      </p:sp>
    </p:spTree>
    <p:extLst>
      <p:ext uri="{BB962C8B-B14F-4D97-AF65-F5344CB8AC3E}">
        <p14:creationId xmlns:p14="http://schemas.microsoft.com/office/powerpoint/2010/main" val="36828050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A3C47C2-33A2-44B2-BEAB-FEB679075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Freeform 3">
            <a:extLst>
              <a:ext uri="{FF2B5EF4-FFF2-40B4-BE49-F238E27FC236}">
                <a16:creationId xmlns:a16="http://schemas.microsoft.com/office/drawing/2014/main" id="{AD182BA8-54AD-4D9F-8264-B0FA8BB47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16">
            <a:extLst>
              <a:ext uri="{FF2B5EF4-FFF2-40B4-BE49-F238E27FC236}">
                <a16:creationId xmlns:a16="http://schemas.microsoft.com/office/drawing/2014/main" id="{4ED83379-0499-45E1-AB78-6AA230F96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DD2F82F-2D4B-EF17-878D-9E7DA4B74273}"/>
              </a:ext>
            </a:extLst>
          </p:cNvPr>
          <p:cNvSpPr>
            <a:spLocks noGrp="1"/>
          </p:cNvSpPr>
          <p:nvPr>
            <p:ph type="ctrTitle"/>
          </p:nvPr>
        </p:nvSpPr>
        <p:spPr>
          <a:xfrm>
            <a:off x="804672" y="962246"/>
            <a:ext cx="6437700" cy="2611967"/>
          </a:xfrm>
        </p:spPr>
        <p:txBody>
          <a:bodyPr anchor="b">
            <a:normAutofit/>
          </a:bodyPr>
          <a:lstStyle/>
          <a:p>
            <a:pPr algn="l"/>
            <a:r>
              <a:rPr lang="en-US" sz="5400"/>
              <a:t>Effects of Social Media on Mental Health during COVID-19</a:t>
            </a:r>
          </a:p>
        </p:txBody>
      </p:sp>
    </p:spTree>
    <p:extLst>
      <p:ext uri="{BB962C8B-B14F-4D97-AF65-F5344CB8AC3E}">
        <p14:creationId xmlns:p14="http://schemas.microsoft.com/office/powerpoint/2010/main" val="268304423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7B3A4BB-80AE-06AF-D368-7889B2E3B7FC}"/>
              </a:ext>
            </a:extLst>
          </p:cNvPr>
          <p:cNvSpPr>
            <a:spLocks noGrp="1"/>
          </p:cNvSpPr>
          <p:nvPr>
            <p:ph type="title"/>
          </p:nvPr>
        </p:nvSpPr>
        <p:spPr>
          <a:xfrm>
            <a:off x="838200" y="713312"/>
            <a:ext cx="4038600" cy="5431376"/>
          </a:xfrm>
        </p:spPr>
        <p:txBody>
          <a:bodyPr>
            <a:normAutofit/>
          </a:bodyPr>
          <a:lstStyle/>
          <a:p>
            <a:r>
              <a:rPr lang="en-US" dirty="0"/>
              <a:t>Research Problem</a:t>
            </a:r>
            <a:endParaRPr lang="en-US"/>
          </a:p>
        </p:txBody>
      </p:sp>
      <p:sp>
        <p:nvSpPr>
          <p:cNvPr id="3" name="Content Placeholder 2">
            <a:extLst>
              <a:ext uri="{FF2B5EF4-FFF2-40B4-BE49-F238E27FC236}">
                <a16:creationId xmlns:a16="http://schemas.microsoft.com/office/drawing/2014/main" id="{82F27881-1536-A368-3D83-F0B2B1437929}"/>
              </a:ext>
            </a:extLst>
          </p:cNvPr>
          <p:cNvSpPr>
            <a:spLocks noGrp="1"/>
          </p:cNvSpPr>
          <p:nvPr>
            <p:ph idx="1"/>
          </p:nvPr>
        </p:nvSpPr>
        <p:spPr>
          <a:xfrm>
            <a:off x="6095999" y="713313"/>
            <a:ext cx="5257801" cy="5431376"/>
          </a:xfrm>
        </p:spPr>
        <p:txBody>
          <a:bodyPr anchor="ctr">
            <a:normAutofit/>
          </a:bodyPr>
          <a:lstStyle/>
          <a:p>
            <a:pPr marL="0" indent="0">
              <a:buNone/>
            </a:pPr>
            <a:r>
              <a:rPr lang="en-US" sz="2000"/>
              <a:t>With the increase of social media usage there is greater concern with knowing the potential effects it has on mental health, especially looking through the lens of COVID-19</a:t>
            </a:r>
          </a:p>
        </p:txBody>
      </p:sp>
    </p:spTree>
    <p:extLst>
      <p:ext uri="{BB962C8B-B14F-4D97-AF65-F5344CB8AC3E}">
        <p14:creationId xmlns:p14="http://schemas.microsoft.com/office/powerpoint/2010/main" val="630685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EC7823C-FDD6-429C-986C-063FDEBF9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9CF7FE1C-8BC5-4B0C-A2BC-93AB72C9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bg2">
              <a:alpha val="50000"/>
            </a:schemeClr>
          </a:solidFill>
          <a:ln w="32707"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0651F5E-0457-4065-ACB2-8B81590C2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050098" flipH="1" flipV="1">
            <a:off x="-160709" y="3977842"/>
            <a:ext cx="7507400" cy="3166385"/>
          </a:xfrm>
          <a:custGeom>
            <a:avLst/>
            <a:gdLst>
              <a:gd name="connsiteX0" fmla="*/ 5497485 w 7507400"/>
              <a:gd name="connsiteY0" fmla="*/ 2912009 h 3166385"/>
              <a:gd name="connsiteX1" fmla="*/ 7034681 w 7507400"/>
              <a:gd name="connsiteY1" fmla="*/ 3151263 h 3166385"/>
              <a:gd name="connsiteX2" fmla="*/ 7137723 w 7507400"/>
              <a:gd name="connsiteY2" fmla="*/ 3166385 h 3166385"/>
              <a:gd name="connsiteX3" fmla="*/ 7507400 w 7507400"/>
              <a:gd name="connsiteY3" fmla="*/ 875071 h 3166385"/>
              <a:gd name="connsiteX4" fmla="*/ 2083578 w 7507400"/>
              <a:gd name="connsiteY4" fmla="*/ 0 h 3166385"/>
              <a:gd name="connsiteX5" fmla="*/ 2023081 w 7507400"/>
              <a:gd name="connsiteY5" fmla="*/ 5468 h 3166385"/>
              <a:gd name="connsiteX6" fmla="*/ 1865374 w 7507400"/>
              <a:gd name="connsiteY6" fmla="*/ 76313 h 3166385"/>
              <a:gd name="connsiteX7" fmla="*/ 1634010 w 7507400"/>
              <a:gd name="connsiteY7" fmla="*/ 119359 h 3166385"/>
              <a:gd name="connsiteX8" fmla="*/ 1388186 w 7507400"/>
              <a:gd name="connsiteY8" fmla="*/ 130121 h 3166385"/>
              <a:gd name="connsiteX9" fmla="*/ 1330344 w 7507400"/>
              <a:gd name="connsiteY9" fmla="*/ 198275 h 3166385"/>
              <a:gd name="connsiteX10" fmla="*/ 1406262 w 7507400"/>
              <a:gd name="connsiteY10" fmla="*/ 270018 h 3166385"/>
              <a:gd name="connsiteX11" fmla="*/ 1521942 w 7507400"/>
              <a:gd name="connsiteY11" fmla="*/ 277191 h 3166385"/>
              <a:gd name="connsiteX12" fmla="*/ 2212420 w 7507400"/>
              <a:gd name="connsiteY12" fmla="*/ 295128 h 3166385"/>
              <a:gd name="connsiteX13" fmla="*/ 0 w 7507400"/>
              <a:gd name="connsiteY13" fmla="*/ 452960 h 3166385"/>
              <a:gd name="connsiteX14" fmla="*/ 300051 w 7507400"/>
              <a:gd name="connsiteY14" fmla="*/ 549813 h 3166385"/>
              <a:gd name="connsiteX15" fmla="*/ 401272 w 7507400"/>
              <a:gd name="connsiteY15" fmla="*/ 815258 h 3166385"/>
              <a:gd name="connsiteX16" fmla="*/ 770008 w 7507400"/>
              <a:gd name="connsiteY16" fmla="*/ 965917 h 3166385"/>
              <a:gd name="connsiteX17" fmla="*/ 1008605 w 7507400"/>
              <a:gd name="connsiteY17" fmla="*/ 1019724 h 3166385"/>
              <a:gd name="connsiteX18" fmla="*/ 1554478 w 7507400"/>
              <a:gd name="connsiteY18" fmla="*/ 1098641 h 3166385"/>
              <a:gd name="connsiteX19" fmla="*/ 1634010 w 7507400"/>
              <a:gd name="connsiteY19" fmla="*/ 1227777 h 3166385"/>
              <a:gd name="connsiteX20" fmla="*/ 1702696 w 7507400"/>
              <a:gd name="connsiteY20" fmla="*/ 1371261 h 3166385"/>
              <a:gd name="connsiteX21" fmla="*/ 1847299 w 7507400"/>
              <a:gd name="connsiteY21" fmla="*/ 1464526 h 3166385"/>
              <a:gd name="connsiteX22" fmla="*/ 723015 w 7507400"/>
              <a:gd name="connsiteY22" fmla="*/ 1450177 h 3166385"/>
              <a:gd name="connsiteX23" fmla="*/ 1991901 w 7507400"/>
              <a:gd name="connsiteY23" fmla="*/ 1751495 h 3166385"/>
              <a:gd name="connsiteX24" fmla="*/ 1879835 w 7507400"/>
              <a:gd name="connsiteY24" fmla="*/ 1869870 h 3166385"/>
              <a:gd name="connsiteX25" fmla="*/ 2573927 w 7507400"/>
              <a:gd name="connsiteY25" fmla="*/ 2031290 h 3166385"/>
              <a:gd name="connsiteX26" fmla="*/ 2201575 w 7507400"/>
              <a:gd name="connsiteY26" fmla="*/ 2049225 h 3166385"/>
              <a:gd name="connsiteX27" fmla="*/ 4367000 w 7507400"/>
              <a:gd name="connsiteY27" fmla="*/ 2723602 h 3166385"/>
              <a:gd name="connsiteX28" fmla="*/ 5497485 w 7507400"/>
              <a:gd name="connsiteY28" fmla="*/ 2912009 h 3166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507400" h="3166385">
                <a:moveTo>
                  <a:pt x="5497485" y="2912009"/>
                </a:moveTo>
                <a:cubicBezTo>
                  <a:pt x="6033497" y="2998226"/>
                  <a:pt x="6619155" y="3089592"/>
                  <a:pt x="7034681" y="3151263"/>
                </a:cubicBezTo>
                <a:lnTo>
                  <a:pt x="7137723" y="3166385"/>
                </a:lnTo>
                <a:lnTo>
                  <a:pt x="7507400" y="875071"/>
                </a:lnTo>
                <a:lnTo>
                  <a:pt x="2083578" y="0"/>
                </a:lnTo>
                <a:lnTo>
                  <a:pt x="2023081" y="5468"/>
                </a:lnTo>
                <a:cubicBezTo>
                  <a:pt x="1965692" y="12642"/>
                  <a:pt x="1910562" y="27887"/>
                  <a:pt x="1865374" y="76313"/>
                </a:cubicBezTo>
                <a:cubicBezTo>
                  <a:pt x="1796688" y="151642"/>
                  <a:pt x="1724387" y="162404"/>
                  <a:pt x="1634010" y="119359"/>
                </a:cubicBezTo>
                <a:cubicBezTo>
                  <a:pt x="1554478" y="79900"/>
                  <a:pt x="1467718" y="90662"/>
                  <a:pt x="1388186" y="130121"/>
                </a:cubicBezTo>
                <a:cubicBezTo>
                  <a:pt x="1359266" y="144469"/>
                  <a:pt x="1330344" y="162404"/>
                  <a:pt x="1330344" y="198275"/>
                </a:cubicBezTo>
                <a:cubicBezTo>
                  <a:pt x="1330344" y="248495"/>
                  <a:pt x="1366496" y="262843"/>
                  <a:pt x="1406262" y="270018"/>
                </a:cubicBezTo>
                <a:cubicBezTo>
                  <a:pt x="1442412" y="277191"/>
                  <a:pt x="1485792" y="284366"/>
                  <a:pt x="1521942" y="277191"/>
                </a:cubicBezTo>
                <a:cubicBezTo>
                  <a:pt x="1753307" y="237734"/>
                  <a:pt x="1981057" y="302301"/>
                  <a:pt x="2212420" y="295128"/>
                </a:cubicBezTo>
                <a:cubicBezTo>
                  <a:pt x="1485792" y="449373"/>
                  <a:pt x="751934" y="399154"/>
                  <a:pt x="0" y="452960"/>
                </a:cubicBezTo>
                <a:cubicBezTo>
                  <a:pt x="97608" y="560573"/>
                  <a:pt x="224135" y="470896"/>
                  <a:pt x="300051" y="549813"/>
                </a:cubicBezTo>
                <a:cubicBezTo>
                  <a:pt x="227750" y="714820"/>
                  <a:pt x="256671" y="804497"/>
                  <a:pt x="401272" y="815258"/>
                </a:cubicBezTo>
                <a:cubicBezTo>
                  <a:pt x="542261" y="826019"/>
                  <a:pt x="694093" y="768625"/>
                  <a:pt x="770008" y="965917"/>
                </a:cubicBezTo>
                <a:cubicBezTo>
                  <a:pt x="791699" y="1026898"/>
                  <a:pt x="925458" y="1008963"/>
                  <a:pt x="1008605" y="1019724"/>
                </a:cubicBezTo>
                <a:cubicBezTo>
                  <a:pt x="1189357" y="1044833"/>
                  <a:pt x="1380957" y="1019724"/>
                  <a:pt x="1554478" y="1098641"/>
                </a:cubicBezTo>
                <a:cubicBezTo>
                  <a:pt x="1623165" y="1127337"/>
                  <a:pt x="1670160" y="1148860"/>
                  <a:pt x="1634010" y="1227777"/>
                </a:cubicBezTo>
                <a:cubicBezTo>
                  <a:pt x="1597859" y="1310280"/>
                  <a:pt x="1644855" y="1338976"/>
                  <a:pt x="1702696" y="1371261"/>
                </a:cubicBezTo>
                <a:cubicBezTo>
                  <a:pt x="1746077" y="1396370"/>
                  <a:pt x="1811148" y="1389197"/>
                  <a:pt x="1847299" y="1464526"/>
                </a:cubicBezTo>
                <a:cubicBezTo>
                  <a:pt x="1467717" y="1453764"/>
                  <a:pt x="1098981" y="1392783"/>
                  <a:pt x="723015" y="1450177"/>
                </a:cubicBezTo>
                <a:cubicBezTo>
                  <a:pt x="1135131" y="1593662"/>
                  <a:pt x="1587014" y="1586487"/>
                  <a:pt x="1991901" y="1751495"/>
                </a:cubicBezTo>
                <a:cubicBezTo>
                  <a:pt x="1977441" y="1808889"/>
                  <a:pt x="1883449" y="1783778"/>
                  <a:pt x="1879835" y="1869870"/>
                </a:cubicBezTo>
                <a:cubicBezTo>
                  <a:pt x="2093123" y="1959548"/>
                  <a:pt x="2349794" y="1898566"/>
                  <a:pt x="2573927" y="2031290"/>
                </a:cubicBezTo>
                <a:cubicBezTo>
                  <a:pt x="2443785" y="2092271"/>
                  <a:pt x="2324488" y="1991831"/>
                  <a:pt x="2201575" y="2049225"/>
                </a:cubicBezTo>
                <a:cubicBezTo>
                  <a:pt x="2241342" y="2135316"/>
                  <a:pt x="4041644" y="2666208"/>
                  <a:pt x="4367000" y="2723602"/>
                </a:cubicBezTo>
                <a:cubicBezTo>
                  <a:pt x="4615085" y="2767993"/>
                  <a:pt x="5038048" y="2838109"/>
                  <a:pt x="5497485" y="2912009"/>
                </a:cubicBezTo>
                <a:close/>
              </a:path>
            </a:pathLst>
          </a:custGeom>
          <a:solidFill>
            <a:schemeClr val="bg2">
              <a:alpha val="5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DFFA48B0-B109-3DB8-B29A-F0E11BC3F655}"/>
              </a:ext>
            </a:extLst>
          </p:cNvPr>
          <p:cNvSpPr>
            <a:spLocks noGrp="1"/>
          </p:cNvSpPr>
          <p:nvPr>
            <p:ph type="ctrTitle"/>
          </p:nvPr>
        </p:nvSpPr>
        <p:spPr>
          <a:xfrm>
            <a:off x="5751094" y="1058780"/>
            <a:ext cx="5602705" cy="3092116"/>
          </a:xfrm>
        </p:spPr>
        <p:txBody>
          <a:bodyPr anchor="ctr">
            <a:normAutofit/>
          </a:bodyPr>
          <a:lstStyle/>
          <a:p>
            <a:pPr algn="l"/>
            <a:r>
              <a:rPr lang="en-US" sz="5200"/>
              <a:t>Background</a:t>
            </a:r>
          </a:p>
        </p:txBody>
      </p:sp>
    </p:spTree>
    <p:extLst>
      <p:ext uri="{BB962C8B-B14F-4D97-AF65-F5344CB8AC3E}">
        <p14:creationId xmlns:p14="http://schemas.microsoft.com/office/powerpoint/2010/main" val="41013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3A08C-47EF-7176-A34D-485EBC8743D9}"/>
              </a:ext>
            </a:extLst>
          </p:cNvPr>
          <p:cNvSpPr>
            <a:spLocks noGrp="1"/>
          </p:cNvSpPr>
          <p:nvPr>
            <p:ph type="title"/>
          </p:nvPr>
        </p:nvSpPr>
        <p:spPr/>
        <p:txBody>
          <a:bodyPr/>
          <a:lstStyle/>
          <a:p>
            <a:r>
              <a:rPr lang="en-US" dirty="0"/>
              <a:t>History</a:t>
            </a:r>
          </a:p>
        </p:txBody>
      </p:sp>
      <p:sp>
        <p:nvSpPr>
          <p:cNvPr id="3" name="Content Placeholder 2">
            <a:extLst>
              <a:ext uri="{FF2B5EF4-FFF2-40B4-BE49-F238E27FC236}">
                <a16:creationId xmlns:a16="http://schemas.microsoft.com/office/drawing/2014/main" id="{97E6B52A-024B-64C7-482E-FA365D905B04}"/>
              </a:ext>
            </a:extLst>
          </p:cNvPr>
          <p:cNvSpPr>
            <a:spLocks noGrp="1"/>
          </p:cNvSpPr>
          <p:nvPr>
            <p:ph idx="1"/>
          </p:nvPr>
        </p:nvSpPr>
        <p:spPr/>
        <p:txBody>
          <a:bodyPr/>
          <a:lstStyle/>
          <a:p>
            <a:r>
              <a:rPr lang="en-US" dirty="0"/>
              <a:t>Computer based communication technologies, email, bulletin board systems (1960s)</a:t>
            </a:r>
          </a:p>
          <a:p>
            <a:endParaRPr lang="en-US" dirty="0"/>
          </a:p>
          <a:p>
            <a:r>
              <a:rPr lang="en-US" dirty="0"/>
              <a:t>Six Degrees launched a site with users and profiles with friends (1997)</a:t>
            </a:r>
          </a:p>
          <a:p>
            <a:endParaRPr lang="en-US" dirty="0"/>
          </a:p>
          <a:p>
            <a:r>
              <a:rPr lang="en-US" dirty="0" err="1"/>
              <a:t>MySpace</a:t>
            </a:r>
            <a:r>
              <a:rPr lang="en-US" dirty="0"/>
              <a:t> (2003) Facebook (2004)</a:t>
            </a:r>
          </a:p>
        </p:txBody>
      </p:sp>
    </p:spTree>
    <p:extLst>
      <p:ext uri="{BB962C8B-B14F-4D97-AF65-F5344CB8AC3E}">
        <p14:creationId xmlns:p14="http://schemas.microsoft.com/office/powerpoint/2010/main" val="2745756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8AAC95-3719-4BCD-B710-4160043D9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73A6D7BA-50E4-42FE-A0E3-FC42B7EC43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2767722"/>
            <a:ext cx="3021543" cy="1532055"/>
          </a:xfrm>
          <a:custGeom>
            <a:avLst/>
            <a:gdLst>
              <a:gd name="connsiteX0" fmla="*/ 3021543 w 3021543"/>
              <a:gd name="connsiteY0" fmla="*/ 0 h 1532055"/>
              <a:gd name="connsiteX1" fmla="*/ 2963800 w 3021543"/>
              <a:gd name="connsiteY1" fmla="*/ 7730 h 1532055"/>
              <a:gd name="connsiteX2" fmla="*/ 2793803 w 3021543"/>
              <a:gd name="connsiteY2" fmla="*/ 25704 h 1532055"/>
              <a:gd name="connsiteX3" fmla="*/ 2414348 w 3021543"/>
              <a:gd name="connsiteY3" fmla="*/ 31695 h 1532055"/>
              <a:gd name="connsiteX4" fmla="*/ 2091558 w 3021543"/>
              <a:gd name="connsiteY4" fmla="*/ 29298 h 1532055"/>
              <a:gd name="connsiteX5" fmla="*/ 1645319 w 3021543"/>
              <a:gd name="connsiteY5" fmla="*/ 30497 h 1532055"/>
              <a:gd name="connsiteX6" fmla="*/ 1243602 w 3021543"/>
              <a:gd name="connsiteY6" fmla="*/ 64048 h 1532055"/>
              <a:gd name="connsiteX7" fmla="*/ 753851 w 3021543"/>
              <a:gd name="connsiteY7" fmla="*/ 61651 h 1532055"/>
              <a:gd name="connsiteX8" fmla="*/ 465465 w 3021543"/>
              <a:gd name="connsiteY8" fmla="*/ 123960 h 1532055"/>
              <a:gd name="connsiteX9" fmla="*/ 546416 w 3021543"/>
              <a:gd name="connsiteY9" fmla="*/ 145529 h 1532055"/>
              <a:gd name="connsiteX10" fmla="*/ 689091 w 3021543"/>
              <a:gd name="connsiteY10" fmla="*/ 192260 h 1532055"/>
              <a:gd name="connsiteX11" fmla="*/ 704269 w 3021543"/>
              <a:gd name="connsiteY11" fmla="*/ 222217 h 1532055"/>
              <a:gd name="connsiteX12" fmla="*/ 683020 w 3021543"/>
              <a:gd name="connsiteY12" fmla="*/ 236595 h 1532055"/>
              <a:gd name="connsiteX13" fmla="*/ 621295 w 3021543"/>
              <a:gd name="connsiteY13" fmla="*/ 264155 h 1532055"/>
              <a:gd name="connsiteX14" fmla="*/ 848968 w 3021543"/>
              <a:gd name="connsiteY14" fmla="*/ 304896 h 1532055"/>
              <a:gd name="connsiteX15" fmla="*/ 768018 w 3021543"/>
              <a:gd name="connsiteY15" fmla="*/ 330059 h 1532055"/>
              <a:gd name="connsiteX16" fmla="*/ 684032 w 3021543"/>
              <a:gd name="connsiteY16" fmla="*/ 348032 h 1532055"/>
              <a:gd name="connsiteX17" fmla="*/ 592962 w 3021543"/>
              <a:gd name="connsiteY17" fmla="*/ 361213 h 1532055"/>
              <a:gd name="connsiteX18" fmla="*/ 509988 w 3021543"/>
              <a:gd name="connsiteY18" fmla="*/ 387575 h 1532055"/>
              <a:gd name="connsiteX19" fmla="*/ 726531 w 3021543"/>
              <a:gd name="connsiteY19" fmla="*/ 398359 h 1532055"/>
              <a:gd name="connsiteX20" fmla="*/ 614212 w 3021543"/>
              <a:gd name="connsiteY20" fmla="*/ 422324 h 1532055"/>
              <a:gd name="connsiteX21" fmla="*/ 522131 w 3021543"/>
              <a:gd name="connsiteY21" fmla="*/ 453478 h 1532055"/>
              <a:gd name="connsiteX22" fmla="*/ 457370 w 3021543"/>
              <a:gd name="connsiteY22" fmla="*/ 467857 h 1532055"/>
              <a:gd name="connsiteX23" fmla="*/ 388562 w 3021543"/>
              <a:gd name="connsiteY23" fmla="*/ 471452 h 1532055"/>
              <a:gd name="connsiteX24" fmla="*/ 372372 w 3021543"/>
              <a:gd name="connsiteY24" fmla="*/ 494218 h 1532055"/>
              <a:gd name="connsiteX25" fmla="*/ 393622 w 3021543"/>
              <a:gd name="connsiteY25" fmla="*/ 518184 h 1532055"/>
              <a:gd name="connsiteX26" fmla="*/ 426002 w 3021543"/>
              <a:gd name="connsiteY26" fmla="*/ 520580 h 1532055"/>
              <a:gd name="connsiteX27" fmla="*/ 619271 w 3021543"/>
              <a:gd name="connsiteY27" fmla="*/ 526571 h 1532055"/>
              <a:gd name="connsiteX28" fmla="*/ 0 w 3021543"/>
              <a:gd name="connsiteY28" fmla="*/ 579294 h 1532055"/>
              <a:gd name="connsiteX29" fmla="*/ 83986 w 3021543"/>
              <a:gd name="connsiteY29" fmla="*/ 611647 h 1532055"/>
              <a:gd name="connsiteX30" fmla="*/ 112319 w 3021543"/>
              <a:gd name="connsiteY30" fmla="*/ 700317 h 1532055"/>
              <a:gd name="connsiteX31" fmla="*/ 215531 w 3021543"/>
              <a:gd name="connsiteY31" fmla="*/ 750643 h 1532055"/>
              <a:gd name="connsiteX32" fmla="*/ 282315 w 3021543"/>
              <a:gd name="connsiteY32" fmla="*/ 768617 h 1532055"/>
              <a:gd name="connsiteX33" fmla="*/ 435109 w 3021543"/>
              <a:gd name="connsiteY33" fmla="*/ 794979 h 1532055"/>
              <a:gd name="connsiteX34" fmla="*/ 457370 w 3021543"/>
              <a:gd name="connsiteY34" fmla="*/ 838116 h 1532055"/>
              <a:gd name="connsiteX35" fmla="*/ 476596 w 3021543"/>
              <a:gd name="connsiteY35" fmla="*/ 886046 h 1532055"/>
              <a:gd name="connsiteX36" fmla="*/ 517071 w 3021543"/>
              <a:gd name="connsiteY36" fmla="*/ 917200 h 1532055"/>
              <a:gd name="connsiteX37" fmla="*/ 202377 w 3021543"/>
              <a:gd name="connsiteY37" fmla="*/ 912407 h 1532055"/>
              <a:gd name="connsiteX38" fmla="*/ 557546 w 3021543"/>
              <a:gd name="connsiteY38" fmla="*/ 1013060 h 1532055"/>
              <a:gd name="connsiteX39" fmla="*/ 526178 w 3021543"/>
              <a:gd name="connsiteY39" fmla="*/ 1052602 h 1532055"/>
              <a:gd name="connsiteX40" fmla="*/ 720459 w 3021543"/>
              <a:gd name="connsiteY40" fmla="*/ 1106523 h 1532055"/>
              <a:gd name="connsiteX41" fmla="*/ 616236 w 3021543"/>
              <a:gd name="connsiteY41" fmla="*/ 1112514 h 1532055"/>
              <a:gd name="connsiteX42" fmla="*/ 1222353 w 3021543"/>
              <a:gd name="connsiteY42" fmla="*/ 1337785 h 1532055"/>
              <a:gd name="connsiteX43" fmla="*/ 2087511 w 3021543"/>
              <a:gd name="connsiteY43" fmla="*/ 1500747 h 1532055"/>
              <a:gd name="connsiteX44" fmla="*/ 2425479 w 3021543"/>
              <a:gd name="connsiteY44" fmla="*/ 1531901 h 1532055"/>
              <a:gd name="connsiteX45" fmla="*/ 2809994 w 3021543"/>
              <a:gd name="connsiteY45" fmla="*/ 1522315 h 1532055"/>
              <a:gd name="connsiteX46" fmla="*/ 2953618 w 3021543"/>
              <a:gd name="connsiteY46" fmla="*/ 1512448 h 1532055"/>
              <a:gd name="connsiteX47" fmla="*/ 3021543 w 3021543"/>
              <a:gd name="connsiteY47" fmla="*/ 1502657 h 1532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532055">
                <a:moveTo>
                  <a:pt x="3021543" y="0"/>
                </a:moveTo>
                <a:lnTo>
                  <a:pt x="2963800" y="7730"/>
                </a:lnTo>
                <a:cubicBezTo>
                  <a:pt x="2907134" y="14919"/>
                  <a:pt x="2850469" y="24506"/>
                  <a:pt x="2793803" y="25704"/>
                </a:cubicBezTo>
                <a:cubicBezTo>
                  <a:pt x="2667318" y="29298"/>
                  <a:pt x="2539821" y="20911"/>
                  <a:pt x="2414348" y="31695"/>
                </a:cubicBezTo>
                <a:cubicBezTo>
                  <a:pt x="2307089" y="41281"/>
                  <a:pt x="2198818" y="30497"/>
                  <a:pt x="2091558" y="29298"/>
                </a:cubicBezTo>
                <a:cubicBezTo>
                  <a:pt x="1942812" y="28100"/>
                  <a:pt x="1793053" y="19713"/>
                  <a:pt x="1645319" y="30497"/>
                </a:cubicBezTo>
                <a:cubicBezTo>
                  <a:pt x="1510738" y="38885"/>
                  <a:pt x="1376158" y="41281"/>
                  <a:pt x="1243602" y="64048"/>
                </a:cubicBezTo>
                <a:cubicBezTo>
                  <a:pt x="1079677" y="76030"/>
                  <a:pt x="916765" y="68841"/>
                  <a:pt x="753851" y="61651"/>
                </a:cubicBezTo>
                <a:cubicBezTo>
                  <a:pt x="653675" y="56858"/>
                  <a:pt x="554511" y="41281"/>
                  <a:pt x="465465" y="123960"/>
                </a:cubicBezTo>
                <a:cubicBezTo>
                  <a:pt x="489751" y="143132"/>
                  <a:pt x="519095" y="139537"/>
                  <a:pt x="546416" y="145529"/>
                </a:cubicBezTo>
                <a:cubicBezTo>
                  <a:pt x="594986" y="157511"/>
                  <a:pt x="643557" y="169493"/>
                  <a:pt x="689091" y="192260"/>
                </a:cubicBezTo>
                <a:cubicBezTo>
                  <a:pt x="699210" y="197053"/>
                  <a:pt x="708317" y="206639"/>
                  <a:pt x="704269" y="222217"/>
                </a:cubicBezTo>
                <a:cubicBezTo>
                  <a:pt x="701234" y="234199"/>
                  <a:pt x="691115" y="234199"/>
                  <a:pt x="683020" y="236595"/>
                </a:cubicBezTo>
                <a:cubicBezTo>
                  <a:pt x="664806" y="243785"/>
                  <a:pt x="642545" y="238992"/>
                  <a:pt x="621295" y="264155"/>
                </a:cubicBezTo>
                <a:cubicBezTo>
                  <a:pt x="702245" y="277336"/>
                  <a:pt x="780160" y="252172"/>
                  <a:pt x="848968" y="304896"/>
                </a:cubicBezTo>
                <a:cubicBezTo>
                  <a:pt x="823671" y="331257"/>
                  <a:pt x="795339" y="325266"/>
                  <a:pt x="768018" y="330059"/>
                </a:cubicBezTo>
                <a:cubicBezTo>
                  <a:pt x="739685" y="334852"/>
                  <a:pt x="712365" y="343240"/>
                  <a:pt x="684032" y="348032"/>
                </a:cubicBezTo>
                <a:cubicBezTo>
                  <a:pt x="653675" y="354023"/>
                  <a:pt x="623319" y="355222"/>
                  <a:pt x="592962" y="361213"/>
                </a:cubicBezTo>
                <a:cubicBezTo>
                  <a:pt x="567666" y="366006"/>
                  <a:pt x="540345" y="357618"/>
                  <a:pt x="509988" y="387575"/>
                </a:cubicBezTo>
                <a:cubicBezTo>
                  <a:pt x="584867" y="409143"/>
                  <a:pt x="652663" y="376790"/>
                  <a:pt x="726531" y="398359"/>
                </a:cubicBezTo>
                <a:cubicBezTo>
                  <a:pt x="683020" y="417531"/>
                  <a:pt x="647604" y="411539"/>
                  <a:pt x="614212" y="422324"/>
                </a:cubicBezTo>
                <a:cubicBezTo>
                  <a:pt x="583855" y="433108"/>
                  <a:pt x="547428" y="421126"/>
                  <a:pt x="522131" y="453478"/>
                </a:cubicBezTo>
                <a:cubicBezTo>
                  <a:pt x="502905" y="478641"/>
                  <a:pt x="482668" y="482236"/>
                  <a:pt x="457370" y="467857"/>
                </a:cubicBezTo>
                <a:cubicBezTo>
                  <a:pt x="435109" y="454676"/>
                  <a:pt x="410824" y="458271"/>
                  <a:pt x="388562" y="471452"/>
                </a:cubicBezTo>
                <a:cubicBezTo>
                  <a:pt x="380468" y="476245"/>
                  <a:pt x="372372" y="482236"/>
                  <a:pt x="372372" y="494218"/>
                </a:cubicBezTo>
                <a:cubicBezTo>
                  <a:pt x="372372" y="510994"/>
                  <a:pt x="382491" y="515787"/>
                  <a:pt x="393622" y="518184"/>
                </a:cubicBezTo>
                <a:cubicBezTo>
                  <a:pt x="403741" y="520580"/>
                  <a:pt x="415883" y="522977"/>
                  <a:pt x="426002" y="520580"/>
                </a:cubicBezTo>
                <a:cubicBezTo>
                  <a:pt x="490762" y="507399"/>
                  <a:pt x="554511" y="528968"/>
                  <a:pt x="619271" y="526571"/>
                </a:cubicBezTo>
                <a:cubicBezTo>
                  <a:pt x="415883" y="578096"/>
                  <a:pt x="210471" y="561321"/>
                  <a:pt x="0" y="579294"/>
                </a:cubicBezTo>
                <a:cubicBezTo>
                  <a:pt x="27321" y="615241"/>
                  <a:pt x="62737" y="585286"/>
                  <a:pt x="83986" y="611647"/>
                </a:cubicBezTo>
                <a:cubicBezTo>
                  <a:pt x="63748" y="666766"/>
                  <a:pt x="71844" y="696722"/>
                  <a:pt x="112319" y="700317"/>
                </a:cubicBezTo>
                <a:cubicBezTo>
                  <a:pt x="151782" y="703912"/>
                  <a:pt x="194281" y="684740"/>
                  <a:pt x="215531" y="750643"/>
                </a:cubicBezTo>
                <a:cubicBezTo>
                  <a:pt x="221602" y="771014"/>
                  <a:pt x="259042" y="765023"/>
                  <a:pt x="282315" y="768617"/>
                </a:cubicBezTo>
                <a:cubicBezTo>
                  <a:pt x="332909" y="777005"/>
                  <a:pt x="386539" y="768617"/>
                  <a:pt x="435109" y="794979"/>
                </a:cubicBezTo>
                <a:cubicBezTo>
                  <a:pt x="454335" y="804565"/>
                  <a:pt x="467489" y="811754"/>
                  <a:pt x="457370" y="838116"/>
                </a:cubicBezTo>
                <a:cubicBezTo>
                  <a:pt x="447252" y="865675"/>
                  <a:pt x="460406" y="875261"/>
                  <a:pt x="476596" y="886046"/>
                </a:cubicBezTo>
                <a:cubicBezTo>
                  <a:pt x="488739" y="894433"/>
                  <a:pt x="506953" y="892037"/>
                  <a:pt x="517071" y="917200"/>
                </a:cubicBezTo>
                <a:cubicBezTo>
                  <a:pt x="410824" y="913605"/>
                  <a:pt x="307612" y="893235"/>
                  <a:pt x="202377" y="912407"/>
                </a:cubicBezTo>
                <a:cubicBezTo>
                  <a:pt x="317731" y="960337"/>
                  <a:pt x="444216" y="957940"/>
                  <a:pt x="557546" y="1013060"/>
                </a:cubicBezTo>
                <a:cubicBezTo>
                  <a:pt x="553499" y="1032232"/>
                  <a:pt x="527190" y="1023844"/>
                  <a:pt x="526178" y="1052602"/>
                </a:cubicBezTo>
                <a:cubicBezTo>
                  <a:pt x="585879" y="1082558"/>
                  <a:pt x="657723" y="1062188"/>
                  <a:pt x="720459" y="1106523"/>
                </a:cubicBezTo>
                <a:cubicBezTo>
                  <a:pt x="684032" y="1126893"/>
                  <a:pt x="650640" y="1093342"/>
                  <a:pt x="616236" y="1112514"/>
                </a:cubicBezTo>
                <a:cubicBezTo>
                  <a:pt x="627367" y="1141273"/>
                  <a:pt x="1131283" y="1318613"/>
                  <a:pt x="1222353" y="1337785"/>
                </a:cubicBezTo>
                <a:cubicBezTo>
                  <a:pt x="1407527" y="1377327"/>
                  <a:pt x="1940788" y="1477980"/>
                  <a:pt x="2087511" y="1500747"/>
                </a:cubicBezTo>
                <a:cubicBezTo>
                  <a:pt x="2200841" y="1517522"/>
                  <a:pt x="2313160" y="1530703"/>
                  <a:pt x="2425479" y="1531901"/>
                </a:cubicBezTo>
                <a:cubicBezTo>
                  <a:pt x="2553988" y="1533099"/>
                  <a:pt x="2681485" y="1527108"/>
                  <a:pt x="2809994" y="1522315"/>
                </a:cubicBezTo>
                <a:cubicBezTo>
                  <a:pt x="2858058" y="1520518"/>
                  <a:pt x="2905933" y="1517372"/>
                  <a:pt x="2953618" y="1512448"/>
                </a:cubicBezTo>
                <a:lnTo>
                  <a:pt x="3021543" y="1502657"/>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91015A16-2CB8-4252-A3E5-4F77C3FCEB7C}"/>
              </a:ext>
            </a:extLst>
          </p:cNvPr>
          <p:cNvSpPr>
            <a:spLocks noGrp="1"/>
          </p:cNvSpPr>
          <p:nvPr>
            <p:ph type="title"/>
          </p:nvPr>
        </p:nvSpPr>
        <p:spPr>
          <a:xfrm>
            <a:off x="838200" y="838199"/>
            <a:ext cx="4191000" cy="5338763"/>
          </a:xfrm>
        </p:spPr>
        <p:txBody>
          <a:bodyPr>
            <a:normAutofit/>
          </a:bodyPr>
          <a:lstStyle/>
          <a:p>
            <a:r>
              <a:rPr lang="en-US" dirty="0"/>
              <a:t>Social Media</a:t>
            </a:r>
          </a:p>
        </p:txBody>
      </p:sp>
      <p:sp>
        <p:nvSpPr>
          <p:cNvPr id="3" name="Content Placeholder 2">
            <a:extLst>
              <a:ext uri="{FF2B5EF4-FFF2-40B4-BE49-F238E27FC236}">
                <a16:creationId xmlns:a16="http://schemas.microsoft.com/office/drawing/2014/main" id="{AC32B040-A28A-7B85-472A-BF8098601F28}"/>
              </a:ext>
            </a:extLst>
          </p:cNvPr>
          <p:cNvSpPr>
            <a:spLocks noGrp="1"/>
          </p:cNvSpPr>
          <p:nvPr>
            <p:ph idx="1"/>
          </p:nvPr>
        </p:nvSpPr>
        <p:spPr>
          <a:xfrm>
            <a:off x="5302332" y="838199"/>
            <a:ext cx="6051468" cy="5338763"/>
          </a:xfrm>
        </p:spPr>
        <p:txBody>
          <a:bodyPr anchor="ctr">
            <a:normAutofit/>
          </a:bodyPr>
          <a:lstStyle/>
          <a:p>
            <a:r>
              <a:rPr lang="en-US" sz="2000"/>
              <a:t>A form of electronic communication that allows users to create online communities to share information, ideas, personal messages, and other content.</a:t>
            </a:r>
          </a:p>
          <a:p>
            <a:endParaRPr lang="en-US" sz="2000"/>
          </a:p>
          <a:p>
            <a:r>
              <a:rPr lang="en-US" sz="2000"/>
              <a:t>Examples: Facebook, Snapchat, LinkedIn, Twitter, Instagram</a:t>
            </a:r>
          </a:p>
        </p:txBody>
      </p:sp>
    </p:spTree>
    <p:extLst>
      <p:ext uri="{BB962C8B-B14F-4D97-AF65-F5344CB8AC3E}">
        <p14:creationId xmlns:p14="http://schemas.microsoft.com/office/powerpoint/2010/main" val="26137687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326</Words>
  <Application>Microsoft Office PowerPoint</Application>
  <PresentationFormat>Widescreen</PresentationFormat>
  <Paragraphs>18</Paragraphs>
  <Slides>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Söhne</vt:lpstr>
      <vt:lpstr>Office Theme</vt:lpstr>
      <vt:lpstr>Effects of Social Media on Mental Health during COVID-19</vt:lpstr>
      <vt:lpstr>Research Problem</vt:lpstr>
      <vt:lpstr>Background</vt:lpstr>
      <vt:lpstr>History</vt:lpstr>
      <vt:lpstr>Social Media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Effects of Social Media on Mental Health during COVID-19</dc:title>
  <dc:creator>Nicholas Miller</dc:creator>
  <cp:lastModifiedBy>Nicholas Miller</cp:lastModifiedBy>
  <cp:revision>5</cp:revision>
  <dcterms:created xsi:type="dcterms:W3CDTF">2023-02-06T13:19:08Z</dcterms:created>
  <dcterms:modified xsi:type="dcterms:W3CDTF">2023-02-06T22:34:00Z</dcterms:modified>
</cp:coreProperties>
</file>