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5"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8" d="100"/>
          <a:sy n="108" d="100"/>
        </p:scale>
        <p:origin x="6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10C1A-A1E0-4AD3-B6FA-504261678D90}"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E585-D814-41BA-98FD-6258CE8A4337}" type="slidenum">
              <a:rPr lang="en-US" smtClean="0"/>
              <a:t>‹#›</a:t>
            </a:fld>
            <a:endParaRPr lang="en-US"/>
          </a:p>
        </p:txBody>
      </p:sp>
    </p:spTree>
    <p:extLst>
      <p:ext uri="{BB962C8B-B14F-4D97-AF65-F5344CB8AC3E}">
        <p14:creationId xmlns:p14="http://schemas.microsoft.com/office/powerpoint/2010/main" val="188903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a:p>
            <a:endParaRPr lang="en-US" dirty="0"/>
          </a:p>
        </p:txBody>
      </p:sp>
      <p:sp>
        <p:nvSpPr>
          <p:cNvPr id="4" name="Slide Number Placeholder 3"/>
          <p:cNvSpPr>
            <a:spLocks noGrp="1"/>
          </p:cNvSpPr>
          <p:nvPr>
            <p:ph type="sldNum" sz="quarter" idx="5"/>
          </p:nvPr>
        </p:nvSpPr>
        <p:spPr/>
        <p:txBody>
          <a:bodyPr/>
          <a:lstStyle/>
          <a:p>
            <a:fld id="{10F4E585-D814-41BA-98FD-6258CE8A4337}" type="slidenum">
              <a:rPr lang="en-US" smtClean="0"/>
              <a:t>3</a:t>
            </a:fld>
            <a:endParaRPr lang="en-US"/>
          </a:p>
        </p:txBody>
      </p:sp>
    </p:spTree>
    <p:extLst>
      <p:ext uri="{BB962C8B-B14F-4D97-AF65-F5344CB8AC3E}">
        <p14:creationId xmlns:p14="http://schemas.microsoft.com/office/powerpoint/2010/main" val="142134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p:txBody>
      </p:sp>
      <p:sp>
        <p:nvSpPr>
          <p:cNvPr id="4" name="Slide Number Placeholder 3"/>
          <p:cNvSpPr>
            <a:spLocks noGrp="1"/>
          </p:cNvSpPr>
          <p:nvPr>
            <p:ph type="sldNum" sz="quarter" idx="5"/>
          </p:nvPr>
        </p:nvSpPr>
        <p:spPr/>
        <p:txBody>
          <a:bodyPr/>
          <a:lstStyle/>
          <a:p>
            <a:fld id="{10F4E585-D814-41BA-98FD-6258CE8A4337}" type="slidenum">
              <a:rPr lang="en-US" smtClean="0"/>
              <a:t>5</a:t>
            </a:fld>
            <a:endParaRPr lang="en-US"/>
          </a:p>
        </p:txBody>
      </p:sp>
    </p:spTree>
    <p:extLst>
      <p:ext uri="{BB962C8B-B14F-4D97-AF65-F5344CB8AC3E}">
        <p14:creationId xmlns:p14="http://schemas.microsoft.com/office/powerpoint/2010/main" val="306444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which may be related to sensory deprivation, loneliness, and a perceived decrease in social support.</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4E585-D814-41BA-98FD-6258CE8A43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06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4E585-D814-41BA-98FD-6258CE8A43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3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868-DA8E-323D-8502-9AAFEBC7D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8D7A5-B158-60BD-A2E9-6A268AD51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AD5B6-4C1D-EACF-8A24-7C572AB929E1}"/>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60BE0F83-7D90-8463-394B-EEDA748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36BF-69B1-9F5E-9C58-971271FD977F}"/>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72324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0388-26C2-B808-BB6B-84BB5E23F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796FF-9C5C-CF08-BBFC-1E748DC83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2CBE-24E0-0F41-3641-BDECBB9C0D21}"/>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6068393B-54D6-6A0C-CD51-C5E500614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D1A42-A1DE-B3DF-6445-A4C69B9A185E}"/>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44215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46424-254F-75DA-4C4B-DC716F759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1A013-1ADB-01BE-A778-28AF7F08F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62238-C7B5-C59D-B477-ED992A0304D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3EF54FFF-6BDA-B273-4ADD-BF1D1600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701F1-AA73-F4E0-661A-3EDA60C7CBBD}"/>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7025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63B2-EA49-B64E-CDD5-A71B8B09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EAE0A-36EC-3D62-CC8F-2FA2000CB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D42E1-9CCB-F3AE-50ED-885EB19E303E}"/>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47BF23B9-CDA6-6C65-E8AD-115FE6F4A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6DA0C-CB34-63C7-90AA-ECFAE685A7C4}"/>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3001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1131-07A6-0F0B-1EF0-4FD5E5438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95292C-8477-520B-0E32-C1BB88625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7013B-167D-9743-760D-38746FCCA3E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98F1CC76-1DCE-3467-29B2-B88435BBA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EDB66-DD63-F101-217C-544CC990DC46}"/>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4891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D3F-257E-A273-082F-D0FF5068F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45CEC-37D2-2E2C-5AD8-D78B90718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DD455-5C15-7E6C-E4D4-1F18CFD47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6B68A-C6B5-25B4-3AE9-537C92B8092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D6230C92-4EE0-9BEA-CA6C-4FA4E2BFF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5365A-34FB-F838-385E-B4BE7A610955}"/>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69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1EE5-4E40-598B-5972-3139C6D6F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64681-9E74-AF7B-BDA4-11A09B6BD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6E2F3-C73E-A4D4-BEF1-143049F85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EA210-DF52-3590-21D1-CCCA3C12F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78FC4-9197-0331-8C19-2DFA379D2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4E944-4D7F-473A-48A7-132B56321918}"/>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8" name="Footer Placeholder 7">
            <a:extLst>
              <a:ext uri="{FF2B5EF4-FFF2-40B4-BE49-F238E27FC236}">
                <a16:creationId xmlns:a16="http://schemas.microsoft.com/office/drawing/2014/main" id="{618AC5D4-6841-81F4-3942-1F0893BC5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1CCFE-B216-ECAE-9A1C-CA5004581BE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636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BA05-48D8-A515-1F75-1DF8FF51A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6D6A-16D1-E46B-C1A0-AECE7D89ABFC}"/>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4" name="Footer Placeholder 3">
            <a:extLst>
              <a:ext uri="{FF2B5EF4-FFF2-40B4-BE49-F238E27FC236}">
                <a16:creationId xmlns:a16="http://schemas.microsoft.com/office/drawing/2014/main" id="{250C41BA-0261-28EB-C32E-810AAEDA7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01C31-A78D-AD96-85F7-DA1B48BB6A92}"/>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01606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E28E-6197-4CC5-DEE3-E94D30675BBD}"/>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3" name="Footer Placeholder 2">
            <a:extLst>
              <a:ext uri="{FF2B5EF4-FFF2-40B4-BE49-F238E27FC236}">
                <a16:creationId xmlns:a16="http://schemas.microsoft.com/office/drawing/2014/main" id="{B1AC158C-8C17-D7CA-A708-ABDDFA296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21A3E-5FF3-EA81-040C-B1672BAD8F6B}"/>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42936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4717-7CF2-62EB-33E1-D992E2D35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B544E-36E2-A567-5FDB-AFBC97AA7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DF3C8-F834-B7C1-3EDC-5CAAD176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ECD9-EA18-6BC0-0037-3E2006DA6E6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739151BA-B1DE-2516-7193-2A6D1AD39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130-E71D-DE9B-015C-A57170696AC9}"/>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88502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200-03A1-FF1C-D5DA-ED9ADA6CF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512-5257-5C57-8F4A-CF9526A1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BDA3ED-D6A3-BBB8-9EF6-CBAE1E19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C211A-C3A7-9502-0301-E8C27B0094DB}"/>
              </a:ext>
            </a:extLst>
          </p:cNvPr>
          <p:cNvSpPr>
            <a:spLocks noGrp="1"/>
          </p:cNvSpPr>
          <p:nvPr>
            <p:ph type="dt" sz="half" idx="10"/>
          </p:nvPr>
        </p:nvSpPr>
        <p:spPr/>
        <p:txBody>
          <a:bodyPr/>
          <a:lstStyle/>
          <a:p>
            <a:fld id="{DAF2FE9C-A86B-4318-B442-55DF0CB54599}" type="datetimeFigureOut">
              <a:rPr lang="en-US" smtClean="0"/>
              <a:t>2/11/2023</a:t>
            </a:fld>
            <a:endParaRPr lang="en-US"/>
          </a:p>
        </p:txBody>
      </p:sp>
      <p:sp>
        <p:nvSpPr>
          <p:cNvPr id="6" name="Footer Placeholder 5">
            <a:extLst>
              <a:ext uri="{FF2B5EF4-FFF2-40B4-BE49-F238E27FC236}">
                <a16:creationId xmlns:a16="http://schemas.microsoft.com/office/drawing/2014/main" id="{17749F6F-A51E-9715-AFA1-A37AC674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1DD18-BDA2-7912-77D8-98AB9D89161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97258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F386B-7917-EA96-464E-199D35C63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C1F5C-8780-7A86-9ACE-F4697E641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6E0DB-D74B-F0AA-FD22-C39C6711E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FE9C-A86B-4318-B442-55DF0CB54599}" type="datetimeFigureOut">
              <a:rPr lang="en-US" smtClean="0"/>
              <a:t>2/11/2023</a:t>
            </a:fld>
            <a:endParaRPr lang="en-US"/>
          </a:p>
        </p:txBody>
      </p:sp>
      <p:sp>
        <p:nvSpPr>
          <p:cNvPr id="5" name="Footer Placeholder 4">
            <a:extLst>
              <a:ext uri="{FF2B5EF4-FFF2-40B4-BE49-F238E27FC236}">
                <a16:creationId xmlns:a16="http://schemas.microsoft.com/office/drawing/2014/main" id="{0F49F6F4-AC65-C1E7-DA96-05E6AACD0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313FE-018C-05BA-4FDD-0C6C1633F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42234-16A4-445E-903E-7CF27A34D4E7}" type="slidenum">
              <a:rPr lang="en-US" smtClean="0"/>
              <a:t>‹#›</a:t>
            </a:fld>
            <a:endParaRPr lang="en-US"/>
          </a:p>
        </p:txBody>
      </p:sp>
    </p:spTree>
    <p:extLst>
      <p:ext uri="{BB962C8B-B14F-4D97-AF65-F5344CB8AC3E}">
        <p14:creationId xmlns:p14="http://schemas.microsoft.com/office/powerpoint/2010/main" val="368280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2F82F-2D4B-EF17-878D-9E7DA4B74273}"/>
              </a:ext>
            </a:extLst>
          </p:cNvPr>
          <p:cNvSpPr>
            <a:spLocks noGrp="1"/>
          </p:cNvSpPr>
          <p:nvPr>
            <p:ph type="ctrTitle"/>
          </p:nvPr>
        </p:nvSpPr>
        <p:spPr>
          <a:xfrm>
            <a:off x="804672" y="962246"/>
            <a:ext cx="6437700" cy="2611967"/>
          </a:xfrm>
        </p:spPr>
        <p:txBody>
          <a:bodyPr anchor="b">
            <a:normAutofit/>
          </a:bodyPr>
          <a:lstStyle/>
          <a:p>
            <a:pPr algn="l"/>
            <a:r>
              <a:rPr lang="en-US" sz="5400" dirty="0"/>
              <a:t>Effects of Social Media on Mental Health during COVID-19</a:t>
            </a:r>
          </a:p>
        </p:txBody>
      </p:sp>
    </p:spTree>
    <p:extLst>
      <p:ext uri="{BB962C8B-B14F-4D97-AF65-F5344CB8AC3E}">
        <p14:creationId xmlns:p14="http://schemas.microsoft.com/office/powerpoint/2010/main" val="26830442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Moving forward</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dirty="0"/>
              <a:t>I would like to take a deeper dive and see the correlation between social media and mental health during COVID-19 specifically looking at college students vs non college students</a:t>
            </a:r>
          </a:p>
        </p:txBody>
      </p:sp>
    </p:spTree>
    <p:extLst>
      <p:ext uri="{BB962C8B-B14F-4D97-AF65-F5344CB8AC3E}">
        <p14:creationId xmlns:p14="http://schemas.microsoft.com/office/powerpoint/2010/main" val="203840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2F82F-2D4B-EF17-878D-9E7DA4B74273}"/>
              </a:ext>
            </a:extLst>
          </p:cNvPr>
          <p:cNvSpPr>
            <a:spLocks noGrp="1"/>
          </p:cNvSpPr>
          <p:nvPr>
            <p:ph type="ctrTitle"/>
          </p:nvPr>
        </p:nvSpPr>
        <p:spPr>
          <a:xfrm>
            <a:off x="804672" y="962246"/>
            <a:ext cx="6437700" cy="2611967"/>
          </a:xfrm>
        </p:spPr>
        <p:txBody>
          <a:bodyPr anchor="b">
            <a:normAutofit/>
          </a:bodyPr>
          <a:lstStyle/>
          <a:p>
            <a:pPr algn="l"/>
            <a:r>
              <a:rPr lang="en-US" sz="5400" dirty="0"/>
              <a:t>Thank you</a:t>
            </a:r>
          </a:p>
        </p:txBody>
      </p:sp>
    </p:spTree>
    <p:extLst>
      <p:ext uri="{BB962C8B-B14F-4D97-AF65-F5344CB8AC3E}">
        <p14:creationId xmlns:p14="http://schemas.microsoft.com/office/powerpoint/2010/main" val="9885488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B3A4BB-80AE-06AF-D368-7889B2E3B7FC}"/>
              </a:ext>
            </a:extLst>
          </p:cNvPr>
          <p:cNvSpPr>
            <a:spLocks noGrp="1"/>
          </p:cNvSpPr>
          <p:nvPr>
            <p:ph type="title"/>
          </p:nvPr>
        </p:nvSpPr>
        <p:spPr>
          <a:xfrm>
            <a:off x="838200" y="713312"/>
            <a:ext cx="4038600" cy="5431376"/>
          </a:xfrm>
        </p:spPr>
        <p:txBody>
          <a:bodyPr>
            <a:normAutofit/>
          </a:bodyPr>
          <a:lstStyle/>
          <a:p>
            <a:r>
              <a:rPr lang="en-US" dirty="0"/>
              <a:t>Research Problem</a:t>
            </a:r>
            <a:endParaRPr lang="en-US"/>
          </a:p>
        </p:txBody>
      </p:sp>
      <p:sp>
        <p:nvSpPr>
          <p:cNvPr id="3" name="Content Placeholder 2">
            <a:extLst>
              <a:ext uri="{FF2B5EF4-FFF2-40B4-BE49-F238E27FC236}">
                <a16:creationId xmlns:a16="http://schemas.microsoft.com/office/drawing/2014/main" id="{82F27881-1536-A368-3D83-F0B2B1437929}"/>
              </a:ext>
            </a:extLst>
          </p:cNvPr>
          <p:cNvSpPr>
            <a:spLocks noGrp="1"/>
          </p:cNvSpPr>
          <p:nvPr>
            <p:ph idx="1"/>
          </p:nvPr>
        </p:nvSpPr>
        <p:spPr>
          <a:xfrm>
            <a:off x="6095999" y="713313"/>
            <a:ext cx="5257801" cy="5431376"/>
          </a:xfrm>
        </p:spPr>
        <p:txBody>
          <a:bodyPr anchor="ctr">
            <a:normAutofit/>
          </a:bodyPr>
          <a:lstStyle/>
          <a:p>
            <a:pPr marL="0" indent="0">
              <a:buNone/>
            </a:pPr>
            <a:r>
              <a:rPr lang="en-US" sz="2000"/>
              <a:t>With the increase of social media usage there is greater concern with knowing the potential effects it has on mental health, especially looking through the lens of COVID-19</a:t>
            </a:r>
          </a:p>
        </p:txBody>
      </p:sp>
    </p:spTree>
    <p:extLst>
      <p:ext uri="{BB962C8B-B14F-4D97-AF65-F5344CB8AC3E}">
        <p14:creationId xmlns:p14="http://schemas.microsoft.com/office/powerpoint/2010/main" val="63068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Social Media</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a:t>A form of electronic communication that allows users to create online communities to share information, ideas, personal messages, and other content.</a:t>
            </a:r>
          </a:p>
          <a:p>
            <a:endParaRPr lang="en-US" sz="2000"/>
          </a:p>
          <a:p>
            <a:r>
              <a:rPr lang="en-US" sz="2000"/>
              <a:t>Examples: Facebook, Snapchat, LinkedIn, Twitter, Instagram</a:t>
            </a:r>
          </a:p>
        </p:txBody>
      </p:sp>
    </p:spTree>
    <p:extLst>
      <p:ext uri="{BB962C8B-B14F-4D97-AF65-F5344CB8AC3E}">
        <p14:creationId xmlns:p14="http://schemas.microsoft.com/office/powerpoint/2010/main" val="261376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FA48B0-B109-3DB8-B29A-F0E11BC3F655}"/>
              </a:ext>
            </a:extLst>
          </p:cNvPr>
          <p:cNvSpPr>
            <a:spLocks noGrp="1"/>
          </p:cNvSpPr>
          <p:nvPr>
            <p:ph type="ctrTitle"/>
          </p:nvPr>
        </p:nvSpPr>
        <p:spPr>
          <a:xfrm>
            <a:off x="5751094" y="1058780"/>
            <a:ext cx="5602705" cy="3092116"/>
          </a:xfrm>
        </p:spPr>
        <p:txBody>
          <a:bodyPr anchor="ctr">
            <a:normAutofit/>
          </a:bodyPr>
          <a:lstStyle/>
          <a:p>
            <a:pPr algn="l"/>
            <a:r>
              <a:rPr lang="en-US" sz="5200"/>
              <a:t>Background</a:t>
            </a:r>
          </a:p>
        </p:txBody>
      </p:sp>
    </p:spTree>
    <p:extLst>
      <p:ext uri="{BB962C8B-B14F-4D97-AF65-F5344CB8AC3E}">
        <p14:creationId xmlns:p14="http://schemas.microsoft.com/office/powerpoint/2010/main" val="4101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103A08C-47EF-7176-A34D-485EBC8743D9}"/>
              </a:ext>
            </a:extLst>
          </p:cNvPr>
          <p:cNvSpPr>
            <a:spLocks noGrp="1"/>
          </p:cNvSpPr>
          <p:nvPr>
            <p:ph type="title"/>
          </p:nvPr>
        </p:nvSpPr>
        <p:spPr>
          <a:xfrm>
            <a:off x="838200" y="713312"/>
            <a:ext cx="4038600" cy="5431376"/>
          </a:xfrm>
        </p:spPr>
        <p:txBody>
          <a:bodyPr>
            <a:normAutofit/>
          </a:bodyPr>
          <a:lstStyle/>
          <a:p>
            <a:r>
              <a:rPr lang="en-US" dirty="0"/>
              <a:t>History</a:t>
            </a:r>
          </a:p>
        </p:txBody>
      </p:sp>
      <p:sp>
        <p:nvSpPr>
          <p:cNvPr id="3" name="Content Placeholder 2">
            <a:extLst>
              <a:ext uri="{FF2B5EF4-FFF2-40B4-BE49-F238E27FC236}">
                <a16:creationId xmlns:a16="http://schemas.microsoft.com/office/drawing/2014/main" id="{97E6B52A-024B-64C7-482E-FA365D905B04}"/>
              </a:ext>
            </a:extLst>
          </p:cNvPr>
          <p:cNvSpPr>
            <a:spLocks noGrp="1"/>
          </p:cNvSpPr>
          <p:nvPr>
            <p:ph idx="1"/>
          </p:nvPr>
        </p:nvSpPr>
        <p:spPr>
          <a:xfrm>
            <a:off x="6095999" y="713313"/>
            <a:ext cx="5257801" cy="5431376"/>
          </a:xfrm>
        </p:spPr>
        <p:txBody>
          <a:bodyPr anchor="ctr">
            <a:normAutofit/>
          </a:bodyPr>
          <a:lstStyle/>
          <a:p>
            <a:r>
              <a:rPr lang="en-US" sz="2000"/>
              <a:t>Computer based communication technologies, email, bulletin board systems (1960s)</a:t>
            </a:r>
          </a:p>
          <a:p>
            <a:endParaRPr lang="en-US" sz="2000"/>
          </a:p>
          <a:p>
            <a:r>
              <a:rPr lang="en-US" sz="2000"/>
              <a:t>Six Degrees launched a site with users and profiles with friends (1997)</a:t>
            </a:r>
          </a:p>
          <a:p>
            <a:endParaRPr lang="en-US" sz="2000"/>
          </a:p>
          <a:p>
            <a:r>
              <a:rPr lang="en-US" sz="2000"/>
              <a:t>MySpace (2003) Facebook (2004)</a:t>
            </a:r>
          </a:p>
        </p:txBody>
      </p:sp>
    </p:spTree>
    <p:extLst>
      <p:ext uri="{BB962C8B-B14F-4D97-AF65-F5344CB8AC3E}">
        <p14:creationId xmlns:p14="http://schemas.microsoft.com/office/powerpoint/2010/main" val="274575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557D4F-0C22-C6D3-4022-B9160A55B235}"/>
              </a:ext>
            </a:extLst>
          </p:cNvPr>
          <p:cNvSpPr>
            <a:spLocks noGrp="1"/>
          </p:cNvSpPr>
          <p:nvPr>
            <p:ph type="title"/>
          </p:nvPr>
        </p:nvSpPr>
        <p:spPr>
          <a:xfrm>
            <a:off x="838200" y="713312"/>
            <a:ext cx="4038600" cy="5431376"/>
          </a:xfrm>
        </p:spPr>
        <p:txBody>
          <a:bodyPr>
            <a:normAutofit/>
          </a:bodyPr>
          <a:lstStyle/>
          <a:p>
            <a:r>
              <a:rPr lang="en-US" dirty="0"/>
              <a:t>General Statistics of Social Media</a:t>
            </a:r>
          </a:p>
        </p:txBody>
      </p:sp>
      <p:sp>
        <p:nvSpPr>
          <p:cNvPr id="3" name="Content Placeholder 2">
            <a:extLst>
              <a:ext uri="{FF2B5EF4-FFF2-40B4-BE49-F238E27FC236}">
                <a16:creationId xmlns:a16="http://schemas.microsoft.com/office/drawing/2014/main" id="{68F9F809-5509-3561-0C8C-AD43AA22A22D}"/>
              </a:ext>
            </a:extLst>
          </p:cNvPr>
          <p:cNvSpPr>
            <a:spLocks noGrp="1"/>
          </p:cNvSpPr>
          <p:nvPr>
            <p:ph idx="1"/>
          </p:nvPr>
        </p:nvSpPr>
        <p:spPr>
          <a:xfrm>
            <a:off x="6095999" y="713313"/>
            <a:ext cx="5257801" cy="5431376"/>
          </a:xfrm>
        </p:spPr>
        <p:txBody>
          <a:bodyPr anchor="ctr">
            <a:normAutofit/>
          </a:bodyPr>
          <a:lstStyle/>
          <a:p>
            <a:r>
              <a:rPr lang="en-US" sz="2000"/>
              <a:t>As of 2021, over 4.9 billion active users in social media</a:t>
            </a:r>
          </a:p>
          <a:p>
            <a:endParaRPr lang="en-US" sz="2000"/>
          </a:p>
          <a:p>
            <a:r>
              <a:rPr lang="en-US" sz="2000"/>
              <a:t>Facebook is the largest platform, 2.8 billion users</a:t>
            </a:r>
          </a:p>
          <a:p>
            <a:endParaRPr lang="en-US" sz="2000"/>
          </a:p>
          <a:p>
            <a:r>
              <a:rPr lang="en-US" sz="2000"/>
              <a:t>Youtube is the second largest platform </a:t>
            </a:r>
          </a:p>
          <a:p>
            <a:endParaRPr lang="en-US" sz="2000"/>
          </a:p>
          <a:p>
            <a:r>
              <a:rPr lang="en-US" sz="2000"/>
              <a:t>The fastest growing platform is Tiktok</a:t>
            </a:r>
          </a:p>
        </p:txBody>
      </p:sp>
    </p:spTree>
    <p:extLst>
      <p:ext uri="{BB962C8B-B14F-4D97-AF65-F5344CB8AC3E}">
        <p14:creationId xmlns:p14="http://schemas.microsoft.com/office/powerpoint/2010/main" val="175696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557D4F-0C22-C6D3-4022-B9160A55B235}"/>
              </a:ext>
            </a:extLst>
          </p:cNvPr>
          <p:cNvSpPr>
            <a:spLocks noGrp="1"/>
          </p:cNvSpPr>
          <p:nvPr>
            <p:ph type="title"/>
          </p:nvPr>
        </p:nvSpPr>
        <p:spPr>
          <a:xfrm>
            <a:off x="838200" y="713312"/>
            <a:ext cx="4038600" cy="5431376"/>
          </a:xfrm>
        </p:spPr>
        <p:txBody>
          <a:bodyPr>
            <a:normAutofit/>
          </a:bodyPr>
          <a:lstStyle/>
          <a:p>
            <a:r>
              <a:rPr lang="en-US" dirty="0"/>
              <a:t>Social Media and Mental Health</a:t>
            </a:r>
          </a:p>
        </p:txBody>
      </p:sp>
      <p:sp>
        <p:nvSpPr>
          <p:cNvPr id="3" name="Content Placeholder 2">
            <a:extLst>
              <a:ext uri="{FF2B5EF4-FFF2-40B4-BE49-F238E27FC236}">
                <a16:creationId xmlns:a16="http://schemas.microsoft.com/office/drawing/2014/main" id="{68F9F809-5509-3561-0C8C-AD43AA22A22D}"/>
              </a:ext>
            </a:extLst>
          </p:cNvPr>
          <p:cNvSpPr>
            <a:spLocks noGrp="1"/>
          </p:cNvSpPr>
          <p:nvPr>
            <p:ph idx="1"/>
          </p:nvPr>
        </p:nvSpPr>
        <p:spPr>
          <a:xfrm>
            <a:off x="6095999" y="713313"/>
            <a:ext cx="5257801" cy="5431376"/>
          </a:xfrm>
        </p:spPr>
        <p:txBody>
          <a:bodyPr anchor="ctr">
            <a:normAutofit/>
          </a:bodyPr>
          <a:lstStyle/>
          <a:p>
            <a:r>
              <a:rPr lang="en-US" sz="2000" dirty="0"/>
              <a:t>People are drawn the social media due to its activation of the intrinsic reward system of the brain</a:t>
            </a:r>
          </a:p>
          <a:p>
            <a:endParaRPr lang="en-US" sz="2000" dirty="0"/>
          </a:p>
          <a:p>
            <a:r>
              <a:rPr lang="en-US" sz="2000" dirty="0"/>
              <a:t>Long periods of use have shown an increase in depression, anxiety, compulsive behavior, loneliness, and narcissism</a:t>
            </a:r>
          </a:p>
          <a:p>
            <a:endParaRPr lang="en-US" sz="2000" dirty="0"/>
          </a:p>
          <a:p>
            <a:r>
              <a:rPr lang="en-US" sz="2000" dirty="0"/>
              <a:t>Became an addition where people are uncomfortable and anxious when they do not have access to social media platforms</a:t>
            </a:r>
          </a:p>
        </p:txBody>
      </p:sp>
    </p:spTree>
    <p:extLst>
      <p:ext uri="{BB962C8B-B14F-4D97-AF65-F5344CB8AC3E}">
        <p14:creationId xmlns:p14="http://schemas.microsoft.com/office/powerpoint/2010/main" val="147667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COVID-19 and Mental Health</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dirty="0"/>
              <a:t>Increased feeling of fear (mainly fear of one's health)</a:t>
            </a:r>
          </a:p>
          <a:p>
            <a:endParaRPr lang="en-US" sz="2000" dirty="0"/>
          </a:p>
          <a:p>
            <a:r>
              <a:rPr lang="en-US" sz="2000" dirty="0"/>
              <a:t>Increase in anxiety which is tied to sensory deprivation, loneliness, and a perceived decree in social support.</a:t>
            </a:r>
          </a:p>
          <a:p>
            <a:endParaRPr lang="en-US" sz="2000" dirty="0"/>
          </a:p>
          <a:p>
            <a:r>
              <a:rPr lang="en-US" sz="2000" dirty="0"/>
              <a:t>Increase levels of boredom and frustration</a:t>
            </a:r>
          </a:p>
        </p:txBody>
      </p:sp>
    </p:spTree>
    <p:extLst>
      <p:ext uri="{BB962C8B-B14F-4D97-AF65-F5344CB8AC3E}">
        <p14:creationId xmlns:p14="http://schemas.microsoft.com/office/powerpoint/2010/main" val="199631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B3A4BB-80AE-06AF-D368-7889B2E3B7FC}"/>
              </a:ext>
            </a:extLst>
          </p:cNvPr>
          <p:cNvSpPr>
            <a:spLocks noGrp="1"/>
          </p:cNvSpPr>
          <p:nvPr>
            <p:ph type="title"/>
          </p:nvPr>
        </p:nvSpPr>
        <p:spPr>
          <a:xfrm>
            <a:off x="838200" y="713312"/>
            <a:ext cx="4038600" cy="5431376"/>
          </a:xfrm>
        </p:spPr>
        <p:txBody>
          <a:bodyPr>
            <a:normAutofit/>
          </a:bodyPr>
          <a:lstStyle/>
          <a:p>
            <a:r>
              <a:rPr lang="en-US" dirty="0"/>
              <a:t>Potential Gaps</a:t>
            </a:r>
          </a:p>
        </p:txBody>
      </p:sp>
      <p:sp>
        <p:nvSpPr>
          <p:cNvPr id="3" name="Content Placeholder 2">
            <a:extLst>
              <a:ext uri="{FF2B5EF4-FFF2-40B4-BE49-F238E27FC236}">
                <a16:creationId xmlns:a16="http://schemas.microsoft.com/office/drawing/2014/main" id="{82F27881-1536-A368-3D83-F0B2B1437929}"/>
              </a:ext>
            </a:extLst>
          </p:cNvPr>
          <p:cNvSpPr>
            <a:spLocks noGrp="1"/>
          </p:cNvSpPr>
          <p:nvPr>
            <p:ph idx="1"/>
          </p:nvPr>
        </p:nvSpPr>
        <p:spPr>
          <a:xfrm>
            <a:off x="6095999" y="713313"/>
            <a:ext cx="5257801" cy="5431376"/>
          </a:xfrm>
        </p:spPr>
        <p:txBody>
          <a:bodyPr anchor="ctr">
            <a:normAutofit/>
          </a:bodyPr>
          <a:lstStyle/>
          <a:p>
            <a:r>
              <a:rPr lang="en-US" sz="2000" dirty="0"/>
              <a:t>All the documents and studies I found made general statements on these topics</a:t>
            </a:r>
          </a:p>
          <a:p>
            <a:endParaRPr lang="en-US" sz="2000" dirty="0"/>
          </a:p>
          <a:p>
            <a:r>
              <a:rPr lang="en-US" sz="2000" dirty="0"/>
              <a:t>The research was originally done without looking specifically at the topics in </a:t>
            </a:r>
            <a:r>
              <a:rPr lang="en-US" sz="2000" dirty="0" err="1"/>
              <a:t>tadem</a:t>
            </a:r>
            <a:endParaRPr lang="en-US" sz="2000" dirty="0"/>
          </a:p>
        </p:txBody>
      </p:sp>
    </p:spTree>
    <p:extLst>
      <p:ext uri="{BB962C8B-B14F-4D97-AF65-F5344CB8AC3E}">
        <p14:creationId xmlns:p14="http://schemas.microsoft.com/office/powerpoint/2010/main" val="281188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759</Words>
  <Application>Microsoft Office PowerPoint</Application>
  <PresentationFormat>Widescreen</PresentationFormat>
  <Paragraphs>52</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Effects of Social Media on Mental Health during COVID-19</vt:lpstr>
      <vt:lpstr>Research Problem</vt:lpstr>
      <vt:lpstr>Social Media</vt:lpstr>
      <vt:lpstr>Background</vt:lpstr>
      <vt:lpstr>History</vt:lpstr>
      <vt:lpstr>General Statistics of Social Media</vt:lpstr>
      <vt:lpstr>Social Media and Mental Health</vt:lpstr>
      <vt:lpstr>COVID-19 and Mental Health</vt:lpstr>
      <vt:lpstr>Potential Gaps</vt:lpstr>
      <vt:lpstr>Moving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Social Media on Mental Health during COVID-19</dc:title>
  <dc:creator>Nicholas Miller</dc:creator>
  <cp:lastModifiedBy>Nicholas Miller</cp:lastModifiedBy>
  <cp:revision>18</cp:revision>
  <dcterms:created xsi:type="dcterms:W3CDTF">2023-02-06T13:19:08Z</dcterms:created>
  <dcterms:modified xsi:type="dcterms:W3CDTF">2023-02-11T14:23:52Z</dcterms:modified>
</cp:coreProperties>
</file>