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69"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ed Ali Haider" userId="178c96fa21b251c4" providerId="LiveId" clId="{A91D23FF-E5BA-4322-83EF-65987E286C9F}"/>
    <pc:docChg chg="custSel modSld">
      <pc:chgData name="Syed Ali Haider" userId="178c96fa21b251c4" providerId="LiveId" clId="{A91D23FF-E5BA-4322-83EF-65987E286C9F}" dt="2021-12-24T20:35:43.472" v="47" actId="313"/>
      <pc:docMkLst>
        <pc:docMk/>
      </pc:docMkLst>
      <pc:sldChg chg="modSp mod">
        <pc:chgData name="Syed Ali Haider" userId="178c96fa21b251c4" providerId="LiveId" clId="{A91D23FF-E5BA-4322-83EF-65987E286C9F}" dt="2021-12-24T20:34:33.094" v="33"/>
        <pc:sldMkLst>
          <pc:docMk/>
          <pc:sldMk cId="1974206547" sldId="256"/>
        </pc:sldMkLst>
        <pc:spChg chg="mod">
          <ac:chgData name="Syed Ali Haider" userId="178c96fa21b251c4" providerId="LiveId" clId="{A91D23FF-E5BA-4322-83EF-65987E286C9F}" dt="2021-12-24T20:34:33.094" v="33"/>
          <ac:spMkLst>
            <pc:docMk/>
            <pc:sldMk cId="1974206547" sldId="256"/>
            <ac:spMk id="2" creationId="{ADAEB6C0-AE3F-4535-A0AC-486977F605B7}"/>
          </ac:spMkLst>
        </pc:spChg>
        <pc:spChg chg="mod">
          <ac:chgData name="Syed Ali Haider" userId="178c96fa21b251c4" providerId="LiveId" clId="{A91D23FF-E5BA-4322-83EF-65987E286C9F}" dt="2021-12-24T20:34:33.094" v="33"/>
          <ac:spMkLst>
            <pc:docMk/>
            <pc:sldMk cId="1974206547" sldId="256"/>
            <ac:spMk id="3" creationId="{B55D2D8E-4BD2-40EF-AE7F-FB700A34644B}"/>
          </ac:spMkLst>
        </pc:spChg>
      </pc:sldChg>
      <pc:sldChg chg="delSp delDesignElem">
        <pc:chgData name="Syed Ali Haider" userId="178c96fa21b251c4" providerId="LiveId" clId="{A91D23FF-E5BA-4322-83EF-65987E286C9F}" dt="2021-12-24T20:34:01.638" v="16"/>
        <pc:sldMkLst>
          <pc:docMk/>
          <pc:sldMk cId="3393046951" sldId="257"/>
        </pc:sldMkLst>
        <pc:spChg chg="del">
          <ac:chgData name="Syed Ali Haider" userId="178c96fa21b251c4" providerId="LiveId" clId="{A91D23FF-E5BA-4322-83EF-65987E286C9F}" dt="2021-12-24T20:34:01.638" v="16"/>
          <ac:spMkLst>
            <pc:docMk/>
            <pc:sldMk cId="3393046951" sldId="257"/>
            <ac:spMk id="71" creationId="{BCD2D517-BC35-4439-AC31-06DF764F25FC}"/>
          </ac:spMkLst>
        </pc:spChg>
        <pc:spChg chg="del">
          <ac:chgData name="Syed Ali Haider" userId="178c96fa21b251c4" providerId="LiveId" clId="{A91D23FF-E5BA-4322-83EF-65987E286C9F}" dt="2021-12-24T20:34:01.638" v="16"/>
          <ac:spMkLst>
            <pc:docMk/>
            <pc:sldMk cId="3393046951" sldId="257"/>
            <ac:spMk id="73" creationId="{2DD3F846-0483-40F5-A881-0C1AD2A0CAD7}"/>
          </ac:spMkLst>
        </pc:spChg>
      </pc:sldChg>
      <pc:sldChg chg="modSp mod">
        <pc:chgData name="Syed Ali Haider" userId="178c96fa21b251c4" providerId="LiveId" clId="{A91D23FF-E5BA-4322-83EF-65987E286C9F}" dt="2021-12-24T20:34:33.094" v="33"/>
        <pc:sldMkLst>
          <pc:docMk/>
          <pc:sldMk cId="1969436663" sldId="258"/>
        </pc:sldMkLst>
        <pc:spChg chg="mod">
          <ac:chgData name="Syed Ali Haider" userId="178c96fa21b251c4" providerId="LiveId" clId="{A91D23FF-E5BA-4322-83EF-65987E286C9F}" dt="2021-12-24T20:34:33.094" v="33"/>
          <ac:spMkLst>
            <pc:docMk/>
            <pc:sldMk cId="1969436663" sldId="258"/>
            <ac:spMk id="2" creationId="{8C485A38-ADDC-4CEB-B97F-2243FCE90C29}"/>
          </ac:spMkLst>
        </pc:spChg>
        <pc:spChg chg="mod">
          <ac:chgData name="Syed Ali Haider" userId="178c96fa21b251c4" providerId="LiveId" clId="{A91D23FF-E5BA-4322-83EF-65987E286C9F}" dt="2021-12-24T20:34:33.094" v="33"/>
          <ac:spMkLst>
            <pc:docMk/>
            <pc:sldMk cId="1969436663" sldId="258"/>
            <ac:spMk id="3" creationId="{1AD65CFD-3C22-47A0-9754-176F32DDC848}"/>
          </ac:spMkLst>
        </pc:spChg>
      </pc:sldChg>
      <pc:sldChg chg="modSp mod">
        <pc:chgData name="Syed Ali Haider" userId="178c96fa21b251c4" providerId="LiveId" clId="{A91D23FF-E5BA-4322-83EF-65987E286C9F}" dt="2021-12-24T20:34:33.094" v="33"/>
        <pc:sldMkLst>
          <pc:docMk/>
          <pc:sldMk cId="1178524157" sldId="259"/>
        </pc:sldMkLst>
        <pc:spChg chg="mod">
          <ac:chgData name="Syed Ali Haider" userId="178c96fa21b251c4" providerId="LiveId" clId="{A91D23FF-E5BA-4322-83EF-65987E286C9F}" dt="2021-12-24T20:34:33.094" v="33"/>
          <ac:spMkLst>
            <pc:docMk/>
            <pc:sldMk cId="1178524157" sldId="259"/>
            <ac:spMk id="2" creationId="{FFAAFB14-8124-4D4E-93B5-90DE6FA56ED4}"/>
          </ac:spMkLst>
        </pc:spChg>
        <pc:spChg chg="mod">
          <ac:chgData name="Syed Ali Haider" userId="178c96fa21b251c4" providerId="LiveId" clId="{A91D23FF-E5BA-4322-83EF-65987E286C9F}" dt="2021-12-24T20:34:33.094" v="33"/>
          <ac:spMkLst>
            <pc:docMk/>
            <pc:sldMk cId="1178524157" sldId="259"/>
            <ac:spMk id="3" creationId="{7A115229-971C-49B6-9D01-CA99EDCDA3F4}"/>
          </ac:spMkLst>
        </pc:spChg>
      </pc:sldChg>
      <pc:sldChg chg="modSp">
        <pc:chgData name="Syed Ali Haider" userId="178c96fa21b251c4" providerId="LiveId" clId="{A91D23FF-E5BA-4322-83EF-65987E286C9F}" dt="2021-12-24T20:34:33.094" v="33"/>
        <pc:sldMkLst>
          <pc:docMk/>
          <pc:sldMk cId="1131109141" sldId="260"/>
        </pc:sldMkLst>
        <pc:spChg chg="mod">
          <ac:chgData name="Syed Ali Haider" userId="178c96fa21b251c4" providerId="LiveId" clId="{A91D23FF-E5BA-4322-83EF-65987E286C9F}" dt="2021-12-24T20:34:33.094" v="33"/>
          <ac:spMkLst>
            <pc:docMk/>
            <pc:sldMk cId="1131109141" sldId="260"/>
            <ac:spMk id="2" creationId="{C8579F7D-0B38-4CAD-B72C-5DDAD739E4C6}"/>
          </ac:spMkLst>
        </pc:spChg>
        <pc:spChg chg="mod">
          <ac:chgData name="Syed Ali Haider" userId="178c96fa21b251c4" providerId="LiveId" clId="{A91D23FF-E5BA-4322-83EF-65987E286C9F}" dt="2021-12-24T20:34:33.094" v="33"/>
          <ac:spMkLst>
            <pc:docMk/>
            <pc:sldMk cId="1131109141" sldId="260"/>
            <ac:spMk id="3" creationId="{1967D98A-7DF9-43BA-8BB4-3BD2348423FF}"/>
          </ac:spMkLst>
        </pc:spChg>
      </pc:sldChg>
      <pc:sldChg chg="modSp mod">
        <pc:chgData name="Syed Ali Haider" userId="178c96fa21b251c4" providerId="LiveId" clId="{A91D23FF-E5BA-4322-83EF-65987E286C9F}" dt="2021-12-24T20:34:33.094" v="33"/>
        <pc:sldMkLst>
          <pc:docMk/>
          <pc:sldMk cId="1164568376" sldId="261"/>
        </pc:sldMkLst>
        <pc:spChg chg="mod">
          <ac:chgData name="Syed Ali Haider" userId="178c96fa21b251c4" providerId="LiveId" clId="{A91D23FF-E5BA-4322-83EF-65987E286C9F}" dt="2021-12-24T20:34:33.094" v="33"/>
          <ac:spMkLst>
            <pc:docMk/>
            <pc:sldMk cId="1164568376" sldId="261"/>
            <ac:spMk id="2" creationId="{5575A119-0A3A-4E56-B9FB-C025C7FB97F2}"/>
          </ac:spMkLst>
        </pc:spChg>
        <pc:spChg chg="mod">
          <ac:chgData name="Syed Ali Haider" userId="178c96fa21b251c4" providerId="LiveId" clId="{A91D23FF-E5BA-4322-83EF-65987E286C9F}" dt="2021-12-24T20:34:33.094" v="33"/>
          <ac:spMkLst>
            <pc:docMk/>
            <pc:sldMk cId="1164568376" sldId="261"/>
            <ac:spMk id="3" creationId="{885BA383-51F2-429E-B80A-BA2F44FB46D2}"/>
          </ac:spMkLst>
        </pc:spChg>
      </pc:sldChg>
      <pc:sldChg chg="modSp mod">
        <pc:chgData name="Syed Ali Haider" userId="178c96fa21b251c4" providerId="LiveId" clId="{A91D23FF-E5BA-4322-83EF-65987E286C9F}" dt="2021-12-24T20:34:33.094" v="33"/>
        <pc:sldMkLst>
          <pc:docMk/>
          <pc:sldMk cId="4173157346" sldId="262"/>
        </pc:sldMkLst>
        <pc:spChg chg="mod">
          <ac:chgData name="Syed Ali Haider" userId="178c96fa21b251c4" providerId="LiveId" clId="{A91D23FF-E5BA-4322-83EF-65987E286C9F}" dt="2021-12-24T20:34:33.094" v="33"/>
          <ac:spMkLst>
            <pc:docMk/>
            <pc:sldMk cId="4173157346" sldId="262"/>
            <ac:spMk id="2" creationId="{FA527A86-48F2-46E7-A19D-4A48E2565670}"/>
          </ac:spMkLst>
        </pc:spChg>
        <pc:spChg chg="mod">
          <ac:chgData name="Syed Ali Haider" userId="178c96fa21b251c4" providerId="LiveId" clId="{A91D23FF-E5BA-4322-83EF-65987E286C9F}" dt="2021-12-24T20:34:33.094" v="33"/>
          <ac:spMkLst>
            <pc:docMk/>
            <pc:sldMk cId="4173157346" sldId="262"/>
            <ac:spMk id="3" creationId="{F9AA7E94-CA92-47A4-9D71-2BE7936999FA}"/>
          </ac:spMkLst>
        </pc:spChg>
      </pc:sldChg>
      <pc:sldChg chg="delSp delDesignElem">
        <pc:chgData name="Syed Ali Haider" userId="178c96fa21b251c4" providerId="LiveId" clId="{A91D23FF-E5BA-4322-83EF-65987E286C9F}" dt="2021-12-24T20:34:01.638" v="16"/>
        <pc:sldMkLst>
          <pc:docMk/>
          <pc:sldMk cId="1067903158" sldId="263"/>
        </pc:sldMkLst>
        <pc:spChg chg="del">
          <ac:chgData name="Syed Ali Haider" userId="178c96fa21b251c4" providerId="LiveId" clId="{A91D23FF-E5BA-4322-83EF-65987E286C9F}" dt="2021-12-24T20:34:01.638" v="16"/>
          <ac:spMkLst>
            <pc:docMk/>
            <pc:sldMk cId="1067903158" sldId="263"/>
            <ac:spMk id="8" creationId="{BCD2D517-BC35-4439-AC31-06DF764F25FC}"/>
          </ac:spMkLst>
        </pc:spChg>
        <pc:spChg chg="del">
          <ac:chgData name="Syed Ali Haider" userId="178c96fa21b251c4" providerId="LiveId" clId="{A91D23FF-E5BA-4322-83EF-65987E286C9F}" dt="2021-12-24T20:34:01.638" v="16"/>
          <ac:spMkLst>
            <pc:docMk/>
            <pc:sldMk cId="1067903158" sldId="263"/>
            <ac:spMk id="10" creationId="{2DD3F846-0483-40F5-A881-0C1AD2A0CAD7}"/>
          </ac:spMkLst>
        </pc:spChg>
      </pc:sldChg>
      <pc:sldChg chg="modSp">
        <pc:chgData name="Syed Ali Haider" userId="178c96fa21b251c4" providerId="LiveId" clId="{A91D23FF-E5BA-4322-83EF-65987E286C9F}" dt="2021-12-24T20:34:33.094" v="33"/>
        <pc:sldMkLst>
          <pc:docMk/>
          <pc:sldMk cId="3834646743" sldId="264"/>
        </pc:sldMkLst>
        <pc:spChg chg="mod">
          <ac:chgData name="Syed Ali Haider" userId="178c96fa21b251c4" providerId="LiveId" clId="{A91D23FF-E5BA-4322-83EF-65987E286C9F}" dt="2021-12-24T20:34:33.094" v="33"/>
          <ac:spMkLst>
            <pc:docMk/>
            <pc:sldMk cId="3834646743" sldId="264"/>
            <ac:spMk id="2" creationId="{E2827AB1-D4C4-43D9-B413-C406C24C436E}"/>
          </ac:spMkLst>
        </pc:spChg>
        <pc:spChg chg="mod">
          <ac:chgData name="Syed Ali Haider" userId="178c96fa21b251c4" providerId="LiveId" clId="{A91D23FF-E5BA-4322-83EF-65987E286C9F}" dt="2021-12-24T20:34:33.094" v="33"/>
          <ac:spMkLst>
            <pc:docMk/>
            <pc:sldMk cId="3834646743" sldId="264"/>
            <ac:spMk id="3" creationId="{E25CB7B7-5AC8-4AA1-B79E-DAD6400850AB}"/>
          </ac:spMkLst>
        </pc:spChg>
      </pc:sldChg>
      <pc:sldChg chg="delSp delDesignElem">
        <pc:chgData name="Syed Ali Haider" userId="178c96fa21b251c4" providerId="LiveId" clId="{A91D23FF-E5BA-4322-83EF-65987E286C9F}" dt="2021-12-24T20:34:01.638" v="16"/>
        <pc:sldMkLst>
          <pc:docMk/>
          <pc:sldMk cId="2080164025" sldId="265"/>
        </pc:sldMkLst>
        <pc:spChg chg="del">
          <ac:chgData name="Syed Ali Haider" userId="178c96fa21b251c4" providerId="LiveId" clId="{A91D23FF-E5BA-4322-83EF-65987E286C9F}" dt="2021-12-24T20:34:01.638" v="16"/>
          <ac:spMkLst>
            <pc:docMk/>
            <pc:sldMk cId="2080164025" sldId="265"/>
            <ac:spMk id="8" creationId="{BCD2D517-BC35-4439-AC31-06DF764F25FC}"/>
          </ac:spMkLst>
        </pc:spChg>
        <pc:spChg chg="del">
          <ac:chgData name="Syed Ali Haider" userId="178c96fa21b251c4" providerId="LiveId" clId="{A91D23FF-E5BA-4322-83EF-65987E286C9F}" dt="2021-12-24T20:34:01.638" v="16"/>
          <ac:spMkLst>
            <pc:docMk/>
            <pc:sldMk cId="2080164025" sldId="265"/>
            <ac:spMk id="10" creationId="{2DD3F846-0483-40F5-A881-0C1AD2A0CAD7}"/>
          </ac:spMkLst>
        </pc:spChg>
      </pc:sldChg>
      <pc:sldChg chg="delSp delDesignElem">
        <pc:chgData name="Syed Ali Haider" userId="178c96fa21b251c4" providerId="LiveId" clId="{A91D23FF-E5BA-4322-83EF-65987E286C9F}" dt="2021-12-24T20:34:01.638" v="16"/>
        <pc:sldMkLst>
          <pc:docMk/>
          <pc:sldMk cId="3413526312" sldId="266"/>
        </pc:sldMkLst>
        <pc:spChg chg="del">
          <ac:chgData name="Syed Ali Haider" userId="178c96fa21b251c4" providerId="LiveId" clId="{A91D23FF-E5BA-4322-83EF-65987E286C9F}" dt="2021-12-24T20:34:01.638" v="16"/>
          <ac:spMkLst>
            <pc:docMk/>
            <pc:sldMk cId="3413526312" sldId="266"/>
            <ac:spMk id="11" creationId="{BCD2D517-BC35-4439-AC31-06DF764F25FC}"/>
          </ac:spMkLst>
        </pc:spChg>
        <pc:spChg chg="del">
          <ac:chgData name="Syed Ali Haider" userId="178c96fa21b251c4" providerId="LiveId" clId="{A91D23FF-E5BA-4322-83EF-65987E286C9F}" dt="2021-12-24T20:34:01.638" v="16"/>
          <ac:spMkLst>
            <pc:docMk/>
            <pc:sldMk cId="3413526312" sldId="266"/>
            <ac:spMk id="13" creationId="{2DD3F846-0483-40F5-A881-0C1AD2A0CAD7}"/>
          </ac:spMkLst>
        </pc:spChg>
      </pc:sldChg>
      <pc:sldChg chg="delSp delDesignElem">
        <pc:chgData name="Syed Ali Haider" userId="178c96fa21b251c4" providerId="LiveId" clId="{A91D23FF-E5BA-4322-83EF-65987E286C9F}" dt="2021-12-24T20:34:01.638" v="16"/>
        <pc:sldMkLst>
          <pc:docMk/>
          <pc:sldMk cId="1220666172" sldId="268"/>
        </pc:sldMkLst>
        <pc:spChg chg="del">
          <ac:chgData name="Syed Ali Haider" userId="178c96fa21b251c4" providerId="LiveId" clId="{A91D23FF-E5BA-4322-83EF-65987E286C9F}" dt="2021-12-24T20:34:01.638" v="16"/>
          <ac:spMkLst>
            <pc:docMk/>
            <pc:sldMk cId="1220666172" sldId="268"/>
            <ac:spMk id="8" creationId="{BCD2D517-BC35-4439-AC31-06DF764F25FC}"/>
          </ac:spMkLst>
        </pc:spChg>
        <pc:spChg chg="del">
          <ac:chgData name="Syed Ali Haider" userId="178c96fa21b251c4" providerId="LiveId" clId="{A91D23FF-E5BA-4322-83EF-65987E286C9F}" dt="2021-12-24T20:34:01.638" v="16"/>
          <ac:spMkLst>
            <pc:docMk/>
            <pc:sldMk cId="1220666172" sldId="268"/>
            <ac:spMk id="10" creationId="{2DD3F846-0483-40F5-A881-0C1AD2A0CAD7}"/>
          </ac:spMkLst>
        </pc:spChg>
      </pc:sldChg>
      <pc:sldChg chg="modSp mod">
        <pc:chgData name="Syed Ali Haider" userId="178c96fa21b251c4" providerId="LiveId" clId="{A91D23FF-E5BA-4322-83EF-65987E286C9F}" dt="2021-12-24T20:35:43.472" v="47" actId="313"/>
        <pc:sldMkLst>
          <pc:docMk/>
          <pc:sldMk cId="1133017904" sldId="269"/>
        </pc:sldMkLst>
        <pc:spChg chg="mod">
          <ac:chgData name="Syed Ali Haider" userId="178c96fa21b251c4" providerId="LiveId" clId="{A91D23FF-E5BA-4322-83EF-65987E286C9F}" dt="2021-12-24T20:34:33.094" v="33"/>
          <ac:spMkLst>
            <pc:docMk/>
            <pc:sldMk cId="1133017904" sldId="269"/>
            <ac:spMk id="2" creationId="{5222A786-60BE-446B-BE22-10DBE3812BB2}"/>
          </ac:spMkLst>
        </pc:spChg>
        <pc:spChg chg="mod">
          <ac:chgData name="Syed Ali Haider" userId="178c96fa21b251c4" providerId="LiveId" clId="{A91D23FF-E5BA-4322-83EF-65987E286C9F}" dt="2021-12-24T20:35:43.472" v="47" actId="313"/>
          <ac:spMkLst>
            <pc:docMk/>
            <pc:sldMk cId="1133017904" sldId="269"/>
            <ac:spMk id="3" creationId="{DE4AF23A-A322-44AF-918D-55E974E4AF0E}"/>
          </ac:spMkLst>
        </pc:spChg>
      </pc:sldChg>
      <pc:sldChg chg="delSp delDesignElem">
        <pc:chgData name="Syed Ali Haider" userId="178c96fa21b251c4" providerId="LiveId" clId="{A91D23FF-E5BA-4322-83EF-65987E286C9F}" dt="2021-12-24T20:34:01.638" v="16"/>
        <pc:sldMkLst>
          <pc:docMk/>
          <pc:sldMk cId="1123433305" sldId="270"/>
        </pc:sldMkLst>
        <pc:spChg chg="del">
          <ac:chgData name="Syed Ali Haider" userId="178c96fa21b251c4" providerId="LiveId" clId="{A91D23FF-E5BA-4322-83EF-65987E286C9F}" dt="2021-12-24T20:34:01.638" v="16"/>
          <ac:spMkLst>
            <pc:docMk/>
            <pc:sldMk cId="1123433305" sldId="270"/>
            <ac:spMk id="8" creationId="{BCD2D517-BC35-4439-AC31-06DF764F25FC}"/>
          </ac:spMkLst>
        </pc:spChg>
        <pc:spChg chg="del">
          <ac:chgData name="Syed Ali Haider" userId="178c96fa21b251c4" providerId="LiveId" clId="{A91D23FF-E5BA-4322-83EF-65987E286C9F}" dt="2021-12-24T20:34:01.638" v="16"/>
          <ac:spMkLst>
            <pc:docMk/>
            <pc:sldMk cId="1123433305" sldId="270"/>
            <ac:spMk id="10" creationId="{2DD3F846-0483-40F5-A881-0C1AD2A0CAD7}"/>
          </ac:spMkLst>
        </pc:spChg>
      </pc:sldChg>
      <pc:sldChg chg="delSp delDesignElem">
        <pc:chgData name="Syed Ali Haider" userId="178c96fa21b251c4" providerId="LiveId" clId="{A91D23FF-E5BA-4322-83EF-65987E286C9F}" dt="2021-12-24T20:34:01.638" v="16"/>
        <pc:sldMkLst>
          <pc:docMk/>
          <pc:sldMk cId="2499710687" sldId="271"/>
        </pc:sldMkLst>
        <pc:spChg chg="del">
          <ac:chgData name="Syed Ali Haider" userId="178c96fa21b251c4" providerId="LiveId" clId="{A91D23FF-E5BA-4322-83EF-65987E286C9F}" dt="2021-12-24T20:34:01.638" v="16"/>
          <ac:spMkLst>
            <pc:docMk/>
            <pc:sldMk cId="2499710687" sldId="271"/>
            <ac:spMk id="10" creationId="{5014DE1B-FD50-40B1-A8A5-304666E7C6AF}"/>
          </ac:spMkLst>
        </pc:spChg>
        <pc:spChg chg="del">
          <ac:chgData name="Syed Ali Haider" userId="178c96fa21b251c4" providerId="LiveId" clId="{A91D23FF-E5BA-4322-83EF-65987E286C9F}" dt="2021-12-24T20:34:01.638" v="16"/>
          <ac:spMkLst>
            <pc:docMk/>
            <pc:sldMk cId="2499710687" sldId="271"/>
            <ac:spMk id="12" creationId="{91B41FE9-4F8F-4675-8668-D3330B371AF8}"/>
          </ac:spMkLst>
        </pc:spChg>
        <pc:cxnChg chg="del">
          <ac:chgData name="Syed Ali Haider" userId="178c96fa21b251c4" providerId="LiveId" clId="{A91D23FF-E5BA-4322-83EF-65987E286C9F}" dt="2021-12-24T20:34:01.638" v="16"/>
          <ac:cxnSpMkLst>
            <pc:docMk/>
            <pc:sldMk cId="2499710687" sldId="271"/>
            <ac:cxnSpMk id="14" creationId="{E230929C-760C-4746-B0AE-0D09A78A8873}"/>
          </ac:cxnSpMkLst>
        </pc:cxnChg>
      </pc:sldChg>
      <pc:sldChg chg="delSp delDesignElem">
        <pc:chgData name="Syed Ali Haider" userId="178c96fa21b251c4" providerId="LiveId" clId="{A91D23FF-E5BA-4322-83EF-65987E286C9F}" dt="2021-12-24T20:34:01.638" v="16"/>
        <pc:sldMkLst>
          <pc:docMk/>
          <pc:sldMk cId="2449754769" sldId="272"/>
        </pc:sldMkLst>
        <pc:spChg chg="del">
          <ac:chgData name="Syed Ali Haider" userId="178c96fa21b251c4" providerId="LiveId" clId="{A91D23FF-E5BA-4322-83EF-65987E286C9F}" dt="2021-12-24T20:34:01.638" v="16"/>
          <ac:spMkLst>
            <pc:docMk/>
            <pc:sldMk cId="2449754769" sldId="272"/>
            <ac:spMk id="8" creationId="{BCD2D517-BC35-4439-AC31-06DF764F25FC}"/>
          </ac:spMkLst>
        </pc:spChg>
        <pc:spChg chg="del">
          <ac:chgData name="Syed Ali Haider" userId="178c96fa21b251c4" providerId="LiveId" clId="{A91D23FF-E5BA-4322-83EF-65987E286C9F}" dt="2021-12-24T20:34:01.638" v="16"/>
          <ac:spMkLst>
            <pc:docMk/>
            <pc:sldMk cId="2449754769" sldId="272"/>
            <ac:spMk id="10" creationId="{2DD3F846-0483-40F5-A881-0C1AD2A0CAD7}"/>
          </ac:spMkLst>
        </pc:spChg>
      </pc:sldChg>
      <pc:sldChg chg="delSp delDesignElem">
        <pc:chgData name="Syed Ali Haider" userId="178c96fa21b251c4" providerId="LiveId" clId="{A91D23FF-E5BA-4322-83EF-65987E286C9F}" dt="2021-12-24T20:34:01.638" v="16"/>
        <pc:sldMkLst>
          <pc:docMk/>
          <pc:sldMk cId="934974678" sldId="273"/>
        </pc:sldMkLst>
        <pc:spChg chg="del">
          <ac:chgData name="Syed Ali Haider" userId="178c96fa21b251c4" providerId="LiveId" clId="{A91D23FF-E5BA-4322-83EF-65987E286C9F}" dt="2021-12-24T20:34:01.638" v="16"/>
          <ac:spMkLst>
            <pc:docMk/>
            <pc:sldMk cId="934974678" sldId="273"/>
            <ac:spMk id="8" creationId="{BCD2D517-BC35-4439-AC31-06DF764F25FC}"/>
          </ac:spMkLst>
        </pc:spChg>
        <pc:spChg chg="del">
          <ac:chgData name="Syed Ali Haider" userId="178c96fa21b251c4" providerId="LiveId" clId="{A91D23FF-E5BA-4322-83EF-65987E286C9F}" dt="2021-12-24T20:34:01.638" v="16"/>
          <ac:spMkLst>
            <pc:docMk/>
            <pc:sldMk cId="934974678" sldId="273"/>
            <ac:spMk id="10" creationId="{2DD3F846-0483-40F5-A881-0C1AD2A0CAD7}"/>
          </ac:spMkLst>
        </pc:spChg>
      </pc:sldChg>
      <pc:sldChg chg="modSp mod">
        <pc:chgData name="Syed Ali Haider" userId="178c96fa21b251c4" providerId="LiveId" clId="{A91D23FF-E5BA-4322-83EF-65987E286C9F}" dt="2021-12-24T20:35:36.832" v="46" actId="313"/>
        <pc:sldMkLst>
          <pc:docMk/>
          <pc:sldMk cId="2561066372" sldId="274"/>
        </pc:sldMkLst>
        <pc:spChg chg="mod">
          <ac:chgData name="Syed Ali Haider" userId="178c96fa21b251c4" providerId="LiveId" clId="{A91D23FF-E5BA-4322-83EF-65987E286C9F}" dt="2021-12-24T20:34:33.094" v="33"/>
          <ac:spMkLst>
            <pc:docMk/>
            <pc:sldMk cId="2561066372" sldId="274"/>
            <ac:spMk id="2" creationId="{79DE8684-899C-4C2D-8710-F530CE6D6FCC}"/>
          </ac:spMkLst>
        </pc:spChg>
        <pc:spChg chg="mod">
          <ac:chgData name="Syed Ali Haider" userId="178c96fa21b251c4" providerId="LiveId" clId="{A91D23FF-E5BA-4322-83EF-65987E286C9F}" dt="2021-12-24T20:35:36.832" v="46" actId="313"/>
          <ac:spMkLst>
            <pc:docMk/>
            <pc:sldMk cId="2561066372" sldId="274"/>
            <ac:spMk id="3" creationId="{D9A6D8E3-C883-4DD0-842C-693154EB287B}"/>
          </ac:spMkLst>
        </pc:spChg>
      </pc:sldChg>
      <pc:sldChg chg="delSp delDesignElem">
        <pc:chgData name="Syed Ali Haider" userId="178c96fa21b251c4" providerId="LiveId" clId="{A91D23FF-E5BA-4322-83EF-65987E286C9F}" dt="2021-12-24T20:34:01.638" v="16"/>
        <pc:sldMkLst>
          <pc:docMk/>
          <pc:sldMk cId="372902334" sldId="275"/>
        </pc:sldMkLst>
        <pc:spChg chg="del">
          <ac:chgData name="Syed Ali Haider" userId="178c96fa21b251c4" providerId="LiveId" clId="{A91D23FF-E5BA-4322-83EF-65987E286C9F}" dt="2021-12-24T20:34:01.638" v="16"/>
          <ac:spMkLst>
            <pc:docMk/>
            <pc:sldMk cId="372902334" sldId="275"/>
            <ac:spMk id="8" creationId="{BCD2D517-BC35-4439-AC31-06DF764F25FC}"/>
          </ac:spMkLst>
        </pc:spChg>
        <pc:spChg chg="del">
          <ac:chgData name="Syed Ali Haider" userId="178c96fa21b251c4" providerId="LiveId" clId="{A91D23FF-E5BA-4322-83EF-65987E286C9F}" dt="2021-12-24T20:34:01.638" v="16"/>
          <ac:spMkLst>
            <pc:docMk/>
            <pc:sldMk cId="372902334" sldId="275"/>
            <ac:spMk id="10" creationId="{2DD3F846-0483-40F5-A881-0C1AD2A0CAD7}"/>
          </ac:spMkLst>
        </pc:spChg>
      </pc:sldChg>
      <pc:sldChg chg="modSp mod">
        <pc:chgData name="Syed Ali Haider" userId="178c96fa21b251c4" providerId="LiveId" clId="{A91D23FF-E5BA-4322-83EF-65987E286C9F}" dt="2021-12-24T20:34:48.727" v="36" actId="313"/>
        <pc:sldMkLst>
          <pc:docMk/>
          <pc:sldMk cId="2286261616" sldId="276"/>
        </pc:sldMkLst>
        <pc:spChg chg="mod">
          <ac:chgData name="Syed Ali Haider" userId="178c96fa21b251c4" providerId="LiveId" clId="{A91D23FF-E5BA-4322-83EF-65987E286C9F}" dt="2021-12-24T20:34:33.094" v="33"/>
          <ac:spMkLst>
            <pc:docMk/>
            <pc:sldMk cId="2286261616" sldId="276"/>
            <ac:spMk id="2" creationId="{17431B6E-EADF-416C-9BF8-A07A8F4FD0C0}"/>
          </ac:spMkLst>
        </pc:spChg>
        <pc:spChg chg="mod">
          <ac:chgData name="Syed Ali Haider" userId="178c96fa21b251c4" providerId="LiveId" clId="{A91D23FF-E5BA-4322-83EF-65987E286C9F}" dt="2021-12-24T20:34:48.727" v="36" actId="313"/>
          <ac:spMkLst>
            <pc:docMk/>
            <pc:sldMk cId="2286261616" sldId="276"/>
            <ac:spMk id="3" creationId="{96A01D8E-E80B-4AC4-954C-799D051978A7}"/>
          </ac:spMkLst>
        </pc:spChg>
      </pc:sldChg>
      <pc:sldChg chg="modSp">
        <pc:chgData name="Syed Ali Haider" userId="178c96fa21b251c4" providerId="LiveId" clId="{A91D23FF-E5BA-4322-83EF-65987E286C9F}" dt="2021-12-24T20:34:33.094" v="33"/>
        <pc:sldMkLst>
          <pc:docMk/>
          <pc:sldMk cId="697286782" sldId="277"/>
        </pc:sldMkLst>
        <pc:spChg chg="mod">
          <ac:chgData name="Syed Ali Haider" userId="178c96fa21b251c4" providerId="LiveId" clId="{A91D23FF-E5BA-4322-83EF-65987E286C9F}" dt="2021-12-24T20:34:33.094" v="33"/>
          <ac:spMkLst>
            <pc:docMk/>
            <pc:sldMk cId="697286782" sldId="277"/>
            <ac:spMk id="2" creationId="{A3B43D48-1900-4399-A102-6FF186187ED4}"/>
          </ac:spMkLst>
        </pc:spChg>
        <pc:spChg chg="mod">
          <ac:chgData name="Syed Ali Haider" userId="178c96fa21b251c4" providerId="LiveId" clId="{A91D23FF-E5BA-4322-83EF-65987E286C9F}" dt="2021-12-24T20:34:33.094" v="33"/>
          <ac:spMkLst>
            <pc:docMk/>
            <pc:sldMk cId="697286782" sldId="277"/>
            <ac:spMk id="3" creationId="{8E27B406-6D09-4463-9A7D-857A867AA42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624BC4-29B1-49A5-A80D-D5C7D934D21B}" type="datetimeFigureOut">
              <a:rPr lang="en-IN" smtClean="0"/>
              <a:t>25-12-2021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C678F9-C8F7-4719-B1A1-518F73B4633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7208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624BC4-29B1-49A5-A80D-D5C7D934D21B}" type="datetimeFigureOut">
              <a:rPr lang="en-IN" smtClean="0"/>
              <a:t>25-12-2021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C678F9-C8F7-4719-B1A1-518F73B4633F}" type="slidenum">
              <a:rPr lang="en-IN" smtClean="0"/>
              <a:t>‹#›</a:t>
            </a:fld>
            <a:endParaRPr lang="en-IN"/>
          </a:p>
        </p:txBody>
      </p:sp>
    </p:spTree>
    <p:extLst>
      <p:ext uri="{BB962C8B-B14F-4D97-AF65-F5344CB8AC3E}">
        <p14:creationId xmlns:p14="http://schemas.microsoft.com/office/powerpoint/2010/main" val="3313830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624BC4-29B1-49A5-A80D-D5C7D934D21B}" type="datetimeFigureOut">
              <a:rPr lang="en-IN" smtClean="0"/>
              <a:t>25-12-2021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C678F9-C8F7-4719-B1A1-518F73B4633F}" type="slidenum">
              <a:rPr lang="en-IN" smtClean="0"/>
              <a:t>‹#›</a:t>
            </a:fld>
            <a:endParaRPr lang="en-IN"/>
          </a:p>
        </p:txBody>
      </p:sp>
    </p:spTree>
    <p:extLst>
      <p:ext uri="{BB962C8B-B14F-4D97-AF65-F5344CB8AC3E}">
        <p14:creationId xmlns:p14="http://schemas.microsoft.com/office/powerpoint/2010/main" val="3303135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624BC4-29B1-49A5-A80D-D5C7D934D21B}" type="datetimeFigureOut">
              <a:rPr lang="en-IN" smtClean="0"/>
              <a:t>25-12-2021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C678F9-C8F7-4719-B1A1-518F73B4633F}" type="slidenum">
              <a:rPr lang="en-IN" smtClean="0"/>
              <a:t>‹#›</a:t>
            </a:fld>
            <a:endParaRPr lang="en-IN"/>
          </a:p>
        </p:txBody>
      </p:sp>
    </p:spTree>
    <p:extLst>
      <p:ext uri="{BB962C8B-B14F-4D97-AF65-F5344CB8AC3E}">
        <p14:creationId xmlns:p14="http://schemas.microsoft.com/office/powerpoint/2010/main" val="2849705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624BC4-29B1-49A5-A80D-D5C7D934D21B}" type="datetimeFigureOut">
              <a:rPr lang="en-IN" smtClean="0"/>
              <a:t>25-12-2021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C678F9-C8F7-4719-B1A1-518F73B4633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171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624BC4-29B1-49A5-A80D-D5C7D934D21B}" type="datetimeFigureOut">
              <a:rPr lang="en-IN" smtClean="0"/>
              <a:t>25-12-2021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C678F9-C8F7-4719-B1A1-518F73B4633F}" type="slidenum">
              <a:rPr lang="en-IN" smtClean="0"/>
              <a:t>‹#›</a:t>
            </a:fld>
            <a:endParaRPr lang="en-IN"/>
          </a:p>
        </p:txBody>
      </p:sp>
    </p:spTree>
    <p:extLst>
      <p:ext uri="{BB962C8B-B14F-4D97-AF65-F5344CB8AC3E}">
        <p14:creationId xmlns:p14="http://schemas.microsoft.com/office/powerpoint/2010/main" val="1096560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624BC4-29B1-49A5-A80D-D5C7D934D21B}" type="datetimeFigureOut">
              <a:rPr lang="en-IN" smtClean="0"/>
              <a:t>25-12-2021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C678F9-C8F7-4719-B1A1-518F73B4633F}" type="slidenum">
              <a:rPr lang="en-IN" smtClean="0"/>
              <a:t>‹#›</a:t>
            </a:fld>
            <a:endParaRPr lang="en-IN"/>
          </a:p>
        </p:txBody>
      </p:sp>
    </p:spTree>
    <p:extLst>
      <p:ext uri="{BB962C8B-B14F-4D97-AF65-F5344CB8AC3E}">
        <p14:creationId xmlns:p14="http://schemas.microsoft.com/office/powerpoint/2010/main" val="31744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624BC4-29B1-49A5-A80D-D5C7D934D21B}" type="datetimeFigureOut">
              <a:rPr lang="en-IN" smtClean="0"/>
              <a:t>25-12-2021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C678F9-C8F7-4719-B1A1-518F73B4633F}" type="slidenum">
              <a:rPr lang="en-IN" smtClean="0"/>
              <a:t>‹#›</a:t>
            </a:fld>
            <a:endParaRPr lang="en-IN"/>
          </a:p>
        </p:txBody>
      </p:sp>
    </p:spTree>
    <p:extLst>
      <p:ext uri="{BB962C8B-B14F-4D97-AF65-F5344CB8AC3E}">
        <p14:creationId xmlns:p14="http://schemas.microsoft.com/office/powerpoint/2010/main" val="4049958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E624BC4-29B1-49A5-A80D-D5C7D934D21B}" type="datetimeFigureOut">
              <a:rPr lang="en-IN" smtClean="0"/>
              <a:t>25-12-2021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2C678F9-C8F7-4719-B1A1-518F73B4633F}" type="slidenum">
              <a:rPr lang="en-IN" smtClean="0"/>
              <a:t>‹#›</a:t>
            </a:fld>
            <a:endParaRPr lang="en-IN"/>
          </a:p>
        </p:txBody>
      </p:sp>
    </p:spTree>
    <p:extLst>
      <p:ext uri="{BB962C8B-B14F-4D97-AF65-F5344CB8AC3E}">
        <p14:creationId xmlns:p14="http://schemas.microsoft.com/office/powerpoint/2010/main" val="731486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624BC4-29B1-49A5-A80D-D5C7D934D21B}" type="datetimeFigureOut">
              <a:rPr lang="en-IN" smtClean="0"/>
              <a:t>25-12-2021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2C678F9-C8F7-4719-B1A1-518F73B4633F}" type="slidenum">
              <a:rPr lang="en-IN" smtClean="0"/>
              <a:t>‹#›</a:t>
            </a:fld>
            <a:endParaRPr lang="en-IN"/>
          </a:p>
        </p:txBody>
      </p:sp>
    </p:spTree>
    <p:extLst>
      <p:ext uri="{BB962C8B-B14F-4D97-AF65-F5344CB8AC3E}">
        <p14:creationId xmlns:p14="http://schemas.microsoft.com/office/powerpoint/2010/main" val="2413435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7E624BC4-29B1-49A5-A80D-D5C7D934D21B}" type="datetimeFigureOut">
              <a:rPr lang="en-IN" smtClean="0"/>
              <a:t>25-12-2021</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2C678F9-C8F7-4719-B1A1-518F73B4633F}" type="slidenum">
              <a:rPr lang="en-IN" smtClean="0"/>
              <a:t>‹#›</a:t>
            </a:fld>
            <a:endParaRPr lang="en-IN"/>
          </a:p>
        </p:txBody>
      </p:sp>
    </p:spTree>
    <p:extLst>
      <p:ext uri="{BB962C8B-B14F-4D97-AF65-F5344CB8AC3E}">
        <p14:creationId xmlns:p14="http://schemas.microsoft.com/office/powerpoint/2010/main" val="4203254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E624BC4-29B1-49A5-A80D-D5C7D934D21B}" type="datetimeFigureOut">
              <a:rPr lang="en-IN" smtClean="0"/>
              <a:t>25-12-2021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2C678F9-C8F7-4719-B1A1-518F73B4633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7492138"/>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eveloper.foursquare.com/" TargetMode="External"/><Relationship Id="rId2" Type="http://schemas.openxmlformats.org/officeDocument/2006/relationships/hyperlink" Target="https://www.google.com/maps/" TargetMode="External"/><Relationship Id="rId1" Type="http://schemas.openxmlformats.org/officeDocument/2006/relationships/slideLayout" Target="../slideLayouts/slideLayout2.xml"/><Relationship Id="rId5" Type="http://schemas.openxmlformats.org/officeDocument/2006/relationships/hyperlink" Target="https://github.com/Milli15/Applied-Data-Science-Capstone" TargetMode="External"/><Relationship Id="rId4" Type="http://schemas.openxmlformats.org/officeDocument/2006/relationships/hyperlink" Target="https://en.wikipedia.org/wiki/Windsor,_Ontari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data-windsor.opendata.arcgis.com/datasets/neighbourhoods--quartiers" TargetMode="External"/><Relationship Id="rId7" Type="http://schemas.openxmlformats.org/officeDocument/2006/relationships/hyperlink" Target="https://foursquare.com/" TargetMode="External"/><Relationship Id="rId2" Type="http://schemas.openxmlformats.org/officeDocument/2006/relationships/hyperlink" Target="http://data-windsor.opendata.arcgis.com/" TargetMode="External"/><Relationship Id="rId1" Type="http://schemas.openxmlformats.org/officeDocument/2006/relationships/slideLayout" Target="../slideLayouts/slideLayout2.xml"/><Relationship Id="rId6" Type="http://schemas.openxmlformats.org/officeDocument/2006/relationships/hyperlink" Target="https://github.com/old-school-kid/Coursera_Capstone/blob/master/Windsor%20Locations.xlsx" TargetMode="External"/><Relationship Id="rId5" Type="http://schemas.openxmlformats.org/officeDocument/2006/relationships/hyperlink" Target="http://data-windsor.opendata.arcgis.com/datasets/census-tract-demographics--donn%C3%A9es-d%C3%A9mographiques-du-secteur-de-recensement" TargetMode="External"/><Relationship Id="rId4" Type="http://schemas.openxmlformats.org/officeDocument/2006/relationships/hyperlink" Target="http://data-windsor.opendata.arcgis.com/datasets/crime-by-neighbourhood-2017--crime-par-quartier-201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EB6C0-AE3F-4535-A0AC-486977F605B7}"/>
              </a:ext>
            </a:extLst>
          </p:cNvPr>
          <p:cNvSpPr>
            <a:spLocks noGrp="1"/>
          </p:cNvSpPr>
          <p:nvPr>
            <p:ph type="ctrTitle"/>
          </p:nvPr>
        </p:nvSpPr>
        <p:spPr/>
        <p:txBody>
          <a:bodyPr>
            <a:normAutofit/>
          </a:bodyPr>
          <a:lstStyle/>
          <a:p>
            <a:r>
              <a:rPr lang="en-US" dirty="0"/>
              <a:t>Battle Of Neighborhoods- </a:t>
            </a:r>
            <a:br>
              <a:rPr lang="en-US" dirty="0"/>
            </a:br>
            <a:r>
              <a:rPr lang="en-US" dirty="0"/>
              <a:t>Windsor, Ontario</a:t>
            </a:r>
            <a:endParaRPr lang="en-IN" dirty="0"/>
          </a:p>
        </p:txBody>
      </p:sp>
      <p:sp>
        <p:nvSpPr>
          <p:cNvPr id="3" name="Subtitle 2">
            <a:extLst>
              <a:ext uri="{FF2B5EF4-FFF2-40B4-BE49-F238E27FC236}">
                <a16:creationId xmlns:a16="http://schemas.microsoft.com/office/drawing/2014/main" id="{B55D2D8E-4BD2-40EF-AE7F-FB700A34644B}"/>
              </a:ext>
            </a:extLst>
          </p:cNvPr>
          <p:cNvSpPr>
            <a:spLocks noGrp="1"/>
          </p:cNvSpPr>
          <p:nvPr>
            <p:ph type="subTitle" idx="1"/>
          </p:nvPr>
        </p:nvSpPr>
        <p:spPr/>
        <p:txBody>
          <a:bodyPr/>
          <a:lstStyle/>
          <a:p>
            <a:r>
              <a:rPr lang="en-US" dirty="0">
                <a:latin typeface="Aharoni" panose="02010803020104030203" pitchFamily="2" charset="-79"/>
                <a:cs typeface="Aharoni" panose="02010803020104030203" pitchFamily="2" charset="-79"/>
              </a:rPr>
              <a:t>By Shreya</a:t>
            </a:r>
            <a:endParaRPr lang="en-IN"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974206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B2E72-3B80-4BDD-A799-EB9CD88312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302" y="801793"/>
            <a:ext cx="9339943" cy="5507620"/>
          </a:xfrm>
          <a:prstGeom prst="rect">
            <a:avLst/>
          </a:prstGeom>
        </p:spPr>
      </p:pic>
    </p:spTree>
    <p:extLst>
      <p:ext uri="{BB962C8B-B14F-4D97-AF65-F5344CB8AC3E}">
        <p14:creationId xmlns:p14="http://schemas.microsoft.com/office/powerpoint/2010/main" val="2080164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45A8A19-7920-44AB-998E-FB7D07B717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6163" y="960119"/>
            <a:ext cx="8899673" cy="5273056"/>
          </a:xfrm>
          <a:prstGeom prst="rect">
            <a:avLst/>
          </a:prstGeom>
        </p:spPr>
      </p:pic>
      <p:sp>
        <p:nvSpPr>
          <p:cNvPr id="7" name="TextBox 6">
            <a:extLst>
              <a:ext uri="{FF2B5EF4-FFF2-40B4-BE49-F238E27FC236}">
                <a16:creationId xmlns:a16="http://schemas.microsoft.com/office/drawing/2014/main" id="{487F618E-9966-4D67-AE10-B428CE5C67BB}"/>
              </a:ext>
            </a:extLst>
          </p:cNvPr>
          <p:cNvSpPr txBox="1"/>
          <p:nvPr/>
        </p:nvSpPr>
        <p:spPr>
          <a:xfrm>
            <a:off x="1822366" y="498454"/>
            <a:ext cx="8899673" cy="461665"/>
          </a:xfrm>
          <a:prstGeom prst="rect">
            <a:avLst/>
          </a:prstGeom>
          <a:noFill/>
        </p:spPr>
        <p:txBody>
          <a:bodyPr wrap="square" rtlCol="0">
            <a:spAutoFit/>
          </a:bodyPr>
          <a:lstStyle/>
          <a:p>
            <a:pPr algn="ctr"/>
            <a:r>
              <a:rPr lang="en-US" sz="2400" dirty="0"/>
              <a:t>Choropleth map showing Crime Count of the neighborhoods</a:t>
            </a:r>
            <a:endParaRPr lang="en-IN" sz="2400" dirty="0"/>
          </a:p>
        </p:txBody>
      </p:sp>
    </p:spTree>
    <p:extLst>
      <p:ext uri="{BB962C8B-B14F-4D97-AF65-F5344CB8AC3E}">
        <p14:creationId xmlns:p14="http://schemas.microsoft.com/office/powerpoint/2010/main" val="3413526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383F9-2B80-4816-8F21-BBA96806C874}"/>
              </a:ext>
            </a:extLst>
          </p:cNvPr>
          <p:cNvSpPr>
            <a:spLocks noGrp="1"/>
          </p:cNvSpPr>
          <p:nvPr>
            <p:ph type="title"/>
          </p:nvPr>
        </p:nvSpPr>
        <p:spPr>
          <a:xfrm>
            <a:off x="763480" y="286603"/>
            <a:ext cx="10392200" cy="1450757"/>
          </a:xfrm>
        </p:spPr>
        <p:txBody>
          <a:bodyPr>
            <a:normAutofit/>
          </a:bodyPr>
          <a:lstStyle/>
          <a:p>
            <a:r>
              <a:rPr lang="en-US" sz="3600" b="1" dirty="0"/>
              <a:t>Importing data from Foursquare API for specific locations</a:t>
            </a:r>
            <a:endParaRPr lang="en-IN" sz="3600" b="1" dirty="0"/>
          </a:p>
        </p:txBody>
      </p:sp>
      <p:sp>
        <p:nvSpPr>
          <p:cNvPr id="3" name="Content Placeholder 2">
            <a:extLst>
              <a:ext uri="{FF2B5EF4-FFF2-40B4-BE49-F238E27FC236}">
                <a16:creationId xmlns:a16="http://schemas.microsoft.com/office/drawing/2014/main" id="{3E65543A-79DB-482E-98EB-34C0C42ADC41}"/>
              </a:ext>
            </a:extLst>
          </p:cNvPr>
          <p:cNvSpPr>
            <a:spLocks noGrp="1"/>
          </p:cNvSpPr>
          <p:nvPr>
            <p:ph idx="1"/>
          </p:nvPr>
        </p:nvSpPr>
        <p:spPr>
          <a:xfrm>
            <a:off x="763480" y="1845734"/>
            <a:ext cx="10392200" cy="4023360"/>
          </a:xfrm>
        </p:spPr>
        <p:txBody>
          <a:bodyPr/>
          <a:lstStyle/>
          <a:p>
            <a:r>
              <a:rPr lang="en-US" dirty="0"/>
              <a:t>Loading the "Windsor Locations" data enables us to perform a statistical analysis on the most common venues by location.</a:t>
            </a:r>
          </a:p>
          <a:p>
            <a:r>
              <a:rPr lang="en-US" dirty="0"/>
              <a:t>We might wonder if the prevalence of bars and clubs in the downtown region has something to do with the higher crime rate in the near Platt region.</a:t>
            </a:r>
          </a:p>
          <a:p>
            <a:r>
              <a:rPr lang="en-US" dirty="0"/>
              <a:t>Plotting the latitude and longitude coordinates of the locations of interest onto the crime choropleth map enables us to now study the most common venues by using the Foursquare data.</a:t>
            </a:r>
          </a:p>
          <a:p>
            <a:endParaRPr lang="en-IN" dirty="0"/>
          </a:p>
        </p:txBody>
      </p:sp>
    </p:spTree>
    <p:extLst>
      <p:ext uri="{BB962C8B-B14F-4D97-AF65-F5344CB8AC3E}">
        <p14:creationId xmlns:p14="http://schemas.microsoft.com/office/powerpoint/2010/main" val="837587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1C2E71-FE71-4CD4-A46A-C9BDC4F9C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102" y="986459"/>
            <a:ext cx="10279795" cy="5273056"/>
          </a:xfrm>
          <a:prstGeom prst="rect">
            <a:avLst/>
          </a:prstGeom>
        </p:spPr>
      </p:pic>
      <p:sp>
        <p:nvSpPr>
          <p:cNvPr id="4" name="TextBox 3">
            <a:extLst>
              <a:ext uri="{FF2B5EF4-FFF2-40B4-BE49-F238E27FC236}">
                <a16:creationId xmlns:a16="http://schemas.microsoft.com/office/drawing/2014/main" id="{3A1B5864-77FE-471D-B4A3-5EB710C71FE7}"/>
              </a:ext>
            </a:extLst>
          </p:cNvPr>
          <p:cNvSpPr txBox="1"/>
          <p:nvPr/>
        </p:nvSpPr>
        <p:spPr>
          <a:xfrm>
            <a:off x="2776264" y="561763"/>
            <a:ext cx="5943600" cy="369332"/>
          </a:xfrm>
          <a:prstGeom prst="rect">
            <a:avLst/>
          </a:prstGeom>
          <a:noFill/>
        </p:spPr>
        <p:txBody>
          <a:bodyPr wrap="square" rtlCol="0">
            <a:spAutoFit/>
          </a:bodyPr>
          <a:lstStyle/>
          <a:p>
            <a:pPr algn="ctr"/>
            <a:r>
              <a:rPr lang="en-US" dirty="0"/>
              <a:t>The Specific Locations</a:t>
            </a:r>
            <a:endParaRPr lang="en-IN" dirty="0"/>
          </a:p>
        </p:txBody>
      </p:sp>
    </p:spTree>
    <p:extLst>
      <p:ext uri="{BB962C8B-B14F-4D97-AF65-F5344CB8AC3E}">
        <p14:creationId xmlns:p14="http://schemas.microsoft.com/office/powerpoint/2010/main" val="1123433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25D2ED-EC94-4C47-90FA-8215F81FC5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822" y="801793"/>
            <a:ext cx="8644356" cy="5273056"/>
          </a:xfrm>
          <a:prstGeom prst="rect">
            <a:avLst/>
          </a:prstGeom>
        </p:spPr>
      </p:pic>
    </p:spTree>
    <p:extLst>
      <p:ext uri="{BB962C8B-B14F-4D97-AF65-F5344CB8AC3E}">
        <p14:creationId xmlns:p14="http://schemas.microsoft.com/office/powerpoint/2010/main" val="1220666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2A786-60BE-446B-BE22-10DBE3812BB2}"/>
              </a:ext>
            </a:extLst>
          </p:cNvPr>
          <p:cNvSpPr>
            <a:spLocks noGrp="1"/>
          </p:cNvSpPr>
          <p:nvPr>
            <p:ph type="title"/>
          </p:nvPr>
        </p:nvSpPr>
        <p:spPr/>
        <p:txBody>
          <a:bodyPr/>
          <a:lstStyle/>
          <a:p>
            <a:r>
              <a:rPr lang="en-US" dirty="0"/>
              <a:t>Analyzing the data from Foursquare</a:t>
            </a:r>
            <a:endParaRPr lang="en-IN" dirty="0"/>
          </a:p>
        </p:txBody>
      </p:sp>
      <p:sp>
        <p:nvSpPr>
          <p:cNvPr id="3" name="Content Placeholder 2">
            <a:extLst>
              <a:ext uri="{FF2B5EF4-FFF2-40B4-BE49-F238E27FC236}">
                <a16:creationId xmlns:a16="http://schemas.microsoft.com/office/drawing/2014/main" id="{DE4AF23A-A322-44AF-918D-55E974E4AF0E}"/>
              </a:ext>
            </a:extLst>
          </p:cNvPr>
          <p:cNvSpPr>
            <a:spLocks noGrp="1"/>
          </p:cNvSpPr>
          <p:nvPr>
            <p:ph idx="1"/>
          </p:nvPr>
        </p:nvSpPr>
        <p:spPr/>
        <p:txBody>
          <a:bodyPr/>
          <a:lstStyle/>
          <a:p>
            <a:r>
              <a:rPr lang="en-US" dirty="0"/>
              <a:t>Grouping rows by location and the mean of the frequency of occurrence of each category we venue categories we study the top five most common venues.</a:t>
            </a:r>
          </a:p>
          <a:p>
            <a:r>
              <a:rPr lang="en-US" dirty="0"/>
              <a:t>Putting this data into a pandas data frame we can then determine the most common venues by location and plot onto a map</a:t>
            </a:r>
          </a:p>
          <a:p>
            <a:endParaRPr lang="en-IN" dirty="0"/>
          </a:p>
        </p:txBody>
      </p:sp>
    </p:spTree>
    <p:extLst>
      <p:ext uri="{BB962C8B-B14F-4D97-AF65-F5344CB8AC3E}">
        <p14:creationId xmlns:p14="http://schemas.microsoft.com/office/powerpoint/2010/main" val="1133017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2D19FA-D31D-44D8-B6D2-9F9941D85C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655" y="801793"/>
            <a:ext cx="4732567" cy="5273056"/>
          </a:xfrm>
          <a:prstGeom prst="rect">
            <a:avLst/>
          </a:prstGeom>
        </p:spPr>
      </p:pic>
      <p:pic>
        <p:nvPicPr>
          <p:cNvPr id="3" name="Picture 2">
            <a:extLst>
              <a:ext uri="{FF2B5EF4-FFF2-40B4-BE49-F238E27FC236}">
                <a16:creationId xmlns:a16="http://schemas.microsoft.com/office/drawing/2014/main" id="{ACE2122D-634A-40A6-B111-42D66FC410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6046" y="801793"/>
            <a:ext cx="4838028" cy="5273056"/>
          </a:xfrm>
          <a:prstGeom prst="rect">
            <a:avLst/>
          </a:prstGeom>
        </p:spPr>
      </p:pic>
    </p:spTree>
    <p:extLst>
      <p:ext uri="{BB962C8B-B14F-4D97-AF65-F5344CB8AC3E}">
        <p14:creationId xmlns:p14="http://schemas.microsoft.com/office/powerpoint/2010/main" val="2499710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863A44-0217-4C2A-B63B-63BBAC712B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745" y="1087917"/>
            <a:ext cx="10594510" cy="4700808"/>
          </a:xfrm>
          <a:prstGeom prst="rect">
            <a:avLst/>
          </a:prstGeom>
        </p:spPr>
      </p:pic>
      <p:sp>
        <p:nvSpPr>
          <p:cNvPr id="4" name="TextBox 3">
            <a:extLst>
              <a:ext uri="{FF2B5EF4-FFF2-40B4-BE49-F238E27FC236}">
                <a16:creationId xmlns:a16="http://schemas.microsoft.com/office/drawing/2014/main" id="{08625BE5-D4E3-4078-9C63-9FCDAE182EBE}"/>
              </a:ext>
            </a:extLst>
          </p:cNvPr>
          <p:cNvSpPr txBox="1"/>
          <p:nvPr/>
        </p:nvSpPr>
        <p:spPr>
          <a:xfrm>
            <a:off x="1522067" y="674681"/>
            <a:ext cx="8425543" cy="369332"/>
          </a:xfrm>
          <a:prstGeom prst="rect">
            <a:avLst/>
          </a:prstGeom>
          <a:noFill/>
        </p:spPr>
        <p:txBody>
          <a:bodyPr wrap="square" rtlCol="0">
            <a:spAutoFit/>
          </a:bodyPr>
          <a:lstStyle/>
          <a:p>
            <a:pPr algn="ctr"/>
            <a:r>
              <a:rPr lang="en-US" dirty="0"/>
              <a:t>Mean of the Frequency of Occurrence of each Category for each Location</a:t>
            </a:r>
            <a:endParaRPr lang="en-IN" dirty="0"/>
          </a:p>
        </p:txBody>
      </p:sp>
    </p:spTree>
    <p:extLst>
      <p:ext uri="{BB962C8B-B14F-4D97-AF65-F5344CB8AC3E}">
        <p14:creationId xmlns:p14="http://schemas.microsoft.com/office/powerpoint/2010/main" val="2449754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132AA3-B299-4B30-B394-C1C901891A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888" y="569166"/>
            <a:ext cx="11170715" cy="5808773"/>
          </a:xfrm>
          <a:prstGeom prst="rect">
            <a:avLst/>
          </a:prstGeom>
        </p:spPr>
      </p:pic>
    </p:spTree>
    <p:extLst>
      <p:ext uri="{BB962C8B-B14F-4D97-AF65-F5344CB8AC3E}">
        <p14:creationId xmlns:p14="http://schemas.microsoft.com/office/powerpoint/2010/main" val="934974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E8684-899C-4C2D-8710-F530CE6D6FCC}"/>
              </a:ext>
            </a:extLst>
          </p:cNvPr>
          <p:cNvSpPr>
            <a:spLocks noGrp="1"/>
          </p:cNvSpPr>
          <p:nvPr>
            <p:ph type="title"/>
          </p:nvPr>
        </p:nvSpPr>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D9A6D8E3-C883-4DD0-842C-693154EB287B}"/>
              </a:ext>
            </a:extLst>
          </p:cNvPr>
          <p:cNvSpPr>
            <a:spLocks noGrp="1"/>
          </p:cNvSpPr>
          <p:nvPr>
            <p:ph idx="1"/>
          </p:nvPr>
        </p:nvSpPr>
        <p:spPr/>
        <p:txBody>
          <a:bodyPr>
            <a:normAutofit fontScale="62500" lnSpcReduction="20000"/>
          </a:bodyPr>
          <a:lstStyle/>
          <a:p>
            <a:r>
              <a:rPr lang="en-US" dirty="0"/>
              <a:t>The analysis helped us discover visually and quantitatively Neighborhoods in Fredericton</a:t>
            </a:r>
          </a:p>
          <a:p>
            <a:r>
              <a:rPr lang="en-US" dirty="0"/>
              <a:t>1) Crime frequency by neighborhood</a:t>
            </a:r>
          </a:p>
          <a:p>
            <a:r>
              <a:rPr lang="en-US" dirty="0"/>
              <a:t>2) Crime type frequency and statistics. The mean crime count in the City of Fredericton is 22.</a:t>
            </a:r>
          </a:p>
          <a:p>
            <a:r>
              <a:rPr lang="en-US" dirty="0"/>
              <a:t>3) Crime type count by </a:t>
            </a:r>
            <a:r>
              <a:rPr lang="en-US" dirty="0" err="1"/>
              <a:t>neighbourhood</a:t>
            </a:r>
            <a:r>
              <a:rPr lang="en-US" dirty="0"/>
              <a:t>. Theft from motor vehicles is most prevalent in the same area as the most frequent crimes. It's interesting to note this area is mostly residential and most do not have garages. It would be interesting to further examine if surveillance is a </a:t>
            </a:r>
            <a:r>
              <a:rPr lang="en-US" dirty="0" err="1"/>
              <a:t>deterant</a:t>
            </a:r>
            <a:r>
              <a:rPr lang="en-US" dirty="0"/>
              <a:t> for motor vehicle crimes in the downtown core compared to low surveillance in the Platt neighborhood.</a:t>
            </a:r>
          </a:p>
          <a:p>
            <a:r>
              <a:rPr lang="en-US" dirty="0"/>
              <a:t>4) </a:t>
            </a:r>
            <a:r>
              <a:rPr lang="en-US" b="1" dirty="0"/>
              <a:t>Motor Vehicle crimes less than $5000 analysis*</a:t>
            </a:r>
            <a:r>
              <a:rPr lang="en-US" dirty="0"/>
              <a:t> by neighborhood and resulting statistics. The most common crime is Other Theft less than 5k followed by Motor Vehicle Theft less than 5k. There is a mean of 6 motor vehicle thefts less than 5k by neighborhood in the City.</a:t>
            </a:r>
          </a:p>
          <a:p>
            <a:r>
              <a:rPr lang="en-US" dirty="0"/>
              <a:t>5) That population density and resulting visual correlation is not strongly correlated to crime frequency. Causation for crime is not able to be determined given lack of open data specificity by individual and environment.</a:t>
            </a:r>
          </a:p>
          <a:p>
            <a:r>
              <a:rPr lang="en-US" dirty="0"/>
              <a:t>6) Using </a:t>
            </a:r>
            <a:r>
              <a:rPr lang="en-US" b="1" i="1" dirty="0"/>
              <a:t>k-means</a:t>
            </a:r>
            <a:r>
              <a:rPr lang="en-US" dirty="0"/>
              <a:t>, we were able to determine the top 10 most common venues within a 1 km radius of the centroid of the highest crime neighborhood. The most common venues in the highest crime neighborhood are coffee shops followed by Pubs and Bars.</a:t>
            </a:r>
          </a:p>
          <a:p>
            <a:r>
              <a:rPr lang="en-US" dirty="0"/>
              <a:t>7) While, it is not valid, consistent, reliable or sufficient to assume a higher concentration of the combination of coffee shops, bars and clubs predicts the amount of crime occurrence in the City of Fredericton, this may be a part of the model needed to be able to in the future.</a:t>
            </a:r>
          </a:p>
          <a:p>
            <a:r>
              <a:rPr lang="en-US" dirty="0"/>
              <a:t>8) We were able to determine the top 10 most common venues by location of interest.</a:t>
            </a:r>
          </a:p>
          <a:p>
            <a:r>
              <a:rPr lang="en-US" dirty="0"/>
              <a:t>9) Statistically, we determined there are no coffee shops within the Knowledge Park clusters.</a:t>
            </a:r>
          </a:p>
          <a:p>
            <a:endParaRPr lang="en-IN" dirty="0"/>
          </a:p>
        </p:txBody>
      </p:sp>
    </p:spTree>
    <p:extLst>
      <p:ext uri="{BB962C8B-B14F-4D97-AF65-F5344CB8AC3E}">
        <p14:creationId xmlns:p14="http://schemas.microsoft.com/office/powerpoint/2010/main" val="2561066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EFCDBCB-3D46-43C9-BE00-93D075A3329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25754" y="1104884"/>
            <a:ext cx="10140492" cy="527305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329B35B-0723-4D0D-B03F-2C558F9E5B16}"/>
              </a:ext>
            </a:extLst>
          </p:cNvPr>
          <p:cNvSpPr txBox="1"/>
          <p:nvPr/>
        </p:nvSpPr>
        <p:spPr>
          <a:xfrm>
            <a:off x="3204837" y="624824"/>
            <a:ext cx="5566299" cy="523220"/>
          </a:xfrm>
          <a:prstGeom prst="rect">
            <a:avLst/>
          </a:prstGeom>
          <a:noFill/>
        </p:spPr>
        <p:txBody>
          <a:bodyPr wrap="square" rtlCol="0">
            <a:spAutoFit/>
          </a:bodyPr>
          <a:lstStyle/>
          <a:p>
            <a:r>
              <a:rPr lang="en-US" sz="2800" dirty="0"/>
              <a:t>Windsor, South-Western Ontario</a:t>
            </a:r>
            <a:endParaRPr lang="en-IN" sz="2800" dirty="0"/>
          </a:p>
        </p:txBody>
      </p:sp>
    </p:spTree>
    <p:extLst>
      <p:ext uri="{BB962C8B-B14F-4D97-AF65-F5344CB8AC3E}">
        <p14:creationId xmlns:p14="http://schemas.microsoft.com/office/powerpoint/2010/main" val="3393046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0FDAB0-3014-468F-BC25-AD71ADDD59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623" y="480060"/>
            <a:ext cx="9629190" cy="5897880"/>
          </a:xfrm>
          <a:prstGeom prst="rect">
            <a:avLst/>
          </a:prstGeom>
        </p:spPr>
      </p:pic>
    </p:spTree>
    <p:extLst>
      <p:ext uri="{BB962C8B-B14F-4D97-AF65-F5344CB8AC3E}">
        <p14:creationId xmlns:p14="http://schemas.microsoft.com/office/powerpoint/2010/main" val="372902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1B6E-EADF-416C-9BF8-A07A8F4FD0C0}"/>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96A01D8E-E80B-4AC4-954C-799D051978A7}"/>
              </a:ext>
            </a:extLst>
          </p:cNvPr>
          <p:cNvSpPr>
            <a:spLocks noGrp="1"/>
          </p:cNvSpPr>
          <p:nvPr>
            <p:ph idx="1"/>
          </p:nvPr>
        </p:nvSpPr>
        <p:spPr/>
        <p:txBody>
          <a:bodyPr>
            <a:normAutofit/>
          </a:bodyPr>
          <a:lstStyle/>
          <a:p>
            <a:r>
              <a:rPr lang="en-US" dirty="0"/>
              <a:t>Using a combination of datasets from the City of Windsor Open Data project and Foursquare venue data we were able to analyze, discover and describe neighborhoods, crime, population density and statistically describe quantitatively venues by locations of interest.</a:t>
            </a:r>
          </a:p>
          <a:p>
            <a:endParaRPr lang="en-US" dirty="0"/>
          </a:p>
          <a:p>
            <a:r>
              <a:rPr lang="en-US" dirty="0"/>
              <a:t>While overall, the City of Windsor Open Data is interesting, it misses the details required for true valued quantitative analysis and predictive analytics which would be most valued by investors and developers to make appropriate investments and to minimize risk.</a:t>
            </a:r>
          </a:p>
          <a:p>
            <a:endParaRPr lang="en-US" dirty="0"/>
          </a:p>
          <a:p>
            <a:r>
              <a:rPr lang="en-US" dirty="0"/>
              <a:t>The Open Data project is a great start and empowers the need for a "Citizens Like Me" model to be developed where citizens of digital Windsor are able to share their data as they wish for detailed analysis that enables the creation of valued services.</a:t>
            </a:r>
            <a:endParaRPr lang="en-IN" dirty="0"/>
          </a:p>
        </p:txBody>
      </p:sp>
    </p:spTree>
    <p:extLst>
      <p:ext uri="{BB962C8B-B14F-4D97-AF65-F5344CB8AC3E}">
        <p14:creationId xmlns:p14="http://schemas.microsoft.com/office/powerpoint/2010/main" val="2286261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43D48-1900-4399-A102-6FF186187ED4}"/>
              </a:ext>
            </a:extLst>
          </p:cNvPr>
          <p:cNvSpPr>
            <a:spLocks noGrp="1"/>
          </p:cNvSpPr>
          <p:nvPr>
            <p:ph type="title"/>
          </p:nvPr>
        </p:nvSpPr>
        <p:spPr/>
        <p:txBody>
          <a:bodyPr/>
          <a:lstStyle/>
          <a:p>
            <a:r>
              <a:rPr lang="en-US" dirty="0"/>
              <a:t>Reference</a:t>
            </a:r>
            <a:endParaRPr lang="en-IN" dirty="0"/>
          </a:p>
        </p:txBody>
      </p:sp>
      <p:sp>
        <p:nvSpPr>
          <p:cNvPr id="3" name="Content Placeholder 2">
            <a:extLst>
              <a:ext uri="{FF2B5EF4-FFF2-40B4-BE49-F238E27FC236}">
                <a16:creationId xmlns:a16="http://schemas.microsoft.com/office/drawing/2014/main" id="{8E27B406-6D09-4463-9A7D-857A867AA428}"/>
              </a:ext>
            </a:extLst>
          </p:cNvPr>
          <p:cNvSpPr>
            <a:spLocks noGrp="1"/>
          </p:cNvSpPr>
          <p:nvPr>
            <p:ph idx="1"/>
          </p:nvPr>
        </p:nvSpPr>
        <p:spPr/>
        <p:txBody>
          <a:bodyPr/>
          <a:lstStyle/>
          <a:p>
            <a:r>
              <a:rPr lang="en-IN" dirty="0">
                <a:hlinkClick r:id="rId2"/>
              </a:rPr>
              <a:t>Google Map</a:t>
            </a:r>
            <a:r>
              <a:rPr lang="en-IN" dirty="0"/>
              <a:t> </a:t>
            </a:r>
          </a:p>
          <a:p>
            <a:r>
              <a:rPr lang="en-IN" dirty="0">
                <a:hlinkClick r:id="rId3"/>
              </a:rPr>
              <a:t>Foursquare API</a:t>
            </a:r>
            <a:endParaRPr lang="en-IN" dirty="0"/>
          </a:p>
          <a:p>
            <a:r>
              <a:rPr lang="en-US" dirty="0">
                <a:hlinkClick r:id="rId4"/>
              </a:rPr>
              <a:t>Wikipedia for Windsor</a:t>
            </a:r>
            <a:endParaRPr lang="en-US" dirty="0"/>
          </a:p>
          <a:p>
            <a:r>
              <a:rPr lang="en-US" dirty="0" err="1">
                <a:hlinkClick r:id="rId5"/>
              </a:rPr>
              <a:t>Github</a:t>
            </a:r>
            <a:r>
              <a:rPr lang="en-US" dirty="0">
                <a:hlinkClick r:id="rId5"/>
              </a:rPr>
              <a:t> Repository</a:t>
            </a:r>
            <a:endParaRPr lang="en-US" dirty="0"/>
          </a:p>
        </p:txBody>
      </p:sp>
    </p:spTree>
    <p:extLst>
      <p:ext uri="{BB962C8B-B14F-4D97-AF65-F5344CB8AC3E}">
        <p14:creationId xmlns:p14="http://schemas.microsoft.com/office/powerpoint/2010/main" val="697286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85A38-ADDC-4CEB-B97F-2243FCE90C29}"/>
              </a:ext>
            </a:extLst>
          </p:cNvPr>
          <p:cNvSpPr>
            <a:spLocks noGrp="1"/>
          </p:cNvSpPr>
          <p:nvPr>
            <p:ph type="title"/>
          </p:nvPr>
        </p:nvSpPr>
        <p:spPr/>
        <p:txBody>
          <a:bodyPr/>
          <a:lstStyle/>
          <a:p>
            <a:r>
              <a:rPr lang="en-US" dirty="0"/>
              <a:t>Introduction: Business Problems</a:t>
            </a:r>
            <a:endParaRPr lang="en-IN" dirty="0"/>
          </a:p>
        </p:txBody>
      </p:sp>
      <p:sp>
        <p:nvSpPr>
          <p:cNvPr id="3" name="Content Placeholder 2">
            <a:extLst>
              <a:ext uri="{FF2B5EF4-FFF2-40B4-BE49-F238E27FC236}">
                <a16:creationId xmlns:a16="http://schemas.microsoft.com/office/drawing/2014/main" id="{1AD65CFD-3C22-47A0-9754-176F32DDC848}"/>
              </a:ext>
            </a:extLst>
          </p:cNvPr>
          <p:cNvSpPr>
            <a:spLocks noGrp="1"/>
          </p:cNvSpPr>
          <p:nvPr>
            <p:ph idx="1"/>
          </p:nvPr>
        </p:nvSpPr>
        <p:spPr/>
        <p:txBody>
          <a:bodyPr>
            <a:normAutofit fontScale="70000" lnSpcReduction="20000"/>
          </a:bodyPr>
          <a:lstStyle/>
          <a:p>
            <a:r>
              <a:rPr lang="en-US" dirty="0"/>
              <a:t>Windsor is a city in southwestern Ontario, Canada, on the south bank of the Detroit River directly across from Detroit, Michigan. Located in Essex County, it is the southernmost city in Canada and marks the southwestern end of the Quebec City–Windsor Corridor. The city's population was 217,188 at the 2016 census, making it the third-most populated city in Southwestern Ontario, after London and Kitchener. The Detroit–Windsor urban area is North America's most populous trans-border conurbation, and the Ambassador Bridge border crossing is the busiest commercial crossing on the Canada–United States border.</a:t>
            </a:r>
          </a:p>
          <a:p>
            <a:r>
              <a:rPr lang="en-US" dirty="0"/>
              <a:t>Windsor is a major contributor to Canada's automotive industry and is culturally diverse. Known as the "Automotive Capital of Canada", Windsor's industrial and manufacturing heritage is responsible for how the city has developed through the years. Owing to this virtues it offers a wide spectrum of venues and is a </a:t>
            </a:r>
            <a:r>
              <a:rPr lang="en-US" dirty="0" err="1"/>
              <a:t>governement</a:t>
            </a:r>
            <a:r>
              <a:rPr lang="en-US" dirty="0"/>
              <a:t>, university and cultural hub.</a:t>
            </a:r>
          </a:p>
          <a:p>
            <a:r>
              <a:rPr lang="en-US" dirty="0"/>
              <a:t>As the city grows and develops, it becomes increasingly important to examine and understand it </a:t>
            </a:r>
            <a:r>
              <a:rPr lang="en-US" dirty="0" err="1"/>
              <a:t>quantitiatively</a:t>
            </a:r>
            <a:r>
              <a:rPr lang="en-US" dirty="0"/>
              <a:t>. The City of Windsor provides open data for everyone and encourages entrepreneurial use to develop services for the benefit of its </a:t>
            </a:r>
            <a:r>
              <a:rPr lang="en-US" dirty="0" err="1"/>
              <a:t>ciitzens</a:t>
            </a:r>
            <a:r>
              <a:rPr lang="en-US" dirty="0"/>
              <a:t>.</a:t>
            </a:r>
          </a:p>
          <a:p>
            <a:r>
              <a:rPr lang="en-US" dirty="0"/>
              <a:t>Developers, policy makers and/or city planners have an interest in answering the following questions:</a:t>
            </a:r>
          </a:p>
          <a:p>
            <a:r>
              <a:rPr lang="en-US" dirty="0"/>
              <a:t>1) What </a:t>
            </a:r>
            <a:r>
              <a:rPr lang="en-US" dirty="0" err="1"/>
              <a:t>neighbourhoods</a:t>
            </a:r>
            <a:r>
              <a:rPr lang="en-US" dirty="0"/>
              <a:t> have the highest crime?</a:t>
            </a:r>
          </a:p>
          <a:p>
            <a:r>
              <a:rPr lang="en-US" dirty="0"/>
              <a:t>2) Is population density correlated to crime level?</a:t>
            </a:r>
          </a:p>
          <a:p>
            <a:r>
              <a:rPr lang="en-US" dirty="0"/>
              <a:t>3) Using Foursquare data, what venues are most common in different locations within the city?</a:t>
            </a:r>
          </a:p>
          <a:p>
            <a:r>
              <a:rPr lang="en-US" dirty="0"/>
              <a:t>4) Does the Knowledge Park really need a coffee shop?</a:t>
            </a:r>
          </a:p>
          <a:p>
            <a:r>
              <a:rPr lang="en-US" dirty="0"/>
              <a:t>5) What other landmarks and facilities can be useful?</a:t>
            </a:r>
          </a:p>
          <a:p>
            <a:endParaRPr lang="en-IN" dirty="0"/>
          </a:p>
        </p:txBody>
      </p:sp>
    </p:spTree>
    <p:extLst>
      <p:ext uri="{BB962C8B-B14F-4D97-AF65-F5344CB8AC3E}">
        <p14:creationId xmlns:p14="http://schemas.microsoft.com/office/powerpoint/2010/main" val="1969436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AFB14-8124-4D4E-93B5-90DE6FA56ED4}"/>
              </a:ext>
            </a:extLst>
          </p:cNvPr>
          <p:cNvSpPr>
            <a:spLocks noGrp="1"/>
          </p:cNvSpPr>
          <p:nvPr>
            <p:ph type="title"/>
          </p:nvPr>
        </p:nvSpPr>
        <p:spPr/>
        <p:txBody>
          <a:bodyPr/>
          <a:lstStyle/>
          <a:p>
            <a:r>
              <a:rPr lang="en-US" dirty="0"/>
              <a:t>Data</a:t>
            </a:r>
            <a:endParaRPr lang="en-IN" dirty="0"/>
          </a:p>
        </p:txBody>
      </p:sp>
      <p:sp>
        <p:nvSpPr>
          <p:cNvPr id="3" name="Content Placeholder 2">
            <a:extLst>
              <a:ext uri="{FF2B5EF4-FFF2-40B4-BE49-F238E27FC236}">
                <a16:creationId xmlns:a16="http://schemas.microsoft.com/office/drawing/2014/main" id="{7A115229-971C-49B6-9D01-CA99EDCDA3F4}"/>
              </a:ext>
            </a:extLst>
          </p:cNvPr>
          <p:cNvSpPr>
            <a:spLocks noGrp="1"/>
          </p:cNvSpPr>
          <p:nvPr>
            <p:ph idx="1"/>
          </p:nvPr>
        </p:nvSpPr>
        <p:spPr/>
        <p:txBody>
          <a:bodyPr>
            <a:normAutofit fontScale="85000" lnSpcReduction="20000"/>
          </a:bodyPr>
          <a:lstStyle/>
          <a:p>
            <a:r>
              <a:rPr lang="en-US" dirty="0"/>
              <a:t>To understand and explore we will need the following City of Windsor Open Data:</a:t>
            </a:r>
          </a:p>
          <a:p>
            <a:r>
              <a:rPr lang="en-US" dirty="0"/>
              <a:t>Open Data Site: </a:t>
            </a:r>
            <a:r>
              <a:rPr lang="en-US" u="sng" dirty="0">
                <a:hlinkClick r:id="rId2"/>
              </a:rPr>
              <a:t>http://data-windsor.opendata.arcgis.com/</a:t>
            </a:r>
            <a:endParaRPr lang="en-US" dirty="0"/>
          </a:p>
          <a:p>
            <a:r>
              <a:rPr lang="en-US" dirty="0"/>
              <a:t>Windsor </a:t>
            </a:r>
            <a:r>
              <a:rPr lang="en-US" dirty="0" err="1"/>
              <a:t>Neighbourhoods</a:t>
            </a:r>
            <a:r>
              <a:rPr lang="en-US" dirty="0"/>
              <a:t>: </a:t>
            </a:r>
            <a:r>
              <a:rPr lang="en-US" u="sng" dirty="0">
                <a:hlinkClick r:id="rId3"/>
              </a:rPr>
              <a:t>http://data-windsor.opendata.arcgis.com/datasets/neighbourhoods--quartiers</a:t>
            </a:r>
            <a:endParaRPr lang="en-US" dirty="0"/>
          </a:p>
          <a:p>
            <a:r>
              <a:rPr lang="en-US" dirty="0"/>
              <a:t>Windsor Crime by </a:t>
            </a:r>
            <a:r>
              <a:rPr lang="en-US" dirty="0" err="1"/>
              <a:t>Neighbourhood</a:t>
            </a:r>
            <a:r>
              <a:rPr lang="en-US" dirty="0"/>
              <a:t>: </a:t>
            </a:r>
            <a:r>
              <a:rPr lang="en-US" u="sng" dirty="0">
                <a:hlinkClick r:id="rId4"/>
              </a:rPr>
              <a:t>http://data-windsor.opendata.arcgis.com/datasets/crime-by-neighbourhood-2017--crime-par-quartier-2017</a:t>
            </a:r>
            <a:endParaRPr lang="en-US" dirty="0"/>
          </a:p>
          <a:p>
            <a:r>
              <a:rPr lang="en-US" dirty="0"/>
              <a:t>Fredericton Census Tract Demographics: </a:t>
            </a:r>
            <a:r>
              <a:rPr lang="en-US" u="sng" dirty="0">
                <a:hlinkClick r:id="rId5"/>
              </a:rPr>
              <a:t>http://data-windsor.opendata.arcgis.com/datasets/census-tract-demographics--donn%C3%A9es-d%C3%A9mographiques-du-secteur-de-recensement</a:t>
            </a:r>
            <a:endParaRPr lang="en-US" dirty="0"/>
          </a:p>
          <a:p>
            <a:r>
              <a:rPr lang="en-US" dirty="0"/>
              <a:t>Windsor locations of interest: </a:t>
            </a:r>
            <a:r>
              <a:rPr lang="en-US" u="sng" dirty="0">
                <a:hlinkClick r:id="rId6"/>
              </a:rPr>
              <a:t>https://github.com/old-school-kid/Coursera_Capstone/blob/master/Windsor%20Locations.xlsx</a:t>
            </a:r>
            <a:endParaRPr lang="en-US" dirty="0"/>
          </a:p>
          <a:p>
            <a:r>
              <a:rPr lang="en-US" dirty="0"/>
              <a:t>Foursquare Developers Access to venue data: </a:t>
            </a:r>
            <a:r>
              <a:rPr lang="en-US" u="sng" dirty="0">
                <a:hlinkClick r:id="rId7"/>
              </a:rPr>
              <a:t>https://foursquare.com/</a:t>
            </a:r>
            <a:endParaRPr lang="en-US" dirty="0"/>
          </a:p>
          <a:p>
            <a:r>
              <a:rPr lang="en-US" dirty="0"/>
              <a:t>Using this data will allow exploration and examination to answer the questions asked above. The </a:t>
            </a:r>
            <a:r>
              <a:rPr lang="en-US" dirty="0" err="1"/>
              <a:t>neighbourhood</a:t>
            </a:r>
            <a:r>
              <a:rPr lang="en-US" dirty="0"/>
              <a:t> data will enable us to properly group crime by </a:t>
            </a:r>
            <a:r>
              <a:rPr lang="en-US" dirty="0" err="1"/>
              <a:t>neighbourhood</a:t>
            </a:r>
            <a:r>
              <a:rPr lang="en-US" dirty="0"/>
              <a:t>. The Census data will enable us to then compare the population density to examine if areas of highest crime are also most densely populated. Windsor locations of interest will then allow us to cluster and quantitatively understand the venues most common to that location.</a:t>
            </a:r>
          </a:p>
          <a:p>
            <a:endParaRPr lang="en-IN" dirty="0"/>
          </a:p>
        </p:txBody>
      </p:sp>
    </p:spTree>
    <p:extLst>
      <p:ext uri="{BB962C8B-B14F-4D97-AF65-F5344CB8AC3E}">
        <p14:creationId xmlns:p14="http://schemas.microsoft.com/office/powerpoint/2010/main" val="1178524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79F7D-0B38-4CAD-B72C-5DDAD739E4C6}"/>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1967D98A-7DF9-43BA-8BB4-3BD2348423FF}"/>
              </a:ext>
            </a:extLst>
          </p:cNvPr>
          <p:cNvSpPr>
            <a:spLocks noGrp="1"/>
          </p:cNvSpPr>
          <p:nvPr>
            <p:ph idx="1"/>
          </p:nvPr>
        </p:nvSpPr>
        <p:spPr/>
        <p:txBody>
          <a:bodyPr>
            <a:normAutofit fontScale="92500" lnSpcReduction="20000"/>
          </a:bodyPr>
          <a:lstStyle/>
          <a:p>
            <a:r>
              <a:rPr lang="en-US" dirty="0"/>
              <a:t>All steps are referenced </a:t>
            </a:r>
            <a:r>
              <a:rPr lang="en-US" dirty="0" err="1"/>
              <a:t>beleow</a:t>
            </a:r>
            <a:r>
              <a:rPr lang="en-US" dirty="0"/>
              <a:t> in the Appendix: Analysis section.</a:t>
            </a:r>
          </a:p>
          <a:p>
            <a:r>
              <a:rPr lang="en-US" dirty="0"/>
              <a:t>The methodology will include:</a:t>
            </a:r>
          </a:p>
          <a:p>
            <a:r>
              <a:rPr lang="en-US" dirty="0"/>
              <a:t>1) Loading each data set</a:t>
            </a:r>
          </a:p>
          <a:p>
            <a:r>
              <a:rPr lang="en-US" dirty="0"/>
              <a:t>2)Examine the crime frequency by </a:t>
            </a:r>
            <a:r>
              <a:rPr lang="en-US" dirty="0" err="1"/>
              <a:t>neighbourhood</a:t>
            </a:r>
            <a:endParaRPr lang="en-US" dirty="0"/>
          </a:p>
          <a:p>
            <a:r>
              <a:rPr lang="en-US" dirty="0"/>
              <a:t>3) Study the crime types and then pivot analysis of crime type frequency by </a:t>
            </a:r>
            <a:r>
              <a:rPr lang="en-US" dirty="0" err="1"/>
              <a:t>neighbourhood</a:t>
            </a:r>
            <a:endParaRPr lang="en-US" dirty="0"/>
          </a:p>
          <a:p>
            <a:r>
              <a:rPr lang="en-US" dirty="0"/>
              <a:t>4) Understand correlation between crimes and population density</a:t>
            </a:r>
          </a:p>
          <a:p>
            <a:r>
              <a:rPr lang="en-US" dirty="0"/>
              <a:t>5) Perform k-means </a:t>
            </a:r>
            <a:r>
              <a:rPr lang="en-US" dirty="0" err="1"/>
              <a:t>statisical</a:t>
            </a:r>
            <a:r>
              <a:rPr lang="en-US" dirty="0"/>
              <a:t> analysis on venues by locations of interest based on findings from crimes and </a:t>
            </a:r>
            <a:r>
              <a:rPr lang="en-US" dirty="0" err="1"/>
              <a:t>neighbourhood</a:t>
            </a:r>
            <a:endParaRPr lang="en-US" dirty="0"/>
          </a:p>
          <a:p>
            <a:r>
              <a:rPr lang="en-US" dirty="0"/>
              <a:t>6) Determine which venues are most common statistically in the region of greatest crime count then in all other locations of interest.</a:t>
            </a:r>
          </a:p>
          <a:p>
            <a:r>
              <a:rPr lang="en-US" dirty="0"/>
              <a:t>7) Determine if an area, such as the Knowledge Park needs a coffee shop.</a:t>
            </a:r>
          </a:p>
          <a:p>
            <a:endParaRPr lang="en-IN" dirty="0"/>
          </a:p>
        </p:txBody>
      </p:sp>
    </p:spTree>
    <p:extLst>
      <p:ext uri="{BB962C8B-B14F-4D97-AF65-F5344CB8AC3E}">
        <p14:creationId xmlns:p14="http://schemas.microsoft.com/office/powerpoint/2010/main" val="1131109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5A119-0A3A-4E56-B9FB-C025C7FB97F2}"/>
              </a:ext>
            </a:extLst>
          </p:cNvPr>
          <p:cNvSpPr>
            <a:spLocks noGrp="1"/>
          </p:cNvSpPr>
          <p:nvPr>
            <p:ph type="title"/>
          </p:nvPr>
        </p:nvSpPr>
        <p:spPr/>
        <p:txBody>
          <a:bodyPr/>
          <a:lstStyle/>
          <a:p>
            <a:r>
              <a:rPr lang="en-US" dirty="0"/>
              <a:t>Loading the data</a:t>
            </a:r>
            <a:endParaRPr lang="en-IN" dirty="0"/>
          </a:p>
        </p:txBody>
      </p:sp>
      <p:sp>
        <p:nvSpPr>
          <p:cNvPr id="3" name="Content Placeholder 2">
            <a:extLst>
              <a:ext uri="{FF2B5EF4-FFF2-40B4-BE49-F238E27FC236}">
                <a16:creationId xmlns:a16="http://schemas.microsoft.com/office/drawing/2014/main" id="{885BA383-51F2-429E-B80A-BA2F44FB46D2}"/>
              </a:ext>
            </a:extLst>
          </p:cNvPr>
          <p:cNvSpPr>
            <a:spLocks noGrp="1"/>
          </p:cNvSpPr>
          <p:nvPr>
            <p:ph idx="1"/>
          </p:nvPr>
        </p:nvSpPr>
        <p:spPr/>
        <p:txBody>
          <a:bodyPr>
            <a:normAutofit fontScale="85000" lnSpcReduction="20000"/>
          </a:bodyPr>
          <a:lstStyle/>
          <a:p>
            <a:r>
              <a:rPr lang="en-US" dirty="0"/>
              <a:t>After loading the applicable libraries, the referenced </a:t>
            </a:r>
            <a:r>
              <a:rPr lang="en-US" dirty="0" err="1"/>
              <a:t>geojson</a:t>
            </a:r>
            <a:r>
              <a:rPr lang="en-US" dirty="0"/>
              <a:t> </a:t>
            </a:r>
            <a:r>
              <a:rPr lang="en-US" dirty="0" err="1"/>
              <a:t>neighbourhood</a:t>
            </a:r>
            <a:r>
              <a:rPr lang="en-US" dirty="0"/>
              <a:t> data was loaded from the City of Windsor Open Data site. This dataset uses block polygon shape coordinates which are better for visualization and comparison. The City also uses Ward data but the </a:t>
            </a:r>
            <a:r>
              <a:rPr lang="en-US" dirty="0" err="1"/>
              <a:t>Neighbourhood</a:t>
            </a:r>
            <a:r>
              <a:rPr lang="en-US" dirty="0"/>
              <a:t> location data is more accurate and includes more details. The same type of dataset was then loaded for the population density from the Stats Canada Census tracts.</a:t>
            </a:r>
          </a:p>
          <a:p>
            <a:r>
              <a:rPr lang="en-US" dirty="0"/>
              <a:t>The third dataset, an excel file, "Crime by </a:t>
            </a:r>
            <a:r>
              <a:rPr lang="en-US" dirty="0" err="1"/>
              <a:t>Neighbourhood</a:t>
            </a:r>
            <a:r>
              <a:rPr lang="en-US" dirty="0"/>
              <a:t> 2017" downloaded from the City of Windsor Open Data site is found under the Public Safety domain. This dataset was then uploaded for the analysis. It's interesting to note the details of this dataset are aggregated by </a:t>
            </a:r>
            <a:r>
              <a:rPr lang="en-US" dirty="0" err="1"/>
              <a:t>neighbourhood</a:t>
            </a:r>
            <a:r>
              <a:rPr lang="en-US" dirty="0"/>
              <a:t>. It is not an exhaustive set by not including all crimes (violent offenses) nor specific location data of the crime but is referenced by </a:t>
            </a:r>
            <a:r>
              <a:rPr lang="en-US" dirty="0" err="1"/>
              <a:t>neighbourhood</a:t>
            </a:r>
            <a:r>
              <a:rPr lang="en-US" dirty="0"/>
              <a:t>.</a:t>
            </a:r>
          </a:p>
          <a:p>
            <a:r>
              <a:rPr lang="en-US" dirty="0"/>
              <a:t>This means we can gain an understanding of the crime volume by type by area but not specific enough to understand the distribution properties. Valuable questions such as, "are these crimes </a:t>
            </a:r>
            <a:r>
              <a:rPr lang="en-US" dirty="0" err="1"/>
              <a:t>occuring</a:t>
            </a:r>
            <a:r>
              <a:rPr lang="en-US" dirty="0"/>
              <a:t> more often in a specific area and at a certain time by a specific demographic of people?" cannot be answered nor explored due to what is reasonably assumed to be personal and private information with associated legal risks.</a:t>
            </a:r>
          </a:p>
          <a:p>
            <a:r>
              <a:rPr lang="en-US" dirty="0"/>
              <a:t>There is value to the city to explore the detailed crime data using data science to predict frequency, location, timing and conditions to best allocated resources for the benefit of its citizens and it's police force. However, human </a:t>
            </a:r>
            <a:r>
              <a:rPr lang="en-US" dirty="0" err="1"/>
              <a:t>behaviour</a:t>
            </a:r>
            <a:r>
              <a:rPr lang="en-US" dirty="0"/>
              <a:t> is complex requiring thick profile data by individual and the conditions surrounding the event(s). To be sufficient for reliable future prediction it would need to demonstrate validity, currency, reliability and sufficiency</a:t>
            </a:r>
          </a:p>
          <a:p>
            <a:endParaRPr lang="en-IN" dirty="0"/>
          </a:p>
        </p:txBody>
      </p:sp>
    </p:spTree>
    <p:extLst>
      <p:ext uri="{BB962C8B-B14F-4D97-AF65-F5344CB8AC3E}">
        <p14:creationId xmlns:p14="http://schemas.microsoft.com/office/powerpoint/2010/main" val="1164568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27A86-48F2-46E7-A19D-4A48E2565670}"/>
              </a:ext>
            </a:extLst>
          </p:cNvPr>
          <p:cNvSpPr>
            <a:spLocks noGrp="1"/>
          </p:cNvSpPr>
          <p:nvPr>
            <p:ph type="title"/>
          </p:nvPr>
        </p:nvSpPr>
        <p:spPr/>
        <p:txBody>
          <a:bodyPr/>
          <a:lstStyle/>
          <a:p>
            <a:r>
              <a:rPr lang="en-US" dirty="0"/>
              <a:t>Exploring the data</a:t>
            </a:r>
            <a:endParaRPr lang="en-IN" dirty="0"/>
          </a:p>
        </p:txBody>
      </p:sp>
      <p:sp>
        <p:nvSpPr>
          <p:cNvPr id="3" name="Content Placeholder 2">
            <a:extLst>
              <a:ext uri="{FF2B5EF4-FFF2-40B4-BE49-F238E27FC236}">
                <a16:creationId xmlns:a16="http://schemas.microsoft.com/office/drawing/2014/main" id="{F9AA7E94-CA92-47A4-9D71-2BE7936999FA}"/>
              </a:ext>
            </a:extLst>
          </p:cNvPr>
          <p:cNvSpPr>
            <a:spLocks noGrp="1"/>
          </p:cNvSpPr>
          <p:nvPr>
            <p:ph idx="1"/>
          </p:nvPr>
        </p:nvSpPr>
        <p:spPr/>
        <p:txBody>
          <a:bodyPr>
            <a:normAutofit/>
          </a:bodyPr>
          <a:lstStyle/>
          <a:p>
            <a:r>
              <a:rPr lang="en-US" dirty="0"/>
              <a:t>Exploring the count of crimes by neighborhood gives us the first glimpse into the distribution.</a:t>
            </a:r>
          </a:p>
          <a:p>
            <a:r>
              <a:rPr lang="en-US" dirty="0"/>
              <a:t>One note is the possibility neighborhoods names could change at different times. The crime dataset did not mention which specific neighborhood naming dataset it was using but we assumed the neighborhood data provided aligned with the neighborhoods used in the crime data. It may be beneficial for the City to note and timestamp neighborhood naming in the future or simply reference with neighborhood naming file it used for the crime dataset.</a:t>
            </a:r>
          </a:p>
          <a:p>
            <a:r>
              <a:rPr lang="en-US" dirty="0"/>
              <a:t>An example of data errors: There was an error found in the naming of the neighborhood "Platt". The neighborhood data stated "Plat" while the crime data stated "Platt". Given the crime dataset was most simple to manipulate it was modified to "Plat". The true name of the neighborhood is "Platt".</a:t>
            </a:r>
          </a:p>
          <a:p>
            <a:endParaRPr lang="en-IN" dirty="0"/>
          </a:p>
        </p:txBody>
      </p:sp>
    </p:spTree>
    <p:extLst>
      <p:ext uri="{BB962C8B-B14F-4D97-AF65-F5344CB8AC3E}">
        <p14:creationId xmlns:p14="http://schemas.microsoft.com/office/powerpoint/2010/main" val="4173157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75B9F0-ECA7-4348-B215-00BECC479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8756" y="480060"/>
            <a:ext cx="8825197" cy="5273056"/>
          </a:xfrm>
          <a:prstGeom prst="rect">
            <a:avLst/>
          </a:prstGeom>
        </p:spPr>
      </p:pic>
      <p:sp>
        <p:nvSpPr>
          <p:cNvPr id="4" name="TextBox 3">
            <a:extLst>
              <a:ext uri="{FF2B5EF4-FFF2-40B4-BE49-F238E27FC236}">
                <a16:creationId xmlns:a16="http://schemas.microsoft.com/office/drawing/2014/main" id="{20F309F6-1B7E-4B8E-94E0-F307E1476013}"/>
              </a:ext>
            </a:extLst>
          </p:cNvPr>
          <p:cNvSpPr txBox="1"/>
          <p:nvPr/>
        </p:nvSpPr>
        <p:spPr>
          <a:xfrm>
            <a:off x="1608756" y="5720306"/>
            <a:ext cx="8542950" cy="369332"/>
          </a:xfrm>
          <a:prstGeom prst="rect">
            <a:avLst/>
          </a:prstGeom>
          <a:noFill/>
        </p:spPr>
        <p:txBody>
          <a:bodyPr wrap="square" rtlCol="0">
            <a:spAutoFit/>
          </a:bodyPr>
          <a:lstStyle/>
          <a:p>
            <a:pPr algn="ctr"/>
            <a:r>
              <a:rPr lang="en-US" dirty="0"/>
              <a:t>The map of </a:t>
            </a:r>
            <a:r>
              <a:rPr lang="en-US" dirty="0" err="1"/>
              <a:t>Winsdor</a:t>
            </a:r>
            <a:r>
              <a:rPr lang="en-US" dirty="0"/>
              <a:t>, Ontario</a:t>
            </a:r>
            <a:endParaRPr lang="en-IN" dirty="0"/>
          </a:p>
        </p:txBody>
      </p:sp>
    </p:spTree>
    <p:extLst>
      <p:ext uri="{BB962C8B-B14F-4D97-AF65-F5344CB8AC3E}">
        <p14:creationId xmlns:p14="http://schemas.microsoft.com/office/powerpoint/2010/main" val="1067903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27AB1-D4C4-43D9-B413-C406C24C436E}"/>
              </a:ext>
            </a:extLst>
          </p:cNvPr>
          <p:cNvSpPr>
            <a:spLocks noGrp="1"/>
          </p:cNvSpPr>
          <p:nvPr>
            <p:ph type="title"/>
          </p:nvPr>
        </p:nvSpPr>
        <p:spPr/>
        <p:txBody>
          <a:bodyPr/>
          <a:lstStyle/>
          <a:p>
            <a:r>
              <a:rPr lang="en-US" dirty="0"/>
              <a:t>First Visualization Of Crime</a:t>
            </a:r>
            <a:endParaRPr lang="en-IN" dirty="0"/>
          </a:p>
        </p:txBody>
      </p:sp>
      <p:sp>
        <p:nvSpPr>
          <p:cNvPr id="3" name="Content Placeholder 2">
            <a:extLst>
              <a:ext uri="{FF2B5EF4-FFF2-40B4-BE49-F238E27FC236}">
                <a16:creationId xmlns:a16="http://schemas.microsoft.com/office/drawing/2014/main" id="{E25CB7B7-5AC8-4AA1-B79E-DAD6400850AB}"/>
              </a:ext>
            </a:extLst>
          </p:cNvPr>
          <p:cNvSpPr>
            <a:spLocks noGrp="1"/>
          </p:cNvSpPr>
          <p:nvPr>
            <p:ph idx="1"/>
          </p:nvPr>
        </p:nvSpPr>
        <p:spPr/>
        <p:txBody>
          <a:bodyPr/>
          <a:lstStyle/>
          <a:p>
            <a:r>
              <a:rPr lang="en-US" dirty="0"/>
              <a:t>Once the data was prepared, a choropleth map was created to view the crime count by </a:t>
            </a:r>
            <a:r>
              <a:rPr lang="en-US" dirty="0" err="1"/>
              <a:t>neighbourhood</a:t>
            </a:r>
            <a:r>
              <a:rPr lang="en-US" dirty="0"/>
              <a:t>. As expected the region of greatest crime count was found in the downtown and Platt </a:t>
            </a:r>
            <a:r>
              <a:rPr lang="en-US" dirty="0" err="1"/>
              <a:t>neighbourhoods</a:t>
            </a:r>
            <a:r>
              <a:rPr lang="en-US" dirty="0"/>
              <a:t>.</a:t>
            </a:r>
          </a:p>
          <a:p>
            <a:r>
              <a:rPr lang="en-US" dirty="0"/>
              <a:t>Examining the crime types enables us to learn the most frequent </a:t>
            </a:r>
            <a:r>
              <a:rPr lang="en-US" dirty="0" err="1"/>
              <a:t>occuring</a:t>
            </a:r>
            <a:r>
              <a:rPr lang="en-US" dirty="0"/>
              <a:t> crimes which we then plot as a bar chart to see most </a:t>
            </a:r>
            <a:r>
              <a:rPr lang="en-US" dirty="0" err="1"/>
              <a:t>frequenty</a:t>
            </a:r>
            <a:r>
              <a:rPr lang="en-US" dirty="0"/>
              <a:t> type.</a:t>
            </a:r>
          </a:p>
          <a:p>
            <a:r>
              <a:rPr lang="en-US" dirty="0"/>
              <a:t>Theft from motor vehicles is most prevalent in the same area as the most frequent crimes. It's interesting to note this area is mostly residential and most do not have garages. It would be interesting to further examine if surveillance is a </a:t>
            </a:r>
            <a:r>
              <a:rPr lang="en-US" dirty="0" err="1"/>
              <a:t>deterant</a:t>
            </a:r>
            <a:r>
              <a:rPr lang="en-US" dirty="0"/>
              <a:t> for motor vehicle crimes in the downtown core compared to low surveillance in the Platt </a:t>
            </a:r>
            <a:r>
              <a:rPr lang="en-US" dirty="0" err="1"/>
              <a:t>neighbourhood</a:t>
            </a:r>
            <a:r>
              <a:rPr lang="en-US" dirty="0"/>
              <a:t>.</a:t>
            </a:r>
          </a:p>
          <a:p>
            <a:endParaRPr lang="en-IN" dirty="0"/>
          </a:p>
        </p:txBody>
      </p:sp>
    </p:spTree>
    <p:extLst>
      <p:ext uri="{BB962C8B-B14F-4D97-AF65-F5344CB8AC3E}">
        <p14:creationId xmlns:p14="http://schemas.microsoft.com/office/powerpoint/2010/main" val="383464674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12</TotalTime>
  <Words>1886</Words>
  <Application>Microsoft Office PowerPoint</Application>
  <PresentationFormat>Widescreen</PresentationFormat>
  <Paragraphs>78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Aharoni</vt:lpstr>
      <vt:lpstr>Calibri</vt:lpstr>
      <vt:lpstr>Calibri Light</vt:lpstr>
      <vt:lpstr>Retrospect</vt:lpstr>
      <vt:lpstr>Battle Of Neighborhoods-  Windsor, Ontario</vt:lpstr>
      <vt:lpstr>PowerPoint Presentation</vt:lpstr>
      <vt:lpstr>Introduction: Business Problems</vt:lpstr>
      <vt:lpstr>Data</vt:lpstr>
      <vt:lpstr>Methodology</vt:lpstr>
      <vt:lpstr>Loading the data</vt:lpstr>
      <vt:lpstr>Exploring the data</vt:lpstr>
      <vt:lpstr>PowerPoint Presentation</vt:lpstr>
      <vt:lpstr>First Visualization Of Crime</vt:lpstr>
      <vt:lpstr>PowerPoint Presentation</vt:lpstr>
      <vt:lpstr>PowerPoint Presentation</vt:lpstr>
      <vt:lpstr>Importing data from Foursquare API for specific locations</vt:lpstr>
      <vt:lpstr>PowerPoint Presentation</vt:lpstr>
      <vt:lpstr>PowerPoint Presentation</vt:lpstr>
      <vt:lpstr>Analyzing the data from Foursquare</vt:lpstr>
      <vt:lpstr>PowerPoint Presentation</vt:lpstr>
      <vt:lpstr>PowerPoint Presentation</vt:lpstr>
      <vt:lpstr>PowerPoint Presentation</vt:lpstr>
      <vt:lpstr>Results</vt:lpstr>
      <vt:lpstr>PowerPoint Presentation</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Neighborhoods-  Windsor, Ontario</dc:title>
  <dc:creator>Surya Prakash Mishra</dc:creator>
  <cp:lastModifiedBy>Syed Ali Haider</cp:lastModifiedBy>
  <cp:revision>2</cp:revision>
  <dcterms:created xsi:type="dcterms:W3CDTF">2020-06-01T16:13:48Z</dcterms:created>
  <dcterms:modified xsi:type="dcterms:W3CDTF">2021-12-24T20:40:43Z</dcterms:modified>
</cp:coreProperties>
</file>