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" pitchFamily="2" charset="0"/>
      <p:regular r:id="rId18"/>
    </p:embeddedFont>
    <p:embeddedFont>
      <p:font typeface="Nunito Bold" charset="0"/>
      <p:regular r:id="rId19"/>
    </p:embeddedFont>
    <p:embeddedFont>
      <p:font typeface="Nunito Sans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4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8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2267" y="1338789"/>
            <a:ext cx="8198002" cy="5369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35"/>
              </a:lnSpc>
            </a:pPr>
            <a:r>
              <a:rPr lang="en-US" sz="9578" spc="-95">
                <a:solidFill>
                  <a:srgbClr val="243762"/>
                </a:solidFill>
                <a:latin typeface="Nunito Bold"/>
              </a:rPr>
              <a:t>Evitar fraudes en el sector bancario y financiero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12267" y="7078766"/>
            <a:ext cx="6986240" cy="2160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00"/>
              </a:lnSpc>
            </a:pPr>
            <a:r>
              <a:rPr lang="en-US" sz="3071">
                <a:solidFill>
                  <a:srgbClr val="F4F4F4"/>
                </a:solidFill>
                <a:latin typeface="Nunito"/>
              </a:rPr>
              <a:t>Samantha Milliani Beltran Peña</a:t>
            </a:r>
          </a:p>
          <a:p>
            <a:pPr>
              <a:lnSpc>
                <a:spcPts val="4300"/>
              </a:lnSpc>
            </a:pPr>
            <a:r>
              <a:rPr lang="en-US" sz="3071">
                <a:solidFill>
                  <a:srgbClr val="F4F4F4"/>
                </a:solidFill>
                <a:latin typeface="Nunito"/>
              </a:rPr>
              <a:t>Brandon Irving Macías Rivera</a:t>
            </a:r>
          </a:p>
          <a:p>
            <a:pPr>
              <a:lnSpc>
                <a:spcPts val="4300"/>
              </a:lnSpc>
            </a:pPr>
            <a:r>
              <a:rPr lang="en-US" sz="3071">
                <a:solidFill>
                  <a:srgbClr val="F4F4F4"/>
                </a:solidFill>
                <a:latin typeface="Nunito"/>
              </a:rPr>
              <a:t>Andrés de Jesús Rodríguez Camacho</a:t>
            </a:r>
          </a:p>
          <a:p>
            <a:pPr>
              <a:lnSpc>
                <a:spcPts val="4300"/>
              </a:lnSpc>
            </a:pPr>
            <a:endParaRPr lang="en-US" sz="3071">
              <a:solidFill>
                <a:srgbClr val="F4F4F4"/>
              </a:solidFill>
              <a:latin typeface="Nunito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9144000" y="9239250"/>
            <a:ext cx="7589385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9510269" y="1655716"/>
            <a:ext cx="7749031" cy="766449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198322" y="1338789"/>
            <a:ext cx="8198002" cy="5369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35"/>
              </a:lnSpc>
            </a:pPr>
            <a:r>
              <a:rPr lang="en-US" sz="9578" spc="-95" dirty="0" err="1">
                <a:solidFill>
                  <a:srgbClr val="FFFFFF"/>
                </a:solidFill>
                <a:latin typeface="Nunito Bold"/>
              </a:rPr>
              <a:t>Evitar</a:t>
            </a:r>
            <a:r>
              <a:rPr lang="en-US" sz="9578" spc="-95" dirty="0">
                <a:solidFill>
                  <a:srgbClr val="FFFFFF"/>
                </a:solidFill>
                <a:latin typeface="Nunito Bold"/>
              </a:rPr>
              <a:t> </a:t>
            </a:r>
            <a:r>
              <a:rPr lang="en-US" sz="9578" spc="-95" dirty="0" err="1">
                <a:solidFill>
                  <a:srgbClr val="FFFFFF"/>
                </a:solidFill>
                <a:latin typeface="Nunito Bold"/>
              </a:rPr>
              <a:t>fraudes</a:t>
            </a:r>
            <a:r>
              <a:rPr lang="en-US" sz="9578" spc="-95" dirty="0">
                <a:solidFill>
                  <a:srgbClr val="FFFFFF"/>
                </a:solidFill>
                <a:latin typeface="Nunito Bold"/>
              </a:rPr>
              <a:t> </a:t>
            </a:r>
            <a:r>
              <a:rPr lang="en-US" sz="9578" spc="-95" dirty="0" err="1">
                <a:solidFill>
                  <a:srgbClr val="FFFFFF"/>
                </a:solidFill>
                <a:latin typeface="Nunito Bold"/>
              </a:rPr>
              <a:t>en</a:t>
            </a:r>
            <a:r>
              <a:rPr lang="en-US" sz="9578" spc="-95" dirty="0">
                <a:solidFill>
                  <a:srgbClr val="FFFFFF"/>
                </a:solidFill>
                <a:latin typeface="Nunito Bold"/>
              </a:rPr>
              <a:t> </a:t>
            </a:r>
            <a:r>
              <a:rPr lang="en-US" sz="9578" spc="-95" dirty="0" err="1">
                <a:solidFill>
                  <a:srgbClr val="FFFFFF"/>
                </a:solidFill>
                <a:latin typeface="Nunito Bold"/>
              </a:rPr>
              <a:t>el</a:t>
            </a:r>
            <a:r>
              <a:rPr lang="en-US" sz="9578" spc="-95" dirty="0">
                <a:solidFill>
                  <a:srgbClr val="FFFFFF"/>
                </a:solidFill>
                <a:latin typeface="Nunito Bold"/>
              </a:rPr>
              <a:t> sector </a:t>
            </a:r>
            <a:r>
              <a:rPr lang="en-US" sz="9578" spc="-95" dirty="0" err="1">
                <a:solidFill>
                  <a:srgbClr val="FFFFFF"/>
                </a:solidFill>
                <a:latin typeface="Nunito Bold"/>
              </a:rPr>
              <a:t>bancario</a:t>
            </a:r>
            <a:r>
              <a:rPr lang="en-US" sz="9578" spc="-95" dirty="0">
                <a:solidFill>
                  <a:srgbClr val="FFFFFF"/>
                </a:solidFill>
                <a:latin typeface="Nunito Bold"/>
              </a:rPr>
              <a:t> y </a:t>
            </a:r>
            <a:r>
              <a:rPr lang="en-US" sz="9578" spc="-95" dirty="0" err="1">
                <a:solidFill>
                  <a:srgbClr val="FFFFFF"/>
                </a:solidFill>
                <a:latin typeface="Nunito Bold"/>
              </a:rPr>
              <a:t>financiero</a:t>
            </a:r>
            <a:endParaRPr lang="en-US" sz="9578" spc="-95" dirty="0">
              <a:solidFill>
                <a:srgbClr val="FFFFFF"/>
              </a:solidFill>
              <a:latin typeface="Nunito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4539F95-6069-4BDB-A2DC-4F85AB45F1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" t="6335" r="3529" b="7894"/>
          <a:stretch/>
        </p:blipFill>
        <p:spPr>
          <a:xfrm>
            <a:off x="723900" y="723900"/>
            <a:ext cx="16840200" cy="86159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E45A7D7-E3F3-43DF-9DF5-C114A33A51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" t="-7778" r="1568" b="7778"/>
          <a:stretch/>
        </p:blipFill>
        <p:spPr>
          <a:xfrm>
            <a:off x="609600" y="-495300"/>
            <a:ext cx="17336323" cy="10210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652545" y="3182241"/>
            <a:ext cx="7897073" cy="671969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1444494" y="7452422"/>
            <a:ext cx="3999862" cy="51885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373648" y="1143000"/>
            <a:ext cx="14454868" cy="3016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25"/>
              </a:lnSpc>
            </a:pPr>
            <a:r>
              <a:rPr lang="en-US" sz="12204" spc="-122">
                <a:solidFill>
                  <a:srgbClr val="3884FD"/>
                </a:solidFill>
                <a:latin typeface="Nunito Bold"/>
              </a:rPr>
              <a:t>Gracias por ver</a:t>
            </a:r>
          </a:p>
          <a:p>
            <a:pPr>
              <a:lnSpc>
                <a:spcPts val="10269"/>
              </a:lnSpc>
            </a:pPr>
            <a:endParaRPr lang="en-US" sz="12204" spc="-122">
              <a:solidFill>
                <a:srgbClr val="3884FD"/>
              </a:solidFill>
              <a:latin typeface="Nunito Bold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15753308" y="7452422"/>
            <a:ext cx="3999862" cy="5188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27124" y="2589263"/>
            <a:ext cx="16603676" cy="4018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200" dirty="0">
                <a:solidFill>
                  <a:srgbClr val="243762"/>
                </a:solidFill>
                <a:latin typeface="Nunito"/>
              </a:rPr>
              <a:t>La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estafa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a menudo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comienza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con una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llamada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o un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correo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electrónico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,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supuestamente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de una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fuente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en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la que por lo general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confiaría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el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propietario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de la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empresa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,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como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un banco local o la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Administración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de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Pequeñas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Empresas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(SBA), que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ofrece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facilitar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ayuda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federal, por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ejemplo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,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mediante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el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Programa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de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Protección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de Pago y los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préstamos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por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pérdidas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económicas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o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prestaciones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ya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sean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como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planes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financieros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o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apoyos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para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poder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crecer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como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empresa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ya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siendo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que la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empresa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crea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la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ofertas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de los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estafadores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proceden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a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pedir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243762"/>
                </a:solidFill>
                <a:latin typeface="Nunito"/>
              </a:rPr>
              <a:t>enganches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300235" y="1109728"/>
            <a:ext cx="11160830" cy="1306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762"/>
              </a:lnSpc>
              <a:spcBef>
                <a:spcPct val="0"/>
              </a:spcBef>
            </a:pPr>
            <a:r>
              <a:rPr lang="en-US" sz="7687">
                <a:solidFill>
                  <a:srgbClr val="3884FD"/>
                </a:solidFill>
                <a:latin typeface="Nunito Sans Bold"/>
              </a:rPr>
              <a:t>INTRODUCCION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317121" y="6057131"/>
            <a:ext cx="3816520" cy="3938247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447577" y="9976328"/>
            <a:ext cx="8346765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9473077" y="7862761"/>
            <a:ext cx="4344220" cy="2132617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4057879" y="2420795"/>
            <a:ext cx="10830396" cy="0"/>
          </a:xfrm>
          <a:prstGeom prst="line">
            <a:avLst/>
          </a:prstGeom>
          <a:ln w="19050" cap="rnd">
            <a:solidFill>
              <a:srgbClr val="243762"/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92968" y="1953125"/>
            <a:ext cx="10140706" cy="1204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49"/>
              </a:lnSpc>
            </a:pPr>
            <a:r>
              <a:rPr lang="en-US" sz="8499" spc="-84">
                <a:solidFill>
                  <a:srgbClr val="243762"/>
                </a:solidFill>
                <a:latin typeface="Nunito Bold"/>
              </a:rPr>
              <a:t>Tipos</a:t>
            </a:r>
            <a:r>
              <a:rPr lang="en-US" sz="8499" spc="-84" dirty="0">
                <a:solidFill>
                  <a:srgbClr val="243762"/>
                </a:solidFill>
                <a:latin typeface="Nunito Bold"/>
              </a:rPr>
              <a:t> de </a:t>
            </a:r>
            <a:r>
              <a:rPr lang="en-US" sz="8499" spc="-84" dirty="0" err="1">
                <a:solidFill>
                  <a:srgbClr val="243762"/>
                </a:solidFill>
                <a:latin typeface="Nunito Bold"/>
              </a:rPr>
              <a:t>fraudes</a:t>
            </a:r>
            <a:endParaRPr lang="en-US" sz="8499" spc="-84" dirty="0">
              <a:solidFill>
                <a:srgbClr val="243762"/>
              </a:solidFill>
              <a:latin typeface="Nunito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856425" y="3305462"/>
            <a:ext cx="12895825" cy="2822112"/>
            <a:chOff x="0" y="0"/>
            <a:chExt cx="17194433" cy="376281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7194433" cy="6439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199">
                  <a:solidFill>
                    <a:srgbClr val="3884FD"/>
                  </a:solidFill>
                  <a:latin typeface="Nunito Sans Bold"/>
                </a:rPr>
                <a:t>Facturas falsas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70061"/>
              <a:ext cx="17194433" cy="2992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los </a:t>
              </a:r>
              <a:r>
                <a:rPr lang="en-US" sz="2400" dirty="0" err="1">
                  <a:solidFill>
                    <a:srgbClr val="243762"/>
                  </a:solidFill>
                  <a:latin typeface="Nunito"/>
                </a:rPr>
                <a:t>estafadores</a:t>
              </a: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 </a:t>
              </a:r>
              <a:r>
                <a:rPr lang="en-US" sz="2400" dirty="0" err="1">
                  <a:solidFill>
                    <a:srgbClr val="243762"/>
                  </a:solidFill>
                  <a:latin typeface="Nunito"/>
                </a:rPr>
                <a:t>envían</a:t>
              </a: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 </a:t>
              </a:r>
              <a:r>
                <a:rPr lang="en-US" sz="2400" dirty="0" err="1">
                  <a:solidFill>
                    <a:srgbClr val="243762"/>
                  </a:solidFill>
                  <a:latin typeface="Nunito"/>
                </a:rPr>
                <a:t>facturas</a:t>
              </a: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 </a:t>
              </a:r>
              <a:r>
                <a:rPr lang="en-US" sz="2400" dirty="0" err="1">
                  <a:solidFill>
                    <a:srgbClr val="243762"/>
                  </a:solidFill>
                  <a:latin typeface="Nunito"/>
                </a:rPr>
                <a:t>fraudulentas</a:t>
              </a: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 de </a:t>
              </a:r>
              <a:r>
                <a:rPr lang="en-US" sz="2400" dirty="0" err="1">
                  <a:solidFill>
                    <a:srgbClr val="243762"/>
                  </a:solidFill>
                  <a:latin typeface="Nunito"/>
                </a:rPr>
                <a:t>productos</a:t>
              </a: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 y </a:t>
              </a:r>
              <a:r>
                <a:rPr lang="en-US" sz="2400" dirty="0" err="1">
                  <a:solidFill>
                    <a:srgbClr val="243762"/>
                  </a:solidFill>
                  <a:latin typeface="Nunito"/>
                </a:rPr>
                <a:t>servicios</a:t>
              </a: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 que los </a:t>
              </a:r>
              <a:r>
                <a:rPr lang="en-US" sz="2400" dirty="0" err="1">
                  <a:solidFill>
                    <a:srgbClr val="243762"/>
                  </a:solidFill>
                  <a:latin typeface="Nunito"/>
                </a:rPr>
                <a:t>negocios</a:t>
              </a: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 </a:t>
              </a:r>
              <a:r>
                <a:rPr lang="en-US" sz="2400" dirty="0" err="1">
                  <a:solidFill>
                    <a:srgbClr val="243762"/>
                  </a:solidFill>
                  <a:latin typeface="Nunito"/>
                </a:rPr>
                <a:t>usan</a:t>
              </a: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 con </a:t>
              </a:r>
              <a:r>
                <a:rPr lang="en-US" sz="2400" dirty="0" err="1">
                  <a:solidFill>
                    <a:srgbClr val="243762"/>
                  </a:solidFill>
                  <a:latin typeface="Nunito"/>
                </a:rPr>
                <a:t>frecuencia</a:t>
              </a: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, </a:t>
              </a:r>
              <a:r>
                <a:rPr lang="en-US" sz="2400" dirty="0" err="1">
                  <a:solidFill>
                    <a:srgbClr val="243762"/>
                  </a:solidFill>
                  <a:latin typeface="Nunito"/>
                </a:rPr>
                <a:t>como</a:t>
              </a: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 </a:t>
              </a:r>
              <a:r>
                <a:rPr lang="en-US" sz="2400" dirty="0" err="1">
                  <a:solidFill>
                    <a:srgbClr val="243762"/>
                  </a:solidFill>
                  <a:latin typeface="Nunito"/>
                </a:rPr>
                <a:t>artículos</a:t>
              </a: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 de </a:t>
              </a:r>
              <a:r>
                <a:rPr lang="en-US" sz="2400" dirty="0" err="1">
                  <a:solidFill>
                    <a:srgbClr val="243762"/>
                  </a:solidFill>
                  <a:latin typeface="Nunito"/>
                </a:rPr>
                <a:t>oficina</a:t>
              </a: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 o </a:t>
              </a:r>
              <a:r>
                <a:rPr lang="en-US" sz="2400" dirty="0" err="1">
                  <a:solidFill>
                    <a:srgbClr val="243762"/>
                  </a:solidFill>
                  <a:latin typeface="Nunito"/>
                </a:rPr>
                <a:t>alojamiento</a:t>
              </a: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 web, y </a:t>
              </a:r>
              <a:r>
                <a:rPr lang="en-US" sz="2400" dirty="0" err="1">
                  <a:solidFill>
                    <a:srgbClr val="243762"/>
                  </a:solidFill>
                  <a:latin typeface="Nunito"/>
                </a:rPr>
                <a:t>esperan</a:t>
              </a: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 que la persona </a:t>
              </a:r>
              <a:r>
                <a:rPr lang="en-US" sz="2400" dirty="0" err="1">
                  <a:solidFill>
                    <a:srgbClr val="243762"/>
                  </a:solidFill>
                  <a:latin typeface="Nunito"/>
                </a:rPr>
                <a:t>encargada</a:t>
              </a: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 de </a:t>
              </a:r>
              <a:r>
                <a:rPr lang="en-US" sz="2400" dirty="0" err="1">
                  <a:solidFill>
                    <a:srgbClr val="243762"/>
                  </a:solidFill>
                  <a:latin typeface="Nunito"/>
                </a:rPr>
                <a:t>pagar</a:t>
              </a: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 las </a:t>
              </a:r>
              <a:r>
                <a:rPr lang="en-US" sz="2400" dirty="0" err="1">
                  <a:solidFill>
                    <a:srgbClr val="243762"/>
                  </a:solidFill>
                  <a:latin typeface="Nunito"/>
                </a:rPr>
                <a:t>facturas</a:t>
              </a: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 </a:t>
              </a:r>
              <a:r>
                <a:rPr lang="en-US" sz="2400" dirty="0" err="1">
                  <a:solidFill>
                    <a:srgbClr val="243762"/>
                  </a:solidFill>
                  <a:latin typeface="Nunito"/>
                </a:rPr>
                <a:t>esté</a:t>
              </a: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 </a:t>
              </a:r>
              <a:r>
                <a:rPr lang="en-US" sz="2400" dirty="0" err="1">
                  <a:solidFill>
                    <a:srgbClr val="243762"/>
                  </a:solidFill>
                  <a:latin typeface="Nunito"/>
                </a:rPr>
                <a:t>demasiado</a:t>
              </a: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 </a:t>
              </a:r>
              <a:r>
                <a:rPr lang="en-US" sz="2400" dirty="0" err="1">
                  <a:solidFill>
                    <a:srgbClr val="243762"/>
                  </a:solidFill>
                  <a:latin typeface="Nunito"/>
                </a:rPr>
                <a:t>ocupada</a:t>
              </a: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 para </a:t>
              </a:r>
              <a:r>
                <a:rPr lang="en-US" sz="2400" dirty="0" err="1">
                  <a:solidFill>
                    <a:srgbClr val="243762"/>
                  </a:solidFill>
                  <a:latin typeface="Nunito"/>
                </a:rPr>
                <a:t>darse</a:t>
              </a: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 </a:t>
              </a:r>
              <a:r>
                <a:rPr lang="en-US" sz="2400" dirty="0" err="1">
                  <a:solidFill>
                    <a:srgbClr val="243762"/>
                  </a:solidFill>
                  <a:latin typeface="Nunito"/>
                </a:rPr>
                <a:t>cuenta</a:t>
              </a: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 del </a:t>
              </a:r>
              <a:r>
                <a:rPr lang="en-US" sz="2400" dirty="0" err="1">
                  <a:solidFill>
                    <a:srgbClr val="243762"/>
                  </a:solidFill>
                  <a:latin typeface="Nunito"/>
                </a:rPr>
                <a:t>engaño</a:t>
              </a:r>
              <a:r>
                <a:rPr lang="en-US" sz="2400" dirty="0">
                  <a:solidFill>
                    <a:srgbClr val="243762"/>
                  </a:solidFill>
                  <a:latin typeface="Nunito"/>
                </a:rPr>
                <a:t>.</a:t>
              </a:r>
            </a:p>
            <a:p>
              <a:pPr>
                <a:lnSpc>
                  <a:spcPts val="3600"/>
                </a:lnSpc>
              </a:pPr>
              <a:endParaRPr lang="en-US" sz="2400" dirty="0">
                <a:solidFill>
                  <a:srgbClr val="243762"/>
                </a:solidFill>
                <a:latin typeface="Nunito"/>
              </a:endParaRPr>
            </a:p>
            <a:p>
              <a:pPr marL="0" lvl="0" indent="0">
                <a:lnSpc>
                  <a:spcPts val="3600"/>
                </a:lnSpc>
              </a:pPr>
              <a:endParaRPr lang="en-US" sz="2400" dirty="0">
                <a:solidFill>
                  <a:srgbClr val="243762"/>
                </a:solidFill>
                <a:latin typeface="Nunito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49799" y="5531665"/>
            <a:ext cx="9627044" cy="2774982"/>
            <a:chOff x="0" y="62840"/>
            <a:chExt cx="12836058" cy="3699976"/>
          </a:xfrm>
        </p:grpSpPr>
        <p:sp>
          <p:nvSpPr>
            <p:cNvPr id="7" name="TextBox 7"/>
            <p:cNvSpPr txBox="1"/>
            <p:nvPr/>
          </p:nvSpPr>
          <p:spPr>
            <a:xfrm>
              <a:off x="0" y="62840"/>
              <a:ext cx="12836058" cy="6439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199" dirty="0" err="1">
                  <a:solidFill>
                    <a:srgbClr val="3884FD"/>
                  </a:solidFill>
                  <a:latin typeface="Nunito Sans Bold"/>
                </a:rPr>
                <a:t>Impostores</a:t>
              </a:r>
              <a:endParaRPr lang="en-US" sz="3199" dirty="0">
                <a:solidFill>
                  <a:srgbClr val="3884FD"/>
                </a:solidFill>
                <a:latin typeface="Nunito Sans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70061"/>
              <a:ext cx="12836058" cy="2992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00"/>
                </a:lnSpc>
              </a:pPr>
              <a:r>
                <a:rPr lang="en-US" sz="2400">
                  <a:solidFill>
                    <a:srgbClr val="243762"/>
                  </a:solidFill>
                  <a:latin typeface="Nunito"/>
                </a:rPr>
                <a:t>estafadores que fingen ser empleados de agencias gubernamentales o empresas de servicios públicos amenazan con tomar medidas legales, suspender la licencia comercial del negocio o interrumpir la electricidad a menos que pagues impuestos, facturas o cargos supuestamente vencidos. 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615021" y="3305462"/>
            <a:ext cx="5644279" cy="5981413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11427073" y="9258300"/>
            <a:ext cx="5832227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0284" y="2722782"/>
            <a:ext cx="13648926" cy="3736512"/>
            <a:chOff x="0" y="0"/>
            <a:chExt cx="18198569" cy="498201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8198569" cy="6439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199">
                  <a:solidFill>
                    <a:srgbClr val="3884FD"/>
                  </a:solidFill>
                  <a:latin typeface="Nunito Sans Bold"/>
                </a:rPr>
                <a:t>Servicios fraudulentos de promoción de marca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70061"/>
              <a:ext cx="18198569" cy="42119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>
                  <a:solidFill>
                    <a:srgbClr val="243762"/>
                  </a:solidFill>
                  <a:latin typeface="Nunito"/>
                </a:rPr>
                <a:t>los estafadores que intentan aprovecharse de los empresarios que desean aumentar su visibilidad dicen vender espacio o anuncios en las páginas amarillas u otro directorio (que a menudo no existe), u ofrecen servicios de capacitación de negocios, de estudio de mercado o de promoción en internet que resultan ser falsos o inservibles.</a:t>
              </a:r>
            </a:p>
            <a:p>
              <a:pPr>
                <a:lnSpc>
                  <a:spcPts val="3600"/>
                </a:lnSpc>
              </a:pPr>
              <a:r>
                <a:rPr lang="en-US" sz="2400">
                  <a:solidFill>
                    <a:srgbClr val="243762"/>
                  </a:solidFill>
                  <a:latin typeface="Nunito"/>
                </a:rPr>
                <a:t>.</a:t>
              </a:r>
            </a:p>
            <a:p>
              <a:pPr>
                <a:lnSpc>
                  <a:spcPts val="3600"/>
                </a:lnSpc>
              </a:pPr>
              <a:endParaRPr lang="en-US" sz="2400">
                <a:solidFill>
                  <a:srgbClr val="243762"/>
                </a:solidFill>
                <a:latin typeface="Nunito"/>
              </a:endParaRPr>
            </a:p>
            <a:p>
              <a:pPr marL="0" lvl="0" indent="0">
                <a:lnSpc>
                  <a:spcPts val="3600"/>
                </a:lnSpc>
              </a:pPr>
              <a:endParaRPr lang="en-US" sz="2400">
                <a:solidFill>
                  <a:srgbClr val="243762"/>
                </a:solidFill>
                <a:latin typeface="Nunito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60284" y="5453901"/>
            <a:ext cx="9627044" cy="2822112"/>
            <a:chOff x="0" y="0"/>
            <a:chExt cx="12836058" cy="3762816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2836058" cy="6439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199">
                  <a:solidFill>
                    <a:srgbClr val="3884FD"/>
                  </a:solidFill>
                  <a:latin typeface="Nunito Sans Bold"/>
                </a:rPr>
                <a:t>Servicios para mejorar la reputación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70061"/>
              <a:ext cx="12836058" cy="2992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>
                  <a:solidFill>
                    <a:srgbClr val="243762"/>
                  </a:solidFill>
                  <a:latin typeface="Nunito"/>
                </a:rPr>
                <a:t>los estafadores prometen, a cambio de una tarifa, cambiar reseñas negativas, aumentar puntuaciones en sitios de calificación y tomar otras medidas cuestionables desde el punto de vista legal para mejorar la reputación de tu negocio en internet.</a:t>
              </a:r>
            </a:p>
            <a:p>
              <a:pPr marL="0" lvl="0" indent="0">
                <a:lnSpc>
                  <a:spcPts val="3600"/>
                </a:lnSpc>
              </a:pPr>
              <a:endParaRPr lang="en-US" sz="2400">
                <a:solidFill>
                  <a:srgbClr val="243762"/>
                </a:solidFill>
                <a:latin typeface="Nunito"/>
              </a:endParaRPr>
            </a:p>
          </p:txBody>
        </p:sp>
      </p:grpSp>
      <p:sp>
        <p:nvSpPr>
          <p:cNvPr id="8" name="AutoShape 8"/>
          <p:cNvSpPr/>
          <p:nvPr/>
        </p:nvSpPr>
        <p:spPr>
          <a:xfrm>
            <a:off x="11684295" y="9674833"/>
            <a:ext cx="5950690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932091" y="4486333"/>
            <a:ext cx="3999862" cy="51885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543589" y="1516882"/>
            <a:ext cx="10140706" cy="1204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49"/>
              </a:lnSpc>
            </a:pPr>
            <a:r>
              <a:rPr lang="en-US" sz="8499" spc="-84" dirty="0" err="1">
                <a:solidFill>
                  <a:srgbClr val="243762"/>
                </a:solidFill>
                <a:latin typeface="Nunito Bold"/>
              </a:rPr>
              <a:t>Tipos</a:t>
            </a:r>
            <a:r>
              <a:rPr lang="en-US" sz="8499" spc="-84" dirty="0">
                <a:solidFill>
                  <a:srgbClr val="243762"/>
                </a:solidFill>
                <a:latin typeface="Nunito Bold"/>
              </a:rPr>
              <a:t> de </a:t>
            </a:r>
            <a:r>
              <a:rPr lang="en-US" sz="8499" spc="-84" dirty="0" err="1">
                <a:solidFill>
                  <a:srgbClr val="243762"/>
                </a:solidFill>
                <a:latin typeface="Nunito Bold"/>
              </a:rPr>
              <a:t>fraudes</a:t>
            </a:r>
            <a:endParaRPr lang="en-US" sz="8499" spc="-84" dirty="0">
              <a:solidFill>
                <a:srgbClr val="243762"/>
              </a:solidFill>
              <a:latin typeface="Nunito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02793" y="647700"/>
            <a:ext cx="8886256" cy="260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7"/>
              </a:lnSpc>
            </a:pPr>
            <a:r>
              <a:rPr lang="en-US" sz="2811" dirty="0">
                <a:solidFill>
                  <a:srgbClr val="243762"/>
                </a:solidFill>
                <a:latin typeface="Nunito"/>
              </a:rPr>
              <a:t>Un </a:t>
            </a:r>
            <a:r>
              <a:rPr lang="en-US" sz="2811" dirty="0" err="1">
                <a:solidFill>
                  <a:srgbClr val="243762"/>
                </a:solidFill>
                <a:latin typeface="Nunito"/>
              </a:rPr>
              <a:t>supuesto</a:t>
            </a:r>
            <a:r>
              <a:rPr lang="en-US" sz="2811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11" dirty="0" err="1">
                <a:solidFill>
                  <a:srgbClr val="243762"/>
                </a:solidFill>
                <a:latin typeface="Nunito"/>
              </a:rPr>
              <a:t>agente</a:t>
            </a:r>
            <a:r>
              <a:rPr lang="en-US" sz="2811" dirty="0">
                <a:solidFill>
                  <a:srgbClr val="243762"/>
                </a:solidFill>
                <a:latin typeface="Nunito"/>
              </a:rPr>
              <a:t> de la SBA </a:t>
            </a:r>
            <a:r>
              <a:rPr lang="en-US" sz="2811" dirty="0" err="1">
                <a:solidFill>
                  <a:srgbClr val="243762"/>
                </a:solidFill>
                <a:latin typeface="Nunito"/>
              </a:rPr>
              <a:t>te</a:t>
            </a:r>
            <a:r>
              <a:rPr lang="en-US" sz="2811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11" dirty="0" err="1">
                <a:solidFill>
                  <a:srgbClr val="243762"/>
                </a:solidFill>
                <a:latin typeface="Nunito"/>
              </a:rPr>
              <a:t>pide</a:t>
            </a:r>
            <a:r>
              <a:rPr lang="en-US" sz="2811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11" dirty="0" err="1">
                <a:solidFill>
                  <a:srgbClr val="243762"/>
                </a:solidFill>
                <a:latin typeface="Nunito"/>
              </a:rPr>
              <a:t>en</a:t>
            </a:r>
            <a:r>
              <a:rPr lang="en-US" sz="2811" dirty="0">
                <a:solidFill>
                  <a:srgbClr val="243762"/>
                </a:solidFill>
                <a:latin typeface="Nunito"/>
              </a:rPr>
              <a:t> una </a:t>
            </a:r>
            <a:r>
              <a:rPr lang="en-US" sz="2811" dirty="0" err="1">
                <a:solidFill>
                  <a:srgbClr val="243762"/>
                </a:solidFill>
                <a:latin typeface="Nunito"/>
              </a:rPr>
              <a:t>llamada</a:t>
            </a:r>
            <a:r>
              <a:rPr lang="en-US" sz="2811" dirty="0">
                <a:solidFill>
                  <a:srgbClr val="243762"/>
                </a:solidFill>
                <a:latin typeface="Nunito"/>
              </a:rPr>
              <a:t> o un </a:t>
            </a:r>
            <a:r>
              <a:rPr lang="en-US" sz="2811" dirty="0" err="1">
                <a:solidFill>
                  <a:srgbClr val="243762"/>
                </a:solidFill>
                <a:latin typeface="Nunito"/>
              </a:rPr>
              <a:t>correo</a:t>
            </a:r>
            <a:r>
              <a:rPr lang="en-US" sz="2811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11" dirty="0" err="1">
                <a:solidFill>
                  <a:srgbClr val="243762"/>
                </a:solidFill>
                <a:latin typeface="Nunito"/>
              </a:rPr>
              <a:t>electrónico</a:t>
            </a:r>
            <a:r>
              <a:rPr lang="en-US" sz="2811" dirty="0">
                <a:solidFill>
                  <a:srgbClr val="243762"/>
                </a:solidFill>
                <a:latin typeface="Nunito"/>
              </a:rPr>
              <a:t> no </a:t>
            </a:r>
            <a:r>
              <a:rPr lang="en-US" sz="2811" dirty="0" err="1">
                <a:solidFill>
                  <a:srgbClr val="243762"/>
                </a:solidFill>
                <a:latin typeface="Nunito"/>
              </a:rPr>
              <a:t>solicitados</a:t>
            </a:r>
            <a:r>
              <a:rPr lang="en-US" sz="2811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11" dirty="0" err="1">
                <a:solidFill>
                  <a:srgbClr val="243762"/>
                </a:solidFill>
                <a:latin typeface="Nunito"/>
              </a:rPr>
              <a:t>datos</a:t>
            </a:r>
            <a:r>
              <a:rPr lang="en-US" sz="2811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11" dirty="0" err="1">
                <a:solidFill>
                  <a:srgbClr val="243762"/>
                </a:solidFill>
                <a:latin typeface="Nunito"/>
              </a:rPr>
              <a:t>comerciales</a:t>
            </a:r>
            <a:r>
              <a:rPr lang="en-US" sz="2811" dirty="0">
                <a:solidFill>
                  <a:srgbClr val="243762"/>
                </a:solidFill>
                <a:latin typeface="Nunito"/>
              </a:rPr>
              <a:t> o </a:t>
            </a:r>
            <a:r>
              <a:rPr lang="en-US" sz="2811" dirty="0" err="1">
                <a:solidFill>
                  <a:srgbClr val="243762"/>
                </a:solidFill>
                <a:latin typeface="Nunito"/>
              </a:rPr>
              <a:t>financieros</a:t>
            </a:r>
            <a:r>
              <a:rPr lang="en-US" sz="2811" dirty="0">
                <a:solidFill>
                  <a:srgbClr val="243762"/>
                </a:solidFill>
                <a:latin typeface="Nunito"/>
              </a:rPr>
              <a:t>. La </a:t>
            </a:r>
            <a:r>
              <a:rPr lang="en-US" sz="2811" dirty="0" err="1">
                <a:solidFill>
                  <a:srgbClr val="243762"/>
                </a:solidFill>
                <a:latin typeface="Nunito"/>
              </a:rPr>
              <a:t>agencia</a:t>
            </a:r>
            <a:r>
              <a:rPr lang="en-US" sz="2811" dirty="0">
                <a:solidFill>
                  <a:srgbClr val="243762"/>
                </a:solidFill>
                <a:latin typeface="Nunito"/>
              </a:rPr>
              <a:t> no </a:t>
            </a:r>
            <a:r>
              <a:rPr lang="en-US" sz="2811" dirty="0" err="1">
                <a:solidFill>
                  <a:srgbClr val="243762"/>
                </a:solidFill>
                <a:latin typeface="Nunito"/>
              </a:rPr>
              <a:t>inicia</a:t>
            </a:r>
            <a:r>
              <a:rPr lang="en-US" sz="2811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11" dirty="0" err="1">
                <a:solidFill>
                  <a:srgbClr val="243762"/>
                </a:solidFill>
                <a:latin typeface="Nunito"/>
              </a:rPr>
              <a:t>contacto</a:t>
            </a:r>
            <a:r>
              <a:rPr lang="en-US" sz="2811" dirty="0">
                <a:solidFill>
                  <a:srgbClr val="243762"/>
                </a:solidFill>
                <a:latin typeface="Nunito"/>
              </a:rPr>
              <a:t> con </a:t>
            </a:r>
            <a:r>
              <a:rPr lang="en-US" sz="2811" dirty="0" err="1">
                <a:solidFill>
                  <a:srgbClr val="243762"/>
                </a:solidFill>
                <a:latin typeface="Nunito"/>
              </a:rPr>
              <a:t>negocios</a:t>
            </a:r>
            <a:r>
              <a:rPr lang="en-US" sz="2811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11" dirty="0" err="1">
                <a:solidFill>
                  <a:srgbClr val="243762"/>
                </a:solidFill>
                <a:latin typeface="Nunito"/>
              </a:rPr>
              <a:t>sobre</a:t>
            </a:r>
            <a:r>
              <a:rPr lang="en-US" sz="2811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11" dirty="0" err="1">
                <a:solidFill>
                  <a:srgbClr val="243762"/>
                </a:solidFill>
                <a:latin typeface="Nunito"/>
              </a:rPr>
              <a:t>préstamos</a:t>
            </a:r>
            <a:r>
              <a:rPr lang="en-US" sz="2811" dirty="0">
                <a:solidFill>
                  <a:srgbClr val="243762"/>
                </a:solidFill>
                <a:latin typeface="Nunito"/>
              </a:rPr>
              <a:t> o </a:t>
            </a:r>
            <a:r>
              <a:rPr lang="en-US" sz="2811" dirty="0" err="1">
                <a:solidFill>
                  <a:srgbClr val="243762"/>
                </a:solidFill>
                <a:latin typeface="Nunito"/>
              </a:rPr>
              <a:t>subvenciones</a:t>
            </a:r>
            <a:r>
              <a:rPr lang="en-US" sz="2811" dirty="0">
                <a:solidFill>
                  <a:srgbClr val="243762"/>
                </a:solidFill>
                <a:latin typeface="Nunito"/>
              </a:rPr>
              <a:t> federales.</a:t>
            </a:r>
          </a:p>
          <a:p>
            <a:pPr marL="0" lvl="0" indent="0">
              <a:lnSpc>
                <a:spcPts val="4071"/>
              </a:lnSpc>
            </a:pPr>
            <a:endParaRPr lang="en-US" sz="2811" dirty="0">
              <a:solidFill>
                <a:srgbClr val="243762"/>
              </a:solidFill>
              <a:latin typeface="Nunit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878022" y="5326923"/>
            <a:ext cx="6514391" cy="3191586"/>
            <a:chOff x="0" y="0"/>
            <a:chExt cx="10119180" cy="487530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H="1">
              <a:off x="1013570" y="0"/>
              <a:ext cx="4175033" cy="4875304"/>
            </a:xfrm>
            <a:prstGeom prst="rect">
              <a:avLst/>
            </a:prstGeom>
          </p:spPr>
        </p:pic>
        <p:sp>
          <p:nvSpPr>
            <p:cNvPr id="5" name="AutoShape 5"/>
            <p:cNvSpPr/>
            <p:nvPr/>
          </p:nvSpPr>
          <p:spPr>
            <a:xfrm>
              <a:off x="0" y="4843554"/>
              <a:ext cx="10119180" cy="0"/>
            </a:xfrm>
            <a:prstGeom prst="line">
              <a:avLst/>
            </a:prstGeom>
            <a:ln w="25400" cap="rnd">
              <a:solidFill>
                <a:srgbClr val="243762"/>
              </a:solidFill>
              <a:prstDash val="solid"/>
              <a:headEnd type="none" w="sm" len="sm"/>
              <a:tailEnd type="none" w="sm" len="sm"/>
            </a:ln>
          </p:spPr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514001" y="2601194"/>
              <a:ext cx="4632446" cy="22741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7670568" y="3094808"/>
              <a:ext cx="951756" cy="1780496"/>
            </a:xfrm>
            <a:prstGeom prst="rect">
              <a:avLst/>
            </a:prstGeom>
          </p:spPr>
        </p:pic>
      </p:grpSp>
      <p:sp>
        <p:nvSpPr>
          <p:cNvPr id="8" name="TextBox 8"/>
          <p:cNvSpPr txBox="1"/>
          <p:nvPr/>
        </p:nvSpPr>
        <p:spPr>
          <a:xfrm>
            <a:off x="1213587" y="1960588"/>
            <a:ext cx="5796813" cy="3245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12"/>
              </a:lnSpc>
            </a:pPr>
            <a:r>
              <a:rPr lang="en-US" sz="9700" spc="-116" dirty="0">
                <a:solidFill>
                  <a:srgbClr val="3884FD"/>
                </a:solidFill>
                <a:latin typeface="Nunito Bold"/>
              </a:rPr>
              <a:t>Como</a:t>
            </a:r>
          </a:p>
          <a:p>
            <a:pPr algn="just">
              <a:lnSpc>
                <a:spcPts val="12812"/>
              </a:lnSpc>
            </a:pPr>
            <a:endParaRPr lang="en-US" sz="9700" spc="-116" dirty="0">
              <a:solidFill>
                <a:srgbClr val="3884FD"/>
              </a:solidFill>
              <a:latin typeface="Nunito Bold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53400" y="601230"/>
            <a:ext cx="538296" cy="53829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009194" y="3547707"/>
            <a:ext cx="538296" cy="53829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996814" y="5332674"/>
            <a:ext cx="538296" cy="538296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8792854" y="3461982"/>
            <a:ext cx="8886256" cy="260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7"/>
              </a:lnSpc>
            </a:pPr>
            <a:r>
              <a:rPr lang="en-US" sz="2811">
                <a:solidFill>
                  <a:srgbClr val="243762"/>
                </a:solidFill>
                <a:latin typeface="Nunito"/>
              </a:rPr>
              <a:t>Un banco, un prestamista o un funcionario gubernamental solicita un pago por adelantado para facilitar un préstamo.</a:t>
            </a:r>
          </a:p>
          <a:p>
            <a:pPr>
              <a:lnSpc>
                <a:spcPts val="4217"/>
              </a:lnSpc>
            </a:pPr>
            <a:endParaRPr lang="en-US" sz="2811">
              <a:solidFill>
                <a:srgbClr val="243762"/>
              </a:solidFill>
              <a:latin typeface="Nunito"/>
            </a:endParaRPr>
          </a:p>
          <a:p>
            <a:pPr marL="0" lvl="0" indent="0">
              <a:lnSpc>
                <a:spcPts val="4071"/>
              </a:lnSpc>
            </a:pPr>
            <a:endParaRPr lang="en-US" sz="2811">
              <a:solidFill>
                <a:srgbClr val="243762"/>
              </a:solidFill>
              <a:latin typeface="Nunit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792854" y="5326923"/>
            <a:ext cx="8886256" cy="260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7"/>
              </a:lnSpc>
            </a:pPr>
            <a:r>
              <a:rPr lang="en-US" sz="2811">
                <a:solidFill>
                  <a:srgbClr val="243762"/>
                </a:solidFill>
                <a:latin typeface="Nunito"/>
              </a:rPr>
              <a:t>Una empresa de servicios públicos o una agencia gubernamental te advierte que si no haces un pago de inmediato habrá graves consecuencias.</a:t>
            </a:r>
          </a:p>
          <a:p>
            <a:pPr>
              <a:lnSpc>
                <a:spcPts val="4217"/>
              </a:lnSpc>
            </a:pPr>
            <a:endParaRPr lang="en-US" sz="2811">
              <a:solidFill>
                <a:srgbClr val="243762"/>
              </a:solidFill>
              <a:latin typeface="Nunito"/>
            </a:endParaRPr>
          </a:p>
          <a:p>
            <a:pPr marL="0" lvl="0" indent="0">
              <a:lnSpc>
                <a:spcPts val="4071"/>
              </a:lnSpc>
            </a:pPr>
            <a:endParaRPr lang="en-US" sz="2811">
              <a:solidFill>
                <a:srgbClr val="243762"/>
              </a:solidFill>
              <a:latin typeface="Nunito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009194" y="7160913"/>
            <a:ext cx="538296" cy="538296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8792854" y="7231931"/>
            <a:ext cx="8886256" cy="3661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7"/>
              </a:lnSpc>
            </a:pPr>
            <a:r>
              <a:rPr lang="en-US" sz="2811">
                <a:solidFill>
                  <a:srgbClr val="243762"/>
                </a:solidFill>
                <a:latin typeface="Nunito"/>
              </a:rPr>
              <a:t>Un vendedor de un proveedor te pide que firmes documentos en los que se ha dejado disposiciones clave en blanco o no se han incluido y promete que completará lo que falta o lo enviará después.</a:t>
            </a:r>
          </a:p>
          <a:p>
            <a:pPr>
              <a:lnSpc>
                <a:spcPts val="4217"/>
              </a:lnSpc>
            </a:pPr>
            <a:endParaRPr lang="en-US" sz="2811">
              <a:solidFill>
                <a:srgbClr val="243762"/>
              </a:solidFill>
              <a:latin typeface="Nunito"/>
            </a:endParaRPr>
          </a:p>
          <a:p>
            <a:pPr>
              <a:lnSpc>
                <a:spcPts val="4217"/>
              </a:lnSpc>
            </a:pPr>
            <a:endParaRPr lang="en-US" sz="2811">
              <a:solidFill>
                <a:srgbClr val="243762"/>
              </a:solidFill>
              <a:latin typeface="Nunito"/>
            </a:endParaRPr>
          </a:p>
          <a:p>
            <a:pPr marL="0" lvl="0" indent="0">
              <a:lnSpc>
                <a:spcPts val="4071"/>
              </a:lnSpc>
            </a:pPr>
            <a:endParaRPr lang="en-US" sz="2811">
              <a:solidFill>
                <a:srgbClr val="243762"/>
              </a:solidFill>
              <a:latin typeface="Nunito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EFBFD49-866F-43AC-9FEA-6EAC1E16B59F}"/>
              </a:ext>
            </a:extLst>
          </p:cNvPr>
          <p:cNvSpPr txBox="1"/>
          <p:nvPr/>
        </p:nvSpPr>
        <p:spPr>
          <a:xfrm>
            <a:off x="2625735" y="3286097"/>
            <a:ext cx="5796813" cy="3245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12"/>
              </a:lnSpc>
            </a:pPr>
            <a:r>
              <a:rPr lang="en-US" sz="9700" spc="-116" dirty="0" err="1">
                <a:solidFill>
                  <a:srgbClr val="3884FD"/>
                </a:solidFill>
                <a:latin typeface="Nunito Bold"/>
              </a:rPr>
              <a:t>evitarlos</a:t>
            </a:r>
            <a:r>
              <a:rPr lang="en-US" sz="9700" spc="-116" dirty="0">
                <a:solidFill>
                  <a:srgbClr val="3884FD"/>
                </a:solidFill>
                <a:latin typeface="Nunito Bold"/>
              </a:rPr>
              <a:t> </a:t>
            </a:r>
          </a:p>
          <a:p>
            <a:pPr algn="just">
              <a:lnSpc>
                <a:spcPts val="12812"/>
              </a:lnSpc>
            </a:pPr>
            <a:endParaRPr lang="en-US" sz="9700" spc="-116" dirty="0">
              <a:solidFill>
                <a:srgbClr val="3884FD"/>
              </a:solidFill>
              <a:latin typeface="Nunito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30599" y="6169905"/>
            <a:ext cx="7589385" cy="3569098"/>
            <a:chOff x="0" y="0"/>
            <a:chExt cx="10119180" cy="475879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373" y="0"/>
              <a:ext cx="4611707" cy="4758797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837594" y="1313164"/>
              <a:ext cx="4633492" cy="3445633"/>
            </a:xfrm>
            <a:prstGeom prst="rect">
              <a:avLst/>
            </a:prstGeom>
          </p:spPr>
        </p:pic>
        <p:sp>
          <p:nvSpPr>
            <p:cNvPr id="5" name="AutoShape 5"/>
            <p:cNvSpPr/>
            <p:nvPr/>
          </p:nvSpPr>
          <p:spPr>
            <a:xfrm>
              <a:off x="0" y="4727047"/>
              <a:ext cx="10119180" cy="0"/>
            </a:xfrm>
            <a:prstGeom prst="line">
              <a:avLst/>
            </a:prstGeom>
            <a:ln w="25400" cap="rnd">
              <a:solidFill>
                <a:srgbClr val="24376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6" name="TextBox 6"/>
          <p:cNvSpPr txBox="1"/>
          <p:nvPr/>
        </p:nvSpPr>
        <p:spPr>
          <a:xfrm>
            <a:off x="1773274" y="2945319"/>
            <a:ext cx="14741452" cy="4044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33"/>
              </a:lnSpc>
            </a:pPr>
            <a:r>
              <a:rPr lang="en-US" sz="3088">
                <a:solidFill>
                  <a:srgbClr val="243762"/>
                </a:solidFill>
                <a:latin typeface="Nunito"/>
              </a:rPr>
              <a:t>Las pequeñas empresas también son blanco de estafas de cheques falsos y asistencia técnica, de inversionistas fantasmas que cobran honorarios o anticipos por adelantado para proporcionarte capital y de agentes de ventas sin escrúpulos que ofrecen increíbles ofertas de alquiler de equipo u otros servicios, pero esconden términos onerosos en la letra pequeña o los agregan después.</a:t>
            </a:r>
          </a:p>
          <a:p>
            <a:pPr>
              <a:lnSpc>
                <a:spcPts val="4633"/>
              </a:lnSpc>
            </a:pPr>
            <a:endParaRPr lang="en-US" sz="3088">
              <a:solidFill>
                <a:srgbClr val="243762"/>
              </a:solidFill>
              <a:latin typeface="Nunito"/>
            </a:endParaRPr>
          </a:p>
          <a:p>
            <a:pPr marL="0" lvl="0" indent="0" algn="r">
              <a:lnSpc>
                <a:spcPts val="4633"/>
              </a:lnSpc>
            </a:pPr>
            <a:endParaRPr lang="en-US" sz="3088">
              <a:solidFill>
                <a:srgbClr val="243762"/>
              </a:solidFill>
              <a:latin typeface="Nunit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597338" y="1492991"/>
            <a:ext cx="5093323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49"/>
              </a:lnSpc>
            </a:pPr>
            <a:r>
              <a:rPr lang="en-US" sz="8499" spc="-84">
                <a:solidFill>
                  <a:srgbClr val="3884FD"/>
                </a:solidFill>
                <a:latin typeface="Nunito Bold"/>
              </a:rPr>
              <a:t>Empresas</a:t>
            </a:r>
          </a:p>
        </p:txBody>
      </p:sp>
      <p:sp>
        <p:nvSpPr>
          <p:cNvPr id="8" name="AutoShape 8"/>
          <p:cNvSpPr/>
          <p:nvPr/>
        </p:nvSpPr>
        <p:spPr>
          <a:xfrm>
            <a:off x="5552900" y="2706759"/>
            <a:ext cx="6682413" cy="0"/>
          </a:xfrm>
          <a:prstGeom prst="line">
            <a:avLst/>
          </a:prstGeom>
          <a:ln w="28575" cap="rnd">
            <a:solidFill>
              <a:srgbClr val="243762"/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FB732D9-3665-4923-965F-133D8964D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" r="1792"/>
          <a:stretch/>
        </p:blipFill>
        <p:spPr>
          <a:xfrm>
            <a:off x="0" y="-218139"/>
            <a:ext cx="18059400" cy="104706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D6E850A9-C967-4B48-8015-496832491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4" t="13352" r="1357" b="18472"/>
          <a:stretch/>
        </p:blipFill>
        <p:spPr>
          <a:xfrm>
            <a:off x="838200" y="1257300"/>
            <a:ext cx="16959470" cy="69692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8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69580"/>
            <a:ext cx="17740003" cy="4833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60"/>
              </a:lnSpc>
            </a:pPr>
            <a:r>
              <a:rPr lang="en-US" sz="8600" spc="-86">
                <a:solidFill>
                  <a:srgbClr val="FFFFFF"/>
                </a:solidFill>
                <a:latin typeface="Nunito Bold"/>
              </a:rPr>
              <a:t>¿Cómo prevenir el fraude a tu empresa y dentro de tu organización?</a:t>
            </a:r>
          </a:p>
          <a:p>
            <a:pPr>
              <a:lnSpc>
                <a:spcPts val="9460"/>
              </a:lnSpc>
            </a:pPr>
            <a:endParaRPr lang="en-US" sz="8600" spc="-86">
              <a:solidFill>
                <a:srgbClr val="FFFFFF"/>
              </a:solidFill>
              <a:latin typeface="Nunito Bol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8635737"/>
            <a:ext cx="16230600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3118029"/>
            <a:ext cx="9594174" cy="61402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521</Words>
  <Application>Microsoft Office PowerPoint</Application>
  <PresentationFormat>Personalizado</PresentationFormat>
  <Paragraphs>29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Nunito</vt:lpstr>
      <vt:lpstr>Nunito Bold</vt:lpstr>
      <vt:lpstr>Arial</vt:lpstr>
      <vt:lpstr>Nunito Sans Bold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Blanco Azul Limpio Ilustrativo (Personas) Finanzas Presentación de Ventas</dc:title>
  <dc:creator>Sam Beltran</dc:creator>
  <cp:lastModifiedBy>SAMANTHA MILLIANI BELTRAN PENA</cp:lastModifiedBy>
  <cp:revision>2</cp:revision>
  <dcterms:created xsi:type="dcterms:W3CDTF">2006-08-16T00:00:00Z</dcterms:created>
  <dcterms:modified xsi:type="dcterms:W3CDTF">2021-11-12T03:32:06Z</dcterms:modified>
  <dc:identifier>DAEvepayIjU</dc:identifier>
</cp:coreProperties>
</file>