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6" r:id="rId2"/>
    <p:sldId id="263" r:id="rId3"/>
    <p:sldId id="265" r:id="rId4"/>
    <p:sldId id="267" r:id="rId5"/>
    <p:sldId id="269" r:id="rId6"/>
    <p:sldId id="327" r:id="rId7"/>
    <p:sldId id="328" r:id="rId8"/>
    <p:sldId id="3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BEB4"/>
    <a:srgbClr val="F6F8F8"/>
    <a:srgbClr val="2B2B2B"/>
    <a:srgbClr val="F6F6F6"/>
    <a:srgbClr val="F5F5F5"/>
    <a:srgbClr val="16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84678" y="6276302"/>
            <a:ext cx="431790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pPr algn="ctr"/>
              <a:t>‹Nº›</a:t>
            </a:fld>
            <a:endParaRPr lang="en-US" sz="1100" b="1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98447" y="635324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SLIDE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tx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7" name="TextBox 6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8" name="TextBox 7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9" name="TextBox 8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8" name="TextBox 17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nir.net/marketing-comunicacion/revista/graficos-estadisticos/" TargetMode="External"/><Relationship Id="rId3" Type="http://schemas.openxmlformats.org/officeDocument/2006/relationships/hyperlink" Target="https://es.slideshare.net/LuisdelaCruz23/elementos-bsicos-de-las-graficas-y-tablas" TargetMode="External"/><Relationship Id="rId7" Type="http://schemas.openxmlformats.org/officeDocument/2006/relationships/hyperlink" Target="https://www.fisterra.com/formacion/metodologia-investigacion/representacion-grafica-analisis-datos/" TargetMode="External"/><Relationship Id="rId2" Type="http://schemas.openxmlformats.org/officeDocument/2006/relationships/hyperlink" Target="https://psicologiaymente.com/miscelanea/tipos-de-grafic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ehana.com/ar/blog/negocios/10-tipos-de-graficas/" TargetMode="External"/><Relationship Id="rId5" Type="http://schemas.openxmlformats.org/officeDocument/2006/relationships/hyperlink" Target="https://azsalud.com/ciencia/tipos-de-graficas" TargetMode="External"/><Relationship Id="rId4" Type="http://schemas.openxmlformats.org/officeDocument/2006/relationships/hyperlink" Target="https://www.lifeder.com/grafic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AC7F6368-407E-4FAC-9128-64A3DD33D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7" b="7777"/>
          <a:stretch/>
        </p:blipFill>
        <p:spPr>
          <a:xfrm>
            <a:off x="0" y="0"/>
            <a:ext cx="12203661" cy="68703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87984" y="1366987"/>
            <a:ext cx="5666510" cy="321013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929125" y="4285824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CDIA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rot="2700000">
            <a:off x="5778241" y="2652015"/>
            <a:ext cx="640080" cy="640080"/>
            <a:chOff x="2358572" y="1016001"/>
            <a:chExt cx="856342" cy="856342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12429" y="1693481"/>
            <a:ext cx="4167142" cy="1015664"/>
            <a:chOff x="3880387" y="2241334"/>
            <a:chExt cx="4167142" cy="1015664"/>
          </a:xfrm>
        </p:grpSpPr>
        <p:sp>
          <p:nvSpPr>
            <p:cNvPr id="13" name="TextBox 12"/>
            <p:cNvSpPr txBox="1"/>
            <p:nvPr/>
          </p:nvSpPr>
          <p:spPr>
            <a:xfrm>
              <a:off x="3880387" y="2241335"/>
              <a:ext cx="63030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63715" y="2241334"/>
              <a:ext cx="5838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39156" y="2972055"/>
            <a:ext cx="4162333" cy="1015664"/>
            <a:chOff x="3894013" y="2241334"/>
            <a:chExt cx="4162333" cy="1015664"/>
          </a:xfrm>
        </p:grpSpPr>
        <p:sp>
          <p:nvSpPr>
            <p:cNvPr id="16" name="TextBox 15"/>
            <p:cNvSpPr txBox="1"/>
            <p:nvPr/>
          </p:nvSpPr>
          <p:spPr>
            <a:xfrm>
              <a:off x="3894013" y="2241335"/>
              <a:ext cx="60305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54898" y="2241334"/>
              <a:ext cx="6014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537" y="5102943"/>
            <a:ext cx="6869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400" dirty="0" err="1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Titillium" panose="00000500000000000000" pitchFamily="50" charset="0"/>
              </a:rPr>
              <a:t>Analisis</a:t>
            </a:r>
            <a:r>
              <a:rPr lang="en-US" sz="2800" b="1" spc="400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Titillium" panose="00000500000000000000" pitchFamily="50" charset="0"/>
              </a:rPr>
              <a:t> de </a:t>
            </a:r>
            <a:r>
              <a:rPr lang="en-US" sz="2800" b="1" spc="400" dirty="0" err="1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Titillium" panose="00000500000000000000" pitchFamily="50" charset="0"/>
              </a:rPr>
              <a:t>datos</a:t>
            </a:r>
            <a:r>
              <a:rPr lang="en-US" sz="2800" b="1" spc="400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Titillium" panose="00000500000000000000" pitchFamily="50" charset="0"/>
              </a:rPr>
              <a:t> a </a:t>
            </a:r>
            <a:r>
              <a:rPr lang="en-US" sz="2800" b="1" spc="400" dirty="0" err="1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Titillium" panose="00000500000000000000" pitchFamily="50" charset="0"/>
              </a:rPr>
              <a:t>partir</a:t>
            </a:r>
            <a:r>
              <a:rPr lang="en-US" sz="2800" b="1" spc="400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Titillium" panose="00000500000000000000" pitchFamily="50" charset="0"/>
              </a:rPr>
              <a:t> de los </a:t>
            </a:r>
            <a:r>
              <a:rPr lang="en-US" sz="2800" b="1" spc="400" dirty="0" err="1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Titillium" panose="00000500000000000000" pitchFamily="50" charset="0"/>
              </a:rPr>
              <a:t>principales</a:t>
            </a:r>
            <a:r>
              <a:rPr lang="en-US" sz="2800" b="1" spc="400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Titillium" panose="00000500000000000000" pitchFamily="50" charset="0"/>
              </a:rPr>
              <a:t> </a:t>
            </a:r>
            <a:r>
              <a:rPr lang="en-US" sz="2800" b="1" spc="400" dirty="0" err="1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Titillium" panose="00000500000000000000" pitchFamily="50" charset="0"/>
              </a:rPr>
              <a:t>graficos</a:t>
            </a:r>
            <a:endParaRPr lang="en-US" sz="2800" b="1" spc="400" dirty="0">
              <a:ln w="3175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81492" y="1480830"/>
            <a:ext cx="3100878" cy="307777"/>
            <a:chOff x="4589035" y="319593"/>
            <a:chExt cx="3100878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070163" y="365760"/>
              <a:ext cx="20361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bg1"/>
                  </a:solidFill>
                  <a:latin typeface="+mj-lt"/>
                </a:rPr>
                <a:t>Kevin Cruz </a:t>
              </a:r>
              <a:r>
                <a:rPr lang="en-US" sz="1050" spc="400" dirty="0" err="1">
                  <a:solidFill>
                    <a:schemeClr val="bg1"/>
                  </a:solidFill>
                  <a:latin typeface="+mj-lt"/>
                </a:rPr>
                <a:t>Jacobo</a:t>
              </a:r>
              <a:endParaRPr lang="en-US" sz="1050" spc="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589035" y="319593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93651" y="319593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979676" y="1892099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¿</a:t>
            </a:r>
            <a:r>
              <a:rPr lang="en-US" sz="3600" b="1" dirty="0" err="1">
                <a:solidFill>
                  <a:schemeClr val="accent2"/>
                </a:solidFill>
                <a:latin typeface="Titillium" panose="00000500000000000000" pitchFamily="50" charset="0"/>
              </a:rPr>
              <a:t>Qué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 es una </a:t>
            </a:r>
            <a:r>
              <a:rPr lang="en-US" sz="3600" b="1" dirty="0" err="1">
                <a:solidFill>
                  <a:srgbClr val="F5F5F5"/>
                </a:solidFill>
                <a:latin typeface="Titillium" panose="00000500000000000000" pitchFamily="50" charset="0"/>
              </a:rPr>
              <a:t>gráfica</a:t>
            </a:r>
            <a:r>
              <a:rPr lang="en-US" sz="3600" b="1" dirty="0">
                <a:solidFill>
                  <a:srgbClr val="F5F5F5"/>
                </a:solidFill>
                <a:latin typeface="Titillium" panose="00000500000000000000" pitchFamily="50" charset="0"/>
              </a:rPr>
              <a:t>?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90641" y="2652038"/>
            <a:ext cx="6132848" cy="70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>
                <a:solidFill>
                  <a:srgbClr val="F6F6F6"/>
                </a:solidFill>
                <a:ea typeface="Source Sans Pro" charset="0"/>
                <a:cs typeface="Source Sans Pro" charset="0"/>
              </a:rPr>
              <a:t>Se le </a:t>
            </a:r>
            <a:r>
              <a:rPr lang="en-US" sz="1600" dirty="0" err="1">
                <a:solidFill>
                  <a:srgbClr val="F6F6F6"/>
                </a:solidFill>
                <a:ea typeface="Source Sans Pro" charset="0"/>
                <a:cs typeface="Source Sans Pro" charset="0"/>
              </a:rPr>
              <a:t>conoce</a:t>
            </a:r>
            <a:r>
              <a:rPr lang="en-US" sz="1600" dirty="0">
                <a:solidFill>
                  <a:srgbClr val="F6F6F6"/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sz="1600" dirty="0" err="1">
                <a:solidFill>
                  <a:srgbClr val="F6F6F6"/>
                </a:solidFill>
                <a:ea typeface="Source Sans Pro" charset="0"/>
                <a:cs typeface="Source Sans Pro" charset="0"/>
              </a:rPr>
              <a:t>como</a:t>
            </a:r>
            <a:r>
              <a:rPr lang="en-US" sz="1600" dirty="0">
                <a:solidFill>
                  <a:srgbClr val="F6F6F6"/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sz="1600" dirty="0" err="1">
                <a:solidFill>
                  <a:srgbClr val="F6F6F6"/>
                </a:solidFill>
                <a:ea typeface="Source Sans Pro" charset="0"/>
                <a:cs typeface="Source Sans Pro" charset="0"/>
              </a:rPr>
              <a:t>gráfica</a:t>
            </a:r>
            <a:r>
              <a:rPr lang="en-US" sz="1600" dirty="0">
                <a:solidFill>
                  <a:srgbClr val="F6F6F6"/>
                </a:solidFill>
                <a:ea typeface="Source Sans Pro" charset="0"/>
                <a:cs typeface="Source Sans Pro" charset="0"/>
              </a:rPr>
              <a:t> a la </a:t>
            </a:r>
            <a:r>
              <a:rPr lang="en-US" sz="1600" dirty="0" err="1">
                <a:solidFill>
                  <a:srgbClr val="F6F6F6"/>
                </a:solidFill>
                <a:ea typeface="Source Sans Pro" charset="0"/>
                <a:cs typeface="Source Sans Pro" charset="0"/>
              </a:rPr>
              <a:t>representación</a:t>
            </a:r>
            <a:r>
              <a:rPr lang="en-US" sz="1600" dirty="0">
                <a:solidFill>
                  <a:srgbClr val="F6F6F6"/>
                </a:solidFill>
                <a:ea typeface="Source Sans Pro" charset="0"/>
                <a:cs typeface="Source Sans Pro" charset="0"/>
              </a:rPr>
              <a:t> visual que </a:t>
            </a:r>
            <a:r>
              <a:rPr lang="en-US" sz="1600" dirty="0" err="1">
                <a:solidFill>
                  <a:srgbClr val="F6F6F6"/>
                </a:solidFill>
                <a:ea typeface="Source Sans Pro" charset="0"/>
                <a:cs typeface="Source Sans Pro" charset="0"/>
              </a:rPr>
              <a:t>sirve</a:t>
            </a:r>
            <a:r>
              <a:rPr lang="en-US" sz="1600" dirty="0">
                <a:solidFill>
                  <a:srgbClr val="F6F6F6"/>
                </a:solidFill>
                <a:ea typeface="Source Sans Pro" charset="0"/>
                <a:cs typeface="Source Sans Pro" charset="0"/>
              </a:rPr>
              <a:t> para </a:t>
            </a:r>
            <a:r>
              <a:rPr lang="en-US" sz="1600" dirty="0" err="1">
                <a:solidFill>
                  <a:srgbClr val="F6F6F6"/>
                </a:solidFill>
                <a:ea typeface="Source Sans Pro" charset="0"/>
                <a:cs typeface="Source Sans Pro" charset="0"/>
              </a:rPr>
              <a:t>representar</a:t>
            </a:r>
            <a:r>
              <a:rPr lang="en-US" sz="1600" dirty="0">
                <a:solidFill>
                  <a:srgbClr val="F6F6F6"/>
                </a:solidFill>
                <a:ea typeface="Source Sans Pro" charset="0"/>
                <a:cs typeface="Source Sans Pro" charset="0"/>
              </a:rPr>
              <a:t> e </a:t>
            </a:r>
            <a:r>
              <a:rPr lang="en-US" sz="1600" dirty="0" err="1">
                <a:solidFill>
                  <a:srgbClr val="F6F6F6"/>
                </a:solidFill>
                <a:ea typeface="Source Sans Pro" charset="0"/>
                <a:cs typeface="Source Sans Pro" charset="0"/>
              </a:rPr>
              <a:t>interpretar</a:t>
            </a:r>
            <a:r>
              <a:rPr lang="en-US" sz="1600" dirty="0">
                <a:solidFill>
                  <a:srgbClr val="F6F6F6"/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sz="1600" dirty="0" err="1">
                <a:solidFill>
                  <a:srgbClr val="F6F6F6"/>
                </a:solidFill>
                <a:ea typeface="Source Sans Pro" charset="0"/>
                <a:cs typeface="Source Sans Pro" charset="0"/>
              </a:rPr>
              <a:t>valores</a:t>
            </a:r>
            <a:r>
              <a:rPr lang="en-US" sz="1600" dirty="0">
                <a:solidFill>
                  <a:srgbClr val="F6F6F6"/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sz="1600" dirty="0" err="1">
                <a:solidFill>
                  <a:srgbClr val="F6F6F6"/>
                </a:solidFill>
                <a:ea typeface="Source Sans Pro" charset="0"/>
                <a:cs typeface="Source Sans Pro" charset="0"/>
              </a:rPr>
              <a:t>numéricos</a:t>
            </a:r>
            <a:r>
              <a:rPr lang="en-US" sz="1600" dirty="0">
                <a:solidFill>
                  <a:srgbClr val="F6F6F6"/>
                </a:solidFill>
                <a:ea typeface="Source Sans Pro" charset="0"/>
                <a:cs typeface="Source Sans Pro" charset="0"/>
              </a:rPr>
              <a:t>.</a:t>
            </a: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1A9496DD-B47B-483F-9F7C-64BF7A046F2C}"/>
              </a:ext>
            </a:extLst>
          </p:cNvPr>
          <p:cNvSpPr txBox="1"/>
          <p:nvPr/>
        </p:nvSpPr>
        <p:spPr>
          <a:xfrm>
            <a:off x="4681492" y="3664136"/>
            <a:ext cx="3848300" cy="166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s-MX" sz="1600" dirty="0">
                <a:solidFill>
                  <a:srgbClr val="F5F5F5"/>
                </a:solidFill>
                <a:ea typeface="Source Sans Pro" charset="0"/>
                <a:cs typeface="Source Sans Pro" charset="0"/>
              </a:rPr>
              <a:t>• La relación entre variables  </a:t>
            </a:r>
          </a:p>
          <a:p>
            <a:pPr>
              <a:lnSpc>
                <a:spcPct val="130000"/>
              </a:lnSpc>
            </a:pPr>
            <a:r>
              <a:rPr lang="es-MX" sz="1600" dirty="0">
                <a:solidFill>
                  <a:srgbClr val="F5F5F5"/>
                </a:solidFill>
                <a:ea typeface="Source Sans Pro" charset="0"/>
                <a:cs typeface="Source Sans Pro" charset="0"/>
              </a:rPr>
              <a:t>• Los valores que toman las variables en juego </a:t>
            </a:r>
          </a:p>
          <a:p>
            <a:pPr>
              <a:lnSpc>
                <a:spcPct val="130000"/>
              </a:lnSpc>
            </a:pPr>
            <a:r>
              <a:rPr lang="es-MX" sz="1600" dirty="0">
                <a:solidFill>
                  <a:srgbClr val="F5F5F5"/>
                </a:solidFill>
                <a:ea typeface="Source Sans Pro" charset="0"/>
                <a:cs typeface="Source Sans Pro" charset="0"/>
              </a:rPr>
              <a:t>• Las frecuencias de aparición de determinados valores, entre otros.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A717C1E-E864-4B6B-9B6C-B1115D55D648}"/>
              </a:ext>
            </a:extLst>
          </p:cNvPr>
          <p:cNvCxnSpPr/>
          <p:nvPr/>
        </p:nvCxnSpPr>
        <p:spPr>
          <a:xfrm>
            <a:off x="3549353" y="2548545"/>
            <a:ext cx="5093294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8ADBA87B-7AA5-4061-B3E9-D22B029178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22"/>
          <a:stretch/>
        </p:blipFill>
        <p:spPr>
          <a:xfrm>
            <a:off x="-7430" y="0"/>
            <a:ext cx="2152424" cy="6858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6FADDC2-70C3-43B5-BBA7-E905C91D3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2"/>
          <a:stretch/>
        </p:blipFill>
        <p:spPr>
          <a:xfrm>
            <a:off x="10090724" y="0"/>
            <a:ext cx="2152424" cy="685800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53088B5-1F32-4A3C-A91D-CBBFE60D262E}"/>
              </a:ext>
            </a:extLst>
          </p:cNvPr>
          <p:cNvCxnSpPr/>
          <p:nvPr/>
        </p:nvCxnSpPr>
        <p:spPr>
          <a:xfrm>
            <a:off x="2144994" y="210207"/>
            <a:ext cx="79675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D6F95DD-4E3C-467A-99BF-FC37679B6D24}"/>
              </a:ext>
            </a:extLst>
          </p:cNvPr>
          <p:cNvCxnSpPr/>
          <p:nvPr/>
        </p:nvCxnSpPr>
        <p:spPr>
          <a:xfrm>
            <a:off x="2123194" y="6626773"/>
            <a:ext cx="79675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2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643786" y="2412416"/>
            <a:ext cx="569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400" dirty="0" err="1">
                <a:solidFill>
                  <a:schemeClr val="accent2"/>
                </a:solidFill>
                <a:latin typeface="+mj-lt"/>
              </a:rPr>
              <a:t>Tipos</a:t>
            </a:r>
            <a:r>
              <a:rPr lang="en-US" sz="3600" b="1" spc="400" dirty="0">
                <a:solidFill>
                  <a:schemeClr val="accent2"/>
                </a:solidFill>
                <a:latin typeface="+mj-lt"/>
              </a:rPr>
              <a:t> de </a:t>
            </a:r>
            <a:r>
              <a:rPr lang="en-US" sz="3600" b="1" spc="400" dirty="0" err="1">
                <a:solidFill>
                  <a:schemeClr val="accent2"/>
                </a:solidFill>
                <a:latin typeface="+mj-lt"/>
              </a:rPr>
              <a:t>gráficas</a:t>
            </a:r>
            <a:endParaRPr lang="en-US" sz="3600" b="1" spc="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05864" y="3198005"/>
            <a:ext cx="5040158" cy="166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s-MX" sz="1600" dirty="0">
                <a:solidFill>
                  <a:srgbClr val="F6F8F8"/>
                </a:solidFill>
                <a:ea typeface="Source Sans Pro" charset="0"/>
                <a:cs typeface="Source Sans Pro" charset="0"/>
              </a:rPr>
              <a:t>Ya sabes qué es una gráfica y para qué sirven, ahora es momento de que conozcas los tipos de gráficas que existen.</a:t>
            </a:r>
          </a:p>
          <a:p>
            <a:pPr algn="ctr">
              <a:lnSpc>
                <a:spcPct val="130000"/>
              </a:lnSpc>
            </a:pPr>
            <a:r>
              <a:rPr lang="es-MX" sz="1600" dirty="0">
                <a:solidFill>
                  <a:srgbClr val="F6F8F8"/>
                </a:solidFill>
                <a:ea typeface="Source Sans Pro" charset="0"/>
                <a:cs typeface="Source Sans Pro" charset="0"/>
              </a:rPr>
              <a:t>Por lo cual es clave que tengas en cuenta qué tipo de gráficas existen y sus nombres antes de lanzarte a graficar.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6E2C27F-ACE4-4DD9-9428-C405EFB0BACA}"/>
              </a:ext>
            </a:extLst>
          </p:cNvPr>
          <p:cNvCxnSpPr>
            <a:cxnSpLocks/>
          </p:cNvCxnSpPr>
          <p:nvPr/>
        </p:nvCxnSpPr>
        <p:spPr>
          <a:xfrm>
            <a:off x="700756" y="3198005"/>
            <a:ext cx="55034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17">
            <a:extLst>
              <a:ext uri="{FF2B5EF4-FFF2-40B4-BE49-F238E27FC236}">
                <a16:creationId xmlns:a16="http://schemas.microsoft.com/office/drawing/2014/main" id="{605E9C4A-9C59-4CF4-A8C6-FE7654BE569D}"/>
              </a:ext>
            </a:extLst>
          </p:cNvPr>
          <p:cNvSpPr txBox="1"/>
          <p:nvPr/>
        </p:nvSpPr>
        <p:spPr>
          <a:xfrm>
            <a:off x="6944882" y="1307556"/>
            <a:ext cx="4455207" cy="38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s-MX" sz="1600" b="1" dirty="0">
                <a:solidFill>
                  <a:srgbClr val="3CBEB4"/>
                </a:solidFill>
                <a:ea typeface="Source Sans Pro" charset="0"/>
                <a:cs typeface="Source Sans Pro" charset="0"/>
              </a:rPr>
              <a:t>Gráfico cartesiano</a:t>
            </a:r>
          </a:p>
          <a:p>
            <a:pPr algn="ctr">
              <a:lnSpc>
                <a:spcPct val="130000"/>
              </a:lnSpc>
            </a:pPr>
            <a:r>
              <a:rPr lang="es-MX" sz="1400" dirty="0">
                <a:solidFill>
                  <a:srgbClr val="F6F8F8"/>
                </a:solidFill>
                <a:ea typeface="Source Sans Pro" charset="0"/>
                <a:cs typeface="Source Sans Pro" charset="0"/>
              </a:rPr>
              <a:t> Es el tipo de grafica que relacionan variables independientes en el eje X con variables dependientes en el eje Y. por ejemplo, las graficas de barra, de línea o de dispersión.</a:t>
            </a:r>
          </a:p>
          <a:p>
            <a:pPr algn="ctr">
              <a:lnSpc>
                <a:spcPct val="130000"/>
              </a:lnSpc>
            </a:pPr>
            <a:r>
              <a:rPr lang="es-MX" sz="1600" b="1" dirty="0">
                <a:solidFill>
                  <a:srgbClr val="3CBEB4"/>
                </a:solidFill>
                <a:ea typeface="Source Sans Pro" charset="0"/>
                <a:cs typeface="Source Sans Pro" charset="0"/>
              </a:rPr>
              <a:t>Gráficos en figuras geométricas</a:t>
            </a:r>
          </a:p>
          <a:p>
            <a:pPr algn="ctr">
              <a:lnSpc>
                <a:spcPct val="130000"/>
              </a:lnSpc>
            </a:pPr>
            <a:r>
              <a:rPr lang="es-MX" sz="1400" dirty="0">
                <a:solidFill>
                  <a:srgbClr val="F6F8F8"/>
                </a:solidFill>
                <a:ea typeface="Source Sans Pro" charset="0"/>
                <a:cs typeface="Source Sans Pro" charset="0"/>
              </a:rPr>
              <a:t>Son los tipos de gráficas que se representan con figuras geométricas. Por ejemplo: la gráfica sectorial o circular.</a:t>
            </a:r>
          </a:p>
          <a:p>
            <a:pPr algn="ctr">
              <a:lnSpc>
                <a:spcPct val="130000"/>
              </a:lnSpc>
            </a:pPr>
            <a:endParaRPr lang="es-MX" sz="1400" dirty="0">
              <a:solidFill>
                <a:srgbClr val="F6F8F8"/>
              </a:solidFill>
              <a:ea typeface="Source Sans Pro" charset="0"/>
              <a:cs typeface="Source Sans Pro" charset="0"/>
            </a:endParaRPr>
          </a:p>
          <a:p>
            <a:pPr algn="ctr">
              <a:lnSpc>
                <a:spcPct val="130000"/>
              </a:lnSpc>
            </a:pPr>
            <a:r>
              <a:rPr lang="es-MX" sz="1600" b="1" dirty="0">
                <a:solidFill>
                  <a:srgbClr val="3CBEB4"/>
                </a:solidFill>
                <a:ea typeface="Source Sans Pro" charset="0"/>
                <a:cs typeface="Source Sans Pro" charset="0"/>
              </a:rPr>
              <a:t>Cartogramas</a:t>
            </a:r>
          </a:p>
          <a:p>
            <a:pPr algn="ctr">
              <a:lnSpc>
                <a:spcPct val="130000"/>
              </a:lnSpc>
            </a:pPr>
            <a:r>
              <a:rPr lang="es-MX" sz="1400" dirty="0">
                <a:solidFill>
                  <a:srgbClr val="F6F8F8"/>
                </a:solidFill>
                <a:ea typeface="Source Sans Pro" charset="0"/>
                <a:cs typeface="Source Sans Pro" charset="0"/>
              </a:rPr>
              <a:t>Son gráficos estadísticos que muestran la información sobre mapas. Por ejemplo, las gráficas que se usan para presentar las estadísticas del Covid-19.</a:t>
            </a:r>
          </a:p>
        </p:txBody>
      </p:sp>
      <p:grpSp>
        <p:nvGrpSpPr>
          <p:cNvPr id="38" name="Group 8">
            <a:extLst>
              <a:ext uri="{FF2B5EF4-FFF2-40B4-BE49-F238E27FC236}">
                <a16:creationId xmlns:a16="http://schemas.microsoft.com/office/drawing/2014/main" id="{83C4368B-0E4E-4E17-8F0C-DC99EA7C20A6}"/>
              </a:ext>
            </a:extLst>
          </p:cNvPr>
          <p:cNvGrpSpPr/>
          <p:nvPr/>
        </p:nvGrpSpPr>
        <p:grpSpPr>
          <a:xfrm>
            <a:off x="1552486" y="1443679"/>
            <a:ext cx="3100878" cy="307777"/>
            <a:chOff x="4589035" y="319593"/>
            <a:chExt cx="3100878" cy="307777"/>
          </a:xfrm>
        </p:grpSpPr>
        <p:sp>
          <p:nvSpPr>
            <p:cNvPr id="39" name="TextBox 9">
              <a:extLst>
                <a:ext uri="{FF2B5EF4-FFF2-40B4-BE49-F238E27FC236}">
                  <a16:creationId xmlns:a16="http://schemas.microsoft.com/office/drawing/2014/main" id="{F301AF5A-F747-4E44-A389-538DCFBD94C3}"/>
                </a:ext>
              </a:extLst>
            </p:cNvPr>
            <p:cNvSpPr txBox="1"/>
            <p:nvPr userDrawn="1"/>
          </p:nvSpPr>
          <p:spPr>
            <a:xfrm>
              <a:off x="5116646" y="365760"/>
              <a:ext cx="19431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rgbClr val="2B2B2B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rgbClr val="2B2B2B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rgbClr val="2B2B2B"/>
                </a:solidFill>
                <a:latin typeface="+mj-lt"/>
              </a:endParaRPr>
            </a:p>
          </p:txBody>
        </p:sp>
        <p:sp>
          <p:nvSpPr>
            <p:cNvPr id="40" name="TextBox 10">
              <a:extLst>
                <a:ext uri="{FF2B5EF4-FFF2-40B4-BE49-F238E27FC236}">
                  <a16:creationId xmlns:a16="http://schemas.microsoft.com/office/drawing/2014/main" id="{C3EBA4E5-3858-4E76-AEED-7D5D26A3561D}"/>
                </a:ext>
              </a:extLst>
            </p:cNvPr>
            <p:cNvSpPr txBox="1"/>
            <p:nvPr userDrawn="1"/>
          </p:nvSpPr>
          <p:spPr>
            <a:xfrm>
              <a:off x="4589035" y="319593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rgbClr val="2B2B2B"/>
                  </a:solidFill>
                  <a:latin typeface="+mj-lt"/>
                </a:rPr>
                <a:t>-[</a:t>
              </a:r>
            </a:p>
          </p:txBody>
        </p: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FF9C13E4-A069-47E0-AB8E-CFB65B678F11}"/>
                </a:ext>
              </a:extLst>
            </p:cNvPr>
            <p:cNvSpPr txBox="1"/>
            <p:nvPr userDrawn="1"/>
          </p:nvSpPr>
          <p:spPr>
            <a:xfrm>
              <a:off x="7293651" y="319593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rgbClr val="2B2B2B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53" name="Abrir llave 52">
            <a:extLst>
              <a:ext uri="{FF2B5EF4-FFF2-40B4-BE49-F238E27FC236}">
                <a16:creationId xmlns:a16="http://schemas.microsoft.com/office/drawing/2014/main" id="{37EE0A28-1A13-4A4F-9A7C-2EA1386E7B98}"/>
              </a:ext>
            </a:extLst>
          </p:cNvPr>
          <p:cNvSpPr/>
          <p:nvPr/>
        </p:nvSpPr>
        <p:spPr>
          <a:xfrm>
            <a:off x="6705603" y="1307556"/>
            <a:ext cx="435835" cy="1697187"/>
          </a:xfrm>
          <a:prstGeom prst="leftBrace">
            <a:avLst>
              <a:gd name="adj1" fmla="val 8333"/>
              <a:gd name="adj2" fmla="val 4817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Abrir llave 53">
            <a:extLst>
              <a:ext uri="{FF2B5EF4-FFF2-40B4-BE49-F238E27FC236}">
                <a16:creationId xmlns:a16="http://schemas.microsoft.com/office/drawing/2014/main" id="{00267BE6-B6E8-4E31-B4EC-2309A004A810}"/>
              </a:ext>
            </a:extLst>
          </p:cNvPr>
          <p:cNvSpPr/>
          <p:nvPr/>
        </p:nvSpPr>
        <p:spPr>
          <a:xfrm>
            <a:off x="6705602" y="3294754"/>
            <a:ext cx="435835" cy="996508"/>
          </a:xfrm>
          <a:prstGeom prst="leftBrace">
            <a:avLst>
              <a:gd name="adj1" fmla="val 16176"/>
              <a:gd name="adj2" fmla="val 4817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Abrir llave 54">
            <a:extLst>
              <a:ext uri="{FF2B5EF4-FFF2-40B4-BE49-F238E27FC236}">
                <a16:creationId xmlns:a16="http://schemas.microsoft.com/office/drawing/2014/main" id="{C5DC00AA-D052-4F0A-BA7D-413D349569E8}"/>
              </a:ext>
            </a:extLst>
          </p:cNvPr>
          <p:cNvSpPr/>
          <p:nvPr/>
        </p:nvSpPr>
        <p:spPr>
          <a:xfrm>
            <a:off x="6754030" y="4486542"/>
            <a:ext cx="435835" cy="1284360"/>
          </a:xfrm>
          <a:prstGeom prst="leftBrace">
            <a:avLst>
              <a:gd name="adj1" fmla="val 8333"/>
              <a:gd name="adj2" fmla="val 4817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57" name="Group 33">
            <a:extLst>
              <a:ext uri="{FF2B5EF4-FFF2-40B4-BE49-F238E27FC236}">
                <a16:creationId xmlns:a16="http://schemas.microsoft.com/office/drawing/2014/main" id="{65868B35-15E4-4461-AF4E-345156123791}"/>
              </a:ext>
            </a:extLst>
          </p:cNvPr>
          <p:cNvGrpSpPr/>
          <p:nvPr/>
        </p:nvGrpSpPr>
        <p:grpSpPr>
          <a:xfrm>
            <a:off x="1909829" y="1990458"/>
            <a:ext cx="3232227" cy="456571"/>
            <a:chOff x="4472113" y="319593"/>
            <a:chExt cx="3232227" cy="456571"/>
          </a:xfrm>
        </p:grpSpPr>
        <p:sp>
          <p:nvSpPr>
            <p:cNvPr id="58" name="TextBox 34">
              <a:extLst>
                <a:ext uri="{FF2B5EF4-FFF2-40B4-BE49-F238E27FC236}">
                  <a16:creationId xmlns:a16="http://schemas.microsoft.com/office/drawing/2014/main" id="{C66238DC-28DD-472C-A9D0-F3E3823D8962}"/>
                </a:ext>
              </a:extLst>
            </p:cNvPr>
            <p:cNvSpPr txBox="1"/>
            <p:nvPr userDrawn="1"/>
          </p:nvSpPr>
          <p:spPr>
            <a:xfrm>
              <a:off x="5070159" y="360666"/>
              <a:ext cx="203613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bg1"/>
                  </a:solidFill>
                  <a:latin typeface="+mj-lt"/>
                </a:rPr>
                <a:t>Kevin Cruz </a:t>
              </a:r>
              <a:r>
                <a:rPr lang="en-US" sz="1050" spc="400" dirty="0" err="1">
                  <a:solidFill>
                    <a:schemeClr val="bg1"/>
                  </a:solidFill>
                  <a:latin typeface="+mj-lt"/>
                </a:rPr>
                <a:t>Jacobo</a:t>
              </a:r>
              <a:endParaRPr lang="en-US" sz="1050" spc="400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endParaRPr lang="en-US" sz="1050" spc="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9" name="TextBox 35">
              <a:extLst>
                <a:ext uri="{FF2B5EF4-FFF2-40B4-BE49-F238E27FC236}">
                  <a16:creationId xmlns:a16="http://schemas.microsoft.com/office/drawing/2014/main" id="{A19632FC-9AAD-47AE-A2B6-11DD9F8534CF}"/>
                </a:ext>
              </a:extLst>
            </p:cNvPr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60" name="TextBox 36">
              <a:extLst>
                <a:ext uri="{FF2B5EF4-FFF2-40B4-BE49-F238E27FC236}">
                  <a16:creationId xmlns:a16="http://schemas.microsoft.com/office/drawing/2014/main" id="{84E7E854-6D3D-4D9E-90F7-00043C1A5B98}"/>
                </a:ext>
              </a:extLst>
            </p:cNvPr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]-</a:t>
              </a:r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4B69710-F35B-4AA7-93A9-B492904785B8}"/>
              </a:ext>
            </a:extLst>
          </p:cNvPr>
          <p:cNvCxnSpPr/>
          <p:nvPr/>
        </p:nvCxnSpPr>
        <p:spPr>
          <a:xfrm>
            <a:off x="0" y="24782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4022D79-B7DD-40A1-ADA3-DDE24DC52DEE}"/>
              </a:ext>
            </a:extLst>
          </p:cNvPr>
          <p:cNvCxnSpPr/>
          <p:nvPr/>
        </p:nvCxnSpPr>
        <p:spPr>
          <a:xfrm>
            <a:off x="-49978" y="654465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3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00459" y="1618697"/>
            <a:ext cx="5044278" cy="1247669"/>
            <a:chOff x="995456" y="2231545"/>
            <a:chExt cx="5044278" cy="1247669"/>
          </a:xfrm>
        </p:grpSpPr>
        <p:grpSp>
          <p:nvGrpSpPr>
            <p:cNvPr id="2" name="Group 1"/>
            <p:cNvGrpSpPr/>
            <p:nvPr/>
          </p:nvGrpSpPr>
          <p:grpSpPr>
            <a:xfrm>
              <a:off x="1327128" y="2231545"/>
              <a:ext cx="2840794" cy="469359"/>
              <a:chOff x="4849119" y="319593"/>
              <a:chExt cx="2840794" cy="469359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5196132" y="373454"/>
                <a:ext cx="2241319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bg1"/>
                    </a:solidFill>
                    <a:latin typeface="+mj-lt"/>
                  </a:rPr>
                  <a:t>Armando </a:t>
                </a:r>
                <a:r>
                  <a:rPr lang="en-US" sz="1050" spc="400" dirty="0" err="1">
                    <a:solidFill>
                      <a:schemeClr val="bg1"/>
                    </a:solidFill>
                    <a:latin typeface="+mj-lt"/>
                  </a:rPr>
                  <a:t>Sepúlveda</a:t>
                </a:r>
                <a:r>
                  <a:rPr lang="en-US" sz="1050" spc="400" dirty="0">
                    <a:solidFill>
                      <a:schemeClr val="bg1"/>
                    </a:solidFill>
                    <a:latin typeface="+mj-lt"/>
                  </a:rPr>
                  <a:t> </a:t>
                </a:r>
              </a:p>
              <a:p>
                <a:pPr algn="ctr"/>
                <a:endParaRPr lang="en-US" sz="1050" spc="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4849119" y="319593"/>
                <a:ext cx="3962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7293651" y="319593"/>
                <a:ext cx="3962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95456" y="2832883"/>
              <a:ext cx="5044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solidFill>
                    <a:schemeClr val="bg1"/>
                  </a:solidFill>
                  <a:latin typeface="Titillium" panose="00000500000000000000" pitchFamily="50" charset="0"/>
                </a:rPr>
                <a:t>Gráfica</a:t>
              </a:r>
              <a:r>
                <a:rPr lang="en-US" sz="3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 de </a:t>
              </a:r>
              <a:r>
                <a:rPr lang="en-US" sz="3600" b="1" dirty="0" err="1">
                  <a:solidFill>
                    <a:srgbClr val="3CBEB4"/>
                  </a:solidFill>
                  <a:latin typeface="Titillium" panose="00000500000000000000" pitchFamily="50" charset="0"/>
                </a:rPr>
                <a:t>barras</a:t>
              </a:r>
              <a:endParaRPr lang="en-US" sz="3600" b="1" dirty="0">
                <a:solidFill>
                  <a:srgbClr val="3CBEB4"/>
                </a:solidFill>
                <a:latin typeface="Titillium" panose="00000500000000000000" pitchFamily="50" charset="0"/>
              </a:endParaRPr>
            </a:p>
          </p:txBody>
        </p:sp>
      </p:grpSp>
      <p:sp>
        <p:nvSpPr>
          <p:cNvPr id="45" name="TextBox 14">
            <a:extLst>
              <a:ext uri="{FF2B5EF4-FFF2-40B4-BE49-F238E27FC236}">
                <a16:creationId xmlns:a16="http://schemas.microsoft.com/office/drawing/2014/main" id="{DF0B0805-E75B-41D6-969F-C84274048C27}"/>
              </a:ext>
            </a:extLst>
          </p:cNvPr>
          <p:cNvSpPr txBox="1"/>
          <p:nvPr/>
        </p:nvSpPr>
        <p:spPr>
          <a:xfrm>
            <a:off x="550168" y="2848554"/>
            <a:ext cx="4505059" cy="2627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s-MX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En estos tipos de gráficas, también llamadas gráficas de columnas, se utilizan barras en dos ejes cartesianos para indicar valores o cantidades diferentes. </a:t>
            </a:r>
          </a:p>
          <a:p>
            <a:pPr>
              <a:lnSpc>
                <a:spcPct val="130000"/>
              </a:lnSpc>
            </a:pPr>
            <a:endParaRPr lang="es-MX" sz="1600" dirty="0">
              <a:solidFill>
                <a:schemeClr val="bg1"/>
              </a:solidFill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es-MX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Son sin duda, los tipos de gráficos para representar datos más famosos y utilizados, ya que son muy fáciles de leer y también de elaborar.</a:t>
            </a:r>
            <a:endParaRPr lang="en-US" sz="1600" dirty="0">
              <a:solidFill>
                <a:schemeClr val="bg1"/>
              </a:solidFill>
              <a:ea typeface="Source Sans Pro" charset="0"/>
              <a:cs typeface="Source Sans Pro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A6FE244-F13E-496F-8515-68C69FD8D181}"/>
              </a:ext>
            </a:extLst>
          </p:cNvPr>
          <p:cNvCxnSpPr/>
          <p:nvPr/>
        </p:nvCxnSpPr>
        <p:spPr>
          <a:xfrm>
            <a:off x="0" y="220717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n 45" descr="grafica de barras">
            <a:extLst>
              <a:ext uri="{FF2B5EF4-FFF2-40B4-BE49-F238E27FC236}">
                <a16:creationId xmlns:a16="http://schemas.microsoft.com/office/drawing/2014/main" id="{5DA18C20-B49D-4A49-B323-66F623A12D7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60" b="21597"/>
          <a:stretch/>
        </p:blipFill>
        <p:spPr bwMode="auto">
          <a:xfrm rot="5400000">
            <a:off x="2616336" y="2523146"/>
            <a:ext cx="6917822" cy="1751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7" name="TextBox 6">
            <a:extLst>
              <a:ext uri="{FF2B5EF4-FFF2-40B4-BE49-F238E27FC236}">
                <a16:creationId xmlns:a16="http://schemas.microsoft.com/office/drawing/2014/main" id="{6FDDDF3B-F320-466B-99E9-6F13EE2440FA}"/>
              </a:ext>
            </a:extLst>
          </p:cNvPr>
          <p:cNvSpPr txBox="1"/>
          <p:nvPr/>
        </p:nvSpPr>
        <p:spPr>
          <a:xfrm>
            <a:off x="7870974" y="2165939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3CBEB4"/>
                </a:solidFill>
                <a:latin typeface="Titillium" panose="00000500000000000000" pitchFamily="50" charset="0"/>
              </a:rPr>
              <a:t>Gráfica</a:t>
            </a:r>
            <a:r>
              <a:rPr lang="en-US" sz="3600" b="1" dirty="0">
                <a:solidFill>
                  <a:srgbClr val="3CBEB4"/>
                </a:solidFill>
                <a:latin typeface="Titillium" panose="00000500000000000000" pitchFamily="50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Titillium" panose="00000500000000000000" pitchFamily="50" charset="0"/>
              </a:rPr>
              <a:t>de </a:t>
            </a:r>
            <a:r>
              <a:rPr lang="en-US" sz="3600" b="1" dirty="0" err="1">
                <a:solidFill>
                  <a:schemeClr val="bg1"/>
                </a:solidFill>
                <a:latin typeface="Titillium" panose="00000500000000000000" pitchFamily="50" charset="0"/>
              </a:rPr>
              <a:t>líneas</a:t>
            </a:r>
            <a:endParaRPr lang="en-US" sz="36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75FA5EA5-3E9F-4211-9CCE-D3B96F79A629}"/>
              </a:ext>
            </a:extLst>
          </p:cNvPr>
          <p:cNvSpPr txBox="1"/>
          <p:nvPr/>
        </p:nvSpPr>
        <p:spPr>
          <a:xfrm>
            <a:off x="7428108" y="2848554"/>
            <a:ext cx="4505059" cy="2627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s-MX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El propósito de la gráfica de líneas es mostrar cómo cambia o no cambia una variable a través de un tiempo determinado. </a:t>
            </a:r>
          </a:p>
          <a:p>
            <a:pPr>
              <a:lnSpc>
                <a:spcPct val="130000"/>
              </a:lnSpc>
            </a:pPr>
            <a:endParaRPr lang="es-MX" sz="1600" dirty="0">
              <a:solidFill>
                <a:schemeClr val="bg1"/>
              </a:solidFill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es-MX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En las gráficas de líneas los puntos variarán en cada eje X, y luego se unen con líneas rectas para mostrarnos el aumento, descenso o igualdad de un eje al siguiente.</a:t>
            </a:r>
            <a:endParaRPr lang="en-US" sz="1600" dirty="0">
              <a:solidFill>
                <a:schemeClr val="bg1"/>
              </a:solidFill>
              <a:ea typeface="Source Sans Pro" charset="0"/>
              <a:cs typeface="Source Sans Pro" charset="0"/>
            </a:endParaRPr>
          </a:p>
        </p:txBody>
      </p:sp>
      <p:grpSp>
        <p:nvGrpSpPr>
          <p:cNvPr id="49" name="Group 8">
            <a:extLst>
              <a:ext uri="{FF2B5EF4-FFF2-40B4-BE49-F238E27FC236}">
                <a16:creationId xmlns:a16="http://schemas.microsoft.com/office/drawing/2014/main" id="{52ADD944-8E91-40A0-A661-4D970BB19C0C}"/>
              </a:ext>
            </a:extLst>
          </p:cNvPr>
          <p:cNvGrpSpPr/>
          <p:nvPr/>
        </p:nvGrpSpPr>
        <p:grpSpPr>
          <a:xfrm>
            <a:off x="8091269" y="1713982"/>
            <a:ext cx="3066695" cy="461665"/>
            <a:chOff x="4589035" y="319593"/>
            <a:chExt cx="3066695" cy="461665"/>
          </a:xfrm>
        </p:grpSpPr>
        <p:sp>
          <p:nvSpPr>
            <p:cNvPr id="50" name="TextBox 9">
              <a:extLst>
                <a:ext uri="{FF2B5EF4-FFF2-40B4-BE49-F238E27FC236}">
                  <a16:creationId xmlns:a16="http://schemas.microsoft.com/office/drawing/2014/main" id="{E0DDEF93-D1BD-458A-B3B1-4E8598BCA523}"/>
                </a:ext>
              </a:extLst>
            </p:cNvPr>
            <p:cNvSpPr txBox="1"/>
            <p:nvPr userDrawn="1"/>
          </p:nvSpPr>
          <p:spPr>
            <a:xfrm>
              <a:off x="4967566" y="365760"/>
              <a:ext cx="22413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bg1"/>
                  </a:solidFill>
                  <a:latin typeface="+mj-lt"/>
                </a:rPr>
                <a:t>Armando </a:t>
              </a:r>
              <a:r>
                <a:rPr lang="en-US" sz="1050" spc="400" dirty="0" err="1">
                  <a:solidFill>
                    <a:schemeClr val="bg1"/>
                  </a:solidFill>
                  <a:latin typeface="+mj-lt"/>
                </a:rPr>
                <a:t>Sepúlveda</a:t>
              </a:r>
              <a:r>
                <a:rPr lang="en-US" sz="1050" spc="400" dirty="0">
                  <a:solidFill>
                    <a:schemeClr val="bg1"/>
                  </a:solidFill>
                  <a:latin typeface="+mj-lt"/>
                </a:rPr>
                <a:t> </a:t>
              </a:r>
            </a:p>
            <a:p>
              <a:pPr algn="ctr"/>
              <a:endParaRPr lang="en-US" sz="1050" spc="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TextBox 10">
              <a:extLst>
                <a:ext uri="{FF2B5EF4-FFF2-40B4-BE49-F238E27FC236}">
                  <a16:creationId xmlns:a16="http://schemas.microsoft.com/office/drawing/2014/main" id="{82984E58-7B6B-4CA8-A0EF-282143D04FAD}"/>
                </a:ext>
              </a:extLst>
            </p:cNvPr>
            <p:cNvSpPr txBox="1"/>
            <p:nvPr userDrawn="1"/>
          </p:nvSpPr>
          <p:spPr>
            <a:xfrm>
              <a:off x="4589035" y="319593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52" name="TextBox 11">
              <a:extLst>
                <a:ext uri="{FF2B5EF4-FFF2-40B4-BE49-F238E27FC236}">
                  <a16:creationId xmlns:a16="http://schemas.microsoft.com/office/drawing/2014/main" id="{DD64D554-3DA6-4AC3-9E8A-3FEB128A0A62}"/>
                </a:ext>
              </a:extLst>
            </p:cNvPr>
            <p:cNvSpPr txBox="1"/>
            <p:nvPr userDrawn="1"/>
          </p:nvSpPr>
          <p:spPr>
            <a:xfrm>
              <a:off x="7259468" y="336432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]-</a:t>
              </a:r>
            </a:p>
          </p:txBody>
        </p:sp>
      </p:grp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CC64AE8-2324-4A53-8DE3-97248438C55A}"/>
              </a:ext>
            </a:extLst>
          </p:cNvPr>
          <p:cNvCxnSpPr/>
          <p:nvPr/>
        </p:nvCxnSpPr>
        <p:spPr>
          <a:xfrm>
            <a:off x="-27550" y="6621517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/>
          <p:bldP spid="4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/>
          <p:bldP spid="48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75FCB95B-BD0D-4FE5-BF9B-0545C7629F2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7" b="4237"/>
          <a:stretch>
            <a:fillRect/>
          </a:stretch>
        </p:blipFill>
        <p:spPr>
          <a:xfrm>
            <a:off x="-1" y="-1"/>
            <a:ext cx="12192000" cy="6857999"/>
          </a:xfrm>
        </p:spPr>
      </p:pic>
      <p:sp>
        <p:nvSpPr>
          <p:cNvPr id="4" name="Rectangle 3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576005" y="1509178"/>
            <a:ext cx="3232227" cy="307777"/>
            <a:chOff x="4472113" y="319593"/>
            <a:chExt cx="3232227" cy="307777"/>
          </a:xfrm>
        </p:grpSpPr>
        <p:sp>
          <p:nvSpPr>
            <p:cNvPr id="35" name="TextBox 34"/>
            <p:cNvSpPr txBox="1"/>
            <p:nvPr userDrawn="1"/>
          </p:nvSpPr>
          <p:spPr>
            <a:xfrm>
              <a:off x="5195997" y="360666"/>
              <a:ext cx="17844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bg1"/>
                  </a:solidFill>
                  <a:latin typeface="+mj-lt"/>
                </a:rPr>
                <a:t>Brandon Macias</a:t>
              </a: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635237" y="2807995"/>
            <a:ext cx="2861578" cy="3301171"/>
            <a:chOff x="1712623" y="2555102"/>
            <a:chExt cx="2347532" cy="3301171"/>
          </a:xfrm>
        </p:grpSpPr>
        <p:sp>
          <p:nvSpPr>
            <p:cNvPr id="40" name="TextBox 39"/>
            <p:cNvSpPr txBox="1"/>
            <p:nvPr/>
          </p:nvSpPr>
          <p:spPr>
            <a:xfrm>
              <a:off x="2043448" y="2555102"/>
              <a:ext cx="1615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Circular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12623" y="3229144"/>
              <a:ext cx="2347532" cy="2627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s-MX" sz="16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Una de las gráficas comparativas más fáciles de recordar, tiene forma circular y también se le llama gráfica de torta, pastel, pie o sectorial, dependiendo de dónde te encuentres.</a:t>
              </a:r>
              <a:endPara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976597" y="2807995"/>
            <a:ext cx="2882840" cy="2907602"/>
            <a:chOff x="1409942" y="2555102"/>
            <a:chExt cx="2882840" cy="2907602"/>
          </a:xfrm>
        </p:grpSpPr>
        <p:sp>
          <p:nvSpPr>
            <p:cNvPr id="44" name="TextBox 43"/>
            <p:cNvSpPr txBox="1"/>
            <p:nvPr/>
          </p:nvSpPr>
          <p:spPr>
            <a:xfrm>
              <a:off x="1409942" y="2555102"/>
              <a:ext cx="28828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Areas </a:t>
              </a:r>
              <a:r>
                <a:rPr lang="en-US" sz="3600" dirty="0" err="1">
                  <a:solidFill>
                    <a:schemeClr val="bg1"/>
                  </a:solidFill>
                </a:rPr>
                <a:t>apiladas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63056" y="3229144"/>
              <a:ext cx="2347532" cy="2233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s-MX" sz="16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Si quieres comparar magnitudes totales y mostrar la distribución de un total conocido, la gráfica de áreas apiladas es la mejor opción</a:t>
              </a:r>
              <a:r>
                <a:rPr lang="es-MX" sz="14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. </a:t>
              </a:r>
            </a:p>
            <a:p>
              <a:pPr algn="ctr">
                <a:lnSpc>
                  <a:spcPct val="130000"/>
                </a:lnSpc>
              </a:pPr>
              <a:endParaRPr lang="en-US" sz="1200" dirty="0">
                <a:solidFill>
                  <a:schemeClr val="bg1"/>
                </a:solidFill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92079" y="2045465"/>
            <a:ext cx="3800081" cy="2660996"/>
            <a:chOff x="1139126" y="2564935"/>
            <a:chExt cx="3424464" cy="2660996"/>
          </a:xfrm>
        </p:grpSpPr>
        <p:sp>
          <p:nvSpPr>
            <p:cNvPr id="48" name="TextBox 47"/>
            <p:cNvSpPr txBox="1"/>
            <p:nvPr/>
          </p:nvSpPr>
          <p:spPr>
            <a:xfrm>
              <a:off x="1139126" y="2564935"/>
              <a:ext cx="34244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Barras </a:t>
              </a:r>
              <a:r>
                <a:rPr lang="en-US" sz="3600" dirty="0" err="1">
                  <a:solidFill>
                    <a:schemeClr val="bg1"/>
                  </a:solidFill>
                </a:rPr>
                <a:t>agrupadas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7592" y="3238977"/>
              <a:ext cx="2347532" cy="1986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s-MX" sz="16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Este tipo de gráfica utiliza una sola gráfica de barras para representar varios aspectos de un tema a la vez. Por cada valor de "x" hay varios valores de "y".</a:t>
              </a:r>
              <a:endPara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9522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3EE2F99-01A3-45D0-AC7A-FCE15125E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6C53BD-B941-4F24-BD6F-5B2E8EF3472C}"/>
              </a:ext>
            </a:extLst>
          </p:cNvPr>
          <p:cNvSpPr txBox="1"/>
          <p:nvPr/>
        </p:nvSpPr>
        <p:spPr>
          <a:xfrm>
            <a:off x="5681333" y="1708061"/>
            <a:ext cx="5537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tillium" panose="00000500000000000000" pitchFamily="50" charset="0"/>
              </a:rPr>
              <a:t>¿Que </a:t>
            </a:r>
            <a:r>
              <a:rPr lang="en-US" sz="3600" b="1" dirty="0" err="1">
                <a:solidFill>
                  <a:schemeClr val="bg1"/>
                </a:solidFill>
                <a:latin typeface="Titillium" panose="00000500000000000000" pitchFamily="50" charset="0"/>
              </a:rPr>
              <a:t>datos</a:t>
            </a:r>
            <a:r>
              <a:rPr lang="en-US" sz="3600" b="1" dirty="0">
                <a:solidFill>
                  <a:schemeClr val="bg1"/>
                </a:solidFill>
                <a:latin typeface="Titillium" panose="00000500000000000000" pitchFamily="50" charset="0"/>
              </a:rPr>
              <a:t> debe </a:t>
            </a:r>
            <a:r>
              <a:rPr lang="en-US" sz="3600" b="1" dirty="0">
                <a:solidFill>
                  <a:srgbClr val="3CBEB4"/>
                </a:solidFill>
                <a:latin typeface="Titillium" panose="00000500000000000000" pitchFamily="50" charset="0"/>
              </a:rPr>
              <a:t>de </a:t>
            </a:r>
            <a:r>
              <a:rPr lang="en-US" sz="3600" b="1" dirty="0" err="1">
                <a:solidFill>
                  <a:srgbClr val="3CBEB4"/>
                </a:solidFill>
                <a:latin typeface="Titillium" panose="00000500000000000000" pitchFamily="50" charset="0"/>
              </a:rPr>
              <a:t>llevar</a:t>
            </a:r>
            <a:r>
              <a:rPr lang="en-US" sz="3600" b="1" dirty="0">
                <a:solidFill>
                  <a:srgbClr val="3CBEB4"/>
                </a:solidFill>
                <a:latin typeface="Titillium" panose="00000500000000000000" pitchFamily="50" charset="0"/>
              </a:rPr>
              <a:t>?</a:t>
            </a: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647DCBA5-6F39-4B6E-A1B8-E202DD11D1FB}"/>
              </a:ext>
            </a:extLst>
          </p:cNvPr>
          <p:cNvSpPr txBox="1"/>
          <p:nvPr/>
        </p:nvSpPr>
        <p:spPr>
          <a:xfrm>
            <a:off x="5819684" y="2416939"/>
            <a:ext cx="5623132" cy="326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err="1">
                <a:solidFill>
                  <a:srgbClr val="3CBEB4"/>
                </a:solidFill>
                <a:ea typeface="Source Sans Pro" charset="0"/>
                <a:cs typeface="Source Sans Pro" charset="0"/>
              </a:rPr>
              <a:t>Numeracion</a:t>
            </a:r>
            <a:r>
              <a:rPr lang="en-US" sz="1600" b="1" dirty="0">
                <a:solidFill>
                  <a:srgbClr val="3CBEB4"/>
                </a:solidFill>
                <a:ea typeface="Source Sans Pro" charset="0"/>
                <a:cs typeface="Source Sans Pro" charset="0"/>
              </a:rPr>
              <a:t>: 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de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cada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grafica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 y table</a:t>
            </a:r>
          </a:p>
          <a:p>
            <a:pPr>
              <a:lnSpc>
                <a:spcPct val="130000"/>
              </a:lnSpc>
            </a:pPr>
            <a:r>
              <a:rPr lang="en-US" sz="1600" b="1" dirty="0" err="1">
                <a:solidFill>
                  <a:srgbClr val="3CBEB4"/>
                </a:solidFill>
                <a:ea typeface="Source Sans Pro" charset="0"/>
                <a:cs typeface="Source Sans Pro" charset="0"/>
              </a:rPr>
              <a:t>Titulo</a:t>
            </a:r>
            <a:r>
              <a:rPr lang="en-US" sz="1600" b="1" dirty="0">
                <a:solidFill>
                  <a:srgbClr val="3CBEB4"/>
                </a:solidFill>
                <a:ea typeface="Source Sans Pro" charset="0"/>
                <a:cs typeface="Source Sans Pro" charset="0"/>
              </a:rPr>
              <a:t>: 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Responder a ¿que? ¿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como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? ¿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donde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? Y ¿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cuando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? De los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datos</a:t>
            </a:r>
            <a:endParaRPr lang="en-US" sz="1600" dirty="0">
              <a:solidFill>
                <a:schemeClr val="bg1"/>
              </a:solidFill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3CBEB4"/>
                </a:solidFill>
                <a:ea typeface="Source Sans Pro" charset="0"/>
                <a:cs typeface="Source Sans Pro" charset="0"/>
              </a:rPr>
              <a:t>Variables: 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Con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nombres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exacto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acorde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 a las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escalas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modalidades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 o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clases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1600" b="1" dirty="0" err="1">
                <a:solidFill>
                  <a:srgbClr val="3CBEB4"/>
                </a:solidFill>
                <a:ea typeface="Source Sans Pro" charset="0"/>
                <a:cs typeface="Source Sans Pro" charset="0"/>
              </a:rPr>
              <a:t>Escalas</a:t>
            </a:r>
            <a:r>
              <a:rPr lang="en-US" sz="1600" b="1" dirty="0">
                <a:solidFill>
                  <a:srgbClr val="3CBEB4"/>
                </a:solidFill>
                <a:ea typeface="Source Sans Pro" charset="0"/>
                <a:cs typeface="Source Sans Pro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exhautivas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 y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mutuamente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excluyentes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 (edad:1-2, 3-4, 5-6)</a:t>
            </a:r>
          </a:p>
          <a:p>
            <a:pPr>
              <a:lnSpc>
                <a:spcPct val="130000"/>
              </a:lnSpc>
            </a:pPr>
            <a:r>
              <a:rPr lang="en-US" sz="1600" b="1" dirty="0" err="1">
                <a:solidFill>
                  <a:srgbClr val="3CBEB4"/>
                </a:solidFill>
                <a:ea typeface="Source Sans Pro" charset="0"/>
                <a:cs typeface="Source Sans Pro" charset="0"/>
              </a:rPr>
              <a:t>Valores</a:t>
            </a:r>
            <a:r>
              <a:rPr lang="en-US" sz="1600" b="1" dirty="0">
                <a:solidFill>
                  <a:srgbClr val="3CBEB4"/>
                </a:solidFill>
                <a:ea typeface="Source Sans Pro" charset="0"/>
                <a:cs typeface="Source Sans Pro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exactos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 (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sean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el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 100)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3CBEB4"/>
                </a:solidFill>
                <a:ea typeface="Source Sans Pro" charset="0"/>
                <a:cs typeface="Source Sans Pro" charset="0"/>
              </a:rPr>
              <a:t>Fuente: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determinar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 de que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estudio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 o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investigacion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proviene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 la </a:t>
            </a:r>
            <a:r>
              <a:rPr lang="en-US" sz="1600" dirty="0" err="1">
                <a:solidFill>
                  <a:schemeClr val="bg1"/>
                </a:solidFill>
                <a:ea typeface="Source Sans Pro" charset="0"/>
                <a:cs typeface="Source Sans Pro" charset="0"/>
              </a:rPr>
              <a:t>informacion</a:t>
            </a:r>
            <a:r>
              <a:rPr lang="en-US" sz="16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.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0E0E997-DD3B-4A05-B0D6-7F43C2292DC2}"/>
              </a:ext>
            </a:extLst>
          </p:cNvPr>
          <p:cNvSpPr/>
          <p:nvPr/>
        </p:nvSpPr>
        <p:spPr>
          <a:xfrm>
            <a:off x="5725683" y="2573125"/>
            <a:ext cx="94005" cy="99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ysClr val="windowText" lastClr="000000"/>
                </a:solidFill>
              </a:ln>
              <a:solidFill>
                <a:srgbClr val="3CBEB4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B43366F-8EFB-49F3-AD0B-B18F199F5C0A}"/>
              </a:ext>
            </a:extLst>
          </p:cNvPr>
          <p:cNvSpPr/>
          <p:nvPr/>
        </p:nvSpPr>
        <p:spPr>
          <a:xfrm>
            <a:off x="5725679" y="2893906"/>
            <a:ext cx="94005" cy="99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ysClr val="windowText" lastClr="000000"/>
                </a:solidFill>
              </a:ln>
              <a:solidFill>
                <a:srgbClr val="3CBEB4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0A853CB-02BE-4003-B086-9444DA2383D3}"/>
              </a:ext>
            </a:extLst>
          </p:cNvPr>
          <p:cNvSpPr/>
          <p:nvPr/>
        </p:nvSpPr>
        <p:spPr>
          <a:xfrm>
            <a:off x="5725679" y="3508101"/>
            <a:ext cx="94005" cy="99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ysClr val="windowText" lastClr="000000"/>
                </a:solidFill>
              </a:ln>
              <a:solidFill>
                <a:srgbClr val="3CBEB4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0E6F08C-8CF1-4B34-8096-EFA2B733CBA3}"/>
              </a:ext>
            </a:extLst>
          </p:cNvPr>
          <p:cNvSpPr/>
          <p:nvPr/>
        </p:nvSpPr>
        <p:spPr>
          <a:xfrm>
            <a:off x="5725677" y="4172401"/>
            <a:ext cx="94005" cy="99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ysClr val="windowText" lastClr="000000"/>
                </a:solidFill>
              </a:ln>
              <a:solidFill>
                <a:srgbClr val="3CBEB4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E4C99FA-90FE-48B4-9738-6151D3061D48}"/>
              </a:ext>
            </a:extLst>
          </p:cNvPr>
          <p:cNvSpPr/>
          <p:nvPr/>
        </p:nvSpPr>
        <p:spPr>
          <a:xfrm>
            <a:off x="5725678" y="4810923"/>
            <a:ext cx="94005" cy="99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ysClr val="windowText" lastClr="000000"/>
                </a:solidFill>
              </a:ln>
              <a:solidFill>
                <a:srgbClr val="3CBEB4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249B9C1-4B3C-4D35-8BB4-A5D7E05B5A12}"/>
              </a:ext>
            </a:extLst>
          </p:cNvPr>
          <p:cNvSpPr/>
          <p:nvPr/>
        </p:nvSpPr>
        <p:spPr>
          <a:xfrm>
            <a:off x="5725679" y="5146047"/>
            <a:ext cx="94005" cy="99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ysClr val="windowText" lastClr="000000"/>
                </a:solidFill>
              </a:ln>
              <a:solidFill>
                <a:srgbClr val="3CBEB4"/>
              </a:solidFill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E5A8B9A-F553-47E2-9461-3FFAF24316AF}"/>
              </a:ext>
            </a:extLst>
          </p:cNvPr>
          <p:cNvCxnSpPr/>
          <p:nvPr/>
        </p:nvCxnSpPr>
        <p:spPr>
          <a:xfrm>
            <a:off x="5681333" y="2310890"/>
            <a:ext cx="55820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AF14085-6686-4BEA-8A68-FC4660D26339}"/>
              </a:ext>
            </a:extLst>
          </p:cNvPr>
          <p:cNvCxnSpPr/>
          <p:nvPr/>
        </p:nvCxnSpPr>
        <p:spPr>
          <a:xfrm>
            <a:off x="4572000" y="157655"/>
            <a:ext cx="76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E1FD4A-D48A-4358-ABB6-A4AB329E753C}"/>
              </a:ext>
            </a:extLst>
          </p:cNvPr>
          <p:cNvCxnSpPr/>
          <p:nvPr/>
        </p:nvCxnSpPr>
        <p:spPr>
          <a:xfrm>
            <a:off x="4572000" y="6668814"/>
            <a:ext cx="76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">
            <a:extLst>
              <a:ext uri="{FF2B5EF4-FFF2-40B4-BE49-F238E27FC236}">
                <a16:creationId xmlns:a16="http://schemas.microsoft.com/office/drawing/2014/main" id="{570BCE2B-AE03-4021-AD26-574C46FC9D18}"/>
              </a:ext>
            </a:extLst>
          </p:cNvPr>
          <p:cNvGrpSpPr/>
          <p:nvPr/>
        </p:nvGrpSpPr>
        <p:grpSpPr>
          <a:xfrm>
            <a:off x="6819713" y="1221324"/>
            <a:ext cx="2840794" cy="469359"/>
            <a:chOff x="4849119" y="319593"/>
            <a:chExt cx="2840794" cy="469359"/>
          </a:xfrm>
        </p:grpSpPr>
        <p:sp>
          <p:nvSpPr>
            <p:cNvPr id="23" name="TextBox 2">
              <a:extLst>
                <a:ext uri="{FF2B5EF4-FFF2-40B4-BE49-F238E27FC236}">
                  <a16:creationId xmlns:a16="http://schemas.microsoft.com/office/drawing/2014/main" id="{A26DB1A5-320D-462C-9E42-8B88EA0B61FC}"/>
                </a:ext>
              </a:extLst>
            </p:cNvPr>
            <p:cNvSpPr txBox="1"/>
            <p:nvPr userDrawn="1"/>
          </p:nvSpPr>
          <p:spPr>
            <a:xfrm>
              <a:off x="5325978" y="373454"/>
              <a:ext cx="19816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bg1"/>
                  </a:solidFill>
                  <a:latin typeface="+mj-lt"/>
                </a:rPr>
                <a:t>Samantha Beltran</a:t>
              </a:r>
            </a:p>
            <a:p>
              <a:pPr algn="ctr"/>
              <a:endParaRPr lang="en-US" sz="1050" spc="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TextBox 3">
              <a:extLst>
                <a:ext uri="{FF2B5EF4-FFF2-40B4-BE49-F238E27FC236}">
                  <a16:creationId xmlns:a16="http://schemas.microsoft.com/office/drawing/2014/main" id="{D7E66E06-88F6-46BA-B0D3-10EAA49B8AE0}"/>
                </a:ext>
              </a:extLst>
            </p:cNvPr>
            <p:cNvSpPr txBox="1"/>
            <p:nvPr userDrawn="1"/>
          </p:nvSpPr>
          <p:spPr>
            <a:xfrm>
              <a:off x="4849119" y="319593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5" name="TextBox 4">
              <a:extLst>
                <a:ext uri="{FF2B5EF4-FFF2-40B4-BE49-F238E27FC236}">
                  <a16:creationId xmlns:a16="http://schemas.microsoft.com/office/drawing/2014/main" id="{BB067432-D3CA-42F0-8E1E-AB76E15520B9}"/>
                </a:ext>
              </a:extLst>
            </p:cNvPr>
            <p:cNvSpPr txBox="1"/>
            <p:nvPr userDrawn="1"/>
          </p:nvSpPr>
          <p:spPr>
            <a:xfrm>
              <a:off x="7293651" y="319593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87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F458E12-9286-4CE3-9418-1C3258664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05"/>
          <a:stretch/>
        </p:blipFill>
        <p:spPr>
          <a:xfrm>
            <a:off x="439124" y="1086836"/>
            <a:ext cx="2816773" cy="431187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DDE94AD-1C29-4C2C-892A-2DCFF37D0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58" t="-244" r="547" b="244"/>
          <a:stretch/>
        </p:blipFill>
        <p:spPr>
          <a:xfrm>
            <a:off x="1768048" y="1673874"/>
            <a:ext cx="2816773" cy="431187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69DD4BD3-FBC7-4C33-BD25-03F90460A8E2}"/>
              </a:ext>
            </a:extLst>
          </p:cNvPr>
          <p:cNvSpPr txBox="1"/>
          <p:nvPr/>
        </p:nvSpPr>
        <p:spPr>
          <a:xfrm>
            <a:off x="5435923" y="1592958"/>
            <a:ext cx="5537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tillium" panose="00000500000000000000" pitchFamily="50" charset="0"/>
              </a:rPr>
              <a:t>¿</a:t>
            </a:r>
            <a:r>
              <a:rPr lang="en-US" sz="3600" b="1" dirty="0" err="1">
                <a:solidFill>
                  <a:schemeClr val="bg1"/>
                </a:solidFill>
                <a:latin typeface="Titillium" panose="00000500000000000000" pitchFamily="50" charset="0"/>
              </a:rPr>
              <a:t>En</a:t>
            </a:r>
            <a:r>
              <a:rPr lang="en-US" sz="3600" b="1" dirty="0">
                <a:solidFill>
                  <a:schemeClr val="bg1"/>
                </a:solidFill>
                <a:latin typeface="Titillium" panose="00000500000000000000" pitchFamily="50" charset="0"/>
              </a:rPr>
              <a:t> que </a:t>
            </a:r>
            <a:r>
              <a:rPr lang="en-US" sz="3600" b="1" dirty="0" err="1">
                <a:solidFill>
                  <a:schemeClr val="bg1"/>
                </a:solidFill>
                <a:latin typeface="Titillium" panose="00000500000000000000" pitchFamily="50" charset="0"/>
              </a:rPr>
              <a:t>casos</a:t>
            </a:r>
            <a:r>
              <a:rPr lang="en-US" sz="3600" b="1" dirty="0">
                <a:solidFill>
                  <a:schemeClr val="bg1"/>
                </a:solidFill>
                <a:latin typeface="Titillium" panose="00000500000000000000" pitchFamily="50" charset="0"/>
              </a:rPr>
              <a:t> </a:t>
            </a:r>
            <a:r>
              <a:rPr lang="en-US" sz="3600" b="1" dirty="0">
                <a:solidFill>
                  <a:srgbClr val="3CBEB4"/>
                </a:solidFill>
                <a:latin typeface="Titillium" panose="00000500000000000000" pitchFamily="50" charset="0"/>
              </a:rPr>
              <a:t>se </a:t>
            </a:r>
            <a:r>
              <a:rPr lang="en-US" sz="3600" b="1" dirty="0" err="1">
                <a:solidFill>
                  <a:srgbClr val="3CBEB4"/>
                </a:solidFill>
                <a:latin typeface="Titillium" panose="00000500000000000000" pitchFamily="50" charset="0"/>
              </a:rPr>
              <a:t>utiliza</a:t>
            </a:r>
            <a:r>
              <a:rPr lang="en-US" sz="3600" b="1" dirty="0">
                <a:solidFill>
                  <a:srgbClr val="3CBEB4"/>
                </a:solidFill>
                <a:latin typeface="Titillium" panose="00000500000000000000" pitchFamily="50" charset="0"/>
              </a:rPr>
              <a:t>?</a:t>
            </a:r>
          </a:p>
        </p:txBody>
      </p:sp>
      <p:sp>
        <p:nvSpPr>
          <p:cNvPr id="5" name="TextBox 40">
            <a:extLst>
              <a:ext uri="{FF2B5EF4-FFF2-40B4-BE49-F238E27FC236}">
                <a16:creationId xmlns:a16="http://schemas.microsoft.com/office/drawing/2014/main" id="{9ADE1F48-570D-448C-9E24-BA503F61EF7D}"/>
              </a:ext>
            </a:extLst>
          </p:cNvPr>
          <p:cNvSpPr txBox="1"/>
          <p:nvPr/>
        </p:nvSpPr>
        <p:spPr>
          <a:xfrm>
            <a:off x="5674834" y="2394576"/>
            <a:ext cx="5059853" cy="287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s-MX" sz="14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Se utiliza cuando se quiere presentar de forma visual datos sobre el comportamiento de una o más variables, de las cuales se tiene una gran cantidad de información numérica recolectada, en relación a un margen de tiempo u otro tipo de datos.</a:t>
            </a:r>
          </a:p>
          <a:p>
            <a:pPr algn="ctr">
              <a:lnSpc>
                <a:spcPct val="130000"/>
              </a:lnSpc>
            </a:pPr>
            <a:endParaRPr lang="es-MX" sz="1400" dirty="0">
              <a:solidFill>
                <a:schemeClr val="bg1"/>
              </a:solidFill>
              <a:ea typeface="Source Sans Pro" charset="0"/>
              <a:cs typeface="Source Sans Pro" charset="0"/>
            </a:endParaRPr>
          </a:p>
          <a:p>
            <a:pPr algn="ctr">
              <a:lnSpc>
                <a:spcPct val="130000"/>
              </a:lnSpc>
            </a:pPr>
            <a:r>
              <a:rPr lang="es-MX" sz="1400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Asimismo, las gráficas resultan necesarias a la hora de exhibir los datos reunidos y contrastarlos entre sí en una investigación cuantitativa. Esto permite al investigador plantear conclusiones a partir de la observación de las gráficas y presentar los resultados de su proyecto de investigación.</a:t>
            </a:r>
            <a:endParaRPr lang="en-US" sz="1400" dirty="0">
              <a:solidFill>
                <a:schemeClr val="bg1"/>
              </a:solidFill>
              <a:ea typeface="Source Sans Pro" charset="0"/>
              <a:cs typeface="Source Sans Pro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C96C659-E965-40F8-984A-15EFBC8CCF10}"/>
              </a:ext>
            </a:extLst>
          </p:cNvPr>
          <p:cNvCxnSpPr/>
          <p:nvPr/>
        </p:nvCxnSpPr>
        <p:spPr>
          <a:xfrm>
            <a:off x="5444359" y="2228193"/>
            <a:ext cx="55915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501CC0A-D1F4-4A12-A6F8-A2411D690061}"/>
              </a:ext>
            </a:extLst>
          </p:cNvPr>
          <p:cNvCxnSpPr/>
          <p:nvPr/>
        </p:nvCxnSpPr>
        <p:spPr>
          <a:xfrm>
            <a:off x="0" y="24173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B60DCBD-59C6-434B-8A0C-D94D859A99F8}"/>
              </a:ext>
            </a:extLst>
          </p:cNvPr>
          <p:cNvCxnSpPr/>
          <p:nvPr/>
        </p:nvCxnSpPr>
        <p:spPr>
          <a:xfrm>
            <a:off x="0" y="653218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">
            <a:extLst>
              <a:ext uri="{FF2B5EF4-FFF2-40B4-BE49-F238E27FC236}">
                <a16:creationId xmlns:a16="http://schemas.microsoft.com/office/drawing/2014/main" id="{C6BAC2D0-2C77-40AE-94A3-9E5D3ED0A452}"/>
              </a:ext>
            </a:extLst>
          </p:cNvPr>
          <p:cNvGrpSpPr/>
          <p:nvPr/>
        </p:nvGrpSpPr>
        <p:grpSpPr>
          <a:xfrm>
            <a:off x="6819713" y="1221324"/>
            <a:ext cx="2840794" cy="307777"/>
            <a:chOff x="4849119" y="319593"/>
            <a:chExt cx="2840794" cy="307777"/>
          </a:xfrm>
        </p:grpSpPr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B178113A-5239-4047-B689-B61DE448D12A}"/>
                </a:ext>
              </a:extLst>
            </p:cNvPr>
            <p:cNvSpPr txBox="1"/>
            <p:nvPr userDrawn="1"/>
          </p:nvSpPr>
          <p:spPr>
            <a:xfrm>
              <a:off x="5325979" y="373454"/>
              <a:ext cx="198163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bg1"/>
                  </a:solidFill>
                  <a:latin typeface="+mj-lt"/>
                </a:rPr>
                <a:t>Samantha Beltran</a:t>
              </a:r>
            </a:p>
          </p:txBody>
        </p:sp>
        <p:sp>
          <p:nvSpPr>
            <p:cNvPr id="16" name="TextBox 3">
              <a:extLst>
                <a:ext uri="{FF2B5EF4-FFF2-40B4-BE49-F238E27FC236}">
                  <a16:creationId xmlns:a16="http://schemas.microsoft.com/office/drawing/2014/main" id="{A5175CE5-F4CD-4837-8CF7-E4323E5FB103}"/>
                </a:ext>
              </a:extLst>
            </p:cNvPr>
            <p:cNvSpPr txBox="1"/>
            <p:nvPr userDrawn="1"/>
          </p:nvSpPr>
          <p:spPr>
            <a:xfrm>
              <a:off x="4849119" y="319593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24FF481F-B5DF-487F-BF99-069F7DE2ECDC}"/>
                </a:ext>
              </a:extLst>
            </p:cNvPr>
            <p:cNvSpPr txBox="1"/>
            <p:nvPr userDrawn="1"/>
          </p:nvSpPr>
          <p:spPr>
            <a:xfrm>
              <a:off x="7293651" y="319593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03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51228" y="3564422"/>
            <a:ext cx="528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 err="1">
                <a:solidFill>
                  <a:srgbClr val="F6F8F8"/>
                </a:solidFill>
                <a:latin typeface="Titillium" panose="00000500000000000000" pitchFamily="50" charset="0"/>
              </a:rPr>
              <a:t>Integrantes</a:t>
            </a:r>
            <a:r>
              <a:rPr lang="en-US" sz="2800" spc="400" dirty="0">
                <a:solidFill>
                  <a:srgbClr val="F6F8F8"/>
                </a:solidFill>
                <a:latin typeface="Titillium" panose="00000500000000000000" pitchFamily="50" charset="0"/>
              </a:rPr>
              <a:t> </a:t>
            </a:r>
            <a:endParaRPr lang="en-US" sz="2800" spc="400" dirty="0">
              <a:latin typeface="Titillium" panose="00000500000000000000" pitchFamily="50" charset="0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10E2973A-1CDF-4491-9BE5-F7FC566772F8}"/>
              </a:ext>
            </a:extLst>
          </p:cNvPr>
          <p:cNvSpPr txBox="1"/>
          <p:nvPr/>
        </p:nvSpPr>
        <p:spPr>
          <a:xfrm>
            <a:off x="2257760" y="3977964"/>
            <a:ext cx="7869207" cy="150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s-MX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José Armando Sepúlveda Jiménez</a:t>
            </a:r>
          </a:p>
          <a:p>
            <a:pPr algn="ctr">
              <a:lnSpc>
                <a:spcPct val="130000"/>
              </a:lnSpc>
            </a:pPr>
            <a:r>
              <a:rPr lang="es-MX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Brandon Irving Macias Rivera</a:t>
            </a:r>
          </a:p>
          <a:p>
            <a:pPr algn="ctr">
              <a:lnSpc>
                <a:spcPct val="130000"/>
              </a:lnSpc>
            </a:pPr>
            <a:r>
              <a:rPr lang="es-MX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Kevin Adrián Cruz Jacobo</a:t>
            </a:r>
          </a:p>
          <a:p>
            <a:pPr algn="ctr">
              <a:lnSpc>
                <a:spcPct val="130000"/>
              </a:lnSpc>
            </a:pPr>
            <a:r>
              <a:rPr lang="es-MX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Samantha Milliani Beltran Peña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79597" y="3367042"/>
            <a:ext cx="8432799" cy="2528081"/>
          </a:xfrm>
          <a:prstGeom prst="rect">
            <a:avLst/>
          </a:prstGeom>
          <a:noFill/>
          <a:ln w="38100">
            <a:solidFill>
              <a:srgbClr val="3CBE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BEB4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25713" y="5603825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3CBEB4"/>
              </a:solidFill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  <a:ln>
              <a:solidFill>
                <a:srgbClr val="3CBEB4"/>
              </a:solidFill>
            </a:ln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CDIA</a:t>
              </a:r>
            </a:p>
          </p:txBody>
        </p:sp>
      </p:grpSp>
      <p:sp>
        <p:nvSpPr>
          <p:cNvPr id="11" name="Rectangle 13">
            <a:extLst>
              <a:ext uri="{FF2B5EF4-FFF2-40B4-BE49-F238E27FC236}">
                <a16:creationId xmlns:a16="http://schemas.microsoft.com/office/drawing/2014/main" id="{AA813D5D-8613-42D6-969C-852602171D4F}"/>
              </a:ext>
            </a:extLst>
          </p:cNvPr>
          <p:cNvSpPr/>
          <p:nvPr/>
        </p:nvSpPr>
        <p:spPr>
          <a:xfrm>
            <a:off x="1879595" y="671578"/>
            <a:ext cx="8432799" cy="2502082"/>
          </a:xfrm>
          <a:prstGeom prst="rect">
            <a:avLst/>
          </a:prstGeom>
          <a:noFill/>
          <a:ln w="38100">
            <a:solidFill>
              <a:srgbClr val="3CBE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BEB4"/>
              </a:solidFill>
            </a:endParaRP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4068AE01-2E3D-4AB7-9A06-B3A4C4B81D22}"/>
              </a:ext>
            </a:extLst>
          </p:cNvPr>
          <p:cNvSpPr txBox="1"/>
          <p:nvPr/>
        </p:nvSpPr>
        <p:spPr>
          <a:xfrm>
            <a:off x="3547597" y="810469"/>
            <a:ext cx="528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 err="1">
                <a:solidFill>
                  <a:srgbClr val="F6F8F8"/>
                </a:solidFill>
                <a:latin typeface="Titillium" panose="00000500000000000000" pitchFamily="50" charset="0"/>
              </a:rPr>
              <a:t>Bibliografia</a:t>
            </a:r>
            <a:r>
              <a:rPr lang="en-US" sz="2800" spc="400" dirty="0">
                <a:solidFill>
                  <a:srgbClr val="F6F8F8"/>
                </a:solidFill>
                <a:latin typeface="Titillium" panose="00000500000000000000" pitchFamily="50" charset="0"/>
              </a:rPr>
              <a:t> </a:t>
            </a:r>
            <a:endParaRPr lang="en-US" sz="2800" spc="400" dirty="0">
              <a:latin typeface="Titillium" panose="00000500000000000000" pitchFamily="50" charset="0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18DEB642-48E8-450E-A50C-05A336EB3A54}"/>
              </a:ext>
            </a:extLst>
          </p:cNvPr>
          <p:cNvSpPr txBox="1"/>
          <p:nvPr/>
        </p:nvSpPr>
        <p:spPr>
          <a:xfrm>
            <a:off x="2176731" y="1254637"/>
            <a:ext cx="7869207" cy="2623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s-MX" sz="1100" dirty="0">
                <a:solidFill>
                  <a:schemeClr val="bg1"/>
                </a:solidFill>
                <a:ea typeface="Source Sans Pro" charset="0"/>
                <a:cs typeface="Source Sans Pro" charset="0"/>
                <a:hlinkClick r:id="rId2"/>
              </a:rPr>
              <a:t>https://psicologiaymente.com/miscelanea/tipos-de-graficas</a:t>
            </a:r>
            <a:endParaRPr lang="es-MX" sz="1100" dirty="0">
              <a:solidFill>
                <a:schemeClr val="bg1"/>
              </a:solidFill>
              <a:ea typeface="Source Sans Pro" charset="0"/>
              <a:cs typeface="Source Sans Pro" charset="0"/>
            </a:endParaRPr>
          </a:p>
          <a:p>
            <a:pPr algn="ctr">
              <a:lnSpc>
                <a:spcPct val="130000"/>
              </a:lnSpc>
            </a:pPr>
            <a:r>
              <a:rPr lang="es-MX" sz="1100" dirty="0">
                <a:solidFill>
                  <a:schemeClr val="bg1"/>
                </a:solidFill>
                <a:ea typeface="Source Sans Pro" charset="0"/>
                <a:cs typeface="Source Sans Pro" charset="0"/>
                <a:hlinkClick r:id="rId3"/>
              </a:rPr>
              <a:t>https://es.slideshare.net/LuisdelaCruz23/elementos-bsicos-de-las-graficas-y-tablas</a:t>
            </a:r>
            <a:endParaRPr lang="es-MX" sz="1100" dirty="0">
              <a:solidFill>
                <a:schemeClr val="bg1"/>
              </a:solidFill>
              <a:ea typeface="Source Sans Pro" charset="0"/>
              <a:cs typeface="Source Sans Pro" charset="0"/>
            </a:endParaRPr>
          </a:p>
          <a:p>
            <a:pPr algn="ctr">
              <a:lnSpc>
                <a:spcPct val="130000"/>
              </a:lnSpc>
            </a:pPr>
            <a:r>
              <a:rPr lang="es-MX" sz="1100" dirty="0">
                <a:solidFill>
                  <a:schemeClr val="bg1"/>
                </a:solidFill>
                <a:ea typeface="Source Sans Pro" charset="0"/>
                <a:cs typeface="Source Sans Pro" charset="0"/>
                <a:hlinkClick r:id="rId4"/>
              </a:rPr>
              <a:t>https://www.lifeder.com/graficas/</a:t>
            </a:r>
            <a:endParaRPr lang="es-MX" sz="1100" dirty="0">
              <a:solidFill>
                <a:schemeClr val="bg1"/>
              </a:solidFill>
              <a:ea typeface="Source Sans Pro" charset="0"/>
              <a:cs typeface="Source Sans Pro" charset="0"/>
            </a:endParaRPr>
          </a:p>
          <a:p>
            <a:pPr algn="ctr">
              <a:lnSpc>
                <a:spcPct val="130000"/>
              </a:lnSpc>
            </a:pPr>
            <a:r>
              <a:rPr lang="es-MX" sz="1100" dirty="0">
                <a:solidFill>
                  <a:schemeClr val="bg1"/>
                </a:solidFill>
                <a:ea typeface="Source Sans Pro" charset="0"/>
                <a:cs typeface="Source Sans Pro" charset="0"/>
                <a:hlinkClick r:id="rId5"/>
              </a:rPr>
              <a:t>https://azsalud.com/ciencia/tipos-de-graficas</a:t>
            </a:r>
            <a:endParaRPr lang="es-MX" sz="1100" dirty="0">
              <a:solidFill>
                <a:schemeClr val="bg1"/>
              </a:solidFill>
              <a:ea typeface="Source Sans Pro" charset="0"/>
              <a:cs typeface="Source Sans Pro" charset="0"/>
            </a:endParaRPr>
          </a:p>
          <a:p>
            <a:pPr algn="ctr">
              <a:lnSpc>
                <a:spcPct val="130000"/>
              </a:lnSpc>
            </a:pPr>
            <a:r>
              <a:rPr lang="es-MX" sz="1100" dirty="0">
                <a:solidFill>
                  <a:schemeClr val="bg1"/>
                </a:solidFill>
                <a:ea typeface="Source Sans Pro" charset="0"/>
                <a:cs typeface="Source Sans Pro" charset="0"/>
                <a:hlinkClick r:id="rId6"/>
              </a:rPr>
              <a:t>https://www.crehana.com/ar/blog/negocios/10-tipos-de-graficas/</a:t>
            </a:r>
            <a:endParaRPr lang="es-MX" sz="1100" dirty="0">
              <a:solidFill>
                <a:schemeClr val="bg1"/>
              </a:solidFill>
              <a:ea typeface="Source Sans Pro" charset="0"/>
              <a:cs typeface="Source Sans Pro" charset="0"/>
            </a:endParaRPr>
          </a:p>
          <a:p>
            <a:pPr algn="ctr">
              <a:lnSpc>
                <a:spcPct val="130000"/>
              </a:lnSpc>
            </a:pPr>
            <a:r>
              <a:rPr lang="es-MX" sz="1100" dirty="0">
                <a:solidFill>
                  <a:schemeClr val="bg1"/>
                </a:solidFill>
                <a:ea typeface="Source Sans Pro" charset="0"/>
                <a:cs typeface="Source Sans Pro" charset="0"/>
                <a:hlinkClick r:id="rId7"/>
              </a:rPr>
              <a:t>https://www.fisterra.com/formacion/metodologia-investigacion/representacion-grafica-analisis-datos/</a:t>
            </a:r>
            <a:endParaRPr lang="es-MX" sz="1100" dirty="0">
              <a:solidFill>
                <a:schemeClr val="bg1"/>
              </a:solidFill>
              <a:ea typeface="Source Sans Pro" charset="0"/>
              <a:cs typeface="Source Sans Pro" charset="0"/>
            </a:endParaRPr>
          </a:p>
          <a:p>
            <a:pPr algn="ctr">
              <a:lnSpc>
                <a:spcPct val="130000"/>
              </a:lnSpc>
            </a:pPr>
            <a:r>
              <a:rPr lang="es-MX" sz="1100" dirty="0">
                <a:solidFill>
                  <a:schemeClr val="bg1"/>
                </a:solidFill>
                <a:ea typeface="Source Sans Pro" charset="0"/>
                <a:cs typeface="Source Sans Pro" charset="0"/>
                <a:hlinkClick r:id="rId8"/>
              </a:rPr>
              <a:t>https://www.unir.net/marketing-comunicacion/revista/graficos-estadisticos/</a:t>
            </a:r>
            <a:endParaRPr lang="es-MX" sz="1100" dirty="0">
              <a:solidFill>
                <a:schemeClr val="bg1"/>
              </a:solidFill>
              <a:ea typeface="Source Sans Pro" charset="0"/>
              <a:cs typeface="Source Sans Pro" charset="0"/>
            </a:endParaRPr>
          </a:p>
          <a:p>
            <a:pPr algn="ctr">
              <a:lnSpc>
                <a:spcPct val="130000"/>
              </a:lnSpc>
            </a:pPr>
            <a:endParaRPr lang="es-MX" sz="1100" dirty="0">
              <a:solidFill>
                <a:schemeClr val="bg1"/>
              </a:solidFill>
              <a:ea typeface="Source Sans Pro" charset="0"/>
              <a:cs typeface="Source Sans Pro" charset="0"/>
            </a:endParaRPr>
          </a:p>
          <a:p>
            <a:pPr algn="ctr">
              <a:lnSpc>
                <a:spcPct val="130000"/>
              </a:lnSpc>
            </a:pPr>
            <a:endParaRPr lang="es-MX" sz="1100" dirty="0">
              <a:solidFill>
                <a:schemeClr val="bg1"/>
              </a:solidFill>
              <a:ea typeface="Source Sans Pro" charset="0"/>
              <a:cs typeface="Source Sans Pro" charset="0"/>
            </a:endParaRPr>
          </a:p>
          <a:p>
            <a:pPr algn="ctr">
              <a:lnSpc>
                <a:spcPct val="130000"/>
              </a:lnSpc>
            </a:pPr>
            <a:endParaRPr lang="es-MX" sz="1100" dirty="0">
              <a:solidFill>
                <a:schemeClr val="bg1"/>
              </a:solidFill>
              <a:ea typeface="Source Sans Pro" charset="0"/>
              <a:cs typeface="Source Sans Pro" charset="0"/>
            </a:endParaRPr>
          </a:p>
          <a:p>
            <a:pPr algn="ctr">
              <a:lnSpc>
                <a:spcPct val="130000"/>
              </a:lnSpc>
            </a:pPr>
            <a:endParaRPr lang="es-MX" dirty="0">
              <a:solidFill>
                <a:schemeClr val="bg1"/>
              </a:solidFill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16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17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25" grpId="0"/>
          <p:bldP spid="12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25" grpId="0"/>
          <p:bldP spid="12" grpId="0"/>
          <p:bldP spid="13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Doodles Light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736</Words>
  <Application>Microsoft Office PowerPoint</Application>
  <PresentationFormat>Panorámica</PresentationFormat>
  <Paragraphs>86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 Light</vt:lpstr>
      <vt:lpstr>Socialico</vt:lpstr>
      <vt:lpstr>Source Sans Pro</vt:lpstr>
      <vt:lpstr>Titillium</vt:lpstr>
      <vt:lpstr>Titillium Bd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Sam Beltran</cp:lastModifiedBy>
  <cp:revision>173</cp:revision>
  <dcterms:created xsi:type="dcterms:W3CDTF">2016-11-12T04:56:49Z</dcterms:created>
  <dcterms:modified xsi:type="dcterms:W3CDTF">2021-09-21T19:40:52Z</dcterms:modified>
  <cp:category/>
</cp:coreProperties>
</file>