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8" r:id="rId4"/>
    <p:sldId id="259" r:id="rId5"/>
    <p:sldId id="260" r:id="rId6"/>
    <p:sldId id="261" r:id="rId7"/>
    <p:sldId id="271" r:id="rId8"/>
    <p:sldId id="280" r:id="rId9"/>
    <p:sldId id="274" r:id="rId10"/>
    <p:sldId id="267" r:id="rId11"/>
    <p:sldId id="282" r:id="rId12"/>
    <p:sldId id="279" r:id="rId13"/>
    <p:sldId id="265" r:id="rId14"/>
    <p:sldId id="266" r:id="rId15"/>
  </p:sldIdLst>
  <p:sldSz cx="18288000" cy="10287000"/>
  <p:notesSz cx="6858000" cy="9144000"/>
  <p:embeddedFontLs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Clear Sans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391B42-C292-424D-8518-9A5818943D4E}">
          <p14:sldIdLst>
            <p14:sldId id="256"/>
            <p14:sldId id="276"/>
            <p14:sldId id="258"/>
            <p14:sldId id="259"/>
            <p14:sldId id="260"/>
            <p14:sldId id="261"/>
            <p14:sldId id="271"/>
            <p14:sldId id="280"/>
            <p14:sldId id="274"/>
            <p14:sldId id="267"/>
            <p14:sldId id="282"/>
            <p14:sldId id="279"/>
          </p14:sldIdLst>
        </p14:section>
        <p14:section name="Untitled Section" id="{9D6B7853-32B0-4D7D-8D6C-FF7D5D2F4572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A100FF"/>
    <a:srgbClr val="883C84"/>
    <a:srgbClr val="2831A2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7" d="100"/>
          <a:sy n="37" d="100"/>
        </p:scale>
        <p:origin x="1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5400" u="sng" dirty="0"/>
              <a:t>POPULATION % SHARE FROM TOP 5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1C89-43A7-9303-FAA421FA0B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C89-43A7-9303-FAA421FA0B2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1C89-43A7-9303-FAA421FA0B2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1C89-43A7-9303-FAA421FA0B2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C89-43A7-9303-FAA421FA0B23}"/>
              </c:ext>
            </c:extLst>
          </c:dPt>
          <c:dLbls>
            <c:dLbl>
              <c:idx val="0"/>
              <c:layout>
                <c:manualLayout>
                  <c:x val="-0.10276685531496063"/>
                  <c:y val="0.1972775590551181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/>
                      <a:t>Animals</a:t>
                    </a:r>
                  </a:p>
                  <a:p>
                    <a:pPr>
                      <a:defRPr/>
                    </a:pPr>
                    <a:r>
                      <a:rPr lang="en-US" sz="2400" dirty="0"/>
                      <a:t>21.3%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33850065616796"/>
                      <c:h val="0.14939062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C89-43A7-9303-FAA421FA0B23}"/>
                </c:ext>
              </c:extLst>
            </c:dLbl>
            <c:dLbl>
              <c:idx val="1"/>
              <c:layout>
                <c:manualLayout>
                  <c:x val="-0.14909327945848874"/>
                  <c:y val="-0.124265091863517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/>
                      <a:t>Science</a:t>
                    </a:r>
                  </a:p>
                  <a:p>
                    <a:pPr>
                      <a:defRPr/>
                    </a:pPr>
                    <a:r>
                      <a:rPr lang="en-US" sz="2400" dirty="0"/>
                      <a:t>20.6%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46350065616799"/>
                      <c:h val="0.14939062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1C89-43A7-9303-FAA421FA0B23}"/>
                </c:ext>
              </c:extLst>
            </c:dLbl>
            <c:dLbl>
              <c:idx val="2"/>
              <c:layout>
                <c:manualLayout>
                  <c:x val="3.2444455956163375E-2"/>
                  <c:y val="-0.1589940124671916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/>
                      <a:t>Healthy Eating</a:t>
                    </a:r>
                  </a:p>
                  <a:p>
                    <a:pPr>
                      <a:defRPr/>
                    </a:pPr>
                    <a:r>
                      <a:rPr lang="en-US" sz="2400" dirty="0"/>
                      <a:t>19.5%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86043191969425"/>
                      <c:h val="0.146786417322834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1C89-43A7-9303-FAA421FA0B23}"/>
                </c:ext>
              </c:extLst>
            </c:dLbl>
            <c:dLbl>
              <c:idx val="3"/>
              <c:layout>
                <c:manualLayout>
                  <c:x val="0.14911827427821522"/>
                  <c:y val="-5.0362327755905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/>
                      <a:t>Food</a:t>
                    </a:r>
                  </a:p>
                  <a:p>
                    <a:pPr>
                      <a:defRPr/>
                    </a:pPr>
                    <a:r>
                      <a:rPr lang="en-US" sz="2400" dirty="0"/>
                      <a:t>19.5%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867183398950131"/>
                      <c:h val="0.130640625000000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1C89-43A7-9303-FAA421FA0B23}"/>
                </c:ext>
              </c:extLst>
            </c:dLbl>
            <c:dLbl>
              <c:idx val="4"/>
              <c:layout>
                <c:manualLayout>
                  <c:x val="0.12410744750656166"/>
                  <c:y val="0.196022760826771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/>
                      <a:t>Technology</a:t>
                    </a:r>
                  </a:p>
                  <a:p>
                    <a:pPr>
                      <a:defRPr/>
                    </a:pPr>
                    <a:r>
                      <a:rPr lang="en-US" sz="2400" dirty="0"/>
                      <a:t>19.1%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13016732283462"/>
                      <c:h val="0.13220312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C89-43A7-9303-FAA421FA0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0.21299999999999999</c:v>
                </c:pt>
                <c:pt idx="1">
                  <c:v>0.20599999999999999</c:v>
                </c:pt>
                <c:pt idx="2">
                  <c:v>0.19500000000000001</c:v>
                </c:pt>
                <c:pt idx="3">
                  <c:v>0.19500000000000001</c:v>
                </c:pt>
                <c:pt idx="4">
                  <c:v>0.191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9-43A7-9303-FAA421FA0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61B49"/>
    </a:solidFill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/>
              <a:t>TOP 5 CATEGORIES BY AGGREGATE “POPULARITY”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AGGREGATE POPULARITY SCORE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73724</c:v>
                </c:pt>
                <c:pt idx="1">
                  <c:v>71351</c:v>
                </c:pt>
                <c:pt idx="2">
                  <c:v>67710</c:v>
                </c:pt>
                <c:pt idx="3">
                  <c:v>67659</c:v>
                </c:pt>
                <c:pt idx="4">
                  <c:v>66180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A-4CE5-B745-90B626CB3F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A-4CE5-B745-90B626CB3FB0}"/>
            </c:ext>
          </c:extLst>
        </c:ser>
        <c:ser>
          <c:idx val="2"/>
          <c:order val="2"/>
          <c:tx>
            <c:strRef>
              <c:f>Sheet1!$D$1</c:f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8DFA-4CE5-B745-90B626CB3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949816"/>
        <c:axId val="372956656"/>
      </c:barChart>
      <c:catAx>
        <c:axId val="372949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56656"/>
        <c:crosses val="autoZero"/>
        <c:auto val="1"/>
        <c:lblAlgn val="ctr"/>
        <c:lblOffset val="100"/>
        <c:noMultiLvlLbl val="0"/>
      </c:catAx>
      <c:valAx>
        <c:axId val="37295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49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 b="1" i="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</a:rPr>
              <a:t>POSTS PER DAY OF THE WEEK</a:t>
            </a:r>
          </a:p>
        </c:rich>
      </c:tx>
      <c:layout>
        <c:manualLayout>
          <c:xMode val="edge"/>
          <c:yMode val="edge"/>
          <c:x val="0.37472654199475064"/>
          <c:y val="1.71875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7.812541010498688E-3"/>
                  <c:y val="-0.25781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11C5EF-2FBD-449C-9E65-78F7D7F2773B}" type="VALUE">
                      <a:rPr lang="en-US" sz="2000" b="1" i="0" baseline="0">
                        <a:solidFill>
                          <a:schemeClr val="accent6"/>
                        </a:solidFill>
                      </a:rPr>
                      <a:pPr>
                        <a:defRPr sz="2000" b="1">
                          <a:solidFill>
                            <a:schemeClr val="accent6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>
                  <a:glow rad="215900">
                    <a:srgbClr val="FFC000"/>
                  </a:glo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614583333333323E-2"/>
                      <c:h val="0.1025156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061-4B27-8606-21C54BB23CE3}"/>
                </c:ext>
              </c:extLst>
            </c:dLbl>
            <c:dLbl>
              <c:idx val="1"/>
              <c:layout>
                <c:manualLayout>
                  <c:x val="-3.1250000000000002E-3"/>
                  <c:y val="-0.20781250000000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61-4B27-8606-21C54BB23CE3}"/>
                </c:ext>
              </c:extLst>
            </c:dLbl>
            <c:dLbl>
              <c:idx val="2"/>
              <c:layout>
                <c:manualLayout>
                  <c:x val="1.0416666666665903E-3"/>
                  <c:y val="-0.178125000000000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61-4B27-8606-21C54BB23CE3}"/>
                </c:ext>
              </c:extLst>
            </c:dLbl>
            <c:dLbl>
              <c:idx val="3"/>
              <c:layout>
                <c:manualLayout>
                  <c:x val="1.0416666666666667E-3"/>
                  <c:y val="-0.17187500000000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61-4B27-8606-21C54BB23CE3}"/>
                </c:ext>
              </c:extLst>
            </c:dLbl>
            <c:dLbl>
              <c:idx val="4"/>
              <c:layout>
                <c:manualLayout>
                  <c:x val="-7.2916666666666668E-3"/>
                  <c:y val="-0.13906250000000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61-4B27-8606-21C54BB23CE3}"/>
                </c:ext>
              </c:extLst>
            </c:dLbl>
            <c:dLbl>
              <c:idx val="5"/>
              <c:layout>
                <c:manualLayout>
                  <c:x val="2.4479166666666666E-2"/>
                  <c:y val="-0.15234368848425198"/>
                </c:manualLayout>
              </c:layout>
              <c:spPr>
                <a:noFill/>
                <a:ln>
                  <a:noFill/>
                </a:ln>
                <a:effectLst>
                  <a:glow rad="215900">
                    <a:srgbClr val="FFC000"/>
                  </a:glo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802083333333338E-2"/>
                      <c:h val="6.002349901574802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061-4B27-8606-21C54BB23CE3}"/>
                </c:ext>
              </c:extLst>
            </c:dLbl>
            <c:dLbl>
              <c:idx val="6"/>
              <c:layout>
                <c:manualLayout>
                  <c:x val="1.40625E-2"/>
                  <c:y val="-0.13984374999999999"/>
                </c:manualLayout>
              </c:layout>
              <c:spPr>
                <a:noFill/>
                <a:ln>
                  <a:noFill/>
                </a:ln>
                <a:effectLst>
                  <a:glow rad="215900">
                    <a:srgbClr val="FFC000"/>
                  </a:glo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989583333333337E-2"/>
                      <c:h val="5.6210999015748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1061-4B27-8606-21C54BB23CE3}"/>
                </c:ext>
              </c:extLst>
            </c:dLbl>
            <c:spPr>
              <a:noFill/>
              <a:ln>
                <a:noFill/>
              </a:ln>
              <a:effectLst>
                <a:glow rad="215900">
                  <a:srgbClr val="FFC000"/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Friday</c:v>
                </c:pt>
                <c:pt idx="2">
                  <c:v>Thursday</c:v>
                </c:pt>
                <c:pt idx="3">
                  <c:v>Tuesday</c:v>
                </c:pt>
                <c:pt idx="4">
                  <c:v>Sunday</c:v>
                </c:pt>
                <c:pt idx="5">
                  <c:v>Saturday</c:v>
                </c:pt>
                <c:pt idx="6">
                  <c:v>Wednesday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144864</c:v>
                </c:pt>
                <c:pt idx="1">
                  <c:v>141091</c:v>
                </c:pt>
                <c:pt idx="2">
                  <c:v>139348</c:v>
                </c:pt>
                <c:pt idx="3">
                  <c:v>138382</c:v>
                </c:pt>
                <c:pt idx="4">
                  <c:v>137176</c:v>
                </c:pt>
                <c:pt idx="5">
                  <c:v>137161</c:v>
                </c:pt>
                <c:pt idx="6">
                  <c:v>135623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1-4B27-8606-21C54BB23C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Friday</c:v>
                </c:pt>
                <c:pt idx="2">
                  <c:v>Thursday</c:v>
                </c:pt>
                <c:pt idx="3">
                  <c:v>Tuesday</c:v>
                </c:pt>
                <c:pt idx="4">
                  <c:v>Sunday</c:v>
                </c:pt>
                <c:pt idx="5">
                  <c:v>Saturday</c:v>
                </c:pt>
                <c:pt idx="6">
                  <c:v>Wednesday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61-4B27-8606-21C54BB23C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Friday</c:v>
                </c:pt>
                <c:pt idx="2">
                  <c:v>Thursday</c:v>
                </c:pt>
                <c:pt idx="3">
                  <c:v>Tuesday</c:v>
                </c:pt>
                <c:pt idx="4">
                  <c:v>Sunday</c:v>
                </c:pt>
                <c:pt idx="5">
                  <c:v>Saturday</c:v>
                </c:pt>
                <c:pt idx="6">
                  <c:v>Wednesday</c:v>
                </c:pt>
              </c:strCache>
            </c:strRef>
          </c:cat>
          <c:val>
            <c:numRef>
              <c:f>Sheet1!$D$2:$D$8</c:f>
            </c:numRef>
          </c:val>
          <c:extLst>
            <c:ext xmlns:c16="http://schemas.microsoft.com/office/drawing/2014/chart" uri="{C3380CC4-5D6E-409C-BE32-E72D297353CC}">
              <c16:uniqueId val="{00000002-1061-4B27-8606-21C54BB23C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shape val="box"/>
        <c:axId val="343527504"/>
        <c:axId val="263519416"/>
        <c:axId val="0"/>
      </c:bar3DChart>
      <c:catAx>
        <c:axId val="34352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19416"/>
        <c:crosses val="autoZero"/>
        <c:auto val="1"/>
        <c:lblAlgn val="ctr"/>
        <c:lblOffset val="100"/>
        <c:noMultiLvlLbl val="0"/>
      </c:catAx>
      <c:valAx>
        <c:axId val="26351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60" b="1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52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January</cx:pt>
          <cx:pt idx="1">August</cx:pt>
          <cx:pt idx="2">May</cx:pt>
          <cx:pt idx="3">July</cx:pt>
          <cx:pt idx="4">October</cx:pt>
          <cx:pt idx="5">December</cx:pt>
          <cx:pt idx="6">June</cx:pt>
          <cx:pt idx="7">March</cx:pt>
          <cx:pt idx="8">September</cx:pt>
          <cx:pt idx="9">November</cx:pt>
          <cx:pt idx="10">April</cx:pt>
          <cx:pt idx="11">February</cx:pt>
        </cx:lvl>
      </cx:strDim>
      <cx:numDim type="val">
        <cx:f>Sheet1!$B$2:$B$13</cx:f>
        <cx:lvl ptCount="12" formatCode="General">
          <cx:pt idx="0">84421</cx:pt>
          <cx:pt idx="1">83841</cx:pt>
          <cx:pt idx="2">83810</cx:pt>
          <cx:pt idx="3">83710</cx:pt>
          <cx:pt idx="4">82476</cx:pt>
          <cx:pt idx="5">82000</cx:pt>
          <cx:pt idx="6">80968</cx:pt>
          <cx:pt idx="7">80266</cx:pt>
          <cx:pt idx="8">79888</cx:pt>
          <cx:pt idx="9">79881</cx:pt>
          <cx:pt idx="10">78447</cx:pt>
          <cx:pt idx="11">73937</cx:pt>
        </cx:lvl>
      </cx:numDim>
    </cx:data>
    <cx:data id="1">
      <cx:strDim type="cat">
        <cx:f>Sheet1!$A$2:$A$13</cx:f>
        <cx:lvl ptCount="12">
          <cx:pt idx="0">January</cx:pt>
          <cx:pt idx="1">August</cx:pt>
          <cx:pt idx="2">May</cx:pt>
          <cx:pt idx="3">July</cx:pt>
          <cx:pt idx="4">October</cx:pt>
          <cx:pt idx="5">December</cx:pt>
          <cx:pt idx="6">June</cx:pt>
          <cx:pt idx="7">March</cx:pt>
          <cx:pt idx="8">September</cx:pt>
          <cx:pt idx="9">November</cx:pt>
          <cx:pt idx="10">April</cx:pt>
          <cx:pt idx="11">February</cx:pt>
        </cx:lvl>
      </cx:strDim>
      <cx:numDim type="val">
        <cx:f>Sheet1!$C$2:$C$13</cx:f>
        <cx:lvl ptCount="12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Sheet1!$A$2:$A$13</cx:f>
        <cx:lvl ptCount="12">
          <cx:pt idx="0">January</cx:pt>
          <cx:pt idx="1">August</cx:pt>
          <cx:pt idx="2">May</cx:pt>
          <cx:pt idx="3">July</cx:pt>
          <cx:pt idx="4">October</cx:pt>
          <cx:pt idx="5">December</cx:pt>
          <cx:pt idx="6">June</cx:pt>
          <cx:pt idx="7">March</cx:pt>
          <cx:pt idx="8">September</cx:pt>
          <cx:pt idx="9">November</cx:pt>
          <cx:pt idx="10">April</cx:pt>
          <cx:pt idx="11">February</cx:pt>
        </cx:lvl>
      </cx:strDim>
      <cx:numDim type="val">
        <cx:f>Sheet1!$D$2:$D$13</cx:f>
        <cx:lvl ptCount="0" formatCode="General"/>
      </cx:numDim>
    </cx:data>
  </cx:chartData>
  <cx:chart>
    <cx:title pos="t" align="ctr" overlay="0">
      <cx:tx>
        <cx:txData>
          <cx:v>POSTS PER MONTH</cx:v>
        </cx:txData>
      </cx:tx>
      <cx:spPr>
        <a:solidFill>
          <a:schemeClr val="tx2"/>
        </a:solidFill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620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r>
            <a:rPr kumimoji="0" lang="en-US" sz="6200" b="1" i="0" u="none" strike="noStrike" kern="1200" cap="none" spc="1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</a:rPr>
            <a:t>POSTS PER MONTH</a:t>
          </a:r>
        </a:p>
      </cx:txPr>
    </cx:title>
    <cx:plotArea>
      <cx:plotAreaRegion>
        <cx:plotSurface>
          <cx:spPr>
            <a:pattFill prst="pct30">
              <a:fgClr>
                <a:schemeClr val="accent1"/>
              </a:fgClr>
              <a:bgClr>
                <a:schemeClr val="bg1"/>
              </a:bgClr>
            </a:pattFill>
          </cx:spPr>
        </cx:plotSurface>
        <cx:series layoutId="waterfall" uniqueId="{30E45AA5-38B3-48BC-AE3E-5A3F00DA955E}" formatIdx="0">
          <cx:tx>
            <cx:txData>
              <cx:f>Sheet1!$B$1</cx:f>
              <cx:v>Total  Score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 i="0" baseline="0">
                    <a:solidFill>
                      <a:schemeClr val="accent6"/>
                    </a:solidFill>
                  </a:defRPr>
                </a:pPr>
                <a:endParaRPr lang="en-US" sz="2000" b="1" i="0" u="none" strike="noStrike" baseline="0">
                  <a:solidFill>
                    <a:schemeClr val="accent6"/>
                  </a:solidFill>
                  <a:latin typeface="Calibri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/>
          </cx:layoutPr>
        </cx:series>
        <cx:series layoutId="waterfall" hidden="1" uniqueId="{E9DE33DF-2781-47D8-9012-0E2C9287AF1C}" formatIdx="1">
          <cx:tx>
            <cx:txData>
              <cx:f>Sheet1!$C$1</cx:f>
              <cx:v>Series 2</cx:v>
            </cx:txData>
          </cx:tx>
          <cx:dataLabels pos="outEnd">
            <cx:visibility seriesName="0" categoryName="0" value="1"/>
          </cx:dataLabels>
          <cx:dataId val="1"/>
          <cx:layoutPr>
            <cx:visibility connectorLines="0"/>
            <cx:subtotals/>
          </cx:layoutPr>
        </cx:series>
        <cx:series layoutId="waterfall" hidden="1" uniqueId="{EE6B755B-2C1D-43EB-B68B-8DA8E4361A37}" formatIdx="2">
          <cx:tx>
            <cx:txData>
              <cx:f>Sheet1!$D$1</cx:f>
              <cx:v>Series 3</cx:v>
            </cx:txData>
          </cx:tx>
          <cx:dataLabels pos="outEnd">
            <cx:visibility seriesName="0" categoryName="0" value="1"/>
          </cx:dataLabels>
          <cx:dataId val="2"/>
          <cx:layoutPr>
            <cx:visibility connectorLines="0"/>
            <cx:subtotals/>
          </cx:layoutPr>
        </cx:series>
      </cx:plotAreaRegion>
      <cx:axis id="0" hidden="1">
        <cx:valScaling/>
        <cx:majorGridlines/>
        <cx:tickLabels/>
      </cx:axis>
      <cx:axis id="1">
        <cx:catScaling gapWidth="0.2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 i="0" baseline="0">
                <a:solidFill>
                  <a:srgbClr val="7030A0"/>
                </a:solidFill>
              </a:defRPr>
            </a:pPr>
            <a:endParaRPr lang="en-US" sz="1600" b="1" i="0" u="none" strike="noStrike" baseline="0">
              <a:solidFill>
                <a:srgbClr val="7030A0"/>
              </a:solidFill>
              <a:latin typeface="Calibri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7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60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1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03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619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0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7.png"/><Relationship Id="rId7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238999" y="406153"/>
            <a:ext cx="9155731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-929301" y="-819318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25142" y="737310"/>
            <a:ext cx="5482998" cy="421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</a:t>
            </a:r>
            <a:r>
              <a:rPr lang="en-US" sz="8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427F84-B3FD-C7B6-9930-133C5F799434}"/>
              </a:ext>
            </a:extLst>
          </p:cNvPr>
          <p:cNvSpPr txBox="1"/>
          <p:nvPr/>
        </p:nvSpPr>
        <p:spPr>
          <a:xfrm>
            <a:off x="6927" y="9243584"/>
            <a:ext cx="6743314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Millicent Patrick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25/5/24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1DBD82-6045-CFD6-4C51-98775C800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510519"/>
              </p:ext>
            </p:extLst>
          </p:nvPr>
        </p:nvGraphicFramePr>
        <p:xfrm>
          <a:off x="2453887" y="923619"/>
          <a:ext cx="15211493" cy="818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500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1DBD82-6045-CFD6-4C51-98775C8001CB}"/>
              </a:ext>
            </a:extLst>
          </p:cNvPr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37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BD1DBD82-6045-CFD6-4C51-98775C8001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536859"/>
                  </p:ext>
                </p:extLst>
              </p:nvPr>
            </p:nvGraphicFramePr>
            <p:xfrm>
              <a:off x="979500" y="0"/>
              <a:ext cx="16329002" cy="9207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BD1DBD82-6045-CFD6-4C51-98775C800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500" y="0"/>
                <a:ext cx="16329002" cy="9207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43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623897" y="5000318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604401" y="1887553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538846" y="8370534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79155" y="1268106"/>
            <a:ext cx="47035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91577" y="249963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18624" y="8981566"/>
            <a:ext cx="7962843" cy="1335461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337203" y="283260"/>
            <a:ext cx="9711338" cy="1146182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769551"/>
            <a:ext cx="5677467" cy="44774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1E379A-EDE7-2D08-3525-2F3D361062CE}"/>
              </a:ext>
            </a:extLst>
          </p:cNvPr>
          <p:cNvSpPr txBox="1"/>
          <p:nvPr/>
        </p:nvSpPr>
        <p:spPr>
          <a:xfrm>
            <a:off x="5938511" y="1715841"/>
            <a:ext cx="1244295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Analysis</a:t>
            </a:r>
          </a:p>
          <a:p>
            <a:r>
              <a:rPr lang="en-US" sz="3200" dirty="0"/>
              <a:t>Animals and Science are the 2 most popular categories of content showing that people enjoy, "real life” and “factual” content the most.</a:t>
            </a:r>
          </a:p>
          <a:p>
            <a:r>
              <a:rPr lang="en-US" sz="3200" b="1" dirty="0"/>
              <a:t>Insights</a:t>
            </a:r>
          </a:p>
          <a:p>
            <a:r>
              <a:rPr lang="en-US" sz="3200" dirty="0"/>
              <a:t>Food is a common theme with the top 5 categories with , “healthy eating” ranking the highest.</a:t>
            </a:r>
          </a:p>
          <a:p>
            <a:r>
              <a:rPr lang="en-US" sz="3200" dirty="0"/>
              <a:t>This may give an indication to the audience within your user base . </a:t>
            </a:r>
          </a:p>
          <a:p>
            <a:r>
              <a:rPr lang="en-US" sz="3200" dirty="0"/>
              <a:t>  You could use this insight to create a campaign and work with healthy eating brands to boost user engagement.</a:t>
            </a:r>
          </a:p>
          <a:p>
            <a:r>
              <a:rPr lang="en-US" sz="3200" b="1" dirty="0"/>
              <a:t>Next steps</a:t>
            </a:r>
          </a:p>
          <a:p>
            <a:r>
              <a:rPr lang="en-US" sz="3200" dirty="0"/>
              <a:t>  This ad hoc analysis is insightful, but its time to take this analytics into large scale production for real time understanding of your business.</a:t>
            </a:r>
          </a:p>
          <a:p>
            <a:r>
              <a:rPr lang="en-US" sz="3200" dirty="0"/>
              <a:t>  We can show you how to do this.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9495FF90-F2F8-16BA-6B81-BAC24A44EF7F}"/>
              </a:ext>
            </a:extLst>
          </p:cNvPr>
          <p:cNvGrpSpPr/>
          <p:nvPr/>
        </p:nvGrpSpPr>
        <p:grpSpPr>
          <a:xfrm>
            <a:off x="294208" y="9085921"/>
            <a:ext cx="9764191" cy="1231106"/>
            <a:chOff x="0" y="0"/>
            <a:chExt cx="12948451" cy="2689439"/>
          </a:xfrm>
        </p:grpSpPr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6291941-4DBD-914B-513E-68598CE3A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9">
              <a:extLst>
                <a:ext uri="{FF2B5EF4-FFF2-40B4-BE49-F238E27FC236}">
                  <a16:creationId xmlns:a16="http://schemas.microsoft.com/office/drawing/2014/main" id="{66EF5D65-614C-B0FB-19EE-7D8FA28B2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139C2C66-648D-84EE-B3B2-F7444618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321C3DEB-C6BF-56AA-0437-228D73BE7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61236" y="2373865"/>
            <a:ext cx="11552670" cy="6535832"/>
            <a:chOff x="-935026" y="0"/>
            <a:chExt cx="12499618" cy="245999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463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35026" y="2298167"/>
              <a:ext cx="12499618" cy="1618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5365EFA-730D-3CB4-AC40-2B259F1AE201}"/>
              </a:ext>
            </a:extLst>
          </p:cNvPr>
          <p:cNvSpPr txBox="1"/>
          <p:nvPr/>
        </p:nvSpPr>
        <p:spPr>
          <a:xfrm>
            <a:off x="2362200" y="800100"/>
            <a:ext cx="12945042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Top Performing Content Categories</a:t>
            </a:r>
            <a:endParaRPr lang="en-US" sz="4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5862-670B-02F8-422B-5409B60DAE48}"/>
              </a:ext>
            </a:extLst>
          </p:cNvPr>
          <p:cNvSpPr txBox="1"/>
          <p:nvPr/>
        </p:nvSpPr>
        <p:spPr>
          <a:xfrm>
            <a:off x="2057400" y="2096871"/>
            <a:ext cx="11552670" cy="681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comprehensive analysis of content reactions and category performance of Social Buzz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1.Project Recap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2.Problem Statement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3.The Analytics Team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4.Process and Methodology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3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6.Summary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3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172200" y="584600"/>
            <a:ext cx="11887200" cy="946762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needs to adapt quickly to its global scale.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Accenture has begun a 3 month POC focusing on these tasks.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4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1.An Audit of Social Buzz’s Big data practice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2.Recommendations for a successful IPO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3.Analysis to find Social Buzz’s Top 5 most popular categories of content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90598" y="1909666"/>
            <a:ext cx="6096001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021" y="-57804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838671" y="556779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429000" y="1693401"/>
            <a:ext cx="569527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2783-277E-5046-6445-E897D44DDB77}"/>
              </a:ext>
            </a:extLst>
          </p:cNvPr>
          <p:cNvSpPr txBox="1"/>
          <p:nvPr/>
        </p:nvSpPr>
        <p:spPr>
          <a:xfrm>
            <a:off x="565942" y="4161727"/>
            <a:ext cx="9473561" cy="490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5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5400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100,000 </a:t>
            </a:r>
            <a:r>
              <a:rPr lang="en-US" sz="5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 per day !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54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36,500,000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pieces of content per  year !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how to capitalize on it when there’s so much 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to find Social Buzz’s Top 5 most popular categories 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524001" y="1216483"/>
            <a:ext cx="7431844" cy="758461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2003596" y="7642749"/>
            <a:ext cx="2085137" cy="2085137"/>
            <a:chOff x="8074577" y="17305454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8074577" y="17305454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652719" y="7867686"/>
            <a:ext cx="2187334" cy="1930288"/>
            <a:chOff x="-23043" y="66269"/>
            <a:chExt cx="6542159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3" y="119185"/>
              <a:ext cx="6542159" cy="6244245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754916" y="86257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620596" y="1103775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54915" y="4100931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799739" y="428946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4853" y="2059225"/>
            <a:ext cx="820730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Data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D4793A-C460-8A30-E2A4-BEF5A189EE65}"/>
              </a:ext>
            </a:extLst>
          </p:cNvPr>
          <p:cNvSpPr txBox="1"/>
          <p:nvPr/>
        </p:nvSpPr>
        <p:spPr>
          <a:xfrm>
            <a:off x="1410330" y="5752544"/>
            <a:ext cx="7733669" cy="266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Fleming - Chief Technical Architect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Marcus Rompton - Senior Principal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Millicent Patrick – Data Analyst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70676-C6F6-35E5-41DB-63D1DEF2A3AC}"/>
              </a:ext>
            </a:extLst>
          </p:cNvPr>
          <p:cNvSpPr txBox="1"/>
          <p:nvPr/>
        </p:nvSpPr>
        <p:spPr>
          <a:xfrm>
            <a:off x="14125531" y="2502186"/>
            <a:ext cx="393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Andrew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8947C-8F90-733D-6C9C-5A5EB177894D}"/>
              </a:ext>
            </a:extLst>
          </p:cNvPr>
          <p:cNvSpPr txBox="1"/>
          <p:nvPr/>
        </p:nvSpPr>
        <p:spPr>
          <a:xfrm flipH="1">
            <a:off x="14011493" y="6260838"/>
            <a:ext cx="311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Marcus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621AC-968E-8D2C-57FB-33F4DA83ACF9}"/>
              </a:ext>
            </a:extLst>
          </p:cNvPr>
          <p:cNvSpPr txBox="1"/>
          <p:nvPr/>
        </p:nvSpPr>
        <p:spPr>
          <a:xfrm>
            <a:off x="14275224" y="8966826"/>
            <a:ext cx="274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Millicent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645" y="789169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977637" y="138076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460396" y="2382518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4529576" y="4727475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9179442" y="8595251"/>
            <a:ext cx="1794565" cy="1720711"/>
            <a:chOff x="0" y="80716"/>
            <a:chExt cx="2392752" cy="2294281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45943" y="66570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11253" y="286470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929028" y="897693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75534" y="523323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4896BA-5763-8C00-E960-B2768CD64576}"/>
              </a:ext>
            </a:extLst>
          </p:cNvPr>
          <p:cNvSpPr txBox="1"/>
          <p:nvPr/>
        </p:nvSpPr>
        <p:spPr>
          <a:xfrm>
            <a:off x="2008415" y="908945"/>
            <a:ext cx="9892923" cy="78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400" b="1" kern="0" dirty="0">
                <a:solidFill>
                  <a:srgbClr val="2831A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kern="100" dirty="0">
              <a:solidFill>
                <a:srgbClr val="2831A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1332D-2522-95FB-6C01-B1AC9E6B9E7E}"/>
              </a:ext>
            </a:extLst>
          </p:cNvPr>
          <p:cNvSpPr txBox="1"/>
          <p:nvPr/>
        </p:nvSpPr>
        <p:spPr>
          <a:xfrm>
            <a:off x="3568326" y="3011368"/>
            <a:ext cx="12027285" cy="78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4400" kern="100" dirty="0">
              <a:solidFill>
                <a:srgbClr val="2831A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4B7949-EF54-1811-5B38-23907EEA6668}"/>
              </a:ext>
            </a:extLst>
          </p:cNvPr>
          <p:cNvSpPr txBox="1"/>
          <p:nvPr/>
        </p:nvSpPr>
        <p:spPr>
          <a:xfrm>
            <a:off x="5645141" y="5464020"/>
            <a:ext cx="8567773" cy="76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r>
              <a:rPr lang="en-US" sz="1600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solidFill>
                <a:srgbClr val="2831A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29534-5180-D3D0-8C74-07CEC8E90909}"/>
              </a:ext>
            </a:extLst>
          </p:cNvPr>
          <p:cNvSpPr txBox="1"/>
          <p:nvPr/>
        </p:nvSpPr>
        <p:spPr>
          <a:xfrm>
            <a:off x="10353781" y="9215846"/>
            <a:ext cx="3305279" cy="136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800" kern="100" dirty="0">
              <a:solidFill>
                <a:srgbClr val="2831A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9628FF8-832E-DB09-DD76-A886C110D9B9}"/>
              </a:ext>
            </a:extLst>
          </p:cNvPr>
          <p:cNvGrpSpPr/>
          <p:nvPr/>
        </p:nvGrpSpPr>
        <p:grpSpPr>
          <a:xfrm>
            <a:off x="6662700" y="6794067"/>
            <a:ext cx="1854962" cy="1781248"/>
            <a:chOff x="0" y="0"/>
            <a:chExt cx="2473282" cy="2374997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8AD1FF40-BD24-FDC7-5EC2-0F4C540B0E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E465A346-135A-3F70-8352-F952376FF7B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20">
              <a:extLst>
                <a:ext uri="{FF2B5EF4-FFF2-40B4-BE49-F238E27FC236}">
                  <a16:creationId xmlns:a16="http://schemas.microsoft.com/office/drawing/2014/main" id="{EB800855-384C-64F5-E23E-C675468C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23CABC-C255-27E1-2C3C-69921187D251}"/>
              </a:ext>
            </a:extLst>
          </p:cNvPr>
          <p:cNvSpPr txBox="1"/>
          <p:nvPr/>
        </p:nvSpPr>
        <p:spPr>
          <a:xfrm>
            <a:off x="7368651" y="7050991"/>
            <a:ext cx="61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0D66F-A4BC-4EC4-782A-606D4CD42E26}"/>
              </a:ext>
            </a:extLst>
          </p:cNvPr>
          <p:cNvSpPr txBox="1"/>
          <p:nvPr/>
        </p:nvSpPr>
        <p:spPr>
          <a:xfrm>
            <a:off x="8287765" y="7463111"/>
            <a:ext cx="5198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kern="0" dirty="0">
                <a:solidFill>
                  <a:srgbClr val="2831A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sz="4400" b="1" dirty="0">
              <a:solidFill>
                <a:srgbClr val="2831A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156451" y="1039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37344" y="7950151"/>
            <a:ext cx="17253774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837D5D-A926-149A-A18A-0979D21134B5}"/>
              </a:ext>
            </a:extLst>
          </p:cNvPr>
          <p:cNvSpPr txBox="1"/>
          <p:nvPr/>
        </p:nvSpPr>
        <p:spPr>
          <a:xfrm>
            <a:off x="0" y="431948"/>
            <a:ext cx="9945533" cy="7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5FB97C9-7F90-E562-4CDD-34809F1FA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13247"/>
              </p:ext>
            </p:extLst>
          </p:nvPr>
        </p:nvGraphicFramePr>
        <p:xfrm>
          <a:off x="52638" y="1064414"/>
          <a:ext cx="17638479" cy="781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27">
                  <a:extLst>
                    <a:ext uri="{9D8B030D-6E8A-4147-A177-3AD203B41FA5}">
                      <a16:colId xmlns:a16="http://schemas.microsoft.com/office/drawing/2014/main" val="1682172756"/>
                    </a:ext>
                  </a:extLst>
                </a:gridCol>
                <a:gridCol w="4131480">
                  <a:extLst>
                    <a:ext uri="{9D8B030D-6E8A-4147-A177-3AD203B41FA5}">
                      <a16:colId xmlns:a16="http://schemas.microsoft.com/office/drawing/2014/main" val="3376191797"/>
                    </a:ext>
                  </a:extLst>
                </a:gridCol>
                <a:gridCol w="3110843">
                  <a:extLst>
                    <a:ext uri="{9D8B030D-6E8A-4147-A177-3AD203B41FA5}">
                      <a16:colId xmlns:a16="http://schemas.microsoft.com/office/drawing/2014/main" val="2587636263"/>
                    </a:ext>
                  </a:extLst>
                </a:gridCol>
                <a:gridCol w="1749850">
                  <a:extLst>
                    <a:ext uri="{9D8B030D-6E8A-4147-A177-3AD203B41FA5}">
                      <a16:colId xmlns:a16="http://schemas.microsoft.com/office/drawing/2014/main" val="944519990"/>
                    </a:ext>
                  </a:extLst>
                </a:gridCol>
                <a:gridCol w="4471836">
                  <a:extLst>
                    <a:ext uri="{9D8B030D-6E8A-4147-A177-3AD203B41FA5}">
                      <a16:colId xmlns:a16="http://schemas.microsoft.com/office/drawing/2014/main" val="3564668262"/>
                    </a:ext>
                  </a:extLst>
                </a:gridCol>
                <a:gridCol w="3110843">
                  <a:extLst>
                    <a:ext uri="{9D8B030D-6E8A-4147-A177-3AD203B41FA5}">
                      <a16:colId xmlns:a16="http://schemas.microsoft.com/office/drawing/2014/main" val="4224222110"/>
                    </a:ext>
                  </a:extLst>
                </a:gridCol>
              </a:tblGrid>
              <a:tr h="138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CATEGORY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TOTAL SCORE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CATEGORY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/>
                        <a:t>TOTAL SCORE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91553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Animals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73724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58411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047567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science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71351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55303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913068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healthy eating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67710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54569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913720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67659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52720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532264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technology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Studying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50977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763655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public speaking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50188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385446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culture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veganism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47900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811892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cooking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0997026"/>
                  </a:ext>
                </a:extLst>
              </a:tr>
              <a:tr h="713966">
                <a:tc>
                  <a:txBody>
                    <a:bodyPr/>
                    <a:lstStyle/>
                    <a:p>
                      <a:r>
                        <a:rPr lang="en-US" sz="280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soccer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62352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973645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1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5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C92C451-F399-5474-4EAF-11357C383DBE}"/>
              </a:ext>
            </a:extLst>
          </p:cNvPr>
          <p:cNvGrpSpPr/>
          <p:nvPr/>
        </p:nvGrpSpPr>
        <p:grpSpPr>
          <a:xfrm>
            <a:off x="517112" y="8343900"/>
            <a:ext cx="17253775" cy="1748515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0CC2DF1-CC8C-651A-AAD3-EEABB5C9D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C74AD4B-87EC-B17C-9AD7-2E5184067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661B84F-4E65-FBD7-BD30-555497135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D2AD016-6751-5A44-3868-4B92C1D7F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9CC84DF-46C4-F9A6-1E4E-FF1FA29D0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25BDA35-32BD-E047-2DC0-ADD5FA08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D209669-6E8E-78EF-260B-B12B5135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0" name="Picture 3">
            <a:extLst>
              <a:ext uri="{FF2B5EF4-FFF2-40B4-BE49-F238E27FC236}">
                <a16:creationId xmlns:a16="http://schemas.microsoft.com/office/drawing/2014/main" id="{2E44259B-34C1-2E17-BB70-0AD134278E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3821" y="6967105"/>
            <a:ext cx="3574759" cy="1200329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F1298B6F-D462-809A-C53D-06EECB67B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713241" y="6967105"/>
            <a:ext cx="3574759" cy="1376795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EB8FF28E-C6CF-EBA0-EA50-D122D5525E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842474" y="6998677"/>
            <a:ext cx="3574759" cy="1203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DD4B11-41ED-2A2C-1A3B-20955A186EFD}"/>
              </a:ext>
            </a:extLst>
          </p:cNvPr>
          <p:cNvSpPr txBox="1"/>
          <p:nvPr/>
        </p:nvSpPr>
        <p:spPr>
          <a:xfrm>
            <a:off x="14174467" y="0"/>
            <a:ext cx="4343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88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444247B5-2C3C-C676-A08F-2C3B9E970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36318" y="6998676"/>
            <a:ext cx="3574759" cy="1200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492E42-9A24-E7CB-0462-9A15A302F6F0}"/>
              </a:ext>
            </a:extLst>
          </p:cNvPr>
          <p:cNvSpPr txBox="1"/>
          <p:nvPr/>
        </p:nvSpPr>
        <p:spPr>
          <a:xfrm>
            <a:off x="1066800" y="1955583"/>
            <a:ext cx="256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78D01-3789-C46B-E9C8-EE8AC79B37EF}"/>
              </a:ext>
            </a:extLst>
          </p:cNvPr>
          <p:cNvSpPr txBox="1"/>
          <p:nvPr/>
        </p:nvSpPr>
        <p:spPr>
          <a:xfrm>
            <a:off x="5152526" y="1915887"/>
            <a:ext cx="256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73724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3DCC4-93E3-6887-BE51-7BDC3C44AEA9}"/>
              </a:ext>
            </a:extLst>
          </p:cNvPr>
          <p:cNvSpPr txBox="1"/>
          <p:nvPr/>
        </p:nvSpPr>
        <p:spPr>
          <a:xfrm>
            <a:off x="9589646" y="1915887"/>
            <a:ext cx="392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JANUARY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306DF-5D40-6AD0-FCD2-CAA4964E6BE0}"/>
              </a:ext>
            </a:extLst>
          </p:cNvPr>
          <p:cNvSpPr txBox="1"/>
          <p:nvPr/>
        </p:nvSpPr>
        <p:spPr>
          <a:xfrm flipH="1">
            <a:off x="14385450" y="1955582"/>
            <a:ext cx="392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MONDAY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1BAF4-74F2-3961-0D5F-BCC33CAEE28C}"/>
              </a:ext>
            </a:extLst>
          </p:cNvPr>
          <p:cNvSpPr txBox="1"/>
          <p:nvPr/>
        </p:nvSpPr>
        <p:spPr>
          <a:xfrm>
            <a:off x="517112" y="5114109"/>
            <a:ext cx="242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UNIQUE CATEGORIES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77C1E-4476-4423-0BB1-654CEB0EAC29}"/>
              </a:ext>
            </a:extLst>
          </p:cNvPr>
          <p:cNvSpPr txBox="1"/>
          <p:nvPr/>
        </p:nvSpPr>
        <p:spPr>
          <a:xfrm rot="10800000" flipH="1" flipV="1">
            <a:off x="5372450" y="5143500"/>
            <a:ext cx="2687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REACTIONS TO “ANIMALS” POSTS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06581-18D9-E213-581D-8D8E057AEE4A}"/>
              </a:ext>
            </a:extLst>
          </p:cNvPr>
          <p:cNvSpPr txBox="1"/>
          <p:nvPr/>
        </p:nvSpPr>
        <p:spPr>
          <a:xfrm flipH="1">
            <a:off x="10485898" y="5143500"/>
            <a:ext cx="2687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MONTH WITH MOST POSTS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16F64-8A76-2A60-FDDE-2352A9F6FFD7}"/>
              </a:ext>
            </a:extLst>
          </p:cNvPr>
          <p:cNvSpPr txBox="1"/>
          <p:nvPr/>
        </p:nvSpPr>
        <p:spPr>
          <a:xfrm>
            <a:off x="15573963" y="4965075"/>
            <a:ext cx="32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DAY OF WEEK WITH MOST POSTS</a:t>
            </a:r>
          </a:p>
        </p:txBody>
      </p:sp>
    </p:spTree>
    <p:extLst>
      <p:ext uri="{BB962C8B-B14F-4D97-AF65-F5344CB8AC3E}">
        <p14:creationId xmlns:p14="http://schemas.microsoft.com/office/powerpoint/2010/main" val="39752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C038A6-1CCF-9BBB-344B-D8A9C97BE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882541"/>
              </p:ext>
            </p:extLst>
          </p:nvPr>
        </p:nvGraphicFramePr>
        <p:xfrm>
          <a:off x="533400" y="266700"/>
          <a:ext cx="17373600" cy="97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112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483</Words>
  <Application>Microsoft Office PowerPoint</Application>
  <PresentationFormat>Custom</PresentationFormat>
  <Paragraphs>167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Graphik Regular</vt:lpstr>
      <vt:lpstr>Aptos</vt:lpstr>
      <vt:lpstr>Aptos Narrow</vt:lpstr>
      <vt:lpstr>Symbol</vt:lpstr>
      <vt:lpstr>Arial</vt:lpstr>
      <vt:lpstr>Clear Sans Regular Bold</vt:lpstr>
      <vt:lpstr>Calibri</vt:lpstr>
      <vt:lpstr>Wingdings</vt:lpstr>
      <vt:lpstr>Times New Roman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Millicent Patrick</cp:lastModifiedBy>
  <cp:revision>15</cp:revision>
  <dcterms:created xsi:type="dcterms:W3CDTF">2006-08-16T00:00:00Z</dcterms:created>
  <dcterms:modified xsi:type="dcterms:W3CDTF">2024-06-01T11:12:26Z</dcterms:modified>
  <dc:identifier>DAEhDyfaYKE</dc:identifier>
</cp:coreProperties>
</file>