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66" r:id="rId6"/>
    <p:sldId id="267" r:id="rId7"/>
    <p:sldId id="277" r:id="rId8"/>
    <p:sldId id="263" r:id="rId9"/>
    <p:sldId id="279" r:id="rId10"/>
    <p:sldId id="280" r:id="rId11"/>
    <p:sldId id="281" r:id="rId12"/>
    <p:sldId id="268" r:id="rId13"/>
    <p:sldId id="27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8" autoAdjust="0"/>
  </p:normalViewPr>
  <p:slideViewPr>
    <p:cSldViewPr snapToGrid="0">
      <p:cViewPr varScale="1">
        <p:scale>
          <a:sx n="65" d="100"/>
          <a:sy n="65" d="100"/>
        </p:scale>
        <p:origin x="48"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6/9/2023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fontScale="90000"/>
          </a:bodyPr>
          <a:lstStyle/>
          <a:p>
            <a:r>
              <a:rPr lang="en-US" dirty="0"/>
              <a:t>SPACEX LAUNCHING ANALYSIS PROJECT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742122" y="5883964"/>
            <a:ext cx="6308036" cy="808383"/>
          </a:xfrm>
        </p:spPr>
        <p:txBody>
          <a:bodyPr>
            <a:normAutofit/>
          </a:bodyPr>
          <a:lstStyle/>
          <a:p>
            <a:r>
              <a:rPr lang="en-US" dirty="0"/>
              <a:t>By:   M . A. Patrick</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09017" y="0"/>
            <a:ext cx="4082983" cy="6858000"/>
          </a:xfrm>
        </p:spPr>
      </p:pic>
      <p:pic>
        <p:nvPicPr>
          <p:cNvPr id="2" name="Picture 1">
            <a:extLst>
              <a:ext uri="{FF2B5EF4-FFF2-40B4-BE49-F238E27FC236}">
                <a16:creationId xmlns:a16="http://schemas.microsoft.com/office/drawing/2014/main" id="{36B75BA5-97CE-2B2D-CD49-20657C1DDA0E}"/>
              </a:ext>
            </a:extLst>
          </p:cNvPr>
          <p:cNvPicPr>
            <a:picLocks noChangeAspect="1"/>
          </p:cNvPicPr>
          <p:nvPr/>
        </p:nvPicPr>
        <p:blipFill>
          <a:blip r:embed="rId3"/>
          <a:stretch>
            <a:fillRect/>
          </a:stretch>
        </p:blipFill>
        <p:spPr>
          <a:xfrm>
            <a:off x="7977809" y="-1"/>
            <a:ext cx="4214191" cy="6858000"/>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AAB2-43DB-7061-FBBD-C22A11C55854}"/>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21C5DDC3-920B-CFD0-EC9C-526F1982F02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F16E100-8B51-C9B2-44B0-DC6AF55DA486}"/>
              </a:ext>
            </a:extLst>
          </p:cNvPr>
          <p:cNvSpPr>
            <a:spLocks noGrp="1"/>
          </p:cNvSpPr>
          <p:nvPr>
            <p:ph sz="quarter" idx="14"/>
          </p:nvPr>
        </p:nvSpPr>
        <p:spPr/>
        <p:txBody>
          <a:bodyPr/>
          <a:lstStyle/>
          <a:p>
            <a:endParaRPr lang="en-US"/>
          </a:p>
        </p:txBody>
      </p:sp>
      <p:sp>
        <p:nvSpPr>
          <p:cNvPr id="5" name="Date Placeholder 4">
            <a:extLst>
              <a:ext uri="{FF2B5EF4-FFF2-40B4-BE49-F238E27FC236}">
                <a16:creationId xmlns:a16="http://schemas.microsoft.com/office/drawing/2014/main" id="{25BA5376-29D4-35C2-3BE4-92F2D17A2556}"/>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E3295883-7FC5-6449-03EC-CCD203A38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70115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12</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14</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15</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16</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17</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18</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Table of Contents</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                                                                        SpaceX     Project</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flipV="1">
            <a:off x="12961621" y="78297"/>
            <a:ext cx="174892" cy="45719"/>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2841357" y="0"/>
            <a:ext cx="120264" cy="101157"/>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373217" y="357809"/>
            <a:ext cx="7447722" cy="6202017"/>
          </a:xfrm>
        </p:spPr>
        <p:txBody>
          <a:bodyPr>
            <a:normAutofit/>
          </a:bodyPr>
          <a:lstStyle/>
          <a:p>
            <a:pPr marL="0" indent="0">
              <a:buNone/>
            </a:pPr>
            <a:endParaRPr lang="en-US" dirty="0"/>
          </a:p>
          <a:p>
            <a:pPr marL="0" indent="0">
              <a:buNone/>
            </a:pPr>
            <a:r>
              <a:rPr lang="en-US" sz="2400" dirty="0"/>
              <a:t>1..Executive Summary</a:t>
            </a:r>
          </a:p>
          <a:p>
            <a:pPr marL="0" indent="0">
              <a:buNone/>
            </a:pPr>
            <a:r>
              <a:rPr lang="en-US" sz="2400" dirty="0"/>
              <a:t>2.Introduction</a:t>
            </a:r>
          </a:p>
          <a:p>
            <a:pPr marL="0" indent="0">
              <a:buNone/>
            </a:pPr>
            <a:r>
              <a:rPr lang="en-US" sz="2400" dirty="0"/>
              <a:t>3.Methodology</a:t>
            </a:r>
          </a:p>
          <a:p>
            <a:pPr marL="0" indent="0">
              <a:buNone/>
            </a:pPr>
            <a:r>
              <a:rPr lang="en-US" sz="2400" dirty="0"/>
              <a:t>    .Data Collection</a:t>
            </a:r>
          </a:p>
          <a:p>
            <a:pPr marL="0" indent="0">
              <a:buNone/>
            </a:pPr>
            <a:r>
              <a:rPr lang="en-US" sz="2400" dirty="0"/>
              <a:t>     .Data Wrangling</a:t>
            </a:r>
          </a:p>
          <a:p>
            <a:pPr marL="0" indent="0">
              <a:buNone/>
            </a:pPr>
            <a:r>
              <a:rPr lang="en-US" sz="2400" dirty="0"/>
              <a:t>4.Results</a:t>
            </a:r>
          </a:p>
          <a:p>
            <a:pPr marL="0" indent="0">
              <a:buNone/>
            </a:pPr>
            <a:r>
              <a:rPr lang="en-US" sz="2400" dirty="0"/>
              <a:t>      .Data  Analysis</a:t>
            </a:r>
          </a:p>
          <a:p>
            <a:pPr marL="0" indent="0">
              <a:buNone/>
            </a:pPr>
            <a:r>
              <a:rPr lang="en-US" sz="2400" dirty="0"/>
              <a:t>       .Data Visualization</a:t>
            </a:r>
          </a:p>
          <a:p>
            <a:pPr marL="0" indent="0">
              <a:buNone/>
            </a:pPr>
            <a:r>
              <a:rPr lang="en-US" sz="2400" dirty="0"/>
              <a:t>5.Conclussions</a:t>
            </a:r>
          </a:p>
          <a:p>
            <a:pPr marL="0" indent="0">
              <a:buNone/>
            </a:pPr>
            <a:r>
              <a:rPr lang="en-US" sz="2400" dirty="0"/>
              <a:t>Appendix</a:t>
            </a:r>
          </a:p>
          <a:p>
            <a:endParaRPr lang="en-US" dirty="0"/>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225137"/>
          </a:xfrm>
        </p:spPr>
        <p:txBody>
          <a:bodyPr/>
          <a:lstStyle/>
          <a:p>
            <a:r>
              <a:rPr lang="en-US" dirty="0"/>
              <a:t>                    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2752069" y="3039197"/>
            <a:ext cx="76035" cy="141326"/>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195072" y="2107096"/>
            <a:ext cx="11795759" cy="4903304"/>
          </a:xfrm>
        </p:spPr>
        <p:txBody>
          <a:bodyPr>
            <a:normAutofit fontScale="92500" lnSpcReduction="20000"/>
          </a:bodyPr>
          <a:lstStyle/>
          <a:p>
            <a:r>
              <a:rPr lang="en-US" dirty="0"/>
              <a:t>PROJECT BACKGROUND  AND CONTEXT</a:t>
            </a:r>
          </a:p>
          <a:p>
            <a:r>
              <a:rPr lang="en-US" dirty="0"/>
              <a:t>       </a:t>
            </a:r>
            <a:r>
              <a:rPr lang="en-US" sz="2200" dirty="0"/>
              <a:t>The project was carried out to predict if the Falcon 9 rocket launches on its website with a cost of $62 million ,other providers cost upward of $165 million </a:t>
            </a:r>
            <a:r>
              <a:rPr lang="en-US" sz="2200" dirty="0" err="1"/>
              <a:t>each.Much</a:t>
            </a:r>
            <a:r>
              <a:rPr lang="en-US" sz="2200" dirty="0"/>
              <a:t> of the savings is attributed to the fact that </a:t>
            </a:r>
            <a:r>
              <a:rPr lang="en-US" sz="2200" dirty="0" err="1"/>
              <a:t>Spacex</a:t>
            </a:r>
            <a:r>
              <a:rPr lang="en-US" sz="2200" dirty="0"/>
              <a:t> </a:t>
            </a:r>
            <a:r>
              <a:rPr lang="en-US" sz="2200" b="1" dirty="0"/>
              <a:t>reuses </a:t>
            </a:r>
            <a:r>
              <a:rPr lang="en-US" sz="2200" dirty="0"/>
              <a:t>the </a:t>
            </a:r>
            <a:r>
              <a:rPr lang="en-US" sz="2200" b="1" dirty="0"/>
              <a:t>First stage</a:t>
            </a:r>
            <a:r>
              <a:rPr lang="en-US" sz="2200" dirty="0"/>
              <a:t>.</a:t>
            </a:r>
          </a:p>
          <a:p>
            <a:r>
              <a:rPr lang="en-US" sz="2200" dirty="0"/>
              <a:t>      Therefore if we can determine if the first stage will land ,we can determine the cost of a </a:t>
            </a:r>
            <a:r>
              <a:rPr lang="en-US" sz="2200" b="1" dirty="0"/>
              <a:t>Launch.</a:t>
            </a:r>
          </a:p>
          <a:p>
            <a:r>
              <a:rPr lang="en-US" sz="2200" b="1" dirty="0">
                <a:solidFill>
                  <a:srgbClr val="002060"/>
                </a:solidFill>
              </a:rPr>
              <a:t>       This information can be used if an alternate company wants to bid against </a:t>
            </a:r>
            <a:r>
              <a:rPr lang="en-US" sz="2200" b="1" dirty="0" err="1">
                <a:solidFill>
                  <a:srgbClr val="002060"/>
                </a:solidFill>
              </a:rPr>
              <a:t>Spacex</a:t>
            </a:r>
            <a:r>
              <a:rPr lang="en-US" sz="2200" b="1" dirty="0">
                <a:solidFill>
                  <a:srgbClr val="002060"/>
                </a:solidFill>
              </a:rPr>
              <a:t> for a Rocket Launch.</a:t>
            </a:r>
          </a:p>
          <a:p>
            <a:r>
              <a:rPr lang="en-US" sz="2200" b="1" dirty="0"/>
              <a:t>                                              Common Problems to be solved</a:t>
            </a:r>
          </a:p>
          <a:p>
            <a:r>
              <a:rPr lang="en-US" sz="2200" dirty="0"/>
              <a:t>1.What influences if the rocket will land successfully?</a:t>
            </a:r>
          </a:p>
          <a:p>
            <a:r>
              <a:rPr lang="en-US" sz="2200" dirty="0"/>
              <a:t>2.The effect of each relationship with certain rocket variables will impact in determining the success rate of a successful landing.</a:t>
            </a:r>
          </a:p>
          <a:p>
            <a:r>
              <a:rPr lang="en-US" sz="2200" dirty="0"/>
              <a:t>3.What conditions does </a:t>
            </a:r>
            <a:r>
              <a:rPr lang="en-US" sz="2200" dirty="0" err="1"/>
              <a:t>Spacex</a:t>
            </a:r>
            <a:r>
              <a:rPr lang="en-US" sz="2200" dirty="0"/>
              <a:t> have to achieve to get the best results and ensure the best rocket success landing rate.</a:t>
            </a:r>
          </a:p>
          <a:p>
            <a:endParaRPr lang="en-US" dirty="0"/>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3C76-B8BE-866B-239D-DEE3F93765F7}"/>
              </a:ext>
            </a:extLst>
          </p:cNvPr>
          <p:cNvSpPr>
            <a:spLocks noGrp="1"/>
          </p:cNvSpPr>
          <p:nvPr>
            <p:ph type="title"/>
          </p:nvPr>
        </p:nvSpPr>
        <p:spPr/>
        <p:txBody>
          <a:bodyPr/>
          <a:lstStyle/>
          <a:p>
            <a:r>
              <a:rPr lang="en-US" dirty="0"/>
              <a:t>                Methodology</a:t>
            </a:r>
          </a:p>
        </p:txBody>
      </p:sp>
      <p:sp>
        <p:nvSpPr>
          <p:cNvPr id="3" name="Picture Placeholder 2">
            <a:extLst>
              <a:ext uri="{FF2B5EF4-FFF2-40B4-BE49-F238E27FC236}">
                <a16:creationId xmlns:a16="http://schemas.microsoft.com/office/drawing/2014/main" id="{08A2ED8B-8C5D-9D91-6AE5-89DBD1D17142}"/>
              </a:ext>
            </a:extLst>
          </p:cNvPr>
          <p:cNvSpPr>
            <a:spLocks noGrp="1"/>
          </p:cNvSpPr>
          <p:nvPr>
            <p:ph type="pic" sz="quarter" idx="13"/>
          </p:nvPr>
        </p:nvSpPr>
        <p:spPr>
          <a:xfrm>
            <a:off x="-2358887" y="6241773"/>
            <a:ext cx="185531" cy="585591"/>
          </a:xfrm>
        </p:spPr>
      </p:sp>
      <p:sp>
        <p:nvSpPr>
          <p:cNvPr id="4" name="Footer Placeholder 3">
            <a:extLst>
              <a:ext uri="{FF2B5EF4-FFF2-40B4-BE49-F238E27FC236}">
                <a16:creationId xmlns:a16="http://schemas.microsoft.com/office/drawing/2014/main" id="{84632F8D-8E85-7CAD-02EF-1172DCD8730B}"/>
              </a:ext>
            </a:extLst>
          </p:cNvPr>
          <p:cNvSpPr>
            <a:spLocks noGrp="1"/>
          </p:cNvSpPr>
          <p:nvPr>
            <p:ph type="ftr" sz="quarter" idx="11"/>
          </p:nvPr>
        </p:nvSpPr>
        <p:spPr>
          <a:xfrm>
            <a:off x="201168" y="7812820"/>
            <a:ext cx="4837176" cy="45719"/>
          </a:xfrm>
        </p:spPr>
        <p:txBody>
          <a:bodyPr/>
          <a:lstStyle/>
          <a:p>
            <a:r>
              <a:rPr lang="en-US" dirty="0">
                <a:effectLst>
                  <a:outerShdw blurRad="38100" dist="38100" dir="2700000" algn="tl">
                    <a:srgbClr val="000000">
                      <a:alpha val="43137"/>
                    </a:srgbClr>
                  </a:outerShdw>
                </a:effectLst>
              </a:rPr>
              <a:t>Presentation title</a:t>
            </a:r>
          </a:p>
        </p:txBody>
      </p:sp>
      <p:sp>
        <p:nvSpPr>
          <p:cNvPr id="5" name="Content Placeholder 4">
            <a:extLst>
              <a:ext uri="{FF2B5EF4-FFF2-40B4-BE49-F238E27FC236}">
                <a16:creationId xmlns:a16="http://schemas.microsoft.com/office/drawing/2014/main" id="{13922B4C-CEFF-AD74-FFDB-27A24533FCCE}"/>
              </a:ext>
            </a:extLst>
          </p:cNvPr>
          <p:cNvSpPr>
            <a:spLocks noGrp="1"/>
          </p:cNvSpPr>
          <p:nvPr>
            <p:ph idx="1"/>
          </p:nvPr>
        </p:nvSpPr>
        <p:spPr>
          <a:xfrm>
            <a:off x="201168" y="2345634"/>
            <a:ext cx="11990831" cy="4253949"/>
          </a:xfrm>
        </p:spPr>
        <p:txBody>
          <a:bodyPr>
            <a:normAutofit fontScale="92500" lnSpcReduction="20000"/>
          </a:bodyPr>
          <a:lstStyle/>
          <a:p>
            <a:pPr marL="342900" indent="-342900">
              <a:buFont typeface="Wingdings" panose="05000000000000000000" pitchFamily="2" charset="2"/>
              <a:buChar char="v"/>
            </a:pPr>
            <a:r>
              <a:rPr lang="en-US" dirty="0"/>
              <a:t> Data Collection Methodology</a:t>
            </a:r>
          </a:p>
          <a:p>
            <a:r>
              <a:rPr lang="en-US" dirty="0"/>
              <a:t>      1.Spacex Rest API</a:t>
            </a:r>
          </a:p>
          <a:p>
            <a:r>
              <a:rPr lang="en-US" dirty="0"/>
              <a:t>       2.Webscraping from Wikipedia</a:t>
            </a:r>
          </a:p>
          <a:p>
            <a:pPr marL="342900" indent="-342900">
              <a:buFont typeface="Wingdings" panose="05000000000000000000" pitchFamily="2" charset="2"/>
              <a:buChar char="v"/>
            </a:pPr>
            <a:r>
              <a:rPr lang="en-US" dirty="0"/>
              <a:t>Performed Data Wrangling</a:t>
            </a:r>
          </a:p>
          <a:p>
            <a:r>
              <a:rPr lang="en-US" dirty="0"/>
              <a:t>       Cleaning of Data &amp;Encoding them to be in the right format for easy analysis</a:t>
            </a:r>
          </a:p>
          <a:p>
            <a:pPr marL="342900" indent="-342900">
              <a:buFont typeface="Wingdings" panose="05000000000000000000" pitchFamily="2" charset="2"/>
              <a:buChar char="v"/>
            </a:pPr>
            <a:r>
              <a:rPr lang="en-US" dirty="0"/>
              <a:t>Performed Exploratory Data Analysis(EDA) visualization and SQL (Plotting scatter graphs and bar graphs to show relationship between variables &amp; to show patterns in data)</a:t>
            </a:r>
          </a:p>
          <a:p>
            <a:pPr marL="342900" indent="-342900">
              <a:buFont typeface="Wingdings" panose="05000000000000000000" pitchFamily="2" charset="2"/>
              <a:buChar char="v"/>
            </a:pPr>
            <a:r>
              <a:rPr lang="en-US" dirty="0"/>
              <a:t>Performed Interactive Visual Analytics using Folium &amp; </a:t>
            </a:r>
            <a:r>
              <a:rPr lang="en-US" dirty="0" err="1"/>
              <a:t>Plotly</a:t>
            </a:r>
            <a:r>
              <a:rPr lang="en-US" dirty="0"/>
              <a:t> Dash</a:t>
            </a:r>
          </a:p>
          <a:p>
            <a:pPr marL="342900" indent="-342900">
              <a:buFont typeface="Wingdings" panose="05000000000000000000" pitchFamily="2" charset="2"/>
              <a:buChar char="v"/>
            </a:pPr>
            <a:r>
              <a:rPr lang="en-US" dirty="0"/>
              <a:t>Performed Predictive Analysis using (classification )models</a:t>
            </a:r>
          </a:p>
          <a:p>
            <a:r>
              <a:rPr lang="en-US" dirty="0"/>
              <a:t>         Building ,tuning and evaluating classification models</a:t>
            </a:r>
          </a:p>
        </p:txBody>
      </p:sp>
      <p:sp>
        <p:nvSpPr>
          <p:cNvPr id="6" name="Date Placeholder 5">
            <a:extLst>
              <a:ext uri="{FF2B5EF4-FFF2-40B4-BE49-F238E27FC236}">
                <a16:creationId xmlns:a16="http://schemas.microsoft.com/office/drawing/2014/main" id="{E517945A-A49D-9D15-9DB5-7149E524005B}"/>
              </a:ext>
            </a:extLst>
          </p:cNvPr>
          <p:cNvSpPr>
            <a:spLocks noGrp="1"/>
          </p:cNvSpPr>
          <p:nvPr>
            <p:ph type="dt" sz="half" idx="10"/>
          </p:nvPr>
        </p:nvSpPr>
        <p:spPr>
          <a:xfrm flipH="1" flipV="1">
            <a:off x="6967728" y="8303149"/>
            <a:ext cx="1646184" cy="45719"/>
          </a:xfrm>
        </p:spPr>
        <p:txBody>
          <a:bodyPr/>
          <a:lstStyle/>
          <a:p>
            <a:pPr>
              <a:defRPr/>
            </a:pPr>
            <a:endParaRPr lang="en-US" dirty="0">
              <a:solidFill>
                <a:prstClr val="black"/>
              </a:solidFill>
            </a:endParaRPr>
          </a:p>
        </p:txBody>
      </p:sp>
      <p:sp>
        <p:nvSpPr>
          <p:cNvPr id="7" name="Slide Number Placeholder 6">
            <a:extLst>
              <a:ext uri="{FF2B5EF4-FFF2-40B4-BE49-F238E27FC236}">
                <a16:creationId xmlns:a16="http://schemas.microsoft.com/office/drawing/2014/main" id="{74430ED0-EB33-6E40-A0C3-AA7F65539A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2333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title"/>
          </p:nvPr>
        </p:nvSpPr>
        <p:spPr/>
        <p:txBody>
          <a:bodyPr>
            <a:normAutofit fontScale="90000"/>
          </a:bodyPr>
          <a:lstStyle/>
          <a:p>
            <a:r>
              <a:rPr lang="en-US" dirty="0"/>
              <a:t>Data Collection</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body" sz="quarter" idx="14"/>
          </p:nvPr>
        </p:nvSpPr>
        <p:spPr>
          <a:xfrm>
            <a:off x="673084" y="1140497"/>
            <a:ext cx="1504060" cy="746703"/>
          </a:xfrm>
        </p:spPr>
        <p:txBody>
          <a:bodyPr>
            <a:normAutofit/>
          </a:bodyPr>
          <a:lstStyle/>
          <a:p>
            <a:r>
              <a:rPr lang="en-US" dirty="0"/>
              <a:t>Source</a:t>
            </a:r>
          </a:p>
        </p:txBody>
      </p:sp>
      <p:sp>
        <p:nvSpPr>
          <p:cNvPr id="14" name="Text Placeholder 13">
            <a:extLst>
              <a:ext uri="{FF2B5EF4-FFF2-40B4-BE49-F238E27FC236}">
                <a16:creationId xmlns:a16="http://schemas.microsoft.com/office/drawing/2014/main" id="{66202FB0-4B95-6004-2EE7-E547811F5B7D}"/>
              </a:ext>
            </a:extLst>
          </p:cNvPr>
          <p:cNvSpPr>
            <a:spLocks noGrp="1"/>
          </p:cNvSpPr>
          <p:nvPr>
            <p:ph type="body" sz="quarter" idx="19"/>
          </p:nvPr>
        </p:nvSpPr>
        <p:spPr>
          <a:xfrm>
            <a:off x="195072" y="1681491"/>
            <a:ext cx="1982071" cy="4674860"/>
          </a:xfr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US" dirty="0"/>
              <a:t>Data sets were collected by;</a:t>
            </a:r>
          </a:p>
          <a:p>
            <a:r>
              <a:rPr lang="en-US" dirty="0" err="1"/>
              <a:t>Spacex</a:t>
            </a:r>
            <a:r>
              <a:rPr lang="en-US" dirty="0"/>
              <a:t> Rest API –</a:t>
            </a:r>
            <a:r>
              <a:rPr lang="en-US" dirty="0">
                <a:solidFill>
                  <a:srgbClr val="C00000"/>
                </a:solidFill>
              </a:rPr>
              <a:t>api.spacexdata.com/v4/</a:t>
            </a:r>
          </a:p>
          <a:p>
            <a:r>
              <a:rPr lang="en-US" dirty="0" err="1"/>
              <a:t>Webscraping</a:t>
            </a:r>
            <a:r>
              <a:rPr lang="en-US" dirty="0"/>
              <a:t> </a:t>
            </a:r>
            <a:r>
              <a:rPr lang="en-US" dirty="0">
                <a:solidFill>
                  <a:srgbClr val="0070C0"/>
                </a:solidFill>
              </a:rPr>
              <a:t>Wikipedia</a:t>
            </a:r>
            <a:r>
              <a:rPr lang="en-US" dirty="0"/>
              <a:t> using </a:t>
            </a:r>
            <a:r>
              <a:rPr lang="en-US" dirty="0" err="1"/>
              <a:t>Beautifulsoup</a:t>
            </a:r>
            <a:endParaRPr lang="en-US" dirty="0"/>
          </a:p>
        </p:txBody>
      </p:sp>
      <p:sp>
        <p:nvSpPr>
          <p:cNvPr id="13" name="Text Placeholder 12">
            <a:extLst>
              <a:ext uri="{FF2B5EF4-FFF2-40B4-BE49-F238E27FC236}">
                <a16:creationId xmlns:a16="http://schemas.microsoft.com/office/drawing/2014/main" id="{A64A5D64-6352-598D-CBAE-DED5C13BF419}"/>
              </a:ext>
            </a:extLst>
          </p:cNvPr>
          <p:cNvSpPr>
            <a:spLocks noGrp="1"/>
          </p:cNvSpPr>
          <p:nvPr>
            <p:ph type="body" sz="quarter" idx="18"/>
          </p:nvPr>
        </p:nvSpPr>
        <p:spPr>
          <a:xfrm>
            <a:off x="2394858" y="1161600"/>
            <a:ext cx="4804228" cy="414569"/>
          </a:xfrm>
        </p:spPr>
        <p:txBody>
          <a:bodyPr>
            <a:normAutofit fontScale="92500" lnSpcReduction="20000"/>
          </a:bodyPr>
          <a:lstStyle/>
          <a:p>
            <a:r>
              <a:rPr lang="en-US" dirty="0"/>
              <a:t>             Rest API</a:t>
            </a:r>
          </a:p>
        </p:txBody>
      </p:sp>
      <p:sp>
        <p:nvSpPr>
          <p:cNvPr id="15" name="Text Placeholder 14">
            <a:extLst>
              <a:ext uri="{FF2B5EF4-FFF2-40B4-BE49-F238E27FC236}">
                <a16:creationId xmlns:a16="http://schemas.microsoft.com/office/drawing/2014/main" id="{A444E9BE-8E77-4779-20B8-55F2D60BCE44}"/>
              </a:ext>
            </a:extLst>
          </p:cNvPr>
          <p:cNvSpPr>
            <a:spLocks noGrp="1"/>
          </p:cNvSpPr>
          <p:nvPr>
            <p:ph type="body" sz="quarter" idx="20"/>
          </p:nvPr>
        </p:nvSpPr>
        <p:spPr>
          <a:xfrm>
            <a:off x="2278743" y="1681491"/>
            <a:ext cx="4804228" cy="4754743"/>
          </a:xfrm>
        </p:spPr>
        <p:style>
          <a:lnRef idx="2">
            <a:schemeClr val="accent1">
              <a:shade val="15000"/>
            </a:schemeClr>
          </a:lnRef>
          <a:fillRef idx="1">
            <a:schemeClr val="accent1"/>
          </a:fillRef>
          <a:effectRef idx="0">
            <a:schemeClr val="accent1"/>
          </a:effectRef>
          <a:fontRef idx="minor">
            <a:schemeClr val="lt1"/>
          </a:fontRef>
        </p:style>
        <p:txBody>
          <a:bodyPr/>
          <a:lstStyle/>
          <a:p>
            <a:endParaRPr lang="en-US" dirty="0"/>
          </a:p>
        </p:txBody>
      </p:sp>
      <p:sp>
        <p:nvSpPr>
          <p:cNvPr id="11" name="Text Placeholder 10">
            <a:extLst>
              <a:ext uri="{FF2B5EF4-FFF2-40B4-BE49-F238E27FC236}">
                <a16:creationId xmlns:a16="http://schemas.microsoft.com/office/drawing/2014/main" id="{FC6B6F6A-BD79-379B-4430-939401A135C4}"/>
              </a:ext>
            </a:extLst>
          </p:cNvPr>
          <p:cNvSpPr>
            <a:spLocks noGrp="1"/>
          </p:cNvSpPr>
          <p:nvPr>
            <p:ph type="body" sz="quarter" idx="16"/>
          </p:nvPr>
        </p:nvSpPr>
        <p:spPr>
          <a:xfrm>
            <a:off x="8038626" y="1170646"/>
            <a:ext cx="3327366" cy="414569"/>
          </a:xfrm>
        </p:spPr>
        <p:txBody>
          <a:bodyPr>
            <a:normAutofit fontScale="92500" lnSpcReduction="20000"/>
          </a:bodyPr>
          <a:lstStyle/>
          <a:p>
            <a:r>
              <a:rPr lang="en-US" dirty="0" err="1"/>
              <a:t>Webscraping</a:t>
            </a:r>
            <a:endParaRPr lang="en-US" dirty="0"/>
          </a:p>
        </p:txBody>
      </p:sp>
      <p:sp>
        <p:nvSpPr>
          <p:cNvPr id="16" name="Text Placeholder 15">
            <a:extLst>
              <a:ext uri="{FF2B5EF4-FFF2-40B4-BE49-F238E27FC236}">
                <a16:creationId xmlns:a16="http://schemas.microsoft.com/office/drawing/2014/main" id="{E169F073-ED74-7602-6860-1D10A1FCB797}"/>
              </a:ext>
            </a:extLst>
          </p:cNvPr>
          <p:cNvSpPr>
            <a:spLocks noGrp="1"/>
          </p:cNvSpPr>
          <p:nvPr>
            <p:ph type="body" sz="quarter" idx="21"/>
          </p:nvPr>
        </p:nvSpPr>
        <p:spPr>
          <a:xfrm>
            <a:off x="7199086" y="1631266"/>
            <a:ext cx="4797842" cy="4804969"/>
          </a:xfrm>
          <a:solidFill>
            <a:schemeClr val="accent4">
              <a:lumMod val="50000"/>
            </a:schemeClr>
          </a:solidFill>
        </p:spPr>
        <p:txBody>
          <a:bodyPr/>
          <a:lstStyle/>
          <a:p>
            <a:endParaRPr lang="en-US" dirty="0"/>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7240211"/>
            <a:ext cx="4837176" cy="46050"/>
          </a:xfrm>
        </p:spPr>
        <p:txBody>
          <a:bodyPr/>
          <a:lstStyle/>
          <a:p>
            <a:pPr lvl="0"/>
            <a:r>
              <a:rPr lang="en-US" noProof="0" dirty="0"/>
              <a:t>Presentation 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flipV="1">
            <a:off x="7903586" y="7286262"/>
            <a:ext cx="2211632" cy="151042"/>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p:txBody>
          <a:bodyPr/>
          <a:lstStyle/>
          <a:p>
            <a:pPr lvl="0"/>
            <a:fld id="{2722F022-211C-4882-844C-086FEA6806AA}" type="slidenum">
              <a:rPr lang="en-US" noProof="0" smtClean="0"/>
              <a:pPr lvl="0"/>
              <a:t>5</a:t>
            </a:fld>
            <a:endParaRPr lang="en-US" noProof="0"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flipV="1">
            <a:off x="673083" y="7171633"/>
            <a:ext cx="7086600" cy="45719"/>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a:stretch/>
        </p:blipFill>
        <p:spPr>
          <a:xfrm flipV="1">
            <a:off x="5852886" y="7391584"/>
            <a:ext cx="5105400" cy="45719"/>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a:stretch/>
        </p:blipFill>
        <p:spPr>
          <a:xfrm>
            <a:off x="8025393" y="7194492"/>
            <a:ext cx="4983480" cy="45719"/>
          </a:xfrm>
        </p:spPr>
      </p:pic>
      <p:sp>
        <p:nvSpPr>
          <p:cNvPr id="19" name="Flowchart: Process 18">
            <a:extLst>
              <a:ext uri="{FF2B5EF4-FFF2-40B4-BE49-F238E27FC236}">
                <a16:creationId xmlns:a16="http://schemas.microsoft.com/office/drawing/2014/main" id="{2E49ABA1-A3E5-7EB3-FCC4-C15BD23FB031}"/>
              </a:ext>
            </a:extLst>
          </p:cNvPr>
          <p:cNvSpPr/>
          <p:nvPr/>
        </p:nvSpPr>
        <p:spPr>
          <a:xfrm>
            <a:off x="2394857" y="1768250"/>
            <a:ext cx="4586202" cy="74972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Collecting data with  API call</a:t>
            </a:r>
          </a:p>
        </p:txBody>
      </p:sp>
      <p:sp>
        <p:nvSpPr>
          <p:cNvPr id="20" name="Arrow: Down 19">
            <a:extLst>
              <a:ext uri="{FF2B5EF4-FFF2-40B4-BE49-F238E27FC236}">
                <a16:creationId xmlns:a16="http://schemas.microsoft.com/office/drawing/2014/main" id="{A3752BBF-F15F-971A-7269-9EC9330320D6}"/>
              </a:ext>
            </a:extLst>
          </p:cNvPr>
          <p:cNvSpPr/>
          <p:nvPr/>
        </p:nvSpPr>
        <p:spPr>
          <a:xfrm>
            <a:off x="4209140" y="2543626"/>
            <a:ext cx="377371" cy="3624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91C014-5D2F-C099-5F8A-FC9F68727A11}"/>
              </a:ext>
            </a:extLst>
          </p:cNvPr>
          <p:cNvSpPr/>
          <p:nvPr/>
        </p:nvSpPr>
        <p:spPr>
          <a:xfrm>
            <a:off x="2303709" y="2939429"/>
            <a:ext cx="4677350" cy="610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Converting to </a:t>
            </a:r>
            <a:r>
              <a:rPr lang="en-US" dirty="0" err="1"/>
              <a:t>dataframe</a:t>
            </a:r>
            <a:r>
              <a:rPr lang="en-US" dirty="0"/>
              <a:t> with the help of JSON</a:t>
            </a:r>
          </a:p>
        </p:txBody>
      </p:sp>
      <p:sp>
        <p:nvSpPr>
          <p:cNvPr id="23" name="Arrow: Down 22">
            <a:extLst>
              <a:ext uri="{FF2B5EF4-FFF2-40B4-BE49-F238E27FC236}">
                <a16:creationId xmlns:a16="http://schemas.microsoft.com/office/drawing/2014/main" id="{E96BC48C-AF1A-3CA0-B046-AB0D27541330}"/>
              </a:ext>
            </a:extLst>
          </p:cNvPr>
          <p:cNvSpPr/>
          <p:nvPr/>
        </p:nvSpPr>
        <p:spPr>
          <a:xfrm flipH="1">
            <a:off x="4309873" y="3608536"/>
            <a:ext cx="370984" cy="3034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A4B9C7-08E6-299C-3A3E-87D7A9EC6915}"/>
              </a:ext>
            </a:extLst>
          </p:cNvPr>
          <p:cNvSpPr/>
          <p:nvPr/>
        </p:nvSpPr>
        <p:spPr>
          <a:xfrm>
            <a:off x="2278742" y="3876849"/>
            <a:ext cx="4694501" cy="561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Updating columns and rows(preprocessing)</a:t>
            </a:r>
          </a:p>
        </p:txBody>
      </p:sp>
      <p:sp>
        <p:nvSpPr>
          <p:cNvPr id="25" name="Arrow: Down 24">
            <a:extLst>
              <a:ext uri="{FF2B5EF4-FFF2-40B4-BE49-F238E27FC236}">
                <a16:creationId xmlns:a16="http://schemas.microsoft.com/office/drawing/2014/main" id="{DB6D7084-4BCC-3812-7F4F-F5F22F14522B}"/>
              </a:ext>
            </a:extLst>
          </p:cNvPr>
          <p:cNvSpPr/>
          <p:nvPr/>
        </p:nvSpPr>
        <p:spPr>
          <a:xfrm flipH="1">
            <a:off x="4209140" y="4491291"/>
            <a:ext cx="377371" cy="3309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AACEDE8-FB03-908E-DF5A-B64BE58E3460}"/>
              </a:ext>
            </a:extLst>
          </p:cNvPr>
          <p:cNvSpPr/>
          <p:nvPr/>
        </p:nvSpPr>
        <p:spPr>
          <a:xfrm>
            <a:off x="4309873" y="5441801"/>
            <a:ext cx="484632" cy="2901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B4851E8-4E74-B99B-D476-734C33BDE4D3}"/>
              </a:ext>
            </a:extLst>
          </p:cNvPr>
          <p:cNvSpPr/>
          <p:nvPr/>
        </p:nvSpPr>
        <p:spPr>
          <a:xfrm>
            <a:off x="2322841" y="5800431"/>
            <a:ext cx="4658218" cy="4959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 the data to CSV file</a:t>
            </a:r>
          </a:p>
        </p:txBody>
      </p:sp>
      <p:sp>
        <p:nvSpPr>
          <p:cNvPr id="30" name="Rectangle 29">
            <a:extLst>
              <a:ext uri="{FF2B5EF4-FFF2-40B4-BE49-F238E27FC236}">
                <a16:creationId xmlns:a16="http://schemas.microsoft.com/office/drawing/2014/main" id="{5889C4E6-7A81-7389-D7EB-9E4B4D25930A}"/>
              </a:ext>
            </a:extLst>
          </p:cNvPr>
          <p:cNvSpPr/>
          <p:nvPr/>
        </p:nvSpPr>
        <p:spPr>
          <a:xfrm>
            <a:off x="7199085" y="1722766"/>
            <a:ext cx="4804228" cy="712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Creating the </a:t>
            </a:r>
            <a:r>
              <a:rPr lang="en-US" dirty="0" err="1"/>
              <a:t>beautifulsoup</a:t>
            </a:r>
            <a:endParaRPr lang="en-US" dirty="0"/>
          </a:p>
        </p:txBody>
      </p:sp>
      <p:sp>
        <p:nvSpPr>
          <p:cNvPr id="31" name="Arrow: Down 30">
            <a:extLst>
              <a:ext uri="{FF2B5EF4-FFF2-40B4-BE49-F238E27FC236}">
                <a16:creationId xmlns:a16="http://schemas.microsoft.com/office/drawing/2014/main" id="{AB7E7C6F-9EE5-A85A-6D89-4F6CD39CCBEA}"/>
              </a:ext>
            </a:extLst>
          </p:cNvPr>
          <p:cNvSpPr/>
          <p:nvPr/>
        </p:nvSpPr>
        <p:spPr>
          <a:xfrm>
            <a:off x="9281892" y="2439559"/>
            <a:ext cx="333823" cy="3655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7F7569A-B2A0-98BA-B06B-C9FCFF200828}"/>
              </a:ext>
            </a:extLst>
          </p:cNvPr>
          <p:cNvSpPr/>
          <p:nvPr/>
        </p:nvSpPr>
        <p:spPr>
          <a:xfrm>
            <a:off x="7199085" y="2735289"/>
            <a:ext cx="4797842" cy="6095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Getting column names</a:t>
            </a:r>
          </a:p>
        </p:txBody>
      </p:sp>
      <p:sp>
        <p:nvSpPr>
          <p:cNvPr id="33" name="Arrow: Down 32">
            <a:extLst>
              <a:ext uri="{FF2B5EF4-FFF2-40B4-BE49-F238E27FC236}">
                <a16:creationId xmlns:a16="http://schemas.microsoft.com/office/drawing/2014/main" id="{301E02EF-0942-4E14-3070-8257760759A7}"/>
              </a:ext>
            </a:extLst>
          </p:cNvPr>
          <p:cNvSpPr/>
          <p:nvPr/>
        </p:nvSpPr>
        <p:spPr>
          <a:xfrm flipH="1">
            <a:off x="9274629" y="3356789"/>
            <a:ext cx="428170" cy="2572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FBCD07B-85F1-ED4A-0948-36A14509CEEE}"/>
              </a:ext>
            </a:extLst>
          </p:cNvPr>
          <p:cNvSpPr/>
          <p:nvPr/>
        </p:nvSpPr>
        <p:spPr>
          <a:xfrm flipH="1">
            <a:off x="10522856" y="7883872"/>
            <a:ext cx="238099" cy="346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Down 34">
            <a:extLst>
              <a:ext uri="{FF2B5EF4-FFF2-40B4-BE49-F238E27FC236}">
                <a16:creationId xmlns:a16="http://schemas.microsoft.com/office/drawing/2014/main" id="{D08F5D28-6580-3935-D298-B0073EB945EF}"/>
              </a:ext>
            </a:extLst>
          </p:cNvPr>
          <p:cNvSpPr/>
          <p:nvPr/>
        </p:nvSpPr>
        <p:spPr>
          <a:xfrm>
            <a:off x="9217677" y="4330416"/>
            <a:ext cx="398038" cy="4559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A4A6ADB-375B-5197-D22F-2894586A5CF8}"/>
              </a:ext>
            </a:extLst>
          </p:cNvPr>
          <p:cNvSpPr/>
          <p:nvPr/>
        </p:nvSpPr>
        <p:spPr>
          <a:xfrm>
            <a:off x="7199085" y="4687501"/>
            <a:ext cx="4796100" cy="628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Converting to final </a:t>
            </a:r>
            <a:r>
              <a:rPr lang="en-US" dirty="0" err="1"/>
              <a:t>dataframe</a:t>
            </a:r>
            <a:endParaRPr lang="en-US" dirty="0"/>
          </a:p>
        </p:txBody>
      </p:sp>
      <p:sp>
        <p:nvSpPr>
          <p:cNvPr id="37" name="Arrow: Down 36">
            <a:extLst>
              <a:ext uri="{FF2B5EF4-FFF2-40B4-BE49-F238E27FC236}">
                <a16:creationId xmlns:a16="http://schemas.microsoft.com/office/drawing/2014/main" id="{BBF381BB-12C6-DB12-A9E4-EC7E6B636F89}"/>
              </a:ext>
            </a:extLst>
          </p:cNvPr>
          <p:cNvSpPr/>
          <p:nvPr/>
        </p:nvSpPr>
        <p:spPr>
          <a:xfrm>
            <a:off x="9274629" y="5333981"/>
            <a:ext cx="341086" cy="352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6964BC6-035E-9E85-76D8-5840B2424108}"/>
              </a:ext>
            </a:extLst>
          </p:cNvPr>
          <p:cNvSpPr/>
          <p:nvPr/>
        </p:nvSpPr>
        <p:spPr>
          <a:xfrm>
            <a:off x="7199085" y="5723760"/>
            <a:ext cx="4796100" cy="628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 data to CSV file </a:t>
            </a:r>
          </a:p>
        </p:txBody>
      </p:sp>
      <p:sp>
        <p:nvSpPr>
          <p:cNvPr id="39" name="Flowchart: Process 38">
            <a:extLst>
              <a:ext uri="{FF2B5EF4-FFF2-40B4-BE49-F238E27FC236}">
                <a16:creationId xmlns:a16="http://schemas.microsoft.com/office/drawing/2014/main" id="{A8961B1C-0903-E5A2-7725-03B8C8A4E66E}"/>
              </a:ext>
            </a:extLst>
          </p:cNvPr>
          <p:cNvSpPr/>
          <p:nvPr/>
        </p:nvSpPr>
        <p:spPr>
          <a:xfrm>
            <a:off x="2322841" y="4822205"/>
            <a:ext cx="4650402" cy="51177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Filtering the data to keep only Falcon 9 launches</a:t>
            </a:r>
          </a:p>
        </p:txBody>
      </p:sp>
      <p:sp>
        <p:nvSpPr>
          <p:cNvPr id="41" name="Rectangle 40">
            <a:extLst>
              <a:ext uri="{FF2B5EF4-FFF2-40B4-BE49-F238E27FC236}">
                <a16:creationId xmlns:a16="http://schemas.microsoft.com/office/drawing/2014/main" id="{901416CD-09A6-CBA6-7D7B-2C10406129D7}"/>
              </a:ext>
            </a:extLst>
          </p:cNvPr>
          <p:cNvSpPr/>
          <p:nvPr/>
        </p:nvSpPr>
        <p:spPr>
          <a:xfrm>
            <a:off x="7199085" y="3595018"/>
            <a:ext cx="4804228" cy="685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Creating the </a:t>
            </a:r>
            <a:r>
              <a:rPr lang="en-US" dirty="0" err="1"/>
              <a:t>launch_dict</a:t>
            </a:r>
            <a:endParaRPr lang="en-US" dirty="0"/>
          </a:p>
        </p:txBody>
      </p:sp>
    </p:spTree>
    <p:extLst>
      <p:ext uri="{BB962C8B-B14F-4D97-AF65-F5344CB8AC3E}">
        <p14:creationId xmlns:p14="http://schemas.microsoft.com/office/powerpoint/2010/main" val="282602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ED01-79DD-5D48-D56C-6FFC5B77C92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78161AB-419E-A076-C41E-239B30A721A8}"/>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A027FA66-3B30-650F-A0DC-70825FF86E84}"/>
              </a:ext>
            </a:extLst>
          </p:cNvPr>
          <p:cNvSpPr>
            <a:spLocks noGrp="1"/>
          </p:cNvSpPr>
          <p:nvPr>
            <p:ph type="body" sz="quarter" idx="19"/>
          </p:nvPr>
        </p:nvSpPr>
        <p:spPr/>
        <p:txBody>
          <a:bodyPr/>
          <a:lstStyle/>
          <a:p>
            <a:endParaRPr lang="en-US"/>
          </a:p>
        </p:txBody>
      </p:sp>
      <p:sp>
        <p:nvSpPr>
          <p:cNvPr id="5" name="Text Placeholder 4">
            <a:extLst>
              <a:ext uri="{FF2B5EF4-FFF2-40B4-BE49-F238E27FC236}">
                <a16:creationId xmlns:a16="http://schemas.microsoft.com/office/drawing/2014/main" id="{F5D375B0-1CB1-3299-CD2A-9ABD74D0CE93}"/>
              </a:ext>
            </a:extLst>
          </p:cNvPr>
          <p:cNvSpPr>
            <a:spLocks noGrp="1"/>
          </p:cNvSpPr>
          <p:nvPr>
            <p:ph type="body" sz="quarter" idx="18"/>
          </p:nvPr>
        </p:nvSpPr>
        <p:spPr/>
        <p:txBody>
          <a:bodyPr/>
          <a:lstStyle/>
          <a:p>
            <a:endParaRPr lang="en-US"/>
          </a:p>
        </p:txBody>
      </p:sp>
      <p:sp>
        <p:nvSpPr>
          <p:cNvPr id="6" name="Text Placeholder 5">
            <a:extLst>
              <a:ext uri="{FF2B5EF4-FFF2-40B4-BE49-F238E27FC236}">
                <a16:creationId xmlns:a16="http://schemas.microsoft.com/office/drawing/2014/main" id="{2CA95A66-AFCA-AC38-FC93-F44C8415FC2C}"/>
              </a:ext>
            </a:extLst>
          </p:cNvPr>
          <p:cNvSpPr>
            <a:spLocks noGrp="1"/>
          </p:cNvSpPr>
          <p:nvPr>
            <p:ph type="body" sz="quarter" idx="20"/>
          </p:nvPr>
        </p:nvSpPr>
        <p:spPr/>
        <p:txBody>
          <a:bodyPr/>
          <a:lstStyle/>
          <a:p>
            <a:endParaRPr lang="en-US"/>
          </a:p>
        </p:txBody>
      </p:sp>
      <p:sp>
        <p:nvSpPr>
          <p:cNvPr id="7" name="Text Placeholder 6">
            <a:extLst>
              <a:ext uri="{FF2B5EF4-FFF2-40B4-BE49-F238E27FC236}">
                <a16:creationId xmlns:a16="http://schemas.microsoft.com/office/drawing/2014/main" id="{6D965EE8-DD5C-2302-161F-26F57F45EEAE}"/>
              </a:ext>
            </a:extLst>
          </p:cNvPr>
          <p:cNvSpPr>
            <a:spLocks noGrp="1"/>
          </p:cNvSpPr>
          <p:nvPr>
            <p:ph type="body" sz="quarter" idx="16"/>
          </p:nvPr>
        </p:nvSpPr>
        <p:spPr/>
        <p:txBody>
          <a:bodyPr/>
          <a:lstStyle/>
          <a:p>
            <a:endParaRPr lang="en-US"/>
          </a:p>
        </p:txBody>
      </p:sp>
      <p:sp>
        <p:nvSpPr>
          <p:cNvPr id="8" name="Text Placeholder 7">
            <a:extLst>
              <a:ext uri="{FF2B5EF4-FFF2-40B4-BE49-F238E27FC236}">
                <a16:creationId xmlns:a16="http://schemas.microsoft.com/office/drawing/2014/main" id="{1BECAE3E-F688-648E-A528-BBDBDF0E4853}"/>
              </a:ext>
            </a:extLst>
          </p:cNvPr>
          <p:cNvSpPr>
            <a:spLocks noGrp="1"/>
          </p:cNvSpPr>
          <p:nvPr>
            <p:ph type="body" sz="quarter" idx="21"/>
          </p:nvPr>
        </p:nvSpPr>
        <p:spPr/>
        <p:txBody>
          <a:bodyPr/>
          <a:lstStyle/>
          <a:p>
            <a:endParaRPr lang="en-US"/>
          </a:p>
        </p:txBody>
      </p:sp>
      <p:sp>
        <p:nvSpPr>
          <p:cNvPr id="9" name="Footer Placeholder 8">
            <a:extLst>
              <a:ext uri="{FF2B5EF4-FFF2-40B4-BE49-F238E27FC236}">
                <a16:creationId xmlns:a16="http://schemas.microsoft.com/office/drawing/2014/main" id="{721BDA42-F94B-2E8E-6048-C5BD7A38224C}"/>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Date Placeholder 9">
            <a:extLst>
              <a:ext uri="{FF2B5EF4-FFF2-40B4-BE49-F238E27FC236}">
                <a16:creationId xmlns:a16="http://schemas.microsoft.com/office/drawing/2014/main" id="{927A54DE-5D85-CE3A-B699-1564DE3B5A4C}"/>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11" name="Slide Number Placeholder 10">
            <a:extLst>
              <a:ext uri="{FF2B5EF4-FFF2-40B4-BE49-F238E27FC236}">
                <a16:creationId xmlns:a16="http://schemas.microsoft.com/office/drawing/2014/main" id="{C419D58B-04EB-0AD7-CA31-E030A3CE48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09203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8B1C-AB30-BC7B-D776-7075B1A24A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DF9567-4002-A0B1-0651-37356D859F21}"/>
              </a:ext>
            </a:extLst>
          </p:cNvPr>
          <p:cNvSpPr>
            <a:spLocks noGrp="1"/>
          </p:cNvSpPr>
          <p:nvPr>
            <p:ph sz="quarter" idx="14"/>
          </p:nvPr>
        </p:nvSpPr>
        <p:spPr/>
        <p:txBody>
          <a:bodyPr/>
          <a:lstStyle/>
          <a:p>
            <a:endParaRPr lang="en-US"/>
          </a:p>
        </p:txBody>
      </p:sp>
      <p:sp>
        <p:nvSpPr>
          <p:cNvPr id="4" name="Footer Placeholder 3">
            <a:extLst>
              <a:ext uri="{FF2B5EF4-FFF2-40B4-BE49-F238E27FC236}">
                <a16:creationId xmlns:a16="http://schemas.microsoft.com/office/drawing/2014/main" id="{845223BE-C684-72A1-DC29-28EF9A02676E}"/>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EBC112DB-C652-A40E-5A10-964A1CA3002D}"/>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D6367A88-E821-771A-8EB8-F3AAC44711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3634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8276-5163-5786-46EF-E5F9E468409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E1AE77A-BF65-AFDA-F40A-34AC508E35C9}"/>
              </a:ext>
            </a:extLst>
          </p:cNvPr>
          <p:cNvPicPr>
            <a:picLocks noGrp="1" noChangeAspect="1"/>
          </p:cNvPicPr>
          <p:nvPr>
            <p:ph sz="quarter" idx="14"/>
          </p:nvPr>
        </p:nvPicPr>
        <p:blipFill>
          <a:blip r:embed="rId2"/>
          <a:stretch>
            <a:fillRect/>
          </a:stretch>
        </p:blipFill>
        <p:spPr>
          <a:xfrm>
            <a:off x="1187765" y="1271587"/>
            <a:ext cx="10172630" cy="5082223"/>
          </a:xfrm>
        </p:spPr>
      </p:pic>
      <p:sp>
        <p:nvSpPr>
          <p:cNvPr id="4" name="Footer Placeholder 3">
            <a:extLst>
              <a:ext uri="{FF2B5EF4-FFF2-40B4-BE49-F238E27FC236}">
                <a16:creationId xmlns:a16="http://schemas.microsoft.com/office/drawing/2014/main" id="{1C9C30C4-E210-EB80-2D8B-BB1BBB2B89E8}"/>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46598DB8-50FC-FB2E-29BD-5A92F2AFE211}"/>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346535B2-781E-F38E-ED2A-65FF88E96A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858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{CD045EBF-C4E6-4E0F-886C-2E4B6672CDDC}tf89117832_win32</Template>
  <TotalTime>2427</TotalTime>
  <Words>868</Words>
  <Application>Microsoft Office PowerPoint</Application>
  <PresentationFormat>Widescreen</PresentationFormat>
  <Paragraphs>173</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Calibri</vt:lpstr>
      <vt:lpstr>Wingdings</vt:lpstr>
      <vt:lpstr>ColorBlockVTI</vt:lpstr>
      <vt:lpstr>SPACEX LAUNCHING ANALYSIS PROJECT</vt:lpstr>
      <vt:lpstr>Table of Contents</vt:lpstr>
      <vt:lpstr>                    Introduction</vt:lpstr>
      <vt:lpstr>                Methodology</vt:lpstr>
      <vt:lpstr>Data Collection</vt:lpstr>
      <vt:lpstr>PowerPoint Presentation</vt:lpstr>
      <vt:lpstr>PowerPoint Presentation</vt:lpstr>
      <vt:lpstr>PowerPoint Presentation</vt:lpstr>
      <vt:lpstr>Chart</vt:lpstr>
      <vt:lpstr>PowerPoint Presentation</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SPACEX LAUNCHING ANALYSIS PROJECT</dc:title>
  <dc:creator>Millicent Patrick</dc:creator>
  <cp:lastModifiedBy>Millicent Patrick</cp:lastModifiedBy>
  <cp:revision>3</cp:revision>
  <dcterms:created xsi:type="dcterms:W3CDTF">2023-06-09T15:52:04Z</dcterms:created>
  <dcterms:modified xsi:type="dcterms:W3CDTF">2023-06-11T08:19:34Z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