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
  </p:notes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8" autoAdjust="0"/>
    <p:restoredTop sz="94660"/>
  </p:normalViewPr>
  <p:slideViewPr>
    <p:cSldViewPr snapToGrid="0">
      <p:cViewPr varScale="1">
        <p:scale>
          <a:sx n="91" d="100"/>
          <a:sy n="91" d="100"/>
        </p:scale>
        <p:origin x="27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C66156-CFD3-4192-A512-8742DC53CFAB}" type="datetimeFigureOut">
              <a:rPr lang="en-US" smtClean="0"/>
              <a:t>9/26/2020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4CB07F-AE5D-400E-96A8-7915F87C0534}" type="slidenum">
              <a:rPr lang="en-US" smtClean="0"/>
              <a:t>‹#›</a:t>
            </a:fld>
            <a:endParaRPr lang="en-US"/>
          </a:p>
        </p:txBody>
      </p:sp>
    </p:spTree>
    <p:extLst>
      <p:ext uri="{BB962C8B-B14F-4D97-AF65-F5344CB8AC3E}">
        <p14:creationId xmlns:p14="http://schemas.microsoft.com/office/powerpoint/2010/main" val="17711128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58E0D57F-4590-4CBC-9905-F504793E6232}" type="datetimeFigureOut">
              <a:rPr lang="en-US" smtClean="0"/>
              <a:t>9/26/2020</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AE8F01B-28F0-4B3F-934A-A765F29B1F66}"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0864435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E0D57F-4590-4CBC-9905-F504793E6232}" type="datetimeFigureOut">
              <a:rPr lang="en-US" smtClean="0"/>
              <a:t>9/26/2020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E8F01B-28F0-4B3F-934A-A765F29B1F66}" type="slidenum">
              <a:rPr lang="en-US" smtClean="0"/>
              <a:t>‹#›</a:t>
            </a:fld>
            <a:endParaRPr lang="en-US"/>
          </a:p>
        </p:txBody>
      </p:sp>
    </p:spTree>
    <p:extLst>
      <p:ext uri="{BB962C8B-B14F-4D97-AF65-F5344CB8AC3E}">
        <p14:creationId xmlns:p14="http://schemas.microsoft.com/office/powerpoint/2010/main" val="2305967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E0D57F-4590-4CBC-9905-F504793E6232}" type="datetimeFigureOut">
              <a:rPr lang="en-US" smtClean="0"/>
              <a:t>9/26/2020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E8F01B-28F0-4B3F-934A-A765F29B1F66}" type="slidenum">
              <a:rPr lang="en-US" smtClean="0"/>
              <a:t>‹#›</a:t>
            </a:fld>
            <a:endParaRPr lang="en-US"/>
          </a:p>
        </p:txBody>
      </p:sp>
    </p:spTree>
    <p:extLst>
      <p:ext uri="{BB962C8B-B14F-4D97-AF65-F5344CB8AC3E}">
        <p14:creationId xmlns:p14="http://schemas.microsoft.com/office/powerpoint/2010/main" val="3456964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E0D57F-4590-4CBC-9905-F504793E6232}" type="datetimeFigureOut">
              <a:rPr lang="en-US" smtClean="0"/>
              <a:t>9/26/2020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E8F01B-28F0-4B3F-934A-A765F29B1F66}" type="slidenum">
              <a:rPr lang="en-US" smtClean="0"/>
              <a:t>‹#›</a:t>
            </a:fld>
            <a:endParaRPr lang="en-US"/>
          </a:p>
        </p:txBody>
      </p:sp>
    </p:spTree>
    <p:extLst>
      <p:ext uri="{BB962C8B-B14F-4D97-AF65-F5344CB8AC3E}">
        <p14:creationId xmlns:p14="http://schemas.microsoft.com/office/powerpoint/2010/main" val="1518924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E0D57F-4590-4CBC-9905-F504793E6232}" type="datetimeFigureOut">
              <a:rPr lang="en-US" smtClean="0"/>
              <a:t>9/26/2020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E8F01B-28F0-4B3F-934A-A765F29B1F66}"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25232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E0D57F-4590-4CBC-9905-F504793E6232}" type="datetimeFigureOut">
              <a:rPr lang="en-US" smtClean="0"/>
              <a:t>9/26/2020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E8F01B-28F0-4B3F-934A-A765F29B1F66}" type="slidenum">
              <a:rPr lang="en-US" smtClean="0"/>
              <a:t>‹#›</a:t>
            </a:fld>
            <a:endParaRPr lang="en-US"/>
          </a:p>
        </p:txBody>
      </p:sp>
    </p:spTree>
    <p:extLst>
      <p:ext uri="{BB962C8B-B14F-4D97-AF65-F5344CB8AC3E}">
        <p14:creationId xmlns:p14="http://schemas.microsoft.com/office/powerpoint/2010/main" val="308886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8E0D57F-4590-4CBC-9905-F504793E6232}" type="datetimeFigureOut">
              <a:rPr lang="en-US" smtClean="0"/>
              <a:t>9/26/2020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E8F01B-28F0-4B3F-934A-A765F29B1F66}" type="slidenum">
              <a:rPr lang="en-US" smtClean="0"/>
              <a:t>‹#›</a:t>
            </a:fld>
            <a:endParaRPr lang="en-US"/>
          </a:p>
        </p:txBody>
      </p:sp>
    </p:spTree>
    <p:extLst>
      <p:ext uri="{BB962C8B-B14F-4D97-AF65-F5344CB8AC3E}">
        <p14:creationId xmlns:p14="http://schemas.microsoft.com/office/powerpoint/2010/main" val="4255447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8E0D57F-4590-4CBC-9905-F504793E6232}" type="datetimeFigureOut">
              <a:rPr lang="en-US" smtClean="0"/>
              <a:t>9/26/2020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E8F01B-28F0-4B3F-934A-A765F29B1F66}" type="slidenum">
              <a:rPr lang="en-US" smtClean="0"/>
              <a:t>‹#›</a:t>
            </a:fld>
            <a:endParaRPr lang="en-US"/>
          </a:p>
        </p:txBody>
      </p:sp>
    </p:spTree>
    <p:extLst>
      <p:ext uri="{BB962C8B-B14F-4D97-AF65-F5344CB8AC3E}">
        <p14:creationId xmlns:p14="http://schemas.microsoft.com/office/powerpoint/2010/main" val="3923221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E0D57F-4590-4CBC-9905-F504793E6232}" type="datetimeFigureOut">
              <a:rPr lang="en-US" smtClean="0"/>
              <a:t>9/26/2020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E8F01B-28F0-4B3F-934A-A765F29B1F66}" type="slidenum">
              <a:rPr lang="en-US" smtClean="0"/>
              <a:t>‹#›</a:t>
            </a:fld>
            <a:endParaRPr lang="en-US"/>
          </a:p>
        </p:txBody>
      </p:sp>
    </p:spTree>
    <p:extLst>
      <p:ext uri="{BB962C8B-B14F-4D97-AF65-F5344CB8AC3E}">
        <p14:creationId xmlns:p14="http://schemas.microsoft.com/office/powerpoint/2010/main" val="3395690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E0D57F-4590-4CBC-9905-F504793E6232}" type="datetimeFigureOut">
              <a:rPr lang="en-US" smtClean="0"/>
              <a:t>9/26/2020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E8F01B-28F0-4B3F-934A-A765F29B1F66}" type="slidenum">
              <a:rPr lang="en-US" smtClean="0"/>
              <a:t>‹#›</a:t>
            </a:fld>
            <a:endParaRPr lang="en-US"/>
          </a:p>
        </p:txBody>
      </p:sp>
    </p:spTree>
    <p:extLst>
      <p:ext uri="{BB962C8B-B14F-4D97-AF65-F5344CB8AC3E}">
        <p14:creationId xmlns:p14="http://schemas.microsoft.com/office/powerpoint/2010/main" val="2454800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E0D57F-4590-4CBC-9905-F504793E6232}" type="datetimeFigureOut">
              <a:rPr lang="en-US" smtClean="0"/>
              <a:t>9/26/2020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E8F01B-28F0-4B3F-934A-A765F29B1F66}" type="slidenum">
              <a:rPr lang="en-US" smtClean="0"/>
              <a:t>‹#›</a:t>
            </a:fld>
            <a:endParaRPr lang="en-US"/>
          </a:p>
        </p:txBody>
      </p:sp>
    </p:spTree>
    <p:extLst>
      <p:ext uri="{BB962C8B-B14F-4D97-AF65-F5344CB8AC3E}">
        <p14:creationId xmlns:p14="http://schemas.microsoft.com/office/powerpoint/2010/main" val="3019205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58E0D57F-4590-4CBC-9905-F504793E6232}" type="datetimeFigureOut">
              <a:rPr lang="en-US" smtClean="0"/>
              <a:t>9/26/2020</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AE8F01B-28F0-4B3F-934A-A765F29B1F66}" type="slidenum">
              <a:rPr lang="en-US" smtClean="0"/>
              <a:t>‹#›</a:t>
            </a:fld>
            <a:endParaRPr lang="en-US"/>
          </a:p>
        </p:txBody>
      </p:sp>
    </p:spTree>
    <p:extLst>
      <p:ext uri="{BB962C8B-B14F-4D97-AF65-F5344CB8AC3E}">
        <p14:creationId xmlns:p14="http://schemas.microsoft.com/office/powerpoint/2010/main" val="28425103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4E237-0AC5-4031-A754-819EC3CCF052}"/>
              </a:ext>
            </a:extLst>
          </p:cNvPr>
          <p:cNvSpPr>
            <a:spLocks noGrp="1"/>
          </p:cNvSpPr>
          <p:nvPr>
            <p:ph type="ctrTitle"/>
          </p:nvPr>
        </p:nvSpPr>
        <p:spPr/>
        <p:txBody>
          <a:bodyPr/>
          <a:lstStyle/>
          <a:p>
            <a:r>
              <a:rPr lang="en-US" dirty="0"/>
              <a:t>Canvas Usability Issues</a:t>
            </a:r>
          </a:p>
        </p:txBody>
      </p:sp>
      <p:sp>
        <p:nvSpPr>
          <p:cNvPr id="3" name="Subtitle 2">
            <a:extLst>
              <a:ext uri="{FF2B5EF4-FFF2-40B4-BE49-F238E27FC236}">
                <a16:creationId xmlns:a16="http://schemas.microsoft.com/office/drawing/2014/main" id="{7342065E-611D-4BCE-B3F0-C3002D10D0C6}"/>
              </a:ext>
            </a:extLst>
          </p:cNvPr>
          <p:cNvSpPr>
            <a:spLocks noGrp="1"/>
          </p:cNvSpPr>
          <p:nvPr>
            <p:ph type="subTitle" idx="1"/>
          </p:nvPr>
        </p:nvSpPr>
        <p:spPr/>
        <p:txBody>
          <a:bodyPr/>
          <a:lstStyle/>
          <a:p>
            <a:r>
              <a:rPr lang="en-US" dirty="0"/>
              <a:t>Matthew Mills</a:t>
            </a:r>
          </a:p>
        </p:txBody>
      </p:sp>
    </p:spTree>
    <p:extLst>
      <p:ext uri="{BB962C8B-B14F-4D97-AF65-F5344CB8AC3E}">
        <p14:creationId xmlns:p14="http://schemas.microsoft.com/office/powerpoint/2010/main" val="4216600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81404-5E50-4882-A7BF-D64C27D6E5DF}"/>
              </a:ext>
            </a:extLst>
          </p:cNvPr>
          <p:cNvSpPr>
            <a:spLocks noGrp="1"/>
          </p:cNvSpPr>
          <p:nvPr>
            <p:ph type="title"/>
          </p:nvPr>
        </p:nvSpPr>
        <p:spPr/>
        <p:txBody>
          <a:bodyPr/>
          <a:lstStyle/>
          <a:p>
            <a:r>
              <a:rPr lang="en-US" dirty="0"/>
              <a:t>Usability Issues</a:t>
            </a:r>
          </a:p>
        </p:txBody>
      </p:sp>
      <p:sp>
        <p:nvSpPr>
          <p:cNvPr id="3" name="Content Placeholder 2">
            <a:extLst>
              <a:ext uri="{FF2B5EF4-FFF2-40B4-BE49-F238E27FC236}">
                <a16:creationId xmlns:a16="http://schemas.microsoft.com/office/drawing/2014/main" id="{01B7DE67-C689-4FC4-80E9-6C14CA36CC60}"/>
              </a:ext>
            </a:extLst>
          </p:cNvPr>
          <p:cNvSpPr>
            <a:spLocks noGrp="1"/>
          </p:cNvSpPr>
          <p:nvPr>
            <p:ph idx="1"/>
          </p:nvPr>
        </p:nvSpPr>
        <p:spPr/>
        <p:txBody>
          <a:bodyPr/>
          <a:lstStyle/>
          <a:p>
            <a:r>
              <a:rPr lang="en-US" dirty="0"/>
              <a:t>One of the most obvious benefits of an LMS (Learning Management Systems) like canvas is its ability for teachers to provide feedback. This feedback can be immediate and automatic with some assignments or manual and take several days with others.</a:t>
            </a:r>
          </a:p>
          <a:p>
            <a:r>
              <a:rPr lang="en-US" dirty="0"/>
              <a:t>The benefit to the student is that they can access this feedback as soon as its available and help shape study material depending on the result.</a:t>
            </a:r>
          </a:p>
          <a:p>
            <a:r>
              <a:rPr lang="en-US" dirty="0"/>
              <a:t>Mohammed </a:t>
            </a:r>
            <a:r>
              <a:rPr lang="en-US" dirty="0" err="1"/>
              <a:t>Awad</a:t>
            </a:r>
            <a:r>
              <a:rPr lang="en-US" dirty="0"/>
              <a:t> listed “quick feedback, in that the students can take their assignments and have all  question  scores  available  immediately  after  they  submit  their responses” as one of the top reasons as to how Blackboard was able to gain a large market share early on.</a:t>
            </a:r>
          </a:p>
          <a:p>
            <a:r>
              <a:rPr lang="en-US" dirty="0"/>
              <a:t>While Canvas is great in this regard for quick quiz feedback, the overall usability of the more in depth feedback leaves much to be desired.</a:t>
            </a:r>
          </a:p>
          <a:p>
            <a:endParaRPr lang="en-US" dirty="0"/>
          </a:p>
        </p:txBody>
      </p:sp>
      <p:sp>
        <p:nvSpPr>
          <p:cNvPr id="4" name="Footer Placeholder 3">
            <a:extLst>
              <a:ext uri="{FF2B5EF4-FFF2-40B4-BE49-F238E27FC236}">
                <a16:creationId xmlns:a16="http://schemas.microsoft.com/office/drawing/2014/main" id="{FF6DB274-E87C-4746-89FF-27ED16807E98}"/>
              </a:ext>
            </a:extLst>
          </p:cNvPr>
          <p:cNvSpPr>
            <a:spLocks noGrp="1"/>
          </p:cNvSpPr>
          <p:nvPr>
            <p:ph type="ftr" sz="quarter" idx="11"/>
          </p:nvPr>
        </p:nvSpPr>
        <p:spPr/>
        <p:txBody>
          <a:bodyPr/>
          <a:lstStyle/>
          <a:p>
            <a:r>
              <a:rPr lang="en-US" dirty="0" err="1"/>
              <a:t>Awad</a:t>
            </a:r>
            <a:r>
              <a:rPr lang="en-US" dirty="0"/>
              <a:t>, M., Salameh, K., &amp;amp; </a:t>
            </a:r>
            <a:r>
              <a:rPr lang="en-US" dirty="0" err="1"/>
              <a:t>Leiss</a:t>
            </a:r>
            <a:r>
              <a:rPr lang="en-US" dirty="0"/>
              <a:t>, E. L. (2019, April). Evaluating Learning Management System Usage at a Small University. Retrieved September 27, 2020, from https://dl-acm-org.proxy.ulib.uits.iu.edu/doi/10.1145/3325917.3325929</a:t>
            </a:r>
          </a:p>
        </p:txBody>
      </p:sp>
    </p:spTree>
    <p:extLst>
      <p:ext uri="{BB962C8B-B14F-4D97-AF65-F5344CB8AC3E}">
        <p14:creationId xmlns:p14="http://schemas.microsoft.com/office/powerpoint/2010/main" val="3222225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D7160-B91B-4056-943A-E7D37906ACDC}"/>
              </a:ext>
            </a:extLst>
          </p:cNvPr>
          <p:cNvSpPr>
            <a:spLocks noGrp="1"/>
          </p:cNvSpPr>
          <p:nvPr>
            <p:ph type="title"/>
          </p:nvPr>
        </p:nvSpPr>
        <p:spPr/>
        <p:txBody>
          <a:bodyPr/>
          <a:lstStyle/>
          <a:p>
            <a:r>
              <a:rPr lang="en-US" dirty="0"/>
              <a:t>Usability Issues</a:t>
            </a:r>
          </a:p>
        </p:txBody>
      </p:sp>
      <p:sp>
        <p:nvSpPr>
          <p:cNvPr id="3" name="Content Placeholder 2">
            <a:extLst>
              <a:ext uri="{FF2B5EF4-FFF2-40B4-BE49-F238E27FC236}">
                <a16:creationId xmlns:a16="http://schemas.microsoft.com/office/drawing/2014/main" id="{F6F05086-9E02-4751-8C25-C3C7B57ED94A}"/>
              </a:ext>
            </a:extLst>
          </p:cNvPr>
          <p:cNvSpPr>
            <a:spLocks noGrp="1"/>
          </p:cNvSpPr>
          <p:nvPr>
            <p:ph idx="1"/>
          </p:nvPr>
        </p:nvSpPr>
        <p:spPr>
          <a:xfrm>
            <a:off x="1261872" y="1828800"/>
            <a:ext cx="8595360" cy="4345497"/>
          </a:xfrm>
        </p:spPr>
        <p:txBody>
          <a:bodyPr/>
          <a:lstStyle/>
          <a:p>
            <a:r>
              <a:rPr lang="en-US" dirty="0"/>
              <a:t>I have personal experience with feedback of a research assignment appear as text boxes that appear to the side of the assignment with lines connecting the box to the section or sentence in question.</a:t>
            </a:r>
          </a:p>
          <a:p>
            <a:r>
              <a:rPr lang="en-US" dirty="0"/>
              <a:t>I had to scroll back and forth on my laptop in order to view this feedback and it was often confusing as to what the TA was referring to given the overall design of the feedback layout. Because of this I felt agitated and was less receptive of the feedback.</a:t>
            </a:r>
          </a:p>
          <a:p>
            <a:r>
              <a:rPr lang="en-US" dirty="0"/>
              <a:t>Viewing this type of feedback on the Canvas mobile application is an even worse experience.</a:t>
            </a:r>
          </a:p>
          <a:p>
            <a:r>
              <a:rPr lang="en-US" dirty="0"/>
              <a:t>In my college experience a great deal of my education has come from the types of assignments that canvas struggles to provide a quality user experience for and I believe this is having a negative impact on the engagement of the student body.</a:t>
            </a:r>
          </a:p>
        </p:txBody>
      </p:sp>
    </p:spTree>
    <p:extLst>
      <p:ext uri="{BB962C8B-B14F-4D97-AF65-F5344CB8AC3E}">
        <p14:creationId xmlns:p14="http://schemas.microsoft.com/office/powerpoint/2010/main" val="296157926"/>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35</TotalTime>
  <Words>359</Words>
  <Application>Microsoft Office PowerPoint</Application>
  <PresentationFormat>Widescreen</PresentationFormat>
  <Paragraphs>13</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Century Schoolbook</vt:lpstr>
      <vt:lpstr>Wingdings 2</vt:lpstr>
      <vt:lpstr>View</vt:lpstr>
      <vt:lpstr>Canvas Usability Issues</vt:lpstr>
      <vt:lpstr>Usability Issues</vt:lpstr>
      <vt:lpstr>Usability Issues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Canvas Usability Issues</dc:title>
  <dc:creator>Matt Mills</dc:creator>
  <cp:lastModifiedBy>Matt Mills</cp:lastModifiedBy>
  <cp:revision>4</cp:revision>
  <dcterms:created xsi:type="dcterms:W3CDTF">2020-09-27T02:36:18Z</dcterms:created>
  <dcterms:modified xsi:type="dcterms:W3CDTF">2020-09-27T03:11:41Z</dcterms:modified>
</cp:coreProperties>
</file>