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9"/>
  </p:notesMasterIdLst>
  <p:sldIdLst>
    <p:sldId id="260" r:id="rId2"/>
    <p:sldId id="288" r:id="rId3"/>
    <p:sldId id="262" r:id="rId4"/>
    <p:sldId id="278" r:id="rId5"/>
    <p:sldId id="266" r:id="rId6"/>
    <p:sldId id="270" r:id="rId7"/>
    <p:sldId id="285" r:id="rId8"/>
    <p:sldId id="265" r:id="rId9"/>
    <p:sldId id="287" r:id="rId10"/>
    <p:sldId id="283" r:id="rId11"/>
    <p:sldId id="289" r:id="rId12"/>
    <p:sldId id="290" r:id="rId13"/>
    <p:sldId id="291" r:id="rId14"/>
    <p:sldId id="292" r:id="rId15"/>
    <p:sldId id="264" r:id="rId16"/>
    <p:sldId id="275" r:id="rId17"/>
    <p:sldId id="267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020"/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8" autoAdjust="0"/>
    <p:restoredTop sz="94643"/>
  </p:normalViewPr>
  <p:slideViewPr>
    <p:cSldViewPr snapToGrid="0">
      <p:cViewPr varScale="1">
        <p:scale>
          <a:sx n="94" d="100"/>
          <a:sy n="94" d="100"/>
        </p:scale>
        <p:origin x="33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68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3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37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79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96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38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5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0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1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1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5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75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6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3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23" y="6350865"/>
            <a:ext cx="449351" cy="4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2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829671" y="63929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00000"/>
                </a:solidFill>
              </a:defRPr>
            </a:lvl1pPr>
          </a:lstStyle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1936709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58206" y="2734394"/>
            <a:ext cx="905880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dirty="0"/>
              <a:t>针对公钥关键词搜索加密</a:t>
            </a:r>
            <a:r>
              <a:rPr lang="en-US" altLang="zh-CN" sz="4800" dirty="0"/>
              <a:t>(PEKS)</a:t>
            </a:r>
            <a:r>
              <a:rPr lang="zh-CN" altLang="en-US" sz="4800" dirty="0"/>
              <a:t>的关键词猜测攻击</a:t>
            </a:r>
            <a:endParaRPr lang="zh-CN" altLang="en-US" sz="48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911" b="519"/>
          <a:stretch/>
        </p:blipFill>
        <p:spPr>
          <a:xfrm>
            <a:off x="10494528" y="142349"/>
            <a:ext cx="1706997" cy="675375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279256-D9E6-3042-9C11-705E24E7AECB}"/>
              </a:ext>
            </a:extLst>
          </p:cNvPr>
          <p:cNvSpPr txBox="1"/>
          <p:nvPr/>
        </p:nvSpPr>
        <p:spPr>
          <a:xfrm>
            <a:off x="6780892" y="4454171"/>
            <a:ext cx="27699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en-US" altLang="zh-CN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1901210642</a:t>
            </a:r>
            <a:r>
              <a:rPr lang="zh-CN" altLang="en-US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       黄天波</a:t>
            </a:r>
          </a:p>
          <a:p>
            <a:r>
              <a:rPr lang="en-US" altLang="zh-CN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1901210458 </a:t>
            </a:r>
            <a:r>
              <a:rPr lang="zh-CN" altLang="en-US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      刘永志</a:t>
            </a:r>
            <a:endParaRPr lang="en-US" altLang="zh-CN" sz="14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r>
              <a:rPr lang="en-US" altLang="zh-CN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1901210741        </a:t>
            </a:r>
            <a:r>
              <a:rPr lang="zh-CN" altLang="en-US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杨洲</a:t>
            </a:r>
          </a:p>
          <a:p>
            <a:endParaRPr lang="en-US" altLang="zh-CN" sz="14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zh-CN" altLang="en-US" sz="14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/>
                <a:t>非对称可搜索加密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D8996-2D64-4389-BEC2-5428E29F994D}"/>
              </a:ext>
            </a:extLst>
          </p:cNvPr>
          <p:cNvSpPr txBox="1"/>
          <p:nvPr/>
        </p:nvSpPr>
        <p:spPr>
          <a:xfrm>
            <a:off x="688457" y="1353433"/>
            <a:ext cx="10759126" cy="214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3.2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安全目标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PEKS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需要满足：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①没有陷门的服务器除文件长度外，无法获取任何文件信息；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②拥有陷门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的服务器能够检索到所有包含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的密文文件。</a:t>
            </a:r>
            <a:endParaRPr lang="zh-CN" altLang="en-US" sz="20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62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/>
                <a:t>非对称可搜索加密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D8996-2D64-4389-BEC2-5428E29F994D}"/>
              </a:ext>
            </a:extLst>
          </p:cNvPr>
          <p:cNvSpPr txBox="1"/>
          <p:nvPr/>
        </p:nvSpPr>
        <p:spPr>
          <a:xfrm>
            <a:off x="688457" y="1353433"/>
            <a:ext cx="10759126" cy="334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3.3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关键词猜测攻击及防御措施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PEKS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的一个较为严重的安全隐患：由于关键词空间远小于密钥空间，而且用户通常仅检索一些常用关键词，攻击者可借此实施关键词猜测攻击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(KGA)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，进而证明了不存在满足算法一致性并且在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KGA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下是安全的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PKES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方案。因此，抵御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KGA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意味着需对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PEKS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机制本身加以修改。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关键词猜测攻击是由于关键词空间远小于密钥空间，而且用户通常使用常用关键词进行检索，这就给攻击者提供了只需采用字典攻击就能达到目的的“捷径”。 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65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/>
                <a:t>非对称可搜索加密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D8996-2D64-4389-BEC2-5428E29F994D}"/>
              </a:ext>
            </a:extLst>
          </p:cNvPr>
          <p:cNvSpPr txBox="1"/>
          <p:nvPr/>
        </p:nvSpPr>
        <p:spPr>
          <a:xfrm>
            <a:off x="688457" y="1353433"/>
            <a:ext cx="10759126" cy="3374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3.3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关键词猜测攻击及防御措施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en-US" altLang="zh-CN" sz="20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关键词猜测攻击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①首先，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捕获一个有效的陷门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猜测一个合适的关键词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，并计算出关键词密文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根据接收者的公钥，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算法，若返回值为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，猜测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就是一个有效的关键词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否则，回到②。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B9AA16-7524-4C56-8CAC-56A21D0B6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07" y="4013964"/>
            <a:ext cx="5193716" cy="27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/>
                <a:t>非对称可搜索加密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D8996-2D64-4389-BEC2-5428E29F994D}"/>
              </a:ext>
            </a:extLst>
          </p:cNvPr>
          <p:cNvSpPr txBox="1"/>
          <p:nvPr/>
        </p:nvSpPr>
        <p:spPr>
          <a:xfrm>
            <a:off x="688457" y="1353433"/>
            <a:ext cx="10759126" cy="2913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3.3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关键词猜测攻击及防御措施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en-US" altLang="zh-CN" sz="20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防御措施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PERKS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方案。要求接收者在预处理过程中执行关键词注册算法，将输出的预标签通过安全信道传送给发送者，发送者才能为注册后的关键词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生成密文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。该方案实际上是对关键词空间较小的情形的弥补，通过引入关键词注册过程，限制攻击者遍历关键词空间的能力。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92C45D-FC30-4395-BE63-1E5E96940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98" y="3844804"/>
            <a:ext cx="5649404" cy="291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1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/>
                <a:t>非对称可搜索加密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D8996-2D64-4389-BEC2-5428E29F994D}"/>
              </a:ext>
            </a:extLst>
          </p:cNvPr>
          <p:cNvSpPr txBox="1"/>
          <p:nvPr/>
        </p:nvSpPr>
        <p:spPr>
          <a:xfrm>
            <a:off x="688457" y="1353433"/>
            <a:ext cx="10759126" cy="2913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3.3 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关键词猜测攻击及防御措施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en-US" altLang="zh-CN" sz="20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防御措施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PEFKS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方案。在服务器端进行模糊陷门测试，过滤大部分不相关邮件，最后在本地精确匹配，得到检索结果。该方案通过引入模糊陷门，一定程度地降低了接收者外部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PEKS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算法的一致性，使其能够抵御关键词猜测攻击，但增加了客户服务器通信量和用户端计算量。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ABE378-B0A3-4520-B142-75B00C8B0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67" y="3950812"/>
            <a:ext cx="7108105" cy="24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1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73223" y="3167389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总结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PART 04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2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6" name="组合 4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4" name="菱形 5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菱形 5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总结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0" name="菱形 4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菱形 5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F791E7-FF5B-4CDD-884A-2062F0890F0E}"/>
              </a:ext>
            </a:extLst>
          </p:cNvPr>
          <p:cNvSpPr txBox="1"/>
          <p:nvPr/>
        </p:nvSpPr>
        <p:spPr>
          <a:xfrm>
            <a:off x="716437" y="1743959"/>
            <a:ext cx="10550009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PEKS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能够适用于最基本的共享模式，具有广阔的应用空间。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然而，其安全性问题是阻碍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PEKS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应用的重要原因。如前所述，几乎所有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PEKS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都遭受猜测关键词攻击的潜在威胁。虽然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PERKS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PEFKS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能够抵御关键词猜测攻击，但牺牲了一定的性能：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PERKS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要求构建安全通道完成关键词注册；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PEFKS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的返回结果包含非目标文件，需进行本地二次精确陷门测试。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设计一种更加安全、高效的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PEKS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扩展方案，是未来研究的方向之一。 </a:t>
            </a:r>
          </a:p>
        </p:txBody>
      </p:sp>
    </p:spTree>
    <p:extLst>
      <p:ext uri="{BB962C8B-B14F-4D97-AF65-F5344CB8AC3E}">
        <p14:creationId xmlns:p14="http://schemas.microsoft.com/office/powerpoint/2010/main" val="112245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357622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22375" y="3013501"/>
            <a:ext cx="516748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800" b="1" dirty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欢迎批评与指正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97" b="519"/>
          <a:stretch/>
        </p:blipFill>
        <p:spPr>
          <a:xfrm>
            <a:off x="10494528" y="142349"/>
            <a:ext cx="1935598" cy="67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9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48078" y="2730808"/>
            <a:ext cx="2609524" cy="1323439"/>
            <a:chOff x="1249819" y="2496522"/>
            <a:chExt cx="2954205" cy="1498247"/>
          </a:xfrm>
        </p:grpSpPr>
        <p:sp>
          <p:nvSpPr>
            <p:cNvPr id="6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19920000">
              <a:off x="1659410" y="3274215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背景及目的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577117" y="2730808"/>
            <a:ext cx="2657078" cy="1323439"/>
            <a:chOff x="1249819" y="2496522"/>
            <a:chExt cx="3008040" cy="1498247"/>
          </a:xfrm>
        </p:grpSpPr>
        <p:sp>
          <p:nvSpPr>
            <p:cNvPr id="35" name="文本框 34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19920000">
              <a:off x="1634687" y="3179411"/>
              <a:ext cx="2623172" cy="4529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可搜索加密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06156" y="2730808"/>
            <a:ext cx="2609524" cy="1323439"/>
            <a:chOff x="1249819" y="2496522"/>
            <a:chExt cx="2954205" cy="1498247"/>
          </a:xfrm>
        </p:grpSpPr>
        <p:sp>
          <p:nvSpPr>
            <p:cNvPr id="39" name="文本框 38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9920000">
              <a:off x="1417329" y="3278568"/>
              <a:ext cx="2719635" cy="4529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非对称可搜索加密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635194" y="2730808"/>
            <a:ext cx="2609524" cy="1323439"/>
            <a:chOff x="1249819" y="2496522"/>
            <a:chExt cx="2954205" cy="1498247"/>
          </a:xfrm>
        </p:grpSpPr>
        <p:sp>
          <p:nvSpPr>
            <p:cNvPr id="43" name="文本框 42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总结</a:t>
              </a: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632955" y="635064"/>
            <a:ext cx="29260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gency FB" panose="020B0503020202020204" pitchFamily="34" charset="0"/>
              </a:rPr>
              <a:t>CONTENTS</a:t>
            </a:r>
            <a:endParaRPr lang="zh-CN" altLang="en-US" sz="6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6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1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1033" y="3089684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/>
              <a:t>背景及目的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4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387124" y="1379109"/>
            <a:ext cx="11185747" cy="27901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可搜索加密问题源于：假设用户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Alice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试图将个人文件存放在一个诚实但具有好奇心的服务器，以降低本地资源开销。为保护文件隐私，须采用某种加密方式将文件加密后存储，使用传统分组密码，只有密钥拥有者才具备解密能力，意味着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Alice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在执行基于关键词的查询操作时，需要下载所有已上传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的文件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，完全解密后再检索，会带来两个问题：①如果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Alice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在服务器上已有大量文件，一一下载会占用大量的网络带宽，可能造成服务器堵塞；②对已下载的所有文件完全解密会占用大量本地计算资源，效率极低。解决此类问题的加密技术称为可搜索加密。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87125" y="299356"/>
            <a:ext cx="12126301" cy="6596744"/>
            <a:chOff x="387125" y="299356"/>
            <a:chExt cx="12126301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背景及目的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Background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and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proposal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1572871" y="6254988"/>
              <a:ext cx="940555" cy="641112"/>
              <a:chOff x="11395288" y="6034159"/>
              <a:chExt cx="1208632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8" y="6157363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CC0658-A709-4623-A155-0EEF7CEC9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16" y="4169296"/>
            <a:ext cx="506800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1033" y="3077759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/>
              <a:t>可搜索加密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5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1" name="组合 3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39" name="菱形 3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菱形 3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可搜索加密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5" name="菱形 3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菱形 3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A1EDE7-C92D-4BCB-B0E7-F3D4E1B1104A}"/>
              </a:ext>
            </a:extLst>
          </p:cNvPr>
          <p:cNvSpPr txBox="1"/>
          <p:nvPr/>
        </p:nvSpPr>
        <p:spPr>
          <a:xfrm>
            <a:off x="499512" y="1661824"/>
            <a:ext cx="7475564" cy="459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2.1 </a:t>
            </a:r>
            <a:r>
              <a:rPr lang="zh-CN" altLang="en-US" dirty="0">
                <a:solidFill>
                  <a:srgbClr val="C00000"/>
                </a:solidFill>
              </a:rPr>
              <a:t>可搜索加密过程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可搜索加密可分为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个子过程：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step1.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加密过程，用户使用密钥在本地对明文文件进行加密，并将其上传至服务器。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step2.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陷门生成过程。具备检索能力的用户，使用密钥生成待查询关键词的陷门，要求陷门不能泄露 关键词的任何信息。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step3.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检索过程，服务器以关键词陷门为输入，执行检索算法，返回所有包含该陷门对应关键词的密文文件，要求服务器除了能知道密文文件是否包含某个特定关键词外，无法获得更多信息。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step4.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解密过程，用户使用密钥解密服务器返回的密文文件，获得查询结果。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EE6974-87C8-4864-A006-6CB099A7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488" y="3205525"/>
            <a:ext cx="3925736" cy="15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3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1" name="组合 3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39" name="菱形 3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菱形 3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可搜索加密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5" name="菱形 3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菱形 3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13D6E2-0D64-4FAE-B8A0-59A4B7B1CFC2}"/>
              </a:ext>
            </a:extLst>
          </p:cNvPr>
          <p:cNvSpPr/>
          <p:nvPr/>
        </p:nvSpPr>
        <p:spPr>
          <a:xfrm>
            <a:off x="605199" y="1658646"/>
            <a:ext cx="109816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2.2 </a:t>
            </a:r>
            <a:r>
              <a:rPr lang="zh-CN" altLang="en-US" dirty="0">
                <a:solidFill>
                  <a:srgbClr val="C00000"/>
                </a:solidFill>
              </a:rPr>
              <a:t>两类基本问题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①不可信赖服务器的存储问题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②不可信赖服务器的路由问题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Bob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通过不可信赖邮件服务器向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Alice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发送包含某些关键词的邮件，要求服务器不能获取邮件内容和相关关键词信息，但需根据关键词将邮件路由至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Alice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的某个终端设备。例如，如果邮件的关键词为“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urgent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”，则服务器将邮件分配至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Alice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的手机，如果邮件的关键词为“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lunch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”，则服务器将邮件分配至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Alice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的电脑。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Boneh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提出使用非对称可搜索加密解决“不可信赖服务器路由问题”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由此引出重点关注的概念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PEKS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（公钥关键词搜索加密）。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1033" y="3037322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/>
              <a:t>非对称可搜索加密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PART 03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3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869915" y="380547"/>
              <a:ext cx="4198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/>
                <a:t>非对称可搜索加密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DA2AB2-F2E6-458D-833E-862E4A58311C}"/>
              </a:ext>
            </a:extLst>
          </p:cNvPr>
          <p:cNvSpPr txBox="1"/>
          <p:nvPr/>
        </p:nvSpPr>
        <p:spPr>
          <a:xfrm>
            <a:off x="722268" y="1453339"/>
            <a:ext cx="10747464" cy="417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</a:rPr>
              <a:t>3.1 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算法描述</a:t>
            </a:r>
            <a:endParaRPr lang="en-US" altLang="zh-CN" sz="20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非对称密码体制下可搜索加密算法可描述为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PEKS=(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KeyGen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Encrypt,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Trapdoor,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Test)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不可信赖服务器路由问题的解决思路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Bob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Alice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的公钥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pk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加密邮件和相关关键词，并将形如（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PKE.Encrypt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pk,MSG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PEKS.Encrypt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(pk,W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),…,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PEKS.Encrypt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pk,Wn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的密文发送 至邮件服务器。这里，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PKE.Encrypt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为公钥密码加密算法，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MSG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为邮件内容，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MSG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关联的关键词。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Alice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urgent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”或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lunch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”长驻服务器，新邮件到来时，服务器自动对其关联的关键词执行与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urgent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”或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lunch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”相关的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算法，如果输出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，便将该邮件转发至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Alice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的手机或个人电 脑。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4A1383-812A-42BB-86FF-1A2DA567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53" y="2017927"/>
            <a:ext cx="6731134" cy="33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1089</TotalTime>
  <Words>1220</Words>
  <Application>Microsoft Office PowerPoint</Application>
  <PresentationFormat>宽屏</PresentationFormat>
  <Paragraphs>118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经典综艺体简</vt:lpstr>
      <vt:lpstr>宋体</vt:lpstr>
      <vt:lpstr>微软雅黑</vt:lpstr>
      <vt:lpstr>Agency FB</vt:lpstr>
      <vt:lpstr>Arial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杨 洲</cp:lastModifiedBy>
  <cp:revision>131</cp:revision>
  <dcterms:created xsi:type="dcterms:W3CDTF">2017-08-18T03:02:00Z</dcterms:created>
  <dcterms:modified xsi:type="dcterms:W3CDTF">2020-01-03T13:50:34Z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