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O3FFoDpVMh0W73NwlyVwMcL8W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illSans-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19"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19"/>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9"/>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17" name="Google Shape;17;p19"/>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7606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27606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27606C"/>
                </a:solidFill>
                <a:latin typeface="Gill Sans"/>
                <a:ea typeface="Gill Sans"/>
                <a:cs typeface="Gill Sans"/>
                <a:sym typeface="Gill Sans"/>
              </a:defRPr>
            </a:lvl1pPr>
            <a:lvl2pPr indent="0" lvl="1" marL="0" algn="r">
              <a:spcBef>
                <a:spcPts val="0"/>
              </a:spcBef>
              <a:buNone/>
              <a:defRPr b="0" i="0" sz="1200" u="none" cap="none" strike="noStrike">
                <a:solidFill>
                  <a:srgbClr val="27606C"/>
                </a:solidFill>
                <a:latin typeface="Gill Sans"/>
                <a:ea typeface="Gill Sans"/>
                <a:cs typeface="Gill Sans"/>
                <a:sym typeface="Gill Sans"/>
              </a:defRPr>
            </a:lvl2pPr>
            <a:lvl3pPr indent="0" lvl="2" marL="0" algn="r">
              <a:spcBef>
                <a:spcPts val="0"/>
              </a:spcBef>
              <a:buNone/>
              <a:defRPr b="0" i="0" sz="1200" u="none" cap="none" strike="noStrike">
                <a:solidFill>
                  <a:srgbClr val="27606C"/>
                </a:solidFill>
                <a:latin typeface="Gill Sans"/>
                <a:ea typeface="Gill Sans"/>
                <a:cs typeface="Gill Sans"/>
                <a:sym typeface="Gill Sans"/>
              </a:defRPr>
            </a:lvl3pPr>
            <a:lvl4pPr indent="0" lvl="3" marL="0" algn="r">
              <a:spcBef>
                <a:spcPts val="0"/>
              </a:spcBef>
              <a:buNone/>
              <a:defRPr b="0" i="0" sz="1200" u="none" cap="none" strike="noStrike">
                <a:solidFill>
                  <a:srgbClr val="27606C"/>
                </a:solidFill>
                <a:latin typeface="Gill Sans"/>
                <a:ea typeface="Gill Sans"/>
                <a:cs typeface="Gill Sans"/>
                <a:sym typeface="Gill Sans"/>
              </a:defRPr>
            </a:lvl4pPr>
            <a:lvl5pPr indent="0" lvl="4" marL="0" algn="r">
              <a:spcBef>
                <a:spcPts val="0"/>
              </a:spcBef>
              <a:buNone/>
              <a:defRPr b="0" i="0" sz="1200" u="none" cap="none" strike="noStrike">
                <a:solidFill>
                  <a:srgbClr val="27606C"/>
                </a:solidFill>
                <a:latin typeface="Gill Sans"/>
                <a:ea typeface="Gill Sans"/>
                <a:cs typeface="Gill Sans"/>
                <a:sym typeface="Gill Sans"/>
              </a:defRPr>
            </a:lvl5pPr>
            <a:lvl6pPr indent="0" lvl="5" marL="0" algn="r">
              <a:spcBef>
                <a:spcPts val="0"/>
              </a:spcBef>
              <a:buNone/>
              <a:defRPr b="0" i="0" sz="1200" u="none" cap="none" strike="noStrike">
                <a:solidFill>
                  <a:srgbClr val="27606C"/>
                </a:solidFill>
                <a:latin typeface="Gill Sans"/>
                <a:ea typeface="Gill Sans"/>
                <a:cs typeface="Gill Sans"/>
                <a:sym typeface="Gill Sans"/>
              </a:defRPr>
            </a:lvl6pPr>
            <a:lvl7pPr indent="0" lvl="6" marL="0" algn="r">
              <a:spcBef>
                <a:spcPts val="0"/>
              </a:spcBef>
              <a:buNone/>
              <a:defRPr b="0" i="0" sz="1200" u="none" cap="none" strike="noStrike">
                <a:solidFill>
                  <a:srgbClr val="27606C"/>
                </a:solidFill>
                <a:latin typeface="Gill Sans"/>
                <a:ea typeface="Gill Sans"/>
                <a:cs typeface="Gill Sans"/>
                <a:sym typeface="Gill Sans"/>
              </a:defRPr>
            </a:lvl7pPr>
            <a:lvl8pPr indent="0" lvl="7" marL="0" algn="r">
              <a:spcBef>
                <a:spcPts val="0"/>
              </a:spcBef>
              <a:buNone/>
              <a:defRPr b="0" i="0" sz="1200" u="none" cap="none" strike="noStrike">
                <a:solidFill>
                  <a:srgbClr val="27606C"/>
                </a:solidFill>
                <a:latin typeface="Gill Sans"/>
                <a:ea typeface="Gill Sans"/>
                <a:cs typeface="Gill Sans"/>
                <a:sym typeface="Gill Sans"/>
              </a:defRPr>
            </a:lvl8pPr>
            <a:lvl9pPr indent="0" lvl="8" marL="0" algn="r">
              <a:spcBef>
                <a:spcPts val="0"/>
              </a:spcBef>
              <a:buNone/>
              <a:defRPr b="0" i="0" sz="1200" u="none" cap="none" strike="noStrike">
                <a:solidFill>
                  <a:srgbClr val="27606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19"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2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8"/>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2" name="Google Shape;82;p2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9"/>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9"/>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8" name="Google Shape;88;p2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4" name="Google Shape;24;p20"/>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21"/>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0" name="Google Shape;30;p21"/>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Gill Sans"/>
                <a:ea typeface="Gill Sans"/>
                <a:cs typeface="Gill Sans"/>
                <a:sym typeface="Gill Sans"/>
              </a:defRPr>
            </a:lvl1pPr>
            <a:lvl2pPr indent="0" lvl="1" marL="0" algn="r">
              <a:spcBef>
                <a:spcPts val="0"/>
              </a:spcBef>
              <a:buNone/>
              <a:defRPr b="0" i="0" sz="1200" u="none" cap="none" strike="noStrike">
                <a:solidFill>
                  <a:schemeClr val="lt2"/>
                </a:solidFill>
                <a:latin typeface="Gill Sans"/>
                <a:ea typeface="Gill Sans"/>
                <a:cs typeface="Gill Sans"/>
                <a:sym typeface="Gill Sans"/>
              </a:defRPr>
            </a:lvl2pPr>
            <a:lvl3pPr indent="0" lvl="2" marL="0" algn="r">
              <a:spcBef>
                <a:spcPts val="0"/>
              </a:spcBef>
              <a:buNone/>
              <a:defRPr b="0" i="0" sz="1200" u="none" cap="none" strike="noStrike">
                <a:solidFill>
                  <a:schemeClr val="lt2"/>
                </a:solidFill>
                <a:latin typeface="Gill Sans"/>
                <a:ea typeface="Gill Sans"/>
                <a:cs typeface="Gill Sans"/>
                <a:sym typeface="Gill Sans"/>
              </a:defRPr>
            </a:lvl3pPr>
            <a:lvl4pPr indent="0" lvl="3" marL="0" algn="r">
              <a:spcBef>
                <a:spcPts val="0"/>
              </a:spcBef>
              <a:buNone/>
              <a:defRPr b="0" i="0" sz="1200" u="none" cap="none" strike="noStrike">
                <a:solidFill>
                  <a:schemeClr val="lt2"/>
                </a:solidFill>
                <a:latin typeface="Gill Sans"/>
                <a:ea typeface="Gill Sans"/>
                <a:cs typeface="Gill Sans"/>
                <a:sym typeface="Gill Sans"/>
              </a:defRPr>
            </a:lvl4pPr>
            <a:lvl5pPr indent="0" lvl="4" marL="0" algn="r">
              <a:spcBef>
                <a:spcPts val="0"/>
              </a:spcBef>
              <a:buNone/>
              <a:defRPr b="0" i="0" sz="1200" u="none" cap="none" strike="noStrike">
                <a:solidFill>
                  <a:schemeClr val="lt2"/>
                </a:solidFill>
                <a:latin typeface="Gill Sans"/>
                <a:ea typeface="Gill Sans"/>
                <a:cs typeface="Gill Sans"/>
                <a:sym typeface="Gill Sans"/>
              </a:defRPr>
            </a:lvl5pPr>
            <a:lvl6pPr indent="0" lvl="5" marL="0" algn="r">
              <a:spcBef>
                <a:spcPts val="0"/>
              </a:spcBef>
              <a:buNone/>
              <a:defRPr b="0" i="0" sz="1200" u="none" cap="none" strike="noStrike">
                <a:solidFill>
                  <a:schemeClr val="lt2"/>
                </a:solidFill>
                <a:latin typeface="Gill Sans"/>
                <a:ea typeface="Gill Sans"/>
                <a:cs typeface="Gill Sans"/>
                <a:sym typeface="Gill Sans"/>
              </a:defRPr>
            </a:lvl6pPr>
            <a:lvl7pPr indent="0" lvl="6" marL="0" algn="r">
              <a:spcBef>
                <a:spcPts val="0"/>
              </a:spcBef>
              <a:buNone/>
              <a:defRPr b="0" i="0" sz="1200" u="none" cap="none" strike="noStrike">
                <a:solidFill>
                  <a:schemeClr val="lt2"/>
                </a:solidFill>
                <a:latin typeface="Gill Sans"/>
                <a:ea typeface="Gill Sans"/>
                <a:cs typeface="Gill Sans"/>
                <a:sym typeface="Gill Sans"/>
              </a:defRPr>
            </a:lvl7pPr>
            <a:lvl8pPr indent="0" lvl="7" marL="0" algn="r">
              <a:spcBef>
                <a:spcPts val="0"/>
              </a:spcBef>
              <a:buNone/>
              <a:defRPr b="0" i="0" sz="1200" u="none" cap="none" strike="noStrike">
                <a:solidFill>
                  <a:schemeClr val="lt2"/>
                </a:solidFill>
                <a:latin typeface="Gill Sans"/>
                <a:ea typeface="Gill Sans"/>
                <a:cs typeface="Gill Sans"/>
                <a:sym typeface="Gill Sans"/>
              </a:defRPr>
            </a:lvl8pPr>
            <a:lvl9pPr indent="0" lvl="8" marL="0" algn="r">
              <a:spcBef>
                <a:spcPts val="0"/>
              </a:spcBef>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3" name="Google Shape;33;p21" title="left scallop shape"/>
          <p:cNvGrpSpPr/>
          <p:nvPr/>
        </p:nvGrpSpPr>
        <p:grpSpPr>
          <a:xfrm>
            <a:off x="0" y="0"/>
            <a:ext cx="2814638" cy="6858000"/>
            <a:chOff x="0" y="0"/>
            <a:chExt cx="2814638" cy="6858000"/>
          </a:xfrm>
        </p:grpSpPr>
        <p:sp>
          <p:nvSpPr>
            <p:cNvPr id="34" name="Google Shape;34;p21"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5" name="Google Shape;35;p21"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2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9" name="Google Shape;39;p22"/>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0" name="Google Shape;40;p2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23"/>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3"/>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6" name="Google Shape;46;p23"/>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7" name="Google Shape;47;p23"/>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8" name="Google Shape;48;p23"/>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9" name="Google Shape;49;p2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2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2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26"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26"/>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6"/>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5" name="Google Shape;65;p26"/>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66" name="Google Shape;66;p26"/>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26"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27"/>
          <p:cNvSpPr/>
          <p:nvPr>
            <p:ph idx="2" type="pic"/>
          </p:nvPr>
        </p:nvSpPr>
        <p:spPr>
          <a:xfrm>
            <a:off x="283464" y="0"/>
            <a:ext cx="7355585" cy="6857999"/>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2" name="Google Shape;72;p27"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27"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7"/>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7"/>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6" name="Google Shape;76;p27"/>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8" name="Google Shape;8;p1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8"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8"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4" name="Shape 94"/>
        <p:cNvGrpSpPr/>
        <p:nvPr/>
      </p:nvGrpSpPr>
      <p:grpSpPr>
        <a:xfrm>
          <a:off x="0" y="0"/>
          <a:ext cx="0" cy="0"/>
          <a:chOff x="0" y="0"/>
          <a:chExt cx="0" cy="0"/>
        </a:xfrm>
      </p:grpSpPr>
      <p:sp>
        <p:nvSpPr>
          <p:cNvPr id="95" name="Google Shape;95;p1"/>
          <p:cNvSpPr/>
          <p:nvPr/>
        </p:nvSpPr>
        <p:spPr>
          <a:xfrm>
            <a:off x="0" y="0"/>
            <a:ext cx="12191999"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6" name="Google Shape;96;p1"/>
          <p:cNvSpPr txBox="1"/>
          <p:nvPr>
            <p:ph type="ctrTitle"/>
          </p:nvPr>
        </p:nvSpPr>
        <p:spPr>
          <a:xfrm>
            <a:off x="1580257" y="864911"/>
            <a:ext cx="9031484" cy="34672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7200"/>
              <a:buFont typeface="Impact"/>
              <a:buNone/>
            </a:pPr>
            <a:r>
              <a:rPr lang="en-US" sz="7200"/>
              <a:t>UNIT1: </a:t>
            </a:r>
            <a:r>
              <a:rPr b="1" lang="en-US" sz="7200"/>
              <a:t>INTRODUCTION TO DATA AND DATABASES </a:t>
            </a:r>
            <a:endParaRPr sz="7200"/>
          </a:p>
        </p:txBody>
      </p:sp>
      <p:sp>
        <p:nvSpPr>
          <p:cNvPr id="97" name="Google Shape;97;p1"/>
          <p:cNvSpPr/>
          <p:nvPr/>
        </p:nvSpPr>
        <p:spPr>
          <a:xfrm>
            <a:off x="0" y="5070707"/>
            <a:ext cx="12192000" cy="1787292"/>
          </a:xfrm>
          <a:custGeom>
            <a:rect b="b" l="l" r="r" t="t"/>
            <a:pathLst>
              <a:path extrusionOk="0" h="1787292"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8" name="Google Shape;98;p1"/>
          <p:cNvSpPr txBox="1"/>
          <p:nvPr>
            <p:ph idx="1" type="subTitle"/>
          </p:nvPr>
        </p:nvSpPr>
        <p:spPr>
          <a:xfrm>
            <a:off x="2073314" y="5493376"/>
            <a:ext cx="8045373" cy="74227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1800">
                <a:solidFill>
                  <a:srgbClr val="2A1A00"/>
                </a:solidFill>
              </a:rPr>
              <a:t>CUNY LAGUARDIA COMMUNITY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UNIT 3: DATA ANALYTICS &amp; DESCRIPTIVE STATISTICS IN PYTHON</a:t>
            </a:r>
            <a:endParaRPr/>
          </a:p>
        </p:txBody>
      </p:sp>
      <p:sp>
        <p:nvSpPr>
          <p:cNvPr id="152" name="Google Shape;152;p10"/>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Statistics allows for organizations to make meaningful and impactful decisions.  </a:t>
            </a:r>
            <a:endParaRPr/>
          </a:p>
          <a:p>
            <a:pPr indent="-228600" lvl="0" marL="228600" rtl="0" algn="l">
              <a:lnSpc>
                <a:spcPct val="110000"/>
              </a:lnSpc>
              <a:spcBef>
                <a:spcPts val="700"/>
              </a:spcBef>
              <a:spcAft>
                <a:spcPts val="0"/>
              </a:spcAft>
              <a:buSzPts val="2000"/>
              <a:buChar char="•"/>
            </a:pPr>
            <a:r>
              <a:rPr lang="en-US"/>
              <a:t>Organizations have tons of data – that data needs to be broken down into information that administration and other users can benefit from.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UNIT 4: DATA VISUALIZATION &amp; COMMUNICATION</a:t>
            </a:r>
            <a:endParaRPr/>
          </a:p>
        </p:txBody>
      </p:sp>
      <p:sp>
        <p:nvSpPr>
          <p:cNvPr id="158" name="Google Shape;158;p11"/>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700"/>
              <a:buChar char="•"/>
            </a:pPr>
            <a:r>
              <a:rPr lang="en-US" sz="1700"/>
              <a:t>Organizations use dashboards to keep track of their day-to-day, and long-term business objectives – from keeping track of patient admissions in an emergency department, to tracking spend vs. budgets. Students will learn how to create visualizations that tell meaningful stories that viewers and users can clearly identify and understand to help keep track of business objectives.</a:t>
            </a:r>
            <a:endParaRPr/>
          </a:p>
          <a:p>
            <a:pPr indent="-228600" lvl="0" marL="228600" rtl="0" algn="l">
              <a:lnSpc>
                <a:spcPct val="90000"/>
              </a:lnSpc>
              <a:spcBef>
                <a:spcPts val="700"/>
              </a:spcBef>
              <a:spcAft>
                <a:spcPts val="0"/>
              </a:spcAft>
              <a:buSzPts val="1700"/>
              <a:buChar char="•"/>
            </a:pPr>
            <a:r>
              <a:rPr lang="en-US" sz="1700"/>
              <a:t>Some topics this unit will cover:</a:t>
            </a:r>
            <a:endParaRPr/>
          </a:p>
          <a:p>
            <a:pPr indent="-228600" lvl="1" marL="685800" rtl="0" algn="l">
              <a:lnSpc>
                <a:spcPct val="90000"/>
              </a:lnSpc>
              <a:spcBef>
                <a:spcPts val="700"/>
              </a:spcBef>
              <a:spcAft>
                <a:spcPts val="0"/>
              </a:spcAft>
              <a:buSzPts val="1530"/>
              <a:buChar char="–"/>
            </a:pPr>
            <a:r>
              <a:rPr lang="en-US" sz="1530"/>
              <a:t>Data-Ink Ratio</a:t>
            </a:r>
            <a:endParaRPr/>
          </a:p>
          <a:p>
            <a:pPr indent="-228600" lvl="1" marL="685800" rtl="0" algn="l">
              <a:lnSpc>
                <a:spcPct val="90000"/>
              </a:lnSpc>
              <a:spcBef>
                <a:spcPts val="700"/>
              </a:spcBef>
              <a:spcAft>
                <a:spcPts val="0"/>
              </a:spcAft>
              <a:buSzPts val="1530"/>
              <a:buChar char="–"/>
            </a:pPr>
            <a:r>
              <a:rPr lang="en-US" sz="1530"/>
              <a:t>ChartJunk</a:t>
            </a:r>
            <a:endParaRPr sz="1530"/>
          </a:p>
          <a:p>
            <a:pPr indent="-228600" lvl="1" marL="685800" rtl="0" algn="l">
              <a:lnSpc>
                <a:spcPct val="90000"/>
              </a:lnSpc>
              <a:spcBef>
                <a:spcPts val="700"/>
              </a:spcBef>
              <a:spcAft>
                <a:spcPts val="0"/>
              </a:spcAft>
              <a:buSzPts val="1530"/>
              <a:buChar char="–"/>
            </a:pPr>
            <a:r>
              <a:rPr lang="en-US" sz="1530"/>
              <a:t>Small Multiples</a:t>
            </a:r>
            <a:endParaRPr/>
          </a:p>
          <a:p>
            <a:pPr indent="-228600" lvl="1" marL="685800" rtl="0" algn="l">
              <a:lnSpc>
                <a:spcPct val="90000"/>
              </a:lnSpc>
              <a:spcBef>
                <a:spcPts val="700"/>
              </a:spcBef>
              <a:spcAft>
                <a:spcPts val="0"/>
              </a:spcAft>
              <a:buSzPts val="1530"/>
              <a:buChar char="–"/>
            </a:pPr>
            <a:r>
              <a:rPr lang="en-US" sz="1530"/>
              <a:t>Multifunctioning Graph Elements</a:t>
            </a:r>
            <a:endParaRPr/>
          </a:p>
          <a:p>
            <a:pPr indent="-228600" lvl="1" marL="685800" rtl="0" algn="l">
              <a:lnSpc>
                <a:spcPct val="90000"/>
              </a:lnSpc>
              <a:spcBef>
                <a:spcPts val="700"/>
              </a:spcBef>
              <a:spcAft>
                <a:spcPts val="0"/>
              </a:spcAft>
              <a:buSzPts val="1530"/>
              <a:buChar char="–"/>
            </a:pPr>
            <a:r>
              <a:rPr lang="en-US" sz="1530"/>
              <a:t>Aesthetics and technique</a:t>
            </a:r>
            <a:endParaRPr/>
          </a:p>
          <a:p>
            <a:pPr indent="-228600" lvl="1" marL="685800" rtl="0" algn="l">
              <a:lnSpc>
                <a:spcPct val="90000"/>
              </a:lnSpc>
              <a:spcBef>
                <a:spcPts val="700"/>
              </a:spcBef>
              <a:spcAft>
                <a:spcPts val="0"/>
              </a:spcAft>
              <a:buSzPts val="1530"/>
              <a:buChar char="–"/>
            </a:pPr>
            <a:r>
              <a:rPr lang="en-US" sz="1530"/>
              <a:t>Tools tips</a:t>
            </a:r>
            <a:endParaRPr/>
          </a:p>
          <a:p>
            <a:pPr indent="-228600" lvl="1" marL="685800" rtl="0" algn="l">
              <a:lnSpc>
                <a:spcPct val="90000"/>
              </a:lnSpc>
              <a:spcBef>
                <a:spcPts val="700"/>
              </a:spcBef>
              <a:spcAft>
                <a:spcPts val="0"/>
              </a:spcAft>
              <a:buSzPts val="1530"/>
              <a:buChar char="–"/>
            </a:pPr>
            <a:r>
              <a:rPr lang="en-US" sz="1530"/>
              <a:t>Exploratory Data Analysis in Tableau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UNIT 4: DATA VISUALIZATION &amp; COMMUNICATION</a:t>
            </a:r>
            <a:endParaRPr/>
          </a:p>
        </p:txBody>
      </p:sp>
      <p:sp>
        <p:nvSpPr>
          <p:cNvPr id="164" name="Google Shape;164;p12"/>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After analysis has been made on data, that data needs to be communicated to others.</a:t>
            </a:r>
            <a:endParaRPr/>
          </a:p>
          <a:p>
            <a:pPr indent="-228600" lvl="0" marL="228600" rtl="0" algn="l">
              <a:lnSpc>
                <a:spcPct val="110000"/>
              </a:lnSpc>
              <a:spcBef>
                <a:spcPts val="700"/>
              </a:spcBef>
              <a:spcAft>
                <a:spcPts val="0"/>
              </a:spcAft>
              <a:buSzPts val="2000"/>
              <a:buChar char="•"/>
            </a:pPr>
            <a:r>
              <a:rPr lang="en-US"/>
              <a:t>Communication can be in the form of:</a:t>
            </a:r>
            <a:endParaRPr/>
          </a:p>
          <a:p>
            <a:pPr indent="-228600" lvl="1" marL="685800" rtl="0" algn="l">
              <a:lnSpc>
                <a:spcPct val="110000"/>
              </a:lnSpc>
              <a:spcBef>
                <a:spcPts val="700"/>
              </a:spcBef>
              <a:spcAft>
                <a:spcPts val="0"/>
              </a:spcAft>
              <a:buSzPts val="1800"/>
              <a:buChar char="–"/>
            </a:pPr>
            <a:r>
              <a:rPr lang="en-US"/>
              <a:t>Reports</a:t>
            </a:r>
            <a:endParaRPr/>
          </a:p>
          <a:p>
            <a:pPr indent="-228600" lvl="1" marL="685800" rtl="0" algn="l">
              <a:lnSpc>
                <a:spcPct val="110000"/>
              </a:lnSpc>
              <a:spcBef>
                <a:spcPts val="700"/>
              </a:spcBef>
              <a:spcAft>
                <a:spcPts val="0"/>
              </a:spcAft>
              <a:buSzPts val="1800"/>
              <a:buChar char="–"/>
            </a:pPr>
            <a:r>
              <a:rPr lang="en-US"/>
              <a:t>PowerPoints </a:t>
            </a:r>
            <a:endParaRPr/>
          </a:p>
          <a:p>
            <a:pPr indent="-228600" lvl="1" marL="685800" rtl="0" algn="l">
              <a:lnSpc>
                <a:spcPct val="110000"/>
              </a:lnSpc>
              <a:spcBef>
                <a:spcPts val="700"/>
              </a:spcBef>
              <a:spcAft>
                <a:spcPts val="0"/>
              </a:spcAft>
              <a:buSzPts val="1800"/>
              <a:buChar char="–"/>
            </a:pPr>
            <a:r>
              <a:rPr lang="en-US"/>
              <a:t>Dashboards</a:t>
            </a:r>
            <a:endParaRPr/>
          </a:p>
          <a:p>
            <a:pPr indent="-228600" lvl="1" marL="685800" rtl="0" algn="l">
              <a:lnSpc>
                <a:spcPct val="110000"/>
              </a:lnSpc>
              <a:spcBef>
                <a:spcPts val="700"/>
              </a:spcBef>
              <a:spcAft>
                <a:spcPts val="0"/>
              </a:spcAft>
              <a:buSzPts val="1800"/>
              <a:buChar char="–"/>
            </a:pPr>
            <a:r>
              <a:rPr lang="en-US"/>
              <a:t>Visualizations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ARE YOU FAMILIAR WITH ANY OF THIS INFORMATION? </a:t>
            </a:r>
            <a:endParaRPr/>
          </a:p>
        </p:txBody>
      </p:sp>
      <p:sp>
        <p:nvSpPr>
          <p:cNvPr id="170" name="Google Shape;170;p13"/>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800"/>
              <a:buChar char="•"/>
            </a:pPr>
            <a:r>
              <a:rPr lang="en-US" sz="2800"/>
              <a:t>With your table/partner:</a:t>
            </a:r>
            <a:endParaRPr/>
          </a:p>
          <a:p>
            <a:pPr indent="-228600" lvl="0" marL="228600" rtl="0" algn="l">
              <a:lnSpc>
                <a:spcPct val="110000"/>
              </a:lnSpc>
              <a:spcBef>
                <a:spcPts val="700"/>
              </a:spcBef>
              <a:spcAft>
                <a:spcPts val="0"/>
              </a:spcAft>
              <a:buSzPts val="2800"/>
              <a:buChar char="•"/>
            </a:pPr>
            <a:r>
              <a:rPr lang="en-US" sz="2800"/>
              <a:t>Discuss what information you’re familiar with, or have used in the past.</a:t>
            </a:r>
            <a:endParaRPr/>
          </a:p>
          <a:p>
            <a:pPr indent="-228600" lvl="0" marL="228600" rtl="0" algn="l">
              <a:lnSpc>
                <a:spcPct val="110000"/>
              </a:lnSpc>
              <a:spcBef>
                <a:spcPts val="700"/>
              </a:spcBef>
              <a:spcAft>
                <a:spcPts val="0"/>
              </a:spcAft>
              <a:buSzPts val="2800"/>
              <a:buChar char="•"/>
            </a:pPr>
            <a:r>
              <a:rPr lang="en-US" sz="2800"/>
              <a:t>What are some topics you’re interested in learning about?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74" name="Shape 174"/>
        <p:cNvGrpSpPr/>
        <p:nvPr/>
      </p:nvGrpSpPr>
      <p:grpSpPr>
        <a:xfrm>
          <a:off x="0" y="0"/>
          <a:ext cx="0" cy="0"/>
          <a:chOff x="0" y="0"/>
          <a:chExt cx="0" cy="0"/>
        </a:xfrm>
      </p:grpSpPr>
      <p:sp>
        <p:nvSpPr>
          <p:cNvPr id="175" name="Google Shape;175;p14"/>
          <p:cNvSpPr txBox="1"/>
          <p:nvPr>
            <p:ph type="title"/>
          </p:nvPr>
        </p:nvSpPr>
        <p:spPr>
          <a:xfrm>
            <a:off x="8050787" y="482322"/>
            <a:ext cx="3656581" cy="55716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WHAT IS DATA USED FOR?</a:t>
            </a:r>
            <a:endParaRPr/>
          </a:p>
        </p:txBody>
      </p:sp>
      <p:grpSp>
        <p:nvGrpSpPr>
          <p:cNvPr id="176" name="Google Shape;176;p14"/>
          <p:cNvGrpSpPr/>
          <p:nvPr/>
        </p:nvGrpSpPr>
        <p:grpSpPr>
          <a:xfrm>
            <a:off x="1751956" y="482805"/>
            <a:ext cx="4331986" cy="5569697"/>
            <a:chOff x="986781" y="1792"/>
            <a:chExt cx="4331986" cy="5569697"/>
          </a:xfrm>
        </p:grpSpPr>
        <p:sp>
          <p:nvSpPr>
            <p:cNvPr id="177" name="Google Shape;177;p14"/>
            <p:cNvSpPr/>
            <p:nvPr/>
          </p:nvSpPr>
          <p:spPr>
            <a:xfrm>
              <a:off x="986781" y="1792"/>
              <a:ext cx="2062850" cy="1237710"/>
            </a:xfrm>
            <a:prstGeom prst="rect">
              <a:avLst/>
            </a:prstGeom>
            <a:solidFill>
              <a:schemeClr val="accent5"/>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txBox="1"/>
            <p:nvPr/>
          </p:nvSpPr>
          <p:spPr>
            <a:xfrm>
              <a:off x="986781" y="1792"/>
              <a:ext cx="2062850" cy="123771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b="0" i="0" lang="en-US" sz="1700" u="none" cap="none" strike="noStrike">
                  <a:solidFill>
                    <a:schemeClr val="lt1"/>
                  </a:solidFill>
                  <a:latin typeface="Gill Sans"/>
                  <a:ea typeface="Gill Sans"/>
                  <a:cs typeface="Gill Sans"/>
                  <a:sym typeface="Gill Sans"/>
                </a:rPr>
                <a:t>In todays technology driven age, data is all around us.</a:t>
              </a:r>
              <a:endParaRPr/>
            </a:p>
          </p:txBody>
        </p:sp>
        <p:sp>
          <p:nvSpPr>
            <p:cNvPr id="179" name="Google Shape;179;p14"/>
            <p:cNvSpPr/>
            <p:nvPr/>
          </p:nvSpPr>
          <p:spPr>
            <a:xfrm>
              <a:off x="3255917" y="1792"/>
              <a:ext cx="2062850" cy="1237710"/>
            </a:xfrm>
            <a:prstGeom prst="rect">
              <a:avLst/>
            </a:prstGeom>
            <a:solidFill>
              <a:srgbClr val="97CB5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txBox="1"/>
            <p:nvPr/>
          </p:nvSpPr>
          <p:spPr>
            <a:xfrm>
              <a:off x="3255917" y="1792"/>
              <a:ext cx="2062850" cy="123771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b="0" i="0" lang="en-US" sz="1700" u="none" cap="none" strike="noStrike">
                  <a:solidFill>
                    <a:schemeClr val="lt1"/>
                  </a:solidFill>
                  <a:latin typeface="Gill Sans"/>
                  <a:ea typeface="Gill Sans"/>
                  <a:cs typeface="Gill Sans"/>
                  <a:sym typeface="Gill Sans"/>
                </a:rPr>
                <a:t>Data is used to recommend products to users (amazon, ads on websites, etc.)</a:t>
              </a:r>
              <a:endParaRPr/>
            </a:p>
          </p:txBody>
        </p:sp>
        <p:sp>
          <p:nvSpPr>
            <p:cNvPr id="181" name="Google Shape;181;p14"/>
            <p:cNvSpPr/>
            <p:nvPr/>
          </p:nvSpPr>
          <p:spPr>
            <a:xfrm>
              <a:off x="986781" y="1445788"/>
              <a:ext cx="2062850" cy="1237710"/>
            </a:xfrm>
            <a:prstGeom prst="rect">
              <a:avLst/>
            </a:prstGeom>
            <a:solidFill>
              <a:srgbClr val="56C35D"/>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txBox="1"/>
            <p:nvPr/>
          </p:nvSpPr>
          <p:spPr>
            <a:xfrm>
              <a:off x="986781" y="1445788"/>
              <a:ext cx="2062850" cy="123771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b="0" i="0" lang="en-US" sz="1700" u="none" cap="none" strike="noStrike">
                  <a:solidFill>
                    <a:schemeClr val="lt1"/>
                  </a:solidFill>
                  <a:latin typeface="Gill Sans"/>
                  <a:ea typeface="Gill Sans"/>
                  <a:cs typeface="Gill Sans"/>
                  <a:sym typeface="Gill Sans"/>
                </a:rPr>
                <a:t>Tailor your experiences on streaming websites (Netflix, hulu, etc.)</a:t>
              </a:r>
              <a:endParaRPr/>
            </a:p>
          </p:txBody>
        </p:sp>
        <p:sp>
          <p:nvSpPr>
            <p:cNvPr id="183" name="Google Shape;183;p14"/>
            <p:cNvSpPr/>
            <p:nvPr/>
          </p:nvSpPr>
          <p:spPr>
            <a:xfrm>
              <a:off x="3255917" y="1445788"/>
              <a:ext cx="2062850" cy="1237710"/>
            </a:xfrm>
            <a:prstGeom prst="rect">
              <a:avLst/>
            </a:prstGeom>
            <a:solidFill>
              <a:srgbClr val="57BB9C"/>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txBox="1"/>
            <p:nvPr/>
          </p:nvSpPr>
          <p:spPr>
            <a:xfrm>
              <a:off x="3255917" y="1445788"/>
              <a:ext cx="2062850" cy="123771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b="0" i="0" lang="en-US" sz="1700" u="none" cap="none" strike="noStrike">
                  <a:solidFill>
                    <a:schemeClr val="lt1"/>
                  </a:solidFill>
                  <a:latin typeface="Gill Sans"/>
                  <a:ea typeface="Gill Sans"/>
                  <a:cs typeface="Gill Sans"/>
                  <a:sym typeface="Gill Sans"/>
                </a:rPr>
                <a:t>Track your location and offer suggestions on travel, restaurants, points of interest. </a:t>
              </a:r>
              <a:endParaRPr/>
            </a:p>
          </p:txBody>
        </p:sp>
        <p:sp>
          <p:nvSpPr>
            <p:cNvPr id="185" name="Google Shape;185;p14"/>
            <p:cNvSpPr/>
            <p:nvPr/>
          </p:nvSpPr>
          <p:spPr>
            <a:xfrm>
              <a:off x="986781" y="2889784"/>
              <a:ext cx="2062850" cy="1237710"/>
            </a:xfrm>
            <a:prstGeom prst="rect">
              <a:avLst/>
            </a:prstGeom>
            <a:solidFill>
              <a:srgbClr val="5A94B2"/>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txBox="1"/>
            <p:nvPr/>
          </p:nvSpPr>
          <p:spPr>
            <a:xfrm>
              <a:off x="986781" y="2889784"/>
              <a:ext cx="2062850" cy="123771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b="0" i="0" lang="en-US" sz="1700" u="none" cap="none" strike="noStrike">
                  <a:solidFill>
                    <a:schemeClr val="lt1"/>
                  </a:solidFill>
                  <a:latin typeface="Gill Sans"/>
                  <a:ea typeface="Gill Sans"/>
                  <a:cs typeface="Gill Sans"/>
                  <a:sym typeface="Gill Sans"/>
                </a:rPr>
                <a:t>Forecast spending/savings for an organization.</a:t>
              </a:r>
              <a:endParaRPr/>
            </a:p>
          </p:txBody>
        </p:sp>
        <p:sp>
          <p:nvSpPr>
            <p:cNvPr id="187" name="Google Shape;187;p14"/>
            <p:cNvSpPr/>
            <p:nvPr/>
          </p:nvSpPr>
          <p:spPr>
            <a:xfrm>
              <a:off x="3255917" y="2889784"/>
              <a:ext cx="2062850" cy="1237710"/>
            </a:xfrm>
            <a:prstGeom prst="rect">
              <a:avLst/>
            </a:prstGeom>
            <a:solidFill>
              <a:srgbClr val="5C5EA9"/>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txBox="1"/>
            <p:nvPr/>
          </p:nvSpPr>
          <p:spPr>
            <a:xfrm>
              <a:off x="3255917" y="2889784"/>
              <a:ext cx="2062850" cy="123771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b="0" i="0" lang="en-US" sz="1700" u="none" cap="none" strike="noStrike">
                  <a:solidFill>
                    <a:schemeClr val="lt1"/>
                  </a:solidFill>
                  <a:latin typeface="Gill Sans"/>
                  <a:ea typeface="Gill Sans"/>
                  <a:cs typeface="Gill Sans"/>
                  <a:sym typeface="Gill Sans"/>
                </a:rPr>
                <a:t>Predict flu outbreaks before they happen.</a:t>
              </a:r>
              <a:endParaRPr/>
            </a:p>
          </p:txBody>
        </p:sp>
        <p:sp>
          <p:nvSpPr>
            <p:cNvPr id="189" name="Google Shape;189;p14"/>
            <p:cNvSpPr/>
            <p:nvPr/>
          </p:nvSpPr>
          <p:spPr>
            <a:xfrm>
              <a:off x="986781" y="4333779"/>
              <a:ext cx="2062850" cy="1237710"/>
            </a:xfrm>
            <a:prstGeom prst="rect">
              <a:avLst/>
            </a:prstGeom>
            <a:solidFill>
              <a:srgbClr val="865FA0"/>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txBox="1"/>
            <p:nvPr/>
          </p:nvSpPr>
          <p:spPr>
            <a:xfrm>
              <a:off x="986781" y="4333779"/>
              <a:ext cx="2062850" cy="123771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b="0" i="0" lang="en-US" sz="1700" u="none" cap="none" strike="noStrike">
                  <a:solidFill>
                    <a:schemeClr val="lt1"/>
                  </a:solidFill>
                  <a:latin typeface="Gill Sans"/>
                  <a:ea typeface="Gill Sans"/>
                  <a:cs typeface="Gill Sans"/>
                  <a:sym typeface="Gill Sans"/>
                </a:rPr>
                <a:t>Determine how many staff are needed to fill a shift</a:t>
              </a:r>
              <a:endParaRPr/>
            </a:p>
          </p:txBody>
        </p:sp>
        <p:sp>
          <p:nvSpPr>
            <p:cNvPr id="191" name="Google Shape;191;p14"/>
            <p:cNvSpPr/>
            <p:nvPr/>
          </p:nvSpPr>
          <p:spPr>
            <a:xfrm>
              <a:off x="3255917" y="4333779"/>
              <a:ext cx="2062850" cy="1237710"/>
            </a:xfrm>
            <a:prstGeom prst="rect">
              <a:avLst/>
            </a:prstGeom>
            <a:solidFill>
              <a:srgbClr val="956388"/>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txBox="1"/>
            <p:nvPr/>
          </p:nvSpPr>
          <p:spPr>
            <a:xfrm>
              <a:off x="3255917" y="4333779"/>
              <a:ext cx="2062850" cy="123771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b="0" i="0" lang="en-US" sz="1700" u="none" cap="none" strike="noStrike">
                  <a:solidFill>
                    <a:schemeClr val="lt1"/>
                  </a:solidFill>
                  <a:latin typeface="Gill Sans"/>
                  <a:ea typeface="Gill Sans"/>
                  <a:cs typeface="Gill Sans"/>
                  <a:sym typeface="Gill Sans"/>
                </a:rPr>
                <a:t>And way more…</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96" name="Shape 196"/>
        <p:cNvGrpSpPr/>
        <p:nvPr/>
      </p:nvGrpSpPr>
      <p:grpSpPr>
        <a:xfrm>
          <a:off x="0" y="0"/>
          <a:ext cx="0" cy="0"/>
          <a:chOff x="0" y="0"/>
          <a:chExt cx="0" cy="0"/>
        </a:xfrm>
      </p:grpSpPr>
      <p:sp>
        <p:nvSpPr>
          <p:cNvPr id="197" name="Google Shape;197;p15"/>
          <p:cNvSpPr txBox="1"/>
          <p:nvPr>
            <p:ph type="title"/>
          </p:nvPr>
        </p:nvSpPr>
        <p:spPr>
          <a:xfrm>
            <a:off x="8050787" y="482322"/>
            <a:ext cx="3656581" cy="55716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WHY DO WE CARE ABOUT ANALYTICS?</a:t>
            </a:r>
            <a:endParaRPr/>
          </a:p>
        </p:txBody>
      </p:sp>
      <p:grpSp>
        <p:nvGrpSpPr>
          <p:cNvPr id="198" name="Google Shape;198;p15"/>
          <p:cNvGrpSpPr/>
          <p:nvPr/>
        </p:nvGrpSpPr>
        <p:grpSpPr>
          <a:xfrm>
            <a:off x="765175" y="483326"/>
            <a:ext cx="6305550" cy="5568656"/>
            <a:chOff x="0" y="2313"/>
            <a:chExt cx="6305550" cy="5568656"/>
          </a:xfrm>
        </p:grpSpPr>
        <p:sp>
          <p:nvSpPr>
            <p:cNvPr id="199" name="Google Shape;199;p15"/>
            <p:cNvSpPr/>
            <p:nvPr/>
          </p:nvSpPr>
          <p:spPr>
            <a:xfrm>
              <a:off x="0" y="2313"/>
              <a:ext cx="6305550" cy="117234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354635" y="266091"/>
              <a:ext cx="644791" cy="64479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1354062" y="2313"/>
              <a:ext cx="4951487" cy="1172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txBox="1"/>
            <p:nvPr/>
          </p:nvSpPr>
          <p:spPr>
            <a:xfrm>
              <a:off x="1354062" y="2313"/>
              <a:ext cx="4951487" cy="1172348"/>
            </a:xfrm>
            <a:prstGeom prst="rect">
              <a:avLst/>
            </a:prstGeom>
            <a:noFill/>
            <a:ln>
              <a:noFill/>
            </a:ln>
          </p:spPr>
          <p:txBody>
            <a:bodyPr anchorCtr="0" anchor="ctr" bIns="124050" lIns="124050" spcFirstLastPara="1" rIns="124050" wrap="square" tIns="124050">
              <a:noAutofit/>
            </a:bodyPr>
            <a:lstStyle/>
            <a:p>
              <a:pPr indent="0" lvl="0" marL="0" marR="0" rtl="0" algn="l">
                <a:lnSpc>
                  <a:spcPct val="9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Generate reports for management, administration, physicians, etc. </a:t>
              </a:r>
              <a:endParaRPr/>
            </a:p>
          </p:txBody>
        </p:sp>
        <p:sp>
          <p:nvSpPr>
            <p:cNvPr id="203" name="Google Shape;203;p15"/>
            <p:cNvSpPr/>
            <p:nvPr/>
          </p:nvSpPr>
          <p:spPr>
            <a:xfrm>
              <a:off x="0" y="1467749"/>
              <a:ext cx="6305550" cy="117234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354635" y="1731527"/>
              <a:ext cx="644791" cy="64479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1354062" y="1467749"/>
              <a:ext cx="4951487" cy="1172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txBox="1"/>
            <p:nvPr/>
          </p:nvSpPr>
          <p:spPr>
            <a:xfrm>
              <a:off x="1354062" y="1467749"/>
              <a:ext cx="4951487" cy="1172348"/>
            </a:xfrm>
            <a:prstGeom prst="rect">
              <a:avLst/>
            </a:prstGeom>
            <a:noFill/>
            <a:ln>
              <a:noFill/>
            </a:ln>
          </p:spPr>
          <p:txBody>
            <a:bodyPr anchorCtr="0" anchor="ctr" bIns="124050" lIns="124050" spcFirstLastPara="1" rIns="124050" wrap="square" tIns="124050">
              <a:noAutofit/>
            </a:bodyPr>
            <a:lstStyle/>
            <a:p>
              <a:pPr indent="0" lvl="0" marL="0" marR="0" rtl="0" algn="l">
                <a:lnSpc>
                  <a:spcPct val="9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Gather hidden insights – find patterns to your customers habits, etc.</a:t>
              </a:r>
              <a:endParaRPr/>
            </a:p>
          </p:txBody>
        </p:sp>
        <p:sp>
          <p:nvSpPr>
            <p:cNvPr id="207" name="Google Shape;207;p15"/>
            <p:cNvSpPr/>
            <p:nvPr/>
          </p:nvSpPr>
          <p:spPr>
            <a:xfrm>
              <a:off x="0" y="2933185"/>
              <a:ext cx="6305550" cy="117234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354635" y="3196963"/>
              <a:ext cx="644791" cy="64479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1354062" y="2933185"/>
              <a:ext cx="4951487" cy="1172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txBox="1"/>
            <p:nvPr/>
          </p:nvSpPr>
          <p:spPr>
            <a:xfrm>
              <a:off x="1354062" y="2933185"/>
              <a:ext cx="4951487" cy="1172348"/>
            </a:xfrm>
            <a:prstGeom prst="rect">
              <a:avLst/>
            </a:prstGeom>
            <a:noFill/>
            <a:ln>
              <a:noFill/>
            </a:ln>
          </p:spPr>
          <p:txBody>
            <a:bodyPr anchorCtr="0" anchor="ctr" bIns="124050" lIns="124050" spcFirstLastPara="1" rIns="124050" wrap="square" tIns="124050">
              <a:noAutofit/>
            </a:bodyPr>
            <a:lstStyle/>
            <a:p>
              <a:pPr indent="0" lvl="0" marL="0" marR="0" rtl="0" algn="l">
                <a:lnSpc>
                  <a:spcPct val="9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Improve business practices.</a:t>
              </a:r>
              <a:endParaRPr/>
            </a:p>
          </p:txBody>
        </p:sp>
        <p:sp>
          <p:nvSpPr>
            <p:cNvPr id="211" name="Google Shape;211;p15"/>
            <p:cNvSpPr/>
            <p:nvPr/>
          </p:nvSpPr>
          <p:spPr>
            <a:xfrm>
              <a:off x="0" y="4398621"/>
              <a:ext cx="6305550" cy="117234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354635" y="4662399"/>
              <a:ext cx="644791" cy="64479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1354062" y="4398621"/>
              <a:ext cx="4951487" cy="1172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txBox="1"/>
            <p:nvPr/>
          </p:nvSpPr>
          <p:spPr>
            <a:xfrm>
              <a:off x="1354062" y="4398621"/>
              <a:ext cx="4951487" cy="1172348"/>
            </a:xfrm>
            <a:prstGeom prst="rect">
              <a:avLst/>
            </a:prstGeom>
            <a:noFill/>
            <a:ln>
              <a:noFill/>
            </a:ln>
          </p:spPr>
          <p:txBody>
            <a:bodyPr anchorCtr="0" anchor="ctr" bIns="124050" lIns="124050" spcFirstLastPara="1" rIns="124050" wrap="square" tIns="124050">
              <a:noAutofit/>
            </a:bodyPr>
            <a:lstStyle/>
            <a:p>
              <a:pPr indent="0" lvl="0" marL="0" marR="0" rtl="0" algn="l">
                <a:lnSpc>
                  <a:spcPct val="9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Guide strategy and planning; short and long term goals.</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HOW IS THIS COURSE RELEVANT? </a:t>
            </a:r>
            <a:endParaRPr/>
          </a:p>
        </p:txBody>
      </p:sp>
      <p:sp>
        <p:nvSpPr>
          <p:cNvPr id="220" name="Google Shape;220;p16"/>
          <p:cNvSpPr txBox="1"/>
          <p:nvPr>
            <p:ph idx="1" type="body"/>
          </p:nvPr>
        </p:nvSpPr>
        <p:spPr>
          <a:xfrm>
            <a:off x="1251678" y="1728439"/>
            <a:ext cx="10178322" cy="4151153"/>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The ability to gather, prepare, and analyze data is one of the most important, and most sought-after skills in the information technology and analytics marketplace.  Skills and projects completed during the course will relate directly to actual every-day job functions in the data analytics field and are designed around employer needs.  The skills learned during the course will allow students to be better prepared for roles such as:</a:t>
            </a:r>
            <a:endParaRPr/>
          </a:p>
          <a:p>
            <a:pPr indent="-228600" lvl="1" marL="685800" rtl="0" algn="l">
              <a:lnSpc>
                <a:spcPct val="110000"/>
              </a:lnSpc>
              <a:spcBef>
                <a:spcPts val="700"/>
              </a:spcBef>
              <a:spcAft>
                <a:spcPts val="0"/>
              </a:spcAft>
              <a:buSzPts val="1800"/>
              <a:buChar char="–"/>
            </a:pPr>
            <a:r>
              <a:rPr lang="en-US"/>
              <a:t>Data Analyst</a:t>
            </a:r>
            <a:endParaRPr/>
          </a:p>
          <a:p>
            <a:pPr indent="-228600" lvl="1" marL="685800" rtl="0" algn="l">
              <a:lnSpc>
                <a:spcPct val="110000"/>
              </a:lnSpc>
              <a:spcBef>
                <a:spcPts val="700"/>
              </a:spcBef>
              <a:spcAft>
                <a:spcPts val="0"/>
              </a:spcAft>
              <a:buSzPts val="1800"/>
              <a:buChar char="–"/>
            </a:pPr>
            <a:r>
              <a:rPr lang="en-US"/>
              <a:t>Business Analyst</a:t>
            </a:r>
            <a:endParaRPr/>
          </a:p>
          <a:p>
            <a:pPr indent="-228600" lvl="1" marL="685800" rtl="0" algn="l">
              <a:lnSpc>
                <a:spcPct val="110000"/>
              </a:lnSpc>
              <a:spcBef>
                <a:spcPts val="700"/>
              </a:spcBef>
              <a:spcAft>
                <a:spcPts val="0"/>
              </a:spcAft>
              <a:buSzPts val="1800"/>
              <a:buChar char="–"/>
            </a:pPr>
            <a:r>
              <a:rPr lang="en-US"/>
              <a:t>Data Scientist </a:t>
            </a:r>
            <a:endParaRPr/>
          </a:p>
          <a:p>
            <a:pPr indent="-228600" lvl="1" marL="685800" rtl="0" algn="l">
              <a:lnSpc>
                <a:spcPct val="110000"/>
              </a:lnSpc>
              <a:spcBef>
                <a:spcPts val="700"/>
              </a:spcBef>
              <a:spcAft>
                <a:spcPts val="0"/>
              </a:spcAft>
              <a:buSzPts val="1800"/>
              <a:buChar char="–"/>
            </a:pPr>
            <a:r>
              <a:rPr lang="en-US"/>
              <a:t>Systems Analyst</a:t>
            </a:r>
            <a:endParaRPr/>
          </a:p>
          <a:p>
            <a:pPr indent="-101600" lvl="0" marL="228600" rtl="0" algn="l">
              <a:lnSpc>
                <a:spcPct val="110000"/>
              </a:lnSpc>
              <a:spcBef>
                <a:spcPts val="700"/>
              </a:spcBef>
              <a:spcAft>
                <a:spcPts val="0"/>
              </a:spcAft>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WHERE ARE DATA ANALYTICS PROFESSIONALS FOUND?</a:t>
            </a:r>
            <a:endParaRPr/>
          </a:p>
        </p:txBody>
      </p:sp>
      <p:sp>
        <p:nvSpPr>
          <p:cNvPr id="226" name="Google Shape;226;p1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Data analytics positions can be found in every sector – such as: healthcare, finance, retail, and even gaming!  </a:t>
            </a:r>
            <a:endParaRPr/>
          </a:p>
          <a:p>
            <a:pPr indent="-228600" lvl="1" marL="685800" rtl="0" algn="l">
              <a:lnSpc>
                <a:spcPct val="110000"/>
              </a:lnSpc>
              <a:spcBef>
                <a:spcPts val="700"/>
              </a:spcBef>
              <a:spcAft>
                <a:spcPts val="0"/>
              </a:spcAft>
              <a:buSzPts val="1800"/>
              <a:buChar char="–"/>
            </a:pPr>
            <a:r>
              <a:rPr lang="en-US"/>
              <a:t>Data analytics professionals can be found working at companies such as: Facebook, Twitter, Google, ConEdison, Northwell Health, NYC Agencies, and more.</a:t>
            </a:r>
            <a:endParaRPr/>
          </a:p>
          <a:p>
            <a:pPr indent="-101600" lvl="0" marL="228600" rtl="0" algn="l">
              <a:lnSpc>
                <a:spcPct val="110000"/>
              </a:lnSpc>
              <a:spcBef>
                <a:spcPts val="70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INTRODUCTIONS </a:t>
            </a:r>
            <a:endParaRPr/>
          </a:p>
        </p:txBody>
      </p:sp>
      <p:sp>
        <p:nvSpPr>
          <p:cNvPr id="104" name="Google Shape;104;p2"/>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800"/>
              <a:buChar char="•"/>
            </a:pPr>
            <a:r>
              <a:rPr lang="en-US" sz="2800"/>
              <a:t>This course will introduce you to a few main topics:</a:t>
            </a:r>
            <a:endParaRPr/>
          </a:p>
          <a:p>
            <a:pPr indent="-228600" lvl="1" marL="685800" rtl="0" algn="l">
              <a:lnSpc>
                <a:spcPct val="110000"/>
              </a:lnSpc>
              <a:spcBef>
                <a:spcPts val="700"/>
              </a:spcBef>
              <a:spcAft>
                <a:spcPts val="0"/>
              </a:spcAft>
              <a:buSzPts val="2400"/>
              <a:buChar char="–"/>
            </a:pPr>
            <a:r>
              <a:rPr lang="en-US" sz="2400"/>
              <a:t>SQL</a:t>
            </a:r>
            <a:endParaRPr/>
          </a:p>
          <a:p>
            <a:pPr indent="-228600" lvl="1" marL="685800" rtl="0" algn="l">
              <a:lnSpc>
                <a:spcPct val="110000"/>
              </a:lnSpc>
              <a:spcBef>
                <a:spcPts val="700"/>
              </a:spcBef>
              <a:spcAft>
                <a:spcPts val="0"/>
              </a:spcAft>
              <a:buSzPts val="2400"/>
              <a:buChar char="–"/>
            </a:pPr>
            <a:r>
              <a:rPr lang="en-US" sz="2400"/>
              <a:t>Fundamentals of Python Programming</a:t>
            </a:r>
            <a:endParaRPr/>
          </a:p>
          <a:p>
            <a:pPr indent="-228600" lvl="1" marL="685800" rtl="0" algn="l">
              <a:lnSpc>
                <a:spcPct val="110000"/>
              </a:lnSpc>
              <a:spcBef>
                <a:spcPts val="700"/>
              </a:spcBef>
              <a:spcAft>
                <a:spcPts val="0"/>
              </a:spcAft>
              <a:buSzPts val="2400"/>
              <a:buChar char="–"/>
            </a:pPr>
            <a:r>
              <a:rPr lang="en-US" sz="2400"/>
              <a:t>Data Analytics in Python</a:t>
            </a:r>
            <a:endParaRPr/>
          </a:p>
          <a:p>
            <a:pPr indent="-228600" lvl="1" marL="685800" rtl="0" algn="l">
              <a:lnSpc>
                <a:spcPct val="110000"/>
              </a:lnSpc>
              <a:spcBef>
                <a:spcPts val="700"/>
              </a:spcBef>
              <a:spcAft>
                <a:spcPts val="0"/>
              </a:spcAft>
              <a:buSzPts val="2400"/>
              <a:buChar char="–"/>
            </a:pPr>
            <a:r>
              <a:rPr lang="en-US" sz="2400"/>
              <a:t>Data visualization and communication.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INTRODUCTIONS 20 MINS</a:t>
            </a:r>
            <a:endParaRPr/>
          </a:p>
        </p:txBody>
      </p:sp>
      <p:sp>
        <p:nvSpPr>
          <p:cNvPr id="110" name="Google Shape;110;p3"/>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800"/>
              <a:buChar char="•"/>
            </a:pPr>
            <a:r>
              <a:rPr lang="en-US" sz="2800"/>
              <a:t>Introduce yourself to your partners/neighbors. </a:t>
            </a:r>
            <a:endParaRPr/>
          </a:p>
          <a:p>
            <a:pPr indent="-228600" lvl="0" marL="228600" rtl="0" algn="l">
              <a:lnSpc>
                <a:spcPct val="110000"/>
              </a:lnSpc>
              <a:spcBef>
                <a:spcPts val="700"/>
              </a:spcBef>
              <a:spcAft>
                <a:spcPts val="0"/>
              </a:spcAft>
              <a:buSzPts val="2800"/>
              <a:buChar char="•"/>
            </a:pPr>
            <a:r>
              <a:rPr lang="en-US" sz="2800"/>
              <a:t>Guiding questions to speak about with your partner:</a:t>
            </a:r>
            <a:endParaRPr/>
          </a:p>
          <a:p>
            <a:pPr indent="-228600" lvl="1" marL="685800" rtl="0" algn="l">
              <a:lnSpc>
                <a:spcPct val="110000"/>
              </a:lnSpc>
              <a:spcBef>
                <a:spcPts val="700"/>
              </a:spcBef>
              <a:spcAft>
                <a:spcPts val="0"/>
              </a:spcAft>
              <a:buSzPts val="2400"/>
              <a:buChar char="–"/>
            </a:pPr>
            <a:r>
              <a:rPr lang="en-US" sz="2400"/>
              <a:t>What does data mean to you?</a:t>
            </a:r>
            <a:endParaRPr/>
          </a:p>
          <a:p>
            <a:pPr indent="-228600" lvl="1" marL="685800" rtl="0" algn="l">
              <a:lnSpc>
                <a:spcPct val="110000"/>
              </a:lnSpc>
              <a:spcBef>
                <a:spcPts val="700"/>
              </a:spcBef>
              <a:spcAft>
                <a:spcPts val="0"/>
              </a:spcAft>
              <a:buSzPts val="2400"/>
              <a:buChar char="–"/>
            </a:pPr>
            <a:r>
              <a:rPr lang="en-US" sz="2400"/>
              <a:t>How can data help your organization?</a:t>
            </a:r>
            <a:endParaRPr/>
          </a:p>
          <a:p>
            <a:pPr indent="-228600" lvl="1" marL="685800" rtl="0" algn="l">
              <a:lnSpc>
                <a:spcPct val="110000"/>
              </a:lnSpc>
              <a:spcBef>
                <a:spcPts val="700"/>
              </a:spcBef>
              <a:spcAft>
                <a:spcPts val="0"/>
              </a:spcAft>
              <a:buSzPts val="2400"/>
              <a:buChar char="–"/>
            </a:pPr>
            <a:r>
              <a:rPr lang="en-US" sz="2400"/>
              <a:t>Current roles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4" name="Shape 114"/>
        <p:cNvGrpSpPr/>
        <p:nvPr/>
      </p:nvGrpSpPr>
      <p:grpSpPr>
        <a:xfrm>
          <a:off x="0" y="0"/>
          <a:ext cx="0" cy="0"/>
          <a:chOff x="0" y="0"/>
          <a:chExt cx="0" cy="0"/>
        </a:xfrm>
      </p:grpSpPr>
      <p:sp>
        <p:nvSpPr>
          <p:cNvPr id="115" name="Google Shape;115;p4"/>
          <p:cNvSpPr txBox="1"/>
          <p:nvPr>
            <p:ph type="title"/>
          </p:nvPr>
        </p:nvSpPr>
        <p:spPr>
          <a:xfrm>
            <a:off x="761996" y="382385"/>
            <a:ext cx="10668004" cy="111329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100"/>
              <a:buFont typeface="Impact"/>
              <a:buNone/>
            </a:pPr>
            <a:r>
              <a:rPr lang="en-US"/>
              <a:t>OBJECTIVES</a:t>
            </a:r>
            <a:endParaRPr/>
          </a:p>
        </p:txBody>
      </p:sp>
      <p:sp>
        <p:nvSpPr>
          <p:cNvPr id="116" name="Google Shape;116;p4"/>
          <p:cNvSpPr txBox="1"/>
          <p:nvPr>
            <p:ph idx="1" type="body"/>
          </p:nvPr>
        </p:nvSpPr>
        <p:spPr>
          <a:xfrm>
            <a:off x="761996" y="1785257"/>
            <a:ext cx="10668004" cy="344053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900"/>
              <a:buChar char="•"/>
            </a:pPr>
            <a:r>
              <a:rPr lang="en-US" sz="1900"/>
              <a:t>By the end of this course you should be able to:</a:t>
            </a:r>
            <a:endParaRPr/>
          </a:p>
          <a:p>
            <a:pPr indent="-228600" lvl="1" marL="685800" rtl="0" algn="l">
              <a:lnSpc>
                <a:spcPct val="100000"/>
              </a:lnSpc>
              <a:spcBef>
                <a:spcPts val="700"/>
              </a:spcBef>
              <a:spcAft>
                <a:spcPts val="0"/>
              </a:spcAft>
              <a:buSzPts val="1900"/>
              <a:buChar char="–"/>
            </a:pPr>
            <a:r>
              <a:rPr lang="en-US" sz="1900"/>
              <a:t>Query data from structured databases using SQL.</a:t>
            </a:r>
            <a:endParaRPr/>
          </a:p>
          <a:p>
            <a:pPr indent="-228600" lvl="1" marL="685800" rtl="0" algn="l">
              <a:lnSpc>
                <a:spcPct val="100000"/>
              </a:lnSpc>
              <a:spcBef>
                <a:spcPts val="700"/>
              </a:spcBef>
              <a:spcAft>
                <a:spcPts val="0"/>
              </a:spcAft>
              <a:buSzPts val="1900"/>
              <a:buChar char="–"/>
            </a:pPr>
            <a:r>
              <a:rPr lang="en-US" sz="1900"/>
              <a:t>Load data into Python from multiple data sources, including CSV files, Excel files, and relational databases.</a:t>
            </a:r>
            <a:endParaRPr/>
          </a:p>
          <a:p>
            <a:pPr indent="-228600" lvl="1" marL="685800" rtl="0" algn="l">
              <a:lnSpc>
                <a:spcPct val="100000"/>
              </a:lnSpc>
              <a:spcBef>
                <a:spcPts val="700"/>
              </a:spcBef>
              <a:spcAft>
                <a:spcPts val="0"/>
              </a:spcAft>
              <a:buSzPts val="1900"/>
              <a:buChar char="–"/>
            </a:pPr>
            <a:r>
              <a:rPr lang="en-US" sz="1900"/>
              <a:t>Perform data cleaning and transformations in python using various libraries, including: NumPy and pandas</a:t>
            </a:r>
            <a:endParaRPr/>
          </a:p>
          <a:p>
            <a:pPr indent="-228600" lvl="1" marL="685800" rtl="0" algn="l">
              <a:lnSpc>
                <a:spcPct val="100000"/>
              </a:lnSpc>
              <a:spcBef>
                <a:spcPts val="700"/>
              </a:spcBef>
              <a:spcAft>
                <a:spcPts val="0"/>
              </a:spcAft>
              <a:buSzPts val="1900"/>
              <a:buChar char="–"/>
            </a:pPr>
            <a:r>
              <a:rPr lang="en-US" sz="1900"/>
              <a:t>Use Python to learn key statistical methods for analyzing data - including: Exploratory data analysis and regression analysis.</a:t>
            </a:r>
            <a:endParaRPr/>
          </a:p>
          <a:p>
            <a:pPr indent="-228600" lvl="1" marL="685800" rtl="0" algn="l">
              <a:lnSpc>
                <a:spcPct val="100000"/>
              </a:lnSpc>
              <a:spcBef>
                <a:spcPts val="700"/>
              </a:spcBef>
              <a:spcAft>
                <a:spcPts val="0"/>
              </a:spcAft>
              <a:buSzPts val="1900"/>
              <a:buChar char="–"/>
            </a:pPr>
            <a:r>
              <a:rPr lang="en-US" sz="1900"/>
              <a:t>Visualize, present, and share their insights to their classmates, instructor, and employers, with a capstone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5"/>
          <p:cNvSpPr txBox="1"/>
          <p:nvPr>
            <p:ph type="title"/>
          </p:nvPr>
        </p:nvSpPr>
        <p:spPr>
          <a:xfrm>
            <a:off x="1251678" y="256261"/>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UNIT 1 - RELATIONAL DATABASES AND DATA EXTRACTION</a:t>
            </a:r>
            <a:endParaRPr/>
          </a:p>
        </p:txBody>
      </p:sp>
      <p:sp>
        <p:nvSpPr>
          <p:cNvPr id="122" name="Google Shape;122;p5"/>
          <p:cNvSpPr txBox="1"/>
          <p:nvPr>
            <p:ph idx="1" type="body"/>
          </p:nvPr>
        </p:nvSpPr>
        <p:spPr>
          <a:xfrm>
            <a:off x="1251678" y="1965435"/>
            <a:ext cx="10178322" cy="416209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50"/>
              <a:buChar char="•"/>
            </a:pPr>
            <a:r>
              <a:rPr lang="en-US" sz="1850"/>
              <a:t>Students will gain an overview of databases and SQL using PostgreSQL. The skills learned during this unit are applicable to any other major SQL database, such as Microsoft SQL Server, MySQL, Oracle and others. SQL is one of the most in demand tech skills – being able to extract data from your organization allows you to manipulate, transform, visualize and answer business related questions.</a:t>
            </a:r>
            <a:endParaRPr/>
          </a:p>
          <a:p>
            <a:pPr indent="-228600" lvl="0" marL="228600" rtl="0" algn="l">
              <a:lnSpc>
                <a:spcPct val="100000"/>
              </a:lnSpc>
              <a:spcBef>
                <a:spcPts val="700"/>
              </a:spcBef>
              <a:spcAft>
                <a:spcPts val="0"/>
              </a:spcAft>
              <a:buSzPts val="1850"/>
              <a:buChar char="•"/>
            </a:pPr>
            <a:r>
              <a:rPr lang="en-US" sz="1850"/>
              <a:t>Some topics this unit will cover:</a:t>
            </a:r>
            <a:endParaRPr/>
          </a:p>
          <a:p>
            <a:pPr indent="-228600" lvl="1" marL="685800" rtl="0" algn="l">
              <a:lnSpc>
                <a:spcPct val="100000"/>
              </a:lnSpc>
              <a:spcBef>
                <a:spcPts val="700"/>
              </a:spcBef>
              <a:spcAft>
                <a:spcPts val="0"/>
              </a:spcAft>
              <a:buSzPts val="1665"/>
              <a:buChar char="–"/>
            </a:pPr>
            <a:r>
              <a:rPr lang="en-US" sz="1665"/>
              <a:t>What is data? How does it relate to business?</a:t>
            </a:r>
            <a:endParaRPr/>
          </a:p>
          <a:p>
            <a:pPr indent="-228600" lvl="1" marL="685800" rtl="0" algn="l">
              <a:lnSpc>
                <a:spcPct val="100000"/>
              </a:lnSpc>
              <a:spcBef>
                <a:spcPts val="700"/>
              </a:spcBef>
              <a:spcAft>
                <a:spcPts val="0"/>
              </a:spcAft>
              <a:buSzPts val="1665"/>
              <a:buChar char="–"/>
            </a:pPr>
            <a:r>
              <a:rPr lang="en-US" sz="1665"/>
              <a:t>SQL Statement fundamentals</a:t>
            </a:r>
            <a:endParaRPr/>
          </a:p>
          <a:p>
            <a:pPr indent="-228600" lvl="1" marL="685800" rtl="0" algn="l">
              <a:lnSpc>
                <a:spcPct val="100000"/>
              </a:lnSpc>
              <a:spcBef>
                <a:spcPts val="700"/>
              </a:spcBef>
              <a:spcAft>
                <a:spcPts val="0"/>
              </a:spcAft>
              <a:buSzPts val="1665"/>
              <a:buChar char="–"/>
            </a:pPr>
            <a:r>
              <a:rPr lang="en-US" sz="1665"/>
              <a:t>Aggregate functions</a:t>
            </a:r>
            <a:endParaRPr/>
          </a:p>
          <a:p>
            <a:pPr indent="-228600" lvl="1" marL="685800" rtl="0" algn="l">
              <a:lnSpc>
                <a:spcPct val="100000"/>
              </a:lnSpc>
              <a:spcBef>
                <a:spcPts val="700"/>
              </a:spcBef>
              <a:spcAft>
                <a:spcPts val="0"/>
              </a:spcAft>
              <a:buSzPts val="1665"/>
              <a:buChar char="–"/>
            </a:pPr>
            <a:r>
              <a:rPr lang="en-US" sz="1665"/>
              <a:t>JOINS</a:t>
            </a:r>
            <a:endParaRPr/>
          </a:p>
          <a:p>
            <a:pPr indent="-228600" lvl="1" marL="685800" rtl="0" algn="l">
              <a:lnSpc>
                <a:spcPct val="100000"/>
              </a:lnSpc>
              <a:spcBef>
                <a:spcPts val="700"/>
              </a:spcBef>
              <a:spcAft>
                <a:spcPts val="0"/>
              </a:spcAft>
              <a:buSzPts val="1665"/>
              <a:buChar char="–"/>
            </a:pPr>
            <a:r>
              <a:rPr lang="en-US" sz="1665"/>
              <a:t>Sub Queries</a:t>
            </a:r>
            <a:endParaRPr/>
          </a:p>
          <a:p>
            <a:pPr indent="-228600" lvl="1" marL="685800" rtl="0" algn="l">
              <a:lnSpc>
                <a:spcPct val="100000"/>
              </a:lnSpc>
              <a:spcBef>
                <a:spcPts val="700"/>
              </a:spcBef>
              <a:spcAft>
                <a:spcPts val="0"/>
              </a:spcAft>
              <a:buSzPts val="1665"/>
              <a:buChar char="–"/>
            </a:pPr>
            <a:r>
              <a:rPr lang="en-US" sz="1665"/>
              <a:t>Math Functions</a:t>
            </a:r>
            <a:endParaRPr/>
          </a:p>
          <a:p>
            <a:pPr indent="-228600" lvl="1" marL="685800" rtl="0" algn="l">
              <a:lnSpc>
                <a:spcPct val="100000"/>
              </a:lnSpc>
              <a:spcBef>
                <a:spcPts val="700"/>
              </a:spcBef>
              <a:spcAft>
                <a:spcPts val="0"/>
              </a:spcAft>
              <a:buSzPts val="1665"/>
              <a:buChar char="–"/>
            </a:pPr>
            <a:r>
              <a:rPr lang="en-US" sz="1665"/>
              <a:t>Creating Databases and Tables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UNIT 1 - RELATIONAL DATABASES AND DATA EXTRACTION</a:t>
            </a:r>
            <a:endParaRPr/>
          </a:p>
        </p:txBody>
      </p:sp>
      <p:sp>
        <p:nvSpPr>
          <p:cNvPr id="128" name="Google Shape;128;p6"/>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The point:</a:t>
            </a:r>
            <a:endParaRPr/>
          </a:p>
          <a:p>
            <a:pPr indent="-228600" lvl="1" marL="685800" rtl="0" algn="l">
              <a:lnSpc>
                <a:spcPct val="110000"/>
              </a:lnSpc>
              <a:spcBef>
                <a:spcPts val="700"/>
              </a:spcBef>
              <a:spcAft>
                <a:spcPts val="0"/>
              </a:spcAft>
              <a:buSzPts val="1800"/>
              <a:buChar char="–"/>
            </a:pPr>
            <a:r>
              <a:rPr lang="en-US"/>
              <a:t>Introduction to databases. </a:t>
            </a:r>
            <a:endParaRPr/>
          </a:p>
          <a:p>
            <a:pPr indent="-228600" lvl="1" marL="685800" rtl="0" algn="l">
              <a:lnSpc>
                <a:spcPct val="110000"/>
              </a:lnSpc>
              <a:spcBef>
                <a:spcPts val="700"/>
              </a:spcBef>
              <a:spcAft>
                <a:spcPts val="0"/>
              </a:spcAft>
              <a:buSzPts val="1800"/>
              <a:buChar char="–"/>
            </a:pPr>
            <a:r>
              <a:rPr lang="en-US"/>
              <a:t>Unit 1 will introduce you to the language of databases – SQL.</a:t>
            </a:r>
            <a:endParaRPr/>
          </a:p>
          <a:p>
            <a:pPr indent="-228600" lvl="1" marL="685800" rtl="0" algn="l">
              <a:lnSpc>
                <a:spcPct val="110000"/>
              </a:lnSpc>
              <a:spcBef>
                <a:spcPts val="700"/>
              </a:spcBef>
              <a:spcAft>
                <a:spcPts val="0"/>
              </a:spcAft>
              <a:buSzPts val="1800"/>
              <a:buChar char="–"/>
            </a:pPr>
            <a:r>
              <a:rPr lang="en-US"/>
              <a:t>SQL is used to gather and extract data from databases.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UNIT 2: PYTHON FOR DATA ANALYTICS</a:t>
            </a:r>
            <a:endParaRPr/>
          </a:p>
        </p:txBody>
      </p:sp>
      <p:sp>
        <p:nvSpPr>
          <p:cNvPr id="134" name="Google Shape;134;p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50"/>
              <a:buChar char="•"/>
            </a:pPr>
            <a:r>
              <a:rPr lang="en-US" sz="1850"/>
              <a:t>Students will begin to explore Python 3. Python is high level, general purpose programming language – used in application and web development, data analysis, artificial intelligence, and more. This until will expose students to the fundamentals of using Python – setting the stage for more advanced data analytics topics. Some topics this unit will cover:</a:t>
            </a:r>
            <a:endParaRPr/>
          </a:p>
          <a:p>
            <a:pPr indent="-228600" lvl="0" marL="228600" rtl="0" algn="l">
              <a:lnSpc>
                <a:spcPct val="100000"/>
              </a:lnSpc>
              <a:spcBef>
                <a:spcPts val="700"/>
              </a:spcBef>
              <a:spcAft>
                <a:spcPts val="0"/>
              </a:spcAft>
              <a:buSzPts val="1850"/>
              <a:buChar char="•"/>
            </a:pPr>
            <a:r>
              <a:rPr lang="en-US" sz="1850"/>
              <a:t>Variable assignments</a:t>
            </a:r>
            <a:endParaRPr/>
          </a:p>
          <a:p>
            <a:pPr indent="-228600" lvl="1" marL="685800" rtl="0" algn="l">
              <a:lnSpc>
                <a:spcPct val="100000"/>
              </a:lnSpc>
              <a:spcBef>
                <a:spcPts val="700"/>
              </a:spcBef>
              <a:spcAft>
                <a:spcPts val="0"/>
              </a:spcAft>
              <a:buSzPts val="1665"/>
              <a:buChar char="–"/>
            </a:pPr>
            <a:r>
              <a:rPr lang="en-US" sz="1665"/>
              <a:t>Lists</a:t>
            </a:r>
            <a:endParaRPr/>
          </a:p>
          <a:p>
            <a:pPr indent="-228600" lvl="1" marL="685800" rtl="0" algn="l">
              <a:lnSpc>
                <a:spcPct val="100000"/>
              </a:lnSpc>
              <a:spcBef>
                <a:spcPts val="700"/>
              </a:spcBef>
              <a:spcAft>
                <a:spcPts val="0"/>
              </a:spcAft>
              <a:buSzPts val="1665"/>
              <a:buChar char="–"/>
            </a:pPr>
            <a:r>
              <a:rPr lang="en-US" sz="1665"/>
              <a:t>Dictionaries.</a:t>
            </a:r>
            <a:endParaRPr/>
          </a:p>
          <a:p>
            <a:pPr indent="-228600" lvl="1" marL="685800" rtl="0" algn="l">
              <a:lnSpc>
                <a:spcPct val="100000"/>
              </a:lnSpc>
              <a:spcBef>
                <a:spcPts val="700"/>
              </a:spcBef>
              <a:spcAft>
                <a:spcPts val="0"/>
              </a:spcAft>
              <a:buSzPts val="1665"/>
              <a:buChar char="–"/>
            </a:pPr>
            <a:r>
              <a:rPr lang="en-US" sz="1665"/>
              <a:t>Looping</a:t>
            </a:r>
            <a:endParaRPr/>
          </a:p>
          <a:p>
            <a:pPr indent="-228600" lvl="1" marL="685800" rtl="0" algn="l">
              <a:lnSpc>
                <a:spcPct val="100000"/>
              </a:lnSpc>
              <a:spcBef>
                <a:spcPts val="700"/>
              </a:spcBef>
              <a:spcAft>
                <a:spcPts val="0"/>
              </a:spcAft>
              <a:buSzPts val="1665"/>
              <a:buChar char="–"/>
            </a:pPr>
            <a:r>
              <a:rPr lang="en-US" sz="1665"/>
              <a:t>Functions</a:t>
            </a:r>
            <a:endParaRPr/>
          </a:p>
          <a:p>
            <a:pPr indent="-228600" lvl="1" marL="685800" rtl="0" algn="l">
              <a:lnSpc>
                <a:spcPct val="100000"/>
              </a:lnSpc>
              <a:spcBef>
                <a:spcPts val="700"/>
              </a:spcBef>
              <a:spcAft>
                <a:spcPts val="0"/>
              </a:spcAft>
              <a:buSzPts val="1665"/>
              <a:buChar char="–"/>
            </a:pPr>
            <a:r>
              <a:rPr lang="en-US" sz="1665"/>
              <a:t>Built-in Functions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UNIT 2: PYTHON FOR DATA ANALYTICS</a:t>
            </a:r>
            <a:endParaRPr/>
          </a:p>
        </p:txBody>
      </p:sp>
      <p:sp>
        <p:nvSpPr>
          <p:cNvPr id="140" name="Google Shape;140;p8"/>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Python is one of the most up-to-date, popular, and used programming languages used today.</a:t>
            </a:r>
            <a:endParaRPr/>
          </a:p>
          <a:p>
            <a:pPr indent="-228600" lvl="0" marL="228600" rtl="0" algn="l">
              <a:lnSpc>
                <a:spcPct val="110000"/>
              </a:lnSpc>
              <a:spcBef>
                <a:spcPts val="700"/>
              </a:spcBef>
              <a:spcAft>
                <a:spcPts val="0"/>
              </a:spcAft>
              <a:buSzPts val="2000"/>
              <a:buChar char="•"/>
            </a:pPr>
            <a:r>
              <a:rPr lang="en-US"/>
              <a:t>It’s especially useful for data analytics and data science.</a:t>
            </a:r>
            <a:endParaRPr/>
          </a:p>
          <a:p>
            <a:pPr indent="-101600" lvl="0" marL="228600" rtl="0" algn="l">
              <a:lnSpc>
                <a:spcPct val="110000"/>
              </a:lnSpc>
              <a:spcBef>
                <a:spcPts val="7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UNIT 3: DATA ANALYTICS &amp;  DESCRIPTIVE STATISTICS IN PYTHON</a:t>
            </a:r>
            <a:endParaRPr/>
          </a:p>
        </p:txBody>
      </p:sp>
      <p:sp>
        <p:nvSpPr>
          <p:cNvPr id="146" name="Google Shape;146;p9"/>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50"/>
              <a:buChar char="•"/>
            </a:pPr>
            <a:r>
              <a:rPr lang="en-US" sz="1850"/>
              <a:t>Building on the topics learned in the previous units, students will dive deeper into data analysis and statistics using Python. Students will be importing data from multiples sources, including SQL databases and excel and csv files.  Students will explore real-world business cases using popular and relevant data analytics libraries.</a:t>
            </a:r>
            <a:endParaRPr/>
          </a:p>
          <a:p>
            <a:pPr indent="-228600" lvl="0" marL="228600" rtl="0" algn="l">
              <a:lnSpc>
                <a:spcPct val="100000"/>
              </a:lnSpc>
              <a:spcBef>
                <a:spcPts val="700"/>
              </a:spcBef>
              <a:spcAft>
                <a:spcPts val="0"/>
              </a:spcAft>
              <a:buSzPts val="1850"/>
              <a:buChar char="•"/>
            </a:pPr>
            <a:r>
              <a:rPr lang="en-US" sz="1850"/>
              <a:t>Some topics this unit will cover:</a:t>
            </a:r>
            <a:endParaRPr/>
          </a:p>
          <a:p>
            <a:pPr indent="-228600" lvl="1" marL="685800" rtl="0" algn="l">
              <a:lnSpc>
                <a:spcPct val="100000"/>
              </a:lnSpc>
              <a:spcBef>
                <a:spcPts val="700"/>
              </a:spcBef>
              <a:spcAft>
                <a:spcPts val="0"/>
              </a:spcAft>
              <a:buSzPts val="1665"/>
              <a:buChar char="–"/>
            </a:pPr>
            <a:r>
              <a:rPr lang="en-US" sz="1665"/>
              <a:t>NumPy</a:t>
            </a:r>
            <a:endParaRPr/>
          </a:p>
          <a:p>
            <a:pPr indent="-228600" lvl="1" marL="685800" rtl="0" algn="l">
              <a:lnSpc>
                <a:spcPct val="100000"/>
              </a:lnSpc>
              <a:spcBef>
                <a:spcPts val="700"/>
              </a:spcBef>
              <a:spcAft>
                <a:spcPts val="0"/>
              </a:spcAft>
              <a:buSzPts val="1665"/>
              <a:buChar char="–"/>
            </a:pPr>
            <a:r>
              <a:rPr lang="en-US" sz="1665"/>
              <a:t>Pandas</a:t>
            </a:r>
            <a:endParaRPr/>
          </a:p>
          <a:p>
            <a:pPr indent="-228600" lvl="1" marL="685800" rtl="0" algn="l">
              <a:lnSpc>
                <a:spcPct val="100000"/>
              </a:lnSpc>
              <a:spcBef>
                <a:spcPts val="700"/>
              </a:spcBef>
              <a:spcAft>
                <a:spcPts val="0"/>
              </a:spcAft>
              <a:buSzPts val="1665"/>
              <a:buChar char="–"/>
            </a:pPr>
            <a:r>
              <a:rPr lang="en-US" sz="1665"/>
              <a:t>Matplotlib and Seaborn</a:t>
            </a:r>
            <a:endParaRPr/>
          </a:p>
          <a:p>
            <a:pPr indent="-228600" lvl="1" marL="685800" rtl="0" algn="l">
              <a:lnSpc>
                <a:spcPct val="100000"/>
              </a:lnSpc>
              <a:spcBef>
                <a:spcPts val="700"/>
              </a:spcBef>
              <a:spcAft>
                <a:spcPts val="0"/>
              </a:spcAft>
              <a:buSzPts val="1665"/>
              <a:buChar char="–"/>
            </a:pPr>
            <a:r>
              <a:rPr lang="en-US" sz="1665"/>
              <a:t>Hypothesis Testing</a:t>
            </a:r>
            <a:endParaRPr/>
          </a:p>
          <a:p>
            <a:pPr indent="-228600" lvl="1" marL="685800" rtl="0" algn="l">
              <a:lnSpc>
                <a:spcPct val="100000"/>
              </a:lnSpc>
              <a:spcBef>
                <a:spcPts val="700"/>
              </a:spcBef>
              <a:spcAft>
                <a:spcPts val="0"/>
              </a:spcAft>
              <a:buSzPts val="1665"/>
              <a:buChar char="–"/>
            </a:pPr>
            <a:r>
              <a:rPr lang="en-US" sz="1665"/>
              <a:t>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2019-07-01T20:05:32Z</dcterms:created>
  <dc:creator>nicholas schettini</dc:creator>
</cp:coreProperties>
</file>