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OJQkVSylv953gOuAMpPWJ0Eu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C2AA80-6405-4312-BCF9-A2A81D58EE99}">
  <a:tblStyle styleId="{CEC2AA80-6405-4312-BCF9-A2A81D58E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ill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Gill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d9d5f7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d9d5f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d9d5f79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d9d5f7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3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33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33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33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5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38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8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8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8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3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3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0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30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unyLaguardiaDataAnalytics/database_fi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580257" y="864911"/>
            <a:ext cx="9031484" cy="3467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Impact"/>
              <a:buNone/>
            </a:pPr>
            <a:r>
              <a:rPr lang="en-US" sz="6200"/>
              <a:t>UNIT1: </a:t>
            </a:r>
            <a:r>
              <a:rPr b="1" lang="en-US" sz="6200"/>
              <a:t>INTRODUCTION TO DATA AND DATABASES </a:t>
            </a:r>
            <a:endParaRPr sz="6200"/>
          </a:p>
        </p:txBody>
      </p:sp>
      <p:sp>
        <p:nvSpPr>
          <p:cNvPr id="97" name="Google Shape;97;p1"/>
          <p:cNvSpPr/>
          <p:nvPr/>
        </p:nvSpPr>
        <p:spPr>
          <a:xfrm>
            <a:off x="0" y="5070707"/>
            <a:ext cx="12192000" cy="1787292"/>
          </a:xfrm>
          <a:custGeom>
            <a:rect b="b" l="l" r="r" t="t"/>
            <a:pathLst>
              <a:path extrusionOk="0" h="1787292" w="12192000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073314" y="549337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2A1A00"/>
                </a:solidFill>
              </a:rPr>
              <a:t>LAGUARDIA COMMUNITY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4961376" y="1432223"/>
            <a:ext cx="6057144" cy="335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Font typeface="Impact"/>
              <a:buNone/>
            </a:pPr>
            <a:r>
              <a:rPr lang="en-US" sz="8000"/>
              <a:t>EXCEL VS. DATABASES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762" y="1420336"/>
            <a:ext cx="3229031" cy="398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/>
          <p:nvPr/>
        </p:nvSpPr>
        <p:spPr>
          <a:xfrm>
            <a:off x="1560352" y="5002061"/>
            <a:ext cx="2063692" cy="45094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" name="Google Shape;197;p10"/>
          <p:cNvCxnSpPr/>
          <p:nvPr/>
        </p:nvCxnSpPr>
        <p:spPr>
          <a:xfrm flipH="1">
            <a:off x="3678439" y="5256165"/>
            <a:ext cx="1810586" cy="258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10"/>
          <p:cNvSpPr txBox="1"/>
          <p:nvPr/>
        </p:nvSpPr>
        <p:spPr>
          <a:xfrm>
            <a:off x="4529678" y="5319702"/>
            <a:ext cx="1543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Tabs = 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4961376" y="1432223"/>
            <a:ext cx="6057144" cy="335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Font typeface="Impact"/>
              <a:buNone/>
            </a:pPr>
            <a:r>
              <a:rPr lang="en-US" sz="8000"/>
              <a:t>EXCEL VS. DATABASES</a:t>
            </a:r>
            <a:endParaRPr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762" y="1420336"/>
            <a:ext cx="3229031" cy="398011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/>
          <p:nvPr/>
        </p:nvSpPr>
        <p:spPr>
          <a:xfrm>
            <a:off x="1173480" y="1223440"/>
            <a:ext cx="1217382" cy="421422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6" name="Google Shape;206;p11"/>
          <p:cNvCxnSpPr/>
          <p:nvPr/>
        </p:nvCxnSpPr>
        <p:spPr>
          <a:xfrm flipH="1">
            <a:off x="2446207" y="1281809"/>
            <a:ext cx="3031804" cy="9276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11"/>
          <p:cNvSpPr txBox="1"/>
          <p:nvPr/>
        </p:nvSpPr>
        <p:spPr>
          <a:xfrm>
            <a:off x="5177627" y="1351701"/>
            <a:ext cx="1543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4961376" y="1432223"/>
            <a:ext cx="6057144" cy="335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Font typeface="Impact"/>
              <a:buNone/>
            </a:pPr>
            <a:r>
              <a:rPr lang="en-US" sz="8000"/>
              <a:t>EXCEL VS. DATABASES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762" y="1420336"/>
            <a:ext cx="3229031" cy="39801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1045112" y="4544311"/>
            <a:ext cx="3284728" cy="3273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" name="Google Shape;215;p12"/>
          <p:cNvCxnSpPr/>
          <p:nvPr/>
        </p:nvCxnSpPr>
        <p:spPr>
          <a:xfrm rot="10800000">
            <a:off x="4329840" y="4738941"/>
            <a:ext cx="1055892" cy="168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12"/>
          <p:cNvSpPr txBox="1"/>
          <p:nvPr/>
        </p:nvSpPr>
        <p:spPr>
          <a:xfrm>
            <a:off x="4721973" y="4713024"/>
            <a:ext cx="1543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Rows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d9d5f790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Impact"/>
              <a:buNone/>
            </a:pPr>
            <a:r>
              <a:rPr lang="en-US" sz="3800"/>
              <a:t>TYPES OF DATABASE PLATFORMS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g6cd9d5f790_0_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{CEC2AA80-6405-4312-BCF9-A2A81D58EE99}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Free - open sourced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MySQL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Free - open sourced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Cost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 SQL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Production level, found in most large organizations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4"/>
          <p:cNvSpPr txBox="1"/>
          <p:nvPr>
            <p:ph type="title"/>
          </p:nvPr>
        </p:nvSpPr>
        <p:spPr>
          <a:xfrm>
            <a:off x="1251678" y="4947185"/>
            <a:ext cx="9911420" cy="1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SQL DATABASES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30" name="Google Shape;230;p14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4"/>
          <p:cNvGrpSpPr/>
          <p:nvPr/>
        </p:nvGrpSpPr>
        <p:grpSpPr>
          <a:xfrm>
            <a:off x="1252887" y="1050086"/>
            <a:ext cx="9909000" cy="3144927"/>
            <a:chOff x="1209" y="108698"/>
            <a:chExt cx="9909000" cy="3144927"/>
          </a:xfrm>
        </p:grpSpPr>
        <p:sp>
          <p:nvSpPr>
            <p:cNvPr id="232" name="Google Shape;232;p14"/>
            <p:cNvSpPr/>
            <p:nvPr/>
          </p:nvSpPr>
          <p:spPr>
            <a:xfrm>
              <a:off x="1209" y="108698"/>
              <a:ext cx="4246714" cy="2696663"/>
            </a:xfrm>
            <a:prstGeom prst="roundRect">
              <a:avLst>
                <a:gd fmla="val 10000" name="adj"/>
              </a:avLst>
            </a:prstGeom>
            <a:solidFill>
              <a:srgbClr val="C55D5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73067" y="556962"/>
              <a:ext cx="4246714" cy="269666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55D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 txBox="1"/>
            <p:nvPr/>
          </p:nvSpPr>
          <p:spPr>
            <a:xfrm>
              <a:off x="552050" y="635945"/>
              <a:ext cx="4088748" cy="2538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will be learning about SQL – which can be applied to lots of different database platforms – so no matter what you use in your everyday job – you should be able to transfer the skills.</a:t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191638" y="108698"/>
              <a:ext cx="4246714" cy="2696663"/>
            </a:xfrm>
            <a:prstGeom prst="roundRect">
              <a:avLst>
                <a:gd fmla="val 10000" name="adj"/>
              </a:avLst>
            </a:prstGeom>
            <a:solidFill>
              <a:srgbClr val="C55D5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663495" y="556962"/>
              <a:ext cx="4246714" cy="269666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55D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 txBox="1"/>
            <p:nvPr/>
          </p:nvSpPr>
          <p:spPr>
            <a:xfrm>
              <a:off x="5742478" y="635945"/>
              <a:ext cx="4088748" cy="2538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SQL is the programming language used for databases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5"/>
          <p:cNvSpPr txBox="1"/>
          <p:nvPr>
            <p:ph type="title"/>
          </p:nvPr>
        </p:nvSpPr>
        <p:spPr>
          <a:xfrm>
            <a:off x="761996" y="382385"/>
            <a:ext cx="10668004" cy="11132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761996" y="1725568"/>
            <a:ext cx="10668004" cy="344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will be using SQL in this class.  SQL is the programming language of databases.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27432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SELECT</a:t>
            </a:r>
            <a:r>
              <a:rPr lang="en-US" sz="2400"/>
              <a:t> patient_mrn, first_name, Last_name</a:t>
            </a:r>
            <a:endParaRPr sz="2400"/>
          </a:p>
          <a:p>
            <a:pPr indent="0" lvl="1" marL="27432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FROM</a:t>
            </a:r>
            <a:r>
              <a:rPr lang="en-US" sz="2400"/>
              <a:t> patientinfo</a:t>
            </a:r>
            <a:endParaRPr sz="2400"/>
          </a:p>
          <a:p>
            <a:pPr indent="0" lvl="1" marL="27432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ORDER</a:t>
            </a:r>
            <a:r>
              <a:rPr lang="en-US" sz="2400"/>
              <a:t> BY last_name;</a:t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1" y="6006736"/>
            <a:ext cx="12191998" cy="851265"/>
          </a:xfrm>
          <a:custGeom>
            <a:rect b="b" l="l" r="r" t="t"/>
            <a:pathLst>
              <a:path extrusionOk="0" h="851265" w="12191998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WHAT TYPES OF DATA ARE THERE? 5 MINS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Discuss with your neighbor/table – what different types of data are there?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980363" y="22678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DATA TYPES</a:t>
            </a:r>
            <a:endParaRPr/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619" y="1458930"/>
            <a:ext cx="9753887" cy="472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d9d5f790_0_6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Impact"/>
              <a:buNone/>
            </a:pPr>
            <a:r>
              <a:rPr lang="en-US" sz="7200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g6cd9d5f790_0_6"/>
          <p:cNvGraphicFramePr/>
          <p:nvPr/>
        </p:nvGraphicFramePr>
        <p:xfrm>
          <a:off x="997125" y="2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{CEC2AA80-6405-4312-BCF9-A2A81D58EE99}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set of 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operators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 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integers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-US"/>
                        <a:t>-     *    /   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23, 12, 2414231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floating-point #s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-US"/>
                        <a:t>  -   *   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3.141, 2.3, 452.32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boolean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&amp;&amp;    ||    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true,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characters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‘A’, ‘B’, ‘1’, ‘23’, ‘$’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strubg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seq of characters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“AB”, “Hello World”, “4.2”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61996" y="382385"/>
            <a:ext cx="10668004" cy="11132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761996" y="1785257"/>
            <a:ext cx="10668004" cy="344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learned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what databases are and why their used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some of the differences between excel and databases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Types of database platforms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What SQL is and an example of it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Types of Data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" y="6006736"/>
            <a:ext cx="12191998" cy="851265"/>
          </a:xfrm>
          <a:custGeom>
            <a:rect b="b" l="l" r="r" t="t"/>
            <a:pathLst>
              <a:path extrusionOk="0" h="851265" w="12191998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LECTURE OVERVIEW – 5 MINS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252192" y="2468126"/>
            <a:ext cx="10176564" cy="3229847"/>
            <a:chOff x="1242" y="182126"/>
            <a:chExt cx="10176564" cy="3229847"/>
          </a:xfrm>
        </p:grpSpPr>
        <p:sp>
          <p:nvSpPr>
            <p:cNvPr id="105" name="Google Shape;105;p2"/>
            <p:cNvSpPr/>
            <p:nvPr/>
          </p:nvSpPr>
          <p:spPr>
            <a:xfrm>
              <a:off x="1242" y="182126"/>
              <a:ext cx="4361384" cy="276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BBCC"/>
                </a:gs>
                <a:gs pos="50000">
                  <a:srgbClr val="5DB5CB"/>
                </a:gs>
                <a:gs pos="100000">
                  <a:srgbClr val="4CA3B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85840" y="642494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62B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566955" y="723609"/>
              <a:ext cx="4199154" cy="2607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Gill Sans"/>
                <a:buNone/>
              </a:pPr>
              <a:r>
                <a:rPr b="0" i="0" lang="en-US" sz="6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What are Databases?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331824" y="182126"/>
              <a:ext cx="4361384" cy="276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BBCC"/>
                </a:gs>
                <a:gs pos="50000">
                  <a:srgbClr val="5DB5CB"/>
                </a:gs>
                <a:gs pos="100000">
                  <a:srgbClr val="4CA3B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16422" y="642494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62B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897537" y="723609"/>
              <a:ext cx="4199154" cy="2607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Gill Sans"/>
                <a:buNone/>
              </a:pPr>
              <a:r>
                <a:rPr b="0" i="0" lang="en-US" sz="6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Why use a database?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754144" y="484631"/>
            <a:ext cx="6340519" cy="16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LETS CONNECT TO OUR DATABASE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765051" y="2443140"/>
            <a:ext cx="6306309" cy="393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PostgreSQL should already be install on your computers,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Lets work together to create our database that we’ll be working with.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This database will help show us the fundamentals of SQL.</a:t>
            </a:r>
            <a:endParaRPr/>
          </a:p>
        </p:txBody>
      </p:sp>
      <p:pic>
        <p:nvPicPr>
          <p:cNvPr descr="Web Design" id="278" name="Google Shape;2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0787" y="1600709"/>
            <a:ext cx="3656581" cy="36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LAUNCH PGADMIN4 - POSTGRESQL</a:t>
            </a:r>
            <a:endParaRPr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1251678" y="1632204"/>
            <a:ext cx="10178322" cy="51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 your computer, search and launch pgAdmin4 – the application that runs PostgreSQL.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Click on the server drop down.  When prompted for a password, put admin.</a:t>
            </a:r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339" y="2200174"/>
            <a:ext cx="5841322" cy="278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LAUNCH PGADMIN4 - POSTGRESQL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1251678" y="1632204"/>
            <a:ext cx="10178322" cy="51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You should now see a list of your databases.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Expand the Databases dropdown, you should see a “postgres” database.  IF you expand that, you should see more information regarding that database.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766" y="3177921"/>
            <a:ext cx="24384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LETS CREATE OUR DATABASE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1251678" y="2286001"/>
            <a:ext cx="436359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Right click on “Databases” and select “Create” &gt; “Database”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Give your database a name – dvdrental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Hit “Save”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You should now see a new database under the Databases dropdown!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207" y="645106"/>
            <a:ext cx="4964716" cy="559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LETS CREATE OUR DATABASE</a:t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1251678" y="2286001"/>
            <a:ext cx="436359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Right click on the dvdrental database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Select “Restore”</a:t>
            </a:r>
            <a:endParaRPr/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276" y="645106"/>
            <a:ext cx="3564578" cy="559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RESTORE DATABASE</a:t>
            </a:r>
            <a:endParaRPr/>
          </a:p>
        </p:txBody>
      </p:sp>
      <p:sp>
        <p:nvSpPr>
          <p:cNvPr id="312" name="Google Shape;312;p25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Before we can restore our database, we need the database file!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Visit the following webpage: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https://github.com/CunyLaguardiaDataAnalytics/database_file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From here, select “Clone or Download”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Download to a folder in your documents – somewhere you’ll remember!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RESTORE DATABASE</a:t>
            </a:r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1251678" y="2286001"/>
            <a:ext cx="436359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Return to the restore window. 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Select the Filename dropdown and search your PC for the file.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193" y="2193240"/>
            <a:ext cx="5176744" cy="249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RESTORE DATABASE</a:t>
            </a:r>
            <a:endParaRPr/>
          </a:p>
        </p:txBody>
      </p:sp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1251678" y="2286001"/>
            <a:ext cx="436359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You’ll notice that when you navigate to the folder that holds the dvdrental database, it’s not actually there?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Notice the dropdown on the bottom right – select it, and choose Format: “All Files”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You should now see the file!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Select it – don’t restore yet.</a:t>
            </a:r>
            <a:endParaRPr/>
          </a:p>
        </p:txBody>
      </p:sp>
      <p:pic>
        <p:nvPicPr>
          <p:cNvPr id="326" name="Google Shape;3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193" y="1675566"/>
            <a:ext cx="5176744" cy="353312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/>
          <p:nvPr/>
        </p:nvSpPr>
        <p:spPr>
          <a:xfrm>
            <a:off x="9991493" y="4315522"/>
            <a:ext cx="1483112" cy="602166"/>
          </a:xfrm>
          <a:prstGeom prst="ellipse">
            <a:avLst/>
          </a:prstGeom>
          <a:noFill/>
          <a:ln cap="flat" cmpd="sng" w="12700">
            <a:solidFill>
              <a:srgbClr val="4783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1251679" y="645107"/>
            <a:ext cx="3384329" cy="164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/>
              <a:t>RESTORE DATABASE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1251679" y="2286001"/>
            <a:ext cx="4469100" cy="39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Select the Restore Options tab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Change to Yes: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Pre-data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Post-data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Leave all options as they are currently selected, and select Restore!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Ignore the warning message.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222" y="2198296"/>
            <a:ext cx="5049042" cy="246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QUERY OUR DATA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1251678" y="1389893"/>
            <a:ext cx="10178322" cy="47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Right click on the dvdrental database again, and select “Query Tool”.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Lets see if it worked properly – type: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Select * from film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it worked – you’re all set. Explore the different drop downs (e.g. Schemas &gt; Tables &gt; Views)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it didn’t work, try the steps from before again and lets do it together!</a:t>
            </a: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401" y="2882025"/>
            <a:ext cx="6749334" cy="185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DATABASES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71202" y="2757749"/>
            <a:ext cx="10055944" cy="2873126"/>
            <a:chOff x="1227" y="372359"/>
            <a:chExt cx="10055944" cy="2873126"/>
          </a:xfrm>
        </p:grpSpPr>
        <p:sp>
          <p:nvSpPr>
            <p:cNvPr id="117" name="Google Shape;117;p3"/>
            <p:cNvSpPr/>
            <p:nvPr/>
          </p:nvSpPr>
          <p:spPr>
            <a:xfrm>
              <a:off x="1227" y="372359"/>
              <a:ext cx="4788544" cy="2873126"/>
            </a:xfrm>
            <a:prstGeom prst="rect">
              <a:avLst/>
            </a:prstGeom>
            <a:solidFill>
              <a:srgbClr val="19376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227" y="372359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250" lIns="175250" spcFirstLastPara="1" rIns="175250" wrap="square" tIns="17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Gill Sans"/>
                <a:buNone/>
              </a:pPr>
              <a:r>
                <a:rPr b="0" i="0" lang="en-US" sz="4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Are systems that allow users to store and organize their data.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268627" y="372359"/>
              <a:ext cx="4788544" cy="2873126"/>
            </a:xfrm>
            <a:prstGeom prst="rect">
              <a:avLst/>
            </a:prstGeom>
            <a:solidFill>
              <a:srgbClr val="9CBF5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5268627" y="372359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250" lIns="175250" spcFirstLastPara="1" rIns="175250" wrap="square" tIns="17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Gill Sans"/>
                <a:buNone/>
              </a:pPr>
              <a:r>
                <a:rPr b="0" i="0" lang="en-US" sz="4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Useful when dealing with large amounts of data.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PEOPLE WHO USE DATABASES</a:t>
            </a:r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1250950" y="2394199"/>
            <a:ext cx="10179050" cy="3377700"/>
            <a:chOff x="0" y="108199"/>
            <a:chExt cx="10179050" cy="3377700"/>
          </a:xfrm>
        </p:grpSpPr>
        <p:sp>
          <p:nvSpPr>
            <p:cNvPr id="127" name="Google Shape;127;p4"/>
            <p:cNvSpPr/>
            <p:nvPr/>
          </p:nvSpPr>
          <p:spPr>
            <a:xfrm>
              <a:off x="0" y="329599"/>
              <a:ext cx="10179050" cy="1086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937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329599"/>
              <a:ext cx="10179050" cy="108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790000" spcFirstLastPara="1" rIns="790000" wrap="square" tIns="3124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Market Research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Business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Sales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8952" y="108199"/>
              <a:ext cx="7125335" cy="442800"/>
            </a:xfrm>
            <a:prstGeom prst="roundRect">
              <a:avLst>
                <a:gd fmla="val 16667" name="adj"/>
              </a:avLst>
            </a:prstGeom>
            <a:solidFill>
              <a:srgbClr val="19376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530568" y="129815"/>
              <a:ext cx="7082103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9300" spcFirstLastPara="1" rIns="269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Analysts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1718750"/>
              <a:ext cx="10179050" cy="1086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E9D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1718750"/>
              <a:ext cx="10179050" cy="108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790000" spcFirstLastPara="1" rIns="790000" wrap="square" tIns="3124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Scientist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Software Engineers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Web Developers</a:t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08952" y="1497350"/>
              <a:ext cx="7125335" cy="442800"/>
            </a:xfrm>
            <a:prstGeom prst="roundRect">
              <a:avLst>
                <a:gd fmla="val 16667" name="adj"/>
              </a:avLst>
            </a:prstGeom>
            <a:solidFill>
              <a:srgbClr val="2E9D6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530568" y="1518966"/>
              <a:ext cx="7082103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9300" spcFirstLastPara="1" rIns="269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Tech 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0" y="3107899"/>
              <a:ext cx="1017905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CBF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08952" y="2886500"/>
              <a:ext cx="7125335" cy="442800"/>
            </a:xfrm>
            <a:prstGeom prst="roundRect">
              <a:avLst>
                <a:gd fmla="val 16667" name="adj"/>
              </a:avLst>
            </a:prstGeom>
            <a:solidFill>
              <a:srgbClr val="9CBF5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530568" y="2908116"/>
              <a:ext cx="7082103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9300" spcFirstLastPara="1" rIns="269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Anyone who needs data to answer a question or do something.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DATABASES</a:t>
            </a:r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>
            <a:off x="1252192" y="2468126"/>
            <a:ext cx="10176564" cy="3229847"/>
            <a:chOff x="1242" y="182126"/>
            <a:chExt cx="10176564" cy="3229847"/>
          </a:xfrm>
        </p:grpSpPr>
        <p:sp>
          <p:nvSpPr>
            <p:cNvPr id="144" name="Google Shape;144;p5"/>
            <p:cNvSpPr/>
            <p:nvPr/>
          </p:nvSpPr>
          <p:spPr>
            <a:xfrm>
              <a:off x="1242" y="182126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rgbClr val="62B3C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85840" y="642494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2B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566955" y="723609"/>
              <a:ext cx="4199154" cy="2607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Gill Sans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As a data analytics professional, you will use databases to gather your data.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31824" y="182126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rgbClr val="62B3C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16422" y="642494"/>
              <a:ext cx="4361384" cy="276947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2B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5897537" y="723609"/>
              <a:ext cx="4199154" cy="2607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Gill Sans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Once you have access to your data source, you can begin to extract that data to answer business questions.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0" y="0"/>
            <a:ext cx="7569200" cy="6858000"/>
          </a:xfrm>
          <a:custGeom>
            <a:rect b="b" l="l" r="r" t="t"/>
            <a:pathLst>
              <a:path extrusionOk="0" h="6858000" w="75692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BDBD8"/>
          </a:solidFill>
          <a:ln>
            <a:noFill/>
          </a:ln>
        </p:spPr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754144" y="484631"/>
            <a:ext cx="6340519" cy="16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Impact"/>
              <a:buNone/>
            </a:pPr>
            <a:r>
              <a:rPr lang="en-US" sz="4700"/>
              <a:t>CHALLENGES OF WORKING WITH DATA… 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765051" y="2443140"/>
            <a:ext cx="6306309" cy="393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Accessing your data from within your database.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Cleaning/transforming your data.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Accuracy of the data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What story can I tell with my data?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Is this what my users want?</a:t>
            </a:r>
            <a:endParaRPr/>
          </a:p>
        </p:txBody>
      </p:sp>
      <p:pic>
        <p:nvPicPr>
          <p:cNvPr descr="Users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0787" y="1600709"/>
            <a:ext cx="3656581" cy="36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0" y="0"/>
            <a:ext cx="7569200" cy="6858000"/>
          </a:xfrm>
          <a:custGeom>
            <a:rect b="b" l="l" r="r" t="t"/>
            <a:pathLst>
              <a:path extrusionOk="0" h="6858000" w="75692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BDBD8"/>
          </a:solidFill>
          <a:ln>
            <a:noFill/>
          </a:ln>
        </p:spPr>
      </p:sp>
      <p:sp>
        <p:nvSpPr>
          <p:cNvPr id="166" name="Google Shape;166;p7"/>
          <p:cNvSpPr txBox="1"/>
          <p:nvPr>
            <p:ph type="title"/>
          </p:nvPr>
        </p:nvSpPr>
        <p:spPr>
          <a:xfrm>
            <a:off x="754144" y="484631"/>
            <a:ext cx="6340519" cy="16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DATA ANALYTICS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765051" y="2443140"/>
            <a:ext cx="6306309" cy="393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As an analytics professional, you will be working with business owners, physicians, administration, project managers, etc. …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SQL is your primary resource for finding the data needed to answer those questions.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After you have your data, you can import or connect to Python to do analysis on your data.</a:t>
            </a:r>
            <a:endParaRPr/>
          </a:p>
        </p:txBody>
      </p:sp>
      <p:pic>
        <p:nvPicPr>
          <p:cNvPr descr="Teacher"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0787" y="1600709"/>
            <a:ext cx="3656581" cy="36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251679" y="645107"/>
            <a:ext cx="3384329" cy="5421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/>
              <a:t>EXCEL VS. DATABASES – WHY BOTHER?</a:t>
            </a:r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>
            <a:off x="5280025" y="799624"/>
            <a:ext cx="5994400" cy="5488800"/>
            <a:chOff x="0" y="155100"/>
            <a:chExt cx="5994400" cy="5099220"/>
          </a:xfrm>
        </p:grpSpPr>
        <p:sp>
          <p:nvSpPr>
            <p:cNvPr id="176" name="Google Shape;176;p8"/>
            <p:cNvSpPr/>
            <p:nvPr/>
          </p:nvSpPr>
          <p:spPr>
            <a:xfrm>
              <a:off x="0" y="465060"/>
              <a:ext cx="5994400" cy="218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937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0" y="465069"/>
              <a:ext cx="5994300" cy="22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465225" spcFirstLastPara="1" rIns="465225" wrap="square" tIns="4373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One-time Analysis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Reasonable dataset size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Ability for untrained people to work with data</a:t>
              </a:r>
              <a:endPara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lang="en-US" sz="21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Speed not that important</a:t>
              </a:r>
              <a:endParaRPr sz="2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99720" y="155100"/>
              <a:ext cx="4196080" cy="619920"/>
            </a:xfrm>
            <a:prstGeom prst="roundRect">
              <a:avLst>
                <a:gd fmla="val 16667" name="adj"/>
              </a:avLst>
            </a:prstGeom>
            <a:solidFill>
              <a:srgbClr val="19376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329982" y="185362"/>
              <a:ext cx="41355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600" spcFirstLastPara="1" rIns="15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Gill Sans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Spreadsheets</a:t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0" y="3071370"/>
              <a:ext cx="5994400" cy="218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EBE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0" y="3071370"/>
              <a:ext cx="5994400" cy="218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465225" spcFirstLastPara="1" rIns="465225" wrap="square" tIns="4373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Can handle very large amounts of data, quickly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Quickly combine different databases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Automation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from websites and applications</a:t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99720" y="2761410"/>
              <a:ext cx="4196080" cy="619920"/>
            </a:xfrm>
            <a:prstGeom prst="roundRect">
              <a:avLst>
                <a:gd fmla="val 16667" name="adj"/>
              </a:avLst>
            </a:prstGeom>
            <a:solidFill>
              <a:srgbClr val="9EBE5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329982" y="2791672"/>
              <a:ext cx="41355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58600" spcFirstLastPara="1" rIns="15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Gill Sans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Databases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4961376" y="1432223"/>
            <a:ext cx="6057144" cy="335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Font typeface="Impact"/>
              <a:buNone/>
            </a:pPr>
            <a:r>
              <a:rPr lang="en-US" sz="8000"/>
              <a:t>EXCEL VS. DATABASES – </a:t>
            </a:r>
            <a:r>
              <a:rPr lang="en-US" sz="2000"/>
              <a:t>THEY’RE NOT THAT DIFFERENT …</a:t>
            </a:r>
            <a:endParaRPr sz="8000"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762" y="1420336"/>
            <a:ext cx="3229031" cy="39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2019-07-18T13:55:46Z</dcterms:created>
  <dc:creator>nicholas schettini</dc:creator>
</cp:coreProperties>
</file>