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6" r:id="rId3"/>
    <p:sldId id="322" r:id="rId4"/>
    <p:sldId id="325" r:id="rId5"/>
    <p:sldId id="283" r:id="rId6"/>
    <p:sldId id="284" r:id="rId7"/>
    <p:sldId id="324" r:id="rId8"/>
    <p:sldId id="32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9D83-8037-1448-A24B-8C16D4101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54520-DBD6-B840-BF22-7F99EF116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06F46-6F9A-134B-907D-FF9D2847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393C-D9B6-4C48-A550-6D217D072AD9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053BA-1506-4446-87FB-33C9010E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D7C98-7D50-994B-A82F-591830FC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047-8894-1A43-88F1-0DCA5C6E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9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6DB2-774B-4041-8A2C-44356E4B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F13FE-007F-B546-B65E-B52A3CD9B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BF172-FCB1-5344-B94A-FDABCD060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393C-D9B6-4C48-A550-6D217D072AD9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68B79-0987-C440-845A-13205118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F0FA7-7EE7-134B-BDBD-B5ACFAC3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047-8894-1A43-88F1-0DCA5C6E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9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C3FC0-312E-3E4D-BA44-3EAFF9A13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63796-799B-1348-8456-5505A5BD7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5218D-1FF5-8741-9093-79094A56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393C-D9B6-4C48-A550-6D217D072AD9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67BA2-0581-AD45-8051-0D26908F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4184C-7D63-E741-8985-28C620D9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047-8894-1A43-88F1-0DCA5C6E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1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864D-0F03-D645-9365-42367590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F9124-5B3E-4643-920A-14FFCC53D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D8C23-4DB2-834B-BECB-DA9DD427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393C-D9B6-4C48-A550-6D217D072AD9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E43F3-7640-094B-96B5-20F19621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32F37-363A-784A-BD16-937EBFC3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047-8894-1A43-88F1-0DCA5C6E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8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AAEF9-6C6D-0148-A98C-7DC6F2D6F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F265B-1C56-7848-B3FB-5BCAE58B6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6B4E4-5AE5-F842-B222-1B7D909D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393C-D9B6-4C48-A550-6D217D072AD9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3FC47-8ABC-7C4E-91B0-63100B69B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E1FA2-0A3F-944C-84DE-8C2B3666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047-8894-1A43-88F1-0DCA5C6E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6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5962-D3E5-A34D-9E84-B24D8629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45987-FB4F-B94F-8EAD-449FB0C6F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D7DED-63E7-8E47-B381-62D666136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C21CA-8BA8-594B-A05D-14E53E08D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393C-D9B6-4C48-A550-6D217D072AD9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2038B-2372-BF4F-B53B-2EC534F6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1ABAE-3C9E-D948-9815-E7E15A33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047-8894-1A43-88F1-0DCA5C6E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6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953EC-609F-B443-A260-AD07E7C70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CBF01-29CF-EF44-9920-4997C8F6F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D4C2D-3392-684F-9A79-3124144D3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24081-907E-3746-BC0E-3A83B017C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D08497-6393-F241-812C-3BB3735B2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7FFCD9-74F9-554B-A340-62B8ACAE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393C-D9B6-4C48-A550-6D217D072AD9}" type="datetimeFigureOut">
              <a:rPr lang="en-US" smtClean="0"/>
              <a:t>10/4/19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3DF683-E5FD-874C-834D-61E2D41F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47639-3B22-B641-92B8-7DCA2453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047-8894-1A43-88F1-0DCA5C6E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2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DDEE-EC09-6740-9B98-3F586B91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7A687-E546-984E-AFC5-6DA7774A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393C-D9B6-4C48-A550-6D217D072AD9}" type="datetimeFigureOut">
              <a:rPr lang="en-US" smtClean="0"/>
              <a:t>10/4/19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EF7C2-F289-7C42-819F-4F22EBCF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406ED-E75F-D24E-ADC4-FE7D0C5A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047-8894-1A43-88F1-0DCA5C6E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5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8574A6-762A-0E44-A6B4-146D7FD0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393C-D9B6-4C48-A550-6D217D072AD9}" type="datetimeFigureOut">
              <a:rPr lang="en-US" smtClean="0"/>
              <a:t>10/4/19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B3E2D2-60FB-4A41-A596-29A218CB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16113-D2E2-F641-BF07-346309E3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047-8894-1A43-88F1-0DCA5C6E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3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249E8-9F57-8E44-B094-8E07C1347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CA998-DF93-6F46-99E9-7951DA35F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49007-C3D1-AB42-85BE-8F041EBF4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20FC0-C33C-614B-85BC-6AEC9288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393C-D9B6-4C48-A550-6D217D072AD9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194CB-0B24-EA4B-B7F9-6C7E8A8F6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D4E07-D68C-8D4E-832C-4FFB24EA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047-8894-1A43-88F1-0DCA5C6E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8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DC108-470D-8049-9374-0A48C3A2A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F565B-BBEC-AE42-A11F-0BB314B6E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F06AF-8B6B-BF4B-A2AF-3C500F585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E4C51-EABF-B74D-BEEF-99C173FB7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393C-D9B6-4C48-A550-6D217D072AD9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63499-2126-E34A-B1C8-D558B4DF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FE3B4-3E37-C14F-8A6C-ABCDEE1D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047-8894-1A43-88F1-0DCA5C6E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8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3EFF75-533A-D649-B654-59C334B21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0678C-442B-A94D-8D07-A022054F2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5883F-C5B7-C246-B24B-B46227D81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0393C-D9B6-4C48-A550-6D217D072AD9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2B8ED-821C-8D4C-8C22-E4CA676A0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F3E03-6107-024D-884C-47F648E85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CC047-8894-1A43-88F1-0DCA5C6E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6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59C4-D460-9D47-B984-F884AF21D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stars: some background for the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83DEC-1480-2C4E-AB0E-F1FB8C1FFC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Richard J. </a:t>
            </a:r>
            <a:r>
              <a:rPr lang="en-US" dirty="0" err="1"/>
              <a:t>Stancliffe</a:t>
            </a:r>
            <a:endParaRPr lang="en-US" dirty="0"/>
          </a:p>
          <a:p>
            <a:r>
              <a:rPr lang="en-US" dirty="0"/>
              <a:t>(University of Hull, UK)</a:t>
            </a:r>
          </a:p>
        </p:txBody>
      </p:sp>
    </p:spTree>
    <p:extLst>
      <p:ext uri="{BB962C8B-B14F-4D97-AF65-F5344CB8AC3E}">
        <p14:creationId xmlns:p14="http://schemas.microsoft.com/office/powerpoint/2010/main" val="53968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32ED-C3E0-3846-B679-A3041F36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39" y="-16241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Modelling Stars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8AA9-BD25-DF40-B41A-C5CB2A9CC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592" y="1680447"/>
            <a:ext cx="3865685" cy="4351338"/>
          </a:xfrm>
        </p:spPr>
        <p:txBody>
          <a:bodyPr/>
          <a:lstStyle/>
          <a:p>
            <a:r>
              <a:rPr lang="en-US" dirty="0"/>
              <a:t>How do I go from this…</a:t>
            </a:r>
          </a:p>
          <a:p>
            <a:endParaRPr lang="en-US" dirty="0"/>
          </a:p>
          <a:p>
            <a:r>
              <a:rPr lang="en-US" dirty="0"/>
              <a:t>…into something I can model?</a:t>
            </a:r>
          </a:p>
          <a:p>
            <a:endParaRPr lang="en-US" dirty="0"/>
          </a:p>
          <a:p>
            <a:r>
              <a:rPr lang="en-US" dirty="0"/>
              <a:t>I have to simplify a few things!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6C4FD-283E-8343-B8E4-494BDEF3B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98728"/>
            <a:ext cx="5363458" cy="53248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45D085-B9E2-684B-B6CE-D28CE1C50CB5}"/>
              </a:ext>
            </a:extLst>
          </p:cNvPr>
          <p:cNvSpPr txBox="1"/>
          <p:nvPr/>
        </p:nvSpPr>
        <p:spPr>
          <a:xfrm>
            <a:off x="10284528" y="6123543"/>
            <a:ext cx="149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Image: NASA</a:t>
            </a:r>
          </a:p>
        </p:txBody>
      </p:sp>
    </p:spTree>
    <p:extLst>
      <p:ext uri="{BB962C8B-B14F-4D97-AF65-F5344CB8AC3E}">
        <p14:creationId xmlns:p14="http://schemas.microsoft.com/office/powerpoint/2010/main" val="238914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25D5B-B450-E94B-B92A-5140101F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2708"/>
            <a:ext cx="10515600" cy="5828364"/>
          </a:xfrm>
        </p:spPr>
        <p:txBody>
          <a:bodyPr/>
          <a:lstStyle/>
          <a:p>
            <a:r>
              <a:rPr lang="en-US" dirty="0"/>
              <a:t>Assume everything is spherically symmetric</a:t>
            </a:r>
          </a:p>
          <a:p>
            <a:pPr lvl="1"/>
            <a:r>
              <a:rPr lang="en-US" dirty="0"/>
              <a:t>Everything becomes a 1D problem</a:t>
            </a:r>
          </a:p>
          <a:p>
            <a:endParaRPr lang="en-US" dirty="0"/>
          </a:p>
          <a:p>
            <a:r>
              <a:rPr lang="en-US" dirty="0"/>
              <a:t>Split the star up into boxes – called </a:t>
            </a:r>
            <a:r>
              <a:rPr lang="en-US" i="1" dirty="0" err="1">
                <a:solidFill>
                  <a:srgbClr val="FF0000"/>
                </a:solidFill>
              </a:rPr>
              <a:t>meshpoints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Each box has its own properties, mass, density, temperature, composition</a:t>
            </a:r>
          </a:p>
          <a:p>
            <a:endParaRPr lang="en-US" dirty="0"/>
          </a:p>
          <a:p>
            <a:r>
              <a:rPr lang="en-US" dirty="0"/>
              <a:t>We use mass as the important co-ordinate</a:t>
            </a:r>
          </a:p>
          <a:p>
            <a:pPr lvl="1"/>
            <a:r>
              <a:rPr lang="en-US" dirty="0"/>
              <a:t>The total mass enclosed between that mesh point and the </a:t>
            </a:r>
            <a:r>
              <a:rPr lang="en-US" dirty="0" err="1"/>
              <a:t>centre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8DC259-6B2C-A94A-91A8-0E86A887A541}"/>
              </a:ext>
            </a:extLst>
          </p:cNvPr>
          <p:cNvGrpSpPr/>
          <p:nvPr/>
        </p:nvGrpSpPr>
        <p:grpSpPr>
          <a:xfrm>
            <a:off x="2269412" y="2782322"/>
            <a:ext cx="7124185" cy="939523"/>
            <a:chOff x="2577143" y="1744829"/>
            <a:chExt cx="7124185" cy="9395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87FBBEC-CCCB-6E4A-91EC-01921AE6436F}"/>
                </a:ext>
              </a:extLst>
            </p:cNvPr>
            <p:cNvSpPr/>
            <p:nvPr/>
          </p:nvSpPr>
          <p:spPr>
            <a:xfrm>
              <a:off x="2577143" y="1744829"/>
              <a:ext cx="1424837" cy="939523"/>
            </a:xfrm>
            <a:prstGeom prst="rect">
              <a:avLst/>
            </a:prstGeom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885AAF-8B77-9549-9B9A-85C1F1B8038B}"/>
                </a:ext>
              </a:extLst>
            </p:cNvPr>
            <p:cNvSpPr/>
            <p:nvPr/>
          </p:nvSpPr>
          <p:spPr>
            <a:xfrm>
              <a:off x="4001980" y="1744829"/>
              <a:ext cx="1424837" cy="939523"/>
            </a:xfrm>
            <a:prstGeom prst="rect">
              <a:avLst/>
            </a:prstGeom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B465A7-CE1A-7346-B81F-38C14939A33B}"/>
                </a:ext>
              </a:extLst>
            </p:cNvPr>
            <p:cNvSpPr/>
            <p:nvPr/>
          </p:nvSpPr>
          <p:spPr>
            <a:xfrm>
              <a:off x="5426817" y="1744829"/>
              <a:ext cx="1424837" cy="939523"/>
            </a:xfrm>
            <a:prstGeom prst="rect">
              <a:avLst/>
            </a:prstGeom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AD4624C-63DA-3044-9E54-563A8C2D8627}"/>
                </a:ext>
              </a:extLst>
            </p:cNvPr>
            <p:cNvSpPr/>
            <p:nvPr/>
          </p:nvSpPr>
          <p:spPr>
            <a:xfrm>
              <a:off x="6851654" y="1744829"/>
              <a:ext cx="1424837" cy="939523"/>
            </a:xfrm>
            <a:prstGeom prst="rect">
              <a:avLst/>
            </a:prstGeom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E4EAF6-EF9E-6B45-B9DC-7529D4C7800B}"/>
                </a:ext>
              </a:extLst>
            </p:cNvPr>
            <p:cNvSpPr/>
            <p:nvPr/>
          </p:nvSpPr>
          <p:spPr>
            <a:xfrm>
              <a:off x="8276491" y="1744829"/>
              <a:ext cx="1424837" cy="939523"/>
            </a:xfrm>
            <a:prstGeom prst="rect">
              <a:avLst/>
            </a:prstGeom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95C3426-DCC8-9741-B817-8A19E8B5F001}"/>
              </a:ext>
            </a:extLst>
          </p:cNvPr>
          <p:cNvSpPr txBox="1"/>
          <p:nvPr/>
        </p:nvSpPr>
        <p:spPr>
          <a:xfrm>
            <a:off x="9706708" y="3067417"/>
            <a:ext cx="900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Surface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A8F909-4002-C54B-B7E9-C3C67D03AE52}"/>
              </a:ext>
            </a:extLst>
          </p:cNvPr>
          <p:cNvSpPr txBox="1"/>
          <p:nvPr/>
        </p:nvSpPr>
        <p:spPr>
          <a:xfrm>
            <a:off x="1103451" y="3059668"/>
            <a:ext cx="900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Centre</a:t>
            </a:r>
          </a:p>
        </p:txBody>
      </p:sp>
    </p:spTree>
    <p:extLst>
      <p:ext uri="{BB962C8B-B14F-4D97-AF65-F5344CB8AC3E}">
        <p14:creationId xmlns:p14="http://schemas.microsoft.com/office/powerpoint/2010/main" val="352497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146A-2D8B-A146-8EE4-D13894B7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05EA7-1F63-2C4C-8B88-3E2A12FDD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box contains a certain amount of each isotope</a:t>
            </a:r>
          </a:p>
          <a:p>
            <a:endParaRPr lang="en-US" dirty="0"/>
          </a:p>
          <a:p>
            <a:r>
              <a:rPr lang="en-US" dirty="0"/>
              <a:t>We describe the </a:t>
            </a:r>
            <a:r>
              <a:rPr lang="en-US" i="1" dirty="0">
                <a:solidFill>
                  <a:srgbClr val="FF0000"/>
                </a:solidFill>
              </a:rPr>
              <a:t>abundance</a:t>
            </a:r>
            <a:r>
              <a:rPr lang="en-US" dirty="0"/>
              <a:t> in terms of the </a:t>
            </a:r>
            <a:r>
              <a:rPr lang="en-US" i="1" dirty="0">
                <a:solidFill>
                  <a:srgbClr val="C00000"/>
                </a:solidFill>
              </a:rPr>
              <a:t>mass fraction</a:t>
            </a:r>
            <a:endParaRPr lang="en-US" i="1" dirty="0"/>
          </a:p>
          <a:p>
            <a:pPr lvl="1"/>
            <a:r>
              <a:rPr lang="en-US" dirty="0"/>
              <a:t>Usually given the symbol X, with a subscript for each isotope, </a:t>
            </a:r>
            <a:r>
              <a:rPr lang="en-US" dirty="0" err="1"/>
              <a:t>i</a:t>
            </a:r>
            <a:endParaRPr lang="en-US" dirty="0"/>
          </a:p>
          <a:p>
            <a:pPr lvl="1"/>
            <a:r>
              <a:rPr lang="en-US" dirty="0"/>
              <a:t>You came across this in the pre-school assignment</a:t>
            </a:r>
          </a:p>
          <a:p>
            <a:pPr lvl="1"/>
            <a:endParaRPr lang="en-US" dirty="0"/>
          </a:p>
          <a:p>
            <a:r>
              <a:rPr lang="en-US" dirty="0"/>
              <a:t>The abundance is the fraction of the mass in this box that is in isotope </a:t>
            </a:r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1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19772"/>
            <a:ext cx="7772400" cy="706182"/>
          </a:xfrm>
        </p:spPr>
        <p:txBody>
          <a:bodyPr/>
          <a:lstStyle/>
          <a:p>
            <a:pPr algn="ctr"/>
            <a:r>
              <a:rPr lang="en-US" dirty="0"/>
              <a:t>Stellar Structure equations</a:t>
            </a:r>
          </a:p>
        </p:txBody>
      </p:sp>
      <p:pic>
        <p:nvPicPr>
          <p:cNvPr id="4" name="Picture 3" descr="StellarEqn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289" y="825954"/>
            <a:ext cx="6474190" cy="588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1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Chemical evolution equations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26092" y="3743021"/>
          <a:ext cx="2269848" cy="1134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3" imgW="787400" imgH="393700" progId="Equation.3">
                  <p:embed/>
                </p:oleObj>
              </mc:Choice>
              <mc:Fallback>
                <p:oleObj name="Equation" r:id="rId3" imgW="787400" imgH="3937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6092" y="3743021"/>
                        <a:ext cx="2269848" cy="113492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084993" y="3743021"/>
          <a:ext cx="2203089" cy="1134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5" imgW="838200" imgH="431800" progId="Equation.3">
                  <p:embed/>
                </p:oleObj>
              </mc:Choice>
              <mc:Fallback>
                <p:oleObj name="Equation" r:id="rId5" imgW="838200" imgH="4318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84993" y="3743021"/>
                        <a:ext cx="2203089" cy="113492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577143" y="1744829"/>
            <a:ext cx="1424837" cy="939523"/>
          </a:xfrm>
          <a:prstGeom prst="rect">
            <a:avLst/>
          </a:prstGeom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01980" y="1744829"/>
            <a:ext cx="1424837" cy="939523"/>
          </a:xfrm>
          <a:prstGeom prst="rect">
            <a:avLst/>
          </a:prstGeom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26817" y="1744829"/>
            <a:ext cx="1424837" cy="939523"/>
          </a:xfrm>
          <a:prstGeom prst="rect">
            <a:avLst/>
          </a:prstGeom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1654" y="1744829"/>
            <a:ext cx="1424837" cy="939523"/>
          </a:xfrm>
          <a:prstGeom prst="rect">
            <a:avLst/>
          </a:prstGeom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76491" y="1744829"/>
            <a:ext cx="1424837" cy="939523"/>
          </a:xfrm>
          <a:prstGeom prst="rect">
            <a:avLst/>
          </a:prstGeom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43245" y="2023587"/>
            <a:ext cx="38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096583" y="3749630"/>
            <a:ext cx="2191498" cy="1134924"/>
            <a:chOff x="3590451" y="5787257"/>
            <a:chExt cx="2191498" cy="1134924"/>
          </a:xfrm>
          <a:effectLst/>
        </p:grpSpPr>
        <p:sp>
          <p:nvSpPr>
            <p:cNvPr id="15" name="Rectangle 14"/>
            <p:cNvSpPr/>
            <p:nvPr/>
          </p:nvSpPr>
          <p:spPr>
            <a:xfrm>
              <a:off x="3590451" y="5787257"/>
              <a:ext cx="2191498" cy="113492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49196" y="6034281"/>
              <a:ext cx="1910108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000000"/>
                  </a:solidFill>
                </a:rPr>
                <a:t>+ mixing</a:t>
              </a: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>
            <a:off x="5168693" y="2145015"/>
            <a:ext cx="598482" cy="0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552412" y="2145015"/>
            <a:ext cx="598482" cy="0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168693" y="2281698"/>
            <a:ext cx="598482" cy="0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6552412" y="2292023"/>
            <a:ext cx="598482" cy="0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73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709F-D90B-B744-9D1C-1B05043F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solve all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AFF60-7E22-654B-8C82-7AF9064F3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654"/>
            <a:ext cx="10515600" cy="4638309"/>
          </a:xfrm>
        </p:spPr>
        <p:txBody>
          <a:bodyPr/>
          <a:lstStyle/>
          <a:p>
            <a:r>
              <a:rPr lang="en-US" dirty="0"/>
              <a:t>Just like your forward Euler method</a:t>
            </a:r>
          </a:p>
          <a:p>
            <a:endParaRPr lang="en-US" dirty="0"/>
          </a:p>
          <a:p>
            <a:r>
              <a:rPr lang="en-US" dirty="0"/>
              <a:t>If you know your structure at one time, t, we can calculate what it is like at </a:t>
            </a:r>
            <a:r>
              <a:rPr lang="en-US" dirty="0" err="1"/>
              <a:t>t+dt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call each time point in the model a </a:t>
            </a:r>
            <a:r>
              <a:rPr lang="en-US" i="1" dirty="0">
                <a:solidFill>
                  <a:srgbClr val="FF0000"/>
                </a:solidFill>
              </a:rPr>
              <a:t>cycle</a:t>
            </a:r>
          </a:p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dirty="0"/>
              <a:t>The step sizes vary depending on what is happening</a:t>
            </a:r>
          </a:p>
          <a:p>
            <a:pPr lvl="1"/>
            <a:r>
              <a:rPr lang="en-US" dirty="0"/>
              <a:t>Large when the star is changing slowly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1032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3104-E7DC-5040-B400-1D395A48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 you end up with?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9D0BD-8681-5F43-801C-44A08C4E8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514"/>
            <a:ext cx="10515600" cy="4883285"/>
          </a:xfrm>
        </p:spPr>
        <p:txBody>
          <a:bodyPr/>
          <a:lstStyle/>
          <a:p>
            <a:r>
              <a:rPr lang="en-US" dirty="0"/>
              <a:t>A sequence of cycles</a:t>
            </a:r>
          </a:p>
          <a:p>
            <a:pPr lvl="1"/>
            <a:r>
              <a:rPr lang="en-US" dirty="0"/>
              <a:t>Defined by a cycle number and time/age</a:t>
            </a:r>
          </a:p>
          <a:p>
            <a:endParaRPr lang="en-US" dirty="0"/>
          </a:p>
          <a:p>
            <a:r>
              <a:rPr lang="en-US" dirty="0"/>
              <a:t>Each cycle has its own structure</a:t>
            </a:r>
          </a:p>
          <a:p>
            <a:pPr lvl="1"/>
            <a:r>
              <a:rPr lang="en-US" dirty="0"/>
              <a:t>Composition/radius/temperature as a function of mass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makes up an evolutionary sequence</a:t>
            </a:r>
          </a:p>
          <a:p>
            <a:endParaRPr lang="en-US" dirty="0"/>
          </a:p>
          <a:p>
            <a:r>
              <a:rPr lang="en-US" dirty="0"/>
              <a:t>You are now going to investigate some actual research data</a:t>
            </a:r>
          </a:p>
          <a:p>
            <a:pPr lvl="1"/>
            <a:r>
              <a:rPr lang="en-US" dirty="0" err="1"/>
              <a:t>NuGrid</a:t>
            </a:r>
            <a:r>
              <a:rPr lang="en-US" dirty="0"/>
              <a:t> collaboration evolutionary sequences (</a:t>
            </a:r>
            <a:r>
              <a:rPr lang="en-US" dirty="0" err="1"/>
              <a:t>Pignatari</a:t>
            </a:r>
            <a:r>
              <a:rPr lang="en-US" dirty="0"/>
              <a:t> et al., 2016)</a:t>
            </a:r>
          </a:p>
        </p:txBody>
      </p:sp>
    </p:spTree>
    <p:extLst>
      <p:ext uri="{BB962C8B-B14F-4D97-AF65-F5344CB8AC3E}">
        <p14:creationId xmlns:p14="http://schemas.microsoft.com/office/powerpoint/2010/main" val="16256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290</Words>
  <Application>Microsoft Macintosh PowerPoint</Application>
  <PresentationFormat>Widescreen</PresentationFormat>
  <Paragraphs>55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Equation</vt:lpstr>
      <vt:lpstr>Modelling stars: some background for the exercise</vt:lpstr>
      <vt:lpstr>Modelling Stars</vt:lpstr>
      <vt:lpstr>PowerPoint Presentation</vt:lpstr>
      <vt:lpstr>Composition</vt:lpstr>
      <vt:lpstr>Stellar Structure equations</vt:lpstr>
      <vt:lpstr>Chemical evolution equations</vt:lpstr>
      <vt:lpstr>How do we solve all this?</vt:lpstr>
      <vt:lpstr>What do you end up with?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stars: some background for the exercise</dc:title>
  <dc:creator>Microsoft Office User</dc:creator>
  <cp:lastModifiedBy>Microsoft Office User</cp:lastModifiedBy>
  <cp:revision>6</cp:revision>
  <dcterms:created xsi:type="dcterms:W3CDTF">2019-10-04T12:50:09Z</dcterms:created>
  <dcterms:modified xsi:type="dcterms:W3CDTF">2019-10-04T13:11:10Z</dcterms:modified>
</cp:coreProperties>
</file>