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Lst>
  <p:notesMasterIdLst>
    <p:notesMasterId r:id="rId23"/>
  </p:notesMasterIdLst>
  <p:handoutMasterIdLst>
    <p:handoutMasterId r:id="rId24"/>
  </p:handoutMasterIdLst>
  <p:sldIdLst>
    <p:sldId id="437" r:id="rId3"/>
    <p:sldId id="441" r:id="rId4"/>
    <p:sldId id="442" r:id="rId5"/>
    <p:sldId id="443" r:id="rId6"/>
    <p:sldId id="444" r:id="rId7"/>
    <p:sldId id="440" r:id="rId8"/>
    <p:sldId id="438" r:id="rId9"/>
    <p:sldId id="262" r:id="rId10"/>
    <p:sldId id="447" r:id="rId11"/>
    <p:sldId id="448" r:id="rId12"/>
    <p:sldId id="449" r:id="rId13"/>
    <p:sldId id="451" r:id="rId14"/>
    <p:sldId id="452" r:id="rId15"/>
    <p:sldId id="439" r:id="rId16"/>
    <p:sldId id="453" r:id="rId17"/>
    <p:sldId id="446" r:id="rId18"/>
    <p:sldId id="454" r:id="rId19"/>
    <p:sldId id="413" r:id="rId20"/>
    <p:sldId id="265" r:id="rId21"/>
    <p:sldId id="43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6327" autoAdjust="0"/>
  </p:normalViewPr>
  <p:slideViewPr>
    <p:cSldViewPr snapToGrid="0" showGuides="1">
      <p:cViewPr varScale="1">
        <p:scale>
          <a:sx n="87" d="100"/>
          <a:sy n="87" d="100"/>
        </p:scale>
        <p:origin x="63" y="141"/>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5011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1A3A1-4A87-4941-9E05-521878B8DC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8FDE6D-2484-4086-AB12-B6BD780D3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EA5F70-A103-4576-BD90-20817EDA3FFA}"/>
              </a:ext>
            </a:extLst>
          </p:cNvPr>
          <p:cNvSpPr>
            <a:spLocks noGrp="1"/>
          </p:cNvSpPr>
          <p:nvPr>
            <p:ph type="dt" sz="half" idx="10"/>
          </p:nvPr>
        </p:nvSpPr>
        <p:spPr/>
        <p:txBody>
          <a:bodyPr/>
          <a:lstStyle/>
          <a:p>
            <a:fld id="{2FD23064-96FD-480A-BC4F-ACAD17198396}" type="datetimeFigureOut">
              <a:rPr lang="zh-CN" altLang="en-US" smtClean="0"/>
              <a:t>2022/3/22</a:t>
            </a:fld>
            <a:endParaRPr lang="zh-CN" altLang="en-US"/>
          </a:p>
        </p:txBody>
      </p:sp>
      <p:sp>
        <p:nvSpPr>
          <p:cNvPr id="5" name="页脚占位符 4">
            <a:extLst>
              <a:ext uri="{FF2B5EF4-FFF2-40B4-BE49-F238E27FC236}">
                <a16:creationId xmlns:a16="http://schemas.microsoft.com/office/drawing/2014/main" id="{9B8BC554-C175-4022-93DB-DD95D1E185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FB049-2FD1-4B65-8F78-965D3C5159AB}"/>
              </a:ext>
            </a:extLst>
          </p:cNvPr>
          <p:cNvSpPr>
            <a:spLocks noGrp="1"/>
          </p:cNvSpPr>
          <p:nvPr>
            <p:ph type="sldNum" sz="quarter" idx="12"/>
          </p:nvPr>
        </p:nvSpPr>
        <p:spPr/>
        <p:txBody>
          <a:bodyPr/>
          <a:lstStyle/>
          <a:p>
            <a:fld id="{9C5CA99B-55B5-498B-904E-C58ACDF61AF6}" type="slidenum">
              <a:rPr lang="zh-CN" altLang="en-US" smtClean="0"/>
              <a:t>‹#›</a:t>
            </a:fld>
            <a:endParaRPr lang="zh-CN" altLang="en-US"/>
          </a:p>
        </p:txBody>
      </p:sp>
    </p:spTree>
    <p:extLst>
      <p:ext uri="{BB962C8B-B14F-4D97-AF65-F5344CB8AC3E}">
        <p14:creationId xmlns:p14="http://schemas.microsoft.com/office/powerpoint/2010/main" val="1151077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85" r:id="rId24"/>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hyperlink" Target="https://www.egret.com/" TargetMode="External"/><Relationship Id="rId3" Type="http://schemas.openxmlformats.org/officeDocument/2006/relationships/hyperlink" Target="https://www.figma.com/" TargetMode="External"/><Relationship Id="rId7" Type="http://schemas.openxmlformats.org/officeDocument/2006/relationships/hyperlink" Target="https://unity.com/" TargetMode="External"/><Relationship Id="rId2" Type="http://schemas.openxmlformats.org/officeDocument/2006/relationships/hyperlink" Target="https://www.google.com/earth/" TargetMode="External"/><Relationship Id="rId1" Type="http://schemas.openxmlformats.org/officeDocument/2006/relationships/slideLayout" Target="../slideLayouts/slideLayout24.xml"/><Relationship Id="rId6" Type="http://schemas.openxmlformats.org/officeDocument/2006/relationships/hyperlink" Target="https://soundation.com/" TargetMode="External"/><Relationship Id="rId5" Type="http://schemas.openxmlformats.org/officeDocument/2006/relationships/hyperlink" Target="https://clipchamp.com/" TargetMode="External"/><Relationship Id="rId4" Type="http://schemas.openxmlformats.org/officeDocument/2006/relationships/hyperlink" Target="https://web.autocad.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Title Image Placeholder">
            <a:extLst>
              <a:ext uri="{FF2B5EF4-FFF2-40B4-BE49-F238E27FC236}">
                <a16:creationId xmlns:a16="http://schemas.microsoft.com/office/drawing/2014/main" id="{1DBD5BA8-3B38-4FF6-9026-EBB204C031D4}"/>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61" r="61"/>
          <a:stretch/>
        </p:blipFill>
        <p:spPr>
          <a:prstGeom prst="rect">
            <a:avLst/>
          </a:prstGeom>
        </p:spPr>
      </p:pic>
      <p:sp>
        <p:nvSpPr>
          <p:cNvPr id="41"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5" name="Speaker"/>
          <p:cNvSpPr>
            <a:spLocks noGrp="1"/>
          </p:cNvSpPr>
          <p:nvPr>
            <p:ph type="subTitle" idx="1"/>
          </p:nvPr>
        </p:nvSpPr>
        <p:spPr>
          <a:xfrm>
            <a:off x="288000" y="5130489"/>
            <a:ext cx="10899174" cy="430887"/>
          </a:xfrm>
        </p:spPr>
        <p:txBody>
          <a:bodyPr/>
          <a:lstStyle/>
          <a:p>
            <a:r>
              <a:rPr lang="en-US" dirty="0" err="1"/>
              <a:t>Hubery</a:t>
            </a:r>
            <a:r>
              <a:rPr lang="en-US" dirty="0"/>
              <a:t> Shen, SAP</a:t>
            </a:r>
          </a:p>
          <a:p>
            <a:pPr lvl="0"/>
            <a:r>
              <a:rPr lang="en-US" dirty="0"/>
              <a:t>2022/3/22</a:t>
            </a:r>
          </a:p>
        </p:txBody>
      </p:sp>
      <p:sp>
        <p:nvSpPr>
          <p:cNvPr id="8" name="Presentation Title"/>
          <p:cNvSpPr>
            <a:spLocks noGrp="1"/>
          </p:cNvSpPr>
          <p:nvPr>
            <p:ph type="title"/>
          </p:nvPr>
        </p:nvSpPr>
        <p:spPr bwMode="invGray"/>
        <p:txBody>
          <a:bodyPr/>
          <a:lstStyle/>
          <a:p>
            <a:r>
              <a:rPr lang="en-US" dirty="0" err="1"/>
              <a:t>WebAssembly</a:t>
            </a:r>
            <a:br>
              <a:rPr lang="en-US" dirty="0"/>
            </a:br>
            <a:endParaRPr lang="de-DE" dirty="0">
              <a:solidFill>
                <a:schemeClr val="accent1"/>
              </a:solidFill>
            </a:endParaRPr>
          </a:p>
        </p:txBody>
      </p:sp>
    </p:spTree>
    <p:extLst>
      <p:ext uri="{BB962C8B-B14F-4D97-AF65-F5344CB8AC3E}">
        <p14:creationId xmlns:p14="http://schemas.microsoft.com/office/powerpoint/2010/main" val="415428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CFACBEF-F449-49D7-AA4F-C590658B3D5D}"/>
              </a:ext>
            </a:extLst>
          </p:cNvPr>
          <p:cNvPicPr>
            <a:picLocks noChangeAspect="1"/>
          </p:cNvPicPr>
          <p:nvPr/>
        </p:nvPicPr>
        <p:blipFill>
          <a:blip r:embed="rId2"/>
          <a:stretch>
            <a:fillRect/>
          </a:stretch>
        </p:blipFill>
        <p:spPr>
          <a:xfrm>
            <a:off x="1280758" y="480683"/>
            <a:ext cx="9633657" cy="5498508"/>
          </a:xfrm>
          <a:prstGeom prst="rect">
            <a:avLst/>
          </a:prstGeom>
        </p:spPr>
      </p:pic>
    </p:spTree>
    <p:extLst>
      <p:ext uri="{BB962C8B-B14F-4D97-AF65-F5344CB8AC3E}">
        <p14:creationId xmlns:p14="http://schemas.microsoft.com/office/powerpoint/2010/main" val="162678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BC886A-BF41-4E72-8750-D8A132DAE83C}"/>
              </a:ext>
            </a:extLst>
          </p:cNvPr>
          <p:cNvPicPr>
            <a:picLocks noChangeAspect="1"/>
          </p:cNvPicPr>
          <p:nvPr/>
        </p:nvPicPr>
        <p:blipFill>
          <a:blip r:embed="rId2"/>
          <a:stretch>
            <a:fillRect/>
          </a:stretch>
        </p:blipFill>
        <p:spPr>
          <a:xfrm>
            <a:off x="1327583" y="332227"/>
            <a:ext cx="9250984" cy="6193545"/>
          </a:xfrm>
          <a:prstGeom prst="rect">
            <a:avLst/>
          </a:prstGeom>
        </p:spPr>
      </p:pic>
    </p:spTree>
    <p:extLst>
      <p:ext uri="{BB962C8B-B14F-4D97-AF65-F5344CB8AC3E}">
        <p14:creationId xmlns:p14="http://schemas.microsoft.com/office/powerpoint/2010/main" val="90830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5957E62-9F35-4374-B643-703914093D64}"/>
              </a:ext>
            </a:extLst>
          </p:cNvPr>
          <p:cNvPicPr>
            <a:picLocks noChangeAspect="1"/>
          </p:cNvPicPr>
          <p:nvPr/>
        </p:nvPicPr>
        <p:blipFill>
          <a:blip r:embed="rId2"/>
          <a:stretch>
            <a:fillRect/>
          </a:stretch>
        </p:blipFill>
        <p:spPr>
          <a:xfrm>
            <a:off x="101556" y="85700"/>
            <a:ext cx="11992063" cy="6686599"/>
          </a:xfrm>
          <a:prstGeom prst="rect">
            <a:avLst/>
          </a:prstGeom>
        </p:spPr>
      </p:pic>
    </p:spTree>
    <p:extLst>
      <p:ext uri="{BB962C8B-B14F-4D97-AF65-F5344CB8AC3E}">
        <p14:creationId xmlns:p14="http://schemas.microsoft.com/office/powerpoint/2010/main" val="366429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EEC4E2-295B-4DE9-98B2-AA3F05D88CB3}"/>
              </a:ext>
            </a:extLst>
          </p:cNvPr>
          <p:cNvPicPr>
            <a:picLocks noChangeAspect="1"/>
          </p:cNvPicPr>
          <p:nvPr/>
        </p:nvPicPr>
        <p:blipFill>
          <a:blip r:embed="rId2"/>
          <a:stretch>
            <a:fillRect/>
          </a:stretch>
        </p:blipFill>
        <p:spPr>
          <a:xfrm>
            <a:off x="903351" y="1293165"/>
            <a:ext cx="10543556" cy="3831856"/>
          </a:xfrm>
          <a:prstGeom prst="rect">
            <a:avLst/>
          </a:prstGeom>
        </p:spPr>
      </p:pic>
    </p:spTree>
    <p:extLst>
      <p:ext uri="{BB962C8B-B14F-4D97-AF65-F5344CB8AC3E}">
        <p14:creationId xmlns:p14="http://schemas.microsoft.com/office/powerpoint/2010/main" val="3868027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849300E-7CF1-4593-B840-2D750BC04A24}"/>
              </a:ext>
            </a:extLst>
          </p:cNvPr>
          <p:cNvPicPr>
            <a:picLocks noChangeAspect="1"/>
          </p:cNvPicPr>
          <p:nvPr/>
        </p:nvPicPr>
        <p:blipFill>
          <a:blip r:embed="rId2"/>
          <a:stretch>
            <a:fillRect/>
          </a:stretch>
        </p:blipFill>
        <p:spPr>
          <a:xfrm>
            <a:off x="1616021" y="697941"/>
            <a:ext cx="8946083" cy="2697798"/>
          </a:xfrm>
          <a:prstGeom prst="rect">
            <a:avLst/>
          </a:prstGeom>
        </p:spPr>
      </p:pic>
      <p:pic>
        <p:nvPicPr>
          <p:cNvPr id="5" name="图片 4">
            <a:extLst>
              <a:ext uri="{FF2B5EF4-FFF2-40B4-BE49-F238E27FC236}">
                <a16:creationId xmlns:a16="http://schemas.microsoft.com/office/drawing/2014/main" id="{19602203-01F5-4370-9533-F7AC5DD5E200}"/>
              </a:ext>
            </a:extLst>
          </p:cNvPr>
          <p:cNvPicPr>
            <a:picLocks noChangeAspect="1"/>
          </p:cNvPicPr>
          <p:nvPr/>
        </p:nvPicPr>
        <p:blipFill>
          <a:blip r:embed="rId3"/>
          <a:stretch>
            <a:fillRect/>
          </a:stretch>
        </p:blipFill>
        <p:spPr>
          <a:xfrm>
            <a:off x="1543977" y="3928991"/>
            <a:ext cx="8963127" cy="2929009"/>
          </a:xfrm>
          <a:prstGeom prst="rect">
            <a:avLst/>
          </a:prstGeom>
        </p:spPr>
      </p:pic>
      <p:sp>
        <p:nvSpPr>
          <p:cNvPr id="6" name="文本框 5">
            <a:extLst>
              <a:ext uri="{FF2B5EF4-FFF2-40B4-BE49-F238E27FC236}">
                <a16:creationId xmlns:a16="http://schemas.microsoft.com/office/drawing/2014/main" id="{2640DF6B-8FBD-469C-A3B6-F591C7B1E92C}"/>
              </a:ext>
            </a:extLst>
          </p:cNvPr>
          <p:cNvSpPr txBox="1"/>
          <p:nvPr/>
        </p:nvSpPr>
        <p:spPr>
          <a:xfrm>
            <a:off x="1146662" y="301227"/>
            <a:ext cx="9901844" cy="415498"/>
          </a:xfrm>
          <a:prstGeom prst="rect">
            <a:avLst/>
          </a:prstGeom>
          <a:noFill/>
        </p:spPr>
        <p:txBody>
          <a:bodyPr wrap="square">
            <a:spAutoFit/>
          </a:bodyPr>
          <a:lstStyle/>
          <a:p>
            <a:pPr algn="ctr"/>
            <a:r>
              <a:rPr lang="zh-CN" altLang="en-US" b="1" dirty="0"/>
              <a:t>虚拟机是如何工作的</a:t>
            </a:r>
          </a:p>
        </p:txBody>
      </p:sp>
      <p:sp>
        <p:nvSpPr>
          <p:cNvPr id="7" name="文本框 6">
            <a:extLst>
              <a:ext uri="{FF2B5EF4-FFF2-40B4-BE49-F238E27FC236}">
                <a16:creationId xmlns:a16="http://schemas.microsoft.com/office/drawing/2014/main" id="{0376EC05-E1F1-4B57-90D6-5DAD6C684D69}"/>
              </a:ext>
            </a:extLst>
          </p:cNvPr>
          <p:cNvSpPr txBox="1"/>
          <p:nvPr/>
        </p:nvSpPr>
        <p:spPr>
          <a:xfrm>
            <a:off x="1074618" y="3513493"/>
            <a:ext cx="9901844" cy="415498"/>
          </a:xfrm>
          <a:prstGeom prst="rect">
            <a:avLst/>
          </a:prstGeom>
          <a:noFill/>
        </p:spPr>
        <p:txBody>
          <a:bodyPr wrap="square">
            <a:spAutoFit/>
          </a:bodyPr>
          <a:lstStyle/>
          <a:p>
            <a:pPr algn="ctr"/>
            <a:r>
              <a:rPr lang="en-US" altLang="zh-CN" b="1" dirty="0" err="1"/>
              <a:t>Webassembly</a:t>
            </a:r>
            <a:r>
              <a:rPr lang="en-US" altLang="zh-CN" b="1" dirty="0"/>
              <a:t> </a:t>
            </a:r>
            <a:r>
              <a:rPr lang="zh-CN" altLang="en-US" b="1" dirty="0"/>
              <a:t>是如何工作的</a:t>
            </a:r>
          </a:p>
        </p:txBody>
      </p:sp>
    </p:spTree>
    <p:extLst>
      <p:ext uri="{BB962C8B-B14F-4D97-AF65-F5344CB8AC3E}">
        <p14:creationId xmlns:p14="http://schemas.microsoft.com/office/powerpoint/2010/main" val="2115981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95923D2-CC3B-487C-A510-01069EA1A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089" y="387872"/>
            <a:ext cx="47625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309A106-18C8-4F7D-9612-C9179F742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720" y="409575"/>
            <a:ext cx="4762500" cy="30194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C9ABB9E-41A8-4938-83ED-0F2133BCFE2F}"/>
              </a:ext>
            </a:extLst>
          </p:cNvPr>
          <p:cNvSpPr txBox="1"/>
          <p:nvPr/>
        </p:nvSpPr>
        <p:spPr>
          <a:xfrm>
            <a:off x="317576" y="180123"/>
            <a:ext cx="4805718" cy="415498"/>
          </a:xfrm>
          <a:prstGeom prst="rect">
            <a:avLst/>
          </a:prstGeom>
          <a:noFill/>
        </p:spPr>
        <p:txBody>
          <a:bodyPr wrap="square">
            <a:spAutoFit/>
          </a:bodyPr>
          <a:lstStyle/>
          <a:p>
            <a:pPr algn="ctr"/>
            <a:r>
              <a:rPr lang="en-US" altLang="zh-CN" b="1" dirty="0">
                <a:solidFill>
                  <a:srgbClr val="23263B"/>
                </a:solidFill>
                <a:latin typeface="-apple-system"/>
              </a:rPr>
              <a:t>Traditional compilation mode</a:t>
            </a:r>
            <a:endParaRPr lang="zh-CN" altLang="en-US" b="1" dirty="0">
              <a:solidFill>
                <a:srgbClr val="23263B"/>
              </a:solidFill>
              <a:latin typeface="-apple-system"/>
            </a:endParaRPr>
          </a:p>
        </p:txBody>
      </p:sp>
      <p:sp>
        <p:nvSpPr>
          <p:cNvPr id="8" name="文本框 7">
            <a:extLst>
              <a:ext uri="{FF2B5EF4-FFF2-40B4-BE49-F238E27FC236}">
                <a16:creationId xmlns:a16="http://schemas.microsoft.com/office/drawing/2014/main" id="{B1057533-E124-4418-9934-4340F711DEB9}"/>
              </a:ext>
            </a:extLst>
          </p:cNvPr>
          <p:cNvSpPr txBox="1"/>
          <p:nvPr/>
        </p:nvSpPr>
        <p:spPr>
          <a:xfrm>
            <a:off x="6429319" y="180123"/>
            <a:ext cx="4805718" cy="415498"/>
          </a:xfrm>
          <a:prstGeom prst="rect">
            <a:avLst/>
          </a:prstGeom>
          <a:noFill/>
        </p:spPr>
        <p:txBody>
          <a:bodyPr wrap="square">
            <a:spAutoFit/>
          </a:bodyPr>
          <a:lstStyle/>
          <a:p>
            <a:pPr algn="ctr"/>
            <a:r>
              <a:rPr lang="en-US" altLang="zh-CN" b="1" dirty="0">
                <a:solidFill>
                  <a:srgbClr val="23263B"/>
                </a:solidFill>
                <a:latin typeface="-apple-system"/>
              </a:rPr>
              <a:t> intermediate representation</a:t>
            </a:r>
            <a:r>
              <a:rPr lang="zh-CN" altLang="en-US" b="1" dirty="0">
                <a:solidFill>
                  <a:srgbClr val="23263B"/>
                </a:solidFill>
                <a:latin typeface="-apple-system"/>
              </a:rPr>
              <a:t>，</a:t>
            </a:r>
            <a:r>
              <a:rPr lang="en-US" altLang="zh-CN" b="1" dirty="0">
                <a:solidFill>
                  <a:srgbClr val="23263B"/>
                </a:solidFill>
                <a:latin typeface="-apple-system"/>
              </a:rPr>
              <a:t>IR</a:t>
            </a:r>
            <a:endParaRPr lang="zh-CN" altLang="en-US" b="1" dirty="0">
              <a:solidFill>
                <a:srgbClr val="23263B"/>
              </a:solidFill>
              <a:latin typeface="-apple-system"/>
            </a:endParaRPr>
          </a:p>
        </p:txBody>
      </p:sp>
      <p:pic>
        <p:nvPicPr>
          <p:cNvPr id="4102" name="Picture 6">
            <a:extLst>
              <a:ext uri="{FF2B5EF4-FFF2-40B4-BE49-F238E27FC236}">
                <a16:creationId xmlns:a16="http://schemas.microsoft.com/office/drawing/2014/main" id="{9DFC06AA-35F3-47D4-A448-579C61098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34" y="3660919"/>
            <a:ext cx="4590210" cy="280920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9BF0753-73CC-4BD9-B1FA-2741A58170AB}"/>
              </a:ext>
            </a:extLst>
          </p:cNvPr>
          <p:cNvSpPr txBox="1"/>
          <p:nvPr/>
        </p:nvSpPr>
        <p:spPr>
          <a:xfrm>
            <a:off x="454726" y="3387824"/>
            <a:ext cx="4805718" cy="415498"/>
          </a:xfrm>
          <a:prstGeom prst="rect">
            <a:avLst/>
          </a:prstGeom>
          <a:noFill/>
        </p:spPr>
        <p:txBody>
          <a:bodyPr wrap="square">
            <a:spAutoFit/>
          </a:bodyPr>
          <a:lstStyle/>
          <a:p>
            <a:pPr algn="ctr"/>
            <a:r>
              <a:rPr lang="en-US" altLang="zh-CN" b="1" dirty="0">
                <a:solidFill>
                  <a:srgbClr val="23263B"/>
                </a:solidFill>
                <a:latin typeface="-apple-system"/>
              </a:rPr>
              <a:t>Modern compilation mode</a:t>
            </a:r>
            <a:endParaRPr lang="zh-CN" altLang="en-US" b="1" dirty="0">
              <a:solidFill>
                <a:srgbClr val="23263B"/>
              </a:solidFill>
              <a:latin typeface="-apple-system"/>
            </a:endParaRPr>
          </a:p>
        </p:txBody>
      </p:sp>
      <p:pic>
        <p:nvPicPr>
          <p:cNvPr id="4104" name="Picture 8">
            <a:extLst>
              <a:ext uri="{FF2B5EF4-FFF2-40B4-BE49-F238E27FC236}">
                <a16:creationId xmlns:a16="http://schemas.microsoft.com/office/drawing/2014/main" id="{221883E3-F49F-4E97-BE51-DD6348C45F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9348" y="3492470"/>
            <a:ext cx="4885593" cy="31854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41660893-754C-48F8-B5BF-6D8382330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89" y="540272"/>
            <a:ext cx="47625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09A00007-C7B3-4834-BF88-54E4CBA1D16A}"/>
              </a:ext>
            </a:extLst>
          </p:cNvPr>
          <p:cNvSpPr txBox="1"/>
          <p:nvPr/>
        </p:nvSpPr>
        <p:spPr>
          <a:xfrm>
            <a:off x="6639348" y="3492470"/>
            <a:ext cx="4805718" cy="415498"/>
          </a:xfrm>
          <a:prstGeom prst="rect">
            <a:avLst/>
          </a:prstGeom>
          <a:noFill/>
        </p:spPr>
        <p:txBody>
          <a:bodyPr wrap="square">
            <a:spAutoFit/>
          </a:bodyPr>
          <a:lstStyle/>
          <a:p>
            <a:pPr algn="ctr"/>
            <a:r>
              <a:rPr lang="en-US" altLang="zh-CN" b="1" dirty="0" err="1">
                <a:solidFill>
                  <a:srgbClr val="23263B"/>
                </a:solidFill>
                <a:latin typeface="-apple-system"/>
              </a:rPr>
              <a:t>WebAssembly</a:t>
            </a:r>
            <a:endParaRPr lang="zh-CN" altLang="en-US" b="1" dirty="0">
              <a:solidFill>
                <a:srgbClr val="23263B"/>
              </a:solidFill>
              <a:latin typeface="-apple-system"/>
            </a:endParaRPr>
          </a:p>
        </p:txBody>
      </p:sp>
    </p:spTree>
    <p:extLst>
      <p:ext uri="{BB962C8B-B14F-4D97-AF65-F5344CB8AC3E}">
        <p14:creationId xmlns:p14="http://schemas.microsoft.com/office/powerpoint/2010/main" val="184916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9CCE37-B955-482B-A3CD-9A45872475A8}"/>
              </a:ext>
            </a:extLst>
          </p:cNvPr>
          <p:cNvSpPr txBox="1"/>
          <p:nvPr/>
        </p:nvSpPr>
        <p:spPr>
          <a:xfrm>
            <a:off x="1021080" y="489648"/>
            <a:ext cx="9901844" cy="400110"/>
          </a:xfrm>
          <a:prstGeom prst="rect">
            <a:avLst/>
          </a:prstGeom>
          <a:noFill/>
        </p:spPr>
        <p:txBody>
          <a:bodyPr wrap="square">
            <a:spAutoFit/>
          </a:bodyPr>
          <a:lstStyle/>
          <a:p>
            <a:pPr algn="ctr"/>
            <a:r>
              <a:rPr lang="en-US" altLang="zh-CN" sz="2000" b="1" dirty="0" err="1"/>
              <a:t>WebAssembly</a:t>
            </a:r>
            <a:r>
              <a:rPr lang="en-US" altLang="zh-CN" sz="2000" b="1" dirty="0"/>
              <a:t> </a:t>
            </a:r>
            <a:r>
              <a:rPr lang="zh-CN" altLang="en-US" sz="2000" b="1" dirty="0"/>
              <a:t>为什么相对会更快 </a:t>
            </a:r>
            <a:r>
              <a:rPr lang="en-US" altLang="zh-CN" sz="2000" b="1" dirty="0"/>
              <a:t>?</a:t>
            </a:r>
            <a:endParaRPr lang="zh-CN" altLang="en-US" b="1" dirty="0"/>
          </a:p>
        </p:txBody>
      </p:sp>
      <p:sp>
        <p:nvSpPr>
          <p:cNvPr id="5" name="文本框 4">
            <a:extLst>
              <a:ext uri="{FF2B5EF4-FFF2-40B4-BE49-F238E27FC236}">
                <a16:creationId xmlns:a16="http://schemas.microsoft.com/office/drawing/2014/main" id="{836DDDD7-76FF-4DBB-9D36-22412922378B}"/>
              </a:ext>
            </a:extLst>
          </p:cNvPr>
          <p:cNvSpPr txBox="1"/>
          <p:nvPr/>
        </p:nvSpPr>
        <p:spPr>
          <a:xfrm>
            <a:off x="1021079" y="1614337"/>
            <a:ext cx="9842211" cy="1384995"/>
          </a:xfrm>
          <a:prstGeom prst="rect">
            <a:avLst/>
          </a:prstGeom>
          <a:noFill/>
        </p:spPr>
        <p:txBody>
          <a:bodyPr wrap="square">
            <a:spAutoFit/>
          </a:bodyPr>
          <a:lstStyle/>
          <a:p>
            <a:pPr marL="457200" indent="-457200">
              <a:buAutoNum type="arabicPeriod"/>
            </a:pPr>
            <a:r>
              <a:rPr lang="en-US" altLang="zh-CN" dirty="0" err="1"/>
              <a:t>wasm</a:t>
            </a:r>
            <a:r>
              <a:rPr lang="zh-CN" altLang="en-US" dirty="0"/>
              <a:t>为紧凑的二进制文件，解码时间更快</a:t>
            </a:r>
            <a:r>
              <a:rPr lang="en-US" altLang="zh-CN" dirty="0"/>
              <a:t>, </a:t>
            </a:r>
            <a:r>
              <a:rPr lang="zh-CN" altLang="en-US" dirty="0"/>
              <a:t>无需生成抽象语法树</a:t>
            </a:r>
            <a:endParaRPr lang="en-US" altLang="zh-CN" dirty="0"/>
          </a:p>
          <a:p>
            <a:pPr marL="457200" indent="-457200">
              <a:buAutoNum type="arabicPeriod"/>
            </a:pPr>
            <a:r>
              <a:rPr lang="en-US" altLang="zh-CN" dirty="0" err="1"/>
              <a:t>wasm</a:t>
            </a:r>
            <a:r>
              <a:rPr lang="zh-CN" altLang="en-US" dirty="0"/>
              <a:t>更为接近机器码，已经高度优化过，无需浏览器进行更多的优化和编译</a:t>
            </a:r>
            <a:endParaRPr lang="en-US" altLang="zh-CN" dirty="0"/>
          </a:p>
          <a:p>
            <a:pPr marL="457200" indent="-457200">
              <a:buAutoNum type="arabicPeriod"/>
            </a:pPr>
            <a:r>
              <a:rPr lang="en-US" altLang="zh-CN" dirty="0" err="1"/>
              <a:t>wasm</a:t>
            </a:r>
            <a:r>
              <a:rPr lang="zh-CN" altLang="en-US" dirty="0"/>
              <a:t>已经拥有静态类型校验，无需再次优化或者去优化操作</a:t>
            </a:r>
            <a:endParaRPr lang="en-US" altLang="zh-CN" dirty="0"/>
          </a:p>
          <a:p>
            <a:pPr marL="457200" indent="-457200">
              <a:buAutoNum type="arabicPeriod"/>
            </a:pPr>
            <a:r>
              <a:rPr lang="zh-CN" altLang="en-US" dirty="0"/>
              <a:t>没有垃圾回收机制</a:t>
            </a:r>
            <a:endParaRPr lang="en-US" altLang="zh-CN" dirty="0"/>
          </a:p>
        </p:txBody>
      </p:sp>
      <p:pic>
        <p:nvPicPr>
          <p:cNvPr id="7" name="图片 6">
            <a:extLst>
              <a:ext uri="{FF2B5EF4-FFF2-40B4-BE49-F238E27FC236}">
                <a16:creationId xmlns:a16="http://schemas.microsoft.com/office/drawing/2014/main" id="{56E7EB46-8F05-44CE-8F4B-3FB14AAC44AD}"/>
              </a:ext>
            </a:extLst>
          </p:cNvPr>
          <p:cNvPicPr>
            <a:picLocks noChangeAspect="1"/>
          </p:cNvPicPr>
          <p:nvPr/>
        </p:nvPicPr>
        <p:blipFill>
          <a:blip r:embed="rId2"/>
          <a:stretch>
            <a:fillRect/>
          </a:stretch>
        </p:blipFill>
        <p:spPr>
          <a:xfrm>
            <a:off x="1434536" y="3480095"/>
            <a:ext cx="9720334" cy="2438418"/>
          </a:xfrm>
          <a:prstGeom prst="rect">
            <a:avLst/>
          </a:prstGeom>
        </p:spPr>
      </p:pic>
    </p:spTree>
    <p:extLst>
      <p:ext uri="{BB962C8B-B14F-4D97-AF65-F5344CB8AC3E}">
        <p14:creationId xmlns:p14="http://schemas.microsoft.com/office/powerpoint/2010/main" val="714872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9CCE37-B955-482B-A3CD-9A45872475A8}"/>
              </a:ext>
            </a:extLst>
          </p:cNvPr>
          <p:cNvSpPr txBox="1"/>
          <p:nvPr/>
        </p:nvSpPr>
        <p:spPr>
          <a:xfrm>
            <a:off x="1021080" y="489648"/>
            <a:ext cx="9901844" cy="400110"/>
          </a:xfrm>
          <a:prstGeom prst="rect">
            <a:avLst/>
          </a:prstGeom>
          <a:noFill/>
        </p:spPr>
        <p:txBody>
          <a:bodyPr wrap="square">
            <a:spAutoFit/>
          </a:bodyPr>
          <a:lstStyle/>
          <a:p>
            <a:pPr algn="ctr"/>
            <a:r>
              <a:rPr lang="en-US" altLang="zh-CN" sz="2000" b="1" dirty="0"/>
              <a:t>SIMD</a:t>
            </a:r>
            <a:endParaRPr lang="zh-CN" altLang="en-US" b="1" dirty="0"/>
          </a:p>
        </p:txBody>
      </p:sp>
      <p:pic>
        <p:nvPicPr>
          <p:cNvPr id="5122" name="Picture 2">
            <a:extLst>
              <a:ext uri="{FF2B5EF4-FFF2-40B4-BE49-F238E27FC236}">
                <a16:creationId xmlns:a16="http://schemas.microsoft.com/office/drawing/2014/main" id="{5050DF57-A8E3-4D6C-8703-72C7487C3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976" y="1518040"/>
            <a:ext cx="7233419" cy="26379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A9B0424-010A-4201-98A3-E98FD30EE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212" y="4995549"/>
            <a:ext cx="752475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21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err="1"/>
              <a:t>Hubery</a:t>
            </a:r>
            <a:r>
              <a:rPr lang="en-US" b="1" dirty="0"/>
              <a:t> Shen</a:t>
            </a:r>
          </a:p>
          <a:p>
            <a:pPr lvl="1"/>
            <a:r>
              <a:rPr lang="en-US" dirty="0"/>
              <a:t>Web Developer</a:t>
            </a:r>
          </a:p>
          <a:p>
            <a:pPr lvl="1"/>
            <a:r>
              <a:rPr lang="en-US" dirty="0"/>
              <a:t>Shanghai</a:t>
            </a:r>
          </a:p>
          <a:p>
            <a:pPr lvl="1"/>
            <a:r>
              <a:rPr lang="en-US" dirty="0"/>
              <a:t>18621745526</a:t>
            </a:r>
          </a:p>
        </p:txBody>
      </p:sp>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9CCE37-B955-482B-A3CD-9A45872475A8}"/>
              </a:ext>
            </a:extLst>
          </p:cNvPr>
          <p:cNvSpPr txBox="1"/>
          <p:nvPr/>
        </p:nvSpPr>
        <p:spPr>
          <a:xfrm>
            <a:off x="1070956" y="2905780"/>
            <a:ext cx="9901844" cy="523220"/>
          </a:xfrm>
          <a:prstGeom prst="rect">
            <a:avLst/>
          </a:prstGeom>
          <a:noFill/>
        </p:spPr>
        <p:txBody>
          <a:bodyPr wrap="square">
            <a:spAutoFit/>
          </a:bodyPr>
          <a:lstStyle/>
          <a:p>
            <a:pPr algn="ctr"/>
            <a:r>
              <a:rPr lang="en-US" altLang="zh-CN" sz="2800" b="1" dirty="0"/>
              <a:t>Demo</a:t>
            </a:r>
            <a:endParaRPr lang="zh-CN" altLang="en-US" b="1" dirty="0"/>
          </a:p>
        </p:txBody>
      </p:sp>
    </p:spTree>
    <p:extLst>
      <p:ext uri="{BB962C8B-B14F-4D97-AF65-F5344CB8AC3E}">
        <p14:creationId xmlns:p14="http://schemas.microsoft.com/office/powerpoint/2010/main" val="265508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CA3363-AD3B-48B8-9F9E-6348C904E1F8}"/>
              </a:ext>
            </a:extLst>
          </p:cNvPr>
          <p:cNvPicPr>
            <a:picLocks noChangeAspect="1"/>
          </p:cNvPicPr>
          <p:nvPr/>
        </p:nvPicPr>
        <p:blipFill>
          <a:blip r:embed="rId2"/>
          <a:stretch>
            <a:fillRect/>
          </a:stretch>
        </p:blipFill>
        <p:spPr>
          <a:xfrm>
            <a:off x="2152524" y="363195"/>
            <a:ext cx="7301817" cy="2952675"/>
          </a:xfrm>
          <a:prstGeom prst="rect">
            <a:avLst/>
          </a:prstGeom>
        </p:spPr>
      </p:pic>
      <p:pic>
        <p:nvPicPr>
          <p:cNvPr id="9" name="图片 8">
            <a:extLst>
              <a:ext uri="{FF2B5EF4-FFF2-40B4-BE49-F238E27FC236}">
                <a16:creationId xmlns:a16="http://schemas.microsoft.com/office/drawing/2014/main" id="{5A6660E5-FFD5-4322-AAEB-AEDF5E2A1D4E}"/>
              </a:ext>
            </a:extLst>
          </p:cNvPr>
          <p:cNvPicPr>
            <a:picLocks noChangeAspect="1"/>
          </p:cNvPicPr>
          <p:nvPr/>
        </p:nvPicPr>
        <p:blipFill>
          <a:blip r:embed="rId3"/>
          <a:stretch>
            <a:fillRect/>
          </a:stretch>
        </p:blipFill>
        <p:spPr>
          <a:xfrm>
            <a:off x="2152524" y="3429001"/>
            <a:ext cx="7268909" cy="2952674"/>
          </a:xfrm>
          <a:prstGeom prst="rect">
            <a:avLst/>
          </a:prstGeom>
        </p:spPr>
      </p:pic>
    </p:spTree>
    <p:extLst>
      <p:ext uri="{BB962C8B-B14F-4D97-AF65-F5344CB8AC3E}">
        <p14:creationId xmlns:p14="http://schemas.microsoft.com/office/powerpoint/2010/main" val="321716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a:extLst>
              <a:ext uri="{FF2B5EF4-FFF2-40B4-BE49-F238E27FC236}">
                <a16:creationId xmlns:a16="http://schemas.microsoft.com/office/drawing/2014/main" id="{05AF6BE7-5294-47A1-B9F5-C5C27E7BA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92" y="383398"/>
            <a:ext cx="10471768" cy="647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26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F1C83BB-BF76-4095-A39F-402969F164E2}"/>
              </a:ext>
            </a:extLst>
          </p:cNvPr>
          <p:cNvGraphicFramePr>
            <a:graphicFrameLocks noGrp="1"/>
          </p:cNvGraphicFramePr>
          <p:nvPr>
            <p:extLst>
              <p:ext uri="{D42A27DB-BD31-4B8C-83A1-F6EECF244321}">
                <p14:modId xmlns:p14="http://schemas.microsoft.com/office/powerpoint/2010/main" val="3590827353"/>
              </p:ext>
            </p:extLst>
          </p:nvPr>
        </p:nvGraphicFramePr>
        <p:xfrm>
          <a:off x="1008064" y="1775994"/>
          <a:ext cx="11187111" cy="3017520"/>
        </p:xfrm>
        <a:graphic>
          <a:graphicData uri="http://schemas.openxmlformats.org/drawingml/2006/table">
            <a:tbl>
              <a:tblPr/>
              <a:tblGrid>
                <a:gridCol w="3729037">
                  <a:extLst>
                    <a:ext uri="{9D8B030D-6E8A-4147-A177-3AD203B41FA5}">
                      <a16:colId xmlns:a16="http://schemas.microsoft.com/office/drawing/2014/main" val="1330300406"/>
                    </a:ext>
                  </a:extLst>
                </a:gridCol>
                <a:gridCol w="3729037">
                  <a:extLst>
                    <a:ext uri="{9D8B030D-6E8A-4147-A177-3AD203B41FA5}">
                      <a16:colId xmlns:a16="http://schemas.microsoft.com/office/drawing/2014/main" val="3483683990"/>
                    </a:ext>
                  </a:extLst>
                </a:gridCol>
                <a:gridCol w="3729037">
                  <a:extLst>
                    <a:ext uri="{9D8B030D-6E8A-4147-A177-3AD203B41FA5}">
                      <a16:colId xmlns:a16="http://schemas.microsoft.com/office/drawing/2014/main" val="2687290172"/>
                    </a:ext>
                  </a:extLst>
                </a:gridCol>
              </a:tblGrid>
              <a:tr h="0">
                <a:tc>
                  <a:txBody>
                    <a:bodyPr/>
                    <a:lstStyle/>
                    <a:p>
                      <a:r>
                        <a:rPr lang="en-US" altLang="zh-CN" b="1" dirty="0">
                          <a:effectLst/>
                        </a:rPr>
                        <a:t>Project</a:t>
                      </a:r>
                      <a:endParaRPr lang="zh-CN" altLang="en-US" b="1" dirty="0">
                        <a:effectLst/>
                      </a:endParaRPr>
                    </a:p>
                  </a:txBody>
                  <a:tcPr marL="61913" marR="61913" marT="28575" marB="28575" anchor="ctr">
                    <a:lnL>
                      <a:noFill/>
                    </a:lnL>
                    <a:lnR>
                      <a:noFill/>
                    </a:lnR>
                    <a:lnT>
                      <a:noFill/>
                    </a:lnT>
                    <a:lnB>
                      <a:noFill/>
                    </a:lnB>
                    <a:solidFill>
                      <a:srgbClr val="FFFFFF"/>
                    </a:solidFill>
                  </a:tcPr>
                </a:tc>
                <a:tc>
                  <a:txBody>
                    <a:bodyPr/>
                    <a:lstStyle/>
                    <a:p>
                      <a:r>
                        <a:rPr lang="en-US" altLang="zh-CN" b="1" dirty="0">
                          <a:effectLst/>
                        </a:rPr>
                        <a:t>Website</a:t>
                      </a:r>
                      <a:endParaRPr lang="zh-CN" altLang="en-US" b="1" dirty="0">
                        <a:effectLst/>
                      </a:endParaRPr>
                    </a:p>
                  </a:txBody>
                  <a:tcPr marL="61913" marR="61913" marT="28575" marB="28575" anchor="ctr">
                    <a:lnL>
                      <a:noFill/>
                    </a:lnL>
                    <a:lnR>
                      <a:noFill/>
                    </a:lnR>
                    <a:lnT>
                      <a:noFill/>
                    </a:lnT>
                    <a:lnB>
                      <a:noFill/>
                    </a:lnB>
                    <a:solidFill>
                      <a:srgbClr val="FFFFFF"/>
                    </a:solidFill>
                  </a:tcPr>
                </a:tc>
                <a:tc>
                  <a:txBody>
                    <a:bodyPr/>
                    <a:lstStyle/>
                    <a:p>
                      <a:r>
                        <a:rPr lang="en-US" altLang="zh-CN" b="1" dirty="0">
                          <a:effectLst/>
                        </a:rPr>
                        <a:t>Description</a:t>
                      </a:r>
                      <a:endParaRPr lang="zh-CN" altLang="en-US" b="1" dirty="0">
                        <a:effectLst/>
                      </a:endParaRPr>
                    </a:p>
                  </a:txBody>
                  <a:tcPr marL="61913" marR="61913" marT="28575" marB="28575" anchor="ctr">
                    <a:lnL>
                      <a:noFill/>
                    </a:lnL>
                    <a:lnR>
                      <a:noFill/>
                    </a:lnR>
                    <a:lnT>
                      <a:noFill/>
                    </a:lnT>
                    <a:lnB>
                      <a:noFill/>
                    </a:lnB>
                    <a:solidFill>
                      <a:srgbClr val="FFFFFF"/>
                    </a:solidFill>
                  </a:tcPr>
                </a:tc>
                <a:extLst>
                  <a:ext uri="{0D108BD9-81ED-4DB2-BD59-A6C34878D82A}">
                    <a16:rowId xmlns:a16="http://schemas.microsoft.com/office/drawing/2014/main" val="627730887"/>
                  </a:ext>
                </a:extLst>
              </a:tr>
              <a:tr h="0">
                <a:tc>
                  <a:txBody>
                    <a:bodyPr/>
                    <a:lstStyle/>
                    <a:p>
                      <a:r>
                        <a:rPr lang="en-US">
                          <a:effectLst/>
                        </a:rPr>
                        <a:t>Google Earth</a:t>
                      </a:r>
                    </a:p>
                  </a:txBody>
                  <a:tcPr marL="61913" marR="61913" marT="28575" marB="28575" anchor="ctr">
                    <a:lnL>
                      <a:noFill/>
                    </a:lnL>
                    <a:lnR>
                      <a:noFill/>
                    </a:lnR>
                    <a:lnT>
                      <a:noFill/>
                    </a:lnT>
                    <a:lnB>
                      <a:noFill/>
                    </a:lnB>
                    <a:solidFill>
                      <a:srgbClr val="FFFFFF"/>
                    </a:solidFill>
                  </a:tcPr>
                </a:tc>
                <a:tc>
                  <a:txBody>
                    <a:bodyPr/>
                    <a:lstStyle/>
                    <a:p>
                      <a:r>
                        <a:rPr lang="en-US" u="none" strike="noStrike" dirty="0">
                          <a:effectLst/>
                          <a:hlinkClick r:id="rId2"/>
                        </a:rPr>
                        <a:t>https://www.google.com/earth/</a:t>
                      </a:r>
                      <a:endParaRPr lang="en-US" dirty="0">
                        <a:effectLst/>
                      </a:endParaRPr>
                    </a:p>
                  </a:txBody>
                  <a:tcPr marL="61913" marR="61913" marT="28575" marB="28575" anchor="ctr">
                    <a:lnL>
                      <a:noFill/>
                    </a:lnL>
                    <a:lnR>
                      <a:noFill/>
                    </a:lnR>
                    <a:lnT>
                      <a:noFill/>
                    </a:lnT>
                    <a:lnB>
                      <a:noFill/>
                    </a:lnB>
                    <a:solidFill>
                      <a:srgbClr val="FFFFFF"/>
                    </a:solidFill>
                  </a:tcPr>
                </a:tc>
                <a:tc>
                  <a:txBody>
                    <a:bodyPr/>
                    <a:lstStyle/>
                    <a:p>
                      <a:endParaRPr lang="zh-CN" altLang="en-US" dirty="0">
                        <a:effectLst/>
                      </a:endParaRPr>
                    </a:p>
                  </a:txBody>
                  <a:tcPr marL="61913" marR="61913" marT="28575" marB="28575" anchor="ctr">
                    <a:lnL>
                      <a:noFill/>
                    </a:lnL>
                    <a:lnR>
                      <a:noFill/>
                    </a:lnR>
                    <a:lnT>
                      <a:noFill/>
                    </a:lnT>
                    <a:lnB>
                      <a:noFill/>
                    </a:lnB>
                    <a:solidFill>
                      <a:srgbClr val="FFFFFF"/>
                    </a:solidFill>
                  </a:tcPr>
                </a:tc>
                <a:extLst>
                  <a:ext uri="{0D108BD9-81ED-4DB2-BD59-A6C34878D82A}">
                    <a16:rowId xmlns:a16="http://schemas.microsoft.com/office/drawing/2014/main" val="2269302132"/>
                  </a:ext>
                </a:extLst>
              </a:tr>
              <a:tr h="0">
                <a:tc>
                  <a:txBody>
                    <a:bodyPr/>
                    <a:lstStyle/>
                    <a:p>
                      <a:r>
                        <a:rPr lang="en-US">
                          <a:effectLst/>
                        </a:rPr>
                        <a:t>Figma</a:t>
                      </a:r>
                    </a:p>
                  </a:txBody>
                  <a:tcPr marL="61913" marR="61913" marT="28575" marB="28575" anchor="ctr">
                    <a:lnL>
                      <a:noFill/>
                    </a:lnL>
                    <a:lnR>
                      <a:noFill/>
                    </a:lnR>
                    <a:lnT>
                      <a:noFill/>
                    </a:lnT>
                    <a:lnB>
                      <a:noFill/>
                    </a:lnB>
                    <a:solidFill>
                      <a:srgbClr val="FFFFFF"/>
                    </a:solidFill>
                  </a:tcPr>
                </a:tc>
                <a:tc>
                  <a:txBody>
                    <a:bodyPr/>
                    <a:lstStyle/>
                    <a:p>
                      <a:r>
                        <a:rPr lang="en-US" u="none" strike="noStrike">
                          <a:effectLst/>
                          <a:hlinkClick r:id="rId3"/>
                        </a:rPr>
                        <a:t>https://www.figma.com/</a:t>
                      </a:r>
                      <a:endParaRPr lang="en-US">
                        <a:effectLst/>
                      </a:endParaRPr>
                    </a:p>
                  </a:txBody>
                  <a:tcPr marL="61913" marR="61913" marT="28575" marB="28575" anchor="ctr">
                    <a:lnL>
                      <a:noFill/>
                    </a:lnL>
                    <a:lnR>
                      <a:noFill/>
                    </a:lnR>
                    <a:lnT>
                      <a:noFill/>
                    </a:lnT>
                    <a:lnB>
                      <a:noFill/>
                    </a:lnB>
                    <a:solidFill>
                      <a:srgbClr val="FFFFFF"/>
                    </a:solidFill>
                  </a:tcPr>
                </a:tc>
                <a:tc>
                  <a:txBody>
                    <a:bodyPr/>
                    <a:lstStyle/>
                    <a:p>
                      <a:endParaRPr lang="zh-CN" altLang="en-US" dirty="0">
                        <a:effectLst/>
                      </a:endParaRPr>
                    </a:p>
                  </a:txBody>
                  <a:tcPr marL="61913" marR="61913" marT="28575" marB="28575" anchor="ctr">
                    <a:lnL>
                      <a:noFill/>
                    </a:lnL>
                    <a:lnR>
                      <a:noFill/>
                    </a:lnR>
                    <a:lnT>
                      <a:noFill/>
                    </a:lnT>
                    <a:lnB>
                      <a:noFill/>
                    </a:lnB>
                    <a:solidFill>
                      <a:srgbClr val="FFFFFF"/>
                    </a:solidFill>
                  </a:tcPr>
                </a:tc>
                <a:extLst>
                  <a:ext uri="{0D108BD9-81ED-4DB2-BD59-A6C34878D82A}">
                    <a16:rowId xmlns:a16="http://schemas.microsoft.com/office/drawing/2014/main" val="1981566559"/>
                  </a:ext>
                </a:extLst>
              </a:tr>
              <a:tr h="0">
                <a:tc>
                  <a:txBody>
                    <a:bodyPr/>
                    <a:lstStyle/>
                    <a:p>
                      <a:r>
                        <a:rPr lang="en-US">
                          <a:effectLst/>
                        </a:rPr>
                        <a:t>Autocad</a:t>
                      </a:r>
                    </a:p>
                  </a:txBody>
                  <a:tcPr marL="61913" marR="61913" marT="28575" marB="28575" anchor="ctr">
                    <a:lnL>
                      <a:noFill/>
                    </a:lnL>
                    <a:lnR>
                      <a:noFill/>
                    </a:lnR>
                    <a:lnT>
                      <a:noFill/>
                    </a:lnT>
                    <a:lnB>
                      <a:noFill/>
                    </a:lnB>
                    <a:solidFill>
                      <a:srgbClr val="FFFFFF"/>
                    </a:solidFill>
                  </a:tcPr>
                </a:tc>
                <a:tc>
                  <a:txBody>
                    <a:bodyPr/>
                    <a:lstStyle/>
                    <a:p>
                      <a:r>
                        <a:rPr lang="en-US" u="none" strike="noStrike">
                          <a:effectLst/>
                          <a:hlinkClick r:id="rId4"/>
                        </a:rPr>
                        <a:t>https://web.autocad.com/</a:t>
                      </a:r>
                      <a:endParaRPr lang="en-US">
                        <a:effectLst/>
                      </a:endParaRPr>
                    </a:p>
                  </a:txBody>
                  <a:tcPr marL="61913" marR="61913" marT="28575" marB="28575" anchor="ctr">
                    <a:lnL>
                      <a:noFill/>
                    </a:lnL>
                    <a:lnR>
                      <a:noFill/>
                    </a:lnR>
                    <a:lnT>
                      <a:noFill/>
                    </a:lnT>
                    <a:lnB>
                      <a:noFill/>
                    </a:lnB>
                    <a:solidFill>
                      <a:srgbClr val="FFFFFF"/>
                    </a:solidFill>
                  </a:tcPr>
                </a:tc>
                <a:tc>
                  <a:txBody>
                    <a:bodyPr/>
                    <a:lstStyle/>
                    <a:p>
                      <a:r>
                        <a:rPr lang="en-US" dirty="0">
                          <a:effectLst/>
                        </a:rPr>
                        <a:t>CAD</a:t>
                      </a:r>
                    </a:p>
                  </a:txBody>
                  <a:tcPr marL="61913" marR="61913" marT="28575" marB="28575" anchor="ctr">
                    <a:lnL>
                      <a:noFill/>
                    </a:lnL>
                    <a:lnR>
                      <a:noFill/>
                    </a:lnR>
                    <a:lnT>
                      <a:noFill/>
                    </a:lnT>
                    <a:lnB>
                      <a:noFill/>
                    </a:lnB>
                    <a:solidFill>
                      <a:srgbClr val="FFFFFF"/>
                    </a:solidFill>
                  </a:tcPr>
                </a:tc>
                <a:extLst>
                  <a:ext uri="{0D108BD9-81ED-4DB2-BD59-A6C34878D82A}">
                    <a16:rowId xmlns:a16="http://schemas.microsoft.com/office/drawing/2014/main" val="2693506922"/>
                  </a:ext>
                </a:extLst>
              </a:tr>
              <a:tr h="0">
                <a:tc>
                  <a:txBody>
                    <a:bodyPr/>
                    <a:lstStyle/>
                    <a:p>
                      <a:r>
                        <a:rPr lang="en-US">
                          <a:effectLst/>
                        </a:rPr>
                        <a:t>Clipchamp</a:t>
                      </a:r>
                    </a:p>
                  </a:txBody>
                  <a:tcPr marL="61913" marR="61913" marT="28575" marB="28575" anchor="ctr">
                    <a:lnL>
                      <a:noFill/>
                    </a:lnL>
                    <a:lnR>
                      <a:noFill/>
                    </a:lnR>
                    <a:lnT>
                      <a:noFill/>
                    </a:lnT>
                    <a:lnB>
                      <a:noFill/>
                    </a:lnB>
                    <a:solidFill>
                      <a:srgbClr val="FFFFFF"/>
                    </a:solidFill>
                  </a:tcPr>
                </a:tc>
                <a:tc>
                  <a:txBody>
                    <a:bodyPr/>
                    <a:lstStyle/>
                    <a:p>
                      <a:r>
                        <a:rPr lang="en-US" u="none" strike="noStrike">
                          <a:effectLst/>
                          <a:hlinkClick r:id="rId5"/>
                        </a:rPr>
                        <a:t>https://clipchamp.com/</a:t>
                      </a:r>
                      <a:endParaRPr lang="en-US">
                        <a:effectLst/>
                      </a:endParaRPr>
                    </a:p>
                  </a:txBody>
                  <a:tcPr marL="61913" marR="61913" marT="28575" marB="28575" anchor="ctr">
                    <a:lnL>
                      <a:noFill/>
                    </a:lnL>
                    <a:lnR>
                      <a:noFill/>
                    </a:lnR>
                    <a:lnT>
                      <a:noFill/>
                    </a:lnT>
                    <a:lnB>
                      <a:noFill/>
                    </a:lnB>
                    <a:solidFill>
                      <a:srgbClr val="FFFFFF"/>
                    </a:solidFill>
                  </a:tcPr>
                </a:tc>
                <a:tc>
                  <a:txBody>
                    <a:bodyPr/>
                    <a:lstStyle/>
                    <a:p>
                      <a:r>
                        <a:rPr lang="en-US" altLang="zh-CN" dirty="0">
                          <a:effectLst/>
                        </a:rPr>
                        <a:t>Video</a:t>
                      </a:r>
                      <a:endParaRPr lang="zh-CN" altLang="en-US" dirty="0">
                        <a:effectLst/>
                      </a:endParaRPr>
                    </a:p>
                  </a:txBody>
                  <a:tcPr marL="61913" marR="61913" marT="28575" marB="28575" anchor="ctr">
                    <a:lnL>
                      <a:noFill/>
                    </a:lnL>
                    <a:lnR>
                      <a:noFill/>
                    </a:lnR>
                    <a:lnT>
                      <a:noFill/>
                    </a:lnT>
                    <a:lnB>
                      <a:noFill/>
                    </a:lnB>
                    <a:solidFill>
                      <a:srgbClr val="FFFFFF"/>
                    </a:solidFill>
                  </a:tcPr>
                </a:tc>
                <a:extLst>
                  <a:ext uri="{0D108BD9-81ED-4DB2-BD59-A6C34878D82A}">
                    <a16:rowId xmlns:a16="http://schemas.microsoft.com/office/drawing/2014/main" val="1762415089"/>
                  </a:ext>
                </a:extLst>
              </a:tr>
              <a:tr h="0">
                <a:tc>
                  <a:txBody>
                    <a:bodyPr/>
                    <a:lstStyle/>
                    <a:p>
                      <a:r>
                        <a:rPr lang="en-US">
                          <a:effectLst/>
                        </a:rPr>
                        <a:t>Soundation</a:t>
                      </a:r>
                    </a:p>
                  </a:txBody>
                  <a:tcPr marL="61913" marR="61913" marT="28575" marB="28575" anchor="ctr">
                    <a:lnL>
                      <a:noFill/>
                    </a:lnL>
                    <a:lnR>
                      <a:noFill/>
                    </a:lnR>
                    <a:lnT>
                      <a:noFill/>
                    </a:lnT>
                    <a:lnB>
                      <a:noFill/>
                    </a:lnB>
                    <a:solidFill>
                      <a:srgbClr val="FFFFFF"/>
                    </a:solidFill>
                  </a:tcPr>
                </a:tc>
                <a:tc>
                  <a:txBody>
                    <a:bodyPr/>
                    <a:lstStyle/>
                    <a:p>
                      <a:r>
                        <a:rPr lang="en-US" u="none" strike="noStrike">
                          <a:effectLst/>
                          <a:hlinkClick r:id="rId6"/>
                        </a:rPr>
                        <a:t>https://soundation.com/</a:t>
                      </a:r>
                      <a:endParaRPr lang="en-US">
                        <a:effectLst/>
                      </a:endParaRPr>
                    </a:p>
                  </a:txBody>
                  <a:tcPr marL="61913" marR="61913" marT="28575" marB="28575" anchor="ctr">
                    <a:lnL>
                      <a:noFill/>
                    </a:lnL>
                    <a:lnR>
                      <a:noFill/>
                    </a:lnR>
                    <a:lnT>
                      <a:noFill/>
                    </a:lnT>
                    <a:lnB>
                      <a:noFill/>
                    </a:lnB>
                    <a:solidFill>
                      <a:srgbClr val="FFFFFF"/>
                    </a:solidFill>
                  </a:tcPr>
                </a:tc>
                <a:tc>
                  <a:txBody>
                    <a:bodyPr/>
                    <a:lstStyle/>
                    <a:p>
                      <a:r>
                        <a:rPr lang="en-US" altLang="zh-CN" dirty="0">
                          <a:effectLst/>
                        </a:rPr>
                        <a:t>Music</a:t>
                      </a:r>
                      <a:endParaRPr lang="zh-CN" altLang="en-US" dirty="0">
                        <a:effectLst/>
                      </a:endParaRPr>
                    </a:p>
                  </a:txBody>
                  <a:tcPr marL="61913" marR="61913" marT="28575" marB="28575" anchor="ctr">
                    <a:lnL>
                      <a:noFill/>
                    </a:lnL>
                    <a:lnR>
                      <a:noFill/>
                    </a:lnR>
                    <a:lnT>
                      <a:noFill/>
                    </a:lnT>
                    <a:lnB>
                      <a:noFill/>
                    </a:lnB>
                    <a:solidFill>
                      <a:srgbClr val="FFFFFF"/>
                    </a:solidFill>
                  </a:tcPr>
                </a:tc>
                <a:extLst>
                  <a:ext uri="{0D108BD9-81ED-4DB2-BD59-A6C34878D82A}">
                    <a16:rowId xmlns:a16="http://schemas.microsoft.com/office/drawing/2014/main" val="3815156130"/>
                  </a:ext>
                </a:extLst>
              </a:tr>
              <a:tr h="0">
                <a:tc>
                  <a:txBody>
                    <a:bodyPr/>
                    <a:lstStyle/>
                    <a:p>
                      <a:r>
                        <a:rPr lang="en-US">
                          <a:effectLst/>
                        </a:rPr>
                        <a:t>Unity</a:t>
                      </a:r>
                    </a:p>
                  </a:txBody>
                  <a:tcPr marL="61913" marR="61913" marT="28575" marB="28575" anchor="ctr">
                    <a:lnL>
                      <a:noFill/>
                    </a:lnL>
                    <a:lnR>
                      <a:noFill/>
                    </a:lnR>
                    <a:lnT>
                      <a:noFill/>
                    </a:lnT>
                    <a:lnB>
                      <a:noFill/>
                    </a:lnB>
                    <a:solidFill>
                      <a:srgbClr val="FFFFFF"/>
                    </a:solidFill>
                  </a:tcPr>
                </a:tc>
                <a:tc>
                  <a:txBody>
                    <a:bodyPr/>
                    <a:lstStyle/>
                    <a:p>
                      <a:r>
                        <a:rPr lang="en-US" u="none" strike="noStrike">
                          <a:effectLst/>
                          <a:hlinkClick r:id="rId7"/>
                        </a:rPr>
                        <a:t>https://unity.com/</a:t>
                      </a:r>
                      <a:endParaRPr lang="en-US">
                        <a:effectLst/>
                      </a:endParaRPr>
                    </a:p>
                  </a:txBody>
                  <a:tcPr marL="61913" marR="61913" marT="28575" marB="28575" anchor="ctr">
                    <a:lnL>
                      <a:noFill/>
                    </a:lnL>
                    <a:lnR>
                      <a:noFill/>
                    </a:lnR>
                    <a:lnT>
                      <a:noFill/>
                    </a:lnT>
                    <a:lnB>
                      <a:noFill/>
                    </a:lnB>
                    <a:solidFill>
                      <a:srgbClr val="FFFFFF"/>
                    </a:solidFill>
                  </a:tcPr>
                </a:tc>
                <a:tc>
                  <a:txBody>
                    <a:bodyPr/>
                    <a:lstStyle/>
                    <a:p>
                      <a:r>
                        <a:rPr lang="en-US" altLang="zh-CN" dirty="0">
                          <a:effectLst/>
                        </a:rPr>
                        <a:t>Game Engine</a:t>
                      </a:r>
                      <a:endParaRPr lang="zh-CN" altLang="en-US" dirty="0">
                        <a:effectLst/>
                      </a:endParaRPr>
                    </a:p>
                  </a:txBody>
                  <a:tcPr marL="61913" marR="61913" marT="28575" marB="28575" anchor="ctr">
                    <a:lnL>
                      <a:noFill/>
                    </a:lnL>
                    <a:lnR>
                      <a:noFill/>
                    </a:lnR>
                    <a:lnT>
                      <a:noFill/>
                    </a:lnT>
                    <a:lnB>
                      <a:noFill/>
                    </a:lnB>
                    <a:solidFill>
                      <a:srgbClr val="FFFFFF"/>
                    </a:solidFill>
                  </a:tcPr>
                </a:tc>
                <a:extLst>
                  <a:ext uri="{0D108BD9-81ED-4DB2-BD59-A6C34878D82A}">
                    <a16:rowId xmlns:a16="http://schemas.microsoft.com/office/drawing/2014/main" val="445246411"/>
                  </a:ext>
                </a:extLst>
              </a:tr>
              <a:tr h="0">
                <a:tc>
                  <a:txBody>
                    <a:bodyPr/>
                    <a:lstStyle/>
                    <a:p>
                      <a:r>
                        <a:rPr lang="zh-CN" altLang="en-US">
                          <a:effectLst/>
                        </a:rPr>
                        <a:t>白鹭引擎</a:t>
                      </a:r>
                    </a:p>
                  </a:txBody>
                  <a:tcPr marL="61913" marR="61913" marT="28575" marB="28575" anchor="ctr">
                    <a:lnL>
                      <a:noFill/>
                    </a:lnL>
                    <a:lnR>
                      <a:noFill/>
                    </a:lnR>
                    <a:lnT>
                      <a:noFill/>
                    </a:lnT>
                    <a:lnB>
                      <a:noFill/>
                    </a:lnB>
                    <a:solidFill>
                      <a:srgbClr val="FFFFFF"/>
                    </a:solidFill>
                  </a:tcPr>
                </a:tc>
                <a:tc>
                  <a:txBody>
                    <a:bodyPr/>
                    <a:lstStyle/>
                    <a:p>
                      <a:r>
                        <a:rPr lang="en-US" u="none" strike="noStrike">
                          <a:effectLst/>
                          <a:hlinkClick r:id="rId8"/>
                        </a:rPr>
                        <a:t>https://www.egret.com/</a:t>
                      </a:r>
                      <a:endParaRPr lang="en-US">
                        <a:effectLst/>
                      </a:endParaRPr>
                    </a:p>
                  </a:txBody>
                  <a:tcPr marL="61913" marR="61913" marT="28575" marB="28575" anchor="ctr">
                    <a:lnL>
                      <a:noFill/>
                    </a:lnL>
                    <a:lnR>
                      <a:noFill/>
                    </a:lnR>
                    <a:lnT>
                      <a:noFill/>
                    </a:lnT>
                    <a:lnB>
                      <a:noFill/>
                    </a:lnB>
                    <a:solidFill>
                      <a:srgbClr val="FFFFFF"/>
                    </a:solidFill>
                  </a:tcPr>
                </a:tc>
                <a:tc>
                  <a:txBody>
                    <a:bodyPr/>
                    <a:lstStyle/>
                    <a:p>
                      <a:r>
                        <a:rPr lang="en-US" altLang="zh-CN" dirty="0">
                          <a:effectLst/>
                        </a:rPr>
                        <a:t>Game Engine</a:t>
                      </a:r>
                      <a:endParaRPr lang="zh-CN" altLang="en-US" dirty="0">
                        <a:effectLst/>
                      </a:endParaRPr>
                    </a:p>
                  </a:txBody>
                  <a:tcPr marL="61913" marR="61913" marT="28575" marB="28575" anchor="ctr">
                    <a:lnL>
                      <a:noFill/>
                    </a:lnL>
                    <a:lnR>
                      <a:noFill/>
                    </a:lnR>
                    <a:lnT>
                      <a:noFill/>
                    </a:lnT>
                    <a:lnB>
                      <a:noFill/>
                    </a:lnB>
                    <a:solidFill>
                      <a:srgbClr val="FFFFFF"/>
                    </a:solidFill>
                  </a:tcPr>
                </a:tc>
                <a:extLst>
                  <a:ext uri="{0D108BD9-81ED-4DB2-BD59-A6C34878D82A}">
                    <a16:rowId xmlns:a16="http://schemas.microsoft.com/office/drawing/2014/main" val="3568158403"/>
                  </a:ext>
                </a:extLst>
              </a:tr>
            </a:tbl>
          </a:graphicData>
        </a:graphic>
      </p:graphicFrame>
      <p:sp>
        <p:nvSpPr>
          <p:cNvPr id="3" name="文本框 2">
            <a:extLst>
              <a:ext uri="{FF2B5EF4-FFF2-40B4-BE49-F238E27FC236}">
                <a16:creationId xmlns:a16="http://schemas.microsoft.com/office/drawing/2014/main" id="{DDDFD7FD-D762-4BAE-AB3D-D18DC85C69F2}"/>
              </a:ext>
            </a:extLst>
          </p:cNvPr>
          <p:cNvSpPr txBox="1"/>
          <p:nvPr/>
        </p:nvSpPr>
        <p:spPr>
          <a:xfrm>
            <a:off x="1021080" y="489648"/>
            <a:ext cx="9901844" cy="415498"/>
          </a:xfrm>
          <a:prstGeom prst="rect">
            <a:avLst/>
          </a:prstGeom>
          <a:noFill/>
        </p:spPr>
        <p:txBody>
          <a:bodyPr wrap="square">
            <a:spAutoFit/>
          </a:bodyPr>
          <a:lstStyle/>
          <a:p>
            <a:pPr algn="ctr"/>
            <a:r>
              <a:rPr lang="en-US" altLang="zh-CN" b="1" dirty="0" err="1"/>
              <a:t>WebAssembly</a:t>
            </a:r>
            <a:r>
              <a:rPr lang="en-US" altLang="zh-CN" b="1" dirty="0"/>
              <a:t> </a:t>
            </a:r>
            <a:r>
              <a:rPr lang="zh-CN" altLang="en-US" b="1" dirty="0"/>
              <a:t>的商业案例</a:t>
            </a:r>
          </a:p>
        </p:txBody>
      </p:sp>
    </p:spTree>
    <p:extLst>
      <p:ext uri="{BB962C8B-B14F-4D97-AF65-F5344CB8AC3E}">
        <p14:creationId xmlns:p14="http://schemas.microsoft.com/office/powerpoint/2010/main" val="114909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776E7AF-330C-45D8-AFE9-A39C9859ED7A}"/>
              </a:ext>
            </a:extLst>
          </p:cNvPr>
          <p:cNvPicPr>
            <a:picLocks noChangeAspect="1"/>
          </p:cNvPicPr>
          <p:nvPr/>
        </p:nvPicPr>
        <p:blipFill>
          <a:blip r:embed="rId2"/>
          <a:stretch>
            <a:fillRect/>
          </a:stretch>
        </p:blipFill>
        <p:spPr>
          <a:xfrm>
            <a:off x="1553296" y="2456311"/>
            <a:ext cx="9088582" cy="1730659"/>
          </a:xfrm>
          <a:prstGeom prst="rect">
            <a:avLst/>
          </a:prstGeom>
        </p:spPr>
      </p:pic>
    </p:spTree>
    <p:extLst>
      <p:ext uri="{BB962C8B-B14F-4D97-AF65-F5344CB8AC3E}">
        <p14:creationId xmlns:p14="http://schemas.microsoft.com/office/powerpoint/2010/main" val="63791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69A8C0-B639-4FEC-AF06-6EEDE2ED8D4C}"/>
              </a:ext>
            </a:extLst>
          </p:cNvPr>
          <p:cNvSpPr txBox="1"/>
          <p:nvPr/>
        </p:nvSpPr>
        <p:spPr>
          <a:xfrm>
            <a:off x="1021080" y="489648"/>
            <a:ext cx="9901844" cy="415498"/>
          </a:xfrm>
          <a:prstGeom prst="rect">
            <a:avLst/>
          </a:prstGeom>
          <a:noFill/>
        </p:spPr>
        <p:txBody>
          <a:bodyPr wrap="square">
            <a:spAutoFit/>
          </a:bodyPr>
          <a:lstStyle/>
          <a:p>
            <a:pPr algn="ctr"/>
            <a:r>
              <a:rPr lang="zh-CN" altLang="en-US" b="1" dirty="0"/>
              <a:t>什么是 </a:t>
            </a:r>
            <a:r>
              <a:rPr lang="en-US" altLang="zh-CN" b="1" dirty="0" err="1"/>
              <a:t>WebAssembly</a:t>
            </a:r>
            <a:r>
              <a:rPr lang="en-US" altLang="zh-CN" b="1" dirty="0"/>
              <a:t>?</a:t>
            </a:r>
            <a:endParaRPr lang="zh-CN" altLang="en-US" b="1" dirty="0"/>
          </a:p>
        </p:txBody>
      </p:sp>
      <p:sp>
        <p:nvSpPr>
          <p:cNvPr id="6" name="文本框 5">
            <a:extLst>
              <a:ext uri="{FF2B5EF4-FFF2-40B4-BE49-F238E27FC236}">
                <a16:creationId xmlns:a16="http://schemas.microsoft.com/office/drawing/2014/main" id="{A89BA57E-A1BC-4770-8778-179410F4FCA5}"/>
              </a:ext>
            </a:extLst>
          </p:cNvPr>
          <p:cNvSpPr txBox="1"/>
          <p:nvPr/>
        </p:nvSpPr>
        <p:spPr>
          <a:xfrm>
            <a:off x="1625140" y="2398237"/>
            <a:ext cx="9297784" cy="1708160"/>
          </a:xfrm>
          <a:prstGeom prst="rect">
            <a:avLst/>
          </a:prstGeom>
          <a:noFill/>
        </p:spPr>
        <p:txBody>
          <a:bodyPr wrap="square">
            <a:spAutoFit/>
          </a:bodyPr>
          <a:lstStyle/>
          <a:p>
            <a:pPr marL="457200" indent="-457200">
              <a:buAutoNum type="arabicPeriod"/>
            </a:pPr>
            <a:r>
              <a:rPr lang="en-US" altLang="zh-CN" dirty="0" err="1"/>
              <a:t>WebAssembly</a:t>
            </a:r>
            <a:r>
              <a:rPr lang="en-US" altLang="zh-CN" dirty="0"/>
              <a:t> </a:t>
            </a:r>
            <a:r>
              <a:rPr lang="zh-CN" altLang="en-US" dirty="0"/>
              <a:t>是一个可移植、体积小、加载快并且兼容 </a:t>
            </a:r>
            <a:r>
              <a:rPr lang="en-US" altLang="zh-CN" dirty="0"/>
              <a:t>Web </a:t>
            </a:r>
            <a:r>
              <a:rPr lang="zh-CN" altLang="en-US" dirty="0"/>
              <a:t>的全新二进制格式</a:t>
            </a:r>
            <a:endParaRPr lang="en-US" altLang="zh-CN" dirty="0"/>
          </a:p>
          <a:p>
            <a:pPr marL="457200" indent="-457200">
              <a:buAutoNum type="arabicPeriod"/>
            </a:pPr>
            <a:r>
              <a:rPr lang="zh-CN" altLang="en-US" dirty="0"/>
              <a:t>可以通过</a:t>
            </a:r>
            <a:r>
              <a:rPr lang="en-US" altLang="zh-CN" dirty="0"/>
              <a:t>C/C++/Rust</a:t>
            </a:r>
            <a:r>
              <a:rPr lang="zh-CN" altLang="en-US" dirty="0"/>
              <a:t>等静态语言编译生成，后缀名为</a:t>
            </a:r>
            <a:r>
              <a:rPr lang="en-US" altLang="zh-CN" dirty="0"/>
              <a:t>.</a:t>
            </a:r>
            <a:r>
              <a:rPr lang="en-US" altLang="zh-CN" dirty="0" err="1"/>
              <a:t>wasm</a:t>
            </a:r>
            <a:endParaRPr lang="en-US" altLang="zh-CN" dirty="0"/>
          </a:p>
          <a:p>
            <a:pPr marL="457200" indent="-457200">
              <a:buAutoNum type="arabicPeriod"/>
            </a:pPr>
            <a:r>
              <a:rPr lang="zh-CN" altLang="en-US" dirty="0"/>
              <a:t>类汇编的一种新的抽象栈式虚拟机</a:t>
            </a:r>
            <a:endParaRPr lang="en-US" altLang="zh-CN" dirty="0"/>
          </a:p>
          <a:p>
            <a:pPr marL="457200" indent="-457200">
              <a:buAutoNum type="arabicPeriod"/>
            </a:pPr>
            <a:r>
              <a:rPr lang="zh-CN" altLang="en-US" dirty="0"/>
              <a:t>可以通过</a:t>
            </a:r>
            <a:r>
              <a:rPr lang="en-US" altLang="zh-CN" dirty="0"/>
              <a:t>W3C </a:t>
            </a:r>
            <a:r>
              <a:rPr lang="zh-CN" altLang="en-US" dirty="0"/>
              <a:t>标准</a:t>
            </a:r>
            <a:r>
              <a:rPr lang="en-US" altLang="zh-CN" dirty="0"/>
              <a:t>Web API</a:t>
            </a:r>
            <a:r>
              <a:rPr lang="zh-CN" altLang="en-US" dirty="0"/>
              <a:t>在浏览器中加载、解析和运行</a:t>
            </a:r>
          </a:p>
        </p:txBody>
      </p:sp>
      <p:sp>
        <p:nvSpPr>
          <p:cNvPr id="8" name="文本框 7">
            <a:extLst>
              <a:ext uri="{FF2B5EF4-FFF2-40B4-BE49-F238E27FC236}">
                <a16:creationId xmlns:a16="http://schemas.microsoft.com/office/drawing/2014/main" id="{2192C08A-B1C9-42F6-B5F2-7937138BF907}"/>
              </a:ext>
            </a:extLst>
          </p:cNvPr>
          <p:cNvSpPr txBox="1"/>
          <p:nvPr/>
        </p:nvSpPr>
        <p:spPr>
          <a:xfrm>
            <a:off x="1169324" y="1257261"/>
            <a:ext cx="9753600" cy="415498"/>
          </a:xfrm>
          <a:prstGeom prst="rect">
            <a:avLst/>
          </a:prstGeom>
          <a:noFill/>
        </p:spPr>
        <p:txBody>
          <a:bodyPr wrap="square">
            <a:spAutoFit/>
          </a:bodyPr>
          <a:lstStyle/>
          <a:p>
            <a:pPr algn="ctr"/>
            <a:r>
              <a:rPr lang="en-US" altLang="zh-CN" dirty="0" err="1"/>
              <a:t>WebAssembly</a:t>
            </a:r>
            <a:r>
              <a:rPr lang="en-US" altLang="zh-CN" dirty="0"/>
              <a:t> is a typed language </a:t>
            </a:r>
          </a:p>
        </p:txBody>
      </p:sp>
    </p:spTree>
    <p:extLst>
      <p:ext uri="{BB962C8B-B14F-4D97-AF65-F5344CB8AC3E}">
        <p14:creationId xmlns:p14="http://schemas.microsoft.com/office/powerpoint/2010/main" val="253552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E947987-642E-40E1-9E07-2DB30790FCE7}"/>
              </a:ext>
            </a:extLst>
          </p:cNvPr>
          <p:cNvPicPr>
            <a:picLocks noChangeAspect="1"/>
          </p:cNvPicPr>
          <p:nvPr/>
        </p:nvPicPr>
        <p:blipFill>
          <a:blip r:embed="rId2"/>
          <a:stretch>
            <a:fillRect/>
          </a:stretch>
        </p:blipFill>
        <p:spPr>
          <a:xfrm>
            <a:off x="275562" y="259533"/>
            <a:ext cx="11511047" cy="6338934"/>
          </a:xfrm>
          <a:prstGeom prst="rect">
            <a:avLst/>
          </a:prstGeom>
        </p:spPr>
      </p:pic>
    </p:spTree>
    <p:extLst>
      <p:ext uri="{BB962C8B-B14F-4D97-AF65-F5344CB8AC3E}">
        <p14:creationId xmlns:p14="http://schemas.microsoft.com/office/powerpoint/2010/main" val="355814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E772492-450A-49BD-9C5B-EB458F5C38EB}"/>
              </a:ext>
            </a:extLst>
          </p:cNvPr>
          <p:cNvPicPr>
            <a:picLocks noChangeAspect="1"/>
          </p:cNvPicPr>
          <p:nvPr/>
        </p:nvPicPr>
        <p:blipFill>
          <a:blip r:embed="rId2"/>
          <a:stretch>
            <a:fillRect/>
          </a:stretch>
        </p:blipFill>
        <p:spPr>
          <a:xfrm>
            <a:off x="1490636" y="84389"/>
            <a:ext cx="9438361" cy="6689222"/>
          </a:xfrm>
          <a:prstGeom prst="rect">
            <a:avLst/>
          </a:prstGeom>
        </p:spPr>
      </p:pic>
    </p:spTree>
    <p:extLst>
      <p:ext uri="{BB962C8B-B14F-4D97-AF65-F5344CB8AC3E}">
        <p14:creationId xmlns:p14="http://schemas.microsoft.com/office/powerpoint/2010/main" val="42814980"/>
      </p:ext>
    </p:extLst>
  </p:cSld>
  <p:clrMapOvr>
    <a:masterClrMapping/>
  </p:clrMapOvr>
</p:sld>
</file>

<file path=ppt/theme/theme1.xml><?xml version="1.0" encoding="utf-8"?>
<a:theme xmlns:a="http://schemas.openxmlformats.org/drawingml/2006/main" name="SAP 2019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684F41E8-2CDA-4FE9-A9AD-DF04499C052D}"/>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7DD5979D-BBE6-4AA0-9A01-39731574BCE9}"/>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2019 16x9 black and white</Template>
  <TotalTime>61</TotalTime>
  <Words>254</Words>
  <Application>Microsoft Office PowerPoint</Application>
  <PresentationFormat>自定义</PresentationFormat>
  <Paragraphs>55</Paragraphs>
  <Slides>20</Slides>
  <Notes>2</Notes>
  <HiddenSlides>2</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-apple-system</vt:lpstr>
      <vt:lpstr>Arial</vt:lpstr>
      <vt:lpstr>Courier New</vt:lpstr>
      <vt:lpstr>Symbol</vt:lpstr>
      <vt:lpstr>Wingdings</vt:lpstr>
      <vt:lpstr>Wingdings</vt:lpstr>
      <vt:lpstr>SAP 2019 16x9 black and white</vt:lpstr>
      <vt:lpstr>SAP 2019 16x9 blue</vt:lpstr>
      <vt:lpstr>WebAssembly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Shen, Hubery</dc:creator>
  <cp:keywords>2019/16:9/black and white</cp:keywords>
  <cp:lastModifiedBy>宇杰 沈</cp:lastModifiedBy>
  <cp:revision>98</cp:revision>
  <dcterms:created xsi:type="dcterms:W3CDTF">2021-10-24T08:06:09Z</dcterms:created>
  <dcterms:modified xsi:type="dcterms:W3CDTF">2022-03-22T14:30:47Z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