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05" r:id="rId3"/>
    <p:sldId id="306" r:id="rId4"/>
    <p:sldId id="307" r:id="rId5"/>
    <p:sldId id="308" r:id="rId6"/>
    <p:sldId id="309" r:id="rId7"/>
    <p:sldId id="310" r:id="rId8"/>
    <p:sldId id="266" r:id="rId9"/>
    <p:sldId id="267" r:id="rId10"/>
    <p:sldId id="268" r:id="rId11"/>
    <p:sldId id="256" r:id="rId12"/>
    <p:sldId id="257" r:id="rId13"/>
    <p:sldId id="258" r:id="rId14"/>
    <p:sldId id="259" r:id="rId15"/>
    <p:sldId id="260" r:id="rId16"/>
    <p:sldId id="264" r:id="rId17"/>
    <p:sldId id="261" r:id="rId18"/>
    <p:sldId id="265" r:id="rId19"/>
    <p:sldId id="270" r:id="rId20"/>
    <p:sldId id="269" r:id="rId21"/>
    <p:sldId id="271" r:id="rId22"/>
    <p:sldId id="262" r:id="rId23"/>
    <p:sldId id="274" r:id="rId24"/>
    <p:sldId id="272" r:id="rId25"/>
    <p:sldId id="275" r:id="rId26"/>
    <p:sldId id="276" r:id="rId27"/>
    <p:sldId id="27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0" r:id="rId41"/>
    <p:sldId id="289" r:id="rId42"/>
    <p:sldId id="302" r:id="rId43"/>
    <p:sldId id="291" r:id="rId44"/>
    <p:sldId id="292" r:id="rId45"/>
    <p:sldId id="293" r:id="rId46"/>
    <p:sldId id="294" r:id="rId47"/>
    <p:sldId id="295" r:id="rId48"/>
    <p:sldId id="296" r:id="rId49"/>
    <p:sldId id="301" r:id="rId50"/>
    <p:sldId id="297" r:id="rId51"/>
    <p:sldId id="303" r:id="rId52"/>
    <p:sldId id="298" r:id="rId53"/>
    <p:sldId id="299" r:id="rId54"/>
    <p:sldId id="300" r:id="rId55"/>
    <p:sldId id="304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9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5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71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9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0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4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5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D364-B860-425D-AFD3-E1D03AFC9811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rman-gorelkin/low-coupling-high-cohesion-d36369fb1be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7/html/jls-4.html#jls-4.1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библиотека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Концепции </a:t>
            </a:r>
            <a:r>
              <a:rPr lang="en-US" sz="3200" dirty="0"/>
              <a:t>Loose Coupling </a:t>
            </a:r>
            <a:r>
              <a:rPr lang="ru-RU" sz="3200" dirty="0"/>
              <a:t>и </a:t>
            </a:r>
            <a:r>
              <a:rPr lang="en-US" sz="3200" dirty="0"/>
              <a:t>high cohesion</a:t>
            </a:r>
            <a:endParaRPr lang="ru-RU" sz="3200" dirty="0"/>
          </a:p>
        </p:txBody>
      </p:sp>
      <p:pic>
        <p:nvPicPr>
          <p:cNvPr id="1028" name="Picture 4" descr="https://miro.medium.com/proxy/0*dA-HdcF-5dtVjuh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55" y="1337225"/>
            <a:ext cx="73628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7334" y="5737809"/>
            <a:ext cx="867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https://medium.com/german-gorelkin/low-coupling-high-cohesion-d36369fb1be9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3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Generics(</a:t>
            </a:r>
            <a:r>
              <a:rPr lang="ru-RU" dirty="0" err="1" smtClean="0"/>
              <a:t>обощения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класс содержит поля других типов, однако логика работы не зависит от типа полей. </a:t>
            </a:r>
          </a:p>
          <a:p>
            <a:r>
              <a:rPr lang="ru-RU" dirty="0" smtClean="0"/>
              <a:t>Пример таких классов – это классы-контейнеры, который хранят один или несколько объектов любого типа: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5" y="3553287"/>
            <a:ext cx="4638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ru-RU" dirty="0"/>
              <a:t>Однако, работать с таким классом неудобно, т.к. он не поддерживает </a:t>
            </a:r>
            <a:r>
              <a:rPr lang="ru-RU" dirty="0" smtClean="0"/>
              <a:t>типизацию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Альтернативы. </a:t>
            </a:r>
            <a:r>
              <a:rPr lang="en-US" dirty="0" smtClean="0"/>
              <a:t>Demo.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81" y="3309668"/>
            <a:ext cx="4305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r>
              <a:rPr lang="ru-RU" dirty="0" smtClean="0"/>
              <a:t>. Объявление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Чтобы решить это проблему – класс можно сделать </a:t>
            </a:r>
            <a:r>
              <a:rPr lang="ru-RU" sz="1600" b="1" dirty="0" smtClean="0"/>
              <a:t>обобщенным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Для </a:t>
            </a:r>
            <a:r>
              <a:rPr lang="ru-RU" sz="1600" b="1" dirty="0" smtClean="0"/>
              <a:t>обобщенных</a:t>
            </a:r>
            <a:r>
              <a:rPr lang="ru-RU" sz="1600" dirty="0" smtClean="0"/>
              <a:t> классов </a:t>
            </a:r>
            <a:r>
              <a:rPr lang="ru-RU" sz="1600" b="1" dirty="0" smtClean="0"/>
              <a:t>тип</a:t>
            </a:r>
            <a:r>
              <a:rPr lang="ru-RU" sz="1600" dirty="0" smtClean="0"/>
              <a:t> некоторых полей задаётся во время «создания» экземпляра объекта и может быть </a:t>
            </a:r>
            <a:r>
              <a:rPr lang="ru-RU" sz="1600" b="1" dirty="0" smtClean="0"/>
              <a:t>разным </a:t>
            </a:r>
            <a:r>
              <a:rPr lang="ru-RU" sz="1600" dirty="0" smtClean="0"/>
              <a:t>для разных объектов. </a:t>
            </a:r>
          </a:p>
          <a:p>
            <a:r>
              <a:rPr lang="ru-RU" sz="1600" dirty="0" smtClean="0"/>
              <a:t>Объявление классов, которые поддерживают подобное обобщение требует специального синтаксиса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class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&lt;TYPE_1,TYPE_2&gt; </a:t>
            </a:r>
            <a:r>
              <a:rPr lang="en-US" sz="1600" dirty="0" smtClean="0"/>
              <a:t>{...}</a:t>
            </a:r>
            <a:br>
              <a:rPr lang="en-US" sz="1600" dirty="0" smtClean="0"/>
            </a:br>
            <a:r>
              <a:rPr lang="en-US" sz="1600" dirty="0" smtClean="0"/>
              <a:t>TYPE_1,TYPE_2 – </a:t>
            </a:r>
            <a:r>
              <a:rPr lang="ru-RU" sz="1600" dirty="0" smtClean="0"/>
              <a:t>это</a:t>
            </a:r>
            <a:r>
              <a:rPr lang="ru-RU" sz="1600" b="1" dirty="0" smtClean="0"/>
              <a:t> параметры типа (переменные типа)</a:t>
            </a:r>
            <a:r>
              <a:rPr lang="ru-RU" sz="1600" dirty="0" smtClean="0"/>
              <a:t> (</a:t>
            </a:r>
            <a:r>
              <a:rPr lang="en-US" sz="1600" dirty="0" smtClean="0"/>
              <a:t>type parameters / type variables) </a:t>
            </a:r>
          </a:p>
          <a:p>
            <a:r>
              <a:rPr lang="ru-RU" sz="1600" dirty="0" smtClean="0"/>
              <a:t>Тогда объявленный тип(</a:t>
            </a:r>
            <a:r>
              <a:rPr lang="en-US" sz="1600" dirty="0" smtClean="0"/>
              <a:t>STORED_TYPE</a:t>
            </a:r>
            <a:r>
              <a:rPr lang="ru-RU" sz="1600" dirty="0" smtClean="0"/>
              <a:t>) может быть использован внутри класса, вместо конкретных типов</a:t>
            </a:r>
            <a:r>
              <a:rPr lang="en-US" sz="1600" dirty="0" smtClean="0"/>
              <a:t> </a:t>
            </a:r>
            <a:r>
              <a:rPr lang="ru-RU" sz="1600" dirty="0" smtClean="0"/>
              <a:t>и задаваться во время создания экземпляра:</a:t>
            </a:r>
            <a:endParaRPr lang="ru-R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44" y="5472060"/>
            <a:ext cx="5191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123"/>
            <a:ext cx="8596668" cy="1320800"/>
          </a:xfrm>
        </p:spPr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5923"/>
            <a:ext cx="8596668" cy="53116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Чтобы создать объект </a:t>
            </a:r>
            <a:r>
              <a:rPr lang="en-US" b="1" dirty="0" smtClean="0"/>
              <a:t>generic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  <a:r>
              <a:rPr lang="ru-RU" dirty="0"/>
              <a:t>а</a:t>
            </a:r>
            <a:r>
              <a:rPr lang="ru-RU" dirty="0" smtClean="0"/>
              <a:t> нужно указать все </a:t>
            </a:r>
            <a:br>
              <a:rPr lang="ru-RU" dirty="0" smtClean="0"/>
            </a:br>
            <a:r>
              <a:rPr lang="ru-RU" dirty="0" smtClean="0"/>
              <a:t>его </a:t>
            </a:r>
            <a:r>
              <a:rPr lang="ru-RU" b="1" dirty="0" smtClean="0"/>
              <a:t>параметры типа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&lt;</a:t>
            </a:r>
            <a:r>
              <a:rPr lang="ru-RU" b="1" dirty="0" smtClean="0"/>
              <a:t>угловых</a:t>
            </a:r>
            <a:r>
              <a:rPr lang="en-US" b="1" dirty="0" smtClean="0"/>
              <a:t>&gt;</a:t>
            </a:r>
            <a:r>
              <a:rPr lang="ru-RU" dirty="0" smtClean="0"/>
              <a:t> скобках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 напоминает передачу аргумента в </a:t>
            </a:r>
            <a:r>
              <a:rPr lang="ru-RU" b="1" dirty="0" smtClean="0"/>
              <a:t>функцию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только вместо круглых скобок используются угловые.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7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тип может быть выведен </a:t>
            </a:r>
            <a:br>
              <a:rPr lang="ru-RU" dirty="0" smtClean="0"/>
            </a:br>
            <a:r>
              <a:rPr lang="ru-RU" dirty="0" smtClean="0"/>
              <a:t>автоматически используя </a:t>
            </a:r>
            <a:r>
              <a:rPr lang="en-US" dirty="0" smtClean="0"/>
              <a:t>diamond</a:t>
            </a:r>
            <a:r>
              <a:rPr lang="ru-RU" dirty="0" smtClean="0"/>
              <a:t>-оператор </a:t>
            </a:r>
            <a:r>
              <a:rPr lang="en-US" dirty="0" smtClean="0"/>
              <a:t>&lt;&gt;</a:t>
            </a:r>
          </a:p>
          <a:p>
            <a:r>
              <a:rPr lang="ru-RU" dirty="0" smtClean="0"/>
              <a:t>Типы с разными параметрами типа являются </a:t>
            </a:r>
            <a:r>
              <a:rPr lang="ru-RU" b="1" dirty="0" smtClean="0"/>
              <a:t>разными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типами, даже если у них одинаковый класс. </a:t>
            </a:r>
            <a:br>
              <a:rPr lang="ru-RU" dirty="0" smtClean="0"/>
            </a:br>
            <a:r>
              <a:rPr lang="ru-RU" dirty="0" smtClean="0"/>
              <a:t>Это напоминает использование массивов:</a:t>
            </a:r>
            <a:br>
              <a:rPr lang="ru-RU" dirty="0" smtClean="0"/>
            </a:br>
            <a:r>
              <a:rPr lang="en-US" b="1" dirty="0" smtClean="0"/>
              <a:t>List&lt;String&gt;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List&lt;Integer&gt;</a:t>
            </a:r>
            <a:r>
              <a:rPr lang="en-US" dirty="0" smtClean="0"/>
              <a:t> - </a:t>
            </a:r>
            <a:r>
              <a:rPr lang="ru-RU" dirty="0" smtClean="0"/>
              <a:t>разные типа, так же как</a:t>
            </a:r>
            <a:br>
              <a:rPr lang="ru-RU" dirty="0" smtClean="0"/>
            </a:br>
            <a:r>
              <a:rPr lang="en-US" b="1" dirty="0" smtClean="0"/>
              <a:t>String[]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Integer[]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81354"/>
            <a:ext cx="5562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Про классы и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Тип</a:t>
            </a:r>
            <a:r>
              <a:rPr lang="ru-RU" dirty="0" smtClean="0"/>
              <a:t> ограничивает множество значений, которые может принимать переменная.</a:t>
            </a:r>
          </a:p>
          <a:p>
            <a:r>
              <a:rPr lang="ru-RU" b="1" dirty="0" smtClean="0"/>
              <a:t>Класс</a:t>
            </a:r>
            <a:r>
              <a:rPr lang="ru-RU" dirty="0" smtClean="0"/>
              <a:t> – это пример такого ограничения. </a:t>
            </a:r>
          </a:p>
          <a:p>
            <a:r>
              <a:rPr lang="ru-RU" dirty="0" smtClean="0"/>
              <a:t>Другие примеры – </a:t>
            </a:r>
            <a:r>
              <a:rPr lang="ru-RU" b="1" dirty="0" smtClean="0"/>
              <a:t>интерфейс</a:t>
            </a:r>
            <a:r>
              <a:rPr lang="ru-RU" dirty="0" smtClean="0"/>
              <a:t>, </a:t>
            </a:r>
            <a:r>
              <a:rPr lang="ru-RU" b="1" dirty="0" smtClean="0"/>
              <a:t>массив</a:t>
            </a:r>
            <a:r>
              <a:rPr lang="ru-RU" dirty="0" smtClean="0"/>
              <a:t>, </a:t>
            </a:r>
            <a:r>
              <a:rPr lang="ru-RU" b="1" dirty="0" smtClean="0"/>
              <a:t>примитив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Обычные классы, интерфейсы, массивы порождает один тип. Параметризованные – много.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://docs.oracle.com/javase/specs/jls/se7/html/jls-4.html#jls-4.12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63869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String</a:t>
            </a:r>
            <a:endParaRPr lang="ru-RU" sz="1200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1848582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9472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 </a:t>
            </a:r>
            <a:r>
              <a:rPr lang="en-US" sz="1200" dirty="0" err="1" smtClean="0"/>
              <a:t>var</a:t>
            </a:r>
            <a:r>
              <a:rPr lang="en-US" sz="1200" dirty="0" smtClean="0"/>
              <a:t> = “123”</a:t>
            </a:r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286043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 List</a:t>
            </a:r>
            <a:endParaRPr lang="ru-RU" sz="1200" dirty="0"/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 flipH="1">
            <a:off x="3645144" y="4009293"/>
            <a:ext cx="2198" cy="5774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5603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List </a:t>
            </a:r>
            <a:r>
              <a:rPr lang="en-US" sz="900" dirty="0" err="1" smtClean="0"/>
              <a:t>var</a:t>
            </a:r>
            <a:r>
              <a:rPr lang="en-US" sz="900" dirty="0" smtClean="0"/>
              <a:t> = new </a:t>
            </a:r>
            <a:r>
              <a:rPr lang="en-US" sz="900" dirty="0" err="1" smtClean="0"/>
              <a:t>ArrayList</a:t>
            </a:r>
            <a:r>
              <a:rPr lang="en-US" sz="900" dirty="0" smtClean="0"/>
              <a:t>();</a:t>
            </a:r>
            <a:endParaRPr lang="ru-RU" sz="900" dirty="0"/>
          </a:p>
        </p:txBody>
      </p:sp>
      <p:sp>
        <p:nvSpPr>
          <p:cNvPr id="14" name="Rectangle 13"/>
          <p:cNvSpPr/>
          <p:nvPr/>
        </p:nvSpPr>
        <p:spPr>
          <a:xfrm>
            <a:off x="466264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String[]</a:t>
            </a:r>
            <a:endParaRPr lang="ru-RU" sz="1200" dirty="0"/>
          </a:p>
        </p:txBody>
      </p:sp>
      <p:cxnSp>
        <p:nvCxnSpPr>
          <p:cNvPr id="15" name="Straight Arrow Connector 14"/>
          <p:cNvCxnSpPr>
            <a:stCxn id="14" idx="2"/>
            <a:endCxn id="16" idx="0"/>
          </p:cNvCxnSpPr>
          <p:nvPr/>
        </p:nvCxnSpPr>
        <p:spPr>
          <a:xfrm flipH="1">
            <a:off x="5447354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5824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String[] </a:t>
            </a:r>
            <a:r>
              <a:rPr lang="en-US" sz="1050" dirty="0" err="1" smtClean="0"/>
              <a:t>var</a:t>
            </a:r>
            <a:r>
              <a:rPr lang="en-US" sz="1050" dirty="0" smtClean="0"/>
              <a:t> = {“1”,”2”}</a:t>
            </a:r>
            <a:endParaRPr lang="ru-RU" sz="1050" dirty="0"/>
          </a:p>
        </p:txBody>
      </p:sp>
      <p:sp>
        <p:nvSpPr>
          <p:cNvPr id="17" name="Rectangle 16"/>
          <p:cNvSpPr/>
          <p:nvPr/>
        </p:nvSpPr>
        <p:spPr>
          <a:xfrm>
            <a:off x="8484893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Box&lt;T&gt;</a:t>
            </a:r>
            <a:endParaRPr lang="ru-RU" sz="1200" dirty="0"/>
          </a:p>
        </p:txBody>
      </p:sp>
      <p:cxnSp>
        <p:nvCxnSpPr>
          <p:cNvPr id="18" name="Straight Arrow Connector 17"/>
          <p:cNvCxnSpPr>
            <a:stCxn id="17" idx="2"/>
            <a:endCxn id="19" idx="0"/>
          </p:cNvCxnSpPr>
          <p:nvPr/>
        </p:nvCxnSpPr>
        <p:spPr>
          <a:xfrm flipH="1">
            <a:off x="9269606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80496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6569370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Integer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28" name="Elbow Connector 27"/>
          <p:cNvCxnSpPr>
            <a:stCxn id="17" idx="1"/>
            <a:endCxn id="20" idx="0"/>
          </p:cNvCxnSpPr>
          <p:nvPr/>
        </p:nvCxnSpPr>
        <p:spPr>
          <a:xfrm rot="10800000" flipV="1">
            <a:off x="7358481" y="3837843"/>
            <a:ext cx="1126413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393821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String[]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31" name="Elbow Connector 30"/>
          <p:cNvCxnSpPr>
            <a:stCxn id="17" idx="3"/>
            <a:endCxn id="29" idx="0"/>
          </p:cNvCxnSpPr>
          <p:nvPr/>
        </p:nvCxnSpPr>
        <p:spPr>
          <a:xfrm>
            <a:off x="10058714" y="3837843"/>
            <a:ext cx="1124217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524021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качестве аргумента типа может выступать только объекты, но не примитивы</a:t>
            </a:r>
          </a:p>
          <a:p>
            <a:r>
              <a:rPr lang="ru-RU" dirty="0" smtClean="0"/>
              <a:t>В отличие от переменных, типы обычно называются одной заглавной буквой: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- Element (used extensively by the Java Collections Framework)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 - </a:t>
            </a:r>
            <a:r>
              <a:rPr lang="en-US" dirty="0" smtClean="0"/>
              <a:t>Type</a:t>
            </a:r>
            <a:endParaRPr lang="ru-RU" dirty="0" smtClean="0"/>
          </a:p>
          <a:p>
            <a:pPr lvl="1"/>
            <a:r>
              <a:rPr lang="en-US" b="1" dirty="0" smtClean="0"/>
              <a:t>K</a:t>
            </a:r>
            <a:r>
              <a:rPr lang="en-US" dirty="0" smtClean="0"/>
              <a:t> – Key</a:t>
            </a:r>
            <a:endParaRPr lang="ru-RU" dirty="0" smtClean="0"/>
          </a:p>
          <a:p>
            <a:pPr lvl="1"/>
            <a:r>
              <a:rPr lang="en-US" b="1" dirty="0"/>
              <a:t>V</a:t>
            </a:r>
            <a:r>
              <a:rPr lang="en-US" dirty="0"/>
              <a:t> -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b="1" dirty="0"/>
              <a:t>N</a:t>
            </a:r>
            <a:r>
              <a:rPr lang="en-US" dirty="0"/>
              <a:t> - Number</a:t>
            </a:r>
          </a:p>
          <a:p>
            <a:pPr lvl="1"/>
            <a:r>
              <a:rPr lang="en-US" b="1" dirty="0" smtClean="0"/>
              <a:t>S,U,V</a:t>
            </a:r>
            <a:r>
              <a:rPr lang="en-US" dirty="0" smtClean="0"/>
              <a:t> </a:t>
            </a:r>
            <a:r>
              <a:rPr lang="en-US" dirty="0"/>
              <a:t>etc. - 2nd, 3rd, 4th </a:t>
            </a:r>
            <a:r>
              <a:rPr lang="en-US" dirty="0" smtClean="0"/>
              <a:t>types</a:t>
            </a:r>
          </a:p>
          <a:p>
            <a:r>
              <a:rPr lang="ru-RU" dirty="0" smtClean="0"/>
              <a:t>Аргументов типа может быть больше одного.</a:t>
            </a:r>
          </a:p>
          <a:p>
            <a:r>
              <a:rPr lang="ru-RU" dirty="0" smtClean="0"/>
              <a:t>Аргумент типа можно не указывать, тогда такой тип называется </a:t>
            </a:r>
            <a:r>
              <a:rPr lang="en-US" b="1" dirty="0" smtClean="0"/>
              <a:t>raw type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Если тип указать – </a:t>
            </a:r>
            <a:r>
              <a:rPr lang="en-US" b="1" dirty="0" smtClean="0"/>
              <a:t>parametrized type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Параметризованный тип является равноправным типом, поэтому может использоваться как аргумент типа: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6075484"/>
            <a:ext cx="5276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у переменной указывается тип – это ограничивает значения, которые могут быть записаны значения этого типа и его </a:t>
            </a:r>
            <a:r>
              <a:rPr lang="ru-RU" b="1" dirty="0" smtClean="0"/>
              <a:t>наследников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обобщенных классов наследование по умолчанию «</a:t>
            </a:r>
            <a:r>
              <a:rPr lang="ru-RU" b="1" dirty="0" smtClean="0"/>
              <a:t>не работает</a:t>
            </a:r>
            <a:r>
              <a:rPr lang="ru-RU" dirty="0" smtClean="0"/>
              <a:t>» для параметров типа, только для основного класса.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111444" y="4719882"/>
            <a:ext cx="1433146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11444" y="5837822"/>
            <a:ext cx="1433146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V="1">
            <a:off x="1828017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84205" y="4719882"/>
            <a:ext cx="1371600" cy="6066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List&lt;T&gt;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2984205" y="5837822"/>
            <a:ext cx="1371600" cy="5099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ArrayList</a:t>
            </a:r>
            <a:r>
              <a:rPr lang="en-US" sz="1600" dirty="0" smtClean="0"/>
              <a:t>&lt;T&gt;</a:t>
            </a:r>
            <a:endParaRPr lang="ru-RU" sz="1600" dirty="0"/>
          </a:p>
        </p:txBody>
      </p:sp>
      <p:cxnSp>
        <p:nvCxnSpPr>
          <p:cNvPr id="20" name="Straight Arrow Connector 19"/>
          <p:cNvCxnSpPr>
            <a:stCxn id="18" idx="0"/>
            <a:endCxn id="17" idx="2"/>
          </p:cNvCxnSpPr>
          <p:nvPr/>
        </p:nvCxnSpPr>
        <p:spPr>
          <a:xfrm flipV="1">
            <a:off x="3670005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7" y="4624923"/>
            <a:ext cx="3552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Type erasure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Информация о типах используется только на этапе компиляции и удаляется после. </a:t>
            </a:r>
          </a:p>
          <a:p>
            <a:r>
              <a:rPr lang="ru-RU" sz="1600" dirty="0" smtClean="0"/>
              <a:t>Это значит, что получить информацию о типе во время выполнения нельзя.</a:t>
            </a:r>
            <a:endParaRPr lang="ru-RU" sz="16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3897" y="3248025"/>
            <a:ext cx="6075118" cy="256993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class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MyClass</a:t>
            </a:r>
            <a:r>
              <a:rPr lang="ru-RU" altLang="ru-RU" sz="1400" b="1" dirty="0">
                <a:solidFill>
                  <a:schemeClr val="tx1"/>
                </a:solidFill>
              </a:rPr>
              <a:t>&lt;E&gt;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</a:t>
            </a: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void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myMethod</a:t>
            </a:r>
            <a:r>
              <a:rPr lang="ru-RU" altLang="ru-RU" sz="1400" b="1" dirty="0">
                <a:solidFill>
                  <a:schemeClr val="tx1"/>
                </a:solidFill>
              </a:rPr>
              <a:t>(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</a:t>
            </a:r>
            <a:r>
              <a:rPr lang="ru-RU" altLang="ru-RU" sz="1400" b="1" dirty="0" err="1">
                <a:solidFill>
                  <a:schemeClr val="tx1"/>
                </a:solidFill>
              </a:rPr>
              <a:t>if</a:t>
            </a:r>
            <a:r>
              <a:rPr lang="ru-RU" altLang="ru-RU" sz="1400" b="1" dirty="0">
                <a:solidFill>
                  <a:schemeClr val="tx1"/>
                </a:solidFill>
              </a:rPr>
              <a:t> (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instanceof</a:t>
            </a:r>
            <a:r>
              <a:rPr lang="ru-RU" altLang="ru-RU" sz="1400" b="1" dirty="0">
                <a:solidFill>
                  <a:schemeClr val="tx1"/>
                </a:solidFill>
              </a:rPr>
              <a:t> E)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r>
              <a:rPr lang="ru-RU" altLang="ru-RU" sz="1200" dirty="0">
                <a:solidFill>
                  <a:schemeClr val="tx1"/>
                </a:solidFill>
              </a:rPr>
              <a:t> </a:t>
            </a:r>
            <a:endParaRPr lang="ru-RU" altLang="ru-RU" sz="1400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		{  ...  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item2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E();  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E[ ] </a:t>
            </a:r>
            <a:r>
              <a:rPr lang="ru-RU" altLang="ru-RU" sz="1400" b="1" dirty="0" err="1">
                <a:solidFill>
                  <a:schemeClr val="tx1"/>
                </a:solidFill>
              </a:rPr>
              <a:t>iArray</a:t>
            </a:r>
            <a:r>
              <a:rPr lang="ru-RU" altLang="ru-RU" sz="1400" b="1" dirty="0">
                <a:solidFill>
                  <a:schemeClr val="tx1"/>
                </a:solidFill>
              </a:rPr>
              <a:t>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E[10];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</a:t>
            </a:r>
            <a:r>
              <a:rPr lang="ru-RU" altLang="ru-RU" sz="1400" b="1" dirty="0" err="1">
                <a:solidFill>
                  <a:schemeClr val="tx1"/>
                </a:solidFill>
              </a:rPr>
              <a:t>obj</a:t>
            </a:r>
            <a:r>
              <a:rPr lang="ru-RU" altLang="ru-RU" sz="1400" b="1" dirty="0">
                <a:solidFill>
                  <a:schemeClr val="tx1"/>
                </a:solidFill>
              </a:rPr>
              <a:t> = (E)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();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Unchecked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cast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warning</a:t>
            </a:r>
            <a:r>
              <a:rPr lang="ru-RU" altLang="ru-RU" sz="1400" b="1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библиотека.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clone() – </a:t>
            </a:r>
            <a:r>
              <a:rPr lang="ru-RU" dirty="0"/>
              <a:t>создает новый объект, являющийся копией вызывающего</a:t>
            </a:r>
          </a:p>
          <a:p>
            <a:r>
              <a:rPr lang="en-US" dirty="0" err="1"/>
              <a:t>boolean</a:t>
            </a:r>
            <a:r>
              <a:rPr lang="en-US" dirty="0"/>
              <a:t>  equals(Object object) – </a:t>
            </a:r>
            <a:r>
              <a:rPr lang="ru-RU" dirty="0"/>
              <a:t>определяет, является ли один объект равным другому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– </a:t>
            </a:r>
            <a:r>
              <a:rPr lang="ru-RU" dirty="0"/>
              <a:t>вычисляет хэш-код объекта</a:t>
            </a:r>
          </a:p>
          <a:p>
            <a:r>
              <a:rPr lang="en-US" dirty="0"/>
              <a:t>void finalize() – </a:t>
            </a:r>
            <a:r>
              <a:rPr lang="ru-RU" dirty="0"/>
              <a:t>завершающие действия перед вызовом </a:t>
            </a:r>
            <a:r>
              <a:rPr lang="en-US" dirty="0" err="1" smtClean="0"/>
              <a:t>gc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 GC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 – </a:t>
            </a:r>
            <a:r>
              <a:rPr lang="ru-RU" dirty="0" smtClean="0"/>
              <a:t>это </a:t>
            </a:r>
            <a:r>
              <a:rPr lang="ru-RU" b="1" dirty="0" smtClean="0"/>
              <a:t>объекты-контейнеры</a:t>
            </a:r>
            <a:r>
              <a:rPr lang="ru-RU" dirty="0" smtClean="0"/>
              <a:t>, которые</a:t>
            </a:r>
            <a:r>
              <a:rPr lang="ru-RU" b="1" dirty="0" smtClean="0"/>
              <a:t> каким-то образом</a:t>
            </a:r>
            <a:r>
              <a:rPr lang="ru-RU" dirty="0" smtClean="0"/>
              <a:t> хранят в себе другие объекты.</a:t>
            </a:r>
          </a:p>
          <a:p>
            <a:r>
              <a:rPr lang="ru-RU" dirty="0" smtClean="0"/>
              <a:t>Все коллекции реализуют </a:t>
            </a:r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b="1" dirty="0" smtClean="0"/>
              <a:t>Collection</a:t>
            </a:r>
            <a:r>
              <a:rPr lang="ru-RU" dirty="0" smtClean="0"/>
              <a:t>(или его производный)</a:t>
            </a:r>
            <a:r>
              <a:rPr lang="en-US" dirty="0" smtClean="0"/>
              <a:t>, </a:t>
            </a:r>
            <a:r>
              <a:rPr lang="ru-RU" dirty="0" smtClean="0"/>
              <a:t>и позволяют:</a:t>
            </a:r>
          </a:p>
          <a:p>
            <a:pPr lvl="1"/>
            <a:r>
              <a:rPr lang="ru-RU" dirty="0" smtClean="0"/>
              <a:t>Добавить элемент в коллекцию</a:t>
            </a:r>
          </a:p>
          <a:p>
            <a:pPr lvl="1"/>
            <a:r>
              <a:rPr lang="ru-RU" dirty="0" smtClean="0"/>
              <a:t>Удалить элемент из коллекции</a:t>
            </a:r>
          </a:p>
          <a:p>
            <a:pPr lvl="1"/>
            <a:r>
              <a:rPr lang="ru-RU" dirty="0" smtClean="0"/>
              <a:t>Узнать размер</a:t>
            </a:r>
          </a:p>
          <a:p>
            <a:pPr lvl="1"/>
            <a:r>
              <a:rPr lang="ru-RU" dirty="0" smtClean="0"/>
              <a:t>Получить все элементы коллекции</a:t>
            </a:r>
          </a:p>
          <a:p>
            <a:r>
              <a:rPr lang="ru-RU" dirty="0" smtClean="0"/>
              <a:t>Работа с разными коллекциями </a:t>
            </a:r>
            <a:r>
              <a:rPr lang="ru-RU" b="1" dirty="0" smtClean="0"/>
              <a:t>единообразна</a:t>
            </a:r>
            <a:r>
              <a:rPr lang="ru-RU" dirty="0" smtClean="0"/>
              <a:t> благодаря использованию интерфейсов.</a:t>
            </a:r>
          </a:p>
          <a:p>
            <a:r>
              <a:rPr lang="ru-RU" dirty="0" smtClean="0"/>
              <a:t>Стандартная реализация коллекций достаточна </a:t>
            </a:r>
            <a:r>
              <a:rPr lang="ru-RU" b="1" dirty="0" smtClean="0"/>
              <a:t>эффективно</a:t>
            </a:r>
          </a:p>
          <a:p>
            <a:r>
              <a:rPr lang="ru-RU" dirty="0" smtClean="0"/>
              <a:t>Коллекции можно </a:t>
            </a:r>
            <a:r>
              <a:rPr lang="ru-RU" b="1" dirty="0" smtClean="0"/>
              <a:t>расширить</a:t>
            </a:r>
            <a:r>
              <a:rPr lang="ru-RU" dirty="0" smtClean="0"/>
              <a:t>, чтобы добавить нужную функциональность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Структура коллекций находится в пакете </a:t>
            </a:r>
            <a:r>
              <a:rPr lang="ru-RU" b="1" dirty="0"/>
              <a:t>java.util.*</a:t>
            </a:r>
          </a:p>
        </p:txBody>
      </p:sp>
    </p:spTree>
    <p:extLst>
      <p:ext uri="{BB962C8B-B14F-4D97-AF65-F5344CB8AC3E}">
        <p14:creationId xmlns:p14="http://schemas.microsoft.com/office/powerpoint/2010/main" val="5572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Все коллекции в </a:t>
            </a:r>
            <a:r>
              <a:rPr lang="ru-RU" dirty="0" err="1"/>
              <a:t>Java</a:t>
            </a:r>
            <a:r>
              <a:rPr lang="ru-RU" dirty="0"/>
              <a:t> являются параметризованными</a:t>
            </a:r>
          </a:p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ru-RU" dirty="0" err="1"/>
              <a:t>Collection</a:t>
            </a:r>
            <a:r>
              <a:rPr lang="ru-RU" b="1" dirty="0"/>
              <a:t>&lt;E</a:t>
            </a:r>
            <a:r>
              <a:rPr lang="ru-RU" b="1" dirty="0" smtClean="0"/>
              <a:t>&gt;</a:t>
            </a:r>
            <a:endParaRPr lang="ru-RU" b="1" dirty="0"/>
          </a:p>
        </p:txBody>
      </p:sp>
      <p:pic>
        <p:nvPicPr>
          <p:cNvPr id="5" name="Picture 13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55435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5800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615"/>
            <a:ext cx="8596668" cy="5407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i="1" dirty="0" smtClean="0"/>
              <a:t>public </a:t>
            </a:r>
            <a:r>
              <a:rPr lang="en-US" sz="2500" i="1" dirty="0"/>
              <a:t>interface Collection&lt;E&gt; </a:t>
            </a:r>
            <a:r>
              <a:rPr lang="en-US" sz="2500" b="1" i="1" dirty="0"/>
              <a:t>extends</a:t>
            </a:r>
            <a:r>
              <a:rPr lang="en-US" sz="2500" i="1" dirty="0"/>
              <a:t> </a:t>
            </a:r>
            <a:r>
              <a:rPr lang="en-US" sz="2500" b="1" i="1" dirty="0" err="1">
                <a:solidFill>
                  <a:srgbClr val="FF0000"/>
                </a:solidFill>
              </a:rPr>
              <a:t>Iterable</a:t>
            </a:r>
            <a:r>
              <a:rPr lang="en-US" sz="2500" b="1" i="1" dirty="0">
                <a:solidFill>
                  <a:srgbClr val="FF0000"/>
                </a:solidFill>
              </a:rPr>
              <a:t>&lt;E</a:t>
            </a:r>
            <a:r>
              <a:rPr lang="en-US" sz="2500" i="1" dirty="0">
                <a:solidFill>
                  <a:srgbClr val="FF0000"/>
                </a:solidFill>
              </a:rPr>
              <a:t>&gt;</a:t>
            </a:r>
            <a:r>
              <a:rPr lang="en-US" sz="2500" i="1" dirty="0"/>
              <a:t> </a:t>
            </a:r>
          </a:p>
          <a:p>
            <a:pPr marL="0" indent="0">
              <a:buNone/>
            </a:pPr>
            <a:r>
              <a:rPr lang="en-US" sz="2500" i="1" dirty="0"/>
              <a:t>{  </a:t>
            </a:r>
            <a:endParaRPr lang="ru-RU" sz="2500" i="1" dirty="0"/>
          </a:p>
          <a:p>
            <a:pPr marL="0" indent="0">
              <a:buNone/>
            </a:pPr>
            <a:r>
              <a:rPr lang="ru-RU" sz="2500" i="1" dirty="0" smtClean="0"/>
              <a:t>    </a:t>
            </a:r>
            <a:r>
              <a:rPr lang="en-US" sz="2500" i="1" dirty="0" err="1" smtClean="0"/>
              <a:t>int</a:t>
            </a:r>
            <a:r>
              <a:rPr lang="en-US" sz="2500" i="1" dirty="0" smtClean="0"/>
              <a:t> </a:t>
            </a:r>
            <a:r>
              <a:rPr lang="en-US" sz="2500" i="1" dirty="0"/>
              <a:t>size();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isEmpty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contains(Object element);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add(E element); 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remove(Object element); </a:t>
            </a:r>
          </a:p>
          <a:p>
            <a:pPr marL="0" indent="0">
              <a:buNone/>
            </a:pPr>
            <a:r>
              <a:rPr lang="en-US" sz="2500" i="1" dirty="0"/>
              <a:t>    Iterator&lt;E&gt; iterator</a:t>
            </a:r>
            <a:r>
              <a:rPr lang="en-US" sz="2500" i="1" dirty="0" smtClean="0"/>
              <a:t>();</a:t>
            </a:r>
            <a:br>
              <a:rPr lang="en-US" sz="2500" i="1" dirty="0" smtClean="0"/>
            </a:br>
            <a:endParaRPr lang="en-US" sz="2500" i="1" dirty="0" smtClean="0"/>
          </a:p>
          <a:p>
            <a:pPr marL="0" indent="0">
              <a:buNone/>
            </a:pPr>
            <a:r>
              <a:rPr lang="en-US" sz="2500" i="1" dirty="0" smtClean="0"/>
              <a:t>    </a:t>
            </a:r>
            <a:r>
              <a:rPr lang="en-US" sz="2500" i="1" dirty="0" err="1" smtClean="0"/>
              <a:t>boolean</a:t>
            </a:r>
            <a:r>
              <a:rPr lang="en-US" sz="2500" i="1" dirty="0" smtClean="0"/>
              <a:t> </a:t>
            </a:r>
            <a:r>
              <a:rPr lang="en-US" sz="2500" i="1" dirty="0" err="1"/>
              <a:t>containsAll</a:t>
            </a:r>
            <a:r>
              <a:rPr lang="en-US" sz="2500" i="1" dirty="0"/>
              <a:t>(Collection&lt;?&gt; c);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addAll</a:t>
            </a:r>
            <a:r>
              <a:rPr lang="en-US" sz="2500" i="1" dirty="0"/>
              <a:t>(Collection&lt;? extends E&gt; c);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removeAll</a:t>
            </a:r>
            <a:r>
              <a:rPr lang="en-US" sz="2500" i="1" dirty="0"/>
              <a:t>(Collection&lt;?&gt; c);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retainAll</a:t>
            </a:r>
            <a:r>
              <a:rPr lang="en-US" sz="2500" i="1" dirty="0"/>
              <a:t>(Collection&lt;?&gt; c);        </a:t>
            </a:r>
            <a:r>
              <a:rPr lang="en-US" sz="2500" i="1" dirty="0" smtClean="0"/>
              <a:t/>
            </a:r>
            <a:br>
              <a:rPr lang="en-US" sz="2500" i="1" dirty="0" smtClean="0"/>
            </a:br>
            <a:endParaRPr lang="en-US" sz="2500" i="1" dirty="0"/>
          </a:p>
          <a:p>
            <a:pPr marL="0" indent="0">
              <a:buNone/>
            </a:pPr>
            <a:r>
              <a:rPr lang="en-US" sz="2500" i="1" dirty="0"/>
              <a:t>    void clear(); </a:t>
            </a:r>
          </a:p>
          <a:p>
            <a:pPr marL="0" indent="0">
              <a:buNone/>
            </a:pPr>
            <a:r>
              <a:rPr lang="en-US" sz="2500" i="1" dirty="0"/>
              <a:t>   Object[ ] </a:t>
            </a:r>
            <a:r>
              <a:rPr lang="en-US" sz="2500" i="1" dirty="0" err="1"/>
              <a:t>toArray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b="1" i="1" dirty="0"/>
              <a:t>}</a:t>
            </a:r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Iterator. </a:t>
            </a:r>
            <a:r>
              <a:rPr lang="en-US" dirty="0" err="1" smtClean="0"/>
              <a:t>Iterable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Итератор – специальный объект, позволяющий обходить коллекцию и работать с каждым элементом поочерёдно. </a:t>
            </a:r>
          </a:p>
          <a:p>
            <a:r>
              <a:rPr lang="ru-RU" dirty="0" smtClean="0"/>
              <a:t>Во время итерации </a:t>
            </a:r>
            <a:r>
              <a:rPr lang="ru-RU" b="1" dirty="0" smtClean="0"/>
              <a:t>нельзя</a:t>
            </a:r>
            <a:r>
              <a:rPr lang="ru-RU" dirty="0" smtClean="0"/>
              <a:t> изменять коллекцию</a:t>
            </a:r>
          </a:p>
          <a:p>
            <a:r>
              <a:rPr lang="ru-RU" b="1" dirty="0" smtClean="0"/>
              <a:t>Единственный</a:t>
            </a:r>
            <a:r>
              <a:rPr lang="ru-RU" dirty="0" smtClean="0"/>
              <a:t> безопасный метод для изменении коллекции – метод </a:t>
            </a:r>
            <a:r>
              <a:rPr lang="en-US" b="1" i="1" dirty="0" smtClean="0"/>
              <a:t>remove</a:t>
            </a:r>
            <a:r>
              <a:rPr lang="ru-RU" b="1" i="1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самого итератора</a:t>
            </a:r>
            <a:endParaRPr lang="en-US" dirty="0" smtClean="0"/>
          </a:p>
          <a:p>
            <a:r>
              <a:rPr lang="ru-RU" dirty="0" smtClean="0"/>
              <a:t>Изменение коллекции. </a:t>
            </a:r>
            <a:r>
              <a:rPr lang="en-US" dirty="0" smtClean="0"/>
              <a:t>Demo. </a:t>
            </a:r>
          </a:p>
          <a:p>
            <a:r>
              <a:rPr lang="ru-RU" dirty="0" smtClean="0"/>
              <a:t>Если объект реализует интерфейс </a:t>
            </a:r>
            <a:r>
              <a:rPr lang="en-US" b="1" dirty="0" err="1" smtClean="0"/>
              <a:t>Iterable</a:t>
            </a:r>
            <a:r>
              <a:rPr lang="en-US" dirty="0" smtClean="0"/>
              <a:t> – </a:t>
            </a:r>
            <a:r>
              <a:rPr lang="ru-RU" dirty="0" smtClean="0"/>
              <a:t>его можно использовать в цикле </a:t>
            </a:r>
            <a:r>
              <a:rPr lang="en-US" dirty="0" smtClean="0"/>
              <a:t>for-each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public </a:t>
            </a:r>
            <a:r>
              <a:rPr lang="en-US" i="1" dirty="0"/>
              <a:t>interface Iterator&lt;E&gt; </a:t>
            </a:r>
          </a:p>
          <a:p>
            <a:pPr marL="0" indent="0">
              <a:buNone/>
            </a:pPr>
            <a:r>
              <a:rPr lang="en-US" i="1" dirty="0"/>
              <a:t>	{</a:t>
            </a:r>
          </a:p>
          <a:p>
            <a:pPr marL="0" indent="0">
              <a:buNone/>
            </a:pPr>
            <a:r>
              <a:rPr lang="en-US" i="1" dirty="0"/>
              <a:t>    	</a:t>
            </a:r>
            <a:r>
              <a:rPr lang="en-US" i="1" dirty="0" smtClean="0"/>
              <a:t> 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/>
              <a:t>hasNext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E </a:t>
            </a:r>
            <a:r>
              <a:rPr lang="en-US" i="1" dirty="0"/>
              <a:t>next();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void </a:t>
            </a:r>
            <a:r>
              <a:rPr lang="en-US" i="1" dirty="0"/>
              <a:t>remove(); </a:t>
            </a:r>
          </a:p>
          <a:p>
            <a:pPr marL="0" indent="0">
              <a:buNone/>
            </a:pPr>
            <a:r>
              <a:rPr lang="en-US" i="1" dirty="0"/>
              <a:t>      }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56738" y="3995467"/>
            <a:ext cx="2850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public interface </a:t>
            </a:r>
            <a:r>
              <a:rPr lang="en-US" sz="1600" i="1" dirty="0" err="1" smtClean="0"/>
              <a:t>Iterable</a:t>
            </a:r>
            <a:r>
              <a:rPr lang="en-US" sz="1600" i="1" dirty="0" smtClean="0"/>
              <a:t>&lt;E&gt; </a:t>
            </a:r>
          </a:p>
          <a:p>
            <a:r>
              <a:rPr lang="en-US" sz="1600" i="1" dirty="0" smtClean="0"/>
              <a:t>{</a:t>
            </a:r>
          </a:p>
          <a:p>
            <a:r>
              <a:rPr lang="en-US" sz="1600" i="1" dirty="0" smtClean="0"/>
              <a:t>    Iterator&lt;E&gt; iterator();</a:t>
            </a:r>
            <a:endParaRPr lang="en-US" sz="1600" i="1" dirty="0"/>
          </a:p>
          <a:p>
            <a:r>
              <a:rPr lang="en-US" sz="1600" i="1" dirty="0" smtClean="0"/>
              <a:t>}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3937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</a:t>
            </a:r>
            <a:r>
              <a:rPr lang="en-US" dirty="0" smtClean="0"/>
              <a:t>Demo.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931" y="2682081"/>
            <a:ext cx="4448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Set</a:t>
            </a:r>
            <a:r>
              <a:rPr lang="ru-RU" dirty="0"/>
              <a:t> – коллекция без повторяющихся элементов </a:t>
            </a:r>
            <a:r>
              <a:rPr lang="ru-RU" dirty="0" smtClean="0"/>
              <a:t>(</a:t>
            </a:r>
            <a:r>
              <a:rPr lang="ru-RU" dirty="0"/>
              <a:t>математическое множество). </a:t>
            </a:r>
            <a:endParaRPr lang="en-US" dirty="0" smtClean="0"/>
          </a:p>
          <a:p>
            <a:r>
              <a:rPr lang="ru-RU" dirty="0" smtClean="0"/>
              <a:t>Методы</a:t>
            </a:r>
            <a:r>
              <a:rPr lang="en-US" dirty="0" smtClean="0"/>
              <a:t> </a:t>
            </a:r>
            <a:r>
              <a:rPr lang="ru-RU" dirty="0" smtClean="0"/>
              <a:t>совпадают </a:t>
            </a:r>
            <a:r>
              <a:rPr lang="ru-RU" dirty="0"/>
              <a:t>с </a:t>
            </a:r>
            <a:r>
              <a:rPr lang="ru-RU" b="1" dirty="0" err="1"/>
              <a:t>Collection</a:t>
            </a:r>
            <a:r>
              <a:rPr lang="ru-RU" dirty="0"/>
              <a:t> но </a:t>
            </a:r>
            <a:r>
              <a:rPr lang="ru-RU" b="1" dirty="0" err="1"/>
              <a:t>add</a:t>
            </a:r>
            <a:r>
              <a:rPr lang="ru-RU" dirty="0"/>
              <a:t>() вернет </a:t>
            </a:r>
            <a:r>
              <a:rPr lang="ru-RU" b="1" dirty="0" err="1" smtClean="0"/>
              <a:t>false</a:t>
            </a:r>
            <a:r>
              <a:rPr lang="ru-RU" dirty="0" err="1" smtClean="0"/>
              <a:t>,если</a:t>
            </a:r>
            <a:r>
              <a:rPr lang="ru-RU" dirty="0" smtClean="0"/>
              <a:t> </a:t>
            </a:r>
            <a:r>
              <a:rPr lang="ru-RU" dirty="0"/>
              <a:t>элемент уже есть в коллекции. </a:t>
            </a:r>
            <a:endParaRPr lang="en-US" dirty="0" smtClean="0"/>
          </a:p>
          <a:p>
            <a:r>
              <a:rPr lang="ru-RU" dirty="0" smtClean="0"/>
              <a:t>Основные характеристики: </a:t>
            </a:r>
          </a:p>
          <a:p>
            <a:pPr lvl="1"/>
            <a:r>
              <a:rPr lang="ru-RU" dirty="0" smtClean="0"/>
              <a:t>коллекция </a:t>
            </a:r>
            <a:r>
              <a:rPr lang="ru-RU" dirty="0" err="1" smtClean="0"/>
              <a:t>неупорядоченна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Элементы не повторяются.</a:t>
            </a:r>
          </a:p>
          <a:p>
            <a:r>
              <a:rPr lang="ru-RU" dirty="0" smtClean="0"/>
              <a:t>Реализации:</a:t>
            </a:r>
          </a:p>
          <a:p>
            <a:pPr lvl="1"/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r>
              <a:rPr lang="en-US" dirty="0" smtClean="0"/>
              <a:t>, </a:t>
            </a:r>
            <a:r>
              <a:rPr lang="en-US" dirty="0" err="1" smtClean="0"/>
              <a:t>SkipListSet</a:t>
            </a:r>
            <a:r>
              <a:rPr lang="en-US" dirty="0" smtClean="0"/>
              <a:t>, </a:t>
            </a:r>
            <a:r>
              <a:rPr lang="en-US" dirty="0" err="1" smtClean="0"/>
              <a:t>EnumSet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Comparable/Comparator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озволяют сравнить один объект с другим</a:t>
            </a:r>
          </a:p>
          <a:p>
            <a:r>
              <a:rPr lang="ru-RU" dirty="0" smtClean="0"/>
              <a:t>Объекты реализующие </a:t>
            </a:r>
            <a:r>
              <a:rPr lang="en-US" b="1" dirty="0" smtClean="0"/>
              <a:t>Comparable</a:t>
            </a:r>
            <a:r>
              <a:rPr lang="en-US" dirty="0" smtClean="0"/>
              <a:t> </a:t>
            </a:r>
            <a:r>
              <a:rPr lang="ru-RU" dirty="0" smtClean="0"/>
              <a:t>умеют сравнивать себя с другим элементом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compareTo</a:t>
            </a:r>
            <a:r>
              <a:rPr lang="en-US" sz="1600" b="1" i="1" dirty="0" smtClean="0"/>
              <a:t>(Object)</a:t>
            </a:r>
          </a:p>
          <a:p>
            <a:pPr lvl="1"/>
            <a:r>
              <a:rPr lang="ru-RU" dirty="0" smtClean="0"/>
              <a:t>Если объект меньше аргумента – метод должен вернуть отрицательное число. </a:t>
            </a:r>
          </a:p>
          <a:p>
            <a:pPr lvl="1"/>
            <a:r>
              <a:rPr lang="ru-RU" dirty="0" smtClean="0"/>
              <a:t>Если объект равен аргументу – метод должен вернуть ноль.</a:t>
            </a:r>
          </a:p>
          <a:p>
            <a:pPr lvl="1"/>
            <a:r>
              <a:rPr lang="ru-RU" dirty="0" smtClean="0"/>
              <a:t>Если объект больше аргумента – метод должен вернуть положительное число</a:t>
            </a:r>
          </a:p>
          <a:p>
            <a:r>
              <a:rPr lang="ru-RU" dirty="0" smtClean="0"/>
              <a:t>Интерфейс </a:t>
            </a:r>
            <a:r>
              <a:rPr lang="en-US" dirty="0" smtClean="0"/>
              <a:t>Comparator </a:t>
            </a:r>
            <a:r>
              <a:rPr lang="ru-RU" dirty="0" smtClean="0"/>
              <a:t>похож на </a:t>
            </a:r>
            <a:r>
              <a:rPr lang="en-US" dirty="0" smtClean="0"/>
              <a:t>Comparable, </a:t>
            </a:r>
            <a:r>
              <a:rPr lang="ru-RU" dirty="0" smtClean="0"/>
              <a:t>но позволяет сравнивать два любых объекта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compare(Object one, Object another)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1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156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Интерфейс </a:t>
            </a:r>
            <a:r>
              <a:rPr lang="ru-RU" b="1" dirty="0" err="1"/>
              <a:t>SortedSet</a:t>
            </a:r>
            <a:r>
              <a:rPr lang="ru-RU" dirty="0"/>
              <a:t> </a:t>
            </a:r>
            <a:r>
              <a:rPr lang="ru-RU" dirty="0" smtClean="0"/>
              <a:t>расширяющий </a:t>
            </a:r>
            <a:r>
              <a:rPr lang="ru-RU" dirty="0"/>
              <a:t>интерфейс </a:t>
            </a:r>
            <a:r>
              <a:rPr lang="ru-RU" b="1" dirty="0" err="1"/>
              <a:t>Set</a:t>
            </a:r>
            <a:r>
              <a:rPr lang="ru-RU" dirty="0"/>
              <a:t>, описывает </a:t>
            </a:r>
            <a:r>
              <a:rPr lang="ru-RU" dirty="0" smtClean="0"/>
              <a:t>упорядоченное </a:t>
            </a:r>
            <a:r>
              <a:rPr lang="ru-RU" dirty="0"/>
              <a:t>множество, </a:t>
            </a:r>
            <a:r>
              <a:rPr lang="ru-RU" dirty="0" smtClean="0"/>
              <a:t>отсортированное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b="1" dirty="0"/>
              <a:t>естественному</a:t>
            </a:r>
            <a:r>
              <a:rPr lang="ru-RU" dirty="0"/>
              <a:t> порядку </a:t>
            </a:r>
            <a:r>
              <a:rPr lang="ru-RU" dirty="0" smtClean="0"/>
              <a:t>или </a:t>
            </a:r>
            <a:r>
              <a:rPr lang="ru-RU" dirty="0"/>
              <a:t>по порядку, </a:t>
            </a:r>
            <a:r>
              <a:rPr lang="ru-RU" dirty="0" smtClean="0"/>
              <a:t>заданному</a:t>
            </a:r>
            <a:r>
              <a:rPr lang="en-US" dirty="0" smtClean="0"/>
              <a:t> </a:t>
            </a:r>
            <a:r>
              <a:rPr lang="ru-RU" dirty="0" smtClean="0"/>
              <a:t>реализацией </a:t>
            </a:r>
            <a:r>
              <a:rPr lang="ru-RU" dirty="0"/>
              <a:t>интерфейса </a:t>
            </a:r>
            <a:r>
              <a:rPr lang="ru-RU" b="1" dirty="0" err="1"/>
              <a:t>Comparator</a:t>
            </a:r>
            <a:r>
              <a:rPr lang="ru-RU" dirty="0"/>
              <a:t>.</a:t>
            </a:r>
          </a:p>
          <a:p>
            <a:r>
              <a:rPr lang="ru-RU" dirty="0"/>
              <a:t>Элементы не нумеруются, но есть </a:t>
            </a:r>
            <a:r>
              <a:rPr lang="ru-RU" dirty="0" smtClean="0"/>
              <a:t>понятие</a:t>
            </a:r>
            <a:r>
              <a:rPr lang="en-US" dirty="0" smtClean="0"/>
              <a:t> </a:t>
            </a:r>
            <a:r>
              <a:rPr lang="ru-RU" dirty="0" smtClean="0"/>
              <a:t>первого</a:t>
            </a:r>
            <a:r>
              <a:rPr lang="ru-RU" dirty="0"/>
              <a:t>, последнего, большего и </a:t>
            </a:r>
            <a:r>
              <a:rPr lang="ru-RU" dirty="0" smtClean="0"/>
              <a:t>меньшего</a:t>
            </a:r>
            <a:r>
              <a:rPr lang="en-US" dirty="0" smtClean="0"/>
              <a:t> </a:t>
            </a:r>
            <a:r>
              <a:rPr lang="ru-RU" dirty="0" smtClean="0"/>
              <a:t>элемента.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</a:p>
          <a:p>
            <a:r>
              <a:rPr lang="ru-RU" dirty="0" err="1"/>
              <a:t>Comparator</a:t>
            </a:r>
            <a:r>
              <a:rPr lang="ru-RU" dirty="0"/>
              <a:t> </a:t>
            </a:r>
            <a:r>
              <a:rPr lang="ru-RU" dirty="0" err="1"/>
              <a:t>Comparator</a:t>
            </a:r>
            <a:r>
              <a:rPr lang="ru-RU" dirty="0"/>
              <a:t>() — возвращает способ упорядочения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first</a:t>
            </a:r>
            <a:r>
              <a:rPr lang="ru-RU" dirty="0"/>
              <a:t> () — возвращает первый, меньший элемент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last</a:t>
            </a:r>
            <a:r>
              <a:rPr lang="ru-RU" dirty="0"/>
              <a:t>() — возвращает последний, больший элемент </a:t>
            </a:r>
            <a:r>
              <a:rPr lang="ru-RU" dirty="0" smtClean="0"/>
              <a:t>коллекции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Основные характеристики:</a:t>
            </a:r>
          </a:p>
          <a:p>
            <a:pPr lvl="1"/>
            <a:r>
              <a:rPr lang="ru-RU" dirty="0" smtClean="0"/>
              <a:t>Упорядочена</a:t>
            </a:r>
          </a:p>
          <a:p>
            <a:pPr lvl="1"/>
            <a:r>
              <a:rPr lang="ru-RU" dirty="0" smtClean="0"/>
              <a:t>Элементы не повторяются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9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headSet</a:t>
            </a:r>
            <a:r>
              <a:rPr lang="en-US" dirty="0"/>
              <a:t> (Object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начальные, меньшие элементы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subSet</a:t>
            </a:r>
            <a:r>
              <a:rPr lang="en-US" dirty="0"/>
              <a:t>(Object </a:t>
            </a:r>
            <a:r>
              <a:rPr lang="en-US" dirty="0" err="1"/>
              <a:t>fromElement</a:t>
            </a:r>
            <a:r>
              <a:rPr lang="en-US" dirty="0"/>
              <a:t>, 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подмножество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tailSet</a:t>
            </a:r>
            <a:r>
              <a:rPr lang="en-US" dirty="0"/>
              <a:t> (Object </a:t>
            </a:r>
            <a:r>
              <a:rPr lang="en-US" dirty="0" err="1"/>
              <a:t>fromElement</a:t>
            </a:r>
            <a:r>
              <a:rPr lang="en-US" dirty="0"/>
              <a:t>) — </a:t>
            </a:r>
            <a:r>
              <a:rPr lang="ru-RU" dirty="0"/>
              <a:t>возвращает последние, большие элементы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включительно.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Demo Anonymous Classes, Comparator, Set, </a:t>
            </a:r>
            <a:r>
              <a:rPr lang="en-US" dirty="0" err="1" smtClean="0"/>
              <a:t>TreeSet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3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1828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Интерфейс </a:t>
            </a:r>
            <a:r>
              <a:rPr lang="ru-RU" b="1" dirty="0" err="1" smtClean="0"/>
              <a:t>List</a:t>
            </a:r>
            <a:r>
              <a:rPr lang="ru-RU" dirty="0" smtClean="0"/>
              <a:t> описывает </a:t>
            </a:r>
            <a:r>
              <a:rPr lang="ru-RU" dirty="0"/>
              <a:t>методы работы с упорядоченными </a:t>
            </a:r>
            <a:r>
              <a:rPr lang="ru-RU" dirty="0" smtClean="0"/>
              <a:t>коллекциями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Элементы </a:t>
            </a:r>
            <a:r>
              <a:rPr lang="ru-RU" dirty="0" smtClean="0"/>
              <a:t>такой </a:t>
            </a:r>
            <a:r>
              <a:rPr lang="ru-RU" dirty="0"/>
              <a:t>коллекции пронумерованы, начиная от </a:t>
            </a:r>
            <a:r>
              <a:rPr lang="ru-RU" dirty="0" smtClean="0"/>
              <a:t>нуля</a:t>
            </a:r>
            <a:r>
              <a:rPr lang="ru-RU" dirty="0"/>
              <a:t>, к ним можно обратиться по индексу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отличие </a:t>
            </a:r>
            <a:r>
              <a:rPr lang="ru-RU" dirty="0"/>
              <a:t>от коллекции </a:t>
            </a:r>
            <a:r>
              <a:rPr lang="ru-RU" b="1" dirty="0" err="1"/>
              <a:t>Set</a:t>
            </a:r>
            <a:r>
              <a:rPr lang="ru-RU" dirty="0"/>
              <a:t> элементы коллекции </a:t>
            </a:r>
            <a:r>
              <a:rPr lang="ru-RU" b="1" dirty="0" err="1" smtClean="0"/>
              <a:t>List</a:t>
            </a:r>
            <a:r>
              <a:rPr lang="ru-RU" dirty="0" smtClean="0"/>
              <a:t> </a:t>
            </a:r>
            <a:r>
              <a:rPr lang="ru-RU" dirty="0"/>
              <a:t>могут повторяться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Реализации:</a:t>
            </a:r>
            <a:endParaRPr lang="en-US" dirty="0"/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smtClean="0"/>
              <a:t>Vector(Deprecated)</a:t>
            </a:r>
          </a:p>
          <a:p>
            <a:pPr lvl="1"/>
            <a:r>
              <a:rPr lang="en-US" dirty="0" err="1" smtClean="0"/>
              <a:t>CopyOnWriteList</a:t>
            </a:r>
            <a:endParaRPr lang="en-US" dirty="0"/>
          </a:p>
          <a:p>
            <a:pPr lvl="1"/>
            <a:endParaRPr lang="ru-RU" dirty="0" smtClean="0"/>
          </a:p>
          <a:p>
            <a:endParaRPr lang="ru-RU" dirty="0"/>
          </a:p>
          <a:p>
            <a:r>
              <a:rPr lang="en-US" sz="1700" dirty="0"/>
              <a:t>void </a:t>
            </a:r>
            <a:r>
              <a:rPr lang="en-US" sz="1700" b="1" dirty="0"/>
              <a:t>add(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вставляет элемент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позицию </a:t>
            </a:r>
            <a:r>
              <a:rPr lang="en-US" sz="1700" dirty="0"/>
              <a:t>index; </a:t>
            </a:r>
            <a:r>
              <a:rPr lang="ru-RU" sz="1700" dirty="0"/>
              <a:t>старые элементы, начиная с позиции </a:t>
            </a:r>
            <a:r>
              <a:rPr lang="en-US" sz="1700" dirty="0"/>
              <a:t>index, </a:t>
            </a:r>
            <a:r>
              <a:rPr lang="ru-RU" sz="1700" dirty="0"/>
              <a:t>сдвигаются, их индексы увеличиваются на единицу;</a:t>
            </a:r>
          </a:p>
          <a:p>
            <a:r>
              <a:rPr lang="en-US" sz="1700" dirty="0" err="1" smtClean="0"/>
              <a:t>boolean</a:t>
            </a:r>
            <a:r>
              <a:rPr lang="en-US" sz="1700" dirty="0" smtClean="0"/>
              <a:t> </a:t>
            </a:r>
            <a:r>
              <a:rPr lang="en-US" sz="1700" b="1" dirty="0" err="1"/>
              <a:t>addAll</a:t>
            </a:r>
            <a:r>
              <a:rPr lang="en-US" sz="1700" b="1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Collection </a:t>
            </a:r>
            <a:r>
              <a:rPr lang="en-US" sz="1700" dirty="0" err="1"/>
              <a:t>coll</a:t>
            </a:r>
            <a:r>
              <a:rPr lang="en-US" sz="1700" dirty="0"/>
              <a:t>) — </a:t>
            </a:r>
            <a:r>
              <a:rPr lang="ru-RU" sz="1700" dirty="0"/>
              <a:t>вставляет все элементы коллекции </a:t>
            </a:r>
            <a:r>
              <a:rPr lang="en-US" sz="1700" dirty="0" err="1"/>
              <a:t>coll</a:t>
            </a:r>
            <a:r>
              <a:rPr lang="en-US" sz="1700" dirty="0"/>
              <a:t>;</a:t>
            </a:r>
          </a:p>
          <a:p>
            <a:r>
              <a:rPr lang="en-US" sz="1700" dirty="0" smtClean="0"/>
              <a:t>Object </a:t>
            </a:r>
            <a:r>
              <a:rPr lang="en-US" sz="1700" b="1" dirty="0"/>
              <a:t>get(</a:t>
            </a:r>
            <a:r>
              <a:rPr lang="en-US" sz="1700" b="1" dirty="0" err="1"/>
              <a:t>int</a:t>
            </a:r>
            <a:r>
              <a:rPr lang="en-US" sz="1700" dirty="0"/>
              <a:t> index) -— </a:t>
            </a:r>
            <a:r>
              <a:rPr lang="ru-RU" sz="1700" dirty="0"/>
              <a:t>возвращает элемент, находящийся в позиции </a:t>
            </a:r>
            <a:r>
              <a:rPr lang="en-US" sz="1700" dirty="0"/>
              <a:t>index;</a:t>
            </a:r>
          </a:p>
          <a:p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b="1" dirty="0" err="1"/>
              <a:t>indexOf</a:t>
            </a:r>
            <a:r>
              <a:rPr lang="en-US" sz="1700" dirty="0"/>
              <a:t> (Object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возвращает индекс первого появления элемента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коллекции;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5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en-US" dirty="0" err="1" smtClean="0"/>
              <a:t>hashCode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переопределении метода </a:t>
            </a:r>
            <a:r>
              <a:rPr lang="en-US" dirty="0"/>
              <a:t>equals() </a:t>
            </a:r>
            <a:r>
              <a:rPr lang="ru-RU" dirty="0"/>
              <a:t>надо соблюдать следующие правила (</a:t>
            </a:r>
            <a:r>
              <a:rPr lang="en-US" dirty="0"/>
              <a:t>general contract):</a:t>
            </a:r>
          </a:p>
          <a:p>
            <a:pPr lvl="1"/>
            <a:r>
              <a:rPr lang="en-US" dirty="0" err="1" smtClean="0"/>
              <a:t>obj.equals</a:t>
            </a:r>
            <a:r>
              <a:rPr lang="en-US" dirty="0" smtClean="0"/>
              <a:t>(</a:t>
            </a:r>
            <a:r>
              <a:rPr lang="en-US" b="1" dirty="0" smtClean="0"/>
              <a:t>null</a:t>
            </a:r>
            <a:r>
              <a:rPr lang="en-US" dirty="0"/>
              <a:t>) ==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err="1" smtClean="0"/>
              <a:t>obj.equals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/>
              <a:t>) == </a:t>
            </a:r>
            <a:r>
              <a:rPr lang="en-US" b="1" dirty="0"/>
              <a:t>true</a:t>
            </a:r>
          </a:p>
          <a:p>
            <a:pPr lvl="1"/>
            <a:r>
              <a:rPr lang="en-US" dirty="0" smtClean="0"/>
              <a:t>obj1.equals(obj2</a:t>
            </a:r>
            <a:r>
              <a:rPr lang="en-US" dirty="0"/>
              <a:t>) </a:t>
            </a:r>
            <a:r>
              <a:rPr lang="en-US" dirty="0" smtClean="0"/>
              <a:t>=&gt; obj2.equals(obj1) -</a:t>
            </a:r>
            <a:r>
              <a:rPr lang="ru-RU" dirty="0" smtClean="0"/>
              <a:t> симметричность</a:t>
            </a:r>
            <a:endParaRPr lang="en-US" dirty="0"/>
          </a:p>
          <a:p>
            <a:pPr lvl="1"/>
            <a:r>
              <a:rPr lang="en-US" dirty="0" smtClean="0"/>
              <a:t>ob1.equals(obj2</a:t>
            </a:r>
            <a:r>
              <a:rPr lang="en-US" dirty="0"/>
              <a:t>) </a:t>
            </a:r>
            <a:r>
              <a:rPr lang="en-US" dirty="0" smtClean="0"/>
              <a:t>&amp;&amp; ob2.equals(obj3) =&gt; obj1.equals(obj3)</a:t>
            </a:r>
            <a:r>
              <a:rPr lang="ru-RU" dirty="0" smtClean="0"/>
              <a:t> - транзитивность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 smtClean="0"/>
              <a:t>a.equals</a:t>
            </a:r>
            <a:r>
              <a:rPr lang="en-US" dirty="0" smtClean="0"/>
              <a:t>(b) =&gt; </a:t>
            </a:r>
            <a:r>
              <a:rPr lang="en-US" dirty="0" err="1" smtClean="0"/>
              <a:t>a.hashCode</a:t>
            </a:r>
            <a:r>
              <a:rPr lang="en-US" dirty="0" smtClean="0"/>
              <a:t>() == </a:t>
            </a:r>
            <a:r>
              <a:rPr lang="en-US" dirty="0" err="1" smtClean="0"/>
              <a:t>b.hashCode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lastIndexOf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возвращает индекс последнего появления элемента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ru-RU" dirty="0"/>
              <a:t>в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() — </a:t>
            </a:r>
            <a:r>
              <a:rPr lang="ru-RU" dirty="0"/>
              <a:t>возвращает итератор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 — </a:t>
            </a:r>
            <a:r>
              <a:rPr lang="ru-RU" dirty="0"/>
              <a:t>возвращает итератор конца коллекции от позиции </a:t>
            </a:r>
            <a:r>
              <a:rPr lang="en-US" dirty="0"/>
              <a:t>index;</a:t>
            </a:r>
          </a:p>
          <a:p>
            <a:r>
              <a:rPr lang="en-US" dirty="0" smtClean="0"/>
              <a:t>Object </a:t>
            </a:r>
            <a:r>
              <a:rPr lang="en-US" b="1" dirty="0"/>
              <a:t>set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index, 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заменяет элемент, находящийся в позиции </a:t>
            </a:r>
            <a:r>
              <a:rPr lang="en-US" dirty="0"/>
              <a:t>index, </a:t>
            </a:r>
            <a:r>
              <a:rPr lang="ru-RU" dirty="0"/>
              <a:t>элементом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 smtClean="0"/>
              <a:t>List </a:t>
            </a:r>
            <a:r>
              <a:rPr lang="en-US" b="1" dirty="0" err="1"/>
              <a:t>subList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from, </a:t>
            </a:r>
            <a:r>
              <a:rPr lang="en-US" dirty="0" err="1"/>
              <a:t>int</a:t>
            </a:r>
            <a:r>
              <a:rPr lang="en-US" dirty="0"/>
              <a:t> to) — </a:t>
            </a:r>
            <a:r>
              <a:rPr lang="ru-RU" dirty="0"/>
              <a:t>возвращает часть коллекции от позиции </a:t>
            </a:r>
            <a:r>
              <a:rPr lang="en-US" dirty="0"/>
              <a:t>from </a:t>
            </a:r>
            <a:r>
              <a:rPr lang="ru-RU" dirty="0"/>
              <a:t>включительно до позиции </a:t>
            </a:r>
            <a:r>
              <a:rPr lang="en-US" dirty="0"/>
              <a:t>to </a:t>
            </a:r>
            <a:r>
              <a:rPr lang="ru-RU" dirty="0"/>
              <a:t>исключительно.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18724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Специальное расширение </a:t>
            </a:r>
            <a:r>
              <a:rPr lang="en-US" dirty="0" err="1" smtClean="0"/>
              <a:t>Iterator’a</a:t>
            </a:r>
            <a:r>
              <a:rPr lang="en-US" dirty="0" smtClean="0"/>
              <a:t>, </a:t>
            </a:r>
            <a:r>
              <a:rPr lang="ru-RU" dirty="0" smtClean="0"/>
              <a:t>позволяющие обходить список не только вперед, но и назад, а также добавлять элементы.</a:t>
            </a:r>
            <a:endParaRPr lang="en-US" dirty="0" smtClean="0"/>
          </a:p>
          <a:p>
            <a:endParaRPr lang="en-US" dirty="0"/>
          </a:p>
          <a:p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b="1" dirty="0" err="1"/>
              <a:t>add</a:t>
            </a:r>
            <a:r>
              <a:rPr lang="ru-RU" b="1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) — добавляет элемент </a:t>
            </a:r>
            <a:r>
              <a:rPr lang="ru-RU" dirty="0" err="1"/>
              <a:t>element</a:t>
            </a:r>
            <a:r>
              <a:rPr lang="ru-RU" dirty="0"/>
              <a:t> перед текущим элементом;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hasPrevious</a:t>
            </a:r>
            <a:r>
              <a:rPr lang="ru-RU" dirty="0"/>
              <a:t>() — возвращает </a:t>
            </a:r>
            <a:r>
              <a:rPr lang="ru-RU" dirty="0" err="1"/>
              <a:t>true</a:t>
            </a:r>
            <a:r>
              <a:rPr lang="ru-RU" dirty="0"/>
              <a:t>, если в коллекции есть элементы, стоящие перед текущим элементом;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nextIndex</a:t>
            </a:r>
            <a:r>
              <a:rPr lang="ru-RU" dirty="0"/>
              <a:t>() — возвращает индекс текущего элемента; если текущим является последний элемент коллекции, возвращает размер коллекции</a:t>
            </a:r>
            <a:r>
              <a:rPr lang="ru-RU" dirty="0" smtClean="0"/>
              <a:t>;</a:t>
            </a:r>
          </a:p>
          <a:p>
            <a:r>
              <a:rPr lang="en-US" dirty="0"/>
              <a:t>Object </a:t>
            </a:r>
            <a:r>
              <a:rPr lang="en-US" b="1" dirty="0" smtClean="0"/>
              <a:t>previous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предыдущий элемент и делает его текущим;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previousIndex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индекс предыдущего элемента;</a:t>
            </a:r>
          </a:p>
          <a:p>
            <a:r>
              <a:rPr lang="en-US" dirty="0" smtClean="0"/>
              <a:t>void </a:t>
            </a:r>
            <a:r>
              <a:rPr lang="en-US" b="1" dirty="0" smtClean="0"/>
              <a:t>set</a:t>
            </a:r>
            <a:r>
              <a:rPr lang="en-US" dirty="0" smtClean="0"/>
              <a:t> (</a:t>
            </a:r>
            <a:r>
              <a:rPr lang="en-US" dirty="0"/>
              <a:t>Object element) — </a:t>
            </a:r>
            <a:r>
              <a:rPr lang="ru-RU" dirty="0"/>
              <a:t>заменяет текущий элемент элементом </a:t>
            </a:r>
            <a:r>
              <a:rPr lang="en-US" dirty="0"/>
              <a:t>element; </a:t>
            </a:r>
            <a:r>
              <a:rPr lang="ru-RU" dirty="0"/>
              <a:t>выполняется сразу после </a:t>
            </a:r>
            <a:r>
              <a:rPr lang="en-US" dirty="0"/>
              <a:t>next() </a:t>
            </a:r>
            <a:r>
              <a:rPr lang="ru-RU" dirty="0"/>
              <a:t>или  </a:t>
            </a:r>
            <a:r>
              <a:rPr lang="en-US" dirty="0"/>
              <a:t>previous().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45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Очередь элементов,</a:t>
            </a:r>
            <a:r>
              <a:rPr lang="en-US" dirty="0" smtClean="0"/>
              <a:t> </a:t>
            </a:r>
            <a:r>
              <a:rPr lang="ru-RU" dirty="0" smtClean="0"/>
              <a:t>обычно реализующая парадигму </a:t>
            </a:r>
            <a:r>
              <a:rPr lang="en-US" dirty="0" smtClean="0"/>
              <a:t>FIFO – first in, first out.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sz="1500" dirty="0" err="1" smtClean="0"/>
              <a:t>LinkedList</a:t>
            </a:r>
            <a:r>
              <a:rPr lang="en-US" dirty="0" smtClean="0"/>
              <a:t> - LIFO</a:t>
            </a:r>
          </a:p>
          <a:p>
            <a:pPr lvl="1"/>
            <a:r>
              <a:rPr lang="en-US" sz="1500" dirty="0" err="1" smtClean="0"/>
              <a:t>PriorityQueue</a:t>
            </a:r>
            <a:r>
              <a:rPr lang="en-US" sz="1500" dirty="0" smtClean="0"/>
              <a:t>(</a:t>
            </a:r>
            <a:r>
              <a:rPr lang="ru-RU" sz="1500" dirty="0" smtClean="0"/>
              <a:t>порядок в зависимости от компаратора</a:t>
            </a:r>
            <a:r>
              <a:rPr lang="en-US" sz="1500" dirty="0" smtClean="0"/>
              <a:t>, </a:t>
            </a:r>
            <a:r>
              <a:rPr lang="ru-RU" sz="1500" dirty="0" smtClean="0"/>
              <a:t>самый маленький элемент в начале)</a:t>
            </a:r>
            <a:endParaRPr lang="en-US" sz="1500" dirty="0" smtClean="0"/>
          </a:p>
          <a:p>
            <a:pPr lvl="1"/>
            <a:r>
              <a:rPr lang="en-US" dirty="0" err="1" smtClean="0"/>
              <a:t>ConcurrentLinkedQueue</a:t>
            </a:r>
            <a:r>
              <a:rPr lang="en-US" dirty="0" smtClean="0"/>
              <a:t> – LIFO, </a:t>
            </a:r>
            <a:r>
              <a:rPr lang="ru-RU" dirty="0" err="1" smtClean="0"/>
              <a:t>потокобезопасна</a:t>
            </a:r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7" y="2943226"/>
            <a:ext cx="2924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80" y="64477"/>
            <a:ext cx="8596668" cy="5509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BlockingQueue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Потокобезопасная</a:t>
            </a:r>
            <a:r>
              <a:rPr lang="ru-RU" dirty="0" smtClean="0"/>
              <a:t> очередь, которая может быть ограничена по размеру и поддерживает ожидание в следующих случаях:</a:t>
            </a:r>
          </a:p>
          <a:p>
            <a:pPr lvl="1"/>
            <a:r>
              <a:rPr lang="ru-RU" dirty="0" smtClean="0"/>
              <a:t>Попытка извлечь элемент из очередь, когда она пуста</a:t>
            </a:r>
          </a:p>
          <a:p>
            <a:pPr lvl="1"/>
            <a:r>
              <a:rPr lang="ru-RU" dirty="0" smtClean="0"/>
              <a:t>Попытка добавить элемент в очередь, когда она полна</a:t>
            </a:r>
          </a:p>
          <a:p>
            <a:r>
              <a:rPr lang="en-US" dirty="0" smtClean="0"/>
              <a:t>API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dirty="0" err="1" smtClean="0"/>
              <a:t>LinkedBlockingQueue</a:t>
            </a:r>
            <a:endParaRPr lang="en-US" dirty="0" smtClean="0"/>
          </a:p>
          <a:p>
            <a:pPr lvl="1"/>
            <a:r>
              <a:rPr lang="en-US" dirty="0" err="1" smtClean="0"/>
              <a:t>PriorityBLockingQueue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04" y="3642310"/>
            <a:ext cx="4838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Double-Ended queue – </a:t>
            </a:r>
            <a:r>
              <a:rPr lang="ru-RU" dirty="0" smtClean="0"/>
              <a:t>очередь, в которой извлечение и добавление элементов может происходить как в начало, так и конец</a:t>
            </a:r>
          </a:p>
          <a:p>
            <a:r>
              <a:rPr lang="en-US" dirty="0" smtClean="0"/>
              <a:t>API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Может использоваться как обычная очередь: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2" y="2822059"/>
            <a:ext cx="4972050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35" y="4539029"/>
            <a:ext cx="2733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использоваться как стек: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ArrayDeque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err="1" smtClean="0"/>
              <a:t>LinkiedBlockingDeque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94" y="2160589"/>
            <a:ext cx="2724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Map</a:t>
            </a:r>
            <a:r>
              <a:rPr lang="ru-RU" dirty="0"/>
              <a:t> </a:t>
            </a:r>
            <a:r>
              <a:rPr lang="ru-RU" dirty="0" smtClean="0"/>
              <a:t>описывает</a:t>
            </a:r>
            <a:r>
              <a:rPr lang="en-US" dirty="0" smtClean="0"/>
              <a:t> </a:t>
            </a:r>
            <a:r>
              <a:rPr lang="ru-RU" dirty="0" smtClean="0"/>
              <a:t>коллекцию</a:t>
            </a:r>
            <a:r>
              <a:rPr lang="ru-RU" dirty="0"/>
              <a:t>, состоящую из пар "ключ — значение". </a:t>
            </a:r>
          </a:p>
          <a:p>
            <a:r>
              <a:rPr lang="ru-RU" dirty="0"/>
              <a:t>У каждого ключа только одно значение,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соответствует </a:t>
            </a:r>
            <a:r>
              <a:rPr lang="ru-RU" dirty="0"/>
              <a:t>математическому </a:t>
            </a:r>
            <a:r>
              <a:rPr lang="ru-RU" dirty="0" smtClean="0"/>
              <a:t>понятию</a:t>
            </a:r>
            <a:r>
              <a:rPr lang="en-US" dirty="0" smtClean="0"/>
              <a:t> </a:t>
            </a:r>
            <a:r>
              <a:rPr lang="ru-RU" dirty="0" smtClean="0"/>
              <a:t>однозначной </a:t>
            </a:r>
            <a:r>
              <a:rPr lang="ru-RU" dirty="0"/>
              <a:t>функции или отображения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Такую</a:t>
            </a:r>
            <a:r>
              <a:rPr lang="en-US" dirty="0" smtClean="0"/>
              <a:t> </a:t>
            </a:r>
            <a:r>
              <a:rPr lang="ru-RU" dirty="0" smtClean="0"/>
              <a:t>коллекцию </a:t>
            </a:r>
            <a:r>
              <a:rPr lang="ru-RU" dirty="0"/>
              <a:t>часто называют еще </a:t>
            </a:r>
            <a:r>
              <a:rPr lang="ru-RU" dirty="0" smtClean="0"/>
              <a:t>словарем(</a:t>
            </a:r>
            <a:r>
              <a:rPr lang="ru-RU" dirty="0" err="1" smtClean="0"/>
              <a:t>dictionary</a:t>
            </a:r>
            <a:r>
              <a:rPr lang="ru-RU" dirty="0"/>
              <a:t>) или ассоциативным </a:t>
            </a:r>
            <a:r>
              <a:rPr lang="ru-RU" dirty="0" smtClean="0"/>
              <a:t>массивом</a:t>
            </a:r>
            <a:r>
              <a:rPr lang="en-US" dirty="0" smtClean="0"/>
              <a:t> (</a:t>
            </a:r>
            <a:r>
              <a:rPr lang="ru-RU" dirty="0" err="1" smtClean="0"/>
              <a:t>associative</a:t>
            </a:r>
            <a:r>
              <a:rPr lang="ru-RU" dirty="0" smtClean="0"/>
              <a:t> </a:t>
            </a:r>
            <a:r>
              <a:rPr lang="ru-RU" dirty="0" err="1"/>
              <a:t>array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 smtClean="0"/>
              <a:t>API:</a:t>
            </a:r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put</a:t>
            </a:r>
            <a:r>
              <a:rPr lang="ru-RU" sz="1400" dirty="0"/>
              <a:t> 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key</a:t>
            </a:r>
            <a:r>
              <a:rPr lang="ru-RU" sz="1400" dirty="0"/>
              <a:t>, 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value</a:t>
            </a:r>
            <a:r>
              <a:rPr lang="ru-RU" sz="1400" dirty="0"/>
              <a:t>) — добавляет пару "</a:t>
            </a:r>
            <a:r>
              <a:rPr lang="ru-RU" sz="1400" dirty="0" err="1"/>
              <a:t>key</a:t>
            </a:r>
            <a:r>
              <a:rPr lang="ru-RU" sz="1400" dirty="0"/>
              <a:t>— </a:t>
            </a:r>
            <a:r>
              <a:rPr lang="ru-RU" sz="1400" dirty="0" err="1"/>
              <a:t>value</a:t>
            </a:r>
            <a:r>
              <a:rPr lang="ru-RU" sz="1400" dirty="0"/>
              <a:t>", если такой пары не было, и заменяет значение ключа </a:t>
            </a:r>
            <a:r>
              <a:rPr lang="ru-RU" sz="1400" dirty="0" err="1"/>
              <a:t>key</a:t>
            </a:r>
            <a:r>
              <a:rPr lang="ru-RU" sz="1400" dirty="0"/>
              <a:t>, если такой ключ уже есть в </a:t>
            </a:r>
            <a:r>
              <a:rPr lang="ru-RU" sz="1400" dirty="0" smtClean="0"/>
              <a:t>коллекции;</a:t>
            </a:r>
            <a:br>
              <a:rPr lang="ru-RU" sz="1400" dirty="0" smtClean="0"/>
            </a:br>
            <a:r>
              <a:rPr lang="ru-RU" sz="1400" dirty="0" smtClean="0"/>
              <a:t>Возвращает значение, которое уже ассоциировано с ключом (или </a:t>
            </a:r>
            <a:r>
              <a:rPr lang="en-US" sz="1400" dirty="0" smtClean="0"/>
              <a:t>null)</a:t>
            </a:r>
            <a:endParaRPr lang="en-US" sz="1400" dirty="0"/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get</a:t>
            </a:r>
            <a:r>
              <a:rPr lang="ru-RU" sz="1400" dirty="0"/>
              <a:t>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) -— возвращает </a:t>
            </a:r>
            <a:r>
              <a:rPr lang="ru-RU" sz="1400" dirty="0" smtClean="0"/>
              <a:t>значение</a:t>
            </a:r>
            <a:r>
              <a:rPr lang="en-US" sz="1400" dirty="0" smtClean="0"/>
              <a:t> </a:t>
            </a:r>
            <a:r>
              <a:rPr lang="ru-RU" sz="1400" dirty="0" smtClean="0"/>
              <a:t>ассоциированное с </a:t>
            </a:r>
            <a:r>
              <a:rPr lang="ru-RU" sz="1400" dirty="0" err="1" smtClean="0"/>
              <a:t>key</a:t>
            </a:r>
            <a:r>
              <a:rPr lang="ru-RU" sz="1400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4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b="1" dirty="0" err="1"/>
              <a:t>containsKey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) — Проверяет наличие ключа </a:t>
            </a:r>
            <a:r>
              <a:rPr lang="ru-RU" dirty="0" err="1"/>
              <a:t>key</a:t>
            </a:r>
            <a:r>
              <a:rPr lang="ru-RU" dirty="0"/>
              <a:t>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containsValue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— Проверяет наличие значения </a:t>
            </a:r>
            <a:r>
              <a:rPr lang="ru-RU" dirty="0" err="1"/>
              <a:t>value</a:t>
            </a:r>
            <a:r>
              <a:rPr lang="ru-RU" dirty="0"/>
              <a:t>;</a:t>
            </a:r>
          </a:p>
          <a:p>
            <a:r>
              <a:rPr lang="ru-RU" dirty="0" err="1" smtClean="0"/>
              <a:t>Set</a:t>
            </a:r>
            <a:r>
              <a:rPr lang="en-US" dirty="0" smtClean="0"/>
              <a:t>&lt;</a:t>
            </a:r>
            <a:r>
              <a:rPr lang="en-US" b="1" dirty="0" err="1" smtClean="0"/>
              <a:t>Map.Entry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b="1" dirty="0" err="1"/>
              <a:t>entrySet</a:t>
            </a:r>
            <a:r>
              <a:rPr lang="ru-RU" dirty="0"/>
              <a:t>() — представляет коллекцию в виде множества, каждый элемент которого — пара из данного отображения, с которой можно работать методами вложенного интерфейса </a:t>
            </a:r>
            <a:r>
              <a:rPr lang="ru-RU" dirty="0" err="1"/>
              <a:t>Map.Entry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Set </a:t>
            </a:r>
            <a:r>
              <a:rPr lang="en-US" dirty="0" err="1"/>
              <a:t>keySet</a:t>
            </a:r>
            <a:r>
              <a:rPr lang="en-US" dirty="0"/>
              <a:t>() </a:t>
            </a:r>
            <a:r>
              <a:rPr lang="ru-RU" dirty="0"/>
              <a:t>— представляет ключи коллекции в виде множества;</a:t>
            </a:r>
          </a:p>
          <a:p>
            <a:r>
              <a:rPr lang="ru-RU" dirty="0" err="1"/>
              <a:t>Collection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() — представляет все значения в виде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putAll</a:t>
            </a:r>
            <a:r>
              <a:rPr lang="ru-RU" dirty="0"/>
              <a:t> (</a:t>
            </a:r>
            <a:r>
              <a:rPr lang="ru-RU" dirty="0" err="1"/>
              <a:t>Map</a:t>
            </a:r>
            <a:r>
              <a:rPr lang="ru-RU" dirty="0"/>
              <a:t> m) — добавляет к коллекции все пары из отображения m;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7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Map.Entry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getKey</a:t>
            </a:r>
            <a:r>
              <a:rPr lang="ru-RU" dirty="0"/>
              <a:t>() и </a:t>
            </a:r>
            <a:r>
              <a:rPr lang="ru-RU" b="1" dirty="0" err="1"/>
              <a:t>getValue</a:t>
            </a:r>
            <a:r>
              <a:rPr lang="ru-RU" dirty="0"/>
              <a:t>() позволяют получить ключ и значение пары;</a:t>
            </a:r>
          </a:p>
          <a:p>
            <a:r>
              <a:rPr lang="ru-RU" b="1" dirty="0" err="1" smtClean="0"/>
              <a:t>setValue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меняет значение в данной паре.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58850" y="3239355"/>
            <a:ext cx="7632700" cy="269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 err="1">
                <a:solidFill>
                  <a:schemeClr val="tx1"/>
                </a:solidFill>
              </a:rPr>
              <a:t>for</a:t>
            </a:r>
            <a:r>
              <a:rPr lang="ru-RU" altLang="ru-RU" sz="2000" b="1" dirty="0">
                <a:solidFill>
                  <a:schemeClr val="tx1"/>
                </a:solidFill>
              </a:rPr>
              <a:t> (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it</a:t>
            </a:r>
            <a:r>
              <a:rPr lang="ru-RU" altLang="ru-RU" sz="2000" b="1" dirty="0">
                <a:solidFill>
                  <a:schemeClr val="tx1"/>
                </a:solidFill>
              </a:rPr>
              <a:t>=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map.entrySet</a:t>
            </a:r>
            <a:r>
              <a:rPr lang="ru-RU" altLang="ru-RU" sz="2000" b="1" dirty="0">
                <a:solidFill>
                  <a:schemeClr val="tx1"/>
                </a:solidFill>
              </a:rPr>
              <a:t>().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(); </a:t>
            </a:r>
            <a:r>
              <a:rPr lang="ru-RU" altLang="ru-RU" sz="2000" b="1" dirty="0" err="1">
                <a:solidFill>
                  <a:schemeClr val="tx1"/>
                </a:solidFill>
              </a:rPr>
              <a:t>it.hasNext</a:t>
            </a:r>
            <a:r>
              <a:rPr lang="ru-RU" altLang="ru-RU" sz="2000" b="1" dirty="0">
                <a:solidFill>
                  <a:schemeClr val="tx1"/>
                </a:solidFill>
              </a:rPr>
              <a:t>(); 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</a:t>
            </a:r>
            <a:r>
              <a:rPr lang="ru-RU" altLang="ru-RU" sz="2000" b="1" dirty="0">
                <a:solidFill>
                  <a:schemeClr val="tx1"/>
                </a:solidFill>
              </a:rPr>
              <a:t> = (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)</a:t>
            </a:r>
            <a:r>
              <a:rPr lang="ru-RU" altLang="ru-RU" sz="2000" b="1" dirty="0" err="1">
                <a:solidFill>
                  <a:schemeClr val="tx1"/>
                </a:solidFill>
              </a:rPr>
              <a:t>it.next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key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entry.getKey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value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entry.getValue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 dirty="0">
                <a:solidFill>
                  <a:schemeClr val="tx1"/>
                </a:solidFill>
              </a:rPr>
              <a:t>}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</a:p>
          <a:p>
            <a:pPr lvl="1"/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err="1" smtClean="0"/>
              <a:t>LinkedHashMap</a:t>
            </a:r>
            <a:endParaRPr lang="en-US" dirty="0" smtClean="0"/>
          </a:p>
          <a:p>
            <a:pPr lvl="1"/>
            <a:r>
              <a:rPr lang="en-US" dirty="0" err="1" smtClean="0"/>
              <a:t>IdentityHashMap</a:t>
            </a:r>
            <a:endParaRPr lang="ru-RU" dirty="0" smtClean="0"/>
          </a:p>
          <a:p>
            <a:pPr lvl="1"/>
            <a:r>
              <a:rPr lang="en-US" dirty="0" err="1" smtClean="0"/>
              <a:t>WeakHashMap</a:t>
            </a:r>
            <a:endParaRPr lang="en-US" dirty="0" smtClean="0"/>
          </a:p>
          <a:p>
            <a:pPr lvl="1"/>
            <a:r>
              <a:rPr lang="en-US" dirty="0" err="1" smtClean="0"/>
              <a:t>TreeMap</a:t>
            </a:r>
            <a:r>
              <a:rPr lang="en-US" dirty="0" smtClean="0"/>
              <a:t> (</a:t>
            </a:r>
            <a:r>
              <a:rPr lang="ru-RU" dirty="0" smtClean="0"/>
              <a:t>сортированная)</a:t>
            </a:r>
            <a:endParaRPr lang="en-US" dirty="0" smtClean="0"/>
          </a:p>
          <a:p>
            <a:pPr lvl="1"/>
            <a:r>
              <a:rPr lang="en-US" dirty="0" err="1" smtClean="0"/>
              <a:t>SkipListMap</a:t>
            </a:r>
            <a:r>
              <a:rPr lang="ru-RU" dirty="0" smtClean="0"/>
              <a:t> (сортированная, </a:t>
            </a:r>
            <a:r>
              <a:rPr lang="ru-RU" dirty="0" err="1" smtClean="0"/>
              <a:t>потокобезопасная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9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Вызывается перед сборкой объекта во время </a:t>
            </a:r>
            <a:r>
              <a:rPr lang="en-US" dirty="0" smtClean="0"/>
              <a:t>Garbage </a:t>
            </a:r>
            <a:r>
              <a:rPr lang="en-US" dirty="0" err="1" smtClean="0"/>
              <a:t>collection’a</a:t>
            </a:r>
            <a:endParaRPr lang="en-US" dirty="0" smtClean="0"/>
          </a:p>
          <a:p>
            <a:r>
              <a:rPr lang="ru-RU" dirty="0" smtClean="0"/>
              <a:t>Нет точных гарантий, когда </a:t>
            </a:r>
            <a:r>
              <a:rPr lang="en-US" dirty="0" smtClean="0"/>
              <a:t>JVM </a:t>
            </a:r>
            <a:r>
              <a:rPr lang="ru-RU" dirty="0" smtClean="0"/>
              <a:t>вызовет этот метод</a:t>
            </a:r>
          </a:p>
          <a:p>
            <a:r>
              <a:rPr lang="ru-RU" dirty="0" smtClean="0"/>
              <a:t>Если переопределить – может мешать сборке мусора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9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Equals/</a:t>
            </a:r>
            <a:r>
              <a:rPr lang="en-US" dirty="0" err="1" smtClean="0"/>
              <a:t>hashCode</a:t>
            </a:r>
            <a:r>
              <a:rPr lang="en-US" dirty="0" smtClean="0"/>
              <a:t> contract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два объекта равны через </a:t>
            </a:r>
            <a:r>
              <a:rPr lang="en-US" dirty="0" smtClean="0"/>
              <a:t>equals – </a:t>
            </a:r>
            <a:r>
              <a:rPr lang="ru-RU" dirty="0" smtClean="0"/>
              <a:t>у них должны совпадать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Обратное необязательно – объекты с одинаковым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ru-RU" dirty="0" smtClean="0"/>
              <a:t>могут быть разными через </a:t>
            </a:r>
            <a:r>
              <a:rPr lang="en-US" dirty="0" smtClean="0"/>
              <a:t>equals – </a:t>
            </a:r>
            <a:r>
              <a:rPr lang="ru-RU" dirty="0" err="1" smtClean="0"/>
              <a:t>хэш</a:t>
            </a:r>
            <a:r>
              <a:rPr lang="ru-RU" dirty="0" smtClean="0"/>
              <a:t>-коллизия.</a:t>
            </a:r>
            <a:endParaRPr lang="en-US" dirty="0" smtClean="0"/>
          </a:p>
          <a:p>
            <a:r>
              <a:rPr lang="ru-RU" dirty="0" smtClean="0"/>
              <a:t>Если объект помещен в коллекцию, то у него не должен меняться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07912"/>
            <a:ext cx="6210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в целом</a:t>
            </a:r>
            <a:endParaRPr lang="ru-RU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3952" y="2160588"/>
            <a:ext cx="3744134" cy="3881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</a:t>
            </a:r>
            <a:r>
              <a:rPr lang="en-US" dirty="0" smtClean="0"/>
              <a:t>Time-Complexity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8" y="1421056"/>
            <a:ext cx="565785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8" y="3535606"/>
            <a:ext cx="5810250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84" y="2441331"/>
            <a:ext cx="5724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Вспомогательный класс для работы с коллекциями.</a:t>
            </a:r>
            <a:br>
              <a:rPr lang="ru-RU" dirty="0" smtClean="0"/>
            </a:br>
            <a:r>
              <a:rPr lang="ru-RU" dirty="0" smtClean="0"/>
              <a:t>Содержит некоторые полезные методы.</a:t>
            </a:r>
          </a:p>
          <a:p>
            <a:pPr lvl="1"/>
            <a:r>
              <a:rPr lang="en-US" sz="1400" dirty="0" smtClean="0"/>
              <a:t>void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) — </a:t>
            </a:r>
            <a:r>
              <a:rPr lang="ru-RU" sz="1400" dirty="0"/>
              <a:t>сортирует в естественном порядке возрастания коллекцию </a:t>
            </a:r>
            <a:r>
              <a:rPr lang="en-US" sz="1400" dirty="0" err="1"/>
              <a:t>coll</a:t>
            </a:r>
            <a:r>
              <a:rPr lang="en-US" sz="1400" dirty="0"/>
              <a:t>, </a:t>
            </a:r>
            <a:r>
              <a:rPr lang="ru-RU" sz="1400" dirty="0"/>
              <a:t>реализующую интерфейс </a:t>
            </a:r>
            <a:r>
              <a:rPr lang="en-US" sz="1400" dirty="0"/>
              <a:t>List;</a:t>
            </a:r>
          </a:p>
          <a:p>
            <a:pPr lvl="1"/>
            <a:r>
              <a:rPr lang="en-US" sz="1400" dirty="0" smtClean="0"/>
              <a:t>void</a:t>
            </a:r>
            <a:r>
              <a:rPr lang="en-US" sz="1400" b="1" dirty="0" smtClean="0"/>
              <a:t>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, Comparator </a:t>
            </a:r>
            <a:r>
              <a:rPr lang="ru-RU" sz="1400" dirty="0"/>
              <a:t>с) — сортирует коллекцию </a:t>
            </a:r>
            <a:r>
              <a:rPr lang="en-US" sz="1400" dirty="0" err="1"/>
              <a:t>coll</a:t>
            </a:r>
            <a:r>
              <a:rPr lang="en-US" sz="1400" dirty="0"/>
              <a:t> </a:t>
            </a:r>
            <a:r>
              <a:rPr lang="ru-RU" sz="1400" dirty="0"/>
              <a:t>в порядке, </a:t>
            </a:r>
            <a:r>
              <a:rPr lang="ru-RU" sz="1400" dirty="0" smtClean="0"/>
              <a:t>заданном компаратором.</a:t>
            </a:r>
          </a:p>
          <a:p>
            <a:pPr marL="457200" lvl="1" indent="0">
              <a:buNone/>
            </a:pPr>
            <a:r>
              <a:rPr lang="ru-RU" sz="1400" dirty="0" smtClean="0"/>
              <a:t>Сортировка </a:t>
            </a:r>
            <a:r>
              <a:rPr lang="ru-RU" sz="1400" dirty="0"/>
              <a:t>является быстрой и стабильной:</a:t>
            </a:r>
          </a:p>
          <a:p>
            <a:pPr lvl="1"/>
            <a:r>
              <a:rPr lang="ru-RU" sz="1400" dirty="0"/>
              <a:t>гарантирована скорость не ниже n*</a:t>
            </a:r>
            <a:r>
              <a:rPr lang="ru-RU" sz="1400" dirty="0" err="1"/>
              <a:t>log</a:t>
            </a:r>
            <a:r>
              <a:rPr lang="ru-RU" sz="1400" dirty="0"/>
              <a:t>(n)</a:t>
            </a:r>
          </a:p>
          <a:p>
            <a:pPr lvl="1"/>
            <a:r>
              <a:rPr lang="ru-RU" sz="1400" dirty="0"/>
              <a:t>равные элементы не переупорядочиваются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 smtClean="0"/>
              <a:t>binarySearch</a:t>
            </a:r>
            <a:r>
              <a:rPr lang="ru-RU" dirty="0" smtClean="0"/>
              <a:t>(</a:t>
            </a:r>
            <a:r>
              <a:rPr lang="ru-RU" dirty="0" err="1" smtClean="0"/>
              <a:t>List</a:t>
            </a:r>
            <a:r>
              <a:rPr lang="ru-RU" dirty="0" smtClean="0"/>
              <a:t> </a:t>
            </a:r>
            <a:r>
              <a:rPr lang="ru-RU" dirty="0" err="1" smtClean="0"/>
              <a:t>coll</a:t>
            </a:r>
            <a:r>
              <a:rPr lang="ru-RU" dirty="0" smtClean="0"/>
              <a:t>,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element</a:t>
            </a:r>
            <a:r>
              <a:rPr lang="ru-RU" dirty="0" smtClean="0"/>
              <a:t>) — отыскивает элемент </a:t>
            </a:r>
            <a:r>
              <a:rPr lang="ru-RU" dirty="0" err="1" smtClean="0"/>
              <a:t>element</a:t>
            </a:r>
            <a:r>
              <a:rPr lang="ru-RU" dirty="0" smtClean="0"/>
              <a:t> в отсортированной в естественном порядке возрастания коллекции </a:t>
            </a:r>
            <a:r>
              <a:rPr lang="ru-RU" dirty="0" err="1" smtClean="0"/>
              <a:t>coll</a:t>
            </a:r>
            <a:r>
              <a:rPr lang="ru-RU" dirty="0" smtClean="0"/>
              <a:t> и возвращает индекс элемента или отрицательное число, если элемент не найден;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отрицательное число показывает индекс, с которым элемент </a:t>
            </a:r>
            <a:r>
              <a:rPr lang="ru-RU" dirty="0" err="1" smtClean="0"/>
              <a:t>element</a:t>
            </a:r>
            <a:r>
              <a:rPr lang="ru-RU" dirty="0" smtClean="0"/>
              <a:t> был бы вставлен в коллекцию, с обратным знаком;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binarySearch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coll</a:t>
            </a:r>
            <a:r>
              <a:rPr lang="ru-RU" dirty="0"/>
              <a:t>,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. </a:t>
            </a:r>
            <a:r>
              <a:rPr lang="ru-RU" dirty="0" err="1"/>
              <a:t>Comparator</a:t>
            </a:r>
            <a:r>
              <a:rPr lang="ru-RU" dirty="0"/>
              <a:t> с) — то же, но коллекция отсортирована в порядке, определенном объектом с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) — </a:t>
            </a:r>
            <a:r>
              <a:rPr lang="ru-RU" dirty="0" smtClean="0"/>
              <a:t>Перемешивает коллекцию;</a:t>
            </a:r>
            <a:endParaRPr lang="ru-RU" dirty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, Random r) — </a:t>
            </a:r>
            <a:r>
              <a:rPr lang="ru-RU" dirty="0"/>
              <a:t>случайные числа определяются объектом </a:t>
            </a:r>
            <a:r>
              <a:rPr lang="en-US" dirty="0"/>
              <a:t>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1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/>
              <a:t>reverse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) </a:t>
            </a:r>
            <a:r>
              <a:rPr lang="ru-RU" dirty="0"/>
              <a:t>меняет порядок расположения элементов на обратный.</a:t>
            </a:r>
          </a:p>
          <a:p>
            <a:r>
              <a:rPr lang="en-US" dirty="0" smtClean="0"/>
              <a:t>void </a:t>
            </a:r>
            <a:r>
              <a:rPr lang="en-US" b="1" dirty="0"/>
              <a:t>copy</a:t>
            </a:r>
            <a:r>
              <a:rPr lang="en-US" dirty="0"/>
              <a:t>(List from, List to) </a:t>
            </a:r>
            <a:r>
              <a:rPr lang="ru-RU" dirty="0"/>
              <a:t>копирует коллекцию </a:t>
            </a:r>
            <a:r>
              <a:rPr lang="en-US" dirty="0"/>
              <a:t>from </a:t>
            </a:r>
            <a:r>
              <a:rPr lang="ru-RU" dirty="0"/>
              <a:t>в коллекцию </a:t>
            </a:r>
            <a:r>
              <a:rPr lang="en-US" dirty="0"/>
              <a:t>to.</a:t>
            </a:r>
          </a:p>
          <a:p>
            <a:r>
              <a:rPr lang="en-US" dirty="0" smtClean="0"/>
              <a:t>void </a:t>
            </a:r>
            <a:r>
              <a:rPr lang="en-US" b="1" dirty="0"/>
              <a:t>fill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Object element) </a:t>
            </a:r>
            <a:r>
              <a:rPr lang="ru-RU" dirty="0"/>
              <a:t>заменяет все элементы существующей коллекции </a:t>
            </a:r>
            <a:r>
              <a:rPr lang="en-US" dirty="0" err="1"/>
              <a:t>coll</a:t>
            </a:r>
            <a:r>
              <a:rPr lang="en-US" dirty="0"/>
              <a:t> </a:t>
            </a:r>
            <a:r>
              <a:rPr lang="ru-RU" dirty="0"/>
              <a:t>элементом </a:t>
            </a:r>
            <a:r>
              <a:rPr lang="en-US" dirty="0"/>
              <a:t>element.</a:t>
            </a:r>
          </a:p>
          <a:p>
            <a:r>
              <a:rPr lang="en-US" dirty="0" smtClean="0"/>
              <a:t>void </a:t>
            </a:r>
            <a:r>
              <a:rPr lang="en-US" b="1" dirty="0"/>
              <a:t>swap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i1, </a:t>
            </a:r>
            <a:r>
              <a:rPr lang="en-US" dirty="0" err="1"/>
              <a:t>int</a:t>
            </a:r>
            <a:r>
              <a:rPr lang="en-US" dirty="0"/>
              <a:t> i2) </a:t>
            </a:r>
            <a:r>
              <a:rPr lang="ru-RU" dirty="0"/>
              <a:t>меняет местами элементы </a:t>
            </a:r>
            <a:endParaRPr lang="en-US" dirty="0" smtClean="0"/>
          </a:p>
          <a:p>
            <a:r>
              <a:rPr lang="en-US" dirty="0" smtClean="0"/>
              <a:t>Set&lt;T&gt; </a:t>
            </a:r>
            <a:r>
              <a:rPr lang="en-US" b="1" dirty="0" smtClean="0"/>
              <a:t>singleton</a:t>
            </a:r>
            <a:r>
              <a:rPr lang="en-US" dirty="0" smtClean="0"/>
              <a:t>(T element) – </a:t>
            </a:r>
            <a:r>
              <a:rPr lang="ru-RU" dirty="0" smtClean="0"/>
              <a:t>создает коллекцию из одного элемента. Коллекция – неизменяемая.</a:t>
            </a:r>
            <a:endParaRPr lang="en-US" dirty="0" smtClean="0"/>
          </a:p>
          <a:p>
            <a:r>
              <a:rPr lang="fr-FR" dirty="0" smtClean="0"/>
              <a:t>Collection&lt;T</a:t>
            </a:r>
            <a:r>
              <a:rPr lang="fr-FR" dirty="0"/>
              <a:t>&gt; </a:t>
            </a:r>
            <a:r>
              <a:rPr lang="fr-FR" b="1" dirty="0" err="1" smtClean="0"/>
              <a:t>synchronizedCollection</a:t>
            </a:r>
            <a:r>
              <a:rPr lang="fr-FR" dirty="0" smtClean="0"/>
              <a:t> (</a:t>
            </a:r>
            <a:r>
              <a:rPr lang="fr-FR" dirty="0"/>
              <a:t>Collection&lt;T&gt; c</a:t>
            </a:r>
            <a:r>
              <a:rPr lang="fr-FR" dirty="0" smtClean="0"/>
              <a:t>) –</a:t>
            </a:r>
            <a:r>
              <a:rPr lang="ru-RU" dirty="0" smtClean="0"/>
              <a:t>делает операции вставки и добавления </a:t>
            </a:r>
            <a:r>
              <a:rPr lang="ru-RU" dirty="0" err="1" smtClean="0"/>
              <a:t>потокобезопасными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Set&lt;E</a:t>
            </a:r>
            <a:r>
              <a:rPr lang="en-US" dirty="0"/>
              <a:t>&gt; </a:t>
            </a:r>
            <a:r>
              <a:rPr lang="en-US" b="1" dirty="0" err="1"/>
              <a:t>newSetFromMap</a:t>
            </a:r>
            <a:r>
              <a:rPr lang="en-US" dirty="0"/>
              <a:t>(Map&lt;E, Boolean&gt; map</a:t>
            </a:r>
            <a:r>
              <a:rPr lang="en-US" dirty="0" smtClean="0"/>
              <a:t>) – </a:t>
            </a:r>
            <a:r>
              <a:rPr lang="ru-RU" dirty="0" smtClean="0"/>
              <a:t>делает </a:t>
            </a:r>
            <a:r>
              <a:rPr lang="en-US" dirty="0" smtClean="0"/>
              <a:t>Set </a:t>
            </a:r>
            <a:r>
              <a:rPr lang="ru-RU" dirty="0" smtClean="0"/>
              <a:t>из </a:t>
            </a:r>
            <a:r>
              <a:rPr lang="en-US" dirty="0" smtClean="0"/>
              <a:t>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 Уровень 2</a:t>
            </a:r>
            <a:r>
              <a:rPr lang="en-US" dirty="0" smtClean="0"/>
              <a:t> </a:t>
            </a:r>
            <a:r>
              <a:rPr lang="ru-RU" dirty="0" smtClean="0"/>
              <a:t>Параметризованные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</a:t>
            </a:r>
            <a:r>
              <a:rPr lang="ru-RU" dirty="0" err="1" smtClean="0"/>
              <a:t>параметризовать</a:t>
            </a:r>
            <a:r>
              <a:rPr lang="ru-RU" dirty="0" smtClean="0"/>
              <a:t> не целый класс, а отдельные методы. </a:t>
            </a:r>
          </a:p>
          <a:p>
            <a:r>
              <a:rPr lang="ru-RU" dirty="0" smtClean="0"/>
              <a:t>Это бывает полезное со статическими методами в вспомогательных классах.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18" y="3360859"/>
            <a:ext cx="5676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Bounded type parameters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5" y="1351697"/>
            <a:ext cx="8596668" cy="3880773"/>
          </a:xfrm>
        </p:spPr>
        <p:txBody>
          <a:bodyPr/>
          <a:lstStyle/>
          <a:p>
            <a:r>
              <a:rPr lang="ru-RU" dirty="0" smtClean="0"/>
              <a:t>Иногда нужно ограничить типы классов, которые может принимать метод </a:t>
            </a:r>
          </a:p>
          <a:p>
            <a:r>
              <a:rPr lang="ru-RU" dirty="0" smtClean="0"/>
              <a:t>Например, метод который сортирует коллекцию, может принимать на вход только </a:t>
            </a:r>
            <a:r>
              <a:rPr lang="en-US" dirty="0" smtClean="0"/>
              <a:t>Comparable</a:t>
            </a:r>
          </a:p>
          <a:p>
            <a:r>
              <a:rPr lang="ru-RU" dirty="0" smtClean="0"/>
              <a:t>Для этого можно использовать параметры типа с ключевыми словами </a:t>
            </a:r>
            <a:r>
              <a:rPr lang="en-US" b="1" dirty="0" smtClean="0"/>
              <a:t>extends</a:t>
            </a:r>
            <a:r>
              <a:rPr lang="en-US" dirty="0" smtClean="0"/>
              <a:t> (</a:t>
            </a:r>
            <a:r>
              <a:rPr lang="ru-RU" dirty="0" smtClean="0"/>
              <a:t>граница сверху) или </a:t>
            </a:r>
            <a:r>
              <a:rPr lang="en-US" b="1" dirty="0" smtClean="0"/>
              <a:t>super</a:t>
            </a:r>
            <a:r>
              <a:rPr lang="en-US" dirty="0" smtClean="0"/>
              <a:t> (</a:t>
            </a:r>
            <a:r>
              <a:rPr lang="ru-RU" dirty="0" smtClean="0"/>
              <a:t>граница снизу)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44" y="3292083"/>
            <a:ext cx="6343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переменную какого-то типа </a:t>
            </a:r>
            <a:r>
              <a:rPr lang="en-US" dirty="0" smtClean="0"/>
              <a:t>A </a:t>
            </a:r>
            <a:r>
              <a:rPr lang="ru-RU" dirty="0" smtClean="0"/>
              <a:t>можно записать любое значение типа </a:t>
            </a:r>
            <a:r>
              <a:rPr lang="en-US" dirty="0" smtClean="0"/>
              <a:t>A </a:t>
            </a:r>
            <a:r>
              <a:rPr lang="ru-RU" dirty="0" smtClean="0"/>
              <a:t>или его </a:t>
            </a:r>
            <a:r>
              <a:rPr lang="ru-RU" b="1" dirty="0" smtClean="0"/>
              <a:t>наследник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Однако, наследование параметризованных типов отличается от наследования обычных типов:</a:t>
            </a:r>
          </a:p>
          <a:p>
            <a:pPr lvl="1"/>
            <a:r>
              <a:rPr lang="ru-RU" dirty="0" smtClean="0"/>
              <a:t>Наследование </a:t>
            </a:r>
            <a:r>
              <a:rPr lang="ru-RU" dirty="0" err="1" smtClean="0"/>
              <a:t>непараметризованной</a:t>
            </a:r>
            <a:r>
              <a:rPr lang="ru-RU" dirty="0" smtClean="0"/>
              <a:t> части работает как обычно</a:t>
            </a:r>
          </a:p>
          <a:p>
            <a:pPr lvl="1"/>
            <a:r>
              <a:rPr lang="ru-RU" dirty="0" smtClean="0"/>
              <a:t>Наследование параметризованной части:</a:t>
            </a:r>
          </a:p>
          <a:p>
            <a:pPr lvl="2"/>
            <a:r>
              <a:rPr lang="ru-RU" dirty="0" smtClean="0"/>
              <a:t>Не работает никак, если использован тип без границы. </a:t>
            </a:r>
            <a:br>
              <a:rPr lang="ru-RU" dirty="0" smtClean="0"/>
            </a:br>
            <a:r>
              <a:rPr lang="ru-RU" dirty="0" smtClean="0"/>
              <a:t>Пример: </a:t>
            </a:r>
            <a:r>
              <a:rPr lang="en-US" dirty="0" smtClean="0"/>
              <a:t>List&lt;Number&gt;, List&lt;Integer&gt; </a:t>
            </a:r>
            <a:r>
              <a:rPr lang="ru-RU" dirty="0" smtClean="0"/>
              <a:t>имеет общего родителя </a:t>
            </a:r>
            <a:r>
              <a:rPr lang="en-US" dirty="0" smtClean="0"/>
              <a:t>List&lt;?&gt;</a:t>
            </a:r>
            <a:br>
              <a:rPr lang="en-US" dirty="0" smtClean="0"/>
            </a:br>
            <a:r>
              <a:rPr lang="ru-RU" dirty="0" smtClean="0"/>
              <a:t>такие типы называются </a:t>
            </a:r>
            <a:r>
              <a:rPr lang="ru-RU" b="1" dirty="0" err="1" smtClean="0"/>
              <a:t>инвариативными</a:t>
            </a:r>
            <a:r>
              <a:rPr lang="ru-RU" dirty="0" smtClean="0"/>
              <a:t>. </a:t>
            </a:r>
          </a:p>
          <a:p>
            <a:pPr lvl="2"/>
            <a:r>
              <a:rPr lang="ru-RU" b="1" dirty="0" smtClean="0"/>
              <a:t>Совпадает</a:t>
            </a:r>
            <a:r>
              <a:rPr lang="ru-RU" dirty="0" smtClean="0"/>
              <a:t> с иерархией наследование, если использована граница </a:t>
            </a:r>
            <a:r>
              <a:rPr lang="en-US" b="1" dirty="0" smtClean="0"/>
              <a:t>extends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/>
              <a:t>List&lt;</a:t>
            </a:r>
            <a:r>
              <a:rPr lang="en-US" b="1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>является </a:t>
            </a:r>
            <a:r>
              <a:rPr lang="ru-RU" b="1" dirty="0" smtClean="0"/>
              <a:t>наследником</a:t>
            </a:r>
            <a:r>
              <a:rPr lang="ru-RU" dirty="0" smtClean="0"/>
              <a:t> </a:t>
            </a:r>
            <a:r>
              <a:rPr lang="en-US" dirty="0" smtClean="0"/>
              <a:t>List&lt;?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ru-RU" dirty="0" smtClean="0"/>
              <a:t>Такие типы являются </a:t>
            </a:r>
            <a:r>
              <a:rPr lang="ru-RU" b="1" dirty="0" err="1" smtClean="0"/>
              <a:t>ковариативными</a:t>
            </a:r>
            <a:r>
              <a:rPr lang="ru-RU" dirty="0" smtClean="0"/>
              <a:t>. </a:t>
            </a:r>
            <a:endParaRPr lang="en-US" dirty="0" smtClean="0"/>
          </a:p>
          <a:p>
            <a:pPr lvl="2"/>
            <a:r>
              <a:rPr lang="ru-RU" b="1" dirty="0" smtClean="0"/>
              <a:t>Обратна</a:t>
            </a:r>
            <a:r>
              <a:rPr lang="ru-RU" dirty="0" smtClean="0"/>
              <a:t> иерархии наследование, если используется граница </a:t>
            </a:r>
            <a:r>
              <a:rPr lang="en-US" b="1" dirty="0" smtClean="0"/>
              <a:t>super</a:t>
            </a:r>
            <a:r>
              <a:rPr lang="ru-RU" b="1" dirty="0"/>
              <a:t/>
            </a:r>
            <a:br>
              <a:rPr lang="ru-RU" b="1" dirty="0"/>
            </a:br>
            <a:r>
              <a:rPr lang="en-US" dirty="0" smtClean="0"/>
              <a:t>List&lt;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 </a:t>
            </a:r>
            <a:r>
              <a:rPr lang="ru-RU" dirty="0" smtClean="0"/>
              <a:t>является наследником </a:t>
            </a:r>
            <a:r>
              <a:rPr lang="en-US" dirty="0" smtClean="0"/>
              <a:t>List&lt;? </a:t>
            </a:r>
            <a:r>
              <a:rPr lang="en-US" b="1" dirty="0" smtClean="0"/>
              <a:t>super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Такие типы называются </a:t>
            </a:r>
            <a:r>
              <a:rPr lang="ru-RU" dirty="0" err="1" smtClean="0"/>
              <a:t>контрвариативными</a:t>
            </a:r>
            <a:r>
              <a:rPr lang="ru-RU" dirty="0" smtClean="0"/>
              <a:t>.</a:t>
            </a:r>
          </a:p>
          <a:p>
            <a:pPr lvl="2"/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124557"/>
            <a:ext cx="8596668" cy="1320800"/>
          </a:xfrm>
        </p:spPr>
        <p:txBody>
          <a:bodyPr/>
          <a:lstStyle/>
          <a:p>
            <a:r>
              <a:rPr lang="ru-RU" dirty="0" smtClean="0"/>
              <a:t>Границы </a:t>
            </a:r>
            <a:r>
              <a:rPr lang="en-US" dirty="0" smtClean="0"/>
              <a:t>extends/super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28701" y="2268415"/>
            <a:ext cx="1696916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02323" y="3130061"/>
            <a:ext cx="1740877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Serializable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02323" y="3974123"/>
            <a:ext cx="1740877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02323" y="4783016"/>
            <a:ext cx="1740877" cy="50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ru-RU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1872762" y="4457700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1872762" y="3648807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872762" y="2804745"/>
            <a:ext cx="4397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01562" y="1354015"/>
            <a:ext cx="3130061" cy="3868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List&lt;? extends Serializable</a:t>
            </a:r>
            <a:r>
              <a:rPr lang="en-US" sz="1600" dirty="0" smtClean="0"/>
              <a:t>&gt;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4006361" y="3130061"/>
            <a:ext cx="2209801" cy="518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List&lt;Serializable&gt;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4006361" y="3948236"/>
            <a:ext cx="2209801" cy="509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List&lt;Number&gt;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4006361" y="4783016"/>
            <a:ext cx="2209801" cy="509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List&lt;Integer&gt;</a:t>
            </a:r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446585" y="2965571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06361" y="2268415"/>
            <a:ext cx="2209801" cy="518746"/>
          </a:xfrm>
          <a:prstGeom prst="rect">
            <a:avLst/>
          </a:prstGeom>
          <a:solidFill>
            <a:srgbClr val="A3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List&lt;Object&gt;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842740" y="1371961"/>
            <a:ext cx="3068515" cy="386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List&lt;? </a:t>
            </a:r>
            <a:r>
              <a:rPr lang="en-US" dirty="0" smtClean="0"/>
              <a:t>super </a:t>
            </a:r>
            <a:r>
              <a:rPr lang="en-US" dirty="0"/>
              <a:t>Serializable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1" name="Rectangle 30"/>
          <p:cNvSpPr/>
          <p:nvPr/>
        </p:nvSpPr>
        <p:spPr>
          <a:xfrm>
            <a:off x="8320454" y="3130061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</a:t>
            </a:r>
            <a:r>
              <a:rPr lang="en-US" dirty="0"/>
              <a:t>Serializable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8320454" y="3948236"/>
            <a:ext cx="2209801" cy="509464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List&lt;Number&gt;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8320454" y="4783016"/>
            <a:ext cx="2209801" cy="509951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List&lt;Integer&gt;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8320454" y="2268415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List&lt;Object&gt;</a:t>
            </a:r>
            <a:endParaRPr lang="ru-RU" dirty="0"/>
          </a:p>
        </p:txBody>
      </p:sp>
      <p:cxnSp>
        <p:nvCxnSpPr>
          <p:cNvPr id="39" name="Elbow Connector 38"/>
          <p:cNvCxnSpPr>
            <a:stCxn id="18" idx="1"/>
            <a:endCxn id="16" idx="1"/>
          </p:cNvCxnSpPr>
          <p:nvPr/>
        </p:nvCxnSpPr>
        <p:spPr>
          <a:xfrm rot="10800000">
            <a:off x="3701563" y="1547446"/>
            <a:ext cx="304799" cy="2655522"/>
          </a:xfrm>
          <a:prstGeom prst="bentConnector3">
            <a:avLst>
              <a:gd name="adj1" fmla="val 175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3"/>
            <a:endCxn id="16" idx="3"/>
          </p:cNvCxnSpPr>
          <p:nvPr/>
        </p:nvCxnSpPr>
        <p:spPr>
          <a:xfrm flipV="1">
            <a:off x="6216162" y="1547446"/>
            <a:ext cx="615461" cy="1841988"/>
          </a:xfrm>
          <a:prstGeom prst="bentConnector3">
            <a:avLst>
              <a:gd name="adj1" fmla="val 13714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6008078" y="1547445"/>
            <a:ext cx="553915" cy="3490546"/>
          </a:xfrm>
          <a:prstGeom prst="bentConnector3">
            <a:avLst>
              <a:gd name="adj1" fmla="val 2206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842740" y="3794854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1"/>
            <a:endCxn id="30" idx="1"/>
          </p:cNvCxnSpPr>
          <p:nvPr/>
        </p:nvCxnSpPr>
        <p:spPr>
          <a:xfrm rot="10800000">
            <a:off x="7842740" y="1565392"/>
            <a:ext cx="477714" cy="962396"/>
          </a:xfrm>
          <a:prstGeom prst="bentConnector3">
            <a:avLst>
              <a:gd name="adj1" fmla="val 14785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1" idx="3"/>
            <a:endCxn id="30" idx="3"/>
          </p:cNvCxnSpPr>
          <p:nvPr/>
        </p:nvCxnSpPr>
        <p:spPr>
          <a:xfrm flipV="1">
            <a:off x="10530255" y="1565392"/>
            <a:ext cx="381000" cy="1824042"/>
          </a:xfrm>
          <a:prstGeom prst="bentConnector3">
            <a:avLst>
              <a:gd name="adj1" fmla="val 16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3962" y="82647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Верхняя граница </a:t>
            </a:r>
            <a:r>
              <a:rPr lang="en-US" dirty="0" smtClean="0"/>
              <a:t>extends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Вспомогательные классы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– </a:t>
            </a:r>
            <a:r>
              <a:rPr lang="ru-RU" dirty="0" smtClean="0"/>
              <a:t>математические операции</a:t>
            </a:r>
          </a:p>
          <a:p>
            <a:r>
              <a:rPr lang="en-US" dirty="0" smtClean="0"/>
              <a:t>Collections, Arrays – </a:t>
            </a:r>
            <a:r>
              <a:rPr lang="ru-RU" dirty="0" smtClean="0"/>
              <a:t>классы для работы  с коллекциями и массивами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smtClean="0"/>
              <a:t>Random – </a:t>
            </a:r>
            <a:r>
              <a:rPr lang="ru-RU" dirty="0" smtClean="0"/>
              <a:t>генератор псевдослучайных чисел.</a:t>
            </a:r>
            <a:endParaRPr lang="en-US" dirty="0" smtClean="0"/>
          </a:p>
          <a:p>
            <a:r>
              <a:rPr lang="ru-RU" dirty="0" smtClean="0"/>
              <a:t>Классы </a:t>
            </a:r>
            <a:r>
              <a:rPr lang="en-US" dirty="0" smtClean="0"/>
              <a:t>String </a:t>
            </a:r>
            <a:r>
              <a:rPr lang="ru-RU" dirty="0" smtClean="0"/>
              <a:t>и </a:t>
            </a:r>
            <a:r>
              <a:rPr lang="en-US" dirty="0" smtClean="0"/>
              <a:t>Pattern/Matcher – </a:t>
            </a:r>
            <a:r>
              <a:rPr lang="ru-RU" dirty="0" smtClean="0"/>
              <a:t>работа со строками и регулярными выражениями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/</a:t>
            </a:r>
            <a:r>
              <a:rPr lang="en-US" dirty="0" err="1" smtClean="0"/>
              <a:t>StringBuffer</a:t>
            </a:r>
            <a:r>
              <a:rPr lang="en-US" dirty="0" smtClean="0"/>
              <a:t> –</a:t>
            </a:r>
            <a:r>
              <a:rPr lang="ru-RU" dirty="0" smtClean="0"/>
              <a:t> склеивание строк по частям. </a:t>
            </a:r>
            <a:r>
              <a:rPr lang="en-US" dirty="0" err="1" smtClean="0"/>
              <a:t>StringBuffer</a:t>
            </a:r>
            <a:r>
              <a:rPr lang="en-US" dirty="0" smtClean="0"/>
              <a:t>- </a:t>
            </a:r>
            <a:r>
              <a:rPr lang="ru-RU" dirty="0" err="1" smtClean="0"/>
              <a:t>потокобезопасный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8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8" y="-39586"/>
            <a:ext cx="8596668" cy="1320800"/>
          </a:xfrm>
        </p:spPr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2" name="Picture 4" descr="diagram showing that Box&lt;Integer&gt; is not a subtype of Box&lt;Number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4" y="645695"/>
            <a:ext cx="32194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agram showing a sample collections hierarchy: ArrayList&lt;String&gt; is a subtype of List&lt;String&gt;, which is a subtype of Collection&lt;String&gt;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8" y="3205415"/>
            <a:ext cx="14001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iagram showing an example PayLoadList hierarchy: PayloadList&lt;String, String&gt; is a subtype of List&lt;String&gt;, which is a subtype of Collection&lt;String&gt;. At the same level of PayloadList&lt;String,String&gt; is PayloadList&lt;String, Integer&gt; and PayloadList&lt;String, Exceptions&gt;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" y="5143506"/>
            <a:ext cx="5391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iagram showing that the common parent of List&lt;Number&gt; and List&lt;Integer&gt; is the list of unknown ty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1817269"/>
            <a:ext cx="31908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3757865"/>
            <a:ext cx="31908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</a:t>
            </a:r>
            <a:r>
              <a:rPr lang="en-US" dirty="0" smtClean="0"/>
              <a:t>in</a:t>
            </a:r>
            <a:r>
              <a:rPr lang="ru-RU" dirty="0" smtClean="0"/>
              <a:t> и </a:t>
            </a:r>
            <a:r>
              <a:rPr lang="en-US" dirty="0" smtClean="0"/>
              <a:t>out </a:t>
            </a:r>
            <a:r>
              <a:rPr lang="ru-RU" dirty="0" smtClean="0"/>
              <a:t>переменные.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in-variable </a:t>
            </a:r>
            <a:r>
              <a:rPr lang="ru-RU" dirty="0" smtClean="0"/>
              <a:t>– «снабжает» код данными. Или производит их</a:t>
            </a:r>
            <a:r>
              <a:rPr lang="en-US" dirty="0" smtClean="0"/>
              <a:t> - </a:t>
            </a:r>
            <a:r>
              <a:rPr lang="en-US" b="1" dirty="0" smtClean="0"/>
              <a:t>producer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out-variable –</a:t>
            </a:r>
            <a:r>
              <a:rPr lang="ru-RU" dirty="0" smtClean="0"/>
              <a:t>хранит другие – </a:t>
            </a:r>
            <a:r>
              <a:rPr lang="en-US" b="1" dirty="0" smtClean="0"/>
              <a:t>consumer.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PECS – producer – extends, consumer - super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077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Generics.</a:t>
            </a:r>
            <a:r>
              <a:rPr lang="ru-RU" dirty="0" smtClean="0"/>
              <a:t>Полиморфизм</a:t>
            </a:r>
            <a:r>
              <a:rPr lang="en-US" dirty="0" smtClean="0"/>
              <a:t> </a:t>
            </a:r>
            <a:r>
              <a:rPr lang="ru-RU" dirty="0" smtClean="0"/>
              <a:t>и границы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Animals</a:t>
            </a:r>
          </a:p>
          <a:p>
            <a:r>
              <a:rPr lang="ru-RU" dirty="0" smtClean="0"/>
              <a:t>Если у параметра типа </a:t>
            </a:r>
            <a:r>
              <a:rPr lang="en-US" dirty="0" smtClean="0"/>
              <a:t>T </a:t>
            </a:r>
            <a:r>
              <a:rPr lang="ru-RU" dirty="0" smtClean="0"/>
              <a:t>не указана граница, то </a:t>
            </a:r>
          </a:p>
          <a:p>
            <a:pPr lvl="1"/>
            <a:r>
              <a:rPr lang="ru-RU" dirty="0" smtClean="0"/>
              <a:t>Переменная такого типа может</a:t>
            </a:r>
            <a:r>
              <a:rPr lang="en-US" dirty="0" smtClean="0"/>
              <a:t> </a:t>
            </a:r>
            <a:r>
              <a:rPr lang="ru-RU" dirty="0" smtClean="0"/>
              <a:t>безопасно </a:t>
            </a:r>
            <a:r>
              <a:rPr lang="ru-RU" b="1" dirty="0" smtClean="0"/>
              <a:t>читать</a:t>
            </a:r>
            <a:r>
              <a:rPr lang="ru-RU" dirty="0" smtClean="0"/>
              <a:t>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Переменная такого типа может безопасно </a:t>
            </a:r>
            <a:r>
              <a:rPr lang="ru-RU" b="1" dirty="0" smtClean="0"/>
              <a:t>записывать</a:t>
            </a:r>
            <a:r>
              <a:rPr lang="ru-RU" dirty="0" smtClean="0"/>
              <a:t> значения типа </a:t>
            </a:r>
            <a:r>
              <a:rPr lang="en-US" dirty="0" smtClean="0"/>
              <a:t>T</a:t>
            </a:r>
            <a:r>
              <a:rPr lang="ru-RU" dirty="0" smtClean="0"/>
              <a:t> и его наследников.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58" y="4282220"/>
            <a:ext cx="3086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</a:t>
            </a:r>
            <a:r>
              <a:rPr lang="ru-RU" sz="3200" dirty="0" smtClean="0"/>
              <a:t>типов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Extends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 smtClean="0"/>
              <a:t>указана</a:t>
            </a:r>
            <a:r>
              <a:rPr lang="en-US" dirty="0" smtClean="0"/>
              <a:t> </a:t>
            </a:r>
            <a:r>
              <a:rPr lang="ru-RU" dirty="0" smtClean="0"/>
              <a:t>верхняя граница</a:t>
            </a:r>
            <a:r>
              <a:rPr lang="ru-RU" dirty="0"/>
              <a:t> </a:t>
            </a:r>
            <a:r>
              <a:rPr lang="en-US" dirty="0" smtClean="0"/>
              <a:t>extends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/>
              <a:t>может</a:t>
            </a:r>
            <a:r>
              <a:rPr lang="en-US" dirty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</a:t>
            </a:r>
            <a:r>
              <a:rPr lang="ru-RU" dirty="0" smtClean="0"/>
              <a:t>типа</a:t>
            </a:r>
            <a:r>
              <a:rPr lang="en-US" dirty="0" smtClean="0"/>
              <a:t> </a:t>
            </a:r>
            <a:r>
              <a:rPr lang="ru-RU" b="1" dirty="0" smtClean="0"/>
              <a:t>не </a:t>
            </a:r>
            <a:r>
              <a:rPr lang="ru-RU" b="1" dirty="0"/>
              <a:t>может</a:t>
            </a:r>
            <a:r>
              <a:rPr lang="ru-RU" dirty="0"/>
              <a:t> 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r>
              <a:rPr lang="ru-RU" dirty="0" smtClean="0"/>
              <a:t>Такой аргумент можно использовать только как </a:t>
            </a:r>
            <a:r>
              <a:rPr lang="ru-RU" b="1" dirty="0" smtClean="0"/>
              <a:t>входной</a:t>
            </a:r>
            <a:r>
              <a:rPr lang="ru-RU" dirty="0" smtClean="0"/>
              <a:t> параметр.</a:t>
            </a:r>
            <a:endParaRPr lang="en-US" dirty="0" smtClean="0"/>
          </a:p>
          <a:p>
            <a:r>
              <a:rPr lang="ru-RU" dirty="0" smtClean="0"/>
              <a:t>Если попытаться использовать как выходной параметр (т.е. использовать в качестве аргумента функции), то такой код </a:t>
            </a:r>
            <a:r>
              <a:rPr lang="ru-RU" b="1" dirty="0" smtClean="0"/>
              <a:t>не скомпилируется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96" y="4434254"/>
            <a:ext cx="6896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</a:t>
            </a:r>
            <a:r>
              <a:rPr lang="ru-RU" sz="3200" dirty="0" smtClean="0"/>
              <a:t>типов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super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/>
              <a:t>указана</a:t>
            </a:r>
            <a:r>
              <a:rPr lang="en-US" dirty="0"/>
              <a:t> </a:t>
            </a:r>
            <a:r>
              <a:rPr lang="ru-RU" dirty="0" smtClean="0"/>
              <a:t>нижняя </a:t>
            </a:r>
            <a:r>
              <a:rPr lang="ru-RU" dirty="0"/>
              <a:t>граница </a:t>
            </a:r>
            <a:r>
              <a:rPr lang="en-US" dirty="0" smtClean="0"/>
              <a:t>super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 smtClean="0"/>
              <a:t>не может</a:t>
            </a:r>
            <a:r>
              <a:rPr lang="en-US" dirty="0" smtClean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типа</a:t>
            </a:r>
            <a:r>
              <a:rPr lang="en-US" dirty="0"/>
              <a:t> </a:t>
            </a:r>
            <a:r>
              <a:rPr lang="ru-RU" b="1" dirty="0" smtClean="0"/>
              <a:t>может</a:t>
            </a:r>
            <a:r>
              <a:rPr lang="ru-RU" dirty="0" smtClean="0"/>
              <a:t> </a:t>
            </a:r>
            <a:r>
              <a:rPr lang="ru-RU" dirty="0"/>
              <a:t>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Такой аргумент можно использовать только как </a:t>
            </a:r>
            <a:r>
              <a:rPr lang="ru-RU" b="1" dirty="0" smtClean="0"/>
              <a:t>выходной</a:t>
            </a:r>
            <a:r>
              <a:rPr lang="ru-RU" dirty="0" smtClean="0"/>
              <a:t> </a:t>
            </a:r>
            <a:r>
              <a:rPr lang="ru-RU" dirty="0"/>
              <a:t>параметр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попытаться использовать, как входной параметр (т.е. в качестве возвращаемого значения), то </a:t>
            </a:r>
            <a:r>
              <a:rPr lang="ru-RU" b="1" dirty="0" smtClean="0"/>
              <a:t>всегда будет возвращен </a:t>
            </a:r>
            <a:r>
              <a:rPr lang="en-US" b="1" dirty="0" smtClean="0"/>
              <a:t>Object</a:t>
            </a:r>
            <a:r>
              <a:rPr lang="en-US" dirty="0" smtClean="0"/>
              <a:t>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30" y="4702857"/>
            <a:ext cx="6238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Границы с интерфейсами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List&lt;? extends Person &amp; Comparable&gt;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Runtime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463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76159663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2206904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Метод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Описание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417474506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static Runtime getRuntime()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получить ссылку на текущий Runtime-объект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173688866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 exec(String progname) 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Передает строку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progname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командному процессору. Возвращает объект типа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24577083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 exit(int exitCode)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Останавливает выполнение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 Возвращает код завершения родительскому процессу (0 – нормальное завершение).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72041386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freeMemory()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</a:t>
                      </a:r>
                      <a:r>
                        <a:rPr kumimoji="0" lang="ru-RU" altLang="ru-RU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приблизительное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количество свободной памяти (в байтах), доступное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68143797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 gc()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Инициирует процесс сборки мусора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254292851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totalMemory()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общее количество памяти (в байтах), доступное JVM.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89483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2131"/>
            <a:ext cx="8596668" cy="4915947"/>
          </a:xfrm>
        </p:spPr>
        <p:txBody>
          <a:bodyPr/>
          <a:lstStyle/>
          <a:p>
            <a:r>
              <a:rPr lang="ru-RU" dirty="0" smtClean="0"/>
              <a:t>Аналогичен </a:t>
            </a:r>
            <a:r>
              <a:rPr lang="en-US" dirty="0" smtClean="0"/>
              <a:t>Runtime, </a:t>
            </a:r>
            <a:r>
              <a:rPr lang="ru-RU" dirty="0" smtClean="0"/>
              <a:t>но все методы статические</a:t>
            </a:r>
          </a:p>
          <a:p>
            <a:r>
              <a:rPr lang="ru-RU" dirty="0" smtClean="0"/>
              <a:t>Системные переменные</a:t>
            </a:r>
            <a:r>
              <a:rPr lang="en-US" dirty="0" smtClean="0"/>
              <a:t> </a:t>
            </a:r>
            <a:r>
              <a:rPr lang="ru-RU" dirty="0" smtClean="0"/>
              <a:t>и переменные окружения</a:t>
            </a:r>
            <a:endParaRPr lang="ru-RU" dirty="0"/>
          </a:p>
        </p:txBody>
      </p:sp>
      <p:graphicFrame>
        <p:nvGraphicFramePr>
          <p:cNvPr id="4" name="Object 428"/>
          <p:cNvGraphicFramePr>
            <a:graphicFrameLocks noChangeAspect="1"/>
          </p:cNvGraphicFramePr>
          <p:nvPr>
            <p:extLst/>
          </p:nvPr>
        </p:nvGraphicFramePr>
        <p:xfrm>
          <a:off x="1574190" y="2099896"/>
          <a:ext cx="7056437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6466298" imgH="4552864" progId="Word.Document.8">
                  <p:embed/>
                </p:oleObj>
              </mc:Choice>
              <mc:Fallback>
                <p:oleObj name="Document" r:id="rId3" imgW="6466298" imgH="4552864" progId="Word.Document.8">
                  <p:embed/>
                  <p:pic>
                    <p:nvPicPr>
                      <p:cNvPr id="4" name="Object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190" y="2099896"/>
                        <a:ext cx="7056437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8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Практики хорошего программирования №3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Классы </a:t>
            </a:r>
            <a:r>
              <a:rPr lang="ru-RU" dirty="0" smtClean="0"/>
              <a:t>можно делать абстрактными даже без абстрактных методов: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49" y="2822626"/>
            <a:ext cx="155279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Практики хорошего программирования №3</a:t>
            </a:r>
            <a:br>
              <a:rPr lang="ru-RU" sz="2800" dirty="0" smtClean="0"/>
            </a:br>
            <a:r>
              <a:rPr lang="en-US" sz="2800" dirty="0"/>
              <a:t>Single Responsibility Principle (SRP)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элемента программы (класса, метода, переменной) должна быть своя зона </a:t>
            </a:r>
            <a:r>
              <a:rPr lang="ru-RU" dirty="0" smtClean="0"/>
              <a:t>ответственности – за что отвечает он и только он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У каждого элемента должна быть только одна причина для изменения.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Почему</a:t>
            </a:r>
          </a:p>
          <a:p>
            <a:r>
              <a:rPr lang="ru-RU" dirty="0" smtClean="0"/>
              <a:t>Если у класса только одна ответственность – то он проще и понятнее</a:t>
            </a:r>
          </a:p>
          <a:p>
            <a:r>
              <a:rPr lang="ru-RU" dirty="0" smtClean="0"/>
              <a:t>Этот класс используется в меньшем количестве коде</a:t>
            </a:r>
          </a:p>
          <a:p>
            <a:r>
              <a:rPr lang="ru-RU" dirty="0" smtClean="0"/>
              <a:t>Это ослабляет связи между классами</a:t>
            </a:r>
          </a:p>
          <a:p>
            <a:r>
              <a:rPr lang="ru-RU" dirty="0" smtClean="0"/>
              <a:t>Это ведет к более безопасным изменениям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76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25771</TotalTime>
  <Words>2946</Words>
  <Application>Microsoft Office PowerPoint</Application>
  <PresentationFormat>Widescreen</PresentationFormat>
  <Paragraphs>410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Trebuchet MS</vt:lpstr>
      <vt:lpstr>Wingdings 3</vt:lpstr>
      <vt:lpstr>Facet</vt:lpstr>
      <vt:lpstr>Document</vt:lpstr>
      <vt:lpstr>Основная библиотека</vt:lpstr>
      <vt:lpstr>Основная библиотека. Object</vt:lpstr>
      <vt:lpstr>equals hashCode</vt:lpstr>
      <vt:lpstr>finalize</vt:lpstr>
      <vt:lpstr>Вспомогательные классы </vt:lpstr>
      <vt:lpstr>Класс Runtime</vt:lpstr>
      <vt:lpstr>Класс System</vt:lpstr>
      <vt:lpstr>Практики хорошего программирования №3</vt:lpstr>
      <vt:lpstr>Практики хорошего программирования №3 Single Responsibility Principle (SRP)</vt:lpstr>
      <vt:lpstr>Концепции Loose Coupling и high cohesion</vt:lpstr>
      <vt:lpstr>Generics(обощения)</vt:lpstr>
      <vt:lpstr>Generics</vt:lpstr>
      <vt:lpstr>Generics</vt:lpstr>
      <vt:lpstr>Generics. Объявление</vt:lpstr>
      <vt:lpstr>Generics.Использование</vt:lpstr>
      <vt:lpstr>Generics. Про классы и типы</vt:lpstr>
      <vt:lpstr>Generics.</vt:lpstr>
      <vt:lpstr>Generics. Полиморфизм. </vt:lpstr>
      <vt:lpstr>Generics. Type erasure</vt:lpstr>
      <vt:lpstr>Java Collection Framework.</vt:lpstr>
      <vt:lpstr>Коллекции. Интерфейсы</vt:lpstr>
      <vt:lpstr>Интерфейс Collection</vt:lpstr>
      <vt:lpstr>Iterator. Iterable</vt:lpstr>
      <vt:lpstr>Коллекции. Demo. </vt:lpstr>
      <vt:lpstr>Set</vt:lpstr>
      <vt:lpstr>Comparable/Comparator</vt:lpstr>
      <vt:lpstr>SortedSet</vt:lpstr>
      <vt:lpstr>SortedSet.</vt:lpstr>
      <vt:lpstr>List</vt:lpstr>
      <vt:lpstr>List</vt:lpstr>
      <vt:lpstr>ListIterator</vt:lpstr>
      <vt:lpstr>Queue</vt:lpstr>
      <vt:lpstr>BlockingQueue</vt:lpstr>
      <vt:lpstr>Deque</vt:lpstr>
      <vt:lpstr>Deque</vt:lpstr>
      <vt:lpstr>Map</vt:lpstr>
      <vt:lpstr>Map</vt:lpstr>
      <vt:lpstr>Map.Entry</vt:lpstr>
      <vt:lpstr>Map.</vt:lpstr>
      <vt:lpstr>Equals/hashCode contract</vt:lpstr>
      <vt:lpstr>Коллекции в целом</vt:lpstr>
      <vt:lpstr>Коллекции. Time-Complexity</vt:lpstr>
      <vt:lpstr>Класс Collections</vt:lpstr>
      <vt:lpstr>Класс Collections.</vt:lpstr>
      <vt:lpstr>Класс Collections</vt:lpstr>
      <vt:lpstr>Generics. Уровень 2 Параметризованные методы</vt:lpstr>
      <vt:lpstr>Generics. Bounded type parameters</vt:lpstr>
      <vt:lpstr>Generics. Полиморфизм</vt:lpstr>
      <vt:lpstr>Границы extends/super</vt:lpstr>
      <vt:lpstr>Generics. Полиморфизм</vt:lpstr>
      <vt:lpstr>Про in и out переменные. </vt:lpstr>
      <vt:lpstr>Generics.Полиморфизм и границы типов</vt:lpstr>
      <vt:lpstr>Generics.Полиморфизм и границы типов Extends</vt:lpstr>
      <vt:lpstr>Generics.Полиморфизм и границы типов super</vt:lpstr>
      <vt:lpstr>Generics. Границы с интерфейсами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Generics(обощения)</dc:title>
  <dc:creator>Tarasov, Andrey</dc:creator>
  <cp:lastModifiedBy>Tarasov, Andrey</cp:lastModifiedBy>
  <cp:revision>115</cp:revision>
  <dcterms:created xsi:type="dcterms:W3CDTF">2020-05-17T13:08:02Z</dcterms:created>
  <dcterms:modified xsi:type="dcterms:W3CDTF">2020-07-23T14:42:26Z</dcterms:modified>
</cp:coreProperties>
</file>