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1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6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3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8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3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65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0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1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3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6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0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6EEA-D661-4FBC-810B-D313B5B43658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3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Рефлексия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полями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30" y="2160588"/>
            <a:ext cx="665517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методами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31" y="2772569"/>
            <a:ext cx="67341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массивами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594" y="2982119"/>
            <a:ext cx="5276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Учитывая, что типы очищаются во время компиляции (</a:t>
            </a:r>
            <a:r>
              <a:rPr lang="en-US" dirty="0" smtClean="0"/>
              <a:t>type erasure) – </a:t>
            </a:r>
            <a:r>
              <a:rPr lang="ru-RU" dirty="0" smtClean="0"/>
              <a:t>получить информацию о типах локальной переменной </a:t>
            </a:r>
            <a:r>
              <a:rPr lang="ru-RU" b="1" dirty="0" smtClean="0"/>
              <a:t>нельзя</a:t>
            </a:r>
          </a:p>
          <a:p>
            <a:r>
              <a:rPr lang="ru-RU" dirty="0" smtClean="0"/>
              <a:t>Можно получить информацию о типах для </a:t>
            </a:r>
            <a:r>
              <a:rPr lang="ru-RU" b="1" dirty="0" smtClean="0"/>
              <a:t>поля</a:t>
            </a:r>
            <a:r>
              <a:rPr lang="ru-RU" dirty="0" smtClean="0"/>
              <a:t> класса.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GenericReflection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3599422"/>
            <a:ext cx="8686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Аннотации позволяют добавлять какую-то </a:t>
            </a:r>
            <a:r>
              <a:rPr lang="ru-RU" b="1" dirty="0" smtClean="0"/>
              <a:t>дополнительную</a:t>
            </a:r>
            <a:r>
              <a:rPr lang="ru-RU" dirty="0" smtClean="0"/>
              <a:t> информацию к:</a:t>
            </a:r>
          </a:p>
          <a:p>
            <a:pPr lvl="1"/>
            <a:r>
              <a:rPr lang="ru-RU" dirty="0" smtClean="0"/>
              <a:t>Классам</a:t>
            </a:r>
          </a:p>
          <a:p>
            <a:pPr lvl="1"/>
            <a:r>
              <a:rPr lang="ru-RU" dirty="0" smtClean="0"/>
              <a:t>Полям</a:t>
            </a:r>
          </a:p>
          <a:p>
            <a:pPr lvl="1"/>
            <a:r>
              <a:rPr lang="ru-RU" dirty="0" smtClean="0"/>
              <a:t>Методом</a:t>
            </a:r>
          </a:p>
          <a:p>
            <a:pPr lvl="1"/>
            <a:r>
              <a:rPr lang="ru-RU" dirty="0" smtClean="0"/>
              <a:t>Аргументам</a:t>
            </a:r>
          </a:p>
          <a:p>
            <a:r>
              <a:rPr lang="ru-RU" dirty="0" smtClean="0"/>
              <a:t>Чтобы добавить аннотации к какой-то сущности – нужно использовать специальный синтаксис </a:t>
            </a:r>
            <a:r>
              <a:rPr lang="en-US" b="1" dirty="0" smtClean="0"/>
              <a:t>@</a:t>
            </a:r>
            <a:r>
              <a:rPr lang="en-US" b="1" dirty="0" err="1" smtClean="0"/>
              <a:t>AnnotationName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Одна сущность может быть помечена несколькими аннотациями</a:t>
            </a:r>
          </a:p>
          <a:p>
            <a:r>
              <a:rPr lang="ru-RU" dirty="0" smtClean="0"/>
              <a:t>У аннотации могут быть параметры</a:t>
            </a:r>
          </a:p>
          <a:p>
            <a:r>
              <a:rPr lang="ru-RU" dirty="0" smtClean="0"/>
              <a:t>Аннотации могут быть прочитаны с помощью </a:t>
            </a:r>
            <a:r>
              <a:rPr lang="en-US" dirty="0" smtClean="0"/>
              <a:t>reflection </a:t>
            </a:r>
            <a:r>
              <a:rPr lang="ru-RU" dirty="0" smtClean="0"/>
              <a:t>во время выполнения </a:t>
            </a:r>
            <a:r>
              <a:rPr lang="ru-RU" dirty="0" smtClean="0"/>
              <a:t>программы</a:t>
            </a:r>
            <a:br>
              <a:rPr lang="ru-RU" dirty="0" smtClean="0"/>
            </a:br>
            <a:r>
              <a:rPr lang="ru-RU" dirty="0" smtClean="0"/>
              <a:t>По умолчанию аннотации не сохраняются в байт-коде. </a:t>
            </a:r>
            <a:br>
              <a:rPr lang="ru-RU" dirty="0" smtClean="0"/>
            </a:br>
            <a:r>
              <a:rPr lang="ru-RU" dirty="0" smtClean="0"/>
              <a:t>Для сохранения нужно использовать аннотацию </a:t>
            </a:r>
            <a:r>
              <a:rPr lang="en-US" dirty="0" smtClean="0"/>
              <a:t>@Retention(</a:t>
            </a:r>
            <a:r>
              <a:rPr lang="en-US" dirty="0" err="1" smtClean="0"/>
              <a:t>RetentionPolicy.RUNTIME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Аннотации могут быть использованы </a:t>
            </a:r>
            <a:r>
              <a:rPr lang="ru-RU" dirty="0" smtClean="0"/>
              <a:t>компилятором</a:t>
            </a:r>
            <a:r>
              <a:rPr lang="en-US" dirty="0" smtClean="0"/>
              <a:t> </a:t>
            </a:r>
            <a:r>
              <a:rPr lang="ru-RU" smtClean="0"/>
              <a:t>для проверки </a:t>
            </a:r>
            <a:r>
              <a:rPr lang="ru-RU" dirty="0" smtClean="0"/>
              <a:t>кода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48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Пример.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@Override</a:t>
            </a:r>
            <a:r>
              <a:rPr lang="ru-RU" dirty="0" smtClean="0"/>
              <a:t> – указывает, что метод переопределяет метод из родительского класса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SuppressWarning</a:t>
            </a:r>
            <a:r>
              <a:rPr lang="en-US" dirty="0" err="1"/>
              <a:t>s</a:t>
            </a:r>
            <a:r>
              <a:rPr lang="en-US" dirty="0" smtClean="0"/>
              <a:t> – </a:t>
            </a:r>
            <a:r>
              <a:rPr lang="ru-RU" dirty="0" smtClean="0"/>
              <a:t>подавляет предупреждения от компилятора</a:t>
            </a:r>
            <a:endParaRPr lang="en-US" dirty="0" smtClean="0"/>
          </a:p>
          <a:p>
            <a:r>
              <a:rPr lang="en-US" dirty="0" smtClean="0"/>
              <a:t>@Target – </a:t>
            </a:r>
            <a:r>
              <a:rPr lang="ru-RU" dirty="0" smtClean="0"/>
              <a:t>применяется для самих аннотаций, указывает в каком месте аннотация применима</a:t>
            </a:r>
          </a:p>
          <a:p>
            <a:r>
              <a:rPr lang="en-US" dirty="0" smtClean="0"/>
              <a:t>@Retention – </a:t>
            </a:r>
            <a:r>
              <a:rPr lang="ru-RU" dirty="0" smtClean="0"/>
              <a:t>указывает, остается ли информация об аннотации после компиляции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7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51" y="1591773"/>
            <a:ext cx="5667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Создание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Объявляется как новый тип с ключевым словом </a:t>
            </a:r>
            <a:r>
              <a:rPr lang="en-US" b="1" dirty="0" smtClean="0"/>
              <a:t>@interface</a:t>
            </a:r>
          </a:p>
          <a:p>
            <a:r>
              <a:rPr lang="ru-RU" dirty="0" smtClean="0"/>
              <a:t>В аннотации можно указывать параметры</a:t>
            </a:r>
          </a:p>
          <a:p>
            <a:r>
              <a:rPr lang="ru-RU" dirty="0" smtClean="0"/>
              <a:t>У параметров могут быть значения по умолчанию</a:t>
            </a:r>
          </a:p>
          <a:p>
            <a:r>
              <a:rPr lang="ru-RU" dirty="0" smtClean="0"/>
              <a:t>Специальный параметр </a:t>
            </a:r>
            <a:r>
              <a:rPr lang="en-US" b="1" dirty="0" smtClean="0"/>
              <a:t>value</a:t>
            </a:r>
            <a:r>
              <a:rPr lang="en-US" dirty="0" smtClean="0"/>
              <a:t> </a:t>
            </a:r>
            <a:r>
              <a:rPr lang="ru-RU" dirty="0" smtClean="0"/>
              <a:t>позволяет использовать значение без имена параметра.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9" y="4384012"/>
            <a:ext cx="299085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384012"/>
            <a:ext cx="29432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</a:t>
            </a:r>
            <a:r>
              <a:rPr lang="en-US" dirty="0" smtClean="0"/>
              <a:t>Reflection.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919" y="2691606"/>
            <a:ext cx="6934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Reflection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Рефлексия (от лат. </a:t>
            </a:r>
            <a:r>
              <a:rPr lang="ru-RU" dirty="0" err="1"/>
              <a:t>reflexio</a:t>
            </a:r>
            <a:r>
              <a:rPr lang="ru-RU" dirty="0"/>
              <a:t> - обращение назад) – </a:t>
            </a:r>
            <a:r>
              <a:rPr lang="ru-RU" dirty="0" smtClean="0"/>
              <a:t>это </a:t>
            </a:r>
            <a:r>
              <a:rPr lang="ru-RU" dirty="0"/>
              <a:t>механизм получения данных о </a:t>
            </a:r>
            <a:r>
              <a:rPr lang="ru-RU" b="1" dirty="0"/>
              <a:t>выполняющейся </a:t>
            </a:r>
            <a:r>
              <a:rPr lang="ru-RU" b="1" dirty="0" smtClean="0"/>
              <a:t>программе</a:t>
            </a:r>
            <a:r>
              <a:rPr lang="ru-RU" dirty="0" smtClean="0"/>
              <a:t> </a:t>
            </a:r>
            <a:r>
              <a:rPr lang="ru-RU" dirty="0"/>
              <a:t>во время её выполнения. </a:t>
            </a:r>
          </a:p>
          <a:p>
            <a:r>
              <a:rPr lang="ru-RU" dirty="0"/>
              <a:t>Рефлексия позволяет исследовать информацию о </a:t>
            </a:r>
            <a:r>
              <a:rPr lang="ru-RU" b="1" dirty="0" smtClean="0"/>
              <a:t>полях</a:t>
            </a:r>
            <a:r>
              <a:rPr lang="ru-RU" dirty="0"/>
              <a:t>, </a:t>
            </a:r>
            <a:r>
              <a:rPr lang="ru-RU" b="1" dirty="0"/>
              <a:t>методах</a:t>
            </a:r>
            <a:r>
              <a:rPr lang="ru-RU" dirty="0"/>
              <a:t> и </a:t>
            </a:r>
            <a:r>
              <a:rPr lang="ru-RU" b="1" dirty="0"/>
              <a:t>конструкторах</a:t>
            </a:r>
            <a:r>
              <a:rPr lang="ru-RU" dirty="0"/>
              <a:t> классов. </a:t>
            </a:r>
            <a:endParaRPr lang="ru-RU" dirty="0" smtClean="0"/>
          </a:p>
          <a:p>
            <a:r>
              <a:rPr lang="ru-RU" dirty="0" smtClean="0"/>
              <a:t>Можно </a:t>
            </a:r>
            <a:r>
              <a:rPr lang="ru-RU" dirty="0"/>
              <a:t>также </a:t>
            </a:r>
            <a:r>
              <a:rPr lang="ru-RU" dirty="0" smtClean="0"/>
              <a:t>выполнять </a:t>
            </a:r>
            <a:r>
              <a:rPr lang="ru-RU" b="1" dirty="0"/>
              <a:t>операции</a:t>
            </a:r>
            <a:r>
              <a:rPr lang="ru-RU" dirty="0"/>
              <a:t> над полями и методами. </a:t>
            </a:r>
          </a:p>
          <a:p>
            <a:r>
              <a:rPr lang="ru-RU" dirty="0"/>
              <a:t>Рефлексия в </a:t>
            </a:r>
            <a:r>
              <a:rPr lang="ru-RU" dirty="0" err="1"/>
              <a:t>Java</a:t>
            </a:r>
            <a:r>
              <a:rPr lang="ru-RU" dirty="0"/>
              <a:t> осуществляется с помощью</a:t>
            </a:r>
            <a:r>
              <a:rPr lang="ru-RU" b="1" dirty="0"/>
              <a:t> </a:t>
            </a:r>
            <a:r>
              <a:rPr lang="ru-RU" b="1" dirty="0" err="1"/>
              <a:t>Java</a:t>
            </a:r>
            <a:r>
              <a:rPr lang="ru-RU" b="1" dirty="0"/>
              <a:t> </a:t>
            </a:r>
            <a:r>
              <a:rPr lang="ru-RU" b="1" dirty="0" err="1" smtClean="0"/>
              <a:t>Reflection</a:t>
            </a:r>
            <a:r>
              <a:rPr lang="ru-RU" b="1" dirty="0" smtClean="0"/>
              <a:t> </a:t>
            </a:r>
            <a:r>
              <a:rPr lang="ru-RU" b="1" dirty="0"/>
              <a:t>API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1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 помощью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Reflection</a:t>
            </a:r>
            <a:r>
              <a:rPr lang="ru-RU" dirty="0"/>
              <a:t> API можно делать следующее: </a:t>
            </a:r>
          </a:p>
          <a:p>
            <a:r>
              <a:rPr lang="ru-RU" dirty="0"/>
              <a:t>определить </a:t>
            </a:r>
            <a:r>
              <a:rPr lang="ru-RU" b="1" dirty="0"/>
              <a:t>класс</a:t>
            </a:r>
            <a:r>
              <a:rPr lang="ru-RU" dirty="0"/>
              <a:t> объекта. </a:t>
            </a:r>
          </a:p>
          <a:p>
            <a:r>
              <a:rPr lang="ru-RU" dirty="0"/>
              <a:t>получить информацию о </a:t>
            </a:r>
            <a:r>
              <a:rPr lang="ru-RU" b="1" dirty="0"/>
              <a:t>модификаторах</a:t>
            </a:r>
            <a:r>
              <a:rPr lang="ru-RU" dirty="0"/>
              <a:t> </a:t>
            </a:r>
            <a:r>
              <a:rPr lang="ru-RU" b="1" dirty="0"/>
              <a:t>класса</a:t>
            </a:r>
            <a:r>
              <a:rPr lang="ru-RU" dirty="0"/>
              <a:t>, </a:t>
            </a:r>
            <a:r>
              <a:rPr lang="ru-RU" b="1" dirty="0"/>
              <a:t>полях</a:t>
            </a:r>
            <a:r>
              <a:rPr lang="ru-RU" dirty="0"/>
              <a:t>, </a:t>
            </a:r>
            <a:r>
              <a:rPr lang="ru-RU" b="1" dirty="0"/>
              <a:t>методах</a:t>
            </a:r>
            <a:r>
              <a:rPr lang="ru-RU" dirty="0"/>
              <a:t>, </a:t>
            </a:r>
            <a:r>
              <a:rPr lang="ru-RU" b="1" dirty="0"/>
              <a:t>конструкторах</a:t>
            </a:r>
            <a:r>
              <a:rPr lang="ru-RU" dirty="0"/>
              <a:t> и </a:t>
            </a:r>
            <a:r>
              <a:rPr lang="ru-RU" b="1" dirty="0"/>
              <a:t>суперклассах</a:t>
            </a:r>
            <a:r>
              <a:rPr lang="ru-RU" dirty="0"/>
              <a:t>.</a:t>
            </a:r>
          </a:p>
          <a:p>
            <a:r>
              <a:rPr lang="ru-RU" dirty="0"/>
              <a:t>выяснить, какие </a:t>
            </a:r>
            <a:r>
              <a:rPr lang="ru-RU" b="1" dirty="0"/>
              <a:t>константы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принадлежат интерфейсу. </a:t>
            </a:r>
          </a:p>
          <a:p>
            <a:r>
              <a:rPr lang="ru-RU" b="1" dirty="0"/>
              <a:t>создать экземпляр класса</a:t>
            </a:r>
            <a:r>
              <a:rPr lang="ru-RU" dirty="0"/>
              <a:t>, имя которого неизвестно до момента выполнения программы.</a:t>
            </a:r>
          </a:p>
          <a:p>
            <a:r>
              <a:rPr lang="ru-RU" dirty="0"/>
              <a:t>получить и установить </a:t>
            </a:r>
            <a:r>
              <a:rPr lang="ru-RU" b="1" dirty="0"/>
              <a:t>значение </a:t>
            </a:r>
            <a:r>
              <a:rPr lang="ru-RU" b="1" dirty="0" smtClean="0"/>
              <a:t>поле</a:t>
            </a:r>
            <a:r>
              <a:rPr lang="ru-RU" dirty="0" smtClean="0"/>
              <a:t> </a:t>
            </a:r>
            <a:r>
              <a:rPr lang="ru-RU" dirty="0"/>
              <a:t>объекта.</a:t>
            </a:r>
          </a:p>
          <a:p>
            <a:r>
              <a:rPr lang="ru-RU" b="1" dirty="0"/>
              <a:t>вызвать</a:t>
            </a:r>
            <a:r>
              <a:rPr lang="ru-RU" dirty="0"/>
              <a:t> метод объекта.</a:t>
            </a:r>
          </a:p>
          <a:p>
            <a:r>
              <a:rPr lang="ru-RU" dirty="0"/>
              <a:t>создать </a:t>
            </a:r>
            <a:r>
              <a:rPr lang="ru-RU" b="1" dirty="0"/>
              <a:t>новый</a:t>
            </a:r>
            <a:r>
              <a:rPr lang="ru-RU" dirty="0"/>
              <a:t> </a:t>
            </a:r>
            <a:r>
              <a:rPr lang="ru-RU" b="1" dirty="0"/>
              <a:t>массив</a:t>
            </a:r>
            <a:r>
              <a:rPr lang="ru-RU" dirty="0"/>
              <a:t>, размер и тип компонентов которого неизвестны до выполнения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27419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Reflection. </a:t>
            </a:r>
            <a:r>
              <a:rPr lang="ru-RU" dirty="0" smtClean="0"/>
              <a:t>Класс для опытов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61650"/>
            <a:ext cx="6208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проверяет является ли объект классом или его наследником и </a:t>
            </a:r>
            <a:r>
              <a:rPr lang="ru-RU" dirty="0" err="1" smtClean="0"/>
              <a:t>возращает</a:t>
            </a:r>
            <a:r>
              <a:rPr lang="ru-RU" dirty="0" smtClean="0"/>
              <a:t> </a:t>
            </a:r>
            <a:r>
              <a:rPr lang="en-US" dirty="0" smtClean="0"/>
              <a:t>true </a:t>
            </a:r>
            <a:r>
              <a:rPr lang="ru-RU" dirty="0" smtClean="0"/>
              <a:t>или </a:t>
            </a:r>
            <a:r>
              <a:rPr lang="en-US" dirty="0" smtClean="0"/>
              <a:t>false</a:t>
            </a:r>
          </a:p>
          <a:p>
            <a:r>
              <a:rPr lang="en-US" i="1" dirty="0" smtClean="0"/>
              <a:t>null </a:t>
            </a:r>
            <a:r>
              <a:rPr lang="en-US" i="1" dirty="0" err="1" smtClean="0"/>
              <a:t>instanceof</a:t>
            </a:r>
            <a:r>
              <a:rPr lang="en-US" i="1" dirty="0"/>
              <a:t> </a:t>
            </a:r>
            <a:r>
              <a:rPr lang="en-US" i="1" dirty="0" smtClean="0"/>
              <a:t>&lt;</a:t>
            </a:r>
            <a:r>
              <a:rPr lang="en-US" i="1" dirty="0" err="1" smtClean="0"/>
              <a:t>AnyClass</a:t>
            </a:r>
            <a:r>
              <a:rPr lang="en-US" i="1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всегда вернет </a:t>
            </a:r>
            <a:r>
              <a:rPr lang="en-US" b="1" dirty="0" smtClean="0"/>
              <a:t>false</a:t>
            </a:r>
          </a:p>
          <a:p>
            <a:r>
              <a:rPr lang="en-US" b="1" dirty="0" err="1" smtClean="0"/>
              <a:t>Demo.Person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33" y="3871546"/>
            <a:ext cx="4248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класса объект.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Class&lt;?&gt; </a:t>
            </a:r>
            <a:r>
              <a:rPr lang="ru-RU" dirty="0" smtClean="0"/>
              <a:t>обычно является входной точкой для использования рефлексии</a:t>
            </a:r>
          </a:p>
          <a:p>
            <a:r>
              <a:rPr lang="ru-RU" dirty="0" smtClean="0"/>
              <a:t>Получить можно несколькими способами способами:</a:t>
            </a:r>
          </a:p>
          <a:p>
            <a:pPr lvl="1"/>
            <a:r>
              <a:rPr lang="ru-RU" dirty="0" smtClean="0"/>
              <a:t>используя статический метод </a:t>
            </a:r>
            <a:r>
              <a:rPr lang="en-US" dirty="0" err="1" smtClean="0"/>
              <a:t>Class.</a:t>
            </a:r>
            <a:r>
              <a:rPr lang="en-US" b="1" dirty="0" err="1" smtClean="0"/>
              <a:t>forName</a:t>
            </a:r>
            <a:r>
              <a:rPr lang="en-US" dirty="0" smtClean="0"/>
              <a:t>(String </a:t>
            </a:r>
            <a:r>
              <a:rPr lang="en-US" dirty="0" err="1" smtClean="0"/>
              <a:t>fullClassName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Используя </a:t>
            </a:r>
            <a:r>
              <a:rPr lang="en-US" dirty="0" err="1" smtClean="0"/>
              <a:t>object.</a:t>
            </a:r>
            <a:r>
              <a:rPr lang="en-US" b="1" dirty="0" err="1" smtClean="0"/>
              <a:t>getClass</a:t>
            </a:r>
            <a:r>
              <a:rPr lang="en-US" b="1" dirty="0" smtClean="0"/>
              <a:t>()</a:t>
            </a:r>
            <a:endParaRPr lang="ru-RU" b="1" dirty="0" smtClean="0"/>
          </a:p>
          <a:p>
            <a:pPr lvl="1"/>
            <a:r>
              <a:rPr lang="ru-RU" dirty="0" smtClean="0"/>
              <a:t>Используя </a:t>
            </a:r>
            <a:r>
              <a:rPr lang="en-US" dirty="0" err="1" smtClean="0"/>
              <a:t>ClassName.</a:t>
            </a:r>
            <a:r>
              <a:rPr lang="en-US" b="1" dirty="0" err="1" smtClean="0"/>
              <a:t>class</a:t>
            </a:r>
            <a:endParaRPr lang="en-US" b="1" dirty="0" smtClean="0"/>
          </a:p>
          <a:p>
            <a:r>
              <a:rPr lang="en-US" b="1" dirty="0" smtClean="0"/>
              <a:t>Demo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639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519" y="2567781"/>
            <a:ext cx="4953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 имени пакета</a:t>
            </a:r>
          </a:p>
          <a:p>
            <a:r>
              <a:rPr lang="ru-RU" dirty="0" smtClean="0"/>
              <a:t>Получение суперкласса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Получение интерфейсов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Получение информации о конструкторах: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40" y="2546472"/>
            <a:ext cx="5467350" cy="4286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40" y="1755102"/>
            <a:ext cx="36671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62" y="3508104"/>
            <a:ext cx="5210175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69" y="5041236"/>
            <a:ext cx="10972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API. </a:t>
            </a:r>
            <a:r>
              <a:rPr lang="ru-RU" dirty="0" smtClean="0"/>
              <a:t>Создание объектов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52" y="1620776"/>
            <a:ext cx="8048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6038</TotalTime>
  <Words>424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Рефлексия</vt:lpstr>
      <vt:lpstr>Java Reflection API</vt:lpstr>
      <vt:lpstr>Java Reflection API</vt:lpstr>
      <vt:lpstr>Reflection. Класс для опытов</vt:lpstr>
      <vt:lpstr>оператор instanceOf</vt:lpstr>
      <vt:lpstr>Получение класса объект.</vt:lpstr>
      <vt:lpstr>Модификаторы</vt:lpstr>
      <vt:lpstr>Работа с API</vt:lpstr>
      <vt:lpstr>Работа с API. Создание объектов</vt:lpstr>
      <vt:lpstr>Работа с полями</vt:lpstr>
      <vt:lpstr>Работа с методами</vt:lpstr>
      <vt:lpstr>Работа с массивами</vt:lpstr>
      <vt:lpstr>Generics</vt:lpstr>
      <vt:lpstr>Аннотации</vt:lpstr>
      <vt:lpstr>Аннотации. Пример. </vt:lpstr>
      <vt:lpstr>Аннотации. Использование</vt:lpstr>
      <vt:lpstr>Аннотации. Создание</vt:lpstr>
      <vt:lpstr>Аннотации. Reflection.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Рефлексия</dc:title>
  <dc:creator>Tarasov, Andrey</dc:creator>
  <cp:lastModifiedBy>Tarasov, Andrey</cp:lastModifiedBy>
  <cp:revision>22</cp:revision>
  <dcterms:created xsi:type="dcterms:W3CDTF">2020-05-21T07:18:38Z</dcterms:created>
  <dcterms:modified xsi:type="dcterms:W3CDTF">2020-07-30T14:00:47Z</dcterms:modified>
</cp:coreProperties>
</file>