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5262-7005-4820-9FC6-306D627309D0}" type="datetimeFigureOut">
              <a:rPr lang="ru-RU" smtClean="0"/>
              <a:t>10.07.2020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6E6-507C-40CA-B040-A9440AF19E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716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5262-7005-4820-9FC6-306D627309D0}" type="datetimeFigureOut">
              <a:rPr lang="ru-RU" smtClean="0"/>
              <a:t>10.07.2020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6E6-507C-40CA-B040-A9440AF19E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6508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5262-7005-4820-9FC6-306D627309D0}" type="datetimeFigureOut">
              <a:rPr lang="ru-RU" smtClean="0"/>
              <a:t>10.07.2020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6E6-507C-40CA-B040-A9440AF19E3A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2206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5262-7005-4820-9FC6-306D627309D0}" type="datetimeFigureOut">
              <a:rPr lang="ru-RU" smtClean="0"/>
              <a:t>10.07.2020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6E6-507C-40CA-B040-A9440AF19E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320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5262-7005-4820-9FC6-306D627309D0}" type="datetimeFigureOut">
              <a:rPr lang="ru-RU" smtClean="0"/>
              <a:t>10.07.2020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6E6-507C-40CA-B040-A9440AF19E3A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1340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5262-7005-4820-9FC6-306D627309D0}" type="datetimeFigureOut">
              <a:rPr lang="ru-RU" smtClean="0"/>
              <a:t>10.07.2020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6E6-507C-40CA-B040-A9440AF19E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30608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5262-7005-4820-9FC6-306D627309D0}" type="datetimeFigureOut">
              <a:rPr lang="ru-RU" smtClean="0"/>
              <a:t>10.07.2020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6E6-507C-40CA-B040-A9440AF19E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994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5262-7005-4820-9FC6-306D627309D0}" type="datetimeFigureOut">
              <a:rPr lang="ru-RU" smtClean="0"/>
              <a:t>10.07.2020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6E6-507C-40CA-B040-A9440AF19E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555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5262-7005-4820-9FC6-306D627309D0}" type="datetimeFigureOut">
              <a:rPr lang="ru-RU" smtClean="0"/>
              <a:t>10.07.2020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6E6-507C-40CA-B040-A9440AF19E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9221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5262-7005-4820-9FC6-306D627309D0}" type="datetimeFigureOut">
              <a:rPr lang="ru-RU" smtClean="0"/>
              <a:t>10.07.2020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6E6-507C-40CA-B040-A9440AF19E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4956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5262-7005-4820-9FC6-306D627309D0}" type="datetimeFigureOut">
              <a:rPr lang="ru-RU" smtClean="0"/>
              <a:t>10.07.2020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6E6-507C-40CA-B040-A9440AF19E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8501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5262-7005-4820-9FC6-306D627309D0}" type="datetimeFigureOut">
              <a:rPr lang="ru-RU" smtClean="0"/>
              <a:t>10.07.2020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6E6-507C-40CA-B040-A9440AF19E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4605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5262-7005-4820-9FC6-306D627309D0}" type="datetimeFigureOut">
              <a:rPr lang="ru-RU" smtClean="0"/>
              <a:t>10.07.2020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6E6-507C-40CA-B040-A9440AF19E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0090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5262-7005-4820-9FC6-306D627309D0}" type="datetimeFigureOut">
              <a:rPr lang="ru-RU" smtClean="0"/>
              <a:t>10.07.2020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6E6-507C-40CA-B040-A9440AF19E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6597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5262-7005-4820-9FC6-306D627309D0}" type="datetimeFigureOut">
              <a:rPr lang="ru-RU" smtClean="0"/>
              <a:t>10.07.2020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6E6-507C-40CA-B040-A9440AF19E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4591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5262-7005-4820-9FC6-306D627309D0}" type="datetimeFigureOut">
              <a:rPr lang="ru-RU" smtClean="0"/>
              <a:t>10.07.2020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6E6-507C-40CA-B040-A9440AF19E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4380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65262-7005-4820-9FC6-306D627309D0}" type="datetimeFigureOut">
              <a:rPr lang="ru-RU" smtClean="0"/>
              <a:t>10.07.2020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E406E6-507C-40CA-B040-A9440AF19E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800" dirty="0" smtClean="0"/>
              <a:t>Работа с исключениями</a:t>
            </a:r>
            <a:endParaRPr lang="ru-RU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86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Программная генерация </a:t>
            </a:r>
            <a:r>
              <a:rPr lang="ru-RU" dirty="0" smtClean="0"/>
              <a:t>исключения</a:t>
            </a:r>
            <a:br>
              <a:rPr lang="ru-RU" dirty="0" smtClean="0"/>
            </a:br>
            <a:r>
              <a:rPr lang="ru-RU" dirty="0" smtClean="0"/>
              <a:t>Оператор </a:t>
            </a:r>
            <a:r>
              <a:rPr lang="en-US" dirty="0" smtClean="0"/>
              <a:t>throw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r>
              <a:rPr lang="en-US" dirty="0"/>
              <a:t>throw  new &lt;</a:t>
            </a:r>
            <a:r>
              <a:rPr lang="en-US" dirty="0" err="1"/>
              <a:t>ExceptionClassName</a:t>
            </a:r>
            <a:r>
              <a:rPr lang="en-US" dirty="0"/>
              <a:t>&gt;();</a:t>
            </a:r>
          </a:p>
          <a:p>
            <a:r>
              <a:rPr lang="en-US" dirty="0"/>
              <a:t>throw  new &lt;</a:t>
            </a:r>
            <a:r>
              <a:rPr lang="en-US" dirty="0" err="1"/>
              <a:t>ExceptionClassName</a:t>
            </a:r>
            <a:r>
              <a:rPr lang="en-US" dirty="0"/>
              <a:t>&gt;(“…”);</a:t>
            </a:r>
          </a:p>
          <a:p>
            <a:r>
              <a:rPr lang="en-US" dirty="0" smtClean="0"/>
              <a:t>demo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013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 </a:t>
            </a:r>
            <a:r>
              <a:rPr lang="en-US" dirty="0" smtClean="0"/>
              <a:t>throws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Исключения, которые порождены от </a:t>
            </a:r>
            <a:r>
              <a:rPr lang="ru-RU" b="1" dirty="0" err="1"/>
              <a:t>Exception</a:t>
            </a:r>
            <a:r>
              <a:rPr lang="ru-RU" dirty="0"/>
              <a:t>, но не </a:t>
            </a:r>
            <a:r>
              <a:rPr lang="ru-RU" dirty="0" smtClean="0"/>
              <a:t>от </a:t>
            </a:r>
            <a:r>
              <a:rPr lang="ru-RU" b="1" dirty="0" err="1"/>
              <a:t>RuntimeException</a:t>
            </a:r>
            <a:r>
              <a:rPr lang="ru-RU" dirty="0"/>
              <a:t>, могут быть </a:t>
            </a:r>
            <a:r>
              <a:rPr lang="ru-RU" dirty="0" smtClean="0"/>
              <a:t>сгенерированы</a:t>
            </a:r>
            <a:r>
              <a:rPr lang="en-US" dirty="0" smtClean="0"/>
              <a:t> </a:t>
            </a:r>
            <a:r>
              <a:rPr lang="ru-RU" dirty="0" smtClean="0"/>
              <a:t>только </a:t>
            </a:r>
            <a:r>
              <a:rPr lang="ru-RU" dirty="0"/>
              <a:t>явно операцией </a:t>
            </a:r>
            <a:r>
              <a:rPr lang="ru-RU" b="1" dirty="0" err="1"/>
              <a:t>throw</a:t>
            </a:r>
            <a:r>
              <a:rPr lang="ru-RU" dirty="0"/>
              <a:t>. </a:t>
            </a:r>
            <a:endParaRPr lang="en-US" dirty="0" smtClean="0"/>
          </a:p>
          <a:p>
            <a:r>
              <a:rPr lang="ru-RU" dirty="0" smtClean="0"/>
              <a:t>При </a:t>
            </a:r>
            <a:r>
              <a:rPr lang="ru-RU" dirty="0"/>
              <a:t>этом если </a:t>
            </a:r>
            <a:r>
              <a:rPr lang="ru-RU" dirty="0" smtClean="0"/>
              <a:t>метод может </a:t>
            </a:r>
            <a:r>
              <a:rPr lang="ru-RU" dirty="0"/>
              <a:t>выбрасывать одно из таких исключений, то </a:t>
            </a:r>
            <a:r>
              <a:rPr lang="ru-RU" dirty="0" smtClean="0"/>
              <a:t>должно </a:t>
            </a:r>
            <a:r>
              <a:rPr lang="ru-RU" dirty="0"/>
              <a:t>выполняться одно из двух условий: </a:t>
            </a:r>
            <a:endParaRPr lang="en-US" dirty="0" smtClean="0"/>
          </a:p>
          <a:p>
            <a:pPr lvl="1"/>
            <a:r>
              <a:rPr lang="ru-RU" dirty="0" smtClean="0"/>
              <a:t>для такого </a:t>
            </a:r>
            <a:r>
              <a:rPr lang="ru-RU" dirty="0"/>
              <a:t>исключения должен быть </a:t>
            </a:r>
            <a:r>
              <a:rPr lang="ru-RU" b="1" dirty="0" err="1"/>
              <a:t>catch</a:t>
            </a:r>
            <a:r>
              <a:rPr lang="ru-RU" b="1" dirty="0"/>
              <a:t>-обработчик</a:t>
            </a:r>
            <a:r>
              <a:rPr lang="ru-RU" dirty="0"/>
              <a:t>, </a:t>
            </a:r>
          </a:p>
          <a:p>
            <a:pPr lvl="1"/>
            <a:r>
              <a:rPr lang="ru-RU" dirty="0" smtClean="0"/>
              <a:t>в </a:t>
            </a:r>
            <a:r>
              <a:rPr lang="ru-RU" dirty="0"/>
              <a:t>заголовке такого метода должна стоять </a:t>
            </a:r>
            <a:r>
              <a:rPr lang="ru-RU" dirty="0" smtClean="0"/>
              <a:t>конструкция</a:t>
            </a:r>
            <a:r>
              <a:rPr lang="ru-RU" dirty="0"/>
              <a:t>:  </a:t>
            </a:r>
          </a:p>
          <a:p>
            <a:pPr marL="400050" lvl="1" indent="0">
              <a:buNone/>
            </a:pPr>
            <a:r>
              <a:rPr lang="ru-RU" b="1" dirty="0" err="1"/>
              <a:t>throws</a:t>
            </a:r>
            <a:r>
              <a:rPr lang="ru-RU" dirty="0"/>
              <a:t> &lt;ExceptionClassName1&gt; [,&lt;ExceptionClassName2&gt;,…]</a:t>
            </a:r>
          </a:p>
        </p:txBody>
      </p:sp>
    </p:spTree>
    <p:extLst>
      <p:ext uri="{BB962C8B-B14F-4D97-AF65-F5344CB8AC3E}">
        <p14:creationId xmlns:p14="http://schemas.microsoft.com/office/powerpoint/2010/main" val="23461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 </a:t>
            </a:r>
            <a:r>
              <a:rPr lang="en-US" dirty="0" smtClean="0"/>
              <a:t>throws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Вызов метода, в описании которого стоит " </a:t>
            </a:r>
            <a:r>
              <a:rPr lang="ru-RU" dirty="0" err="1"/>
              <a:t>throws</a:t>
            </a:r>
            <a:r>
              <a:rPr lang="ru-RU" dirty="0"/>
              <a:t> ... ", </a:t>
            </a:r>
            <a:r>
              <a:rPr lang="ru-RU" dirty="0" smtClean="0"/>
              <a:t>должен </a:t>
            </a:r>
            <a:r>
              <a:rPr lang="ru-RU" dirty="0"/>
              <a:t>находиться либо внутри </a:t>
            </a:r>
            <a:r>
              <a:rPr lang="ru-RU" dirty="0" err="1"/>
              <a:t>try</a:t>
            </a:r>
            <a:r>
              <a:rPr lang="ru-RU" dirty="0"/>
              <a:t>-</a:t>
            </a:r>
            <a:r>
              <a:rPr lang="ru-RU" dirty="0" err="1"/>
              <a:t>catch</a:t>
            </a:r>
            <a:r>
              <a:rPr lang="ru-RU" dirty="0"/>
              <a:t>-блока, либо </a:t>
            </a:r>
            <a:r>
              <a:rPr lang="ru-RU" dirty="0" smtClean="0"/>
              <a:t>также </a:t>
            </a:r>
            <a:r>
              <a:rPr lang="ru-RU" dirty="0"/>
              <a:t>внутри метода с конструкцией " </a:t>
            </a:r>
            <a:r>
              <a:rPr lang="ru-RU" dirty="0" err="1"/>
              <a:t>throws</a:t>
            </a:r>
            <a:r>
              <a:rPr lang="ru-RU" dirty="0"/>
              <a:t> ... " в его </a:t>
            </a:r>
            <a:r>
              <a:rPr lang="ru-RU" dirty="0" smtClean="0"/>
              <a:t>заголовке </a:t>
            </a:r>
            <a:r>
              <a:rPr lang="ru-RU" dirty="0"/>
              <a:t>и т.д. вплоть до метода </a:t>
            </a:r>
            <a:r>
              <a:rPr lang="ru-RU" dirty="0" err="1"/>
              <a:t>main</a:t>
            </a:r>
            <a:r>
              <a:rPr lang="ru-RU" dirty="0"/>
              <a:t>(). </a:t>
            </a:r>
          </a:p>
          <a:p>
            <a:r>
              <a:rPr lang="ru-RU" dirty="0"/>
              <a:t>Таким образом, где-то в программе любое возможное </a:t>
            </a:r>
            <a:r>
              <a:rPr lang="ru-RU" dirty="0" smtClean="0"/>
              <a:t>исключение</a:t>
            </a:r>
            <a:r>
              <a:rPr lang="ru-RU" dirty="0"/>
              <a:t>, относящееся к категории «</a:t>
            </a:r>
            <a:r>
              <a:rPr lang="ru-RU" dirty="0" err="1"/>
              <a:t>checked</a:t>
            </a:r>
            <a:r>
              <a:rPr lang="ru-RU" dirty="0"/>
              <a:t>», </a:t>
            </a:r>
            <a:r>
              <a:rPr lang="ru-RU" dirty="0" smtClean="0"/>
              <a:t>обязано </a:t>
            </a:r>
            <a:r>
              <a:rPr lang="ru-RU" dirty="0"/>
              <a:t>быть перехвачено и у компилятора </a:t>
            </a:r>
            <a:r>
              <a:rPr lang="ru-RU" dirty="0" smtClean="0"/>
              <a:t>есть </a:t>
            </a:r>
            <a:r>
              <a:rPr lang="ru-RU" dirty="0"/>
              <a:t>возможность это проконтролировать. </a:t>
            </a:r>
          </a:p>
          <a:p>
            <a:r>
              <a:rPr lang="ru-RU" dirty="0"/>
              <a:t>Большинство библиотечных методов определено с </a:t>
            </a:r>
            <a:r>
              <a:rPr lang="ru-RU" dirty="0" smtClean="0"/>
              <a:t>ключевым </a:t>
            </a:r>
            <a:r>
              <a:rPr lang="ru-RU" dirty="0"/>
              <a:t>словом </a:t>
            </a:r>
            <a:r>
              <a:rPr lang="ru-RU" dirty="0" err="1"/>
              <a:t>throws</a:t>
            </a:r>
            <a:r>
              <a:rPr lang="ru-RU" dirty="0"/>
              <a:t>, специально чтобы оставить </a:t>
            </a:r>
            <a:r>
              <a:rPr lang="ru-RU" dirty="0" smtClean="0"/>
              <a:t>конкретную </a:t>
            </a:r>
            <a:r>
              <a:rPr lang="ru-RU" dirty="0"/>
              <a:t>обработку исключения на усмотрение </a:t>
            </a:r>
            <a:r>
              <a:rPr lang="ru-RU" dirty="0" smtClean="0"/>
              <a:t>вашего </a:t>
            </a:r>
            <a:r>
              <a:rPr lang="ru-RU" dirty="0"/>
              <a:t>приложения. 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320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 </a:t>
            </a:r>
            <a:r>
              <a:rPr lang="en-US" dirty="0" smtClean="0"/>
              <a:t>finally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После всех </a:t>
            </a:r>
            <a:r>
              <a:rPr lang="en-US" dirty="0" smtClean="0"/>
              <a:t>catch </a:t>
            </a:r>
            <a:r>
              <a:rPr lang="ru-RU" dirty="0" smtClean="0"/>
              <a:t>блоков можно добавить блок </a:t>
            </a:r>
            <a:r>
              <a:rPr lang="en-US" b="1" dirty="0" smtClean="0"/>
              <a:t>finally</a:t>
            </a:r>
            <a:endParaRPr lang="ru-RU" b="1" dirty="0" smtClean="0"/>
          </a:p>
          <a:p>
            <a:r>
              <a:rPr lang="ru-RU" dirty="0" smtClean="0"/>
              <a:t>Этот блок выполнится в любом случае: произошло исключение или нет</a:t>
            </a:r>
          </a:p>
          <a:p>
            <a:r>
              <a:rPr lang="ru-RU" dirty="0" smtClean="0"/>
              <a:t>Важно отметить, что если в</a:t>
            </a:r>
            <a:r>
              <a:rPr lang="en-US" dirty="0" smtClean="0"/>
              <a:t> </a:t>
            </a:r>
            <a:r>
              <a:rPr lang="ru-RU" dirty="0" smtClean="0"/>
              <a:t>блоке </a:t>
            </a:r>
            <a:r>
              <a:rPr lang="en-US" dirty="0" smtClean="0"/>
              <a:t>finally </a:t>
            </a:r>
            <a:r>
              <a:rPr lang="ru-RU" dirty="0" smtClean="0"/>
              <a:t>есть оператор </a:t>
            </a:r>
            <a:r>
              <a:rPr lang="en-US" dirty="0" smtClean="0"/>
              <a:t>return </a:t>
            </a:r>
            <a:r>
              <a:rPr lang="ru-RU" dirty="0" smtClean="0"/>
              <a:t>или </a:t>
            </a:r>
            <a:r>
              <a:rPr lang="en-US" dirty="0" smtClean="0"/>
              <a:t>throw, </a:t>
            </a:r>
            <a:r>
              <a:rPr lang="ru-RU" dirty="0" smtClean="0"/>
              <a:t>то такой оператор </a:t>
            </a:r>
            <a:r>
              <a:rPr lang="ru-RU" b="1" dirty="0" smtClean="0"/>
              <a:t>переопределяет </a:t>
            </a:r>
            <a:r>
              <a:rPr lang="ru-RU" dirty="0" smtClean="0"/>
              <a:t>значение, возвращаемое внутри блока </a:t>
            </a:r>
            <a:r>
              <a:rPr lang="en-US" dirty="0" smtClean="0"/>
              <a:t>try</a:t>
            </a:r>
          </a:p>
          <a:p>
            <a:r>
              <a:rPr lang="en-US" dirty="0" smtClean="0"/>
              <a:t>Demo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327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Какие бывают ошибки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Ошибки компиляции – неправильный синтаксис, использование неопределенного метода, переменной,...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ru-RU" dirty="0" smtClean="0"/>
              <a:t>Логические ошибки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Ошибки времени выполнения (</a:t>
            </a:r>
            <a:r>
              <a:rPr lang="en-US" dirty="0" smtClean="0"/>
              <a:t>runtime)</a:t>
            </a:r>
            <a:endParaRPr lang="ru-RU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583" y="3099899"/>
            <a:ext cx="2465509" cy="14974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0429" y="5272454"/>
            <a:ext cx="2281971" cy="121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42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Исключения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Если произошла ошибка времени выполнения, то</a:t>
            </a:r>
          </a:p>
          <a:p>
            <a:pPr lvl="1"/>
            <a:r>
              <a:rPr lang="ru-RU" dirty="0" smtClean="0"/>
              <a:t>Выполнение программы останавливается</a:t>
            </a:r>
          </a:p>
          <a:p>
            <a:pPr lvl="1"/>
            <a:r>
              <a:rPr lang="ru-RU" dirty="0" smtClean="0"/>
              <a:t>Генерируется специальный объект, содержащий информацию об ошибке (</a:t>
            </a:r>
            <a:r>
              <a:rPr lang="ru-RU" b="1" dirty="0" smtClean="0"/>
              <a:t>исключение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Дальнейшие выполнение программы не происходит, вместо этого вызывается обработчик исключения.</a:t>
            </a:r>
          </a:p>
          <a:p>
            <a:pPr lvl="1"/>
            <a:r>
              <a:rPr lang="ru-RU" dirty="0" smtClean="0"/>
              <a:t>Если обработчиков исключения нет – программа завершается.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389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634" y="45182"/>
            <a:ext cx="8596668" cy="1320800"/>
          </a:xfrm>
        </p:spPr>
        <p:txBody>
          <a:bodyPr/>
          <a:lstStyle/>
          <a:p>
            <a:r>
              <a:rPr lang="ru-RU" dirty="0" smtClean="0"/>
              <a:t>Исключения.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8" y="1270000"/>
            <a:ext cx="4962525" cy="513397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</p:pic>
      <p:cxnSp>
        <p:nvCxnSpPr>
          <p:cNvPr id="15" name="Straight Arrow Connector 14"/>
          <p:cNvCxnSpPr/>
          <p:nvPr/>
        </p:nvCxnSpPr>
        <p:spPr>
          <a:xfrm>
            <a:off x="3745523" y="1600200"/>
            <a:ext cx="11517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897315" y="1600200"/>
            <a:ext cx="0" cy="1011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897315" y="2611315"/>
            <a:ext cx="0" cy="167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897315" y="2848708"/>
            <a:ext cx="0" cy="11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4528038" y="2963008"/>
            <a:ext cx="298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528038" y="3112478"/>
            <a:ext cx="1345224" cy="8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5873262" y="3191608"/>
            <a:ext cx="8793" cy="1608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873262" y="4800600"/>
            <a:ext cx="0" cy="158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873262" y="5117123"/>
            <a:ext cx="0" cy="518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873262" y="5820508"/>
            <a:ext cx="0" cy="24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5653455" y="6066692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5653455" y="3226778"/>
            <a:ext cx="61546" cy="2839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4897315" y="3226778"/>
            <a:ext cx="7561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4897315" y="3191608"/>
            <a:ext cx="0" cy="769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4677507" y="3996104"/>
            <a:ext cx="2198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4677507" y="1846385"/>
            <a:ext cx="0" cy="2149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 flipV="1">
            <a:off x="3323492" y="1846384"/>
            <a:ext cx="1354016" cy="17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1151792" y="6066692"/>
            <a:ext cx="134522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1151792" y="2488223"/>
            <a:ext cx="0" cy="35784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1151792" y="2488223"/>
            <a:ext cx="672611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1222131" y="1600200"/>
            <a:ext cx="826477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1151792" y="1151792"/>
            <a:ext cx="0" cy="3692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914400" y="861646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Конец</a:t>
            </a:r>
            <a:endParaRPr lang="ru-RU" dirty="0"/>
          </a:p>
        </p:txBody>
      </p:sp>
      <p:cxnSp>
        <p:nvCxnSpPr>
          <p:cNvPr id="90" name="Straight Arrow Connector 89"/>
          <p:cNvCxnSpPr/>
          <p:nvPr/>
        </p:nvCxnSpPr>
        <p:spPr>
          <a:xfrm flipV="1">
            <a:off x="1151792" y="1600200"/>
            <a:ext cx="0" cy="8880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45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90854"/>
            <a:ext cx="8596668" cy="1320800"/>
          </a:xfrm>
        </p:spPr>
        <p:txBody>
          <a:bodyPr/>
          <a:lstStyle/>
          <a:p>
            <a:r>
              <a:rPr lang="ru-RU" dirty="0" smtClean="0"/>
              <a:t>Что такое исключение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52759"/>
            <a:ext cx="8596668" cy="3880773"/>
          </a:xfrm>
        </p:spPr>
        <p:txBody>
          <a:bodyPr/>
          <a:lstStyle/>
          <a:p>
            <a:r>
              <a:rPr lang="ru-RU" dirty="0" smtClean="0"/>
              <a:t>Исключение – это </a:t>
            </a:r>
            <a:r>
              <a:rPr lang="ru-RU" b="1" dirty="0" smtClean="0"/>
              <a:t>объект, </a:t>
            </a:r>
            <a:r>
              <a:rPr lang="ru-RU" dirty="0" smtClean="0"/>
              <a:t>который унаследован от класса</a:t>
            </a:r>
            <a:r>
              <a:rPr lang="ru-RU" b="1" dirty="0" smtClean="0"/>
              <a:t> </a:t>
            </a:r>
            <a:r>
              <a:rPr lang="en-US" b="1" dirty="0" err="1" smtClean="0"/>
              <a:t>Throwable</a:t>
            </a:r>
            <a:r>
              <a:rPr lang="en-US" b="1" dirty="0" smtClean="0"/>
              <a:t> </a:t>
            </a:r>
            <a:r>
              <a:rPr lang="ru-RU" dirty="0" smtClean="0"/>
              <a:t>и содержит информацию о произошедшей </a:t>
            </a:r>
            <a:r>
              <a:rPr lang="ru-RU" b="1" dirty="0" smtClean="0"/>
              <a:t>ошибке</a:t>
            </a:r>
          </a:p>
          <a:p>
            <a:r>
              <a:rPr lang="ru-RU" dirty="0" smtClean="0"/>
              <a:t>Этот объект может быть создан </a:t>
            </a:r>
            <a:r>
              <a:rPr lang="en-US" dirty="0" smtClean="0"/>
              <a:t>JVM </a:t>
            </a:r>
            <a:r>
              <a:rPr lang="ru-RU" dirty="0" smtClean="0"/>
              <a:t>при совершении недопустимого действия или создан вручную</a:t>
            </a:r>
            <a:endParaRPr lang="en-US" dirty="0" smtClean="0"/>
          </a:p>
          <a:p>
            <a:r>
              <a:rPr lang="ru-RU" dirty="0" smtClean="0"/>
              <a:t>Исключение можно </a:t>
            </a:r>
            <a:r>
              <a:rPr lang="ru-RU" b="1" dirty="0" smtClean="0"/>
              <a:t>кинуть</a:t>
            </a:r>
            <a:r>
              <a:rPr lang="ru-RU" dirty="0" smtClean="0"/>
              <a:t> – остановить выполнение программы и начать выполнять код </a:t>
            </a:r>
            <a:r>
              <a:rPr lang="ru-RU" b="1" dirty="0" smtClean="0"/>
              <a:t>обработчика исключений</a:t>
            </a:r>
            <a:r>
              <a:rPr lang="ru-RU" dirty="0" smtClean="0"/>
              <a:t>.</a:t>
            </a:r>
          </a:p>
          <a:p>
            <a:r>
              <a:rPr lang="ru-RU" dirty="0" smtClean="0"/>
              <a:t>Обработчик исключений – это специальный блок кода, который обрабатывает ошибку.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96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Исключения. Пример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ключевое слово </a:t>
            </a:r>
            <a:r>
              <a:rPr lang="en-US" b="1" dirty="0" smtClean="0"/>
              <a:t>try </a:t>
            </a:r>
            <a:r>
              <a:rPr lang="ru-RU" dirty="0" smtClean="0"/>
              <a:t>открывает блоке в котором</a:t>
            </a:r>
            <a:br>
              <a:rPr lang="ru-RU" dirty="0" smtClean="0"/>
            </a:br>
            <a:r>
              <a:rPr lang="ru-RU" b="1" dirty="0" smtClean="0"/>
              <a:t>может быть </a:t>
            </a:r>
            <a:r>
              <a:rPr lang="ru-RU" dirty="0" smtClean="0"/>
              <a:t>выкинуто исключение</a:t>
            </a:r>
          </a:p>
          <a:p>
            <a:r>
              <a:rPr lang="ru-RU" dirty="0" smtClean="0"/>
              <a:t>После блока </a:t>
            </a:r>
            <a:r>
              <a:rPr lang="en-US" b="1" dirty="0" smtClean="0"/>
              <a:t>try</a:t>
            </a:r>
            <a:r>
              <a:rPr lang="ru-RU" dirty="0" smtClean="0"/>
              <a:t> может идти код </a:t>
            </a:r>
            <a:r>
              <a:rPr lang="en-US" b="1" dirty="0" smtClean="0"/>
              <a:t>catch</a:t>
            </a:r>
            <a:r>
              <a:rPr lang="ru-RU" dirty="0"/>
              <a:t> </a:t>
            </a:r>
            <a:r>
              <a:rPr lang="ru-RU" dirty="0" smtClean="0"/>
              <a:t>, который отлавливает исключения определенного типа</a:t>
            </a:r>
          </a:p>
          <a:p>
            <a:r>
              <a:rPr lang="ru-RU" dirty="0" smtClean="0"/>
              <a:t>Блоков </a:t>
            </a:r>
            <a:r>
              <a:rPr lang="en-US" b="1" dirty="0" smtClean="0"/>
              <a:t>catch</a:t>
            </a:r>
            <a:r>
              <a:rPr lang="en-US" dirty="0" smtClean="0"/>
              <a:t> </a:t>
            </a:r>
            <a:r>
              <a:rPr lang="ru-RU" dirty="0" smtClean="0"/>
              <a:t>может быть несколько – чтобы ловить исключения разного типа</a:t>
            </a:r>
          </a:p>
          <a:p>
            <a:r>
              <a:rPr lang="ru-RU" dirty="0" smtClean="0"/>
              <a:t>Если блок </a:t>
            </a:r>
            <a:r>
              <a:rPr lang="en-US" b="1" dirty="0" smtClean="0"/>
              <a:t>catch</a:t>
            </a:r>
            <a:r>
              <a:rPr lang="en-US" dirty="0" smtClean="0"/>
              <a:t> </a:t>
            </a:r>
            <a:r>
              <a:rPr lang="ru-RU" dirty="0" smtClean="0"/>
              <a:t>есть, но отлавливает исключение другого типа – он игнорируется и обработчик исключения ищется в </a:t>
            </a:r>
            <a:r>
              <a:rPr lang="ru-RU" b="1" dirty="0" smtClean="0"/>
              <a:t>предыдущем</a:t>
            </a:r>
            <a:r>
              <a:rPr lang="ru-RU" dirty="0" smtClean="0"/>
              <a:t> методе в стеке вызовов. </a:t>
            </a:r>
          </a:p>
          <a:p>
            <a:r>
              <a:rPr lang="ru-RU" dirty="0" smtClean="0"/>
              <a:t>Аргумент в </a:t>
            </a:r>
            <a:r>
              <a:rPr lang="en-US" dirty="0" smtClean="0"/>
              <a:t>catch </a:t>
            </a:r>
            <a:r>
              <a:rPr lang="ru-RU" dirty="0" smtClean="0"/>
              <a:t>блоке поддерживает </a:t>
            </a:r>
            <a:r>
              <a:rPr lang="ru-RU" b="1" dirty="0" smtClean="0"/>
              <a:t>полиморфизм</a:t>
            </a:r>
            <a:r>
              <a:rPr lang="ru-RU" dirty="0" smtClean="0"/>
              <a:t>, например, если попытаться отловить</a:t>
            </a:r>
            <a:r>
              <a:rPr lang="en-US" dirty="0" err="1" smtClean="0"/>
              <a:t>Throwable</a:t>
            </a:r>
            <a:r>
              <a:rPr lang="en-US" dirty="0" smtClean="0"/>
              <a:t>, </a:t>
            </a:r>
            <a:r>
              <a:rPr lang="ru-RU" dirty="0" smtClean="0"/>
              <a:t>то будет поймано любое исключение.</a:t>
            </a:r>
          </a:p>
          <a:p>
            <a:r>
              <a:rPr lang="ru-RU" dirty="0" smtClean="0"/>
              <a:t>Если исключение выброшено, то управление программой передается в какой-то </a:t>
            </a:r>
            <a:r>
              <a:rPr lang="en-US" b="1" dirty="0" smtClean="0"/>
              <a:t>catch</a:t>
            </a:r>
            <a:r>
              <a:rPr lang="en-US" dirty="0" smtClean="0"/>
              <a:t> </a:t>
            </a:r>
            <a:r>
              <a:rPr lang="ru-RU" dirty="0" smtClean="0"/>
              <a:t>блок и </a:t>
            </a:r>
            <a:r>
              <a:rPr lang="ru-RU" b="1" dirty="0" smtClean="0"/>
              <a:t>никогда</a:t>
            </a:r>
            <a:r>
              <a:rPr lang="ru-RU" dirty="0" smtClean="0"/>
              <a:t> не возвращается в место, откуда было выброшено исключение.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350" y="0"/>
            <a:ext cx="596265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68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Обработчик исключений по умолчанию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2027604"/>
            <a:ext cx="6419850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348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Иерархия исключений</a:t>
            </a:r>
            <a:endParaRPr lang="ru-RU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1484313"/>
            <a:ext cx="5400675" cy="489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782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Порядок обработки блоков </a:t>
            </a:r>
            <a:r>
              <a:rPr lang="en-US" dirty="0" smtClean="0"/>
              <a:t>catch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Catch</a:t>
            </a:r>
            <a:r>
              <a:rPr lang="ru-RU" dirty="0"/>
              <a:t>-блоки просматриваются в порядке </a:t>
            </a:r>
            <a:r>
              <a:rPr lang="ru-RU" dirty="0" smtClean="0"/>
              <a:t>их </a:t>
            </a:r>
            <a:r>
              <a:rPr lang="ru-RU" dirty="0"/>
              <a:t>появления в программе, при </a:t>
            </a:r>
            <a:r>
              <a:rPr lang="ru-RU" dirty="0" err="1" smtClean="0"/>
              <a:t>этомобработчик</a:t>
            </a:r>
            <a:r>
              <a:rPr lang="ru-RU" dirty="0" smtClean="0"/>
              <a:t> </a:t>
            </a:r>
            <a:r>
              <a:rPr lang="ru-RU" dirty="0" err="1"/>
              <a:t>catch</a:t>
            </a:r>
            <a:r>
              <a:rPr lang="ru-RU" dirty="0"/>
              <a:t> для суперкласса </a:t>
            </a:r>
            <a:r>
              <a:rPr lang="ru-RU" dirty="0" smtClean="0"/>
              <a:t>перехватывает </a:t>
            </a:r>
            <a:r>
              <a:rPr lang="ru-RU" dirty="0"/>
              <a:t>исключения как для </a:t>
            </a:r>
            <a:r>
              <a:rPr lang="ru-RU" dirty="0" err="1" smtClean="0"/>
              <a:t>своегокласса</a:t>
            </a:r>
            <a:r>
              <a:rPr lang="ru-RU" dirty="0" smtClean="0"/>
              <a:t> </a:t>
            </a:r>
            <a:r>
              <a:rPr lang="ru-RU" dirty="0"/>
              <a:t>так и для всех его подклассов. </a:t>
            </a:r>
          </a:p>
          <a:p>
            <a:r>
              <a:rPr lang="ru-RU" dirty="0"/>
              <a:t>Следовательно, в последовательности </a:t>
            </a:r>
            <a:r>
              <a:rPr lang="ru-RU" dirty="0" err="1" smtClean="0"/>
              <a:t>catch</a:t>
            </a:r>
            <a:r>
              <a:rPr lang="ru-RU" dirty="0" smtClean="0"/>
              <a:t>-блоков </a:t>
            </a:r>
            <a:r>
              <a:rPr lang="ru-RU" dirty="0"/>
              <a:t>подклассы исключений </a:t>
            </a:r>
            <a:r>
              <a:rPr lang="ru-RU" dirty="0" smtClean="0"/>
              <a:t>должны </a:t>
            </a:r>
            <a:r>
              <a:rPr lang="ru-RU" dirty="0"/>
              <a:t>следовать перед любым </a:t>
            </a:r>
            <a:r>
              <a:rPr lang="ru-RU" dirty="0" smtClean="0"/>
              <a:t>из суперклассов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190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14950</TotalTime>
  <Words>499</Words>
  <Application>Microsoft Office PowerPoint</Application>
  <PresentationFormat>Widescreen</PresentationFormat>
  <Paragraphs>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Работа с исключениями</vt:lpstr>
      <vt:lpstr>Какие бывают ошибки</vt:lpstr>
      <vt:lpstr>Исключения</vt:lpstr>
      <vt:lpstr>Исключения.</vt:lpstr>
      <vt:lpstr>Что такое исключение</vt:lpstr>
      <vt:lpstr>Исключения. Пример</vt:lpstr>
      <vt:lpstr>Обработчик исключений по умолчанию</vt:lpstr>
      <vt:lpstr>Иерархия исключений</vt:lpstr>
      <vt:lpstr>Порядок обработки блоков catch</vt:lpstr>
      <vt:lpstr>Программная генерация исключения Оператор throw</vt:lpstr>
      <vt:lpstr>Оператор throws</vt:lpstr>
      <vt:lpstr>Оператор throws</vt:lpstr>
      <vt:lpstr>Оператор finally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 исключениями</dc:title>
  <dc:creator>Tarasov, Andrey</dc:creator>
  <cp:lastModifiedBy>Tarasov, Andrey</cp:lastModifiedBy>
  <cp:revision>16</cp:revision>
  <dcterms:created xsi:type="dcterms:W3CDTF">2020-05-14T05:54:37Z</dcterms:created>
  <dcterms:modified xsi:type="dcterms:W3CDTF">2020-07-20T14:59:50Z</dcterms:modified>
</cp:coreProperties>
</file>