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78" r:id="rId3"/>
    <p:sldMasterId id="2147483690" r:id="rId4"/>
  </p:sldMasterIdLst>
  <p:sldIdLst>
    <p:sldId id="256" r:id="rId5"/>
    <p:sldId id="270" r:id="rId6"/>
    <p:sldId id="257" r:id="rId7"/>
    <p:sldId id="269" r:id="rId8"/>
    <p:sldId id="281" r:id="rId9"/>
    <p:sldId id="262" r:id="rId10"/>
    <p:sldId id="263" r:id="rId11"/>
    <p:sldId id="268" r:id="rId12"/>
    <p:sldId id="272" r:id="rId13"/>
    <p:sldId id="295" r:id="rId14"/>
    <p:sldId id="266" r:id="rId15"/>
    <p:sldId id="267" r:id="rId16"/>
  </p:sldIdLst>
  <p:sldSz cx="12192000" cy="6858000"/>
  <p:notesSz cx="6858000" cy="9144000"/>
  <p:embeddedFontLst>
    <p:embeddedFont>
      <p:font typeface="Anton" pitchFamily="2" charset="0"/>
      <p:regular r:id="rId17"/>
    </p:embeddedFont>
    <p:embeddedFont>
      <p:font typeface="Bahnschrift" panose="020B0502040204020203" pitchFamily="34" charset="0"/>
      <p:regular r:id="rId18"/>
      <p:bold r:id="rId19"/>
    </p:embeddedFont>
    <p:embeddedFont>
      <p:font typeface="Bahnschrift SemiLight SemiConde" panose="020B0502040204020203" pitchFamily="34" charset="0"/>
      <p:regular r:id="rId20"/>
    </p:embeddedFont>
    <p:embeddedFont>
      <p:font typeface="Garamond" panose="02020404030301010803" pitchFamily="18" charset="0"/>
      <p:regular r:id="rId21"/>
      <p:bold r:id="rId22"/>
      <p:italic r:id="rId23"/>
    </p:embeddedFont>
    <p:embeddedFont>
      <p:font typeface="Source Sans Pro Semibold" panose="020B0603030403020204" pitchFamily="34" charset="0"/>
      <p:bold r:id="rId24"/>
      <p:boldItalic r:id="rId25"/>
    </p:embeddedFont>
    <p:embeddedFont>
      <p:font typeface="Tahoma" panose="020B0604030504040204" pitchFamily="34" charset="0"/>
      <p:regular r:id="rId26"/>
      <p:bold r:id="rId27"/>
    </p:embeddedFont>
  </p:embeddedFont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589"/>
    <a:srgbClr val="1AFFCE"/>
    <a:srgbClr val="0E1211"/>
    <a:srgbClr val="70AD47"/>
    <a:srgbClr val="48CAE4"/>
    <a:srgbClr val="FF6600"/>
    <a:srgbClr val="0096C7"/>
    <a:srgbClr val="FA2424"/>
    <a:srgbClr val="00B4D8"/>
    <a:srgbClr val="2A9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a:xfrm>
            <a:off x="2692397" y="5037663"/>
            <a:ext cx="5214635" cy="279400"/>
          </a:xfrm>
        </p:spPr>
        <p:txBody>
          <a:bodyPr/>
          <a:lstStyle/>
          <a:p>
            <a:endParaRPr lang="vi-VN"/>
          </a:p>
        </p:txBody>
      </p:sp>
      <p:sp>
        <p:nvSpPr>
          <p:cNvPr id="6" name="Slide Number Placeholder 5"/>
          <p:cNvSpPr>
            <a:spLocks noGrp="1"/>
          </p:cNvSpPr>
          <p:nvPr>
            <p:ph type="sldNum" sz="quarter" idx="12"/>
          </p:nvPr>
        </p:nvSpPr>
        <p:spPr>
          <a:xfrm>
            <a:off x="8956900" y="5037663"/>
            <a:ext cx="551167" cy="279400"/>
          </a:xfrm>
        </p:spPr>
        <p:txBody>
          <a:bodyPr/>
          <a:lstStyle/>
          <a:p>
            <a:fld id="{0F55362F-94E6-4D7A-A900-7048A2AEE23C}" type="slidenum">
              <a:rPr lang="vi-VN" smtClean="0"/>
              <a:t>‹#›</a:t>
            </a:fld>
            <a:endParaRPr lang="vi-V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FCB40-DA06-406B-A038-D1ACAB143BD3}" type="datetimeFigureOut">
              <a:rPr lang="vi-VN" smtClean="0"/>
              <a:t>09/08/2024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F55362F-94E6-4D7A-A900-7048A2AEE23C}" type="slidenum">
              <a:rPr lang="vi-VN" smtClean="0"/>
              <a:t>‹#›</a:t>
            </a:fld>
            <a:endParaRPr lang="vi-V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FCB40-DA06-406B-A038-D1ACAB143BD3}" type="datetimeFigureOut">
              <a:rPr lang="vi-VN" smtClean="0"/>
              <a:t>09/08/2024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F55362F-94E6-4D7A-A900-7048A2AEE23C}" type="slidenum">
              <a:rPr lang="vi-VN" smtClean="0"/>
              <a:t>‹#›</a:t>
            </a:fld>
            <a:endParaRPr lang="vi-V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FCB40-DA06-406B-A038-D1ACAB143BD3}" type="datetimeFigureOut">
              <a:rPr lang="vi-VN" smtClean="0"/>
              <a:t>09/08/2024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FCB40-DA06-406B-A038-D1ACAB143BD3}" type="datetimeFigureOut">
              <a:rPr lang="vi-VN" smtClean="0"/>
              <a:t>09/08/2024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FCB40-DA06-406B-A038-D1ACAB143BD3}" type="datetimeFigureOut">
              <a:rPr lang="vi-VN" smtClean="0"/>
              <a:t>09/08/2024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FCB40-DA06-406B-A038-D1ACAB143BD3}" type="datetimeFigureOut">
              <a:rPr lang="vi-VN" smtClean="0"/>
              <a:t>09/08/2024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p:cNvSpPr>
            <a:spLocks noGrp="1"/>
          </p:cNvSpPr>
          <p:nvPr>
            <p:ph type="dt" sz="half" idx="10"/>
          </p:nvPr>
        </p:nvSpPr>
        <p:spPr/>
        <p:txBody>
          <a:bodyPr/>
          <a:lstStyle/>
          <a:p>
            <a:fld id="{5CAFCB40-DA06-406B-A038-D1ACAB143BD3}" type="datetimeFigureOut">
              <a:rPr lang="vi-VN" smtClean="0"/>
              <a:t>09/08/2024</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5CAFCB40-DA06-406B-A038-D1ACAB143BD3}" type="datetimeFigureOut">
              <a:rPr lang="vi-VN" smtClean="0"/>
              <a:t>09/08/2024</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5CAFCB40-DA06-406B-A038-D1ACAB143BD3}" type="datetimeFigureOut">
              <a:rPr lang="vi-VN" smtClean="0"/>
              <a:t>09/08/2024</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p:cNvSpPr>
            <a:spLocks noGrp="1"/>
          </p:cNvSpPr>
          <p:nvPr>
            <p:ph type="dt" sz="half" idx="10"/>
          </p:nvPr>
        </p:nvSpPr>
        <p:spPr/>
        <p:txBody>
          <a:bodyPr/>
          <a:lstStyle/>
          <a:p>
            <a:fld id="{5CAFCB40-DA06-406B-A038-D1ACAB143BD3}" type="datetimeFigureOut">
              <a:rPr lang="vi-VN" smtClean="0"/>
              <a:t>09/08/2024</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5CAFCB40-DA06-406B-A038-D1ACAB143BD3}" type="datetimeFigureOut">
              <a:rPr lang="vi-VN" smtClean="0"/>
              <a:t>09/08/2024</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5CAFCB40-DA06-406B-A038-D1ACAB143BD3}" type="datetimeFigureOut">
              <a:rPr lang="vi-VN" smtClean="0"/>
              <a:t>09/08/2024</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5CAFCB40-DA06-406B-A038-D1ACAB143BD3}" type="datetimeFigureOut">
              <a:rPr lang="vi-VN" smtClean="0"/>
              <a:t>09/08/2024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0F55362F-94E6-4D7A-A900-7048A2AEE23C}"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5362F-94E6-4D7A-A900-7048A2AEE23C}"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AFCB40-DA06-406B-A038-D1ACAB143BD3}" type="datetimeFigureOut">
              <a:rPr lang="vi-VN" smtClean="0"/>
              <a:t>09/08/2024</a:t>
            </a:fld>
            <a:endParaRPr lang="vi-V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55362F-94E6-4D7A-A900-7048A2AEE23C}"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CB40-DA06-406B-A038-D1ACAB143BD3}" type="datetimeFigureOut">
              <a:rPr lang="vi-VN" smtClean="0"/>
              <a:t>09/08/2024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5362F-94E6-4D7A-A900-7048A2AEE23C}"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CB40-DA06-406B-A038-D1ACAB143BD3}" type="datetimeFigureOut">
              <a:rPr lang="vi-VN" smtClean="0"/>
              <a:t>09/08/2024</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5362F-94E6-4D7A-A900-7048A2AEE23C}"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9" name="Title 1"/>
          <p:cNvSpPr>
            <a:spLocks noGrp="1"/>
          </p:cNvSpPr>
          <p:nvPr>
            <p:ph type="ctrTitle"/>
          </p:nvPr>
        </p:nvSpPr>
        <p:spPr>
          <a:xfrm>
            <a:off x="3441000" y="514993"/>
            <a:ext cx="8572500" cy="824806"/>
          </a:xfrm>
        </p:spPr>
        <p:txBody>
          <a:bodyPr>
            <a:normAutofit/>
          </a:bodyPr>
          <a:lstStyle/>
          <a:p>
            <a:r>
              <a:rPr lang="en-US" sz="1600" dirty="0">
                <a:solidFill>
                  <a:schemeClr val="accent3">
                    <a:lumMod val="75000"/>
                  </a:schemeClr>
                </a:solidFill>
                <a:latin typeface="Source Sans Pro Semibold" panose="020B0603030403020204" pitchFamily="34" charset="0"/>
                <a:cs typeface="Times New Roman" panose="02020603050405020304" pitchFamily="18" charset="0"/>
              </a:rPr>
              <a:t>BỘ CÔNG THƯƠNG</a:t>
            </a:r>
            <a:br>
              <a:rPr lang="en-US" sz="1600" b="1" dirty="0">
                <a:solidFill>
                  <a:schemeClr val="accent3">
                    <a:lumMod val="75000"/>
                  </a:schemeClr>
                </a:solidFill>
                <a:latin typeface="Source Sans Pro Semibold" panose="020B0603030403020204" pitchFamily="34" charset="0"/>
                <a:cs typeface="Times New Roman" panose="02020603050405020304" pitchFamily="18" charset="0"/>
              </a:rPr>
            </a:br>
            <a:r>
              <a:rPr lang="en-US" sz="1600" b="1" dirty="0">
                <a:solidFill>
                  <a:schemeClr val="accent3">
                    <a:lumMod val="75000"/>
                  </a:schemeClr>
                </a:solidFill>
                <a:latin typeface="Source Sans Pro Semibold" panose="020B0603030403020204" pitchFamily="34" charset="0"/>
                <a:cs typeface="Times New Roman" panose="02020603050405020304" pitchFamily="18" charset="0"/>
              </a:rPr>
              <a:t>TRƯỜNG ĐẠI HỌC CÔNG THƯƠNG THÀNH PHỐ HỒ CHÍ MINH</a:t>
            </a:r>
            <a:br>
              <a:rPr lang="en-US" sz="1600" b="1" dirty="0">
                <a:solidFill>
                  <a:schemeClr val="accent3">
                    <a:lumMod val="75000"/>
                  </a:schemeClr>
                </a:solidFill>
                <a:latin typeface="Source Sans Pro Semibold" panose="020B0603030403020204" pitchFamily="34" charset="0"/>
                <a:cs typeface="Times New Roman" panose="02020603050405020304" pitchFamily="18" charset="0"/>
              </a:rPr>
            </a:br>
            <a:r>
              <a:rPr lang="en-US" sz="1600" b="1" dirty="0">
                <a:solidFill>
                  <a:schemeClr val="accent3">
                    <a:lumMod val="75000"/>
                  </a:schemeClr>
                </a:solidFill>
                <a:latin typeface="Source Sans Pro Semibold" panose="020B0603030403020204" pitchFamily="34" charset="0"/>
                <a:cs typeface="Times New Roman" panose="02020603050405020304" pitchFamily="18" charset="0"/>
              </a:rPr>
              <a:t>KHOA CÔNG NGHỆ THÔNG TIN</a:t>
            </a:r>
          </a:p>
        </p:txBody>
      </p:sp>
      <p:sp>
        <p:nvSpPr>
          <p:cNvPr id="60" name="Subtitle 2"/>
          <p:cNvSpPr>
            <a:spLocks noGrp="1"/>
          </p:cNvSpPr>
          <p:nvPr>
            <p:ph type="subTitle" idx="1"/>
          </p:nvPr>
        </p:nvSpPr>
        <p:spPr>
          <a:xfrm>
            <a:off x="2186370" y="1798762"/>
            <a:ext cx="9577526" cy="1885025"/>
          </a:xfrm>
        </p:spPr>
        <p:txBody>
          <a:bodyPr>
            <a:noAutofit/>
            <a:scene3d>
              <a:camera prst="orthographicFront"/>
              <a:lightRig rig="threePt" dir="t"/>
            </a:scene3d>
            <a:sp3d extrusionH="57150">
              <a:bevelT w="69850" h="69850" prst="divot"/>
            </a:sp3d>
          </a:bodyPr>
          <a:lstStyle/>
          <a:p>
            <a:pPr algn="l"/>
            <a:r>
              <a:rPr lang="en-US" sz="3600" dirty="0">
                <a:solidFill>
                  <a:schemeClr val="tx1">
                    <a:lumMod val="65000"/>
                    <a:lumOff val="35000"/>
                  </a:schemeClr>
                </a:solidFill>
                <a:latin typeface="Anton" panose="00000500000000000000" pitchFamily="2" charset="0"/>
                <a:cs typeface="Times New Roman" panose="02020603050405020304" pitchFamily="18" charset="0"/>
              </a:rPr>
              <a:t>BÁO CÁO</a:t>
            </a:r>
          </a:p>
          <a:p>
            <a:pPr algn="l">
              <a:lnSpc>
                <a:spcPct val="100000"/>
              </a:lnSpc>
            </a:pPr>
            <a:r>
              <a:rPr lang="en-US" sz="3600" dirty="0" err="1">
                <a:solidFill>
                  <a:schemeClr val="tx1">
                    <a:lumMod val="65000"/>
                    <a:lumOff val="35000"/>
                  </a:schemeClr>
                </a:solidFill>
                <a:latin typeface="Anton" panose="00000500000000000000" pitchFamily="2" charset="0"/>
                <a:cs typeface="Times New Roman" panose="02020603050405020304" pitchFamily="18" charset="0"/>
              </a:rPr>
              <a:t>Môn</a:t>
            </a:r>
            <a:r>
              <a:rPr lang="en-US" sz="3600" dirty="0">
                <a:solidFill>
                  <a:schemeClr val="tx1">
                    <a:lumMod val="65000"/>
                    <a:lumOff val="35000"/>
                  </a:schemeClr>
                </a:solidFill>
                <a:latin typeface="Anton" panose="00000500000000000000" pitchFamily="2" charset="0"/>
                <a:cs typeface="Times New Roman" panose="02020603050405020304" pitchFamily="18" charset="0"/>
              </a:rPr>
              <a:t> </a:t>
            </a:r>
            <a:r>
              <a:rPr lang="en-US" sz="3600" dirty="0" err="1">
                <a:solidFill>
                  <a:schemeClr val="tx1">
                    <a:lumMod val="65000"/>
                    <a:lumOff val="35000"/>
                  </a:schemeClr>
                </a:solidFill>
                <a:latin typeface="Anton" panose="00000500000000000000" pitchFamily="2" charset="0"/>
                <a:cs typeface="Times New Roman" panose="02020603050405020304" pitchFamily="18" charset="0"/>
              </a:rPr>
              <a:t>học:TH</a:t>
            </a:r>
            <a:r>
              <a:rPr lang="en-US" sz="3600" dirty="0">
                <a:solidFill>
                  <a:schemeClr val="tx1">
                    <a:lumMod val="65000"/>
                    <a:lumOff val="35000"/>
                  </a:schemeClr>
                </a:solidFill>
                <a:latin typeface="Anton" panose="00000500000000000000" pitchFamily="2" charset="0"/>
                <a:cs typeface="Times New Roman" panose="02020603050405020304" pitchFamily="18" charset="0"/>
              </a:rPr>
              <a:t> Kho </a:t>
            </a:r>
            <a:r>
              <a:rPr lang="en-US" sz="3600" dirty="0" err="1">
                <a:solidFill>
                  <a:schemeClr val="tx1">
                    <a:lumMod val="65000"/>
                    <a:lumOff val="35000"/>
                  </a:schemeClr>
                </a:solidFill>
                <a:latin typeface="Anton" panose="00000500000000000000" pitchFamily="2" charset="0"/>
                <a:cs typeface="Times New Roman" panose="02020603050405020304" pitchFamily="18" charset="0"/>
              </a:rPr>
              <a:t>dữ</a:t>
            </a:r>
            <a:r>
              <a:rPr lang="en-US" sz="3600" dirty="0">
                <a:solidFill>
                  <a:schemeClr val="tx1">
                    <a:lumMod val="65000"/>
                    <a:lumOff val="35000"/>
                  </a:schemeClr>
                </a:solidFill>
                <a:latin typeface="Anton" panose="00000500000000000000" pitchFamily="2" charset="0"/>
                <a:cs typeface="Times New Roman" panose="02020603050405020304" pitchFamily="18" charset="0"/>
              </a:rPr>
              <a:t> </a:t>
            </a:r>
            <a:r>
              <a:rPr lang="en-US" sz="3600" dirty="0" err="1">
                <a:solidFill>
                  <a:schemeClr val="tx1">
                    <a:lumMod val="65000"/>
                    <a:lumOff val="35000"/>
                  </a:schemeClr>
                </a:solidFill>
                <a:latin typeface="Anton" panose="00000500000000000000" pitchFamily="2" charset="0"/>
                <a:cs typeface="Times New Roman" panose="02020603050405020304" pitchFamily="18" charset="0"/>
              </a:rPr>
              <a:t>liệu</a:t>
            </a:r>
            <a:r>
              <a:rPr lang="en-US" sz="3600" dirty="0">
                <a:solidFill>
                  <a:schemeClr val="tx1">
                    <a:lumMod val="65000"/>
                    <a:lumOff val="35000"/>
                  </a:schemeClr>
                </a:solidFill>
                <a:latin typeface="Anton" panose="00000500000000000000" pitchFamily="2" charset="0"/>
                <a:cs typeface="Times New Roman" panose="02020603050405020304" pitchFamily="18" charset="0"/>
              </a:rPr>
              <a:t> </a:t>
            </a:r>
            <a:r>
              <a:rPr lang="en-US" sz="3600" dirty="0" err="1">
                <a:solidFill>
                  <a:schemeClr val="tx1">
                    <a:lumMod val="65000"/>
                    <a:lumOff val="35000"/>
                  </a:schemeClr>
                </a:solidFill>
                <a:latin typeface="Anton" panose="00000500000000000000" pitchFamily="2" charset="0"/>
                <a:cs typeface="Times New Roman" panose="02020603050405020304" pitchFamily="18" charset="0"/>
              </a:rPr>
              <a:t>Olap</a:t>
            </a:r>
            <a:endParaRPr lang="en-US" sz="3600" dirty="0">
              <a:solidFill>
                <a:schemeClr val="tx1">
                  <a:lumMod val="65000"/>
                  <a:lumOff val="35000"/>
                </a:schemeClr>
              </a:solidFill>
              <a:latin typeface="Anton" panose="00000500000000000000" pitchFamily="2" charset="0"/>
              <a:cs typeface="Times New Roman" panose="02020603050405020304" pitchFamily="18" charset="0"/>
            </a:endParaRPr>
          </a:p>
          <a:p>
            <a:pPr algn="l">
              <a:lnSpc>
                <a:spcPct val="100000"/>
              </a:lnSpc>
            </a:pPr>
            <a:endParaRPr lang="en-US" sz="1200" b="1" dirty="0">
              <a:solidFill>
                <a:schemeClr val="tx1"/>
              </a:solidFill>
              <a:latin typeface="Anton" panose="00000500000000000000" pitchFamily="2" charset="0"/>
              <a:cs typeface="Times New Roman" panose="02020603050405020304" pitchFamily="18" charset="0"/>
            </a:endParaRPr>
          </a:p>
          <a:p>
            <a:pPr>
              <a:lnSpc>
                <a:spcPct val="100000"/>
              </a:lnSpc>
            </a:pP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Áp</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dụng</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KDL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và</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kỹ</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thuật</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OLAP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phân</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tích</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khai</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thác</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kết</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quả</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hoạt</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động</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kinh</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doanh</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của</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hệ</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thống</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nhà</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hàng</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tiệc</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 </a:t>
            </a:r>
            <a:r>
              <a:rPr lang="en-US" sz="4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rPr>
              <a:t>cưới</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ton" panose="00000500000000000000" pitchFamily="2" charset="0"/>
              <a:cs typeface="Times New Roman" panose="02020603050405020304" pitchFamily="18" charset="0"/>
            </a:endParaRPr>
          </a:p>
        </p:txBody>
      </p:sp>
      <p:pic>
        <p:nvPicPr>
          <p:cNvPr id="5"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2195544" y="158582"/>
            <a:ext cx="1401825" cy="1401825"/>
          </a:xfrm>
          <a:prstGeom prst="rect">
            <a:avLst/>
          </a:prstGeom>
          <a:effectLst>
            <a:glow rad="63500">
              <a:schemeClr val="accent2">
                <a:satMod val="175000"/>
                <a:alpha val="40000"/>
              </a:schemeClr>
            </a:glow>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750139" y="2473258"/>
            <a:ext cx="5641825" cy="199811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5"/>
                                        </p:tgtEl>
                                        <p:attrNameLst>
                                          <p:attrName>r</p:attrName>
                                        </p:attrNameLst>
                                      </p:cBhvr>
                                    </p:animRot>
                                    <p:animRot by="-240000">
                                      <p:cBhvr>
                                        <p:cTn id="7" dur="400" fill="hold">
                                          <p:stCondLst>
                                            <p:cond delay="400"/>
                                          </p:stCondLst>
                                        </p:cTn>
                                        <p:tgtEl>
                                          <p:spTgt spid="5"/>
                                        </p:tgtEl>
                                        <p:attrNameLst>
                                          <p:attrName>r</p:attrName>
                                        </p:attrNameLst>
                                      </p:cBhvr>
                                    </p:animRot>
                                    <p:animRot by="240000">
                                      <p:cBhvr>
                                        <p:cTn id="8" dur="400" fill="hold">
                                          <p:stCondLst>
                                            <p:cond delay="800"/>
                                          </p:stCondLst>
                                        </p:cTn>
                                        <p:tgtEl>
                                          <p:spTgt spid="5"/>
                                        </p:tgtEl>
                                        <p:attrNameLst>
                                          <p:attrName>r</p:attrName>
                                        </p:attrNameLst>
                                      </p:cBhvr>
                                    </p:animRot>
                                    <p:animRot by="-240000">
                                      <p:cBhvr>
                                        <p:cTn id="9" dur="400" fill="hold">
                                          <p:stCondLst>
                                            <p:cond delay="1200"/>
                                          </p:stCondLst>
                                        </p:cTn>
                                        <p:tgtEl>
                                          <p:spTgt spid="5"/>
                                        </p:tgtEl>
                                        <p:attrNameLst>
                                          <p:attrName>r</p:attrName>
                                        </p:attrNameLst>
                                      </p:cBhvr>
                                    </p:animRot>
                                    <p:animRot by="120000">
                                      <p:cBhvr>
                                        <p:cTn id="10" dur="400" fill="hold">
                                          <p:stCondLst>
                                            <p:cond delay="16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4"/>
          <p:cNvSpPr/>
          <p:nvPr/>
        </p:nvSpPr>
        <p:spPr>
          <a:xfrm>
            <a:off x="0" y="0"/>
            <a:ext cx="2552700" cy="6858000"/>
          </a:xfrm>
          <a:prstGeom prst="rect">
            <a:avLst/>
          </a:prstGeom>
          <a:solidFill>
            <a:srgbClr val="00B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38100">
                  <a:solidFill>
                    <a:schemeClr val="tx1"/>
                  </a:solidFill>
                  <a:prstDash val="lgDashDotDot"/>
                </a:ln>
                <a:solidFill>
                  <a:schemeClr val="bg1"/>
                </a:solidFill>
                <a:latin typeface="Tahoma" panose="020B0604030504040204" pitchFamily="34" charset="0"/>
                <a:ea typeface="Tahoma" panose="020B0604030504040204" pitchFamily="34" charset="0"/>
                <a:cs typeface="Tahoma" panose="020B0604030504040204" pitchFamily="34" charset="0"/>
              </a:rPr>
              <a:t>CÀI ĐẶT</a:t>
            </a:r>
          </a:p>
        </p:txBody>
      </p:sp>
      <p:sp>
        <p:nvSpPr>
          <p:cNvPr id="8" name="Oval Callout 7"/>
          <p:cNvSpPr/>
          <p:nvPr/>
        </p:nvSpPr>
        <p:spPr>
          <a:xfrm>
            <a:off x="8802370" y="692785"/>
            <a:ext cx="2581910" cy="730885"/>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b="1" dirty="0">
                <a:latin typeface="Times New Roman" panose="02020603050405020304" pitchFamily="18" charset="0"/>
                <a:cs typeface="Times New Roman" panose="02020603050405020304" pitchFamily="18" charset="0"/>
              </a:rPr>
              <a:t>Truy vấn MDX</a:t>
            </a:r>
          </a:p>
        </p:txBody>
      </p:sp>
      <p:pic>
        <p:nvPicPr>
          <p:cNvPr id="6" name="Content Placeholder 5">
            <a:extLst>
              <a:ext uri="{FF2B5EF4-FFF2-40B4-BE49-F238E27FC236}">
                <a16:creationId xmlns:a16="http://schemas.microsoft.com/office/drawing/2014/main" id="{615DA5FB-D56D-C591-6949-30CA731DB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609" y="1813877"/>
            <a:ext cx="7362559" cy="4351338"/>
          </a:xfr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1211"/>
        </a:solidFill>
        <a:effectLst/>
      </p:bgPr>
    </p:bg>
    <p:spTree>
      <p:nvGrpSpPr>
        <p:cNvPr id="1" name=""/>
        <p:cNvGrpSpPr/>
        <p:nvPr/>
      </p:nvGrpSpPr>
      <p:grpSpPr>
        <a:xfrm>
          <a:off x="0" y="0"/>
          <a:ext cx="0" cy="0"/>
          <a:chOff x="0" y="0"/>
          <a:chExt cx="0" cy="0"/>
        </a:xfrm>
      </p:grpSpPr>
      <p:pic>
        <p:nvPicPr>
          <p:cNvPr id="5" name="Hình ả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46" y="0"/>
            <a:ext cx="5249107" cy="5249107"/>
          </a:xfrm>
          <a:prstGeom prst="rect">
            <a:avLst/>
          </a:prstGeom>
        </p:spPr>
      </p:pic>
      <p:sp>
        <p:nvSpPr>
          <p:cNvPr id="6" name="Hộp Văn bản 5"/>
          <p:cNvSpPr txBox="1"/>
          <p:nvPr/>
        </p:nvSpPr>
        <p:spPr>
          <a:xfrm>
            <a:off x="4258319" y="5024761"/>
            <a:ext cx="3675359" cy="1569660"/>
          </a:xfrm>
          <a:prstGeom prst="rect">
            <a:avLst/>
          </a:prstGeom>
          <a:noFill/>
        </p:spPr>
        <p:txBody>
          <a:bodyPr wrap="square" rtlCol="0">
            <a:spAutoFit/>
          </a:bodyPr>
          <a:lstStyle/>
          <a:p>
            <a:r>
              <a:rPr lang="en-US" sz="9600" dirty="0">
                <a:ln w="76200">
                  <a:solidFill>
                    <a:schemeClr val="bg1"/>
                  </a:solidFill>
                </a:ln>
                <a:solidFill>
                  <a:srgbClr val="1AFFCE"/>
                </a:solidFill>
                <a:latin typeface="Anton" panose="00000500000000000000" pitchFamily="2" charset="0"/>
              </a:rPr>
              <a:t>D E M O</a:t>
            </a:r>
            <a:endParaRPr lang="vi-VN" sz="9600" dirty="0">
              <a:ln w="76200">
                <a:solidFill>
                  <a:schemeClr val="bg1"/>
                </a:solidFill>
              </a:ln>
              <a:solidFill>
                <a:srgbClr val="1AFFCE"/>
              </a:solidFill>
              <a:latin typeface="Anton"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976" y="941832"/>
            <a:ext cx="10259568" cy="4919472"/>
          </a:xfr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0" y="0"/>
            <a:ext cx="2414726"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ln w="38100">
                  <a:solidFill>
                    <a:schemeClr val="tx1"/>
                  </a:solidFill>
                  <a:prstDash val="lgDashDotDot"/>
                </a:ln>
                <a:solidFill>
                  <a:schemeClr val="bg1"/>
                </a:solidFill>
                <a:latin typeface="Tahoma" panose="020B0604030504040204" pitchFamily="34" charset="0"/>
                <a:ea typeface="Tahoma" panose="020B0604030504040204" pitchFamily="34" charset="0"/>
                <a:cs typeface="Tahoma" panose="020B0604030504040204" pitchFamily="34" charset="0"/>
              </a:rPr>
              <a:t>THÀNH</a:t>
            </a:r>
          </a:p>
          <a:p>
            <a:r>
              <a:rPr lang="en-US" sz="4800" b="1" dirty="0">
                <a:ln w="38100">
                  <a:solidFill>
                    <a:schemeClr val="tx1"/>
                  </a:solidFill>
                  <a:prstDash val="lgDashDotDot"/>
                </a:ln>
                <a:solidFill>
                  <a:schemeClr val="bg1"/>
                </a:solidFill>
                <a:latin typeface="Tahoma" panose="020B0604030504040204" pitchFamily="34" charset="0"/>
                <a:ea typeface="Tahoma" panose="020B0604030504040204" pitchFamily="34" charset="0"/>
                <a:cs typeface="Tahoma" panose="020B0604030504040204" pitchFamily="34" charset="0"/>
              </a:rPr>
              <a:t>VIÊN</a:t>
            </a:r>
          </a:p>
        </p:txBody>
      </p:sp>
      <p:pic>
        <p:nvPicPr>
          <p:cNvPr id="7" name="Chỗ dành sẵn cho Nội dung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8670" y="3544411"/>
            <a:ext cx="539318" cy="539318"/>
          </a:xfrm>
        </p:spPr>
      </p:pic>
      <p:sp>
        <p:nvSpPr>
          <p:cNvPr id="8" name="Content Placeholder 2"/>
          <p:cNvSpPr txBox="1"/>
          <p:nvPr/>
        </p:nvSpPr>
        <p:spPr>
          <a:xfrm>
            <a:off x="4077635" y="1611123"/>
            <a:ext cx="6957918" cy="3635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210000"/>
              </a:lnSpc>
              <a:buFont typeface="+mj-lt"/>
              <a:buAutoNum type="arabicPeriod"/>
            </a:pP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Bùi Trần Minh Kha – 2001207104</a:t>
            </a:r>
          </a:p>
          <a:p>
            <a:pPr marL="0" indent="0">
              <a:lnSpc>
                <a:spcPct val="210000"/>
              </a:lnSpc>
              <a:buNone/>
            </a:pP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2. </a:t>
            </a:r>
            <a:r>
              <a:rPr lang="en-US" sz="3600" dirty="0" err="1">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Nguyễn</a:t>
            </a: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 Anh Thái - 2001200103</a:t>
            </a:r>
          </a:p>
          <a:p>
            <a:pPr marL="0" indent="0">
              <a:lnSpc>
                <a:spcPct val="210000"/>
              </a:lnSpc>
              <a:buNone/>
            </a:pP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3. </a:t>
            </a:r>
            <a:r>
              <a:rPr lang="en-US" sz="3600" dirty="0" err="1">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Nguyễn</a:t>
            </a: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 Anh </a:t>
            </a:r>
            <a:r>
              <a:rPr lang="en-US" sz="3600" dirty="0" err="1">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Khôi</a:t>
            </a:r>
            <a:r>
              <a:rPr lang="en-US" sz="3600" dirty="0">
                <a:ln>
                  <a:solidFill>
                    <a:schemeClr val="accent4">
                      <a:lumMod val="40000"/>
                      <a:lumOff val="60000"/>
                    </a:schemeClr>
                  </a:solidFill>
                </a:ln>
                <a:solidFill>
                  <a:srgbClr val="002060"/>
                </a:solidFill>
                <a:latin typeface="Anton" panose="00000500000000000000" pitchFamily="2" charset="0"/>
                <a:cs typeface="Times New Roman" panose="02020603050405020304" pitchFamily="18" charset="0"/>
              </a:rPr>
              <a:t> - 20012000689</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0" y="0"/>
            <a:ext cx="1280160" cy="6858000"/>
          </a:xfrm>
          <a:prstGeom prst="rect">
            <a:avLst/>
          </a:prstGeom>
          <a:solidFill>
            <a:srgbClr val="0077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N</a:t>
            </a: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Ộ</a:t>
            </a: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I</a:t>
            </a:r>
          </a:p>
          <a:p>
            <a:pPr algn="ctr"/>
            <a:endPar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D</a:t>
            </a: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U</a:t>
            </a: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N</a:t>
            </a:r>
          </a:p>
          <a:p>
            <a:pPr algn="ctr"/>
            <a:r>
              <a:rPr lang="en-US" sz="48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G</a:t>
            </a:r>
            <a:endParaRPr lang="en-US" sz="3200" b="1" dirty="0">
              <a:ln w="38100">
                <a:solidFill>
                  <a:schemeClr val="bg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Hình chữ nhật 18"/>
          <p:cNvSpPr/>
          <p:nvPr/>
        </p:nvSpPr>
        <p:spPr>
          <a:xfrm>
            <a:off x="1280160" y="0"/>
            <a:ext cx="10911840" cy="1344706"/>
          </a:xfrm>
          <a:prstGeom prst="rect">
            <a:avLst/>
          </a:prstGeom>
          <a:solidFill>
            <a:srgbClr val="009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	TỔNG QUAN </a:t>
            </a:r>
            <a:endPar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endParaRPr>
          </a:p>
        </p:txBody>
      </p:sp>
      <p:sp>
        <p:nvSpPr>
          <p:cNvPr id="21" name="Hình chữ nhật 20"/>
          <p:cNvSpPr/>
          <p:nvPr/>
        </p:nvSpPr>
        <p:spPr>
          <a:xfrm>
            <a:off x="1280160" y="1344706"/>
            <a:ext cx="10911840" cy="1299882"/>
          </a:xfrm>
          <a:prstGeom prst="rect">
            <a:avLst/>
          </a:prstGeom>
          <a:solidFill>
            <a:srgbClr val="00B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	CƠ SỞ LÝ THUYẾT</a:t>
            </a:r>
          </a:p>
        </p:txBody>
      </p:sp>
      <p:sp>
        <p:nvSpPr>
          <p:cNvPr id="23" name="Hình chữ nhật 22"/>
          <p:cNvSpPr/>
          <p:nvPr/>
        </p:nvSpPr>
        <p:spPr>
          <a:xfrm>
            <a:off x="1280160" y="2644588"/>
            <a:ext cx="10911840" cy="1389530"/>
          </a:xfrm>
          <a:prstGeom prst="rect">
            <a:avLst/>
          </a:prstGeom>
          <a:solidFill>
            <a:srgbClr val="48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	</a:t>
            </a:r>
            <a:r>
              <a:rPr lang="en-US"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PHÂN TÍCH VÀ THIẾT KẾ HỆ THỐNG</a:t>
            </a:r>
            <a:endPar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endParaRPr>
          </a:p>
        </p:txBody>
      </p:sp>
      <p:sp>
        <p:nvSpPr>
          <p:cNvPr id="25" name="Hình chữ nhật 24"/>
          <p:cNvSpPr/>
          <p:nvPr/>
        </p:nvSpPr>
        <p:spPr>
          <a:xfrm>
            <a:off x="1280160" y="4034118"/>
            <a:ext cx="10911840" cy="1407458"/>
          </a:xfrm>
          <a:prstGeom prst="rect">
            <a:avLst/>
          </a:prstGeom>
          <a:solidFill>
            <a:srgbClr val="90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	</a:t>
            </a:r>
            <a:r>
              <a:rPr lang="en-US"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CÀI ĐẶT</a:t>
            </a:r>
            <a:endPar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endParaRPr>
          </a:p>
        </p:txBody>
      </p:sp>
      <p:sp>
        <p:nvSpPr>
          <p:cNvPr id="29" name="Hình chữ nhật 28"/>
          <p:cNvSpPr/>
          <p:nvPr/>
        </p:nvSpPr>
        <p:spPr>
          <a:xfrm>
            <a:off x="1280160" y="5441576"/>
            <a:ext cx="10911840" cy="1416424"/>
          </a:xfrm>
          <a:prstGeom prst="rect">
            <a:avLst/>
          </a:prstGeom>
          <a:solidFill>
            <a:srgbClr val="CA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n>
                  <a:solidFill>
                    <a:srgbClr val="2A9D8F"/>
                  </a:solidFill>
                </a:ln>
                <a:latin typeface="Tahoma" panose="020B0604030504040204" pitchFamily="34" charset="0"/>
                <a:ea typeface="Tahoma" panose="020B0604030504040204" pitchFamily="34" charset="0"/>
                <a:cs typeface="Tahoma" panose="020B0604030504040204" pitchFamily="34" charset="0"/>
              </a:rPr>
              <a:t>	DEMO</a:t>
            </a:r>
            <a:endParaRPr lang="vi-VN" sz="2800" b="1" dirty="0">
              <a:ln>
                <a:solidFill>
                  <a:srgbClr val="2A9D8F"/>
                </a:solidFill>
              </a:ln>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ppt_x"/>
                                          </p:val>
                                        </p:tav>
                                        <p:tav tm="100000">
                                          <p:val>
                                            <p:strVal val="#ppt_x"/>
                                          </p:val>
                                        </p:tav>
                                      </p:tavLst>
                                    </p:anim>
                                    <p:anim calcmode="lin" valueType="num">
                                      <p:cBhvr additive="base">
                                        <p:cTn id="8" dur="13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9"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1700" fill="hold"/>
                                        <p:tgtEl>
                                          <p:spTgt spid="19"/>
                                        </p:tgtEl>
                                        <p:attrNameLst>
                                          <p:attrName>ppt_x</p:attrName>
                                        </p:attrNameLst>
                                      </p:cBhvr>
                                      <p:tavLst>
                                        <p:tav tm="0">
                                          <p:val>
                                            <p:strVal val="0-#ppt_w/2"/>
                                          </p:val>
                                        </p:tav>
                                        <p:tav tm="100000">
                                          <p:val>
                                            <p:strVal val="#ppt_x"/>
                                          </p:val>
                                        </p:tav>
                                      </p:tavLst>
                                    </p:anim>
                                    <p:anim calcmode="lin" valueType="num">
                                      <p:cBhvr additive="base">
                                        <p:cTn id="13" dur="1700" fill="hold"/>
                                        <p:tgtEl>
                                          <p:spTgt spid="19"/>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1700" fill="hold"/>
                                        <p:tgtEl>
                                          <p:spTgt spid="21"/>
                                        </p:tgtEl>
                                        <p:attrNameLst>
                                          <p:attrName>ppt_x</p:attrName>
                                        </p:attrNameLst>
                                      </p:cBhvr>
                                      <p:tavLst>
                                        <p:tav tm="0">
                                          <p:val>
                                            <p:strVal val="0-#ppt_w/2"/>
                                          </p:val>
                                        </p:tav>
                                        <p:tav tm="100000">
                                          <p:val>
                                            <p:strVal val="#ppt_x"/>
                                          </p:val>
                                        </p:tav>
                                      </p:tavLst>
                                    </p:anim>
                                    <p:anim calcmode="lin" valueType="num">
                                      <p:cBhvr additive="base">
                                        <p:cTn id="17" dur="1700" fill="hold"/>
                                        <p:tgtEl>
                                          <p:spTgt spid="21"/>
                                        </p:tgtEl>
                                        <p:attrNameLst>
                                          <p:attrName>ppt_y</p:attrName>
                                        </p:attrNameLst>
                                      </p:cBhvr>
                                      <p:tavLst>
                                        <p:tav tm="0">
                                          <p:val>
                                            <p:strVal val="#ppt_y"/>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700" fill="hold"/>
                                        <p:tgtEl>
                                          <p:spTgt spid="23"/>
                                        </p:tgtEl>
                                        <p:attrNameLst>
                                          <p:attrName>ppt_x</p:attrName>
                                        </p:attrNameLst>
                                      </p:cBhvr>
                                      <p:tavLst>
                                        <p:tav tm="0">
                                          <p:val>
                                            <p:strVal val="0-#ppt_w/2"/>
                                          </p:val>
                                        </p:tav>
                                        <p:tav tm="100000">
                                          <p:val>
                                            <p:strVal val="#ppt_x"/>
                                          </p:val>
                                        </p:tav>
                                      </p:tavLst>
                                    </p:anim>
                                    <p:anim calcmode="lin" valueType="num">
                                      <p:cBhvr additive="base">
                                        <p:cTn id="21" dur="17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1700" fill="hold"/>
                                        <p:tgtEl>
                                          <p:spTgt spid="25"/>
                                        </p:tgtEl>
                                        <p:attrNameLst>
                                          <p:attrName>ppt_x</p:attrName>
                                        </p:attrNameLst>
                                      </p:cBhvr>
                                      <p:tavLst>
                                        <p:tav tm="0">
                                          <p:val>
                                            <p:strVal val="0-#ppt_w/2"/>
                                          </p:val>
                                        </p:tav>
                                        <p:tav tm="100000">
                                          <p:val>
                                            <p:strVal val="#ppt_x"/>
                                          </p:val>
                                        </p:tav>
                                      </p:tavLst>
                                    </p:anim>
                                    <p:anim calcmode="lin" valueType="num">
                                      <p:cBhvr additive="base">
                                        <p:cTn id="25" dur="1700" fill="hold"/>
                                        <p:tgtEl>
                                          <p:spTgt spid="25"/>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1700" fill="hold"/>
                                        <p:tgtEl>
                                          <p:spTgt spid="29"/>
                                        </p:tgtEl>
                                        <p:attrNameLst>
                                          <p:attrName>ppt_x</p:attrName>
                                        </p:attrNameLst>
                                      </p:cBhvr>
                                      <p:tavLst>
                                        <p:tav tm="0">
                                          <p:val>
                                            <p:strVal val="1+#ppt_w/2"/>
                                          </p:val>
                                        </p:tav>
                                        <p:tav tm="100000">
                                          <p:val>
                                            <p:strVal val="#ppt_x"/>
                                          </p:val>
                                        </p:tav>
                                      </p:tavLst>
                                    </p:anim>
                                    <p:anim calcmode="lin" valueType="num">
                                      <p:cBhvr additive="base">
                                        <p:cTn id="29" dur="17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1" grpId="0" animBg="1"/>
      <p:bldP spid="23" grpId="0" animBg="1"/>
      <p:bldP spid="25"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 y="0"/>
            <a:ext cx="2501154" cy="68580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n w="38100">
                  <a:solidFill>
                    <a:schemeClr val="tx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CƠ SỞ LÝ THUYẾT</a:t>
            </a:r>
          </a:p>
        </p:txBody>
      </p:sp>
      <p:pic>
        <p:nvPicPr>
          <p:cNvPr id="7" name="Chỗ dành sẵn cho Nội dung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2325892">
            <a:off x="982862" y="3063267"/>
            <a:ext cx="759985" cy="759985"/>
          </a:xfrm>
        </p:spPr>
      </p:pic>
      <p:sp>
        <p:nvSpPr>
          <p:cNvPr id="9" name="Hộp Văn bản 8"/>
          <p:cNvSpPr txBox="1"/>
          <p:nvPr/>
        </p:nvSpPr>
        <p:spPr>
          <a:xfrm>
            <a:off x="2718547" y="562844"/>
            <a:ext cx="5145742" cy="5692775"/>
          </a:xfrm>
          <a:prstGeom prst="rect">
            <a:avLst/>
          </a:prstGeom>
          <a:noFill/>
          <a:ln w="38100">
            <a:solidFill>
              <a:schemeClr val="accent3">
                <a:lumMod val="75000"/>
              </a:schemeClr>
            </a:solidFill>
            <a:prstDash val="dash"/>
          </a:ln>
        </p:spPr>
        <p:txBody>
          <a:bodyPr wrap="square" rtlCol="0">
            <a:spAutoFit/>
          </a:bodyPr>
          <a:lstStyle/>
          <a:p>
            <a:pPr marL="342900" indent="-342900" algn="just">
              <a:buFont typeface="Arial" panose="020B0604020202020204" pitchFamily="34" charset="0"/>
              <a:buChar char="•"/>
            </a:pPr>
            <a:r>
              <a:rPr lang="vi-VN" sz="2800" dirty="0">
                <a:solidFill>
                  <a:schemeClr val="bg1">
                    <a:lumMod val="50000"/>
                  </a:schemeClr>
                </a:solidFill>
                <a:latin typeface="Bahnschrift" panose="020B0502040204020203" pitchFamily="34" charset="0"/>
              </a:rPr>
              <a:t>Kho dữ liệu là một hệ thống thông tin lưu trữ lịch sử và giao hoán dữ liệu từ một hoặc nhiều nguồn. Nó được thiết kế để phân tích, báo cáo, tích hợp dữ liệu giao dịch từ các nguồn khác nhau.</a:t>
            </a:r>
          </a:p>
          <a:p>
            <a:pPr marL="342900" indent="-342900" algn="just">
              <a:buFont typeface="Arial" panose="020B0604020202020204" pitchFamily="34" charset="0"/>
              <a:buChar char="•"/>
            </a:pPr>
            <a:r>
              <a:rPr lang="vi-VN" sz="2800" dirty="0">
                <a:solidFill>
                  <a:schemeClr val="bg1">
                    <a:lumMod val="50000"/>
                  </a:schemeClr>
                </a:solidFill>
                <a:latin typeface="Bahnschrift" panose="020B0502040204020203" pitchFamily="34" charset="0"/>
              </a:rPr>
              <a:t>Kho dữ liệu giúp giảm bớt quá trình phân tích và báo cáo của một tổ chức. Nó cũng là một phiên bản duy nhất của tổ chức cho quá trình ra quyết định và dự báo.</a:t>
            </a:r>
          </a:p>
        </p:txBody>
      </p:sp>
      <p:sp>
        <p:nvSpPr>
          <p:cNvPr id="13" name="Hộp Văn bản 12"/>
          <p:cNvSpPr txBox="1"/>
          <p:nvPr/>
        </p:nvSpPr>
        <p:spPr>
          <a:xfrm>
            <a:off x="8684950" y="5731982"/>
            <a:ext cx="2501283" cy="523220"/>
          </a:xfrm>
          <a:prstGeom prst="rect">
            <a:avLst/>
          </a:prstGeom>
          <a:noFill/>
        </p:spPr>
        <p:txBody>
          <a:bodyPr wrap="square">
            <a:spAutoFit/>
          </a:bodyPr>
          <a:lstStyle/>
          <a:p>
            <a:pPr algn="ctr"/>
            <a:r>
              <a:rPr lang="en-US" sz="2800" dirty="0">
                <a:latin typeface="Anton" panose="00000500000000000000" pitchFamily="2" charset="0"/>
                <a:cs typeface="Times New Roman" panose="02020603050405020304" pitchFamily="18" charset="0"/>
              </a:rPr>
              <a:t>KHO DỮ LIỆU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88" y="277906"/>
            <a:ext cx="3399864" cy="5262282"/>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 y="0"/>
            <a:ext cx="2501154" cy="68580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n w="38100">
                  <a:solidFill>
                    <a:schemeClr val="tx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CƠ SỞ LÝ THUYẾT</a:t>
            </a:r>
          </a:p>
        </p:txBody>
      </p:sp>
      <p:pic>
        <p:nvPicPr>
          <p:cNvPr id="7" name="Chỗ dành sẵn cho Nội dung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rot="1185891">
            <a:off x="918210" y="3014980"/>
            <a:ext cx="827405" cy="827405"/>
          </a:xfrm>
        </p:spPr>
      </p:pic>
      <p:sp>
        <p:nvSpPr>
          <p:cNvPr id="9" name="Hộp Văn bản 8"/>
          <p:cNvSpPr txBox="1"/>
          <p:nvPr/>
        </p:nvSpPr>
        <p:spPr>
          <a:xfrm>
            <a:off x="2772410" y="1560195"/>
            <a:ext cx="9039860" cy="4399915"/>
          </a:xfrm>
          <a:prstGeom prst="rect">
            <a:avLst/>
          </a:prstGeom>
          <a:noFill/>
          <a:ln w="38100">
            <a:solidFill>
              <a:schemeClr val="accent3">
                <a:lumMod val="75000"/>
              </a:schemeClr>
            </a:solidFill>
            <a:prstDash val="dash"/>
          </a:ln>
        </p:spPr>
        <p:txBody>
          <a:bodyPr wrap="square" rtlCol="0">
            <a:spAutoFit/>
          </a:bodyPr>
          <a:lstStyle/>
          <a:p>
            <a:pPr marL="342900" indent="-342900" algn="just">
              <a:buFont typeface="Arial" panose="020B0604020202020204" pitchFamily="34" charset="0"/>
              <a:buChar char="•"/>
            </a:pPr>
            <a:r>
              <a:rPr sz="2800" dirty="0">
                <a:solidFill>
                  <a:schemeClr val="bg1">
                    <a:lumMod val="50000"/>
                  </a:schemeClr>
                </a:solidFill>
                <a:latin typeface="Bahnschrift" panose="020B0502040204020203" pitchFamily="34" charset="0"/>
              </a:rPr>
              <a:t>Ngôn ngữ MDX  là ngôn ngữ truy vấn cho cơ sở dữ liệu nhiều chiều, nó tương tự ngôn ngữ SQL cho cơ sở dữ liệu dạng quan hệ</a:t>
            </a:r>
            <a:r>
              <a:rPr lang="en-US" sz="2800" dirty="0">
                <a:solidFill>
                  <a:schemeClr val="bg1">
                    <a:lumMod val="50000"/>
                  </a:schemeClr>
                </a:solidFill>
                <a:latin typeface="Bahnschrift" panose="020B0502040204020203" pitchFamily="34" charset="0"/>
              </a:rPr>
              <a:t>.</a:t>
            </a:r>
          </a:p>
          <a:p>
            <a:pPr indent="0" algn="just">
              <a:buFont typeface="Arial" panose="020B0604020202020204" pitchFamily="34" charset="0"/>
              <a:buNone/>
            </a:pPr>
            <a:endParaRPr lang="en-US" sz="2800" dirty="0">
              <a:solidFill>
                <a:schemeClr val="bg1">
                  <a:lumMod val="50000"/>
                </a:schemeClr>
              </a:solidFill>
              <a:latin typeface="Bahnschrift" panose="020B0502040204020203" pitchFamily="34" charset="0"/>
            </a:endParaRPr>
          </a:p>
          <a:p>
            <a:pPr marL="342900" indent="-342900" algn="just">
              <a:buFont typeface="Arial" panose="020B0604020202020204" pitchFamily="34" charset="0"/>
              <a:buChar char="•"/>
            </a:pPr>
            <a:r>
              <a:rPr lang="en-US" sz="2800" dirty="0">
                <a:solidFill>
                  <a:schemeClr val="bg1">
                    <a:lumMod val="50000"/>
                  </a:schemeClr>
                </a:solidFill>
                <a:latin typeface="Bahnschrift" panose="020B0502040204020203" pitchFamily="34" charset="0"/>
              </a:rPr>
              <a:t>Cú pháp: </a:t>
            </a:r>
          </a:p>
          <a:p>
            <a:pPr indent="0" algn="just">
              <a:buFont typeface="Arial" panose="020B0604020202020204" pitchFamily="34" charset="0"/>
              <a:buNone/>
            </a:pPr>
            <a:r>
              <a:rPr lang="en-US" sz="2800" dirty="0">
                <a:solidFill>
                  <a:schemeClr val="bg1">
                    <a:lumMod val="50000"/>
                  </a:schemeClr>
                </a:solidFill>
                <a:latin typeface="Bahnschrift" panose="020B0502040204020203" pitchFamily="34" charset="0"/>
              </a:rPr>
              <a:t>SELECT [Mô tả chiều thứ nhất],[Mô tả chiều thứ 	hai]...</a:t>
            </a:r>
          </a:p>
          <a:p>
            <a:pPr indent="0" algn="just">
              <a:buFont typeface="Arial" panose="020B0604020202020204" pitchFamily="34" charset="0"/>
              <a:buNone/>
            </a:pPr>
            <a:r>
              <a:rPr lang="en-US" sz="2800" dirty="0">
                <a:solidFill>
                  <a:schemeClr val="bg1">
                    <a:lumMod val="50000"/>
                  </a:schemeClr>
                </a:solidFill>
                <a:latin typeface="Bahnschrift" panose="020B0502040204020203" pitchFamily="34" charset="0"/>
              </a:rPr>
              <a:t>FROM [Mô tả về khối dữ liệu]</a:t>
            </a:r>
          </a:p>
          <a:p>
            <a:pPr indent="0" algn="just">
              <a:buFont typeface="Arial" panose="020B0604020202020204" pitchFamily="34" charset="0"/>
              <a:buNone/>
            </a:pPr>
            <a:r>
              <a:rPr lang="en-US" sz="2800" dirty="0">
                <a:solidFill>
                  <a:schemeClr val="bg1">
                    <a:lumMod val="50000"/>
                  </a:schemeClr>
                </a:solidFill>
                <a:latin typeface="Bahnschrift" panose="020B0502040204020203" pitchFamily="34" charset="0"/>
              </a:rPr>
              <a:t>WHERE [điều kiện cắt các lớp]</a:t>
            </a:r>
          </a:p>
          <a:p>
            <a:pPr marL="342900" indent="-342900" algn="just">
              <a:buFont typeface="Arial" panose="020B0604020202020204" pitchFamily="34" charset="0"/>
              <a:buChar char="•"/>
            </a:pPr>
            <a:endParaRPr lang="en-US" sz="2800" dirty="0">
              <a:solidFill>
                <a:schemeClr val="bg1">
                  <a:lumMod val="50000"/>
                </a:schemeClr>
              </a:solidFill>
              <a:latin typeface="Bahnschrift" panose="020B0502040204020203" pitchFamily="34" charset="0"/>
            </a:endParaRPr>
          </a:p>
        </p:txBody>
      </p:sp>
      <p:sp>
        <p:nvSpPr>
          <p:cNvPr id="13" name="Hộp Văn bản 12"/>
          <p:cNvSpPr txBox="1"/>
          <p:nvPr/>
        </p:nvSpPr>
        <p:spPr>
          <a:xfrm>
            <a:off x="6041445" y="561177"/>
            <a:ext cx="2501283" cy="521970"/>
          </a:xfrm>
          <a:prstGeom prst="rect">
            <a:avLst/>
          </a:prstGeom>
          <a:noFill/>
        </p:spPr>
        <p:txBody>
          <a:bodyPr wrap="square">
            <a:spAutoFit/>
          </a:bodyPr>
          <a:lstStyle/>
          <a:p>
            <a:pPr algn="ctr"/>
            <a:r>
              <a:rPr lang="en-US" sz="2800" dirty="0">
                <a:latin typeface="Anton" panose="00000500000000000000" pitchFamily="2" charset="0"/>
                <a:cs typeface="Times New Roman" panose="02020603050405020304" pitchFamily="18" charset="0"/>
              </a:rPr>
              <a:t>NGÔN NGỮ MDX</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0" y="0"/>
            <a:ext cx="12192000" cy="1147482"/>
          </a:xfrm>
          <a:prstGeom prst="rect">
            <a:avLst/>
          </a:prstGeom>
          <a:solidFill>
            <a:srgbClr val="48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n w="38100">
                  <a:solidFill>
                    <a:schemeClr val="tx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PHÂN TÍCH VÀ THIẾT KẾ HỆ THỐNG</a:t>
            </a:r>
          </a:p>
        </p:txBody>
      </p:sp>
      <p:sp>
        <p:nvSpPr>
          <p:cNvPr id="6" name="Content Placeholder 2"/>
          <p:cNvSpPr>
            <a:spLocks noGrp="1"/>
          </p:cNvSpPr>
          <p:nvPr>
            <p:ph idx="1"/>
          </p:nvPr>
        </p:nvSpPr>
        <p:spPr>
          <a:xfrm>
            <a:off x="331694" y="1353671"/>
            <a:ext cx="11483788" cy="5190564"/>
          </a:xfrm>
          <a:ln w="38100">
            <a:solidFill>
              <a:schemeClr val="bg2">
                <a:lumMod val="50000"/>
              </a:schemeClr>
            </a:solidFill>
          </a:ln>
        </p:spPr>
        <p:txBody>
          <a:bodyPr>
            <a:noAutofit/>
          </a:bodyPr>
          <a:lstStyle/>
          <a:p>
            <a:pPr marL="0" indent="0">
              <a:buNone/>
            </a:pPr>
            <a:r>
              <a:rPr lang="en-US" sz="2000" dirty="0">
                <a:latin typeface="Bahnschrift SemiLight SemiConde" panose="020B0502040204020203" pitchFamily="34" charset="0"/>
                <a:cs typeface="Times New Roman" panose="02020603050405020304" pitchFamily="18"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835" y="1532966"/>
            <a:ext cx="8271498" cy="4903692"/>
          </a:xfrm>
          <a:prstGeom prst="rect">
            <a:avLst/>
          </a:prstGeom>
        </p:spPr>
      </p:pic>
      <p:sp>
        <p:nvSpPr>
          <p:cNvPr id="7" name="Cloud 6"/>
          <p:cNvSpPr/>
          <p:nvPr/>
        </p:nvSpPr>
        <p:spPr>
          <a:xfrm>
            <a:off x="815787" y="4258235"/>
            <a:ext cx="2528047" cy="1658471"/>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latin typeface="Anton" panose="00000500000000000000" pitchFamily="2" charset="0"/>
              <a:cs typeface="Times New Roman" panose="02020603050405020304" pitchFamily="18" charset="0"/>
            </a:endParaRPr>
          </a:p>
          <a:p>
            <a:pPr algn="ctr"/>
            <a:r>
              <a:rPr lang="en-US" dirty="0" err="1">
                <a:latin typeface="Anton" panose="00000500000000000000" pitchFamily="2" charset="0"/>
                <a:cs typeface="Times New Roman" panose="02020603050405020304" pitchFamily="18" charset="0"/>
              </a:rPr>
              <a:t>Cơ</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sở</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dữ</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liệu</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tác</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nghiệp</a:t>
            </a:r>
            <a:endParaRPr lang="en-US" dirty="0">
              <a:latin typeface="Anton" panose="00000500000000000000" pitchFamily="2" charset="0"/>
              <a:cs typeface="Times New Roman" panose="02020603050405020304" pitchFamily="18" charset="0"/>
            </a:endParaRPr>
          </a:p>
          <a:p>
            <a:pPr algn="ct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circle(in)">
                                      <p:cBhvr>
                                        <p:cTn id="7" dur="500"/>
                                        <p:tgtEl>
                                          <p:spTgt spid="6">
                                            <p:bg/>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circle(in)">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0" y="0"/>
            <a:ext cx="12192000" cy="1201271"/>
          </a:xfrm>
          <a:prstGeom prst="rect">
            <a:avLst/>
          </a:prstGeom>
          <a:solidFill>
            <a:srgbClr val="48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n w="38100">
                  <a:solidFill>
                    <a:schemeClr val="tx1"/>
                  </a:solidFill>
                  <a:prstDash val="lgDashDotDot"/>
                </a:ln>
                <a:solidFill>
                  <a:schemeClr val="accent4">
                    <a:lumMod val="60000"/>
                    <a:lumOff val="40000"/>
                  </a:schemeClr>
                </a:solidFill>
                <a:latin typeface="Tahoma" panose="020B0604030504040204" pitchFamily="34" charset="0"/>
                <a:ea typeface="Tahoma" panose="020B0604030504040204" pitchFamily="34" charset="0"/>
                <a:cs typeface="Tahoma" panose="020B0604030504040204" pitchFamily="34" charset="0"/>
              </a:rPr>
              <a:t>PHÂN TÍCH VÀ THIẾT KẾ HỆ THỐNG</a:t>
            </a:r>
          </a:p>
        </p:txBody>
      </p:sp>
      <p:sp>
        <p:nvSpPr>
          <p:cNvPr id="6" name="Content Placeholder 2"/>
          <p:cNvSpPr>
            <a:spLocks noGrp="1"/>
          </p:cNvSpPr>
          <p:nvPr>
            <p:ph idx="1"/>
          </p:nvPr>
        </p:nvSpPr>
        <p:spPr>
          <a:xfrm>
            <a:off x="304800" y="1461247"/>
            <a:ext cx="11618259" cy="5170213"/>
          </a:xfrm>
          <a:ln w="38100">
            <a:solidFill>
              <a:schemeClr val="bg2">
                <a:lumMod val="50000"/>
              </a:schemeClr>
            </a:solidFill>
          </a:ln>
        </p:spPr>
        <p:txBody>
          <a:bodyPr>
            <a:noAutofit/>
          </a:bodyPr>
          <a:lstStyle/>
          <a:p>
            <a:pPr marL="0" indent="0" algn="just">
              <a:buNone/>
            </a:pPr>
            <a:r>
              <a:rPr lang="en-US" sz="3200" dirty="0">
                <a:latin typeface="Bahnschrift SemiLight SemiConde" panose="020B0502040204020203" pitchFamily="34" charset="0"/>
                <a:cs typeface="Times New Roman" panose="02020603050405020304" pitchFamily="18" charset="0"/>
              </a:rPr>
              <a:t>	</a:t>
            </a:r>
            <a:endParaRPr lang="vi-VN" sz="3200" dirty="0">
              <a:latin typeface="Bahnschrift SemiLight SemiConde" panose="020B0502040204020203"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p:blipFill>
        <p:spPr>
          <a:xfrm>
            <a:off x="4699695" y="1749142"/>
            <a:ext cx="6598352" cy="4507024"/>
          </a:xfrm>
          <a:prstGeom prst="rect">
            <a:avLst/>
          </a:prstGeom>
        </p:spPr>
      </p:pic>
      <p:sp>
        <p:nvSpPr>
          <p:cNvPr id="7" name="Cloud 6"/>
          <p:cNvSpPr/>
          <p:nvPr/>
        </p:nvSpPr>
        <p:spPr>
          <a:xfrm>
            <a:off x="968187" y="4661646"/>
            <a:ext cx="2528047" cy="1658471"/>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latin typeface="Anton" panose="00000500000000000000" pitchFamily="2" charset="0"/>
              <a:cs typeface="Times New Roman" panose="02020603050405020304" pitchFamily="18" charset="0"/>
            </a:endParaRPr>
          </a:p>
          <a:p>
            <a:pPr algn="ctr"/>
            <a:r>
              <a:rPr lang="en-US" dirty="0" err="1">
                <a:latin typeface="Anton" panose="00000500000000000000" pitchFamily="2" charset="0"/>
                <a:cs typeface="Times New Roman" panose="02020603050405020304" pitchFamily="18" charset="0"/>
              </a:rPr>
              <a:t>Thiết</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kế</a:t>
            </a:r>
            <a:endParaRPr lang="en-US" dirty="0">
              <a:latin typeface="Anton" panose="00000500000000000000" pitchFamily="2" charset="0"/>
              <a:cs typeface="Times New Roman" panose="02020603050405020304" pitchFamily="18" charset="0"/>
            </a:endParaRPr>
          </a:p>
          <a:p>
            <a:pPr algn="ctr"/>
            <a:r>
              <a:rPr lang="en-US" dirty="0" err="1">
                <a:latin typeface="Anton" panose="00000500000000000000" pitchFamily="2" charset="0"/>
                <a:cs typeface="Times New Roman" panose="02020603050405020304" pitchFamily="18" charset="0"/>
              </a:rPr>
              <a:t>kho</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dữ</a:t>
            </a:r>
            <a:r>
              <a:rPr lang="en-US" dirty="0">
                <a:latin typeface="Anton" panose="00000500000000000000" pitchFamily="2" charset="0"/>
                <a:cs typeface="Times New Roman" panose="02020603050405020304" pitchFamily="18" charset="0"/>
              </a:rPr>
              <a:t> </a:t>
            </a:r>
            <a:r>
              <a:rPr lang="en-US" dirty="0" err="1">
                <a:latin typeface="Anton" panose="00000500000000000000" pitchFamily="2" charset="0"/>
                <a:cs typeface="Times New Roman" panose="02020603050405020304" pitchFamily="18" charset="0"/>
              </a:rPr>
              <a:t>liệu</a:t>
            </a:r>
            <a:endParaRPr lang="en-US" dirty="0">
              <a:latin typeface="Anton" panose="00000500000000000000" pitchFamily="2" charset="0"/>
              <a:cs typeface="Times New Roman" panose="02020603050405020304" pitchFamily="18" charset="0"/>
            </a:endParaRPr>
          </a:p>
          <a:p>
            <a:pPr algn="ct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anim calcmode="lin" valueType="num">
                                      <p:cBhvr>
                                        <p:cTn id="8" dur="500" fill="hold"/>
                                        <p:tgtEl>
                                          <p:spTgt spid="6">
                                            <p:bg/>
                                          </p:spTgt>
                                        </p:tgtEl>
                                        <p:attrNameLst>
                                          <p:attrName>ppt_x</p:attrName>
                                        </p:attrNameLst>
                                      </p:cBhvr>
                                      <p:tavLst>
                                        <p:tav tm="0">
                                          <p:val>
                                            <p:strVal val="#ppt_x"/>
                                          </p:val>
                                        </p:tav>
                                        <p:tav tm="100000">
                                          <p:val>
                                            <p:strVal val="#ppt_x"/>
                                          </p:val>
                                        </p:tav>
                                      </p:tavLst>
                                    </p:anim>
                                    <p:anim calcmode="lin" valueType="num">
                                      <p:cBhvr>
                                        <p:cTn id="9" dur="5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anim calcmode="lin" valueType="num">
                                      <p:cBhvr>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4"/>
          <p:cNvSpPr/>
          <p:nvPr/>
        </p:nvSpPr>
        <p:spPr>
          <a:xfrm>
            <a:off x="0" y="0"/>
            <a:ext cx="2552700" cy="6858000"/>
          </a:xfrm>
          <a:prstGeom prst="rect">
            <a:avLst/>
          </a:prstGeom>
          <a:solidFill>
            <a:srgbClr val="00B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38100">
                  <a:solidFill>
                    <a:schemeClr val="tx1"/>
                  </a:solidFill>
                  <a:prstDash val="lgDashDotDot"/>
                </a:ln>
                <a:solidFill>
                  <a:schemeClr val="bg1"/>
                </a:solidFill>
                <a:latin typeface="Tahoma" panose="020B0604030504040204" pitchFamily="34" charset="0"/>
                <a:ea typeface="Tahoma" panose="020B0604030504040204" pitchFamily="34" charset="0"/>
                <a:cs typeface="Tahoma" panose="020B0604030504040204" pitchFamily="34" charset="0"/>
              </a:rPr>
              <a:t>CÀI ĐẶT</a:t>
            </a:r>
          </a:p>
        </p:txBody>
      </p:sp>
      <p:sp>
        <p:nvSpPr>
          <p:cNvPr id="4" name="Oval Callout 3"/>
          <p:cNvSpPr/>
          <p:nvPr/>
        </p:nvSpPr>
        <p:spPr>
          <a:xfrm>
            <a:off x="8570259" y="497541"/>
            <a:ext cx="2366682" cy="1102659"/>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Control Flow SSIS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44240" y="2125357"/>
            <a:ext cx="7909560" cy="3672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4"/>
          <p:cNvSpPr/>
          <p:nvPr/>
        </p:nvSpPr>
        <p:spPr>
          <a:xfrm>
            <a:off x="0" y="0"/>
            <a:ext cx="2552700" cy="6858000"/>
          </a:xfrm>
          <a:prstGeom prst="rect">
            <a:avLst/>
          </a:prstGeom>
          <a:solidFill>
            <a:srgbClr val="00B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38100">
                  <a:solidFill>
                    <a:schemeClr val="tx1"/>
                  </a:solidFill>
                  <a:prstDash val="lgDashDotDot"/>
                </a:ln>
                <a:solidFill>
                  <a:schemeClr val="bg1"/>
                </a:solidFill>
                <a:latin typeface="Tahoma" panose="020B0604030504040204" pitchFamily="34" charset="0"/>
                <a:ea typeface="Tahoma" panose="020B0604030504040204" pitchFamily="34" charset="0"/>
                <a:cs typeface="Tahoma" panose="020B0604030504040204" pitchFamily="34" charset="0"/>
              </a:rPr>
              <a:t>CÀI ĐẶT</a:t>
            </a:r>
          </a:p>
        </p:txBody>
      </p:sp>
      <p:sp>
        <p:nvSpPr>
          <p:cNvPr id="8" name="Oval Callout 7"/>
          <p:cNvSpPr/>
          <p:nvPr/>
        </p:nvSpPr>
        <p:spPr>
          <a:xfrm>
            <a:off x="8812306" y="692524"/>
            <a:ext cx="1963270" cy="730624"/>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b="1" dirty="0">
              <a:latin typeface="Times New Roman" panose="02020603050405020304" pitchFamily="18" charset="0"/>
              <a:cs typeface="Times New Roman" panose="02020603050405020304" pitchFamily="18" charset="0"/>
            </a:endParaRPr>
          </a:p>
          <a:p>
            <a:pPr lvl="0" algn="ctr"/>
            <a:r>
              <a:rPr lang="en-US" b="1" dirty="0">
                <a:latin typeface="Times New Roman" panose="02020603050405020304" pitchFamily="18" charset="0"/>
                <a:cs typeface="Times New Roman" panose="02020603050405020304" pitchFamily="18" charset="0"/>
              </a:rPr>
              <a:t>Cubes</a:t>
            </a:r>
          </a:p>
          <a:p>
            <a:pPr algn="ctr"/>
            <a:endParaRPr lang="en-US" b="1" dirty="0">
              <a:latin typeface="Times New Roman" panose="02020603050405020304" pitchFamily="18" charset="0"/>
              <a:cs typeface="Times New Roman" panose="02020603050405020304" pitchFamily="18" charset="0"/>
            </a:endParaRPr>
          </a:p>
        </p:txBody>
      </p:sp>
      <p:pic>
        <p:nvPicPr>
          <p:cNvPr id="22" name="Picture 22"/>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366932" y="1701788"/>
            <a:ext cx="6215380" cy="4696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861</TotalTime>
  <Words>315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Bahnschrift</vt:lpstr>
      <vt:lpstr>Garamond</vt:lpstr>
      <vt:lpstr>Bahnschrift SemiLight SemiConde</vt:lpstr>
      <vt:lpstr>Arial</vt:lpstr>
      <vt:lpstr>Anton</vt:lpstr>
      <vt:lpstr>Calibri</vt:lpstr>
      <vt:lpstr>Source Sans Pro Semibold</vt:lpstr>
      <vt:lpstr>Times New Roman</vt:lpstr>
      <vt:lpstr>Tahoma</vt:lpstr>
      <vt:lpstr>Calibri Light</vt:lpstr>
      <vt:lpstr>Chủ đề Office</vt:lpstr>
      <vt:lpstr>Organic</vt:lpstr>
      <vt:lpstr>Office Theme</vt:lpstr>
      <vt:lpstr>1_Chủ đề Office</vt:lpstr>
      <vt:lpstr>BỘ CÔNG THƯƠNG TRƯỜNG ĐẠI HỌC CÔNG THƯƠNG THÀNH PHỐ HỒ CHÍ MINH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CÔNG THƯƠNG TRƯỜNG ĐẠI HỌC CÔNG NGHIỆP THỰC PHẨM THÀNH PHỐ HỒ CHÍ MINH KHOA CÔNG NGHỆ THÔNG TIN</dc:title>
  <dc:creator>Quân Gian</dc:creator>
  <cp:lastModifiedBy>Minh Kha Bùi Trần</cp:lastModifiedBy>
  <cp:revision>79</cp:revision>
  <dcterms:created xsi:type="dcterms:W3CDTF">2020-10-14T07:20:00Z</dcterms:created>
  <dcterms:modified xsi:type="dcterms:W3CDTF">2024-08-09T06:44:06Z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