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4"/>
  </p:sldMasterIdLst>
  <p:notesMasterIdLst>
    <p:notesMasterId r:id="rId41"/>
  </p:notesMasterIdLst>
  <p:handoutMasterIdLst>
    <p:handoutMasterId r:id="rId42"/>
  </p:handoutMasterIdLst>
  <p:sldIdLst>
    <p:sldId id="308" r:id="rId5"/>
    <p:sldId id="257" r:id="rId6"/>
    <p:sldId id="259" r:id="rId7"/>
    <p:sldId id="326" r:id="rId8"/>
    <p:sldId id="261" r:id="rId9"/>
    <p:sldId id="262" r:id="rId10"/>
    <p:sldId id="263" r:id="rId11"/>
    <p:sldId id="324" r:id="rId12"/>
    <p:sldId id="267" r:id="rId13"/>
    <p:sldId id="268" r:id="rId14"/>
    <p:sldId id="269" r:id="rId15"/>
    <p:sldId id="271" r:id="rId16"/>
    <p:sldId id="325" r:id="rId17"/>
    <p:sldId id="273" r:id="rId18"/>
    <p:sldId id="274" r:id="rId19"/>
    <p:sldId id="275" r:id="rId20"/>
    <p:sldId id="276" r:id="rId21"/>
    <p:sldId id="316" r:id="rId22"/>
    <p:sldId id="279" r:id="rId23"/>
    <p:sldId id="346" r:id="rId24"/>
    <p:sldId id="347" r:id="rId25"/>
    <p:sldId id="348" r:id="rId26"/>
    <p:sldId id="289" r:id="rId27"/>
    <p:sldId id="345" r:id="rId28"/>
    <p:sldId id="334" r:id="rId29"/>
    <p:sldId id="335" r:id="rId30"/>
    <p:sldId id="349" r:id="rId31"/>
    <p:sldId id="338" r:id="rId32"/>
    <p:sldId id="339" r:id="rId33"/>
    <p:sldId id="298" r:id="rId34"/>
    <p:sldId id="299" r:id="rId35"/>
    <p:sldId id="321" r:id="rId36"/>
    <p:sldId id="301" r:id="rId37"/>
    <p:sldId id="315" r:id="rId38"/>
    <p:sldId id="340" r:id="rId39"/>
    <p:sldId id="322" r:id="rId40"/>
  </p:sldIdLst>
  <p:sldSz cx="9144000" cy="6858000" type="screen4x3"/>
  <p:notesSz cx="6669088" cy="9926638"/>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4FF"/>
    <a:srgbClr val="B9DCFF"/>
    <a:srgbClr val="0000CC"/>
    <a:srgbClr val="AFD7FF"/>
    <a:srgbClr val="006600"/>
    <a:srgbClr val="99CCFF"/>
    <a:srgbClr val="CCFFCC"/>
    <a:srgbClr val="4B87FF"/>
    <a:srgbClr val="4B7DFF"/>
    <a:srgbClr val="578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4" autoAdjust="0"/>
    <p:restoredTop sz="52555" autoAdjust="0"/>
  </p:normalViewPr>
  <p:slideViewPr>
    <p:cSldViewPr snapToGrid="0">
      <p:cViewPr varScale="1">
        <p:scale>
          <a:sx n="38" d="100"/>
          <a:sy n="38" d="100"/>
        </p:scale>
        <p:origin x="240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7" d="100"/>
          <a:sy n="77" d="100"/>
        </p:scale>
        <p:origin x="-3288" y="-9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41F1C-46DD-4695-B505-9A2E2EABA05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GB"/>
        </a:p>
      </dgm:t>
    </dgm:pt>
    <dgm:pt modelId="{29630A8D-4C78-4C86-B4B5-DE3DD0A9431B}">
      <dgm:prSet custT="1"/>
      <dgm:spPr/>
      <dgm:t>
        <a:bodyPr/>
        <a:lstStyle/>
        <a:p>
          <a:pPr rtl="0">
            <a:lnSpc>
              <a:spcPct val="100000"/>
            </a:lnSpc>
            <a:spcAft>
              <a:spcPts val="0"/>
            </a:spcAft>
          </a:pPr>
          <a:r>
            <a:rPr lang="en-GB" sz="3600" b="0" dirty="0" smtClean="0"/>
            <a:t>Why do we need to test software?</a:t>
          </a:r>
          <a:endParaRPr lang="en-GB" sz="3600" b="1" dirty="0"/>
        </a:p>
      </dgm:t>
    </dgm:pt>
    <dgm:pt modelId="{D246C055-5D87-4863-8A7F-5C07313DD52C}" type="parTrans" cxnId="{CC02A5CC-C1B4-41BC-AB08-35AA413A4A48}">
      <dgm:prSet/>
      <dgm:spPr/>
      <dgm:t>
        <a:bodyPr/>
        <a:lstStyle/>
        <a:p>
          <a:endParaRPr lang="en-GB"/>
        </a:p>
      </dgm:t>
    </dgm:pt>
    <dgm:pt modelId="{21ED3A45-F3E6-4BD9-A9CA-7C309A9C1694}" type="sibTrans" cxnId="{CC02A5CC-C1B4-41BC-AB08-35AA413A4A48}">
      <dgm:prSet/>
      <dgm:spPr/>
      <dgm:t>
        <a:bodyPr/>
        <a:lstStyle/>
        <a:p>
          <a:endParaRPr lang="en-GB"/>
        </a:p>
      </dgm:t>
    </dgm:pt>
    <dgm:pt modelId="{D18CF671-309A-494F-879B-5477DD919331}" type="pres">
      <dgm:prSet presAssocID="{0E441F1C-46DD-4695-B505-9A2E2EABA05D}" presName="linear" presStyleCnt="0">
        <dgm:presLayoutVars>
          <dgm:animLvl val="lvl"/>
          <dgm:resizeHandles val="exact"/>
        </dgm:presLayoutVars>
      </dgm:prSet>
      <dgm:spPr/>
      <dgm:t>
        <a:bodyPr/>
        <a:lstStyle/>
        <a:p>
          <a:endParaRPr lang="en-GB"/>
        </a:p>
      </dgm:t>
    </dgm:pt>
    <dgm:pt modelId="{609F183F-7574-4A88-ACCC-9BA514CBE7B6}" type="pres">
      <dgm:prSet presAssocID="{29630A8D-4C78-4C86-B4B5-DE3DD0A9431B}" presName="parentText" presStyleLbl="node1" presStyleIdx="0" presStyleCnt="1">
        <dgm:presLayoutVars>
          <dgm:chMax val="0"/>
          <dgm:bulletEnabled val="1"/>
        </dgm:presLayoutVars>
      </dgm:prSet>
      <dgm:spPr>
        <a:prstGeom prst="rect">
          <a:avLst/>
        </a:prstGeom>
      </dgm:spPr>
      <dgm:t>
        <a:bodyPr/>
        <a:lstStyle/>
        <a:p>
          <a:endParaRPr lang="en-GB"/>
        </a:p>
      </dgm:t>
    </dgm:pt>
  </dgm:ptLst>
  <dgm:cxnLst>
    <dgm:cxn modelId="{CC02A5CC-C1B4-41BC-AB08-35AA413A4A48}" srcId="{0E441F1C-46DD-4695-B505-9A2E2EABA05D}" destId="{29630A8D-4C78-4C86-B4B5-DE3DD0A9431B}" srcOrd="0" destOrd="0" parTransId="{D246C055-5D87-4863-8A7F-5C07313DD52C}" sibTransId="{21ED3A45-F3E6-4BD9-A9CA-7C309A9C1694}"/>
    <dgm:cxn modelId="{D05696B9-35E9-4A21-A8A0-5950FA8CBA77}" type="presOf" srcId="{29630A8D-4C78-4C86-B4B5-DE3DD0A9431B}" destId="{609F183F-7574-4A88-ACCC-9BA514CBE7B6}" srcOrd="0" destOrd="0" presId="urn:microsoft.com/office/officeart/2005/8/layout/vList2"/>
    <dgm:cxn modelId="{3FDA4E30-9436-4B53-938E-4ED3BC106205}" type="presOf" srcId="{0E441F1C-46DD-4695-B505-9A2E2EABA05D}" destId="{D18CF671-309A-494F-879B-5477DD919331}" srcOrd="0" destOrd="0" presId="urn:microsoft.com/office/officeart/2005/8/layout/vList2"/>
    <dgm:cxn modelId="{E41CB16F-DE31-43A0-8491-BEF7E56234BF}" type="presParOf" srcId="{D18CF671-309A-494F-879B-5477DD919331}" destId="{609F183F-7574-4A88-ACCC-9BA514CBE7B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441F1C-46DD-4695-B505-9A2E2EABA05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GB"/>
        </a:p>
      </dgm:t>
    </dgm:pt>
    <dgm:pt modelId="{29630A8D-4C78-4C86-B4B5-DE3DD0A9431B}">
      <dgm:prSet custT="1"/>
      <dgm:spPr/>
      <dgm:t>
        <a:bodyPr/>
        <a:lstStyle/>
        <a:p>
          <a:pPr rtl="0">
            <a:lnSpc>
              <a:spcPct val="100000"/>
            </a:lnSpc>
            <a:spcAft>
              <a:spcPts val="0"/>
            </a:spcAft>
          </a:pPr>
          <a:r>
            <a:rPr lang="en-GB" sz="3600" b="0" dirty="0" smtClean="0"/>
            <a:t>What is meant by quality</a:t>
          </a:r>
          <a:r>
            <a:rPr lang="en-US" sz="3600" dirty="0" smtClean="0"/>
            <a:t>?</a:t>
          </a:r>
          <a:endParaRPr lang="en-GB" sz="3600" b="1" dirty="0"/>
        </a:p>
      </dgm:t>
    </dgm:pt>
    <dgm:pt modelId="{D246C055-5D87-4863-8A7F-5C07313DD52C}" type="parTrans" cxnId="{CC02A5CC-C1B4-41BC-AB08-35AA413A4A48}">
      <dgm:prSet/>
      <dgm:spPr/>
      <dgm:t>
        <a:bodyPr/>
        <a:lstStyle/>
        <a:p>
          <a:endParaRPr lang="en-GB"/>
        </a:p>
      </dgm:t>
    </dgm:pt>
    <dgm:pt modelId="{21ED3A45-F3E6-4BD9-A9CA-7C309A9C1694}" type="sibTrans" cxnId="{CC02A5CC-C1B4-41BC-AB08-35AA413A4A48}">
      <dgm:prSet/>
      <dgm:spPr/>
      <dgm:t>
        <a:bodyPr/>
        <a:lstStyle/>
        <a:p>
          <a:endParaRPr lang="en-GB"/>
        </a:p>
      </dgm:t>
    </dgm:pt>
    <dgm:pt modelId="{9C302C71-B601-425E-9E04-BEEFF4E9CC96}">
      <dgm:prSet custT="1"/>
      <dgm:spPr/>
      <dgm:t>
        <a:bodyPr/>
        <a:lstStyle/>
        <a:p>
          <a:pPr>
            <a:lnSpc>
              <a:spcPct val="100000"/>
            </a:lnSpc>
            <a:spcAft>
              <a:spcPts val="0"/>
            </a:spcAft>
          </a:pPr>
          <a:r>
            <a:rPr lang="en-GB" sz="3600" b="0" dirty="0" smtClean="0"/>
            <a:t>How would you measure quality</a:t>
          </a:r>
          <a:r>
            <a:rPr lang="en-US" sz="3600" dirty="0" smtClean="0"/>
            <a:t>?</a:t>
          </a:r>
          <a:endParaRPr lang="en-GB" sz="3600" dirty="0" smtClean="0"/>
        </a:p>
      </dgm:t>
    </dgm:pt>
    <dgm:pt modelId="{C40ECBAC-C815-438C-B4AB-4FB57C68CA68}" type="parTrans" cxnId="{655E5EEF-02FB-4562-87FD-68B820CC62AC}">
      <dgm:prSet/>
      <dgm:spPr/>
      <dgm:t>
        <a:bodyPr/>
        <a:lstStyle/>
        <a:p>
          <a:endParaRPr lang="en-GB"/>
        </a:p>
      </dgm:t>
    </dgm:pt>
    <dgm:pt modelId="{696A91AB-2314-42AC-A531-1B20E7D5B6E9}" type="sibTrans" cxnId="{655E5EEF-02FB-4562-87FD-68B820CC62AC}">
      <dgm:prSet/>
      <dgm:spPr/>
      <dgm:t>
        <a:bodyPr/>
        <a:lstStyle/>
        <a:p>
          <a:endParaRPr lang="en-GB"/>
        </a:p>
      </dgm:t>
    </dgm:pt>
    <dgm:pt modelId="{D18CF671-309A-494F-879B-5477DD919331}" type="pres">
      <dgm:prSet presAssocID="{0E441F1C-46DD-4695-B505-9A2E2EABA05D}" presName="linear" presStyleCnt="0">
        <dgm:presLayoutVars>
          <dgm:animLvl val="lvl"/>
          <dgm:resizeHandles val="exact"/>
        </dgm:presLayoutVars>
      </dgm:prSet>
      <dgm:spPr/>
      <dgm:t>
        <a:bodyPr/>
        <a:lstStyle/>
        <a:p>
          <a:endParaRPr lang="en-GB"/>
        </a:p>
      </dgm:t>
    </dgm:pt>
    <dgm:pt modelId="{609F183F-7574-4A88-ACCC-9BA514CBE7B6}" type="pres">
      <dgm:prSet presAssocID="{29630A8D-4C78-4C86-B4B5-DE3DD0A9431B}" presName="parentText" presStyleLbl="node1" presStyleIdx="0" presStyleCnt="2">
        <dgm:presLayoutVars>
          <dgm:chMax val="0"/>
          <dgm:bulletEnabled val="1"/>
        </dgm:presLayoutVars>
      </dgm:prSet>
      <dgm:spPr>
        <a:prstGeom prst="rect">
          <a:avLst/>
        </a:prstGeom>
      </dgm:spPr>
      <dgm:t>
        <a:bodyPr/>
        <a:lstStyle/>
        <a:p>
          <a:endParaRPr lang="en-GB"/>
        </a:p>
      </dgm:t>
    </dgm:pt>
    <dgm:pt modelId="{D80F0DA8-63CC-4D88-894A-127823AAAA1D}" type="pres">
      <dgm:prSet presAssocID="{21ED3A45-F3E6-4BD9-A9CA-7C309A9C1694}" presName="spacer" presStyleCnt="0"/>
      <dgm:spPr/>
      <dgm:t>
        <a:bodyPr/>
        <a:lstStyle/>
        <a:p>
          <a:endParaRPr lang="en-GB"/>
        </a:p>
      </dgm:t>
    </dgm:pt>
    <dgm:pt modelId="{D1E869B6-7C0C-408E-9E4B-BF84BEC2DB1C}" type="pres">
      <dgm:prSet presAssocID="{9C302C71-B601-425E-9E04-BEEFF4E9CC96}" presName="parentText" presStyleLbl="node1" presStyleIdx="1" presStyleCnt="2">
        <dgm:presLayoutVars>
          <dgm:chMax val="0"/>
          <dgm:bulletEnabled val="1"/>
        </dgm:presLayoutVars>
      </dgm:prSet>
      <dgm:spPr>
        <a:prstGeom prst="rect">
          <a:avLst/>
        </a:prstGeom>
      </dgm:spPr>
      <dgm:t>
        <a:bodyPr/>
        <a:lstStyle/>
        <a:p>
          <a:endParaRPr lang="en-GB"/>
        </a:p>
      </dgm:t>
    </dgm:pt>
  </dgm:ptLst>
  <dgm:cxnLst>
    <dgm:cxn modelId="{655E5EEF-02FB-4562-87FD-68B820CC62AC}" srcId="{0E441F1C-46DD-4695-B505-9A2E2EABA05D}" destId="{9C302C71-B601-425E-9E04-BEEFF4E9CC96}" srcOrd="1" destOrd="0" parTransId="{C40ECBAC-C815-438C-B4AB-4FB57C68CA68}" sibTransId="{696A91AB-2314-42AC-A531-1B20E7D5B6E9}"/>
    <dgm:cxn modelId="{CC02A5CC-C1B4-41BC-AB08-35AA413A4A48}" srcId="{0E441F1C-46DD-4695-B505-9A2E2EABA05D}" destId="{29630A8D-4C78-4C86-B4B5-DE3DD0A9431B}" srcOrd="0" destOrd="0" parTransId="{D246C055-5D87-4863-8A7F-5C07313DD52C}" sibTransId="{21ED3A45-F3E6-4BD9-A9CA-7C309A9C1694}"/>
    <dgm:cxn modelId="{E847C81F-7176-45F8-9571-5F3AFC528207}" type="presOf" srcId="{0E441F1C-46DD-4695-B505-9A2E2EABA05D}" destId="{D18CF671-309A-494F-879B-5477DD919331}" srcOrd="0" destOrd="0" presId="urn:microsoft.com/office/officeart/2005/8/layout/vList2"/>
    <dgm:cxn modelId="{D940E16D-23EF-409F-8CCC-80D5C1773B8D}" type="presOf" srcId="{9C302C71-B601-425E-9E04-BEEFF4E9CC96}" destId="{D1E869B6-7C0C-408E-9E4B-BF84BEC2DB1C}" srcOrd="0" destOrd="0" presId="urn:microsoft.com/office/officeart/2005/8/layout/vList2"/>
    <dgm:cxn modelId="{094DE463-48D2-4792-9E71-EC7D37CB773C}" type="presOf" srcId="{29630A8D-4C78-4C86-B4B5-DE3DD0A9431B}" destId="{609F183F-7574-4A88-ACCC-9BA514CBE7B6}" srcOrd="0" destOrd="0" presId="urn:microsoft.com/office/officeart/2005/8/layout/vList2"/>
    <dgm:cxn modelId="{43A1FB36-EAFC-4E39-8E5C-5A00C5627D6F}" type="presParOf" srcId="{D18CF671-309A-494F-879B-5477DD919331}" destId="{609F183F-7574-4A88-ACCC-9BA514CBE7B6}" srcOrd="0" destOrd="0" presId="urn:microsoft.com/office/officeart/2005/8/layout/vList2"/>
    <dgm:cxn modelId="{4227BF60-878B-4840-96CC-746EDB565D4C}" type="presParOf" srcId="{D18CF671-309A-494F-879B-5477DD919331}" destId="{D80F0DA8-63CC-4D88-894A-127823AAAA1D}" srcOrd="1" destOrd="0" presId="urn:microsoft.com/office/officeart/2005/8/layout/vList2"/>
    <dgm:cxn modelId="{977D950A-6894-4895-9AEB-F5F6499255A7}" type="presParOf" srcId="{D18CF671-309A-494F-879B-5477DD919331}" destId="{D1E869B6-7C0C-408E-9E4B-BF84BEC2DB1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441F1C-46DD-4695-B505-9A2E2EABA05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GB"/>
        </a:p>
      </dgm:t>
    </dgm:pt>
    <dgm:pt modelId="{29630A8D-4C78-4C86-B4B5-DE3DD0A9431B}">
      <dgm:prSet custT="1"/>
      <dgm:spPr/>
      <dgm:t>
        <a:bodyPr/>
        <a:lstStyle/>
        <a:p>
          <a:pPr rtl="0">
            <a:lnSpc>
              <a:spcPct val="100000"/>
            </a:lnSpc>
            <a:spcAft>
              <a:spcPts val="0"/>
            </a:spcAft>
          </a:pPr>
          <a:r>
            <a:rPr lang="en-GB" sz="3600" b="0" dirty="0" smtClean="0"/>
            <a:t>Construct a one or two-sentence definition “Testing is…”</a:t>
          </a:r>
          <a:endParaRPr lang="en-GB" sz="3600" b="1" dirty="0"/>
        </a:p>
      </dgm:t>
    </dgm:pt>
    <dgm:pt modelId="{D246C055-5D87-4863-8A7F-5C07313DD52C}" type="parTrans" cxnId="{CC02A5CC-C1B4-41BC-AB08-35AA413A4A48}">
      <dgm:prSet/>
      <dgm:spPr/>
      <dgm:t>
        <a:bodyPr/>
        <a:lstStyle/>
        <a:p>
          <a:endParaRPr lang="en-GB"/>
        </a:p>
      </dgm:t>
    </dgm:pt>
    <dgm:pt modelId="{21ED3A45-F3E6-4BD9-A9CA-7C309A9C1694}" type="sibTrans" cxnId="{CC02A5CC-C1B4-41BC-AB08-35AA413A4A48}">
      <dgm:prSet/>
      <dgm:spPr/>
      <dgm:t>
        <a:bodyPr/>
        <a:lstStyle/>
        <a:p>
          <a:endParaRPr lang="en-GB"/>
        </a:p>
      </dgm:t>
    </dgm:pt>
    <dgm:pt modelId="{D18CF671-309A-494F-879B-5477DD919331}" type="pres">
      <dgm:prSet presAssocID="{0E441F1C-46DD-4695-B505-9A2E2EABA05D}" presName="linear" presStyleCnt="0">
        <dgm:presLayoutVars>
          <dgm:animLvl val="lvl"/>
          <dgm:resizeHandles val="exact"/>
        </dgm:presLayoutVars>
      </dgm:prSet>
      <dgm:spPr/>
      <dgm:t>
        <a:bodyPr/>
        <a:lstStyle/>
        <a:p>
          <a:endParaRPr lang="en-GB"/>
        </a:p>
      </dgm:t>
    </dgm:pt>
    <dgm:pt modelId="{609F183F-7574-4A88-ACCC-9BA514CBE7B6}" type="pres">
      <dgm:prSet presAssocID="{29630A8D-4C78-4C86-B4B5-DE3DD0A9431B}" presName="parentText" presStyleLbl="node1" presStyleIdx="0" presStyleCnt="1" custLinFactNeighborY="-4530">
        <dgm:presLayoutVars>
          <dgm:chMax val="0"/>
          <dgm:bulletEnabled val="1"/>
        </dgm:presLayoutVars>
      </dgm:prSet>
      <dgm:spPr>
        <a:prstGeom prst="rect">
          <a:avLst/>
        </a:prstGeom>
      </dgm:spPr>
      <dgm:t>
        <a:bodyPr/>
        <a:lstStyle/>
        <a:p>
          <a:endParaRPr lang="en-GB"/>
        </a:p>
      </dgm:t>
    </dgm:pt>
  </dgm:ptLst>
  <dgm:cxnLst>
    <dgm:cxn modelId="{8F6168EA-106E-4ED9-8F79-66776C321CEF}" type="presOf" srcId="{29630A8D-4C78-4C86-B4B5-DE3DD0A9431B}" destId="{609F183F-7574-4A88-ACCC-9BA514CBE7B6}" srcOrd="0" destOrd="0" presId="urn:microsoft.com/office/officeart/2005/8/layout/vList2"/>
    <dgm:cxn modelId="{CC02A5CC-C1B4-41BC-AB08-35AA413A4A48}" srcId="{0E441F1C-46DD-4695-B505-9A2E2EABA05D}" destId="{29630A8D-4C78-4C86-B4B5-DE3DD0A9431B}" srcOrd="0" destOrd="0" parTransId="{D246C055-5D87-4863-8A7F-5C07313DD52C}" sibTransId="{21ED3A45-F3E6-4BD9-A9CA-7C309A9C1694}"/>
    <dgm:cxn modelId="{0C771C3F-20A0-42D1-86E9-85B2F3148D1F}" type="presOf" srcId="{0E441F1C-46DD-4695-B505-9A2E2EABA05D}" destId="{D18CF671-309A-494F-879B-5477DD919331}" srcOrd="0" destOrd="0" presId="urn:microsoft.com/office/officeart/2005/8/layout/vList2"/>
    <dgm:cxn modelId="{20C705DA-15C4-45C5-AB37-ACCA88AB18A5}" type="presParOf" srcId="{D18CF671-309A-494F-879B-5477DD919331}" destId="{609F183F-7574-4A88-ACCC-9BA514CBE7B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183F-7574-4A88-ACCC-9BA514CBE7B6}">
      <dsp:nvSpPr>
        <dsp:cNvPr id="0" name=""/>
        <dsp:cNvSpPr/>
      </dsp:nvSpPr>
      <dsp:spPr>
        <a:xfrm>
          <a:off x="0" y="162252"/>
          <a:ext cx="5000657" cy="13308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100000"/>
            </a:lnSpc>
            <a:spcBef>
              <a:spcPct val="0"/>
            </a:spcBef>
            <a:spcAft>
              <a:spcPts val="0"/>
            </a:spcAft>
          </a:pPr>
          <a:r>
            <a:rPr lang="en-GB" sz="3600" b="0" kern="1200" dirty="0" smtClean="0"/>
            <a:t>Why do we need to test software?</a:t>
          </a:r>
          <a:endParaRPr lang="en-GB" sz="3600" b="1" kern="1200" dirty="0"/>
        </a:p>
      </dsp:txBody>
      <dsp:txXfrm>
        <a:off x="0" y="162252"/>
        <a:ext cx="5000657" cy="1330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183F-7574-4A88-ACCC-9BA514CBE7B6}">
      <dsp:nvSpPr>
        <dsp:cNvPr id="0" name=""/>
        <dsp:cNvSpPr/>
      </dsp:nvSpPr>
      <dsp:spPr>
        <a:xfrm>
          <a:off x="0" y="75723"/>
          <a:ext cx="4258338" cy="13308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100000"/>
            </a:lnSpc>
            <a:spcBef>
              <a:spcPct val="0"/>
            </a:spcBef>
            <a:spcAft>
              <a:spcPts val="0"/>
            </a:spcAft>
          </a:pPr>
          <a:r>
            <a:rPr lang="en-GB" sz="3600" b="0" kern="1200" dirty="0" smtClean="0"/>
            <a:t>What is meant by quality</a:t>
          </a:r>
          <a:r>
            <a:rPr lang="en-US" sz="3600" kern="1200" dirty="0" smtClean="0"/>
            <a:t>?</a:t>
          </a:r>
          <a:endParaRPr lang="en-GB" sz="3600" b="1" kern="1200" dirty="0"/>
        </a:p>
      </dsp:txBody>
      <dsp:txXfrm>
        <a:off x="0" y="75723"/>
        <a:ext cx="4258338" cy="1330875"/>
      </dsp:txXfrm>
    </dsp:sp>
    <dsp:sp modelId="{D1E869B6-7C0C-408E-9E4B-BF84BEC2DB1C}">
      <dsp:nvSpPr>
        <dsp:cNvPr id="0" name=""/>
        <dsp:cNvSpPr/>
      </dsp:nvSpPr>
      <dsp:spPr>
        <a:xfrm>
          <a:off x="0" y="1593798"/>
          <a:ext cx="4258338" cy="133087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100000"/>
            </a:lnSpc>
            <a:spcBef>
              <a:spcPct val="0"/>
            </a:spcBef>
            <a:spcAft>
              <a:spcPts val="0"/>
            </a:spcAft>
          </a:pPr>
          <a:r>
            <a:rPr lang="en-GB" sz="3600" b="0" kern="1200" dirty="0" smtClean="0"/>
            <a:t>How would you measure quality</a:t>
          </a:r>
          <a:r>
            <a:rPr lang="en-US" sz="3600" kern="1200" dirty="0" smtClean="0"/>
            <a:t>?</a:t>
          </a:r>
          <a:endParaRPr lang="en-GB" sz="3600" kern="1200" dirty="0" smtClean="0"/>
        </a:p>
      </dsp:txBody>
      <dsp:txXfrm>
        <a:off x="0" y="1593798"/>
        <a:ext cx="4258338" cy="1330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183F-7574-4A88-ACCC-9BA514CBE7B6}">
      <dsp:nvSpPr>
        <dsp:cNvPr id="0" name=""/>
        <dsp:cNvSpPr/>
      </dsp:nvSpPr>
      <dsp:spPr>
        <a:xfrm>
          <a:off x="0" y="484181"/>
          <a:ext cx="5000657" cy="1863225"/>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100000"/>
            </a:lnSpc>
            <a:spcBef>
              <a:spcPct val="0"/>
            </a:spcBef>
            <a:spcAft>
              <a:spcPts val="0"/>
            </a:spcAft>
          </a:pPr>
          <a:r>
            <a:rPr lang="en-GB" sz="3600" b="0" kern="1200" dirty="0" smtClean="0"/>
            <a:t>Construct a one or two-sentence definition “Testing is…”</a:t>
          </a:r>
          <a:endParaRPr lang="en-GB" sz="3600" b="1" kern="1200" dirty="0"/>
        </a:p>
      </dsp:txBody>
      <dsp:txXfrm>
        <a:off x="0" y="484181"/>
        <a:ext cx="5000657" cy="18632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0" name="Chapter Title"/>
          <p:cNvSpPr>
            <a:spLocks noGrp="1" noChangeArrowheads="1"/>
          </p:cNvSpPr>
          <p:nvPr>
            <p:ph type="hdr" sz="quarter"/>
          </p:nvPr>
        </p:nvSpPr>
        <p:spPr bwMode="auto">
          <a:xfrm>
            <a:off x="482632" y="260225"/>
            <a:ext cx="5683455" cy="287200"/>
          </a:xfrm>
          <a:prstGeom prst="rect">
            <a:avLst/>
          </a:prstGeom>
          <a:noFill/>
          <a:ln w="9525">
            <a:noFill/>
            <a:miter lim="800000"/>
            <a:headEnd/>
            <a:tailEnd/>
          </a:ln>
          <a:effectLst/>
        </p:spPr>
        <p:txBody>
          <a:bodyPr vert="horz" wrap="square" lIns="90929" tIns="45464" rIns="90929" bIns="45464" numCol="1" anchor="t" anchorCtr="0" compatLnSpc="1">
            <a:prstTxWarp prst="textNoShape">
              <a:avLst/>
            </a:prstTxWarp>
          </a:bodyPr>
          <a:lstStyle>
            <a:lvl1pPr>
              <a:spcBef>
                <a:spcPct val="0"/>
              </a:spcBef>
              <a:defRPr sz="1100"/>
            </a:lvl1pPr>
          </a:lstStyle>
          <a:p>
            <a:r>
              <a:rPr lang="en-GB" dirty="0" smtClean="0"/>
              <a:t>Fundamentals of Testing</a:t>
            </a:r>
          </a:p>
          <a:p>
            <a:endParaRPr lang="en-US" dirty="0"/>
          </a:p>
        </p:txBody>
      </p:sp>
      <p:sp>
        <p:nvSpPr>
          <p:cNvPr id="13331" name="Top Line"/>
          <p:cNvSpPr>
            <a:spLocks noChangeShapeType="1"/>
          </p:cNvSpPr>
          <p:nvPr/>
        </p:nvSpPr>
        <p:spPr bwMode="auto">
          <a:xfrm>
            <a:off x="506137" y="661670"/>
            <a:ext cx="5634878" cy="0"/>
          </a:xfrm>
          <a:prstGeom prst="line">
            <a:avLst/>
          </a:prstGeom>
          <a:noFill/>
          <a:ln w="9525">
            <a:solidFill>
              <a:schemeClr val="tx1"/>
            </a:solidFill>
            <a:round/>
            <a:headEnd/>
            <a:tailEnd/>
          </a:ln>
          <a:effectLst/>
        </p:spPr>
        <p:txBody>
          <a:bodyPr wrap="none" lIns="90929" tIns="45464" rIns="90929" bIns="45464" anchor="ctr"/>
          <a:lstStyle/>
          <a:p>
            <a:endParaRPr lang="en-GB" dirty="0"/>
          </a:p>
        </p:txBody>
      </p:sp>
      <p:sp>
        <p:nvSpPr>
          <p:cNvPr id="13334" name="Bottom Line"/>
          <p:cNvSpPr>
            <a:spLocks noChangeShapeType="1"/>
          </p:cNvSpPr>
          <p:nvPr/>
        </p:nvSpPr>
        <p:spPr bwMode="auto">
          <a:xfrm>
            <a:off x="506137" y="9434749"/>
            <a:ext cx="5634878" cy="0"/>
          </a:xfrm>
          <a:prstGeom prst="line">
            <a:avLst/>
          </a:prstGeom>
          <a:noFill/>
          <a:ln w="9525">
            <a:solidFill>
              <a:schemeClr val="tx1"/>
            </a:solidFill>
            <a:round/>
            <a:headEnd/>
            <a:tailEnd/>
          </a:ln>
          <a:effectLst/>
        </p:spPr>
        <p:txBody>
          <a:bodyPr wrap="none" lIns="90929" tIns="45464" rIns="90929" bIns="45464" anchor="ctr"/>
          <a:lstStyle/>
          <a:p>
            <a:endParaRPr lang="en-GB" dirty="0"/>
          </a:p>
        </p:txBody>
      </p:sp>
      <p:sp>
        <p:nvSpPr>
          <p:cNvPr id="13343" name="Rectangle 31"/>
          <p:cNvSpPr>
            <a:spLocks noGrp="1" noChangeArrowheads="1"/>
          </p:cNvSpPr>
          <p:nvPr>
            <p:ph type="ftr" sz="quarter" idx="2"/>
          </p:nvPr>
        </p:nvSpPr>
        <p:spPr bwMode="auto">
          <a:xfrm>
            <a:off x="457559" y="9541062"/>
            <a:ext cx="2217285" cy="287199"/>
          </a:xfrm>
          <a:prstGeom prst="rect">
            <a:avLst/>
          </a:prstGeom>
          <a:noFill/>
          <a:ln w="9525">
            <a:noFill/>
            <a:miter lim="800000"/>
            <a:headEnd/>
            <a:tailEnd/>
          </a:ln>
          <a:effectLst/>
        </p:spPr>
        <p:txBody>
          <a:bodyPr vert="horz" wrap="square" lIns="90929" tIns="35799" rIns="178993" bIns="35799" numCol="1" anchor="b" anchorCtr="0" compatLnSpc="1">
            <a:prstTxWarp prst="textNoShape">
              <a:avLst/>
            </a:prstTxWarp>
          </a:bodyPr>
          <a:lstStyle>
            <a:lvl1pPr>
              <a:spcBef>
                <a:spcPct val="0"/>
              </a:spcBef>
              <a:defRPr sz="1100"/>
            </a:lvl1pPr>
          </a:lstStyle>
          <a:p>
            <a:r>
              <a:rPr lang="en-GB" dirty="0" smtClean="0"/>
              <a:t>STF-2 v5.2</a:t>
            </a:r>
            <a:endParaRPr lang="en-GB" dirty="0">
              <a:latin typeface="Times New Roman" pitchFamily="18" charset="0"/>
            </a:endParaRPr>
          </a:p>
        </p:txBody>
      </p:sp>
      <p:sp>
        <p:nvSpPr>
          <p:cNvPr id="13344" name="Rectangle 32"/>
          <p:cNvSpPr>
            <a:spLocks noGrp="1" noChangeArrowheads="1"/>
          </p:cNvSpPr>
          <p:nvPr>
            <p:ph type="sldNum" sz="quarter" idx="3"/>
          </p:nvPr>
        </p:nvSpPr>
        <p:spPr bwMode="auto">
          <a:xfrm>
            <a:off x="5139711" y="9541062"/>
            <a:ext cx="1065550" cy="287199"/>
          </a:xfrm>
          <a:prstGeom prst="rect">
            <a:avLst/>
          </a:prstGeom>
          <a:noFill/>
          <a:ln w="9525">
            <a:noFill/>
            <a:miter lim="800000"/>
            <a:headEnd/>
            <a:tailEnd/>
          </a:ln>
          <a:effectLst/>
        </p:spPr>
        <p:txBody>
          <a:bodyPr vert="horz" wrap="square" lIns="90929" tIns="45464" rIns="90929" bIns="45464" numCol="1" anchor="b" anchorCtr="0" compatLnSpc="1">
            <a:prstTxWarp prst="textNoShape">
              <a:avLst/>
            </a:prstTxWarp>
          </a:bodyPr>
          <a:lstStyle>
            <a:lvl1pPr algn="r">
              <a:spcBef>
                <a:spcPct val="0"/>
              </a:spcBef>
              <a:defRPr sz="1100"/>
            </a:lvl1pPr>
          </a:lstStyle>
          <a:p>
            <a:r>
              <a:rPr lang="en-GB" dirty="0"/>
              <a:t>Page </a:t>
            </a:r>
            <a:fld id="{066B40AE-E75E-4E64-A0B0-9B8B85CC2857}" type="slidenum">
              <a:rPr lang="en-GB"/>
              <a:pPr/>
              <a:t>‹#›</a:t>
            </a:fld>
            <a:endParaRPr lang="en-GB" dirty="0"/>
          </a:p>
        </p:txBody>
      </p:sp>
      <p:sp>
        <p:nvSpPr>
          <p:cNvPr id="13346" name="Text Box 34"/>
          <p:cNvSpPr txBox="1">
            <a:spLocks noChangeArrowheads="1"/>
          </p:cNvSpPr>
          <p:nvPr/>
        </p:nvSpPr>
        <p:spPr bwMode="auto">
          <a:xfrm>
            <a:off x="2673277" y="9544235"/>
            <a:ext cx="1314701" cy="287199"/>
          </a:xfrm>
          <a:prstGeom prst="rect">
            <a:avLst/>
          </a:prstGeom>
          <a:noFill/>
          <a:ln w="9525">
            <a:noFill/>
            <a:miter lim="800000"/>
            <a:headEnd/>
            <a:tailEnd/>
          </a:ln>
          <a:effectLst/>
        </p:spPr>
        <p:txBody>
          <a:bodyPr lIns="90929" tIns="71597" rIns="90929" bIns="35799"/>
          <a:lstStyle/>
          <a:p>
            <a:r>
              <a:rPr lang="en-GB" sz="1100" dirty="0"/>
              <a:t>© </a:t>
            </a:r>
            <a:r>
              <a:rPr lang="en-GB" sz="1100" dirty="0" smtClean="0"/>
              <a:t>QA </a:t>
            </a:r>
            <a:r>
              <a:rPr lang="en-GB" sz="1100" dirty="0"/>
              <a:t>Limited</a:t>
            </a:r>
          </a:p>
        </p:txBody>
      </p:sp>
    </p:spTree>
    <p:extLst>
      <p:ext uri="{BB962C8B-B14F-4D97-AF65-F5344CB8AC3E}">
        <p14:creationId xmlns:p14="http://schemas.microsoft.com/office/powerpoint/2010/main" val="26349889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Slide"/>
          <p:cNvSpPr>
            <a:spLocks noGrp="1" noRot="1" noChangeAspect="1" noChangeArrowheads="1" noTextEdit="1"/>
          </p:cNvSpPr>
          <p:nvPr>
            <p:ph type="sldImg" idx="2"/>
          </p:nvPr>
        </p:nvSpPr>
        <p:spPr bwMode="auto">
          <a:xfrm>
            <a:off x="592138" y="415925"/>
            <a:ext cx="5241925" cy="3932238"/>
          </a:xfrm>
          <a:prstGeom prst="rect">
            <a:avLst/>
          </a:prstGeom>
          <a:noFill/>
          <a:ln w="12700">
            <a:solidFill>
              <a:srgbClr val="000000"/>
            </a:solidFill>
            <a:miter lim="800000"/>
            <a:headEnd/>
            <a:tailEnd/>
          </a:ln>
          <a:effectLst/>
        </p:spPr>
      </p:sp>
      <p:sp>
        <p:nvSpPr>
          <p:cNvPr id="3077" name="Notes"/>
          <p:cNvSpPr>
            <a:spLocks noGrp="1" noChangeArrowheads="1"/>
          </p:cNvSpPr>
          <p:nvPr>
            <p:ph type="body" sz="quarter" idx="3"/>
          </p:nvPr>
        </p:nvSpPr>
        <p:spPr bwMode="auto">
          <a:xfrm>
            <a:off x="676369" y="4544106"/>
            <a:ext cx="5072764" cy="4725870"/>
          </a:xfrm>
          <a:prstGeom prst="rect">
            <a:avLst/>
          </a:prstGeom>
          <a:noFill/>
          <a:ln w="9525">
            <a:noFill/>
            <a:miter lim="800000"/>
            <a:headEnd/>
            <a:tailEnd/>
          </a:ln>
          <a:effectLst/>
        </p:spPr>
        <p:txBody>
          <a:bodyPr vert="horz" wrap="square" lIns="90929" tIns="46538" rIns="90929" bIns="46538" numCol="1" anchor="t" anchorCtr="0" compatLnSpc="1">
            <a:prstTxWarp prst="textNoShape">
              <a:avLst/>
            </a:prstTxWarp>
          </a:body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090" name="Page Number Right"/>
          <p:cNvSpPr>
            <a:spLocks noGrp="1" noChangeArrowheads="1"/>
          </p:cNvSpPr>
          <p:nvPr>
            <p:ph type="sldNum" sz="quarter" idx="5"/>
          </p:nvPr>
        </p:nvSpPr>
        <p:spPr bwMode="auto">
          <a:xfrm>
            <a:off x="338184" y="9577577"/>
            <a:ext cx="6087317" cy="269151"/>
          </a:xfrm>
          <a:prstGeom prst="rect">
            <a:avLst/>
          </a:prstGeom>
          <a:noFill/>
          <a:ln w="9525">
            <a:noFill/>
            <a:miter lim="800000"/>
            <a:headEnd/>
            <a:tailEnd/>
          </a:ln>
          <a:effectLst/>
        </p:spPr>
        <p:txBody>
          <a:bodyPr vert="horz" wrap="square" lIns="90929" tIns="35799" rIns="90929" bIns="35799" numCol="1" anchor="b" anchorCtr="0" compatLnSpc="1">
            <a:prstTxWarp prst="textNoShape">
              <a:avLst/>
            </a:prstTxWarp>
          </a:bodyPr>
          <a:lstStyle>
            <a:lvl1pPr algn="r">
              <a:spcBef>
                <a:spcPct val="0"/>
              </a:spcBef>
              <a:defRPr sz="1100">
                <a:solidFill>
                  <a:srgbClr val="0070C0"/>
                </a:solidFill>
              </a:defRPr>
            </a:lvl1pPr>
          </a:lstStyle>
          <a:p>
            <a:r>
              <a:rPr lang="en-GB" dirty="0" smtClean="0"/>
              <a:t>Page </a:t>
            </a:r>
            <a:fld id="{85AAB474-CABD-470D-92A4-0CFABD39946B}" type="slidenum">
              <a:rPr lang="en-GB" smtClean="0"/>
              <a:pPr/>
              <a:t>‹#›</a:t>
            </a:fld>
            <a:endParaRPr lang="en-GB" dirty="0"/>
          </a:p>
        </p:txBody>
      </p:sp>
      <p:sp>
        <p:nvSpPr>
          <p:cNvPr id="12" name="TextBox 11"/>
          <p:cNvSpPr txBox="1"/>
          <p:nvPr/>
        </p:nvSpPr>
        <p:spPr>
          <a:xfrm>
            <a:off x="676369" y="87861"/>
            <a:ext cx="5073398" cy="257733"/>
          </a:xfrm>
          <a:prstGeom prst="rect">
            <a:avLst/>
          </a:prstGeom>
          <a:noFill/>
        </p:spPr>
        <p:txBody>
          <a:bodyPr lIns="0" tIns="43800" rIns="0" bIns="43800">
            <a:spAutoFit/>
          </a:bodyPr>
          <a:lstStyle/>
          <a:p>
            <a:pPr eaLnBrk="0" hangingPunct="0">
              <a:spcBef>
                <a:spcPct val="50000"/>
              </a:spcBef>
              <a:tabLst>
                <a:tab pos="8423850" algn="r"/>
              </a:tabLst>
              <a:defRPr/>
            </a:pPr>
            <a:r>
              <a:rPr lang="en-GB" sz="1100" dirty="0" smtClean="0">
                <a:solidFill>
                  <a:srgbClr val="0070C0"/>
                </a:solidFill>
                <a:latin typeface="Arial" pitchFamily="34" charset="0"/>
                <a:cs typeface="Arial" pitchFamily="34" charset="0"/>
              </a:rPr>
              <a:t>01 Fundamentals of Testing</a:t>
            </a:r>
            <a:r>
              <a:rPr lang="en-GB" sz="1100" dirty="0">
                <a:solidFill>
                  <a:srgbClr val="0070C0"/>
                </a:solidFill>
                <a:latin typeface="Arial" pitchFamily="34" charset="0"/>
                <a:cs typeface="Arial" pitchFamily="34" charset="0"/>
              </a:rPr>
              <a:t>	</a:t>
            </a:r>
          </a:p>
        </p:txBody>
      </p:sp>
    </p:spTree>
    <p:extLst>
      <p:ext uri="{BB962C8B-B14F-4D97-AF65-F5344CB8AC3E}">
        <p14:creationId xmlns:p14="http://schemas.microsoft.com/office/powerpoint/2010/main" val="979747585"/>
      </p:ext>
    </p:extLst>
  </p:cSld>
  <p:clrMap bg1="lt1" tx1="dk1" bg2="lt2" tx2="dk2" accent1="accent1" accent2="accent2" accent3="accent3" accent4="accent4" accent5="accent5" accent6="accent6" hlink="hlink" folHlink="folHlink"/>
  <p:hf dt="0"/>
  <p:notesStyle>
    <a:lvl1pPr algn="l" rtl="0" eaLnBrk="0" fontAlgn="base" hangingPunct="0">
      <a:spcBef>
        <a:spcPts val="48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ts val="48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ts val="48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ts val="48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ts val="48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r>
              <a:rPr lang="en-GB" dirty="0" smtClean="0"/>
              <a:t>Page </a:t>
            </a:r>
            <a:fld id="{85AAB474-CABD-470D-92A4-0CFABD39946B}" type="slidenum">
              <a:rPr lang="en-GB" smtClean="0"/>
              <a:pPr/>
              <a:t>1</a:t>
            </a:fld>
            <a:endParaRPr lang="en-GB" dirty="0"/>
          </a:p>
        </p:txBody>
      </p:sp>
      <p:sp>
        <p:nvSpPr>
          <p:cNvPr id="3" name="Slide Image Placeholder 2"/>
          <p:cNvSpPr>
            <a:spLocks noGrp="1" noRot="1" noChangeAspect="1"/>
          </p:cNvSpPr>
          <p:nvPr>
            <p:ph type="sldImg"/>
          </p:nvPr>
        </p:nvSpPr>
        <p:spPr>
          <a:xfrm>
            <a:off x="592138" y="415925"/>
            <a:ext cx="5240337" cy="3932238"/>
          </a:xfrm>
        </p:spPr>
      </p:sp>
      <p:sp>
        <p:nvSpPr>
          <p:cNvPr id="4" name="Notes Placeholder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5910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Rectangle 3"/>
          <p:cNvSpPr>
            <a:spLocks noGrp="1" noChangeArrowheads="1"/>
          </p:cNvSpPr>
          <p:nvPr>
            <p:ph type="body" idx="1"/>
          </p:nvPr>
        </p:nvSpPr>
        <p:spPr/>
        <p:txBody>
          <a:bodyPr/>
          <a:lstStyle/>
          <a:p>
            <a:r>
              <a:rPr lang="en-GB" dirty="0" smtClean="0"/>
              <a:t>As testing progresses the number and severity of defects found will trail off – the above is a typical graph.</a:t>
            </a:r>
          </a:p>
          <a:p>
            <a:r>
              <a:rPr lang="en-GB" dirty="0" smtClean="0"/>
              <a:t>So the same amount of  effort later in the project is likely to find fewer defects than early in the project – the law of diminishing returns. </a:t>
            </a:r>
          </a:p>
          <a:p>
            <a:r>
              <a:rPr lang="en-GB" dirty="0" smtClean="0"/>
              <a:t>At some point, the decision has to be made to stop testing.  This should be based on quality measures, i.e. when the software has reached an acceptable level of quality.</a:t>
            </a:r>
            <a:endParaRPr lang="en-GB" dirty="0"/>
          </a:p>
          <a:p>
            <a:r>
              <a:rPr lang="en-GB" dirty="0" smtClean="0"/>
              <a:t>When to stop is one of the most difficult decisions to make – but risk assessment will help.</a:t>
            </a:r>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10</a:t>
            </a:fld>
            <a:endParaRPr lang="en-GB" dirty="0"/>
          </a:p>
        </p:txBody>
      </p:sp>
      <p:sp>
        <p:nvSpPr>
          <p:cNvPr id="9" name="Slide Image Placeholder 8"/>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3394450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651867" y="5831266"/>
            <a:ext cx="5462509" cy="3010043"/>
          </a:xfrm>
          <a:prstGeom prst="rect">
            <a:avLst/>
          </a:prstGeom>
          <a:noFill/>
          <a:ln w="9525">
            <a:noFill/>
            <a:miter lim="800000"/>
            <a:headEnd/>
            <a:tailEnd/>
          </a:ln>
          <a:effectLst/>
        </p:spPr>
        <p:txBody>
          <a:bodyPr lIns="91830" tIns="45916" rIns="91830" bIns="45916"/>
          <a:lstStyle/>
          <a:p>
            <a:pPr defTabSz="917177">
              <a:spcBef>
                <a:spcPct val="30000"/>
              </a:spcBef>
            </a:pPr>
            <a:endParaRPr lang="en-US" sz="1600" dirty="0">
              <a:latin typeface="Times New Roman" pitchFamily="18" charset="0"/>
            </a:endParaRPr>
          </a:p>
        </p:txBody>
      </p:sp>
      <p:sp>
        <p:nvSpPr>
          <p:cNvPr id="579588" name="Rectangle 4"/>
          <p:cNvSpPr>
            <a:spLocks noGrp="1" noChangeArrowheads="1"/>
          </p:cNvSpPr>
          <p:nvPr>
            <p:ph type="body" idx="1"/>
          </p:nvPr>
        </p:nvSpPr>
        <p:spPr/>
        <p:txBody>
          <a:bodyPr/>
          <a:lstStyle/>
          <a:p>
            <a:r>
              <a:rPr lang="en-GB" dirty="0" smtClean="0"/>
              <a:t>This shows two systems:</a:t>
            </a:r>
          </a:p>
          <a:p>
            <a:r>
              <a:rPr lang="en-GB" dirty="0" smtClean="0"/>
              <a:t>a)  Printing a distribution list for the in-house magazine</a:t>
            </a:r>
          </a:p>
          <a:p>
            <a:r>
              <a:rPr lang="en-GB" dirty="0" smtClean="0"/>
              <a:t>b)  Cash dispenser</a:t>
            </a:r>
          </a:p>
          <a:p>
            <a:r>
              <a:rPr lang="en-GB" dirty="0" smtClean="0"/>
              <a:t>Clearly it would be silly to spend the same effort in testing these two systems.  </a:t>
            </a:r>
          </a:p>
          <a:p>
            <a:r>
              <a:rPr lang="en-GB" dirty="0" smtClean="0"/>
              <a:t>Deciding how much testing is enough should take account of the level of risk, including technical and business product and project risks, and project constraints such as time and budget. (Risk is discussed further in the Test Management session.)</a:t>
            </a:r>
          </a:p>
          <a:p>
            <a:r>
              <a:rPr lang="en-GB" dirty="0" smtClean="0"/>
              <a:t>Testing should provide sufficient information to stakeholders to make informed decisions about the release of the software or system being tested, for the next development step or handover to customers.</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11</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505428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12</a:t>
            </a:fld>
            <a:endParaRPr lang="en-GB" dirty="0"/>
          </a:p>
        </p:txBody>
      </p:sp>
      <p:sp>
        <p:nvSpPr>
          <p:cNvPr id="4" name="Slide Image Placeholder 3"/>
          <p:cNvSpPr>
            <a:spLocks noGrp="1" noRot="1" noChangeAspect="1"/>
          </p:cNvSpPr>
          <p:nvPr>
            <p:ph type="sldImg"/>
          </p:nvPr>
        </p:nvSpPr>
        <p:spPr>
          <a:xfrm>
            <a:off x="592138" y="415925"/>
            <a:ext cx="5240337" cy="3932238"/>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3387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GB" dirty="0" smtClean="0"/>
              <a:t>Page </a:t>
            </a:r>
            <a:fld id="{85AAB474-CABD-470D-92A4-0CFABD39946B}" type="slidenum">
              <a:rPr lang="en-GB" smtClean="0"/>
              <a:pPr/>
              <a:t>13</a:t>
            </a:fld>
            <a:endParaRPr lang="en-GB" dirty="0"/>
          </a:p>
        </p:txBody>
      </p:sp>
      <p:sp>
        <p:nvSpPr>
          <p:cNvPr id="6" name="Slide Image Placeholder 5"/>
          <p:cNvSpPr>
            <a:spLocks noGrp="1" noRot="1" noChangeAspect="1"/>
          </p:cNvSpPr>
          <p:nvPr>
            <p:ph type="sldImg"/>
          </p:nvPr>
        </p:nvSpPr>
        <p:spPr>
          <a:xfrm>
            <a:off x="592138" y="415925"/>
            <a:ext cx="5240337" cy="3932238"/>
          </a:xfrm>
        </p:spPr>
      </p:sp>
      <p:sp>
        <p:nvSpPr>
          <p:cNvPr id="7" name="Notes Placeholder 6"/>
          <p:cNvSpPr>
            <a:spLocks noGrp="1"/>
          </p:cNvSpPr>
          <p:nvPr>
            <p:ph type="body" idx="1"/>
          </p:nvPr>
        </p:nvSpPr>
        <p:spPr/>
        <p:txBody>
          <a:bodyPr/>
          <a:lstStyle/>
          <a:p>
            <a:r>
              <a:rPr lang="en-GB" dirty="0" smtClean="0"/>
              <a:t>Clarify the question for delegates:</a:t>
            </a:r>
          </a:p>
          <a:p>
            <a:r>
              <a:rPr lang="en-GB" dirty="0" smtClean="0"/>
              <a:t>What is involved in the testing process?</a:t>
            </a:r>
          </a:p>
          <a:p>
            <a:r>
              <a:rPr lang="en-GB" dirty="0" smtClean="0"/>
              <a:t>What do testers actually do?</a:t>
            </a:r>
          </a:p>
          <a:p>
            <a:r>
              <a:rPr lang="en-GB" dirty="0" smtClean="0"/>
              <a:t>NOT: Why test? - as we’ve already done that.</a:t>
            </a:r>
            <a:endParaRPr lang="en-GB" dirty="0"/>
          </a:p>
        </p:txBody>
      </p:sp>
    </p:spTree>
    <p:extLst>
      <p:ext uri="{BB962C8B-B14F-4D97-AF65-F5344CB8AC3E}">
        <p14:creationId xmlns:p14="http://schemas.microsoft.com/office/powerpoint/2010/main" val="1810861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Rectangle 3"/>
          <p:cNvSpPr>
            <a:spLocks noGrp="1" noChangeArrowheads="1"/>
          </p:cNvSpPr>
          <p:nvPr>
            <p:ph type="body" idx="1"/>
          </p:nvPr>
        </p:nvSpPr>
        <p:spPr/>
        <p:txBody>
          <a:bodyPr/>
          <a:lstStyle/>
          <a:p>
            <a:r>
              <a:rPr lang="en-GB" dirty="0" smtClean="0"/>
              <a:t>There are many definitions of testing.  Each has a certain truth. </a:t>
            </a:r>
          </a:p>
          <a:p>
            <a:r>
              <a:rPr lang="en-GB" dirty="0" smtClean="0"/>
              <a:t>Key features:</a:t>
            </a:r>
          </a:p>
          <a:p>
            <a:pPr marL="164249" indent="-164249">
              <a:buFont typeface="Arial" pitchFamily="34" charset="0"/>
              <a:buChar char="•"/>
            </a:pPr>
            <a:r>
              <a:rPr lang="en-GB" dirty="0" smtClean="0"/>
              <a:t>Testing is a process, not a single activity</a:t>
            </a:r>
          </a:p>
          <a:p>
            <a:pPr marL="164249" indent="-164249">
              <a:buFont typeface="Arial" pitchFamily="34" charset="0"/>
              <a:buChar char="•"/>
            </a:pPr>
            <a:r>
              <a:rPr lang="en-GB" dirty="0" smtClean="0"/>
              <a:t>The process consists of many different tasks, not just running software</a:t>
            </a:r>
          </a:p>
          <a:p>
            <a:pPr marL="164249" indent="-164249">
              <a:buFont typeface="Arial" pitchFamily="34" charset="0"/>
              <a:buChar char="•"/>
            </a:pPr>
            <a:r>
              <a:rPr lang="en-GB" dirty="0" smtClean="0"/>
              <a:t>Planning, preparation, checking results and reporting are just as important as executing  tests</a:t>
            </a:r>
          </a:p>
          <a:p>
            <a:pPr marL="164249" indent="-164249">
              <a:buFont typeface="Arial" pitchFamily="34" charset="0"/>
              <a:buChar char="•"/>
            </a:pPr>
            <a:r>
              <a:rPr lang="en-GB" dirty="0" smtClean="0"/>
              <a:t>Testing includes evaluation of documents as well as software</a:t>
            </a:r>
          </a:p>
          <a:p>
            <a:pPr marL="164249" indent="-164249">
              <a:buFont typeface="Arial" pitchFamily="34" charset="0"/>
              <a:buChar char="•"/>
            </a:pPr>
            <a:r>
              <a:rPr lang="en-GB" dirty="0" smtClean="0"/>
              <a:t>A major aim is to find defects – a fairly negative, but very important, view</a:t>
            </a:r>
          </a:p>
          <a:p>
            <a:pPr marL="164249" indent="-164249">
              <a:buFont typeface="Arial" pitchFamily="34" charset="0"/>
              <a:buChar char="•"/>
            </a:pPr>
            <a:r>
              <a:rPr lang="en-GB" dirty="0" smtClean="0"/>
              <a:t>Meeting needs is a more positive and equally important aim.</a:t>
            </a:r>
          </a:p>
          <a:p>
            <a:endParaRPr lang="en-GB" dirty="0" smtClean="0"/>
          </a:p>
          <a:p>
            <a:r>
              <a:rPr lang="en-GB" dirty="0" smtClean="0"/>
              <a:t>Reduce risk and increase confidence in the system</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14</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86641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p:txBody>
          <a:bodyPr/>
          <a:lstStyle/>
          <a:p>
            <a:r>
              <a:rPr lang="en-GB" dirty="0" smtClean="0"/>
              <a:t>These activities in a generic test process will be covered later.</a:t>
            </a:r>
          </a:p>
          <a:p>
            <a:r>
              <a:rPr lang="en-GB" dirty="0" smtClean="0"/>
              <a:t>Once recognised they have a bearing on estimating, monitoring and control, use of basis, techniques and quality gateways</a:t>
            </a:r>
            <a:r>
              <a:rPr lang="en-GB" dirty="0" smtClean="0"/>
              <a:t>.</a:t>
            </a:r>
          </a:p>
          <a:p>
            <a:endParaRPr lang="en-GB" dirty="0" smtClean="0"/>
          </a:p>
          <a:p>
            <a:r>
              <a:rPr lang="en-GB" dirty="0" smtClean="0"/>
              <a:t>What is testing?</a:t>
            </a:r>
          </a:p>
          <a:p>
            <a:endParaRPr lang="en-GB" dirty="0" smtClean="0"/>
          </a:p>
          <a:p>
            <a:r>
              <a:rPr lang="en-GB" dirty="0" smtClean="0"/>
              <a:t>PLANNING</a:t>
            </a:r>
            <a:r>
              <a:rPr lang="en-GB" baseline="0" dirty="0" smtClean="0"/>
              <a:t> AND CONTROL</a:t>
            </a:r>
          </a:p>
          <a:p>
            <a:r>
              <a:rPr lang="en-GB" baseline="0" dirty="0" smtClean="0"/>
              <a:t>IDENTIFYING TEST CONDITIONS</a:t>
            </a:r>
          </a:p>
          <a:p>
            <a:r>
              <a:rPr lang="en-GB" baseline="0" dirty="0" smtClean="0"/>
              <a:t>DESIGNING TEST CASES</a:t>
            </a:r>
          </a:p>
          <a:p>
            <a:r>
              <a:rPr lang="en-GB" baseline="0" dirty="0" smtClean="0"/>
              <a:t>EVALUATING COMPLETION CRITERIA</a:t>
            </a:r>
          </a:p>
          <a:p>
            <a:r>
              <a:rPr lang="en-GB" baseline="0" dirty="0" smtClean="0"/>
              <a:t>REPORTING ON THE TESTING PROCESS</a:t>
            </a:r>
          </a:p>
          <a:p>
            <a:r>
              <a:rPr lang="en-GB" baseline="0" dirty="0" smtClean="0"/>
              <a:t>CLOSURE</a:t>
            </a:r>
          </a:p>
          <a:p>
            <a:endParaRPr lang="en-GB" baseline="0" dirty="0" smtClean="0"/>
          </a:p>
          <a:p>
            <a:endParaRPr lang="en-GB" dirty="0" smtClean="0"/>
          </a:p>
          <a:p>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15</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78073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body" idx="1"/>
          </p:nvPr>
        </p:nvSpPr>
        <p:spPr/>
        <p:txBody>
          <a:bodyPr/>
          <a:lstStyle/>
          <a:p>
            <a:r>
              <a:rPr lang="en-GB" dirty="0" smtClean="0"/>
              <a:t>The thought process of designing tests early in the life cycle (verifying the test basis via test design) can help to prevent defects from being introduced into code. Reviews of documents (e.g. requirements) also help to prevent defects appearing in the code.</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16</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222397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Grp="1" noChangeArrowheads="1"/>
          </p:cNvSpPr>
          <p:nvPr>
            <p:ph type="body" idx="1"/>
          </p:nvPr>
        </p:nvSpPr>
        <p:spPr/>
        <p:txBody>
          <a:bodyPr/>
          <a:lstStyle/>
          <a:p>
            <a:r>
              <a:rPr lang="en-GB" dirty="0" smtClean="0"/>
              <a:t>The slide above shows some common objectives, but there may be many more.</a:t>
            </a:r>
          </a:p>
          <a:p>
            <a:r>
              <a:rPr lang="en-GB" dirty="0" smtClean="0"/>
              <a:t>Different objectives will apply at different stages in testing:</a:t>
            </a:r>
          </a:p>
          <a:p>
            <a:pPr marL="164249" indent="-164249">
              <a:buFont typeface="Arial" pitchFamily="34" charset="0"/>
              <a:buChar char="•"/>
            </a:pPr>
            <a:r>
              <a:rPr lang="en-GB" dirty="0" smtClean="0"/>
              <a:t>During development testing (component, integration and system testing), the main aim may be to find and fix as many defects as possible.</a:t>
            </a:r>
          </a:p>
          <a:p>
            <a:pPr marL="164249" indent="-164249">
              <a:buFont typeface="Arial" pitchFamily="34" charset="0"/>
              <a:buChar char="•"/>
            </a:pPr>
            <a:r>
              <a:rPr lang="en-GB" dirty="0" smtClean="0"/>
              <a:t>In acceptance testing, the main purpose may be to ensure the software meets user requirements, and to give confidence in the software quality.</a:t>
            </a:r>
          </a:p>
          <a:p>
            <a:pPr marL="164249" indent="-164249">
              <a:buFont typeface="Arial" pitchFamily="34" charset="0"/>
              <a:buChar char="•"/>
            </a:pPr>
            <a:r>
              <a:rPr lang="en-GB" dirty="0" smtClean="0"/>
              <a:t>During maintenance testing, one aim may be to ensure that no new defects have been introduced by changes to software.</a:t>
            </a:r>
          </a:p>
          <a:p>
            <a:pPr marL="164249" indent="-164249">
              <a:buFont typeface="Arial" pitchFamily="34" charset="0"/>
              <a:buChar char="•"/>
            </a:pPr>
            <a:r>
              <a:rPr lang="en-GB" dirty="0" smtClean="0"/>
              <a:t>In operational testing, the major objective may be to assess system characteristics such as reliability or availability.</a:t>
            </a:r>
          </a:p>
          <a:p>
            <a:pPr marL="164249" indent="-164249">
              <a:buFont typeface="Arial" pitchFamily="34" charset="0"/>
              <a:buChar char="•"/>
            </a:pPr>
            <a:r>
              <a:rPr lang="en-GB" dirty="0" smtClean="0"/>
              <a:t>In static testing, the aim is to remove defects from project documents, so preventing defects being incorporated into software.</a:t>
            </a:r>
          </a:p>
          <a:p>
            <a:pPr marL="164249" indent="-164249">
              <a:buFont typeface="Arial" pitchFamily="34" charset="0"/>
              <a:buChar char="•"/>
            </a:pPr>
            <a:endParaRPr lang="en-GB" dirty="0" smtClean="0"/>
          </a:p>
          <a:p>
            <a:pPr marL="164249" indent="-164249">
              <a:buFont typeface="Arial" pitchFamily="34" charset="0"/>
              <a:buChar char="•"/>
            </a:pPr>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17</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4065993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Testing and debugging are </a:t>
            </a:r>
            <a:r>
              <a:rPr lang="en-GB" dirty="0"/>
              <a:t>different. </a:t>
            </a:r>
            <a:endParaRPr lang="en-GB" dirty="0" smtClean="0"/>
          </a:p>
          <a:p>
            <a:r>
              <a:rPr lang="en-GB" dirty="0"/>
              <a:t>Testing is about finding rather than fixing defects</a:t>
            </a:r>
            <a:r>
              <a:rPr lang="en-GB" dirty="0" smtClean="0"/>
              <a:t>.  Testing </a:t>
            </a:r>
            <a:r>
              <a:rPr lang="en-GB" dirty="0"/>
              <a:t>can show failures that are caused by defects. </a:t>
            </a:r>
            <a:endParaRPr lang="en-GB" dirty="0" smtClean="0"/>
          </a:p>
          <a:p>
            <a:r>
              <a:rPr lang="en-GB" dirty="0" smtClean="0"/>
              <a:t>Debugging </a:t>
            </a:r>
            <a:r>
              <a:rPr lang="en-GB" dirty="0"/>
              <a:t>is the development activity that identifies the cause of a defect, repairs the code and checks that the defect has been fixed correctly. </a:t>
            </a:r>
            <a:endParaRPr lang="en-GB" dirty="0" smtClean="0"/>
          </a:p>
          <a:p>
            <a:r>
              <a:rPr lang="en-GB" dirty="0" smtClean="0"/>
              <a:t>Subsequent </a:t>
            </a:r>
            <a:r>
              <a:rPr lang="en-GB" dirty="0"/>
              <a:t>re-test by a tester ensures that the fix does indeed resolve the failure. </a:t>
            </a:r>
          </a:p>
          <a:p>
            <a:r>
              <a:rPr lang="en-GB" dirty="0" smtClean="0"/>
              <a:t>The </a:t>
            </a:r>
            <a:r>
              <a:rPr lang="en-GB" dirty="0"/>
              <a:t>responsibility for each activity is very different, i.e. testers test and developers debug.</a:t>
            </a:r>
          </a:p>
          <a:p>
            <a:r>
              <a:rPr lang="en-GB" dirty="0" smtClean="0"/>
              <a:t>Tell the joke “How many testers does it take to fix a light bulb?”</a:t>
            </a:r>
          </a:p>
          <a:p>
            <a:r>
              <a:rPr lang="en-GB" dirty="0" smtClean="0"/>
              <a:t>A: none, they just notice the room’s gone dark and report it to a developer.</a:t>
            </a:r>
          </a:p>
          <a:p>
            <a:endParaRPr lang="en-GB" dirty="0" smtClean="0"/>
          </a:p>
          <a:p>
            <a:r>
              <a:rPr lang="en-GB" dirty="0" smtClean="0"/>
              <a:t>Testers anyone doing a test is a tester</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r>
              <a:rPr lang="en-GB" dirty="0" smtClean="0"/>
              <a:t>Page </a:t>
            </a:r>
            <a:fld id="{85AAB474-CABD-470D-92A4-0CFABD39946B}" type="slidenum">
              <a:rPr lang="en-GB" smtClean="0"/>
              <a:pPr/>
              <a:t>18</a:t>
            </a:fld>
            <a:endParaRPr lang="en-GB" dirty="0"/>
          </a:p>
        </p:txBody>
      </p:sp>
      <p:sp>
        <p:nvSpPr>
          <p:cNvPr id="7" name="Slide Image Placeholder 6"/>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229361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3"/>
          <p:cNvSpPr>
            <a:spLocks noGrp="1" noChangeArrowheads="1"/>
          </p:cNvSpPr>
          <p:nvPr>
            <p:ph type="body" idx="1"/>
          </p:nvPr>
        </p:nvSpPr>
        <p:spPr/>
        <p:txBody>
          <a:bodyPr/>
          <a:lstStyle/>
          <a:p>
            <a:r>
              <a:rPr lang="en-GB" dirty="0" smtClean="0"/>
              <a:t>Seven general principles have been identified to offer guidelines for all testing.</a:t>
            </a:r>
          </a:p>
          <a:p>
            <a:endParaRPr lang="en-GB" dirty="0" smtClean="0"/>
          </a:p>
          <a:p>
            <a:pPr marL="228600" indent="-228600">
              <a:buAutoNum type="arabicPeriod"/>
            </a:pPr>
            <a:r>
              <a:rPr lang="en-GB" baseline="0" dirty="0" smtClean="0"/>
              <a:t>Testing shows the presence of defects</a:t>
            </a:r>
          </a:p>
          <a:p>
            <a:pPr marL="228600" indent="-228600">
              <a:buAutoNum type="arabicPeriod"/>
            </a:pPr>
            <a:r>
              <a:rPr lang="en-GB" dirty="0" smtClean="0"/>
              <a:t>Exhaustive testing is impossible</a:t>
            </a:r>
          </a:p>
          <a:p>
            <a:pPr marL="228600" indent="-228600">
              <a:buAutoNum type="arabicPeriod"/>
            </a:pPr>
            <a:r>
              <a:rPr lang="en-GB" dirty="0" smtClean="0"/>
              <a:t>Early Testing</a:t>
            </a:r>
          </a:p>
          <a:p>
            <a:pPr marL="228600" indent="-228600">
              <a:buAutoNum type="arabicPeriod"/>
            </a:pPr>
            <a:r>
              <a:rPr lang="en-GB" dirty="0" smtClean="0"/>
              <a:t>Defect Clustering</a:t>
            </a:r>
          </a:p>
          <a:p>
            <a:pPr marL="228600" indent="-228600">
              <a:buAutoNum type="arabicPeriod"/>
            </a:pPr>
            <a:r>
              <a:rPr lang="en-GB" dirty="0" smtClean="0"/>
              <a:t>Pesticide Paradox</a:t>
            </a:r>
          </a:p>
          <a:p>
            <a:pPr marL="228600" indent="-228600">
              <a:buAutoNum type="arabicPeriod"/>
            </a:pPr>
            <a:r>
              <a:rPr lang="en-GB" dirty="0" smtClean="0"/>
              <a:t>Testing is context dependant</a:t>
            </a:r>
          </a:p>
          <a:p>
            <a:pPr marL="228600" indent="-228600">
              <a:buAutoNum type="arabicPeriod"/>
            </a:pPr>
            <a:r>
              <a:rPr lang="en-GB" dirty="0" smtClean="0"/>
              <a:t>Absence of </a:t>
            </a:r>
            <a:r>
              <a:rPr lang="en-GB" dirty="0" err="1" smtClean="0"/>
              <a:t>erros</a:t>
            </a:r>
            <a:r>
              <a:rPr lang="en-GB" baseline="0" dirty="0" smtClean="0"/>
              <a:t> fallacy</a:t>
            </a:r>
            <a:endParaRPr lang="en-GB" dirty="0" smtClean="0"/>
          </a:p>
          <a:p>
            <a:pPr marL="228600" indent="-228600">
              <a:buAutoNum type="arabicPeriod"/>
            </a:pPr>
            <a:endParaRPr lang="en-GB" dirty="0" smtClean="0"/>
          </a:p>
          <a:p>
            <a:pPr marL="228600" indent="-228600">
              <a:buAutoNum type="arabicPeriod"/>
            </a:pPr>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19</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418568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3"/>
          <p:cNvSpPr>
            <a:spLocks noGrp="1" noChangeArrowheads="1"/>
          </p:cNvSpPr>
          <p:nvPr>
            <p:ph type="body" idx="1"/>
          </p:nvPr>
        </p:nvSpPr>
        <p:spPr/>
        <p:txBody>
          <a:bodyPr/>
          <a:lstStyle/>
          <a:p>
            <a:r>
              <a:rPr lang="en-GB" dirty="0" smtClean="0"/>
              <a:t>Talk through</a:t>
            </a:r>
            <a:endParaRPr lang="en-GB" dirty="0"/>
          </a:p>
        </p:txBody>
      </p:sp>
      <p:sp>
        <p:nvSpPr>
          <p:cNvPr id="9" name="Slide Number Placeholder 8"/>
          <p:cNvSpPr>
            <a:spLocks noGrp="1"/>
          </p:cNvSpPr>
          <p:nvPr>
            <p:ph type="sldNum" sz="quarter" idx="10"/>
          </p:nvPr>
        </p:nvSpPr>
        <p:spPr/>
        <p:txBody>
          <a:bodyPr/>
          <a:lstStyle/>
          <a:p>
            <a:r>
              <a:rPr lang="en-GB" dirty="0" smtClean="0"/>
              <a:t>Page </a:t>
            </a:r>
            <a:fld id="{85AAB474-CABD-470D-92A4-0CFABD39946B}" type="slidenum">
              <a:rPr lang="en-GB" smtClean="0"/>
              <a:pPr/>
              <a:t>2</a:t>
            </a:fld>
            <a:endParaRPr lang="en-GB" dirty="0"/>
          </a:p>
        </p:txBody>
      </p:sp>
      <p:sp>
        <p:nvSpPr>
          <p:cNvPr id="4" name="Slide Image Placeholder 3"/>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3786998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3"/>
          <p:cNvSpPr>
            <a:spLocks noGrp="1" noChangeArrowheads="1"/>
          </p:cNvSpPr>
          <p:nvPr>
            <p:ph type="body" idx="1"/>
          </p:nvPr>
        </p:nvSpPr>
        <p:spPr/>
        <p:txBody>
          <a:bodyPr/>
          <a:lstStyle/>
          <a:p>
            <a:r>
              <a:rPr lang="en-GB" b="1" dirty="0" smtClean="0"/>
              <a:t>1. Testing Shows the Presence of Defects</a:t>
            </a:r>
          </a:p>
          <a:p>
            <a:r>
              <a:rPr lang="en-GB" dirty="0"/>
              <a:t>No matter how many defects we find and remove, we can never be sure we have found them all. </a:t>
            </a:r>
          </a:p>
          <a:p>
            <a:r>
              <a:rPr lang="en-GB" dirty="0"/>
              <a:t>We can increase the reliability of software but can never guarantee 100% </a:t>
            </a:r>
            <a:r>
              <a:rPr lang="en-GB" dirty="0" smtClean="0"/>
              <a:t>quality.</a:t>
            </a:r>
          </a:p>
          <a:p>
            <a:r>
              <a:rPr lang="en-GB" b="1" dirty="0" smtClean="0"/>
              <a:t>2. Exhaustive Testing is Impossible</a:t>
            </a:r>
          </a:p>
          <a:p>
            <a:r>
              <a:rPr lang="en-GB" dirty="0" smtClean="0"/>
              <a:t>Exhaustive Testing: “A </a:t>
            </a:r>
            <a:r>
              <a:rPr lang="en-GB" dirty="0"/>
              <a:t>test approach in which the test suite comprises all combinations of inputs and </a:t>
            </a:r>
            <a:r>
              <a:rPr lang="en-GB" dirty="0" smtClean="0"/>
              <a:t>preconditions.”</a:t>
            </a:r>
            <a:endParaRPr lang="en-GB" dirty="0"/>
          </a:p>
          <a:p>
            <a:r>
              <a:rPr lang="en-GB" dirty="0" smtClean="0"/>
              <a:t>Most </a:t>
            </a:r>
            <a:r>
              <a:rPr lang="en-GB" dirty="0"/>
              <a:t>modern software systems are complex, with various hardware, software, operating systems </a:t>
            </a:r>
            <a:r>
              <a:rPr lang="en-GB" dirty="0" smtClean="0"/>
              <a:t>etc. </a:t>
            </a:r>
            <a:r>
              <a:rPr lang="en-GB" dirty="0"/>
              <a:t>all interacting</a:t>
            </a:r>
            <a:r>
              <a:rPr lang="en-GB" dirty="0" smtClean="0"/>
              <a:t>.  Trying </a:t>
            </a:r>
            <a:r>
              <a:rPr lang="en-GB" dirty="0"/>
              <a:t>to identify all possible combinations of these, plus all possible combinations of inputs and pre-existing data is practically impossible.</a:t>
            </a:r>
          </a:p>
          <a:p>
            <a:r>
              <a:rPr lang="en-GB" dirty="0"/>
              <a:t>Therefore testers must  prioritise and focus testing where it will do the most good, e.g. the most critical functions, the most commonly-used transactions, the most volatile parts of code, etc</a:t>
            </a:r>
            <a:r>
              <a:rPr lang="en-GB" dirty="0" smtClean="0"/>
              <a:t>.  Risk </a:t>
            </a:r>
            <a:r>
              <a:rPr lang="en-GB" dirty="0"/>
              <a:t>analysis is used to identify what to test and what not to test </a:t>
            </a:r>
            <a:r>
              <a:rPr lang="en-GB" dirty="0" smtClean="0"/>
              <a:t>(covered later.)</a:t>
            </a:r>
            <a:endParaRPr lang="en-US" dirty="0"/>
          </a:p>
          <a:p>
            <a:r>
              <a:rPr lang="en-GB" b="1" dirty="0" smtClean="0"/>
              <a:t>3. Early Testing</a:t>
            </a:r>
          </a:p>
          <a:p>
            <a:r>
              <a:rPr lang="en-GB" dirty="0"/>
              <a:t>Q: What type of testing can be done early in lifecycle</a:t>
            </a:r>
            <a:r>
              <a:rPr lang="en-GB" dirty="0" smtClean="0"/>
              <a:t>?</a:t>
            </a:r>
            <a:br>
              <a:rPr lang="en-GB" dirty="0" smtClean="0"/>
            </a:br>
            <a:r>
              <a:rPr lang="en-GB" dirty="0" smtClean="0"/>
              <a:t>A</a:t>
            </a:r>
            <a:r>
              <a:rPr lang="en-GB" dirty="0"/>
              <a:t>: Static testing, analysis of requirements, design of test cases.</a:t>
            </a:r>
          </a:p>
          <a:p>
            <a:r>
              <a:rPr lang="en-GB" dirty="0"/>
              <a:t>This can help to prevent defect multiplication, where an incorrect requirement leads to a number of incorrect software </a:t>
            </a:r>
            <a:r>
              <a:rPr lang="en-GB" dirty="0" smtClean="0"/>
              <a:t>components.</a:t>
            </a:r>
            <a:endParaRPr lang="en-GB" dirty="0"/>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20</a:t>
            </a:fld>
            <a:endParaRPr lang="en-GB"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548764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3"/>
          <p:cNvSpPr>
            <a:spLocks noGrp="1" noChangeArrowheads="1"/>
          </p:cNvSpPr>
          <p:nvPr>
            <p:ph type="body" idx="1"/>
          </p:nvPr>
        </p:nvSpPr>
        <p:spPr/>
        <p:txBody>
          <a:bodyPr/>
          <a:lstStyle/>
          <a:p>
            <a:r>
              <a:rPr lang="en-GB" b="1" dirty="0" smtClean="0"/>
              <a:t>4. Defect Clustering</a:t>
            </a:r>
            <a:endParaRPr lang="en-GB" b="1" dirty="0"/>
          </a:p>
          <a:p>
            <a:r>
              <a:rPr lang="en-GB" dirty="0"/>
              <a:t>Bugs are sociable creatures and like to live in families!</a:t>
            </a:r>
          </a:p>
          <a:p>
            <a:r>
              <a:rPr lang="en-GB" dirty="0"/>
              <a:t>Q: Why should some areas of software contain more defects than others</a:t>
            </a:r>
            <a:r>
              <a:rPr lang="en-GB" dirty="0" smtClean="0"/>
              <a:t>?</a:t>
            </a:r>
            <a:br>
              <a:rPr lang="en-GB" dirty="0" smtClean="0"/>
            </a:br>
            <a:r>
              <a:rPr lang="en-GB" dirty="0" smtClean="0"/>
              <a:t>A</a:t>
            </a:r>
            <a:r>
              <a:rPr lang="en-GB" dirty="0"/>
              <a:t>: complexity, experience of developers, time allowed for coding</a:t>
            </a:r>
          </a:p>
          <a:p>
            <a:r>
              <a:rPr lang="en-GB" dirty="0"/>
              <a:t>Testers have always recognised some areas of software are more vulnerable than others</a:t>
            </a:r>
            <a:r>
              <a:rPr lang="en-GB" dirty="0" smtClean="0"/>
              <a:t>.  Identifying </a:t>
            </a:r>
            <a:r>
              <a:rPr lang="en-GB" dirty="0"/>
              <a:t>these clusters is useful for risk-based testing and for exploratory testing and error guessing.  </a:t>
            </a:r>
          </a:p>
          <a:p>
            <a:r>
              <a:rPr lang="en-GB" dirty="0"/>
              <a:t>The Pareto Principle applies (80:20 rule);  80% of the defects are in 20% of the code</a:t>
            </a:r>
            <a:r>
              <a:rPr lang="en-GB" dirty="0" smtClean="0"/>
              <a:t>.</a:t>
            </a:r>
          </a:p>
          <a:p>
            <a:r>
              <a:rPr lang="en-GB" dirty="0" smtClean="0"/>
              <a:t>Most obvious is </a:t>
            </a:r>
            <a:r>
              <a:rPr lang="en-GB" dirty="0" err="1" smtClean="0"/>
              <a:t>intergrating</a:t>
            </a:r>
            <a:r>
              <a:rPr lang="en-GB" dirty="0" smtClean="0"/>
              <a:t> with an external system – database</a:t>
            </a:r>
            <a:r>
              <a:rPr lang="en-GB" baseline="0" dirty="0" smtClean="0"/>
              <a:t> + code</a:t>
            </a:r>
            <a:endParaRPr lang="en-GB" dirty="0"/>
          </a:p>
          <a:p>
            <a:r>
              <a:rPr lang="en-GB" b="1" dirty="0" smtClean="0"/>
              <a:t>5. Pesticide Paradox</a:t>
            </a:r>
          </a:p>
          <a:p>
            <a:r>
              <a:rPr lang="en-GB" dirty="0"/>
              <a:t>Developers, testers and users will have different focus in their test designs and so will find different defects.</a:t>
            </a:r>
          </a:p>
          <a:p>
            <a:r>
              <a:rPr lang="en-GB" dirty="0"/>
              <a:t>Also, developers learn from their mistakes and produce software so that it will pass standard tests, so different ones have to be devised.</a:t>
            </a:r>
          </a:p>
          <a:p>
            <a:r>
              <a:rPr lang="en-GB" dirty="0"/>
              <a:t>This is linked to testing objectives discussed earlier (and to independence of testing discussed later): new tests should be devised by different testers with different viewpoints at different stages of testing, e.g. UAT will focus on different tests from System Testing</a:t>
            </a:r>
            <a:r>
              <a:rPr lang="en-GB" dirty="0" smtClean="0"/>
              <a:t>.</a:t>
            </a:r>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21</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1175538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3"/>
          <p:cNvSpPr>
            <a:spLocks noGrp="1" noChangeArrowheads="1"/>
          </p:cNvSpPr>
          <p:nvPr>
            <p:ph type="body" idx="1"/>
          </p:nvPr>
        </p:nvSpPr>
        <p:spPr/>
        <p:txBody>
          <a:bodyPr/>
          <a:lstStyle/>
          <a:p>
            <a:r>
              <a:rPr lang="en-GB" b="1" dirty="0" smtClean="0"/>
              <a:t>6. Testing is Context-Dependent</a:t>
            </a:r>
            <a:endParaRPr lang="en-GB" b="1" dirty="0"/>
          </a:p>
          <a:p>
            <a:r>
              <a:rPr lang="en-US" dirty="0"/>
              <a:t>Different business contexts, e.g.</a:t>
            </a:r>
          </a:p>
          <a:p>
            <a:r>
              <a:rPr lang="en-US" dirty="0"/>
              <a:t>E-commerce: 		focus on user input, usability, non-functional reqs</a:t>
            </a:r>
          </a:p>
          <a:p>
            <a:r>
              <a:rPr lang="en-US" dirty="0"/>
              <a:t>Pollution control:	</a:t>
            </a:r>
            <a:r>
              <a:rPr lang="en-US" dirty="0" smtClean="0"/>
              <a:t> 	focus </a:t>
            </a:r>
            <a:r>
              <a:rPr lang="en-US" dirty="0"/>
              <a:t>on safety-critical aspects</a:t>
            </a:r>
          </a:p>
          <a:p>
            <a:r>
              <a:rPr lang="en-US" dirty="0"/>
              <a:t>Batch payroll:		focus on accuracy of processing, batch performance</a:t>
            </a:r>
          </a:p>
          <a:p>
            <a:r>
              <a:rPr lang="en-US" dirty="0"/>
              <a:t>Ask delegates for more examples from their businesses.</a:t>
            </a:r>
          </a:p>
          <a:p>
            <a:r>
              <a:rPr lang="en-US" dirty="0"/>
              <a:t>This leads us to the idea that although there may be standards for testing, each project could apply different aspects of these.</a:t>
            </a:r>
          </a:p>
          <a:p>
            <a:r>
              <a:rPr lang="en-GB" b="1" dirty="0" smtClean="0"/>
              <a:t>7. Absence-of-Errors Fallacy</a:t>
            </a:r>
            <a:endParaRPr lang="en-GB" b="1" dirty="0"/>
          </a:p>
          <a:p>
            <a:r>
              <a:rPr lang="en-US" dirty="0"/>
              <a:t>A system may ‘work’ (i.e. do the basic functions) but still be unusable in practice. </a:t>
            </a:r>
            <a:r>
              <a:rPr lang="en-US" dirty="0" smtClean="0"/>
              <a:t> This </a:t>
            </a:r>
            <a:r>
              <a:rPr lang="en-US" dirty="0"/>
              <a:t>is particularly true of non-functional requirements e.g. performance, usability.</a:t>
            </a:r>
          </a:p>
          <a:p>
            <a:r>
              <a:rPr lang="en-US" dirty="0"/>
              <a:t>Or it may be reliable, quick, user-friendly and efficient but not perform its required function properly.</a:t>
            </a:r>
          </a:p>
          <a:p>
            <a:r>
              <a:rPr lang="en-US" dirty="0"/>
              <a:t>Even after thorough testing, there may be many defects still lurking in the software</a:t>
            </a:r>
            <a:r>
              <a:rPr lang="en-US" dirty="0" smtClean="0"/>
              <a:t>.</a:t>
            </a:r>
            <a:endParaRPr lang="en-US" dirty="0"/>
          </a:p>
          <a:p>
            <a:endParaRPr lang="en-US"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22</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3952130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23</a:t>
            </a:fld>
            <a:endParaRPr lang="en-GB" dirty="0"/>
          </a:p>
        </p:txBody>
      </p:sp>
      <p:sp>
        <p:nvSpPr>
          <p:cNvPr id="4" name="Slide Image Placeholder 3"/>
          <p:cNvSpPr>
            <a:spLocks noGrp="1" noRot="1" noChangeAspect="1"/>
          </p:cNvSpPr>
          <p:nvPr>
            <p:ph type="sldImg"/>
          </p:nvPr>
        </p:nvSpPr>
        <p:spPr>
          <a:xfrm>
            <a:off x="592138" y="415925"/>
            <a:ext cx="5240337" cy="3932238"/>
          </a:xfrm>
        </p:spPr>
      </p:sp>
      <p:sp>
        <p:nvSpPr>
          <p:cNvPr id="5" name="Notes Placeholder 4"/>
          <p:cNvSpPr>
            <a:spLocks noGrp="1"/>
          </p:cNvSpPr>
          <p:nvPr>
            <p:ph type="body" idx="1"/>
          </p:nvPr>
        </p:nvSpPr>
        <p:spPr/>
        <p:txBody>
          <a:bodyPr/>
          <a:lstStyle/>
          <a:p>
            <a:r>
              <a:rPr lang="en-GB" dirty="0" smtClean="0"/>
              <a:t>Validation = Right System (That</a:t>
            </a:r>
            <a:r>
              <a:rPr lang="en-GB" baseline="0" dirty="0" smtClean="0"/>
              <a:t> we have built the right system)</a:t>
            </a:r>
            <a:endParaRPr lang="en-GB" dirty="0" smtClean="0"/>
          </a:p>
          <a:p>
            <a:r>
              <a:rPr lang="en-GB" dirty="0" smtClean="0"/>
              <a:t>Verification = System Right (That we have build the system correctly</a:t>
            </a:r>
            <a:r>
              <a:rPr lang="en-GB" dirty="0" smtClean="0"/>
              <a:t>)</a:t>
            </a:r>
          </a:p>
          <a:p>
            <a:endParaRPr lang="en-GB" dirty="0" smtClean="0"/>
          </a:p>
          <a:p>
            <a:r>
              <a:rPr lang="en-GB" dirty="0" smtClean="0"/>
              <a:t>Planning and design</a:t>
            </a:r>
          </a:p>
          <a:p>
            <a:r>
              <a:rPr lang="en-GB" dirty="0" smtClean="0"/>
              <a:t>Analysis and Design</a:t>
            </a:r>
          </a:p>
          <a:p>
            <a:r>
              <a:rPr lang="en-GB" dirty="0" err="1" smtClean="0"/>
              <a:t>Implementaion</a:t>
            </a:r>
            <a:r>
              <a:rPr lang="en-GB" dirty="0" smtClean="0"/>
              <a:t> and execution</a:t>
            </a:r>
          </a:p>
          <a:p>
            <a:r>
              <a:rPr lang="en-GB" dirty="0" err="1" smtClean="0"/>
              <a:t>Evaluaiation</a:t>
            </a:r>
            <a:r>
              <a:rPr lang="en-GB" dirty="0" smtClean="0"/>
              <a:t> exit criteria and reporting</a:t>
            </a:r>
          </a:p>
          <a:p>
            <a:r>
              <a:rPr lang="en-GB" dirty="0" smtClean="0"/>
              <a:t>Test closure activities</a:t>
            </a:r>
            <a:endParaRPr lang="en-GB" dirty="0"/>
          </a:p>
        </p:txBody>
      </p:sp>
    </p:spTree>
    <p:extLst>
      <p:ext uri="{BB962C8B-B14F-4D97-AF65-F5344CB8AC3E}">
        <p14:creationId xmlns:p14="http://schemas.microsoft.com/office/powerpoint/2010/main" val="60653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r>
              <a:rPr lang="en-GB" dirty="0" smtClean="0"/>
              <a:t>Page </a:t>
            </a:r>
            <a:fld id="{85AAB474-CABD-470D-92A4-0CFABD39946B}" type="slidenum">
              <a:rPr lang="en-GB" smtClean="0"/>
              <a:pPr/>
              <a:t>24</a:t>
            </a:fld>
            <a:endParaRPr lang="en-GB" dirty="0"/>
          </a:p>
        </p:txBody>
      </p:sp>
      <p:sp>
        <p:nvSpPr>
          <p:cNvPr id="6" name="Slide Image Placeholder 5"/>
          <p:cNvSpPr>
            <a:spLocks noGrp="1" noRot="1" noChangeAspect="1"/>
          </p:cNvSpPr>
          <p:nvPr>
            <p:ph type="sldImg"/>
          </p:nvPr>
        </p:nvSpPr>
        <p:spPr>
          <a:xfrm>
            <a:off x="592138" y="415925"/>
            <a:ext cx="5240337" cy="3932238"/>
          </a:xfrm>
        </p:spPr>
      </p:sp>
      <p:sp>
        <p:nvSpPr>
          <p:cNvPr id="7" name="Notes Placeholder 6"/>
          <p:cNvSpPr>
            <a:spLocks noGrp="1"/>
          </p:cNvSpPr>
          <p:nvPr>
            <p:ph type="body" idx="1"/>
          </p:nvPr>
        </p:nvSpPr>
        <p:spPr/>
        <p:txBody>
          <a:bodyPr/>
          <a:lstStyle/>
          <a:p>
            <a:r>
              <a:rPr lang="en-GB" dirty="0" smtClean="0"/>
              <a:t>The most visible part of testing is test execution.</a:t>
            </a:r>
          </a:p>
          <a:p>
            <a:r>
              <a:rPr lang="en-GB" dirty="0" smtClean="0"/>
              <a:t>But to be effective and efficient, test plans should also include time to be spent on planning the tests, designing test cases, preparing for execution and evaluating results.</a:t>
            </a:r>
          </a:p>
          <a:p>
            <a:r>
              <a:rPr lang="en-GB" dirty="0" smtClean="0"/>
              <a:t>It may be required to tailor these main activities within the context of the system and project.</a:t>
            </a:r>
          </a:p>
          <a:p>
            <a:endParaRPr lang="en-GB" dirty="0" smtClean="0"/>
          </a:p>
          <a:p>
            <a:r>
              <a:rPr lang="en-GB" b="1" u="sng" dirty="0" smtClean="0"/>
              <a:t>NOTE</a:t>
            </a:r>
          </a:p>
          <a:p>
            <a:r>
              <a:rPr lang="en-GB" dirty="0" smtClean="0"/>
              <a:t>The exam syllabus is quite prescriptive and detailed in terms of which tasks fall into which main activity of the Fundamental Test Process.  This may be quite different from delegates’ own experience.</a:t>
            </a:r>
          </a:p>
          <a:p>
            <a:r>
              <a:rPr lang="en-GB" dirty="0" smtClean="0"/>
              <a:t>For example, the syllabus states that writing test procedures (scripts) is part of the implementation stage, while most testers would see it as part of the design stage.</a:t>
            </a:r>
          </a:p>
          <a:p>
            <a:r>
              <a:rPr lang="en-GB" dirty="0" smtClean="0"/>
              <a:t>Delegates should read this section of the syllabus carefully.</a:t>
            </a:r>
            <a:endParaRPr lang="en-GB" dirty="0"/>
          </a:p>
        </p:txBody>
      </p:sp>
    </p:spTree>
    <p:extLst>
      <p:ext uri="{BB962C8B-B14F-4D97-AF65-F5344CB8AC3E}">
        <p14:creationId xmlns:p14="http://schemas.microsoft.com/office/powerpoint/2010/main" val="661226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ge Number Right"/>
          <p:cNvSpPr>
            <a:spLocks noGrp="1" noChangeArrowheads="1"/>
          </p:cNvSpPr>
          <p:nvPr>
            <p:ph type="sldNum" sz="quarter" idx="5"/>
          </p:nvPr>
        </p:nvSpPr>
        <p:spPr/>
        <p:txBody>
          <a:bodyPr/>
          <a:lstStyle/>
          <a:p>
            <a:r>
              <a:rPr lang="en-GB" dirty="0" smtClean="0"/>
              <a:t>Page </a:t>
            </a:r>
            <a:fld id="{9D054515-0C37-4993-9C8B-DAFE72A98B41}" type="slidenum">
              <a:rPr lang="en-GB" smtClean="0"/>
              <a:pPr/>
              <a:t>25</a:t>
            </a:fld>
            <a:endParaRPr lang="en-GB" dirty="0"/>
          </a:p>
        </p:txBody>
      </p:sp>
      <p:sp>
        <p:nvSpPr>
          <p:cNvPr id="624643" name="Rectangle 3"/>
          <p:cNvSpPr>
            <a:spLocks noGrp="1" noChangeArrowheads="1"/>
          </p:cNvSpPr>
          <p:nvPr>
            <p:ph type="body" idx="1"/>
          </p:nvPr>
        </p:nvSpPr>
        <p:spPr/>
        <p:txBody>
          <a:bodyPr/>
          <a:lstStyle/>
          <a:p>
            <a:r>
              <a:rPr lang="en-GB" dirty="0" smtClean="0"/>
              <a:t>TEST PLANNING is the activity of defining the objectives of testing and the specification of test activities in order to meet the objectives and mission. </a:t>
            </a:r>
          </a:p>
          <a:p>
            <a:r>
              <a:rPr lang="en-GB" dirty="0" smtClean="0"/>
              <a:t>Without a plan the detailed testing will lack direction.</a:t>
            </a:r>
          </a:p>
          <a:p>
            <a:r>
              <a:rPr lang="en-GB" dirty="0" smtClean="0"/>
              <a:t>TEST CONTROL is the ongoing activity of comparing actual progress against the plan, and reporting the status, including deviations from the plan.</a:t>
            </a:r>
          </a:p>
          <a:p>
            <a:r>
              <a:rPr lang="en-GB" dirty="0" smtClean="0"/>
              <a:t>It involves taking actions necessary to meet the mission and objectives of the project. </a:t>
            </a:r>
          </a:p>
          <a:p>
            <a:r>
              <a:rPr lang="en-GB" dirty="0" smtClean="0"/>
              <a:t>In order to control testing, the testing activities should be monitored throughout the project. </a:t>
            </a:r>
          </a:p>
          <a:p>
            <a:r>
              <a:rPr lang="en-GB" dirty="0" smtClean="0"/>
              <a:t>Test planning takes into account the feedback from monitoring and control activities.</a:t>
            </a:r>
          </a:p>
          <a:p>
            <a:r>
              <a:rPr lang="en-GB" dirty="0" smtClean="0"/>
              <a:t>This is covered in much more detail in the Management chapter.</a:t>
            </a:r>
          </a:p>
          <a:p>
            <a:endParaRPr lang="en-GB" dirty="0" smtClean="0"/>
          </a:p>
        </p:txBody>
      </p:sp>
      <p:sp>
        <p:nvSpPr>
          <p:cNvPr id="4" name="Slide Image Placeholder 3"/>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2220608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ge Number Right"/>
          <p:cNvSpPr>
            <a:spLocks noGrp="1" noChangeArrowheads="1"/>
          </p:cNvSpPr>
          <p:nvPr>
            <p:ph type="sldNum" sz="quarter" idx="5"/>
          </p:nvPr>
        </p:nvSpPr>
        <p:spPr/>
        <p:txBody>
          <a:bodyPr/>
          <a:lstStyle/>
          <a:p>
            <a:r>
              <a:rPr lang="en-GB" dirty="0" smtClean="0"/>
              <a:t>Page </a:t>
            </a:r>
            <a:fld id="{60BC6956-EACC-429F-B62A-AFA64BC2322B}" type="slidenum">
              <a:rPr lang="en-GB" smtClean="0"/>
              <a:pPr/>
              <a:t>26</a:t>
            </a:fld>
            <a:endParaRPr lang="en-GB" dirty="0"/>
          </a:p>
        </p:txBody>
      </p:sp>
      <p:sp>
        <p:nvSpPr>
          <p:cNvPr id="628739" name="Rectangle 3"/>
          <p:cNvSpPr>
            <a:spLocks noGrp="1" noChangeArrowheads="1"/>
          </p:cNvSpPr>
          <p:nvPr>
            <p:ph type="body" idx="1"/>
          </p:nvPr>
        </p:nvSpPr>
        <p:spPr/>
        <p:txBody>
          <a:bodyPr/>
          <a:lstStyle/>
          <a:p>
            <a:r>
              <a:rPr lang="en-GB" dirty="0" smtClean="0"/>
              <a:t>TEST ANALYSIS AND DESIGN is the activity during which general testing objectives are transformed into tangible test conditions and test cases. </a:t>
            </a:r>
          </a:p>
          <a:p>
            <a:r>
              <a:rPr lang="en-GB" dirty="0" smtClean="0"/>
              <a:t>This is where systematic test design techniques can be employed.</a:t>
            </a:r>
          </a:p>
          <a:p>
            <a:endParaRPr lang="en-GB" dirty="0" smtClean="0"/>
          </a:p>
          <a:p>
            <a:r>
              <a:rPr lang="en-GB" dirty="0" smtClean="0"/>
              <a:t>Anything that can give us a reason to test</a:t>
            </a:r>
          </a:p>
          <a:p>
            <a:r>
              <a:rPr lang="en-GB" dirty="0" smtClean="0"/>
              <a:t>Test</a:t>
            </a:r>
            <a:r>
              <a:rPr lang="en-GB" baseline="0" dirty="0" smtClean="0"/>
              <a:t> cases or user stories</a:t>
            </a:r>
          </a:p>
          <a:p>
            <a:r>
              <a:rPr lang="en-GB" baseline="0" dirty="0" smtClean="0"/>
              <a:t>Make sure that they are testable</a:t>
            </a:r>
          </a:p>
          <a:p>
            <a:r>
              <a:rPr lang="en-GB" baseline="0" dirty="0" smtClean="0"/>
              <a:t>BA’s get ambiguous requirements wrong quite a bit</a:t>
            </a:r>
          </a:p>
          <a:p>
            <a:endParaRPr lang="en-GB" dirty="0" smtClean="0"/>
          </a:p>
        </p:txBody>
      </p:sp>
      <p:sp>
        <p:nvSpPr>
          <p:cNvPr id="4" name="Slide Image Placeholder 3"/>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543529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ge Number Right"/>
          <p:cNvSpPr>
            <a:spLocks noGrp="1" noChangeArrowheads="1"/>
          </p:cNvSpPr>
          <p:nvPr>
            <p:ph type="sldNum" sz="quarter" idx="5"/>
          </p:nvPr>
        </p:nvSpPr>
        <p:spPr/>
        <p:txBody>
          <a:bodyPr/>
          <a:lstStyle/>
          <a:p>
            <a:r>
              <a:rPr lang="en-GB" dirty="0" smtClean="0"/>
              <a:t>Page </a:t>
            </a:r>
            <a:fld id="{8ADF649C-2B37-40D9-8AEB-88C095F1400C}" type="slidenum">
              <a:rPr lang="en-GB" smtClean="0"/>
              <a:pPr/>
              <a:t>27</a:t>
            </a:fld>
            <a:endParaRPr lang="en-GB" dirty="0"/>
          </a:p>
        </p:txBody>
      </p:sp>
      <p:sp>
        <p:nvSpPr>
          <p:cNvPr id="630787" name="Rectangle 3"/>
          <p:cNvSpPr>
            <a:spLocks noGrp="1" noChangeArrowheads="1"/>
          </p:cNvSpPr>
          <p:nvPr>
            <p:ph type="body" idx="1"/>
          </p:nvPr>
        </p:nvSpPr>
        <p:spPr/>
        <p:txBody>
          <a:bodyPr/>
          <a:lstStyle/>
          <a:p>
            <a:r>
              <a:rPr lang="en-GB" dirty="0" smtClean="0"/>
              <a:t>TEST IMPLEMENTATION AND EXECUTION is the activity where test procedures or scripts are specified by combining the test cases in a particular order and including any other information needed for test execution, the environment is set up and the tests are run.</a:t>
            </a:r>
          </a:p>
          <a:p>
            <a:endParaRPr lang="en-GB" dirty="0" smtClean="0"/>
          </a:p>
          <a:p>
            <a:r>
              <a:rPr lang="en-GB" dirty="0" smtClean="0"/>
              <a:t>A test is </a:t>
            </a:r>
            <a:r>
              <a:rPr lang="en-GB" dirty="0" err="1" smtClean="0"/>
              <a:t>somethig</a:t>
            </a:r>
            <a:r>
              <a:rPr lang="en-GB" dirty="0" smtClean="0"/>
              <a:t> that is repeatable and reusable</a:t>
            </a:r>
          </a:p>
          <a:p>
            <a:r>
              <a:rPr lang="en-GB" dirty="0" smtClean="0"/>
              <a:t>we need to be very precise in our instructions</a:t>
            </a:r>
          </a:p>
          <a:p>
            <a:r>
              <a:rPr lang="en-GB" dirty="0" smtClean="0"/>
              <a:t>We like to use automated scripts to repeat our tests </a:t>
            </a:r>
            <a:r>
              <a:rPr lang="en-GB" dirty="0" err="1" smtClean="0"/>
              <a:t>fo</a:t>
            </a:r>
            <a:r>
              <a:rPr lang="en-GB" dirty="0" smtClean="0"/>
              <a:t> </a:t>
            </a:r>
            <a:r>
              <a:rPr lang="en-GB" dirty="0" err="1" smtClean="0"/>
              <a:t>rus</a:t>
            </a:r>
            <a:endParaRPr lang="en-GB" dirty="0" smtClean="0"/>
          </a:p>
          <a:p>
            <a:r>
              <a:rPr lang="en-GB" dirty="0" smtClean="0"/>
              <a:t>These tests are bunched together into test</a:t>
            </a:r>
            <a:r>
              <a:rPr lang="en-GB" baseline="0" dirty="0" smtClean="0"/>
              <a:t> suites</a:t>
            </a:r>
          </a:p>
          <a:p>
            <a:r>
              <a:rPr lang="en-GB" baseline="0" dirty="0" smtClean="0"/>
              <a:t>Test data</a:t>
            </a:r>
          </a:p>
          <a:p>
            <a:endParaRPr lang="en-GB" baseline="0" dirty="0" smtClean="0"/>
          </a:p>
          <a:p>
            <a:r>
              <a:rPr lang="en-GB" baseline="0" dirty="0" smtClean="0"/>
              <a:t>EXECUTING TASK </a:t>
            </a:r>
          </a:p>
          <a:p>
            <a:r>
              <a:rPr lang="en-GB" baseline="0" dirty="0" smtClean="0"/>
              <a:t>We take the tests then do them</a:t>
            </a:r>
          </a:p>
          <a:p>
            <a:r>
              <a:rPr lang="en-GB" baseline="0" dirty="0" smtClean="0"/>
              <a:t>Compare results with actual results</a:t>
            </a:r>
          </a:p>
          <a:p>
            <a:r>
              <a:rPr lang="en-GB" baseline="0" dirty="0" smtClean="0"/>
              <a:t>Investigate and report</a:t>
            </a:r>
          </a:p>
          <a:p>
            <a:r>
              <a:rPr lang="en-GB" baseline="0" dirty="0" smtClean="0"/>
              <a:t>Regression test as necessary</a:t>
            </a:r>
            <a:endParaRPr lang="en-GB" dirty="0"/>
          </a:p>
        </p:txBody>
      </p:sp>
      <p:sp>
        <p:nvSpPr>
          <p:cNvPr id="4" name="Slide Image Placeholder 3"/>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2115090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ge Number Right"/>
          <p:cNvSpPr>
            <a:spLocks noGrp="1" noChangeArrowheads="1"/>
          </p:cNvSpPr>
          <p:nvPr>
            <p:ph type="sldNum" sz="quarter" idx="5"/>
          </p:nvPr>
        </p:nvSpPr>
        <p:spPr/>
        <p:txBody>
          <a:bodyPr/>
          <a:lstStyle/>
          <a:p>
            <a:r>
              <a:rPr lang="en-GB" dirty="0" smtClean="0"/>
              <a:t>Page </a:t>
            </a:r>
            <a:fld id="{81867EF7-AD88-4D13-A4DE-73BBE53F35DE}" type="slidenum">
              <a:rPr lang="en-GB" smtClean="0"/>
              <a:pPr/>
              <a:t>28</a:t>
            </a:fld>
            <a:endParaRPr lang="en-GB" dirty="0"/>
          </a:p>
        </p:txBody>
      </p:sp>
      <p:sp>
        <p:nvSpPr>
          <p:cNvPr id="632835" name="Rectangle 3"/>
          <p:cNvSpPr>
            <a:spLocks noGrp="1" noChangeArrowheads="1"/>
          </p:cNvSpPr>
          <p:nvPr>
            <p:ph type="body" idx="1"/>
          </p:nvPr>
        </p:nvSpPr>
        <p:spPr/>
        <p:txBody>
          <a:bodyPr/>
          <a:lstStyle/>
          <a:p>
            <a:r>
              <a:rPr lang="en-GB" dirty="0" smtClean="0"/>
              <a:t>EVALUATING EXIT CRITERIA is the activity where test execution is assessed against the defined objectives. This should be done for each test level.</a:t>
            </a:r>
          </a:p>
          <a:p>
            <a:endParaRPr lang="en-GB" dirty="0" smtClean="0"/>
          </a:p>
          <a:p>
            <a:r>
              <a:rPr lang="en-GB" dirty="0" smtClean="0"/>
              <a:t>Check that</a:t>
            </a:r>
            <a:r>
              <a:rPr lang="en-GB" baseline="0" dirty="0" smtClean="0"/>
              <a:t> we have tested enough</a:t>
            </a:r>
          </a:p>
          <a:p>
            <a:r>
              <a:rPr lang="en-GB" baseline="0" dirty="0" smtClean="0"/>
              <a:t>Do we need to do more testing</a:t>
            </a:r>
          </a:p>
          <a:p>
            <a:r>
              <a:rPr lang="en-GB" baseline="0" dirty="0" smtClean="0"/>
              <a:t>Change the exit conditions if we want to</a:t>
            </a:r>
          </a:p>
          <a:p>
            <a:r>
              <a:rPr lang="en-GB" baseline="0" dirty="0" smtClean="0"/>
              <a:t>Write a report for the stakeholders</a:t>
            </a:r>
          </a:p>
          <a:p>
            <a:endParaRPr lang="en-GB" baseline="0" dirty="0" smtClean="0"/>
          </a:p>
          <a:p>
            <a:endParaRPr lang="en-GB" baseline="0" dirty="0" smtClean="0"/>
          </a:p>
          <a:p>
            <a:endParaRPr lang="en-GB" dirty="0"/>
          </a:p>
        </p:txBody>
      </p:sp>
      <p:sp>
        <p:nvSpPr>
          <p:cNvPr id="4" name="Slide Image Placeholder 3"/>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1623748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ge Number Right"/>
          <p:cNvSpPr>
            <a:spLocks noGrp="1" noChangeArrowheads="1"/>
          </p:cNvSpPr>
          <p:nvPr>
            <p:ph type="sldNum" sz="quarter" idx="5"/>
          </p:nvPr>
        </p:nvSpPr>
        <p:spPr/>
        <p:txBody>
          <a:bodyPr/>
          <a:lstStyle/>
          <a:p>
            <a:r>
              <a:rPr lang="en-GB" dirty="0" smtClean="0"/>
              <a:t>Page </a:t>
            </a:r>
            <a:fld id="{7D1BADF4-9056-4FA2-9084-39FFDA5575C6}" type="slidenum">
              <a:rPr lang="en-GB" smtClean="0"/>
              <a:pPr/>
              <a:t>29</a:t>
            </a:fld>
            <a:endParaRPr lang="en-GB" dirty="0"/>
          </a:p>
        </p:txBody>
      </p:sp>
      <p:sp>
        <p:nvSpPr>
          <p:cNvPr id="634883" name="Rectangle 3"/>
          <p:cNvSpPr>
            <a:spLocks noGrp="1" noChangeArrowheads="1"/>
          </p:cNvSpPr>
          <p:nvPr>
            <p:ph type="body" idx="1"/>
          </p:nvPr>
        </p:nvSpPr>
        <p:spPr/>
        <p:txBody>
          <a:bodyPr/>
          <a:lstStyle/>
          <a:p>
            <a:r>
              <a:rPr lang="en-US" dirty="0" smtClean="0"/>
              <a:t>TEST CLOSURE activities collect data from completed test activities to consolidate experience, testware, facts and numbers. </a:t>
            </a:r>
          </a:p>
          <a:p>
            <a:r>
              <a:rPr lang="en-US" dirty="0" smtClean="0"/>
              <a:t>Test closure activities occur at project milestones such as when a software system is released, a test project is completed (or cancelled), a milestone has been achieved, or a maintenance release has been completed.</a:t>
            </a:r>
          </a:p>
          <a:p>
            <a:endParaRPr lang="en-US" dirty="0" smtClean="0"/>
          </a:p>
          <a:p>
            <a:r>
              <a:rPr lang="en-US" dirty="0" smtClean="0"/>
              <a:t>All</a:t>
            </a:r>
            <a:r>
              <a:rPr lang="en-US" baseline="0" dirty="0" smtClean="0"/>
              <a:t> the problems that we have found we have 2 options, we either except them or we need to raise a piece of work for </a:t>
            </a:r>
            <a:r>
              <a:rPr lang="en-US" baseline="0" dirty="0" err="1" smtClean="0"/>
              <a:t>peopoel</a:t>
            </a:r>
            <a:r>
              <a:rPr lang="en-US" baseline="0" dirty="0" smtClean="0"/>
              <a:t> to patch the </a:t>
            </a:r>
            <a:r>
              <a:rPr lang="en-US" baseline="0" dirty="0" err="1" smtClean="0"/>
              <a:t>spftware</a:t>
            </a:r>
            <a:endParaRPr lang="en-US" baseline="0" dirty="0" smtClean="0"/>
          </a:p>
          <a:p>
            <a:r>
              <a:rPr lang="en-US" baseline="0" dirty="0" smtClean="0"/>
              <a:t>We don’t keep the project going</a:t>
            </a:r>
          </a:p>
          <a:p>
            <a:r>
              <a:rPr lang="en-US" baseline="0" dirty="0" smtClean="0"/>
              <a:t>Document the acceptance of the system</a:t>
            </a:r>
          </a:p>
          <a:p>
            <a:r>
              <a:rPr lang="en-US" baseline="0" dirty="0" smtClean="0"/>
              <a:t>Who agreed to the standards that we have put in place</a:t>
            </a:r>
          </a:p>
          <a:p>
            <a:endParaRPr lang="en-US" baseline="0" dirty="0" smtClean="0"/>
          </a:p>
          <a:p>
            <a:r>
              <a:rPr lang="en-US" baseline="0" dirty="0" smtClean="0"/>
              <a:t>Retesting – doing a test again that has previously failed</a:t>
            </a:r>
          </a:p>
          <a:p>
            <a:endParaRPr lang="en-US" baseline="0" dirty="0" smtClean="0"/>
          </a:p>
          <a:p>
            <a:r>
              <a:rPr lang="en-US" baseline="0" dirty="0" smtClean="0"/>
              <a:t>Regression – doing the test again but for one that has previously passed</a:t>
            </a:r>
          </a:p>
          <a:p>
            <a:endParaRPr lang="en-US" dirty="0"/>
          </a:p>
        </p:txBody>
      </p:sp>
      <p:sp>
        <p:nvSpPr>
          <p:cNvPr id="4" name="Slide Image Placeholder 3"/>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42716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type="body" idx="1"/>
          </p:nvPr>
        </p:nvSpPr>
        <p:spPr/>
        <p:txBody>
          <a:bodyPr/>
          <a:lstStyle/>
          <a:p>
            <a:r>
              <a:rPr lang="en-US" dirty="0" smtClean="0"/>
              <a:t>Each section starts with the Learning Objectives from the exam syllabus.</a:t>
            </a:r>
            <a:endParaRPr lang="en-US"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3</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976250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30</a:t>
            </a:fld>
            <a:endParaRPr lang="en-GB" dirty="0"/>
          </a:p>
        </p:txBody>
      </p:sp>
      <p:sp>
        <p:nvSpPr>
          <p:cNvPr id="4" name="Slide Image Placeholder 3"/>
          <p:cNvSpPr>
            <a:spLocks noGrp="1" noRot="1" noChangeAspect="1"/>
          </p:cNvSpPr>
          <p:nvPr>
            <p:ph type="sldImg"/>
          </p:nvPr>
        </p:nvSpPr>
        <p:spPr>
          <a:xfrm>
            <a:off x="592138" y="415925"/>
            <a:ext cx="5240337" cy="3932238"/>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67042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1018540" y="6246992"/>
            <a:ext cx="4780872" cy="2229367"/>
          </a:xfrm>
          <a:prstGeom prst="rect">
            <a:avLst/>
          </a:prstGeom>
          <a:noFill/>
          <a:ln w="9525">
            <a:noFill/>
            <a:miter lim="800000"/>
            <a:headEnd/>
            <a:tailEnd/>
          </a:ln>
          <a:effectLst/>
        </p:spPr>
        <p:txBody>
          <a:bodyPr wrap="none" lIns="90929" tIns="45464" rIns="90929" bIns="45464" anchor="ctr"/>
          <a:lstStyle/>
          <a:p>
            <a:endParaRPr lang="en-GB" dirty="0"/>
          </a:p>
        </p:txBody>
      </p:sp>
      <p:sp>
        <p:nvSpPr>
          <p:cNvPr id="641028" name="Rectangle 4"/>
          <p:cNvSpPr>
            <a:spLocks noGrp="1" noChangeArrowheads="1"/>
          </p:cNvSpPr>
          <p:nvPr>
            <p:ph type="body" idx="1"/>
          </p:nvPr>
        </p:nvSpPr>
        <p:spPr/>
        <p:txBody>
          <a:bodyPr/>
          <a:lstStyle/>
          <a:p>
            <a:r>
              <a:rPr lang="en-GB" dirty="0"/>
              <a:t>A certain degree of independence (avoiding the author bias) often makes the tester more </a:t>
            </a:r>
            <a:r>
              <a:rPr lang="en-GB" dirty="0" smtClean="0"/>
              <a:t>effective at </a:t>
            </a:r>
            <a:r>
              <a:rPr lang="en-GB" dirty="0"/>
              <a:t>finding defects and failures. </a:t>
            </a:r>
            <a:endParaRPr lang="en-GB" dirty="0" smtClean="0"/>
          </a:p>
          <a:p>
            <a:r>
              <a:rPr lang="en-GB" dirty="0" smtClean="0"/>
              <a:t>Authors/developers may be too closely attached to their work and may be blind to their own mistakes.</a:t>
            </a:r>
          </a:p>
          <a:p>
            <a:r>
              <a:rPr lang="en-GB" dirty="0" smtClean="0"/>
              <a:t>Independence </a:t>
            </a:r>
            <a:r>
              <a:rPr lang="en-GB" dirty="0"/>
              <a:t>is not, however, a replacement for familiarity, </a:t>
            </a:r>
            <a:r>
              <a:rPr lang="en-GB" dirty="0" smtClean="0"/>
              <a:t>and developers </a:t>
            </a:r>
            <a:r>
              <a:rPr lang="en-GB" dirty="0"/>
              <a:t>can efficiently find many defects in their own code.</a:t>
            </a:r>
            <a:endParaRPr lang="en-GB" dirty="0" smtClean="0"/>
          </a:p>
          <a:p>
            <a:r>
              <a:rPr lang="en-GB" dirty="0" smtClean="0"/>
              <a:t>The important thing is independence of attitude as much as actually different people as there is often emotional attachment, assumptions and simply inability to see problems if you test something you have written yourself.</a:t>
            </a:r>
          </a:p>
          <a:p>
            <a:endParaRPr lang="en-GB" dirty="0" smtClean="0"/>
          </a:p>
          <a:p>
            <a:r>
              <a:rPr lang="en-GB" dirty="0" smtClean="0"/>
              <a:t>If we already know what the code will do it is cheaper and shorter to test</a:t>
            </a:r>
          </a:p>
          <a:p>
            <a:r>
              <a:rPr lang="en-GB" dirty="0" smtClean="0"/>
              <a:t>Costs</a:t>
            </a:r>
          </a:p>
          <a:p>
            <a:endParaRPr lang="en-GB" dirty="0" smtClean="0"/>
          </a:p>
          <a:p>
            <a:r>
              <a:rPr lang="en-GB" dirty="0" smtClean="0"/>
              <a:t>Communication could be an</a:t>
            </a:r>
            <a:r>
              <a:rPr lang="en-GB" baseline="0" dirty="0" smtClean="0"/>
              <a:t> issue – different interpretations - context</a:t>
            </a:r>
          </a:p>
          <a:p>
            <a:endParaRPr lang="en-GB" dirty="0" smtClean="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31</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98396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GB" dirty="0" smtClean="0"/>
              <a:t>Page </a:t>
            </a:r>
            <a:fld id="{85AAB474-CABD-470D-92A4-0CFABD39946B}" type="slidenum">
              <a:rPr lang="en-GB" smtClean="0"/>
              <a:pPr/>
              <a:t>32</a:t>
            </a:fld>
            <a:endParaRPr lang="en-GB" dirty="0"/>
          </a:p>
        </p:txBody>
      </p:sp>
      <p:sp>
        <p:nvSpPr>
          <p:cNvPr id="6" name="Slide Image Placeholder 5"/>
          <p:cNvSpPr>
            <a:spLocks noGrp="1" noRot="1" noChangeAspect="1"/>
          </p:cNvSpPr>
          <p:nvPr>
            <p:ph type="sldImg"/>
          </p:nvPr>
        </p:nvSpPr>
        <p:spPr>
          <a:xfrm>
            <a:off x="592138" y="415925"/>
            <a:ext cx="5240337" cy="3932238"/>
          </a:xfrm>
        </p:spPr>
      </p:sp>
      <p:sp>
        <p:nvSpPr>
          <p:cNvPr id="7" name="Notes Placeholder 6"/>
          <p:cNvSpPr>
            <a:spLocks noGrp="1"/>
          </p:cNvSpPr>
          <p:nvPr>
            <p:ph type="body" idx="1"/>
          </p:nvPr>
        </p:nvSpPr>
        <p:spPr/>
        <p:txBody>
          <a:bodyPr/>
          <a:lstStyle/>
          <a:p>
            <a:r>
              <a:rPr lang="en-GB" dirty="0" smtClean="0"/>
              <a:t>Ask delegates which column they  fall into.</a:t>
            </a:r>
          </a:p>
          <a:p>
            <a:r>
              <a:rPr lang="en-GB" dirty="0" smtClean="0"/>
              <a:t>How do they feel when they find a bug – happy or sad?</a:t>
            </a:r>
          </a:p>
          <a:p>
            <a:r>
              <a:rPr lang="en-GB" dirty="0"/>
              <a:t>T</a:t>
            </a:r>
            <a:r>
              <a:rPr lang="en-GB" dirty="0" smtClean="0"/>
              <a:t>esting </a:t>
            </a:r>
            <a:r>
              <a:rPr lang="en-GB" dirty="0"/>
              <a:t>is often seen as a destructive activity, even though it is very </a:t>
            </a:r>
            <a:r>
              <a:rPr lang="en-GB" dirty="0" smtClean="0"/>
              <a:t>constructive in </a:t>
            </a:r>
            <a:r>
              <a:rPr lang="en-GB" dirty="0"/>
              <a:t>the management of product risks. </a:t>
            </a:r>
            <a:endParaRPr lang="en-GB" dirty="0" smtClean="0"/>
          </a:p>
          <a:p>
            <a:r>
              <a:rPr lang="en-GB" dirty="0" smtClean="0"/>
              <a:t>Looking </a:t>
            </a:r>
            <a:r>
              <a:rPr lang="en-GB" dirty="0"/>
              <a:t>for </a:t>
            </a:r>
            <a:r>
              <a:rPr lang="en-GB" dirty="0" smtClean="0"/>
              <a:t>defects in </a:t>
            </a:r>
            <a:r>
              <a:rPr lang="en-GB" dirty="0"/>
              <a:t>a system requires curiosity, </a:t>
            </a:r>
            <a:r>
              <a:rPr lang="en-GB" dirty="0" smtClean="0"/>
              <a:t>professional pessimism</a:t>
            </a:r>
            <a:r>
              <a:rPr lang="en-GB" dirty="0"/>
              <a:t>, a critical eye, attention to detail, good communication with development peers, </a:t>
            </a:r>
            <a:r>
              <a:rPr lang="en-GB" dirty="0" smtClean="0"/>
              <a:t>and experience </a:t>
            </a:r>
            <a:r>
              <a:rPr lang="en-GB" dirty="0"/>
              <a:t>on which to base error guessing.</a:t>
            </a:r>
          </a:p>
          <a:p>
            <a:r>
              <a:rPr lang="en-GB" dirty="0" smtClean="0"/>
              <a:t>Testers need a mindset that likes finding bugs – “if it ain’t got bugs, it ain’t software”!</a:t>
            </a:r>
          </a:p>
          <a:p>
            <a:endParaRPr lang="en-GB" dirty="0" smtClean="0"/>
          </a:p>
          <a:p>
            <a:r>
              <a:rPr lang="en-GB" dirty="0" smtClean="0"/>
              <a:t>The </a:t>
            </a:r>
            <a:r>
              <a:rPr lang="en-GB" dirty="0" err="1" smtClean="0"/>
              <a:t>jist</a:t>
            </a:r>
            <a:r>
              <a:rPr lang="en-GB" dirty="0" smtClean="0"/>
              <a:t> of it is that the developer will do the job to the highest level of their ability</a:t>
            </a:r>
          </a:p>
          <a:p>
            <a:endParaRPr lang="en-GB" dirty="0" smtClean="0"/>
          </a:p>
          <a:p>
            <a:r>
              <a:rPr lang="en-GB" dirty="0" smtClean="0"/>
              <a:t>You don’t start with the negatives</a:t>
            </a:r>
          </a:p>
          <a:p>
            <a:r>
              <a:rPr lang="en-GB" dirty="0" smtClean="0"/>
              <a:t>The software</a:t>
            </a:r>
            <a:r>
              <a:rPr lang="en-GB" baseline="0" dirty="0" smtClean="0"/>
              <a:t> contains defects (1 of the 7 principles)</a:t>
            </a:r>
          </a:p>
          <a:p>
            <a:endParaRPr lang="en-GB" baseline="0" dirty="0" smtClean="0"/>
          </a:p>
          <a:p>
            <a:r>
              <a:rPr lang="en-GB" baseline="0" dirty="0" smtClean="0"/>
              <a:t>T</a:t>
            </a:r>
            <a:endParaRPr lang="en-GB" dirty="0"/>
          </a:p>
        </p:txBody>
      </p:sp>
    </p:spTree>
    <p:extLst>
      <p:ext uri="{BB962C8B-B14F-4D97-AF65-F5344CB8AC3E}">
        <p14:creationId xmlns:p14="http://schemas.microsoft.com/office/powerpoint/2010/main" val="1568670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1018540" y="6246992"/>
            <a:ext cx="4780872" cy="2229367"/>
          </a:xfrm>
          <a:prstGeom prst="rect">
            <a:avLst/>
          </a:prstGeom>
          <a:noFill/>
          <a:ln w="9525">
            <a:noFill/>
            <a:miter lim="800000"/>
            <a:headEnd/>
            <a:tailEnd/>
          </a:ln>
          <a:effectLst/>
        </p:spPr>
        <p:txBody>
          <a:bodyPr wrap="none" lIns="90929" tIns="45464" rIns="90929" bIns="45464" anchor="ctr"/>
          <a:lstStyle/>
          <a:p>
            <a:endParaRPr lang="en-GB" dirty="0"/>
          </a:p>
        </p:txBody>
      </p:sp>
      <p:sp>
        <p:nvSpPr>
          <p:cNvPr id="645124" name="Rectangle 4"/>
          <p:cNvSpPr>
            <a:spLocks noGrp="1" noChangeArrowheads="1"/>
          </p:cNvSpPr>
          <p:nvPr>
            <p:ph type="body" idx="1"/>
          </p:nvPr>
        </p:nvSpPr>
        <p:spPr/>
        <p:txBody>
          <a:bodyPr/>
          <a:lstStyle/>
          <a:p>
            <a:r>
              <a:rPr lang="en-GB" dirty="0" smtClean="0"/>
              <a:t>If </a:t>
            </a:r>
            <a:r>
              <a:rPr lang="en-GB" dirty="0"/>
              <a:t>defects </a:t>
            </a:r>
            <a:r>
              <a:rPr lang="en-GB" dirty="0" smtClean="0"/>
              <a:t>are </a:t>
            </a:r>
            <a:r>
              <a:rPr lang="en-GB" dirty="0"/>
              <a:t>communicated in a constructive way, bad feelings between </a:t>
            </a:r>
            <a:r>
              <a:rPr lang="en-GB" dirty="0" smtClean="0"/>
              <a:t>the testers </a:t>
            </a:r>
            <a:r>
              <a:rPr lang="en-GB" dirty="0"/>
              <a:t>and the analysts, designers and developers can be avoided. </a:t>
            </a:r>
            <a:endParaRPr lang="en-GB" dirty="0" smtClean="0"/>
          </a:p>
          <a:p>
            <a:r>
              <a:rPr lang="en-GB" dirty="0" smtClean="0"/>
              <a:t>This </a:t>
            </a:r>
            <a:r>
              <a:rPr lang="en-GB" dirty="0"/>
              <a:t>applies to defects </a:t>
            </a:r>
            <a:r>
              <a:rPr lang="en-GB" dirty="0" smtClean="0"/>
              <a:t>found during </a:t>
            </a:r>
            <a:r>
              <a:rPr lang="en-GB" dirty="0"/>
              <a:t>reviews as well as in testing.</a:t>
            </a:r>
          </a:p>
          <a:p>
            <a:r>
              <a:rPr lang="en-GB" dirty="0"/>
              <a:t>The tester and test leader need good interpersonal skills to communicate factual information </a:t>
            </a:r>
            <a:r>
              <a:rPr lang="en-GB" dirty="0" smtClean="0"/>
              <a:t>about defects</a:t>
            </a:r>
            <a:r>
              <a:rPr lang="en-GB" dirty="0"/>
              <a:t>, progress and risks in a constructive way. </a:t>
            </a:r>
            <a:endParaRPr lang="en-GB" dirty="0" smtClean="0"/>
          </a:p>
          <a:p>
            <a:r>
              <a:rPr lang="en-GB" dirty="0" smtClean="0"/>
              <a:t>For </a:t>
            </a:r>
            <a:r>
              <a:rPr lang="en-GB" dirty="0"/>
              <a:t>the author of the software or </a:t>
            </a:r>
            <a:r>
              <a:rPr lang="en-GB" dirty="0" smtClean="0"/>
              <a:t>document, defect </a:t>
            </a:r>
            <a:r>
              <a:rPr lang="en-GB" dirty="0"/>
              <a:t>information can help them improve their skills. </a:t>
            </a:r>
            <a:endParaRPr lang="en-GB" dirty="0" smtClean="0"/>
          </a:p>
          <a:p>
            <a:r>
              <a:rPr lang="en-GB" dirty="0" smtClean="0"/>
              <a:t>Defects </a:t>
            </a:r>
            <a:r>
              <a:rPr lang="en-GB" dirty="0"/>
              <a:t>found and fixed during testing </a:t>
            </a:r>
            <a:r>
              <a:rPr lang="en-GB" dirty="0" smtClean="0"/>
              <a:t>will save </a:t>
            </a:r>
            <a:r>
              <a:rPr lang="en-GB" dirty="0"/>
              <a:t>time and money later, and reduce risks.</a:t>
            </a:r>
          </a:p>
          <a:p>
            <a:r>
              <a:rPr lang="en-GB" dirty="0" smtClean="0"/>
              <a:t>There are many ways to formalise the channels for raising, fixing and retesting of bugs, by  e-mail, via an incident management tool, or some other means. </a:t>
            </a:r>
          </a:p>
          <a:p>
            <a:r>
              <a:rPr lang="en-GB" dirty="0" smtClean="0"/>
              <a:t>Always accompany this process with frequent face-to-face meetings if possible.</a:t>
            </a:r>
          </a:p>
          <a:p>
            <a:endParaRPr lang="en-GB" dirty="0" smtClean="0"/>
          </a:p>
          <a:p>
            <a:r>
              <a:rPr lang="en-GB" dirty="0" smtClean="0"/>
              <a:t>The psychology is that we</a:t>
            </a:r>
            <a:r>
              <a:rPr lang="en-GB" baseline="0" dirty="0" smtClean="0"/>
              <a:t> are never wrong – it could be that the test has been written wrong</a:t>
            </a:r>
          </a:p>
          <a:p>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33</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3871260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Recognizing the ACM and IEEE code of ethics for engineers, the ISTQB</a:t>
            </a:r>
            <a:r>
              <a:rPr lang="en-US" baseline="30000" dirty="0" smtClean="0"/>
              <a:t>®</a:t>
            </a:r>
            <a:r>
              <a:rPr lang="en-US" dirty="0" smtClean="0"/>
              <a:t> states the following code of ethics:</a:t>
            </a:r>
          </a:p>
          <a:p>
            <a:r>
              <a:rPr lang="en-US" dirty="0" smtClean="0"/>
              <a:t>PUBLIC - Certified software testers shall act consistently with the public interest</a:t>
            </a:r>
          </a:p>
          <a:p>
            <a:r>
              <a:rPr lang="en-US" dirty="0" smtClean="0"/>
              <a:t>CLIENT AND EMPLOYER - Certified software testers shall act in a manner that is in the best interests of their client and employer, consistent with the public interest</a:t>
            </a:r>
          </a:p>
          <a:p>
            <a:r>
              <a:rPr lang="en-US" dirty="0" smtClean="0"/>
              <a:t>PRODUCT - Certified software testers shall ensure that the deliverables they provide (on the products and systems they test) meet the highest professional standards possible</a:t>
            </a:r>
          </a:p>
          <a:p>
            <a:r>
              <a:rPr lang="en-US" dirty="0" smtClean="0"/>
              <a:t>JUDGMENT- Certified software testers shall maintain integrity and independence in their professional </a:t>
            </a:r>
            <a:r>
              <a:rPr lang="en-GB" dirty="0" smtClean="0"/>
              <a:t>judgment</a:t>
            </a:r>
          </a:p>
          <a:p>
            <a:r>
              <a:rPr lang="en-US" dirty="0" smtClean="0"/>
              <a:t>MANAGEMENT - Certified software test managers and leaders shall subscribe to and promote an ethical approach to the management of software testing</a:t>
            </a:r>
          </a:p>
          <a:p>
            <a:r>
              <a:rPr lang="en-US" dirty="0" smtClean="0"/>
              <a:t>PROFESSION - Certified software testers shall advance the integrity and reputation of the profession consistent with the public interest</a:t>
            </a:r>
          </a:p>
          <a:p>
            <a:r>
              <a:rPr lang="en-US" dirty="0" smtClean="0"/>
              <a:t>COLLEAGUES - Certified software testers shall be fair to and supportive of their colleagues, and promote cooperation with software developers</a:t>
            </a:r>
          </a:p>
          <a:p>
            <a:r>
              <a:rPr lang="en-US" dirty="0" smtClean="0"/>
              <a:t>SELF - Certified software testers shall participate in lifelong learning regarding the practice of their profession and shall promote an ethical approach to the practice of the profession</a:t>
            </a:r>
          </a:p>
          <a:p>
            <a:endParaRPr lang="en-US" dirty="0" smtClean="0"/>
          </a:p>
          <a:p>
            <a:r>
              <a:rPr lang="en-US" dirty="0" smtClean="0"/>
              <a:t>Top secret info</a:t>
            </a:r>
          </a:p>
          <a:p>
            <a:r>
              <a:rPr lang="en-US" dirty="0" smtClean="0"/>
              <a:t>Cant look at tax info – breach of ethics</a:t>
            </a:r>
          </a:p>
          <a:p>
            <a:r>
              <a:rPr lang="en-US" dirty="0" smtClean="0"/>
              <a:t>From an ethics point of view your number one responsibility</a:t>
            </a:r>
            <a:r>
              <a:rPr lang="en-US" baseline="0" dirty="0" smtClean="0"/>
              <a:t> should always be to the public and the public </a:t>
            </a:r>
            <a:r>
              <a:rPr lang="en-US" baseline="0" dirty="0" err="1" smtClean="0"/>
              <a:t>intrest</a:t>
            </a:r>
            <a:endParaRPr lang="en-US" baseline="0" dirty="0" smtClean="0"/>
          </a:p>
          <a:p>
            <a:r>
              <a:rPr lang="en-US" baseline="0" dirty="0" smtClean="0"/>
              <a:t>Then client and employer</a:t>
            </a:r>
          </a:p>
          <a:p>
            <a:endParaRPr lang="en-US" dirty="0" smtClean="0"/>
          </a:p>
          <a:p>
            <a:endParaRPr lang="en-GB" dirty="0"/>
          </a:p>
        </p:txBody>
      </p:sp>
      <p:sp>
        <p:nvSpPr>
          <p:cNvPr id="4" name="Slide Number Placeholder 3"/>
          <p:cNvSpPr>
            <a:spLocks noGrp="1"/>
          </p:cNvSpPr>
          <p:nvPr>
            <p:ph type="sldNum" sz="quarter" idx="10"/>
          </p:nvPr>
        </p:nvSpPr>
        <p:spPr/>
        <p:txBody>
          <a:bodyPr/>
          <a:lstStyle/>
          <a:p>
            <a:r>
              <a:rPr lang="en-GB" dirty="0" smtClean="0"/>
              <a:t>Page </a:t>
            </a:r>
            <a:fld id="{85AAB474-CABD-470D-92A4-0CFABD39946B}" type="slidenum">
              <a:rPr lang="en-GB" smtClean="0"/>
              <a:pPr/>
              <a:t>34</a:t>
            </a:fld>
            <a:endParaRPr lang="en-GB" dirty="0"/>
          </a:p>
        </p:txBody>
      </p:sp>
      <p:sp>
        <p:nvSpPr>
          <p:cNvPr id="7" name="Slide Image Placeholder 6"/>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1744347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GB" dirty="0" smtClean="0"/>
              <a:t>Page </a:t>
            </a:r>
            <a:fld id="{85AAB474-CABD-470D-92A4-0CFABD39946B}" type="slidenum">
              <a:rPr lang="en-GB" smtClean="0"/>
              <a:pPr/>
              <a:t>35</a:t>
            </a:fld>
            <a:endParaRPr lang="en-GB" dirty="0"/>
          </a:p>
        </p:txBody>
      </p:sp>
      <p:sp>
        <p:nvSpPr>
          <p:cNvPr id="7" name="Slide Image Placeholder 6"/>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2124753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3"/>
          <p:cNvSpPr>
            <a:spLocks noGrp="1" noChangeArrowheads="1"/>
          </p:cNvSpPr>
          <p:nvPr>
            <p:ph type="body" idx="1"/>
          </p:nvPr>
        </p:nvSpPr>
        <p:spPr/>
        <p:txBody>
          <a:bodyPr/>
          <a:lstStyle/>
          <a:p>
            <a:endParaRPr lang="en-GB" dirty="0"/>
          </a:p>
          <a:p>
            <a:pPr algn="ctr"/>
            <a:r>
              <a:rPr lang="en-GB" b="1" dirty="0"/>
              <a:t>CHAPTER 1 PRACTICE EXAM QUESTIONS:  Q1 – </a:t>
            </a:r>
            <a:r>
              <a:rPr lang="en-GB" b="1" dirty="0" smtClean="0"/>
              <a:t>Q20</a:t>
            </a:r>
          </a:p>
          <a:p>
            <a:pPr algn="ctr"/>
            <a:r>
              <a:rPr lang="en-GB" b="1" dirty="0" smtClean="0"/>
              <a:t>Page</a:t>
            </a:r>
            <a:r>
              <a:rPr lang="en-GB" b="1" baseline="0" dirty="0" smtClean="0"/>
              <a:t> 179, 20 questions… Need 13 to Pass!</a:t>
            </a:r>
            <a:endParaRPr lang="en-GB" b="1" dirty="0"/>
          </a:p>
          <a:p>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36</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40558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 and what happens if we don’t?</a:t>
            </a:r>
          </a:p>
          <a:p>
            <a:r>
              <a:rPr lang="en-GB" dirty="0" smtClean="0"/>
              <a:t>i.e. why does software need to be tested?  (NOT what is testing?)</a:t>
            </a:r>
          </a:p>
          <a:p>
            <a:r>
              <a:rPr lang="en-GB" dirty="0" smtClean="0"/>
              <a:t>Ask the question and capture responses.</a:t>
            </a:r>
          </a:p>
          <a:p>
            <a:r>
              <a:rPr lang="en-GB" dirty="0" smtClean="0"/>
              <a:t>Talk about the impact of software failures if software is not adequately tested. </a:t>
            </a:r>
          </a:p>
          <a:p>
            <a:endParaRPr lang="en-GB" dirty="0" smtClean="0"/>
          </a:p>
          <a:p>
            <a:r>
              <a:rPr lang="en-GB" dirty="0" smtClean="0"/>
              <a:t>We could kill people??</a:t>
            </a:r>
          </a:p>
          <a:p>
            <a:r>
              <a:rPr lang="en-GB" dirty="0" smtClean="0"/>
              <a:t>Realistically</a:t>
            </a:r>
            <a:r>
              <a:rPr lang="en-GB" baseline="0" dirty="0" smtClean="0"/>
              <a:t> there are potentially</a:t>
            </a:r>
          </a:p>
          <a:p>
            <a:r>
              <a:rPr lang="en-GB" baseline="0" dirty="0" smtClean="0"/>
              <a:t>We cant test software to make sure it works</a:t>
            </a:r>
          </a:p>
          <a:p>
            <a:r>
              <a:rPr lang="en-GB" baseline="0" dirty="0" smtClean="0"/>
              <a:t>We cant prove that our software works and that it doesn’t have bugs</a:t>
            </a:r>
          </a:p>
          <a:p>
            <a:r>
              <a:rPr lang="en-GB" baseline="0" dirty="0" smtClean="0"/>
              <a:t>We want to minimise the risk of bugs</a:t>
            </a:r>
          </a:p>
          <a:p>
            <a:r>
              <a:rPr lang="en-GB" baseline="0" dirty="0" smtClean="0"/>
              <a:t>Increase quality</a:t>
            </a:r>
          </a:p>
          <a:p>
            <a:endParaRPr lang="en-GB" baseline="0" dirty="0" smtClean="0"/>
          </a:p>
        </p:txBody>
      </p:sp>
      <p:sp>
        <p:nvSpPr>
          <p:cNvPr id="10" name="Slide Number Placeholder 9"/>
          <p:cNvSpPr>
            <a:spLocks noGrp="1"/>
          </p:cNvSpPr>
          <p:nvPr>
            <p:ph type="sldNum" sz="quarter" idx="10"/>
          </p:nvPr>
        </p:nvSpPr>
        <p:spPr/>
        <p:txBody>
          <a:bodyPr/>
          <a:lstStyle/>
          <a:p>
            <a:r>
              <a:rPr lang="en-GB" dirty="0" smtClean="0"/>
              <a:t>Page </a:t>
            </a:r>
            <a:fld id="{85AAB474-CABD-470D-92A4-0CFABD39946B}" type="slidenum">
              <a:rPr lang="en-GB" smtClean="0"/>
              <a:pPr/>
              <a:t>4</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312299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type="body" idx="1"/>
          </p:nvPr>
        </p:nvSpPr>
        <p:spPr/>
        <p:txBody>
          <a:bodyPr/>
          <a:lstStyle/>
          <a:p>
            <a:r>
              <a:rPr lang="en-GB" dirty="0" smtClean="0"/>
              <a:t>Software (i.e. program code) is present everywhere, not just in business systems but in cars, electrical appliances, arms etc</a:t>
            </a:r>
            <a:r>
              <a:rPr lang="en-GB" dirty="0" smtClean="0"/>
              <a:t>.</a:t>
            </a:r>
          </a:p>
          <a:p>
            <a:endParaRPr lang="en-GB" dirty="0" smtClean="0"/>
          </a:p>
          <a:p>
            <a:r>
              <a:rPr lang="en-GB" dirty="0" smtClean="0"/>
              <a:t>We are becoming more</a:t>
            </a:r>
            <a:r>
              <a:rPr lang="en-GB" baseline="0" dirty="0" smtClean="0"/>
              <a:t> dependant on software</a:t>
            </a:r>
          </a:p>
          <a:p>
            <a:r>
              <a:rPr lang="en-GB" baseline="0" dirty="0" smtClean="0"/>
              <a:t>The more this goes on the more likely we are to cause an </a:t>
            </a:r>
            <a:r>
              <a:rPr lang="en-GB" baseline="0" dirty="0" smtClean="0"/>
              <a:t>issue</a:t>
            </a:r>
            <a:endParaRPr lang="en-GB" baseline="0" dirty="0" smtClean="0"/>
          </a:p>
          <a:p>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5</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337766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1" name="Rectangle 3"/>
          <p:cNvSpPr>
            <a:spLocks noGrp="1" noChangeArrowheads="1"/>
          </p:cNvSpPr>
          <p:nvPr>
            <p:ph type="body" idx="1"/>
          </p:nvPr>
        </p:nvSpPr>
        <p:spPr/>
        <p:txBody>
          <a:bodyPr/>
          <a:lstStyle/>
          <a:p>
            <a:r>
              <a:rPr lang="en-GB" dirty="0" smtClean="0"/>
              <a:t>Errors cause defects, which in turn cause failures.</a:t>
            </a:r>
          </a:p>
          <a:p>
            <a:r>
              <a:rPr lang="en-GB" dirty="0" smtClean="0"/>
              <a:t>Errors occur because we are not perfect and, even if we were, we are working under constraints such as delivery deadlines. </a:t>
            </a:r>
          </a:p>
          <a:p>
            <a:r>
              <a:rPr lang="en-GB" dirty="0" smtClean="0"/>
              <a:t>Factors such as software or infrastructure complexity, or changing technology also contribute.  </a:t>
            </a:r>
          </a:p>
          <a:p>
            <a:r>
              <a:rPr lang="en-GB" dirty="0" smtClean="0"/>
              <a:t>Errors may be made by developers, designers, business analysts, etc.</a:t>
            </a:r>
          </a:p>
          <a:p>
            <a:r>
              <a:rPr lang="en-GB" dirty="0" smtClean="0"/>
              <a:t>All defects start with a human error – ask for examples.  Answers: typo, misunderstanding, lack of capacity planning etc. </a:t>
            </a:r>
          </a:p>
          <a:p>
            <a:r>
              <a:rPr lang="en-GB" dirty="0" smtClean="0"/>
              <a:t>The tester’s job is to expose the defect by causing a failure before we get to production.</a:t>
            </a:r>
          </a:p>
          <a:p>
            <a:r>
              <a:rPr lang="en-GB" dirty="0" smtClean="0"/>
              <a:t>Do defects always cause a failure? </a:t>
            </a:r>
            <a:r>
              <a:rPr lang="en-GB" dirty="0"/>
              <a:t> </a:t>
            </a:r>
            <a:r>
              <a:rPr lang="en-GB" dirty="0" smtClean="0"/>
              <a:t>No, but they usually do, or will do eventually.</a:t>
            </a:r>
          </a:p>
          <a:p>
            <a:r>
              <a:rPr lang="en-GB" dirty="0" smtClean="0"/>
              <a:t>Failures can be caused by data, hardware or environmental conditions as well as software defects.  Radiation, magnetism, electronic fields, and pollution can cause faults in firmware or influence the execution of software by changing hardware conditions.</a:t>
            </a:r>
          </a:p>
          <a:p>
            <a:endParaRPr lang="en-GB" dirty="0" smtClean="0"/>
          </a:p>
          <a:p>
            <a:r>
              <a:rPr lang="en-GB" dirty="0" smtClean="0"/>
              <a:t>Error – human introduced problem to your system</a:t>
            </a:r>
          </a:p>
          <a:p>
            <a:pPr marL="171450" indent="-171450">
              <a:buFontTx/>
              <a:buChar char="-"/>
            </a:pPr>
            <a:r>
              <a:rPr lang="en-GB" dirty="0" smtClean="0"/>
              <a:t>Introduced by ambiguous requirements</a:t>
            </a:r>
          </a:p>
          <a:p>
            <a:pPr marL="171450" indent="-171450">
              <a:buFontTx/>
              <a:buChar char="-"/>
            </a:pPr>
            <a:r>
              <a:rPr lang="en-GB" dirty="0" smtClean="0"/>
              <a:t>- 80% of problems within a project were caused by the business</a:t>
            </a:r>
            <a:r>
              <a:rPr lang="en-GB" baseline="0" dirty="0" smtClean="0"/>
              <a:t> analysts</a:t>
            </a:r>
          </a:p>
          <a:p>
            <a:pPr marL="0" indent="0">
              <a:buFontTx/>
              <a:buNone/>
            </a:pPr>
            <a:endParaRPr lang="en-GB" baseline="0" dirty="0" smtClean="0"/>
          </a:p>
          <a:p>
            <a:pPr marL="0" indent="0">
              <a:buFontTx/>
              <a:buNone/>
            </a:pPr>
            <a:r>
              <a:rPr lang="en-GB" baseline="0" dirty="0" smtClean="0"/>
              <a:t>Defect – an error turns into a defect – we write the program wrong </a:t>
            </a:r>
          </a:p>
          <a:p>
            <a:pPr marL="171450" indent="-171450">
              <a:buFontTx/>
              <a:buChar char="-"/>
            </a:pPr>
            <a:r>
              <a:rPr lang="en-GB" baseline="0" dirty="0" smtClean="0"/>
              <a:t>Deviation of system</a:t>
            </a:r>
          </a:p>
          <a:p>
            <a:pPr marL="171450" indent="-171450">
              <a:buFontTx/>
              <a:buChar char="-"/>
            </a:pPr>
            <a:r>
              <a:rPr lang="en-GB" baseline="0" dirty="0" smtClean="0"/>
              <a:t>Crashes</a:t>
            </a:r>
          </a:p>
          <a:p>
            <a:pPr marL="171450" indent="-171450">
              <a:buFontTx/>
              <a:buChar char="-"/>
            </a:pPr>
            <a:r>
              <a:rPr lang="en-GB" baseline="0" dirty="0" smtClean="0"/>
              <a:t>Incorrect results</a:t>
            </a:r>
          </a:p>
          <a:p>
            <a:pPr marL="171450" indent="-171450">
              <a:buFontTx/>
              <a:buChar char="-"/>
            </a:pPr>
            <a:r>
              <a:rPr lang="en-GB" baseline="0" dirty="0" smtClean="0"/>
              <a:t>Sometimes issues only cause an error</a:t>
            </a:r>
          </a:p>
          <a:p>
            <a:pPr marL="0" indent="0">
              <a:buFontTx/>
              <a:buNone/>
            </a:pPr>
            <a:endParaRPr lang="en-GB" baseline="0" dirty="0" smtClean="0"/>
          </a:p>
          <a:p>
            <a:pPr marL="0" indent="0">
              <a:buFontTx/>
              <a:buNone/>
            </a:pPr>
            <a:r>
              <a:rPr lang="en-GB" baseline="0" dirty="0" smtClean="0"/>
              <a:t>If this defect is written into the system it may cause a bug</a:t>
            </a:r>
          </a:p>
          <a:p>
            <a:pPr marL="171450" indent="-171450">
              <a:buFontTx/>
              <a:buChar char="-"/>
            </a:pPr>
            <a:r>
              <a:rPr lang="en-GB" baseline="0" dirty="0" smtClean="0"/>
              <a:t>Sometimes a defect does not cause failure</a:t>
            </a:r>
          </a:p>
          <a:p>
            <a:pPr marL="171450" indent="-171450">
              <a:buFontTx/>
              <a:buChar char="-"/>
            </a:pPr>
            <a:r>
              <a:rPr lang="en-GB" baseline="0" dirty="0" smtClean="0"/>
              <a:t>Failures can exist on their own</a:t>
            </a:r>
          </a:p>
          <a:p>
            <a:pPr marL="171450" indent="-171450">
              <a:buFontTx/>
              <a:buChar char="-"/>
            </a:pPr>
            <a:r>
              <a:rPr lang="en-GB" baseline="0" dirty="0" smtClean="0"/>
              <a:t>But quite often you will see a causal link from error up to failure</a:t>
            </a:r>
          </a:p>
          <a:p>
            <a:pPr marL="171450" indent="-171450">
              <a:buFontTx/>
              <a:buChar char="-"/>
            </a:pPr>
            <a:endParaRPr lang="en-GB" baseline="0" dirty="0" smtClean="0"/>
          </a:p>
          <a:p>
            <a:pPr marL="171450" indent="-171450">
              <a:buFontTx/>
              <a:buChar char="-"/>
            </a:pPr>
            <a:r>
              <a:rPr lang="en-GB" baseline="0" dirty="0" smtClean="0"/>
              <a:t>Learn </a:t>
            </a:r>
            <a:r>
              <a:rPr lang="en-GB" baseline="0" dirty="0" err="1" smtClean="0"/>
              <a:t>definistions</a:t>
            </a:r>
            <a:endParaRPr lang="en-GB" baseline="0" dirty="0" smtClean="0"/>
          </a:p>
          <a:p>
            <a:pPr marL="171450" indent="-171450">
              <a:buFontTx/>
              <a:buChar char="-"/>
            </a:pPr>
            <a:endParaRPr lang="en-GB" baseline="0" dirty="0" smtClean="0"/>
          </a:p>
          <a:p>
            <a:pPr marL="171450" indent="-171450">
              <a:buFontTx/>
              <a:buChar char="-"/>
            </a:pPr>
            <a:endParaRPr lang="en-GB" dirty="0" smtClean="0"/>
          </a:p>
          <a:p>
            <a:endParaRPr lang="en-GB" dirty="0" smtClean="0"/>
          </a:p>
          <a:p>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6</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3110651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9" name="Rectangle 3"/>
          <p:cNvSpPr>
            <a:spLocks noGrp="1" noChangeArrowheads="1"/>
          </p:cNvSpPr>
          <p:nvPr>
            <p:ph type="body" idx="1"/>
          </p:nvPr>
        </p:nvSpPr>
        <p:spPr/>
        <p:txBody>
          <a:bodyPr/>
          <a:lstStyle/>
          <a:p>
            <a:r>
              <a:rPr lang="en-GB" dirty="0" smtClean="0"/>
              <a:t>Testing is part of quality assurance.</a:t>
            </a:r>
          </a:p>
          <a:p>
            <a:r>
              <a:rPr lang="en-GB" dirty="0" smtClean="0"/>
              <a:t>Rigorous testing of systems and documentation can help to reduce the risk of problems occurring during operation and contribute to the quality of the software system, if defects found are corrected before the system is released for operational use.</a:t>
            </a:r>
          </a:p>
          <a:p>
            <a:r>
              <a:rPr lang="en-GB" dirty="0" smtClean="0"/>
              <a:t>Software testing may also be required to meet contractual or legal requirements, or industry-specific standards.</a:t>
            </a:r>
          </a:p>
          <a:p>
            <a:r>
              <a:rPr lang="en-GB" dirty="0" smtClean="0"/>
              <a:t>Risk: “A factor that could result in future negative consequences.”</a:t>
            </a:r>
          </a:p>
          <a:p>
            <a:endParaRPr lang="en-GB" dirty="0" smtClean="0"/>
          </a:p>
          <a:p>
            <a:pPr marL="171450" indent="-171450">
              <a:buFontTx/>
              <a:buChar char="-"/>
            </a:pPr>
            <a:r>
              <a:rPr lang="en-GB" dirty="0" smtClean="0"/>
              <a:t>Reduce the risk of failures</a:t>
            </a:r>
          </a:p>
          <a:p>
            <a:pPr marL="171450" indent="-171450">
              <a:buFontTx/>
              <a:buChar char="-"/>
            </a:pPr>
            <a:r>
              <a:rPr lang="en-GB" dirty="0" smtClean="0"/>
              <a:t>By removing defects</a:t>
            </a:r>
          </a:p>
          <a:p>
            <a:pPr marL="171450" indent="-171450">
              <a:buFontTx/>
              <a:buChar char="-"/>
            </a:pPr>
            <a:r>
              <a:rPr lang="en-GB" dirty="0" err="1" smtClean="0"/>
              <a:t>Ssytems</a:t>
            </a:r>
            <a:r>
              <a:rPr lang="en-GB" dirty="0" smtClean="0"/>
              <a:t> do not get affected by the changes we make to other systems</a:t>
            </a:r>
          </a:p>
          <a:p>
            <a:pPr marL="171450" indent="-171450">
              <a:buFontTx/>
              <a:buChar char="-"/>
            </a:pPr>
            <a:r>
              <a:rPr lang="en-GB" dirty="0" smtClean="0"/>
              <a:t>Non-functional requirements</a:t>
            </a:r>
          </a:p>
          <a:p>
            <a:pPr marL="171450" indent="-171450">
              <a:buFontTx/>
              <a:buChar char="-"/>
            </a:pPr>
            <a:r>
              <a:rPr lang="en-GB" dirty="0" smtClean="0"/>
              <a:t>An industry</a:t>
            </a:r>
            <a:r>
              <a:rPr lang="en-GB" baseline="0" dirty="0" smtClean="0"/>
              <a:t> standard is that </a:t>
            </a:r>
            <a:r>
              <a:rPr lang="en-GB" baseline="0" dirty="0" err="1" smtClean="0"/>
              <a:t>untitests</a:t>
            </a:r>
            <a:r>
              <a:rPr lang="en-GB" baseline="0" dirty="0" smtClean="0"/>
              <a:t> are done up until 80% coverage</a:t>
            </a:r>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7</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10817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Ask the question and field / capture their responses.</a:t>
            </a:r>
          </a:p>
          <a:p>
            <a:r>
              <a:rPr lang="en-GB" dirty="0" smtClean="0"/>
              <a:t>Talk about the idea of ‘fit for purpose’. </a:t>
            </a:r>
          </a:p>
          <a:p>
            <a:endParaRPr lang="en-GB" dirty="0" smtClean="0"/>
          </a:p>
          <a:p>
            <a:r>
              <a:rPr lang="en-GB" dirty="0" smtClean="0"/>
              <a:t>It all</a:t>
            </a:r>
            <a:r>
              <a:rPr lang="en-GB" baseline="0" dirty="0" smtClean="0"/>
              <a:t> depends on the case</a:t>
            </a:r>
          </a:p>
          <a:p>
            <a:r>
              <a:rPr lang="en-GB" baseline="0" dirty="0" smtClean="0"/>
              <a:t>Exhaustive testing is not possible</a:t>
            </a:r>
          </a:p>
          <a:p>
            <a:r>
              <a:rPr lang="en-GB" baseline="0" dirty="0" smtClean="0"/>
              <a:t>Reasonable metrics to hit (80%) </a:t>
            </a:r>
          </a:p>
          <a:p>
            <a:endParaRPr lang="en-GB" baseline="0" dirty="0" smtClean="0"/>
          </a:p>
          <a:p>
            <a:r>
              <a:rPr lang="en-GB" baseline="0" dirty="0" smtClean="0"/>
              <a:t>Quality ?</a:t>
            </a:r>
            <a:br>
              <a:rPr lang="en-GB" baseline="0" dirty="0" smtClean="0"/>
            </a:br>
            <a:r>
              <a:rPr lang="en-GB" baseline="0" dirty="0" smtClean="0"/>
              <a:t>- how good something is</a:t>
            </a:r>
          </a:p>
          <a:p>
            <a:pPr marL="171450" indent="-171450">
              <a:buFontTx/>
              <a:buChar char="-"/>
            </a:pPr>
            <a:r>
              <a:rPr lang="en-GB" baseline="0" dirty="0" smtClean="0"/>
              <a:t>Fit to purpose</a:t>
            </a:r>
          </a:p>
          <a:p>
            <a:pPr marL="171450" indent="-171450">
              <a:buFontTx/>
              <a:buChar char="-"/>
            </a:pPr>
            <a:r>
              <a:rPr lang="en-GB" baseline="0" dirty="0" smtClean="0"/>
              <a:t>- if it can consistently do its job</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r>
              <a:rPr lang="en-GB" dirty="0" smtClean="0"/>
              <a:t>Page </a:t>
            </a:r>
            <a:fld id="{85AAB474-CABD-470D-92A4-0CFABD39946B}" type="slidenum">
              <a:rPr lang="en-GB" smtClean="0"/>
              <a:pPr/>
              <a:t>8</a:t>
            </a:fld>
            <a:endParaRPr lang="en-GB" dirty="0"/>
          </a:p>
        </p:txBody>
      </p:sp>
      <p:sp>
        <p:nvSpPr>
          <p:cNvPr id="7" name="Slide Image Placeholder 6"/>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3279716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type="body" idx="1"/>
          </p:nvPr>
        </p:nvSpPr>
        <p:spPr/>
        <p:txBody>
          <a:bodyPr/>
          <a:lstStyle/>
          <a:p>
            <a:r>
              <a:rPr lang="en-GB" dirty="0" smtClean="0"/>
              <a:t>Non-functional attributes such as usability are covered in a later session. </a:t>
            </a:r>
          </a:p>
          <a:p>
            <a:r>
              <a:rPr lang="en-GB" dirty="0" smtClean="0"/>
              <a:t>Testing can give confidence in the quality of the software if it finds few or no defects. A properly designed test that passes reduces the overall level of risk in a system. When testing does find defects, the quality of the software system increases when those defects are fixed.</a:t>
            </a:r>
          </a:p>
          <a:p>
            <a:r>
              <a:rPr lang="en-GB" dirty="0" smtClean="0"/>
              <a:t>Testing should be integrated as one of the quality assurance activities (i.e. alongside development standards, training and defect analysis).</a:t>
            </a:r>
          </a:p>
          <a:p>
            <a:r>
              <a:rPr lang="en-GB" dirty="0" smtClean="0"/>
              <a:t>Lessons should be learned from previous projects. By understanding the root causes of defects found in other projects, processes can be improved, which in turn should prevent those defects from reoccurring and, as a consequence, improve the quality of future systems. This is an aspect of quality assurance.</a:t>
            </a:r>
          </a:p>
          <a:p>
            <a:r>
              <a:rPr lang="en-GB" dirty="0" smtClean="0"/>
              <a:t>In short:</a:t>
            </a:r>
          </a:p>
          <a:p>
            <a:pPr marL="164249" indent="-164249">
              <a:buFont typeface="Arial" pitchFamily="34" charset="0"/>
              <a:buChar char="•"/>
            </a:pPr>
            <a:r>
              <a:rPr lang="en-GB" dirty="0" smtClean="0"/>
              <a:t>Testing DETECTS quality</a:t>
            </a:r>
          </a:p>
          <a:p>
            <a:pPr marL="164249" indent="-164249">
              <a:buFont typeface="Arial" pitchFamily="34" charset="0"/>
              <a:buChar char="•"/>
            </a:pPr>
            <a:r>
              <a:rPr lang="en-GB" dirty="0" smtClean="0"/>
              <a:t>Testing MEASURES quality</a:t>
            </a:r>
          </a:p>
          <a:p>
            <a:pPr marL="164249" indent="-164249">
              <a:buFont typeface="Arial" pitchFamily="34" charset="0"/>
              <a:buChar char="•"/>
            </a:pPr>
            <a:r>
              <a:rPr lang="en-GB" dirty="0" smtClean="0"/>
              <a:t>Testing IMPROVES quality</a:t>
            </a:r>
            <a:endParaRPr lang="en-GB" dirty="0"/>
          </a:p>
        </p:txBody>
      </p:sp>
      <p:sp>
        <p:nvSpPr>
          <p:cNvPr id="2" name="Slide Number Placeholder 1"/>
          <p:cNvSpPr>
            <a:spLocks noGrp="1"/>
          </p:cNvSpPr>
          <p:nvPr>
            <p:ph type="sldNum" sz="quarter" idx="10"/>
          </p:nvPr>
        </p:nvSpPr>
        <p:spPr/>
        <p:txBody>
          <a:bodyPr/>
          <a:lstStyle/>
          <a:p>
            <a:r>
              <a:rPr lang="en-GB" dirty="0" smtClean="0"/>
              <a:t>Page </a:t>
            </a:r>
            <a:fld id="{85AAB474-CABD-470D-92A4-0CFABD39946B}" type="slidenum">
              <a:rPr lang="en-GB" smtClean="0"/>
              <a:pPr/>
              <a:t>9</a:t>
            </a:fld>
            <a:endParaRPr lang="en-GB" dirty="0"/>
          </a:p>
        </p:txBody>
      </p:sp>
      <p:sp>
        <p:nvSpPr>
          <p:cNvPr id="5" name="Slide Image Placeholder 4"/>
          <p:cNvSpPr>
            <a:spLocks noGrp="1" noRot="1" noChangeAspect="1"/>
          </p:cNvSpPr>
          <p:nvPr>
            <p:ph type="sldImg"/>
          </p:nvPr>
        </p:nvSpPr>
        <p:spPr>
          <a:xfrm>
            <a:off x="592138" y="415925"/>
            <a:ext cx="5240337" cy="3932238"/>
          </a:xfrm>
        </p:spPr>
      </p:sp>
    </p:spTree>
    <p:extLst>
      <p:ext uri="{BB962C8B-B14F-4D97-AF65-F5344CB8AC3E}">
        <p14:creationId xmlns:p14="http://schemas.microsoft.com/office/powerpoint/2010/main" val="4038100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1"/>
            <a:ext cx="9144000" cy="1775961"/>
          </a:xfrm>
          <a:prstGeom prst="rect">
            <a:avLst/>
          </a:prstGeom>
        </p:spPr>
      </p:pic>
      <p:sp>
        <p:nvSpPr>
          <p:cNvPr id="2" name="Title 1"/>
          <p:cNvSpPr>
            <a:spLocks noGrp="1"/>
          </p:cNvSpPr>
          <p:nvPr>
            <p:ph type="ctrTitle"/>
          </p:nvPr>
        </p:nvSpPr>
        <p:spPr>
          <a:xfrm>
            <a:off x="428600" y="2130433"/>
            <a:ext cx="8286808" cy="1470025"/>
          </a:xfrm>
        </p:spPr>
        <p:txBody>
          <a:bodyPr>
            <a:normAutofit/>
          </a:bodyPr>
          <a:lstStyle>
            <a:lvl1pPr marL="0" indent="0" algn="ctr">
              <a:spcBef>
                <a:spcPts val="0"/>
              </a:spcBef>
              <a:defRPr sz="3600">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spcBef>
                <a:spcPts val="0"/>
              </a:spcBef>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670560" y="785794"/>
            <a:ext cx="743712" cy="707136"/>
          </a:xfrm>
          <a:prstGeom prst="rect">
            <a:avLst/>
          </a:prstGeom>
        </p:spPr>
      </p:pic>
    </p:spTree>
    <p:extLst>
      <p:ext uri="{BB962C8B-B14F-4D97-AF65-F5344CB8AC3E}">
        <p14:creationId xmlns:p14="http://schemas.microsoft.com/office/powerpoint/2010/main" val="8758662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80000" y="1080000"/>
            <a:ext cx="8820000" cy="54000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662327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8"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6372708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STF-2 v6.3</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600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80000" y="1080000"/>
            <a:ext cx="8820000" cy="5400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5418418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ctrTitle"/>
          </p:nvPr>
        </p:nvSpPr>
        <p:spPr/>
        <p:txBody>
          <a:bodyPr/>
          <a:lstStyle/>
          <a:p>
            <a:r>
              <a:rPr lang="en-GB" dirty="0" smtClean="0"/>
              <a:t>BCS-ISTQB</a:t>
            </a:r>
            <a:r>
              <a:rPr lang="en-GB" sz="3200" baseline="30000" dirty="0" smtClean="0">
                <a:latin typeface="Arial"/>
                <a:cs typeface="Arial"/>
              </a:rPr>
              <a:t>®</a:t>
            </a:r>
            <a:r>
              <a:rPr lang="en-GB" dirty="0" smtClean="0"/>
              <a:t> Software Testing Foundation</a:t>
            </a:r>
            <a:endParaRPr lang="en-GB" dirty="0"/>
          </a:p>
        </p:txBody>
      </p:sp>
      <p:sp>
        <p:nvSpPr>
          <p:cNvPr id="986115" name="Rectangle 3"/>
          <p:cNvSpPr>
            <a:spLocks noGrp="1" noChangeArrowheads="1"/>
          </p:cNvSpPr>
          <p:nvPr>
            <p:ph type="subTitle" idx="1"/>
          </p:nvPr>
        </p:nvSpPr>
        <p:spPr bwMode="auto">
          <a:prstGeom prst="rect">
            <a:avLst/>
          </a:prstGeom>
          <a:noFill/>
          <a:ln>
            <a:miter lim="800000"/>
            <a:headEnd/>
            <a:tailEnd/>
          </a:ln>
        </p:spPr>
        <p:txBody>
          <a:bodyPr/>
          <a:lstStyle/>
          <a:p>
            <a:pPr marL="0" indent="0" algn="ctr">
              <a:buFontTx/>
              <a:buNone/>
            </a:pPr>
            <a:r>
              <a:rPr lang="en-GB" dirty="0" smtClean="0"/>
              <a:t>01 </a:t>
            </a:r>
            <a:r>
              <a:rPr lang="en-GB" dirty="0"/>
              <a:t>Fundamentals of Testing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Freeform 2"/>
          <p:cNvSpPr>
            <a:spLocks/>
          </p:cNvSpPr>
          <p:nvPr/>
        </p:nvSpPr>
        <p:spPr bwMode="auto">
          <a:xfrm>
            <a:off x="1582881" y="2160588"/>
            <a:ext cx="6840537" cy="3240087"/>
          </a:xfrm>
          <a:custGeom>
            <a:avLst/>
            <a:gdLst/>
            <a:ahLst/>
            <a:cxnLst>
              <a:cxn ang="0">
                <a:pos x="0" y="0"/>
              </a:cxn>
              <a:cxn ang="0">
                <a:pos x="0" y="2040"/>
              </a:cxn>
              <a:cxn ang="0">
                <a:pos x="4308" y="2040"/>
              </a:cxn>
            </a:cxnLst>
            <a:rect l="0" t="0" r="r" b="b"/>
            <a:pathLst>
              <a:path w="4309" h="2041">
                <a:moveTo>
                  <a:pt x="0" y="0"/>
                </a:moveTo>
                <a:lnTo>
                  <a:pt x="0" y="2040"/>
                </a:lnTo>
                <a:lnTo>
                  <a:pt x="4308" y="2040"/>
                </a:lnTo>
              </a:path>
            </a:pathLst>
          </a:custGeom>
          <a:noFill/>
          <a:ln w="50800" cap="rnd" cmpd="sng">
            <a:solidFill>
              <a:srgbClr val="6E0043"/>
            </a:solidFill>
            <a:prstDash val="solid"/>
            <a:round/>
            <a:headEnd type="none" w="sm" len="sm"/>
            <a:tailEnd type="none" w="sm" len="sm"/>
          </a:ln>
          <a:effectLst/>
        </p:spPr>
        <p:txBody>
          <a:bodyPr/>
          <a:lstStyle/>
          <a:p>
            <a:endParaRPr lang="en-GB" dirty="0"/>
          </a:p>
        </p:txBody>
      </p:sp>
      <p:sp>
        <p:nvSpPr>
          <p:cNvPr id="576515" name="Arc 3"/>
          <p:cNvSpPr>
            <a:spLocks/>
          </p:cNvSpPr>
          <p:nvPr/>
        </p:nvSpPr>
        <p:spPr bwMode="auto">
          <a:xfrm flipV="1">
            <a:off x="1627331" y="2217738"/>
            <a:ext cx="6648450" cy="3143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00279F"/>
            </a:solidFill>
            <a:round/>
            <a:headEnd type="none" w="sm" len="sm"/>
            <a:tailEnd type="none" w="sm" len="sm"/>
          </a:ln>
          <a:effectLst/>
        </p:spPr>
        <p:txBody>
          <a:bodyPr wrap="none" anchor="ctr"/>
          <a:lstStyle/>
          <a:p>
            <a:endParaRPr lang="en-GB" dirty="0"/>
          </a:p>
        </p:txBody>
      </p:sp>
      <p:sp>
        <p:nvSpPr>
          <p:cNvPr id="576516" name="Rectangle 4"/>
          <p:cNvSpPr>
            <a:spLocks noChangeArrowheads="1"/>
          </p:cNvSpPr>
          <p:nvPr/>
        </p:nvSpPr>
        <p:spPr bwMode="auto">
          <a:xfrm>
            <a:off x="59640" y="3032125"/>
            <a:ext cx="1466091" cy="1324081"/>
          </a:xfrm>
          <a:prstGeom prst="rect">
            <a:avLst/>
          </a:prstGeom>
          <a:noFill/>
          <a:ln w="9525">
            <a:noFill/>
            <a:miter lim="800000"/>
            <a:headEnd/>
            <a:tailEnd/>
          </a:ln>
          <a:effectLst/>
        </p:spPr>
        <p:txBody>
          <a:bodyPr wrap="square" lIns="92075" tIns="46038" rIns="92075" bIns="46038">
            <a:spAutoFit/>
          </a:bodyPr>
          <a:lstStyle/>
          <a:p>
            <a:pPr algn="ctr">
              <a:spcBef>
                <a:spcPct val="0"/>
              </a:spcBef>
            </a:pPr>
            <a:r>
              <a:rPr lang="en-GB" sz="2000" b="1" dirty="0" smtClean="0"/>
              <a:t>Total number </a:t>
            </a:r>
            <a:r>
              <a:rPr lang="en-GB" sz="2000" b="1" dirty="0"/>
              <a:t>of defects found</a:t>
            </a:r>
          </a:p>
        </p:txBody>
      </p:sp>
      <p:sp>
        <p:nvSpPr>
          <p:cNvPr id="576517" name="Rectangle 5"/>
          <p:cNvSpPr>
            <a:spLocks noChangeArrowheads="1"/>
          </p:cNvSpPr>
          <p:nvPr/>
        </p:nvSpPr>
        <p:spPr bwMode="auto">
          <a:xfrm>
            <a:off x="2897331" y="5546725"/>
            <a:ext cx="4210050" cy="400752"/>
          </a:xfrm>
          <a:prstGeom prst="rect">
            <a:avLst/>
          </a:prstGeom>
          <a:noFill/>
          <a:ln w="9525">
            <a:noFill/>
            <a:miter lim="800000"/>
            <a:headEnd/>
            <a:tailEnd/>
          </a:ln>
          <a:effectLst/>
        </p:spPr>
        <p:txBody>
          <a:bodyPr lIns="92075" tIns="46038" rIns="92075" bIns="46038">
            <a:spAutoFit/>
          </a:bodyPr>
          <a:lstStyle/>
          <a:p>
            <a:pPr algn="ctr">
              <a:spcBef>
                <a:spcPct val="0"/>
              </a:spcBef>
            </a:pPr>
            <a:r>
              <a:rPr lang="en-GB" sz="2000" b="1" dirty="0"/>
              <a:t>Effort expended so far</a:t>
            </a:r>
          </a:p>
        </p:txBody>
      </p:sp>
      <p:sp>
        <p:nvSpPr>
          <p:cNvPr id="576521" name="Rectangle 9"/>
          <p:cNvSpPr>
            <a:spLocks noGrp="1" noChangeArrowheads="1"/>
          </p:cNvSpPr>
          <p:nvPr>
            <p:ph type="title"/>
          </p:nvPr>
        </p:nvSpPr>
        <p:spPr/>
        <p:txBody>
          <a:bodyPr/>
          <a:lstStyle/>
          <a:p>
            <a:pPr>
              <a:lnSpc>
                <a:spcPct val="90000"/>
              </a:lnSpc>
            </a:pPr>
            <a:r>
              <a:rPr lang="en-GB" dirty="0"/>
              <a:t>How Much Testing is Enough?</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8564" name="Group 4"/>
          <p:cNvGrpSpPr>
            <a:grpSpLocks/>
          </p:cNvGrpSpPr>
          <p:nvPr/>
        </p:nvGrpSpPr>
        <p:grpSpPr bwMode="auto">
          <a:xfrm>
            <a:off x="877888" y="2717800"/>
            <a:ext cx="2706687" cy="3314700"/>
            <a:chOff x="524" y="1681"/>
            <a:chExt cx="1705" cy="2088"/>
          </a:xfrm>
        </p:grpSpPr>
        <p:sp>
          <p:nvSpPr>
            <p:cNvPr id="578565" name="Rectangle 5"/>
            <p:cNvSpPr>
              <a:spLocks noChangeArrowheads="1"/>
            </p:cNvSpPr>
            <p:nvPr/>
          </p:nvSpPr>
          <p:spPr bwMode="auto">
            <a:xfrm>
              <a:off x="524" y="1704"/>
              <a:ext cx="1616" cy="2065"/>
            </a:xfrm>
            <a:prstGeom prst="rect">
              <a:avLst/>
            </a:prstGeom>
            <a:solidFill>
              <a:srgbClr val="FFFFFF"/>
            </a:solidFill>
            <a:ln w="12700">
              <a:solidFill>
                <a:srgbClr val="000000"/>
              </a:solidFill>
              <a:miter lim="800000"/>
              <a:headEnd/>
              <a:tailEnd/>
            </a:ln>
            <a:effectLst/>
          </p:spPr>
          <p:txBody>
            <a:bodyPr wrap="none" anchor="ctr"/>
            <a:lstStyle/>
            <a:p>
              <a:endParaRPr lang="en-GB" dirty="0"/>
            </a:p>
          </p:txBody>
        </p:sp>
        <p:sp>
          <p:nvSpPr>
            <p:cNvPr id="578566" name="Rectangle 6"/>
            <p:cNvSpPr>
              <a:spLocks noChangeArrowheads="1"/>
            </p:cNvSpPr>
            <p:nvPr/>
          </p:nvSpPr>
          <p:spPr bwMode="auto">
            <a:xfrm>
              <a:off x="524" y="1704"/>
              <a:ext cx="1616" cy="373"/>
            </a:xfrm>
            <a:prstGeom prst="rect">
              <a:avLst/>
            </a:prstGeom>
            <a:solidFill>
              <a:srgbClr val="000000"/>
            </a:solidFill>
            <a:ln w="12700">
              <a:solidFill>
                <a:srgbClr val="000000"/>
              </a:solidFill>
              <a:miter lim="800000"/>
              <a:headEnd/>
              <a:tailEnd/>
            </a:ln>
            <a:effectLst/>
          </p:spPr>
          <p:txBody>
            <a:bodyPr wrap="none" anchor="ctr"/>
            <a:lstStyle/>
            <a:p>
              <a:endParaRPr lang="en-GB" dirty="0"/>
            </a:p>
          </p:txBody>
        </p:sp>
        <p:sp>
          <p:nvSpPr>
            <p:cNvPr id="578567" name="Rectangle 7"/>
            <p:cNvSpPr>
              <a:spLocks noChangeArrowheads="1"/>
            </p:cNvSpPr>
            <p:nvPr/>
          </p:nvSpPr>
          <p:spPr bwMode="auto">
            <a:xfrm>
              <a:off x="543" y="1681"/>
              <a:ext cx="1567" cy="540"/>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5000" b="1" dirty="0">
                  <a:solidFill>
                    <a:srgbClr val="FFFFFF"/>
                  </a:solidFill>
                </a:rPr>
                <a:t>ANYCO</a:t>
              </a:r>
            </a:p>
          </p:txBody>
        </p:sp>
        <p:sp>
          <p:nvSpPr>
            <p:cNvPr id="578568" name="Rectangle 8"/>
            <p:cNvSpPr>
              <a:spLocks noChangeArrowheads="1"/>
            </p:cNvSpPr>
            <p:nvPr/>
          </p:nvSpPr>
          <p:spPr bwMode="auto">
            <a:xfrm>
              <a:off x="1996" y="1681"/>
              <a:ext cx="233" cy="540"/>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5000" b="1" dirty="0">
                  <a:solidFill>
                    <a:srgbClr val="FFFFFF"/>
                  </a:solidFill>
                </a:rPr>
                <a:t> </a:t>
              </a:r>
            </a:p>
          </p:txBody>
        </p:sp>
        <p:sp>
          <p:nvSpPr>
            <p:cNvPr id="578569" name="Rectangle 9"/>
            <p:cNvSpPr>
              <a:spLocks noChangeArrowheads="1"/>
            </p:cNvSpPr>
            <p:nvPr/>
          </p:nvSpPr>
          <p:spPr bwMode="auto">
            <a:xfrm>
              <a:off x="559" y="2130"/>
              <a:ext cx="1544" cy="300"/>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2500" b="1" dirty="0">
                  <a:solidFill>
                    <a:srgbClr val="FF0000"/>
                  </a:solidFill>
                </a:rPr>
                <a:t>In House News</a:t>
              </a:r>
            </a:p>
          </p:txBody>
        </p:sp>
        <p:sp>
          <p:nvSpPr>
            <p:cNvPr id="578570" name="Line 10"/>
            <p:cNvSpPr>
              <a:spLocks noChangeShapeType="1"/>
            </p:cNvSpPr>
            <p:nvPr/>
          </p:nvSpPr>
          <p:spPr bwMode="auto">
            <a:xfrm>
              <a:off x="604" y="2424"/>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71" name="Line 11"/>
            <p:cNvSpPr>
              <a:spLocks noChangeShapeType="1"/>
            </p:cNvSpPr>
            <p:nvPr/>
          </p:nvSpPr>
          <p:spPr bwMode="auto">
            <a:xfrm>
              <a:off x="604" y="2466"/>
              <a:ext cx="403"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72" name="Line 12"/>
            <p:cNvSpPr>
              <a:spLocks noChangeShapeType="1"/>
            </p:cNvSpPr>
            <p:nvPr/>
          </p:nvSpPr>
          <p:spPr bwMode="auto">
            <a:xfrm>
              <a:off x="604" y="2500"/>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73" name="Line 13"/>
            <p:cNvSpPr>
              <a:spLocks noChangeShapeType="1"/>
            </p:cNvSpPr>
            <p:nvPr/>
          </p:nvSpPr>
          <p:spPr bwMode="auto">
            <a:xfrm>
              <a:off x="604" y="2534"/>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74" name="Line 14"/>
            <p:cNvSpPr>
              <a:spLocks noChangeShapeType="1"/>
            </p:cNvSpPr>
            <p:nvPr/>
          </p:nvSpPr>
          <p:spPr bwMode="auto">
            <a:xfrm>
              <a:off x="604" y="2576"/>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75" name="Line 15"/>
            <p:cNvSpPr>
              <a:spLocks noChangeShapeType="1"/>
            </p:cNvSpPr>
            <p:nvPr/>
          </p:nvSpPr>
          <p:spPr bwMode="auto">
            <a:xfrm>
              <a:off x="562" y="2357"/>
              <a:ext cx="15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76" name="Line 16"/>
            <p:cNvSpPr>
              <a:spLocks noChangeShapeType="1"/>
            </p:cNvSpPr>
            <p:nvPr/>
          </p:nvSpPr>
          <p:spPr bwMode="auto">
            <a:xfrm>
              <a:off x="604" y="2609"/>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77" name="Line 17"/>
            <p:cNvSpPr>
              <a:spLocks noChangeShapeType="1"/>
            </p:cNvSpPr>
            <p:nvPr/>
          </p:nvSpPr>
          <p:spPr bwMode="auto">
            <a:xfrm>
              <a:off x="604" y="2643"/>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78" name="Line 18"/>
            <p:cNvSpPr>
              <a:spLocks noChangeShapeType="1"/>
            </p:cNvSpPr>
            <p:nvPr/>
          </p:nvSpPr>
          <p:spPr bwMode="auto">
            <a:xfrm>
              <a:off x="604" y="2685"/>
              <a:ext cx="403"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79" name="Line 19"/>
            <p:cNvSpPr>
              <a:spLocks noChangeShapeType="1"/>
            </p:cNvSpPr>
            <p:nvPr/>
          </p:nvSpPr>
          <p:spPr bwMode="auto">
            <a:xfrm>
              <a:off x="604" y="2719"/>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0" name="Line 20"/>
            <p:cNvSpPr>
              <a:spLocks noChangeShapeType="1"/>
            </p:cNvSpPr>
            <p:nvPr/>
          </p:nvSpPr>
          <p:spPr bwMode="auto">
            <a:xfrm>
              <a:off x="604" y="2753"/>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1" name="Line 21"/>
            <p:cNvSpPr>
              <a:spLocks noChangeShapeType="1"/>
            </p:cNvSpPr>
            <p:nvPr/>
          </p:nvSpPr>
          <p:spPr bwMode="auto">
            <a:xfrm>
              <a:off x="604" y="2795"/>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2" name="Line 22"/>
            <p:cNvSpPr>
              <a:spLocks noChangeShapeType="1"/>
            </p:cNvSpPr>
            <p:nvPr/>
          </p:nvSpPr>
          <p:spPr bwMode="auto">
            <a:xfrm>
              <a:off x="604" y="2828"/>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3" name="Line 23"/>
            <p:cNvSpPr>
              <a:spLocks noChangeShapeType="1"/>
            </p:cNvSpPr>
            <p:nvPr/>
          </p:nvSpPr>
          <p:spPr bwMode="auto">
            <a:xfrm>
              <a:off x="604" y="2862"/>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4" name="Line 24"/>
            <p:cNvSpPr>
              <a:spLocks noChangeShapeType="1"/>
            </p:cNvSpPr>
            <p:nvPr/>
          </p:nvSpPr>
          <p:spPr bwMode="auto">
            <a:xfrm>
              <a:off x="604" y="2904"/>
              <a:ext cx="403"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5" name="Line 25"/>
            <p:cNvSpPr>
              <a:spLocks noChangeShapeType="1"/>
            </p:cNvSpPr>
            <p:nvPr/>
          </p:nvSpPr>
          <p:spPr bwMode="auto">
            <a:xfrm>
              <a:off x="604" y="2938"/>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6" name="Line 26"/>
            <p:cNvSpPr>
              <a:spLocks noChangeShapeType="1"/>
            </p:cNvSpPr>
            <p:nvPr/>
          </p:nvSpPr>
          <p:spPr bwMode="auto">
            <a:xfrm>
              <a:off x="604" y="2972"/>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7" name="Line 27"/>
            <p:cNvSpPr>
              <a:spLocks noChangeShapeType="1"/>
            </p:cNvSpPr>
            <p:nvPr/>
          </p:nvSpPr>
          <p:spPr bwMode="auto">
            <a:xfrm>
              <a:off x="604" y="3014"/>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8" name="Line 28"/>
            <p:cNvSpPr>
              <a:spLocks noChangeShapeType="1"/>
            </p:cNvSpPr>
            <p:nvPr/>
          </p:nvSpPr>
          <p:spPr bwMode="auto">
            <a:xfrm>
              <a:off x="604" y="3047"/>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89" name="Line 29"/>
            <p:cNvSpPr>
              <a:spLocks noChangeShapeType="1"/>
            </p:cNvSpPr>
            <p:nvPr/>
          </p:nvSpPr>
          <p:spPr bwMode="auto">
            <a:xfrm>
              <a:off x="604" y="3081"/>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0" name="Line 30"/>
            <p:cNvSpPr>
              <a:spLocks noChangeShapeType="1"/>
            </p:cNvSpPr>
            <p:nvPr/>
          </p:nvSpPr>
          <p:spPr bwMode="auto">
            <a:xfrm>
              <a:off x="604" y="3418"/>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1" name="Line 31"/>
            <p:cNvSpPr>
              <a:spLocks noChangeShapeType="1"/>
            </p:cNvSpPr>
            <p:nvPr/>
          </p:nvSpPr>
          <p:spPr bwMode="auto">
            <a:xfrm>
              <a:off x="604" y="3452"/>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2" name="Line 32"/>
            <p:cNvSpPr>
              <a:spLocks noChangeShapeType="1"/>
            </p:cNvSpPr>
            <p:nvPr/>
          </p:nvSpPr>
          <p:spPr bwMode="auto">
            <a:xfrm>
              <a:off x="604" y="3484"/>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3" name="Line 33"/>
            <p:cNvSpPr>
              <a:spLocks noChangeShapeType="1"/>
            </p:cNvSpPr>
            <p:nvPr/>
          </p:nvSpPr>
          <p:spPr bwMode="auto">
            <a:xfrm>
              <a:off x="604" y="3526"/>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4" name="Line 34"/>
            <p:cNvSpPr>
              <a:spLocks noChangeShapeType="1"/>
            </p:cNvSpPr>
            <p:nvPr/>
          </p:nvSpPr>
          <p:spPr bwMode="auto">
            <a:xfrm>
              <a:off x="604" y="3560"/>
              <a:ext cx="403"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5" name="Line 35"/>
            <p:cNvSpPr>
              <a:spLocks noChangeShapeType="1"/>
            </p:cNvSpPr>
            <p:nvPr/>
          </p:nvSpPr>
          <p:spPr bwMode="auto">
            <a:xfrm>
              <a:off x="604" y="3594"/>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6" name="Line 36"/>
            <p:cNvSpPr>
              <a:spLocks noChangeShapeType="1"/>
            </p:cNvSpPr>
            <p:nvPr/>
          </p:nvSpPr>
          <p:spPr bwMode="auto">
            <a:xfrm>
              <a:off x="604" y="3636"/>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7" name="Line 37"/>
            <p:cNvSpPr>
              <a:spLocks noChangeShapeType="1"/>
            </p:cNvSpPr>
            <p:nvPr/>
          </p:nvSpPr>
          <p:spPr bwMode="auto">
            <a:xfrm>
              <a:off x="604" y="3669"/>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8" name="Line 38"/>
            <p:cNvSpPr>
              <a:spLocks noChangeShapeType="1"/>
            </p:cNvSpPr>
            <p:nvPr/>
          </p:nvSpPr>
          <p:spPr bwMode="auto">
            <a:xfrm>
              <a:off x="604" y="3703"/>
              <a:ext cx="437"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599" name="Rectangle 39"/>
            <p:cNvSpPr>
              <a:spLocks noChangeArrowheads="1"/>
            </p:cNvSpPr>
            <p:nvPr/>
          </p:nvSpPr>
          <p:spPr bwMode="auto">
            <a:xfrm>
              <a:off x="1104" y="2428"/>
              <a:ext cx="943" cy="474"/>
            </a:xfrm>
            <a:prstGeom prst="rect">
              <a:avLst/>
            </a:prstGeom>
            <a:solidFill>
              <a:srgbClr val="FFFFFF"/>
            </a:solidFill>
            <a:ln w="12700">
              <a:solidFill>
                <a:srgbClr val="000000"/>
              </a:solidFill>
              <a:miter lim="800000"/>
              <a:headEnd/>
              <a:tailEnd/>
            </a:ln>
            <a:effectLst/>
          </p:spPr>
          <p:txBody>
            <a:bodyPr wrap="none" anchor="ctr"/>
            <a:lstStyle/>
            <a:p>
              <a:endParaRPr lang="en-GB" dirty="0"/>
            </a:p>
          </p:txBody>
        </p:sp>
        <p:sp>
          <p:nvSpPr>
            <p:cNvPr id="578600" name="Line 40"/>
            <p:cNvSpPr>
              <a:spLocks noChangeShapeType="1"/>
            </p:cNvSpPr>
            <p:nvPr/>
          </p:nvSpPr>
          <p:spPr bwMode="auto">
            <a:xfrm>
              <a:off x="1100" y="2972"/>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01" name="Line 41"/>
            <p:cNvSpPr>
              <a:spLocks noChangeShapeType="1"/>
            </p:cNvSpPr>
            <p:nvPr/>
          </p:nvSpPr>
          <p:spPr bwMode="auto">
            <a:xfrm>
              <a:off x="1100" y="3014"/>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02" name="Line 42"/>
            <p:cNvSpPr>
              <a:spLocks noChangeShapeType="1"/>
            </p:cNvSpPr>
            <p:nvPr/>
          </p:nvSpPr>
          <p:spPr bwMode="auto">
            <a:xfrm>
              <a:off x="1100" y="3047"/>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03" name="Line 43"/>
            <p:cNvSpPr>
              <a:spLocks noChangeShapeType="1"/>
            </p:cNvSpPr>
            <p:nvPr/>
          </p:nvSpPr>
          <p:spPr bwMode="auto">
            <a:xfrm>
              <a:off x="1100" y="3081"/>
              <a:ext cx="402"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04" name="Line 44"/>
            <p:cNvSpPr>
              <a:spLocks noChangeShapeType="1"/>
            </p:cNvSpPr>
            <p:nvPr/>
          </p:nvSpPr>
          <p:spPr bwMode="auto">
            <a:xfrm>
              <a:off x="1100" y="3123"/>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05" name="Line 45"/>
            <p:cNvSpPr>
              <a:spLocks noChangeShapeType="1"/>
            </p:cNvSpPr>
            <p:nvPr/>
          </p:nvSpPr>
          <p:spPr bwMode="auto">
            <a:xfrm>
              <a:off x="1100" y="3157"/>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06" name="Line 46"/>
            <p:cNvSpPr>
              <a:spLocks noChangeShapeType="1"/>
            </p:cNvSpPr>
            <p:nvPr/>
          </p:nvSpPr>
          <p:spPr bwMode="auto">
            <a:xfrm>
              <a:off x="1100" y="3199"/>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07" name="Line 47"/>
            <p:cNvSpPr>
              <a:spLocks noChangeShapeType="1"/>
            </p:cNvSpPr>
            <p:nvPr/>
          </p:nvSpPr>
          <p:spPr bwMode="auto">
            <a:xfrm>
              <a:off x="1100" y="3233"/>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08" name="Line 48"/>
            <p:cNvSpPr>
              <a:spLocks noChangeShapeType="1"/>
            </p:cNvSpPr>
            <p:nvPr/>
          </p:nvSpPr>
          <p:spPr bwMode="auto">
            <a:xfrm>
              <a:off x="1100" y="3266"/>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09" name="Line 49"/>
            <p:cNvSpPr>
              <a:spLocks noChangeShapeType="1"/>
            </p:cNvSpPr>
            <p:nvPr/>
          </p:nvSpPr>
          <p:spPr bwMode="auto">
            <a:xfrm>
              <a:off x="1100" y="3308"/>
              <a:ext cx="402"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0" name="Line 50"/>
            <p:cNvSpPr>
              <a:spLocks noChangeShapeType="1"/>
            </p:cNvSpPr>
            <p:nvPr/>
          </p:nvSpPr>
          <p:spPr bwMode="auto">
            <a:xfrm>
              <a:off x="1100" y="3342"/>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1" name="Line 51"/>
            <p:cNvSpPr>
              <a:spLocks noChangeShapeType="1"/>
            </p:cNvSpPr>
            <p:nvPr/>
          </p:nvSpPr>
          <p:spPr bwMode="auto">
            <a:xfrm>
              <a:off x="1100" y="3376"/>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2" name="Line 52"/>
            <p:cNvSpPr>
              <a:spLocks noChangeShapeType="1"/>
            </p:cNvSpPr>
            <p:nvPr/>
          </p:nvSpPr>
          <p:spPr bwMode="auto">
            <a:xfrm>
              <a:off x="1100" y="3418"/>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3" name="Line 53"/>
            <p:cNvSpPr>
              <a:spLocks noChangeShapeType="1"/>
            </p:cNvSpPr>
            <p:nvPr/>
          </p:nvSpPr>
          <p:spPr bwMode="auto">
            <a:xfrm>
              <a:off x="1100" y="3452"/>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4" name="Line 54"/>
            <p:cNvSpPr>
              <a:spLocks noChangeShapeType="1"/>
            </p:cNvSpPr>
            <p:nvPr/>
          </p:nvSpPr>
          <p:spPr bwMode="auto">
            <a:xfrm>
              <a:off x="1100" y="3484"/>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5" name="Line 55"/>
            <p:cNvSpPr>
              <a:spLocks noChangeShapeType="1"/>
            </p:cNvSpPr>
            <p:nvPr/>
          </p:nvSpPr>
          <p:spPr bwMode="auto">
            <a:xfrm>
              <a:off x="1100" y="3526"/>
              <a:ext cx="402"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6" name="Line 56"/>
            <p:cNvSpPr>
              <a:spLocks noChangeShapeType="1"/>
            </p:cNvSpPr>
            <p:nvPr/>
          </p:nvSpPr>
          <p:spPr bwMode="auto">
            <a:xfrm>
              <a:off x="1100" y="3560"/>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7" name="Line 57"/>
            <p:cNvSpPr>
              <a:spLocks noChangeShapeType="1"/>
            </p:cNvSpPr>
            <p:nvPr/>
          </p:nvSpPr>
          <p:spPr bwMode="auto">
            <a:xfrm>
              <a:off x="1100" y="3594"/>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8" name="Line 58"/>
            <p:cNvSpPr>
              <a:spLocks noChangeShapeType="1"/>
            </p:cNvSpPr>
            <p:nvPr/>
          </p:nvSpPr>
          <p:spPr bwMode="auto">
            <a:xfrm>
              <a:off x="1100" y="3636"/>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19" name="Line 59"/>
            <p:cNvSpPr>
              <a:spLocks noChangeShapeType="1"/>
            </p:cNvSpPr>
            <p:nvPr/>
          </p:nvSpPr>
          <p:spPr bwMode="auto">
            <a:xfrm>
              <a:off x="1100" y="3669"/>
              <a:ext cx="43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0" name="Line 60"/>
            <p:cNvSpPr>
              <a:spLocks noChangeShapeType="1"/>
            </p:cNvSpPr>
            <p:nvPr/>
          </p:nvSpPr>
          <p:spPr bwMode="auto">
            <a:xfrm>
              <a:off x="1595" y="2972"/>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1" name="Line 61"/>
            <p:cNvSpPr>
              <a:spLocks noChangeShapeType="1"/>
            </p:cNvSpPr>
            <p:nvPr/>
          </p:nvSpPr>
          <p:spPr bwMode="auto">
            <a:xfrm>
              <a:off x="1595" y="3014"/>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2" name="Line 62"/>
            <p:cNvSpPr>
              <a:spLocks noChangeShapeType="1"/>
            </p:cNvSpPr>
            <p:nvPr/>
          </p:nvSpPr>
          <p:spPr bwMode="auto">
            <a:xfrm>
              <a:off x="1595" y="3047"/>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3" name="Line 63"/>
            <p:cNvSpPr>
              <a:spLocks noChangeShapeType="1"/>
            </p:cNvSpPr>
            <p:nvPr/>
          </p:nvSpPr>
          <p:spPr bwMode="auto">
            <a:xfrm>
              <a:off x="1595" y="3081"/>
              <a:ext cx="403"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4" name="Line 64"/>
            <p:cNvSpPr>
              <a:spLocks noChangeShapeType="1"/>
            </p:cNvSpPr>
            <p:nvPr/>
          </p:nvSpPr>
          <p:spPr bwMode="auto">
            <a:xfrm>
              <a:off x="1595" y="3123"/>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5" name="Line 65"/>
            <p:cNvSpPr>
              <a:spLocks noChangeShapeType="1"/>
            </p:cNvSpPr>
            <p:nvPr/>
          </p:nvSpPr>
          <p:spPr bwMode="auto">
            <a:xfrm>
              <a:off x="1595" y="3157"/>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6" name="Line 66"/>
            <p:cNvSpPr>
              <a:spLocks noChangeShapeType="1"/>
            </p:cNvSpPr>
            <p:nvPr/>
          </p:nvSpPr>
          <p:spPr bwMode="auto">
            <a:xfrm>
              <a:off x="1595" y="3199"/>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7" name="Line 67"/>
            <p:cNvSpPr>
              <a:spLocks noChangeShapeType="1"/>
            </p:cNvSpPr>
            <p:nvPr/>
          </p:nvSpPr>
          <p:spPr bwMode="auto">
            <a:xfrm>
              <a:off x="1595" y="3233"/>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8" name="Line 68"/>
            <p:cNvSpPr>
              <a:spLocks noChangeShapeType="1"/>
            </p:cNvSpPr>
            <p:nvPr/>
          </p:nvSpPr>
          <p:spPr bwMode="auto">
            <a:xfrm>
              <a:off x="1595" y="3266"/>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29" name="Line 69"/>
            <p:cNvSpPr>
              <a:spLocks noChangeShapeType="1"/>
            </p:cNvSpPr>
            <p:nvPr/>
          </p:nvSpPr>
          <p:spPr bwMode="auto">
            <a:xfrm>
              <a:off x="1595" y="3308"/>
              <a:ext cx="403"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0" name="Line 70"/>
            <p:cNvSpPr>
              <a:spLocks noChangeShapeType="1"/>
            </p:cNvSpPr>
            <p:nvPr/>
          </p:nvSpPr>
          <p:spPr bwMode="auto">
            <a:xfrm>
              <a:off x="1595" y="3342"/>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1" name="Line 71"/>
            <p:cNvSpPr>
              <a:spLocks noChangeShapeType="1"/>
            </p:cNvSpPr>
            <p:nvPr/>
          </p:nvSpPr>
          <p:spPr bwMode="auto">
            <a:xfrm>
              <a:off x="1595" y="3376"/>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2" name="Line 72"/>
            <p:cNvSpPr>
              <a:spLocks noChangeShapeType="1"/>
            </p:cNvSpPr>
            <p:nvPr/>
          </p:nvSpPr>
          <p:spPr bwMode="auto">
            <a:xfrm>
              <a:off x="1595" y="3418"/>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3" name="Line 73"/>
            <p:cNvSpPr>
              <a:spLocks noChangeShapeType="1"/>
            </p:cNvSpPr>
            <p:nvPr/>
          </p:nvSpPr>
          <p:spPr bwMode="auto">
            <a:xfrm>
              <a:off x="1595" y="3452"/>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4" name="Line 74"/>
            <p:cNvSpPr>
              <a:spLocks noChangeShapeType="1"/>
            </p:cNvSpPr>
            <p:nvPr/>
          </p:nvSpPr>
          <p:spPr bwMode="auto">
            <a:xfrm>
              <a:off x="1595" y="3484"/>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5" name="Line 75"/>
            <p:cNvSpPr>
              <a:spLocks noChangeShapeType="1"/>
            </p:cNvSpPr>
            <p:nvPr/>
          </p:nvSpPr>
          <p:spPr bwMode="auto">
            <a:xfrm>
              <a:off x="1595" y="3526"/>
              <a:ext cx="403"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6" name="Line 76"/>
            <p:cNvSpPr>
              <a:spLocks noChangeShapeType="1"/>
            </p:cNvSpPr>
            <p:nvPr/>
          </p:nvSpPr>
          <p:spPr bwMode="auto">
            <a:xfrm>
              <a:off x="1595" y="3560"/>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7" name="Line 77"/>
            <p:cNvSpPr>
              <a:spLocks noChangeShapeType="1"/>
            </p:cNvSpPr>
            <p:nvPr/>
          </p:nvSpPr>
          <p:spPr bwMode="auto">
            <a:xfrm>
              <a:off x="1595" y="3594"/>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8" name="Line 78"/>
            <p:cNvSpPr>
              <a:spLocks noChangeShapeType="1"/>
            </p:cNvSpPr>
            <p:nvPr/>
          </p:nvSpPr>
          <p:spPr bwMode="auto">
            <a:xfrm>
              <a:off x="1595" y="3636"/>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39" name="Line 79"/>
            <p:cNvSpPr>
              <a:spLocks noChangeShapeType="1"/>
            </p:cNvSpPr>
            <p:nvPr/>
          </p:nvSpPr>
          <p:spPr bwMode="auto">
            <a:xfrm>
              <a:off x="1595" y="3669"/>
              <a:ext cx="446" cy="0"/>
            </a:xfrm>
            <a:prstGeom prst="line">
              <a:avLst/>
            </a:prstGeom>
            <a:noFill/>
            <a:ln w="12700">
              <a:solidFill>
                <a:srgbClr val="000000"/>
              </a:solidFill>
              <a:round/>
              <a:headEnd type="none" w="sm" len="sm"/>
              <a:tailEnd type="none" w="sm" len="sm"/>
            </a:ln>
            <a:effectLst/>
          </p:spPr>
          <p:txBody>
            <a:bodyPr wrap="none" anchor="ctr"/>
            <a:lstStyle/>
            <a:p>
              <a:endParaRPr lang="en-GB" dirty="0"/>
            </a:p>
          </p:txBody>
        </p:sp>
        <p:sp>
          <p:nvSpPr>
            <p:cNvPr id="578640" name="Rectangle 80"/>
            <p:cNvSpPr>
              <a:spLocks noChangeArrowheads="1"/>
            </p:cNvSpPr>
            <p:nvPr/>
          </p:nvSpPr>
          <p:spPr bwMode="auto">
            <a:xfrm>
              <a:off x="608" y="3119"/>
              <a:ext cx="431" cy="246"/>
            </a:xfrm>
            <a:prstGeom prst="rect">
              <a:avLst/>
            </a:prstGeom>
            <a:solidFill>
              <a:srgbClr val="FFFFFF"/>
            </a:solidFill>
            <a:ln w="12700">
              <a:solidFill>
                <a:srgbClr val="000000"/>
              </a:solidFill>
              <a:miter lim="800000"/>
              <a:headEnd/>
              <a:tailEnd/>
            </a:ln>
            <a:effectLst/>
          </p:spPr>
          <p:txBody>
            <a:bodyPr wrap="none" anchor="ctr"/>
            <a:lstStyle/>
            <a:p>
              <a:endParaRPr lang="en-GB" dirty="0"/>
            </a:p>
          </p:txBody>
        </p:sp>
        <p:sp>
          <p:nvSpPr>
            <p:cNvPr id="578641" name="Rectangle 81"/>
            <p:cNvSpPr>
              <a:spLocks noChangeArrowheads="1"/>
            </p:cNvSpPr>
            <p:nvPr/>
          </p:nvSpPr>
          <p:spPr bwMode="auto">
            <a:xfrm>
              <a:off x="1205" y="3077"/>
              <a:ext cx="892" cy="456"/>
            </a:xfrm>
            <a:prstGeom prst="rect">
              <a:avLst/>
            </a:prstGeom>
            <a:solidFill>
              <a:srgbClr val="FFFF00"/>
            </a:solidFill>
            <a:ln w="12700">
              <a:solidFill>
                <a:srgbClr val="000000"/>
              </a:solidFill>
              <a:miter lim="800000"/>
              <a:headEnd/>
              <a:tailEnd/>
            </a:ln>
            <a:effectLst/>
          </p:spPr>
          <p:txBody>
            <a:bodyPr wrap="none" anchor="ctr"/>
            <a:lstStyle/>
            <a:p>
              <a:endParaRPr lang="en-GB" dirty="0"/>
            </a:p>
          </p:txBody>
        </p:sp>
        <p:sp>
          <p:nvSpPr>
            <p:cNvPr id="578642" name="Rectangle 82"/>
            <p:cNvSpPr>
              <a:spLocks noChangeArrowheads="1"/>
            </p:cNvSpPr>
            <p:nvPr/>
          </p:nvSpPr>
          <p:spPr bwMode="auto">
            <a:xfrm>
              <a:off x="1266" y="3064"/>
              <a:ext cx="600" cy="166"/>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1100" dirty="0">
                  <a:solidFill>
                    <a:srgbClr val="000000"/>
                  </a:solidFill>
                </a:rPr>
                <a:t>B. BLOGGS</a:t>
              </a:r>
            </a:p>
          </p:txBody>
        </p:sp>
        <p:sp>
          <p:nvSpPr>
            <p:cNvPr id="578643" name="Rectangle 83"/>
            <p:cNvSpPr>
              <a:spLocks noChangeArrowheads="1"/>
            </p:cNvSpPr>
            <p:nvPr/>
          </p:nvSpPr>
          <p:spPr bwMode="auto">
            <a:xfrm>
              <a:off x="1719" y="3064"/>
              <a:ext cx="146" cy="166"/>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1100" dirty="0">
                  <a:solidFill>
                    <a:srgbClr val="000000"/>
                  </a:solidFill>
                </a:rPr>
                <a:t> </a:t>
              </a:r>
            </a:p>
          </p:txBody>
        </p:sp>
        <p:sp>
          <p:nvSpPr>
            <p:cNvPr id="578644" name="Rectangle 84"/>
            <p:cNvSpPr>
              <a:spLocks noChangeArrowheads="1"/>
            </p:cNvSpPr>
            <p:nvPr/>
          </p:nvSpPr>
          <p:spPr bwMode="auto">
            <a:xfrm>
              <a:off x="1266" y="3165"/>
              <a:ext cx="670" cy="166"/>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1100" dirty="0">
                  <a:solidFill>
                    <a:srgbClr val="000000"/>
                  </a:solidFill>
                </a:rPr>
                <a:t>IT MANAGER</a:t>
              </a:r>
            </a:p>
          </p:txBody>
        </p:sp>
        <p:sp>
          <p:nvSpPr>
            <p:cNvPr id="578645" name="Rectangle 85"/>
            <p:cNvSpPr>
              <a:spLocks noChangeArrowheads="1"/>
            </p:cNvSpPr>
            <p:nvPr/>
          </p:nvSpPr>
          <p:spPr bwMode="auto">
            <a:xfrm>
              <a:off x="1786" y="3165"/>
              <a:ext cx="146" cy="166"/>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1100" dirty="0">
                  <a:solidFill>
                    <a:srgbClr val="000000"/>
                  </a:solidFill>
                </a:rPr>
                <a:t> </a:t>
              </a:r>
            </a:p>
          </p:txBody>
        </p:sp>
        <p:sp>
          <p:nvSpPr>
            <p:cNvPr id="578646" name="Rectangle 86"/>
            <p:cNvSpPr>
              <a:spLocks noChangeArrowheads="1"/>
            </p:cNvSpPr>
            <p:nvPr/>
          </p:nvSpPr>
          <p:spPr bwMode="auto">
            <a:xfrm>
              <a:off x="1266" y="3266"/>
              <a:ext cx="823" cy="166"/>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1100" dirty="0">
                  <a:solidFill>
                    <a:srgbClr val="000000"/>
                  </a:solidFill>
                </a:rPr>
                <a:t>BOURNEMOUTH</a:t>
              </a:r>
            </a:p>
          </p:txBody>
        </p:sp>
        <p:sp>
          <p:nvSpPr>
            <p:cNvPr id="578647" name="Rectangle 87"/>
            <p:cNvSpPr>
              <a:spLocks noChangeArrowheads="1"/>
            </p:cNvSpPr>
            <p:nvPr/>
          </p:nvSpPr>
          <p:spPr bwMode="auto">
            <a:xfrm>
              <a:off x="1929" y="3266"/>
              <a:ext cx="146" cy="166"/>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1100" dirty="0">
                  <a:solidFill>
                    <a:srgbClr val="000000"/>
                  </a:solidFill>
                </a:rPr>
                <a:t> </a:t>
              </a:r>
            </a:p>
          </p:txBody>
        </p:sp>
        <p:sp>
          <p:nvSpPr>
            <p:cNvPr id="578648" name="Rectangle 88"/>
            <p:cNvSpPr>
              <a:spLocks noChangeArrowheads="1"/>
            </p:cNvSpPr>
            <p:nvPr/>
          </p:nvSpPr>
          <p:spPr bwMode="auto">
            <a:xfrm>
              <a:off x="1266" y="3367"/>
              <a:ext cx="490" cy="166"/>
            </a:xfrm>
            <a:prstGeom prst="rect">
              <a:avLst/>
            </a:prstGeom>
            <a:noFill/>
            <a:ln w="9525">
              <a:noFill/>
              <a:miter lim="800000"/>
              <a:headEnd/>
              <a:tailEnd/>
            </a:ln>
            <a:effectLst/>
          </p:spPr>
          <p:txBody>
            <a:bodyPr wrap="none" lIns="96838" tIns="47625" rIns="96838" bIns="47625">
              <a:spAutoFit/>
            </a:bodyPr>
            <a:lstStyle/>
            <a:p>
              <a:pPr defTabSz="960438">
                <a:spcBef>
                  <a:spcPct val="0"/>
                </a:spcBef>
              </a:pPr>
              <a:r>
                <a:rPr lang="en-GB" sz="1100" dirty="0">
                  <a:solidFill>
                    <a:srgbClr val="000000"/>
                  </a:solidFill>
                </a:rPr>
                <a:t>DORSET</a:t>
              </a:r>
            </a:p>
          </p:txBody>
        </p:sp>
      </p:grpSp>
      <p:pic>
        <p:nvPicPr>
          <p:cNvPr id="578649" name="Picture 89"/>
          <p:cNvPicPr>
            <a:picLocks noChangeArrowheads="1"/>
          </p:cNvPicPr>
          <p:nvPr/>
        </p:nvPicPr>
        <p:blipFill>
          <a:blip r:embed="rId3" cstate="print"/>
          <a:srcRect/>
          <a:stretch>
            <a:fillRect/>
          </a:stretch>
        </p:blipFill>
        <p:spPr bwMode="auto">
          <a:xfrm>
            <a:off x="4608513" y="2497138"/>
            <a:ext cx="3895725" cy="3895725"/>
          </a:xfrm>
          <a:prstGeom prst="rect">
            <a:avLst/>
          </a:prstGeom>
          <a:noFill/>
          <a:ln w="9525">
            <a:noFill/>
            <a:miter lim="800000"/>
            <a:headEnd/>
            <a:tailEnd/>
          </a:ln>
          <a:effectLst/>
        </p:spPr>
      </p:pic>
      <p:sp>
        <p:nvSpPr>
          <p:cNvPr id="578650" name="Rectangle 90"/>
          <p:cNvSpPr>
            <a:spLocks noChangeArrowheads="1"/>
          </p:cNvSpPr>
          <p:nvPr/>
        </p:nvSpPr>
        <p:spPr bwMode="auto">
          <a:xfrm>
            <a:off x="939800" y="344488"/>
            <a:ext cx="6480175" cy="600075"/>
          </a:xfrm>
          <a:prstGeom prst="rect">
            <a:avLst/>
          </a:prstGeom>
          <a:noFill/>
          <a:ln w="9525">
            <a:noFill/>
            <a:miter lim="800000"/>
            <a:headEnd/>
            <a:tailEnd/>
          </a:ln>
          <a:effectLst/>
        </p:spPr>
        <p:txBody>
          <a:bodyPr lIns="63500" tIns="25400" rIns="63500" bIns="25400">
            <a:spAutoFit/>
          </a:bodyPr>
          <a:lstStyle/>
          <a:p>
            <a:pPr eaLnBrk="1" hangingPunct="1">
              <a:spcBef>
                <a:spcPct val="0"/>
              </a:spcBef>
            </a:pPr>
            <a:endParaRPr lang="en-US" sz="2800" b="1" dirty="0">
              <a:solidFill>
                <a:srgbClr val="005AA9"/>
              </a:solidFill>
            </a:endParaRPr>
          </a:p>
        </p:txBody>
      </p:sp>
      <p:sp>
        <p:nvSpPr>
          <p:cNvPr id="3" name="Text Placeholder 2"/>
          <p:cNvSpPr>
            <a:spLocks noGrp="1"/>
          </p:cNvSpPr>
          <p:nvPr>
            <p:ph type="body" sz="quarter" idx="15"/>
          </p:nvPr>
        </p:nvSpPr>
        <p:spPr/>
        <p:txBody>
          <a:bodyPr/>
          <a:lstStyle/>
          <a:p>
            <a:r>
              <a:rPr lang="en-GB" dirty="0" smtClean="0"/>
              <a:t>Systems vary in criticality</a:t>
            </a:r>
          </a:p>
          <a:p>
            <a:r>
              <a:rPr lang="en-GB" dirty="0" smtClean="0"/>
              <a:t>The amount of testing, the approach taken and techniques used will depend on the type of business system and risk of failure</a:t>
            </a:r>
            <a:endParaRPr lang="en-GB" dirty="0"/>
          </a:p>
        </p:txBody>
      </p:sp>
      <p:sp>
        <p:nvSpPr>
          <p:cNvPr id="578654" name="Rectangle 94"/>
          <p:cNvSpPr>
            <a:spLocks noGrp="1" noChangeArrowheads="1"/>
          </p:cNvSpPr>
          <p:nvPr>
            <p:ph type="title"/>
          </p:nvPr>
        </p:nvSpPr>
        <p:spPr/>
        <p:txBody>
          <a:bodyPr/>
          <a:lstStyle/>
          <a:p>
            <a:r>
              <a:rPr lang="en-GB" dirty="0" smtClean="0"/>
              <a:t>How Much Testing is Enough?</a:t>
            </a:r>
            <a:endParaRPr lang="en-GB"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1" name="Rectangle 5"/>
          <p:cNvSpPr>
            <a:spLocks noGrp="1" noChangeArrowheads="1"/>
          </p:cNvSpPr>
          <p:nvPr>
            <p:ph type="body" sz="quarter" idx="15"/>
          </p:nvPr>
        </p:nvSpPr>
        <p:spPr/>
        <p:txBody>
          <a:bodyPr/>
          <a:lstStyle/>
          <a:p>
            <a:pPr>
              <a:lnSpc>
                <a:spcPct val="100000"/>
              </a:lnSpc>
              <a:buFontTx/>
              <a:buNone/>
            </a:pPr>
            <a:r>
              <a:rPr lang="en-GB" dirty="0" smtClean="0"/>
              <a:t>Learning Objectives:</a:t>
            </a:r>
            <a:br>
              <a:rPr lang="en-GB" dirty="0" smtClean="0"/>
            </a:br>
            <a:endParaRPr lang="en-GB" dirty="0"/>
          </a:p>
          <a:p>
            <a:r>
              <a:rPr lang="en-GB" dirty="0" smtClean="0"/>
              <a:t>Recall the common objectives of testing (K1)</a:t>
            </a:r>
            <a:br>
              <a:rPr lang="en-GB" dirty="0" smtClean="0"/>
            </a:br>
            <a:endParaRPr lang="en-GB" dirty="0" smtClean="0"/>
          </a:p>
          <a:p>
            <a:r>
              <a:rPr lang="en-GB" dirty="0" smtClean="0"/>
              <a:t>Provide examples for the objectives of testing in different phases of the software life cycle (K2)</a:t>
            </a:r>
            <a:br>
              <a:rPr lang="en-GB" dirty="0" smtClean="0"/>
            </a:br>
            <a:endParaRPr lang="en-GB" dirty="0" smtClean="0"/>
          </a:p>
          <a:p>
            <a:r>
              <a:rPr lang="en-GB" dirty="0" smtClean="0"/>
              <a:t>Differentiate testing from debugging (K2)</a:t>
            </a:r>
            <a:endParaRPr lang="en-GB" b="0" dirty="0"/>
          </a:p>
        </p:txBody>
      </p:sp>
      <p:sp>
        <p:nvSpPr>
          <p:cNvPr id="582662" name="Rectangle 6"/>
          <p:cNvSpPr>
            <a:spLocks noGrp="1" noChangeArrowheads="1"/>
          </p:cNvSpPr>
          <p:nvPr>
            <p:ph type="title"/>
          </p:nvPr>
        </p:nvSpPr>
        <p:spPr/>
        <p:txBody>
          <a:bodyPr/>
          <a:lstStyle/>
          <a:p>
            <a:r>
              <a:rPr lang="en-GB" dirty="0" smtClean="0"/>
              <a:t>1.2 What </a:t>
            </a:r>
            <a:r>
              <a:rPr lang="en-GB" dirty="0"/>
              <a:t>is Testing?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graphicFrame>
        <p:nvGraphicFramePr>
          <p:cNvPr id="5" name="Diagram 4"/>
          <p:cNvGraphicFramePr/>
          <p:nvPr>
            <p:extLst>
              <p:ext uri="{D42A27DB-BD31-4B8C-83A1-F6EECF244321}">
                <p14:modId xmlns:p14="http://schemas.microsoft.com/office/powerpoint/2010/main" val="326813681"/>
              </p:ext>
            </p:extLst>
          </p:nvPr>
        </p:nvGraphicFramePr>
        <p:xfrm>
          <a:off x="3929058" y="1886826"/>
          <a:ext cx="5000657" cy="3000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8193" y="1644158"/>
            <a:ext cx="2340869" cy="379476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61" name="Rectangle 9"/>
          <p:cNvSpPr>
            <a:spLocks noGrp="1" noChangeArrowheads="1"/>
          </p:cNvSpPr>
          <p:nvPr>
            <p:ph type="title"/>
          </p:nvPr>
        </p:nvSpPr>
        <p:spPr/>
        <p:txBody>
          <a:bodyPr/>
          <a:lstStyle/>
          <a:p>
            <a:r>
              <a:rPr lang="en-GB" dirty="0"/>
              <a:t>What is Testing?</a:t>
            </a:r>
          </a:p>
        </p:txBody>
      </p:sp>
      <p:sp>
        <p:nvSpPr>
          <p:cNvPr id="5" name="AutoShape 2"/>
          <p:cNvSpPr>
            <a:spLocks noChangeArrowheads="1"/>
          </p:cNvSpPr>
          <p:nvPr/>
        </p:nvSpPr>
        <p:spPr bwMode="auto">
          <a:xfrm>
            <a:off x="674200" y="1411881"/>
            <a:ext cx="7642115" cy="1940919"/>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a:lnSpc>
                <a:spcPts val="2100"/>
              </a:lnSpc>
              <a:spcBef>
                <a:spcPts val="6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smtClean="0"/>
              <a:t>The process consisting of all lifecycle activities, both static and dynamic, concerned with planning, preparation and evaluation of software products and related work products to determine that they satisfy specified requirements, to demonstrate that they are fit for purpose and to detect defects</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ISTQB</a:t>
            </a:r>
            <a:r>
              <a:rPr lang="en-GB" sz="1200" b="1" baseline="30000" dirty="0" smtClean="0"/>
              <a:t>®</a:t>
            </a:r>
            <a:r>
              <a:rPr lang="en-GB" sz="1200" b="1" baseline="-10000" dirty="0" smtClean="0"/>
              <a:t> </a:t>
            </a:r>
            <a:r>
              <a:rPr lang="en-GB" sz="1200" b="1" dirty="0" smtClean="0"/>
              <a:t>Glossary</a:t>
            </a:r>
            <a:endParaRPr kumimoji="0" lang="en-US" sz="1200" b="1" i="0" u="none" strike="noStrike" cap="none" normalizeH="0" baseline="0" dirty="0" smtClean="0">
              <a:ln>
                <a:noFill/>
              </a:ln>
              <a:solidFill>
                <a:schemeClr val="tx1"/>
              </a:solidFill>
              <a:effectLst/>
              <a:latin typeface="Arial" pitchFamily="34" charset="0"/>
            </a:endParaRPr>
          </a:p>
        </p:txBody>
      </p:sp>
      <p:sp>
        <p:nvSpPr>
          <p:cNvPr id="6" name="AutoShape 2"/>
          <p:cNvSpPr>
            <a:spLocks noChangeArrowheads="1"/>
          </p:cNvSpPr>
          <p:nvPr/>
        </p:nvSpPr>
        <p:spPr bwMode="auto">
          <a:xfrm>
            <a:off x="673141" y="4223326"/>
            <a:ext cx="7644233" cy="1063049"/>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a:lnSpc>
                <a:spcPts val="2100"/>
              </a:lnSpc>
              <a:spcBef>
                <a:spcPts val="6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smtClean="0"/>
              <a:t>The process of establishing confidence that a program or system does what it is supposed to</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smtClean="0"/>
              <a:t>William Hetzel</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8" name="Rectangle 8"/>
          <p:cNvSpPr>
            <a:spLocks noGrp="1" noChangeArrowheads="1"/>
          </p:cNvSpPr>
          <p:nvPr>
            <p:ph type="body" sz="quarter" idx="15"/>
          </p:nvPr>
        </p:nvSpPr>
        <p:spPr/>
        <p:txBody>
          <a:bodyPr/>
          <a:lstStyle/>
          <a:p>
            <a:r>
              <a:rPr lang="en-GB" dirty="0" smtClean="0"/>
              <a:t>Testing is not simply executing software and checking results</a:t>
            </a:r>
            <a:br>
              <a:rPr lang="en-GB" dirty="0" smtClean="0"/>
            </a:br>
            <a:endParaRPr lang="en-GB" dirty="0" smtClean="0"/>
          </a:p>
          <a:p>
            <a:r>
              <a:rPr lang="en-GB" dirty="0" smtClean="0"/>
              <a:t>Test activities exist before and after test execution, including:</a:t>
            </a:r>
          </a:p>
          <a:p>
            <a:pPr lvl="1"/>
            <a:r>
              <a:rPr lang="en-GB" dirty="0" smtClean="0"/>
              <a:t>Planning and control</a:t>
            </a:r>
          </a:p>
          <a:p>
            <a:pPr lvl="1"/>
            <a:r>
              <a:rPr lang="en-GB" dirty="0" smtClean="0"/>
              <a:t>Identifying test conditions</a:t>
            </a:r>
          </a:p>
          <a:p>
            <a:pPr lvl="1"/>
            <a:r>
              <a:rPr lang="en-GB" dirty="0" smtClean="0"/>
              <a:t>Designing test cases</a:t>
            </a:r>
          </a:p>
          <a:p>
            <a:pPr lvl="1"/>
            <a:r>
              <a:rPr lang="en-GB" dirty="0" smtClean="0"/>
              <a:t>Evaluating completion criteria</a:t>
            </a:r>
          </a:p>
          <a:p>
            <a:pPr lvl="1"/>
            <a:r>
              <a:rPr lang="en-GB" dirty="0" smtClean="0"/>
              <a:t>Reporting on the testing process</a:t>
            </a:r>
          </a:p>
          <a:p>
            <a:pPr lvl="1"/>
            <a:r>
              <a:rPr lang="en-GB" dirty="0" smtClean="0"/>
              <a:t>Closure</a:t>
            </a:r>
            <a:endParaRPr lang="en-GB" dirty="0"/>
          </a:p>
        </p:txBody>
      </p:sp>
      <p:sp>
        <p:nvSpPr>
          <p:cNvPr id="588807" name="Rectangle 7"/>
          <p:cNvSpPr>
            <a:spLocks noGrp="1" noChangeArrowheads="1"/>
          </p:cNvSpPr>
          <p:nvPr>
            <p:ph type="title"/>
          </p:nvPr>
        </p:nvSpPr>
        <p:spPr/>
        <p:txBody>
          <a:bodyPr/>
          <a:lstStyle/>
          <a:p>
            <a:r>
              <a:rPr lang="en-GB" dirty="0" smtClean="0"/>
              <a:t>What is Testing?</a:t>
            </a:r>
            <a:endParaRPr lang="en-GB" dirty="0"/>
          </a:p>
        </p:txBody>
      </p:sp>
      <p:sp>
        <p:nvSpPr>
          <p:cNvPr id="588804" name="Rectangle 4"/>
          <p:cNvSpPr>
            <a:spLocks noChangeArrowheads="1"/>
          </p:cNvSpPr>
          <p:nvPr/>
        </p:nvSpPr>
        <p:spPr bwMode="auto">
          <a:xfrm>
            <a:off x="360363" y="1782763"/>
            <a:ext cx="8566150" cy="4892675"/>
          </a:xfrm>
          <a:prstGeom prst="rect">
            <a:avLst/>
          </a:prstGeom>
          <a:noFill/>
          <a:ln w="12700">
            <a:noFill/>
            <a:miter lim="800000"/>
            <a:headEnd/>
            <a:tailEnd/>
          </a:ln>
          <a:effectLst/>
        </p:spPr>
        <p:txBody>
          <a:bodyPr lIns="92075" tIns="46038" rIns="92075" bIns="46038"/>
          <a:lstStyle/>
          <a:p>
            <a:pPr marL="342900" indent="-342900" defTabSz="762000">
              <a:lnSpc>
                <a:spcPct val="110000"/>
              </a:lnSpc>
              <a:spcBef>
                <a:spcPct val="55000"/>
              </a:spcBef>
              <a:buClr>
                <a:srgbClr val="030048"/>
              </a:buClr>
              <a:buSzPct val="79000"/>
              <a:buFont typeface="Wingdings" pitchFamily="2" charset="2"/>
              <a:buChar char="q"/>
            </a:pPr>
            <a:endParaRPr lang="en-US" sz="2400" dirty="0">
              <a:solidFill>
                <a:srgbClr val="00279F"/>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6" name="Rectangle 8"/>
          <p:cNvSpPr>
            <a:spLocks noGrp="1" noChangeArrowheads="1"/>
          </p:cNvSpPr>
          <p:nvPr>
            <p:ph type="body" sz="quarter" idx="15"/>
          </p:nvPr>
        </p:nvSpPr>
        <p:spPr/>
        <p:txBody>
          <a:bodyPr/>
          <a:lstStyle/>
          <a:p>
            <a:r>
              <a:rPr lang="en-GB" dirty="0"/>
              <a:t>Testing is not </a:t>
            </a:r>
            <a:r>
              <a:rPr lang="en-GB" dirty="0" smtClean="0"/>
              <a:t>just the dynamic execution of software</a:t>
            </a:r>
            <a:r>
              <a:rPr lang="en-GB" dirty="0"/>
              <a:t/>
            </a:r>
            <a:br>
              <a:rPr lang="en-GB" dirty="0"/>
            </a:br>
            <a:endParaRPr lang="en-GB" dirty="0"/>
          </a:p>
          <a:p>
            <a:r>
              <a:rPr lang="en-GB" dirty="0" smtClean="0"/>
              <a:t>Testing also includes static testing</a:t>
            </a:r>
          </a:p>
          <a:p>
            <a:pPr lvl="1"/>
            <a:r>
              <a:rPr lang="en-GB" dirty="0" smtClean="0"/>
              <a:t>Reviewing documents or source code</a:t>
            </a:r>
          </a:p>
          <a:p>
            <a:pPr lvl="1"/>
            <a:r>
              <a:rPr lang="en-GB" dirty="0" smtClean="0"/>
              <a:t>Static analysis</a:t>
            </a:r>
            <a:br>
              <a:rPr lang="en-GB" dirty="0" smtClean="0"/>
            </a:br>
            <a:r>
              <a:rPr lang="en-GB" dirty="0" smtClean="0"/>
              <a:t> </a:t>
            </a:r>
          </a:p>
          <a:p>
            <a:r>
              <a:rPr lang="en-GB" dirty="0" smtClean="0"/>
              <a:t>Both dynamic and static testing help to improve quality by:</a:t>
            </a:r>
          </a:p>
          <a:p>
            <a:pPr lvl="1"/>
            <a:r>
              <a:rPr lang="en-GB" dirty="0" smtClean="0"/>
              <a:t>Improving the system under test</a:t>
            </a:r>
          </a:p>
          <a:p>
            <a:pPr lvl="1"/>
            <a:r>
              <a:rPr lang="en-GB" dirty="0" smtClean="0"/>
              <a:t>Improving the development process</a:t>
            </a:r>
          </a:p>
          <a:p>
            <a:pPr lvl="1"/>
            <a:r>
              <a:rPr lang="en-GB" dirty="0" smtClean="0"/>
              <a:t>Improving the testing process</a:t>
            </a:r>
            <a:endParaRPr lang="en-GB" dirty="0"/>
          </a:p>
        </p:txBody>
      </p:sp>
      <p:sp>
        <p:nvSpPr>
          <p:cNvPr id="590855" name="Rectangle 7"/>
          <p:cNvSpPr>
            <a:spLocks noGrp="1" noChangeArrowheads="1"/>
          </p:cNvSpPr>
          <p:nvPr>
            <p:ph type="title"/>
          </p:nvPr>
        </p:nvSpPr>
        <p:spPr/>
        <p:txBody>
          <a:bodyPr/>
          <a:lstStyle/>
          <a:p>
            <a:r>
              <a:rPr lang="en-GB" dirty="0" smtClean="0"/>
              <a:t>What is Testing?</a:t>
            </a:r>
            <a:endParaRPr lang="en-GB"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904" name="Rectangle 8"/>
          <p:cNvSpPr>
            <a:spLocks noGrp="1" noChangeArrowheads="1"/>
          </p:cNvSpPr>
          <p:nvPr>
            <p:ph type="body" sz="quarter" idx="15"/>
          </p:nvPr>
        </p:nvSpPr>
        <p:spPr/>
        <p:txBody>
          <a:bodyPr/>
          <a:lstStyle/>
          <a:p>
            <a:r>
              <a:rPr lang="en-GB" dirty="0" smtClean="0"/>
              <a:t>Test objectives can include:</a:t>
            </a:r>
            <a:br>
              <a:rPr lang="en-GB" dirty="0" smtClean="0"/>
            </a:br>
            <a:endParaRPr lang="en-GB" dirty="0" smtClean="0"/>
          </a:p>
          <a:p>
            <a:pPr lvl="1"/>
            <a:r>
              <a:rPr lang="en-GB" dirty="0" smtClean="0"/>
              <a:t>Finding defects</a:t>
            </a:r>
            <a:br>
              <a:rPr lang="en-GB" dirty="0" smtClean="0"/>
            </a:br>
            <a:endParaRPr lang="en-GB" dirty="0" smtClean="0"/>
          </a:p>
          <a:p>
            <a:pPr lvl="1"/>
            <a:r>
              <a:rPr lang="en-GB" dirty="0" smtClean="0"/>
              <a:t>Meeting business requirements</a:t>
            </a:r>
            <a:br>
              <a:rPr lang="en-GB" dirty="0" smtClean="0"/>
            </a:br>
            <a:endParaRPr lang="en-GB" dirty="0" smtClean="0"/>
          </a:p>
          <a:p>
            <a:pPr lvl="1"/>
            <a:r>
              <a:rPr lang="en-GB" dirty="0" smtClean="0"/>
              <a:t>Gaining confidence about the level of quality</a:t>
            </a:r>
            <a:br>
              <a:rPr lang="en-GB" dirty="0" smtClean="0"/>
            </a:br>
            <a:endParaRPr lang="en-GB" dirty="0" smtClean="0"/>
          </a:p>
          <a:p>
            <a:pPr lvl="1"/>
            <a:r>
              <a:rPr lang="en-GB" dirty="0" smtClean="0"/>
              <a:t>Providing information for decision-making</a:t>
            </a:r>
            <a:br>
              <a:rPr lang="en-GB" dirty="0" smtClean="0"/>
            </a:br>
            <a:endParaRPr lang="en-GB" dirty="0" smtClean="0"/>
          </a:p>
          <a:p>
            <a:pPr lvl="1"/>
            <a:r>
              <a:rPr lang="en-GB" dirty="0" smtClean="0"/>
              <a:t>Preventing defects</a:t>
            </a:r>
          </a:p>
        </p:txBody>
      </p:sp>
      <p:sp>
        <p:nvSpPr>
          <p:cNvPr id="592903" name="Rectangle 7"/>
          <p:cNvSpPr>
            <a:spLocks noGrp="1" noChangeArrowheads="1"/>
          </p:cNvSpPr>
          <p:nvPr>
            <p:ph type="title"/>
          </p:nvPr>
        </p:nvSpPr>
        <p:spPr/>
        <p:txBody>
          <a:bodyPr/>
          <a:lstStyle/>
          <a:p>
            <a:r>
              <a:rPr lang="en-GB" dirty="0" smtClean="0"/>
              <a:t>Testing Objectives</a:t>
            </a:r>
            <a:endParaRPr lang="en-GB"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v Debugging</a:t>
            </a:r>
            <a:endParaRPr lang="en-GB" dirty="0"/>
          </a:p>
        </p:txBody>
      </p:sp>
      <p:grpSp>
        <p:nvGrpSpPr>
          <p:cNvPr id="4" name="Group 3"/>
          <p:cNvGrpSpPr/>
          <p:nvPr/>
        </p:nvGrpSpPr>
        <p:grpSpPr>
          <a:xfrm>
            <a:off x="639011" y="1143002"/>
            <a:ext cx="7899543" cy="5188220"/>
            <a:chOff x="639011" y="1143002"/>
            <a:chExt cx="7899543" cy="5188220"/>
          </a:xfrm>
        </p:grpSpPr>
        <p:sp>
          <p:nvSpPr>
            <p:cNvPr id="18" name="Text Box 4"/>
            <p:cNvSpPr txBox="1">
              <a:spLocks noChangeArrowheads="1"/>
            </p:cNvSpPr>
            <p:nvPr/>
          </p:nvSpPr>
          <p:spPr bwMode="auto">
            <a:xfrm>
              <a:off x="781050" y="1607982"/>
              <a:ext cx="2339975" cy="4723240"/>
            </a:xfrm>
            <a:prstGeom prst="roundRect">
              <a:avLst/>
            </a:prstGeom>
            <a:solidFill>
              <a:srgbClr val="CCFFCC"/>
            </a:solidFill>
            <a:ln w="25400">
              <a:solidFill>
                <a:schemeClr val="accent2">
                  <a:lumMod val="25000"/>
                </a:schemeClr>
              </a:solidFill>
              <a:miter lim="800000"/>
              <a:headEnd/>
              <a:tailEnd/>
            </a:ln>
            <a:effectLst>
              <a:outerShdw blurRad="50800" dist="76200" dir="2700000" algn="tl" rotWithShape="0">
                <a:prstClr val="black">
                  <a:alpha val="40000"/>
                </a:prstClr>
              </a:outerShdw>
            </a:effectLst>
          </p:spPr>
          <p:txBody>
            <a:bodyPr wrap="none"/>
            <a:lstStyle/>
            <a:p>
              <a:pPr algn="ctr">
                <a:spcBef>
                  <a:spcPts val="0"/>
                </a:spcBef>
              </a:pPr>
              <a:r>
                <a:rPr lang="en-GB" sz="2400" b="1" dirty="0" smtClean="0">
                  <a:solidFill>
                    <a:srgbClr val="006600"/>
                  </a:solidFill>
                </a:rPr>
                <a:t>(Tester)</a:t>
              </a:r>
              <a:endParaRPr lang="en-GB" sz="2400" b="1" dirty="0">
                <a:solidFill>
                  <a:srgbClr val="006600"/>
                </a:solidFill>
              </a:endParaRPr>
            </a:p>
            <a:p>
              <a:pPr algn="ctr">
                <a:spcBef>
                  <a:spcPts val="0"/>
                </a:spcBef>
              </a:pPr>
              <a:endParaRPr lang="en-GB" sz="2000" b="1" dirty="0">
                <a:solidFill>
                  <a:srgbClr val="000000"/>
                </a:solidFill>
              </a:endParaRPr>
            </a:p>
            <a:p>
              <a:pPr algn="ctr">
                <a:spcBef>
                  <a:spcPts val="0"/>
                </a:spcBef>
              </a:pPr>
              <a:r>
                <a:rPr lang="en-GB" sz="2000" dirty="0">
                  <a:solidFill>
                    <a:srgbClr val="000000"/>
                  </a:solidFill>
                </a:rPr>
                <a:t>Observe failure</a:t>
              </a:r>
            </a:p>
            <a:p>
              <a:pPr algn="ctr">
                <a:spcBef>
                  <a:spcPts val="0"/>
                </a:spcBef>
              </a:pPr>
              <a:endParaRPr lang="en-GB" sz="2000" dirty="0">
                <a:solidFill>
                  <a:srgbClr val="000000"/>
                </a:solidFill>
              </a:endParaRPr>
            </a:p>
            <a:p>
              <a:pPr algn="ctr">
                <a:spcBef>
                  <a:spcPts val="0"/>
                </a:spcBef>
              </a:pPr>
              <a:endParaRPr lang="en-GB" sz="2000" dirty="0">
                <a:solidFill>
                  <a:srgbClr val="000000"/>
                </a:solidFill>
              </a:endParaRPr>
            </a:p>
            <a:p>
              <a:pPr algn="ctr">
                <a:spcBef>
                  <a:spcPts val="0"/>
                </a:spcBef>
              </a:pPr>
              <a:endParaRPr lang="en-GB" sz="2000" dirty="0">
                <a:solidFill>
                  <a:srgbClr val="000000"/>
                </a:solidFill>
              </a:endParaRPr>
            </a:p>
            <a:p>
              <a:pPr algn="ctr">
                <a:spcBef>
                  <a:spcPts val="0"/>
                </a:spcBef>
              </a:pPr>
              <a:endParaRPr lang="en-GB" sz="2000" dirty="0">
                <a:solidFill>
                  <a:srgbClr val="000000"/>
                </a:solidFill>
              </a:endParaRPr>
            </a:p>
            <a:p>
              <a:pPr algn="ctr">
                <a:spcBef>
                  <a:spcPts val="0"/>
                </a:spcBef>
              </a:pPr>
              <a:endParaRPr lang="en-GB" sz="2000" dirty="0">
                <a:solidFill>
                  <a:srgbClr val="000000"/>
                </a:solidFill>
              </a:endParaRPr>
            </a:p>
            <a:p>
              <a:pPr algn="ctr">
                <a:spcBef>
                  <a:spcPts val="0"/>
                </a:spcBef>
              </a:pPr>
              <a:endParaRPr lang="en-GB" sz="2000" dirty="0">
                <a:solidFill>
                  <a:srgbClr val="000000"/>
                </a:solidFill>
              </a:endParaRPr>
            </a:p>
            <a:p>
              <a:pPr algn="ctr">
                <a:spcBef>
                  <a:spcPts val="0"/>
                </a:spcBef>
              </a:pPr>
              <a:endParaRPr lang="en-GB" sz="2000" dirty="0">
                <a:solidFill>
                  <a:srgbClr val="000000"/>
                </a:solidFill>
              </a:endParaRPr>
            </a:p>
            <a:p>
              <a:pPr algn="ctr">
                <a:spcBef>
                  <a:spcPts val="0"/>
                </a:spcBef>
              </a:pPr>
              <a:endParaRPr lang="en-GB" sz="2000" dirty="0">
                <a:solidFill>
                  <a:srgbClr val="000000"/>
                </a:solidFill>
              </a:endParaRPr>
            </a:p>
            <a:p>
              <a:pPr algn="ctr">
                <a:spcBef>
                  <a:spcPts val="0"/>
                </a:spcBef>
              </a:pPr>
              <a:r>
                <a:rPr lang="en-GB" sz="2000" dirty="0">
                  <a:solidFill>
                    <a:srgbClr val="000000"/>
                  </a:solidFill>
                </a:rPr>
                <a:t>Re-test to</a:t>
              </a:r>
              <a:br>
                <a:rPr lang="en-GB" sz="2000" dirty="0">
                  <a:solidFill>
                    <a:srgbClr val="000000"/>
                  </a:solidFill>
                </a:rPr>
              </a:br>
              <a:r>
                <a:rPr lang="en-GB" sz="2000" dirty="0">
                  <a:solidFill>
                    <a:srgbClr val="000000"/>
                  </a:solidFill>
                </a:rPr>
                <a:t>confirm failure</a:t>
              </a:r>
              <a:br>
                <a:rPr lang="en-GB" sz="2000" dirty="0">
                  <a:solidFill>
                    <a:srgbClr val="000000"/>
                  </a:solidFill>
                </a:rPr>
              </a:br>
              <a:r>
                <a:rPr lang="en-GB" sz="2000" dirty="0">
                  <a:solidFill>
                    <a:srgbClr val="000000"/>
                  </a:solidFill>
                </a:rPr>
                <a:t>no longer </a:t>
              </a:r>
              <a:r>
                <a:rPr lang="en-GB" sz="2000" dirty="0" smtClean="0">
                  <a:solidFill>
                    <a:srgbClr val="000000"/>
                  </a:solidFill>
                </a:rPr>
                <a:t>occurs</a:t>
              </a:r>
              <a:endParaRPr lang="en-GB" sz="2000" b="1" dirty="0">
                <a:solidFill>
                  <a:srgbClr val="000000"/>
                </a:solidFill>
              </a:endParaRPr>
            </a:p>
          </p:txBody>
        </p:sp>
        <p:sp>
          <p:nvSpPr>
            <p:cNvPr id="19" name="Text Box 5"/>
            <p:cNvSpPr txBox="1">
              <a:spLocks noChangeArrowheads="1"/>
            </p:cNvSpPr>
            <p:nvPr/>
          </p:nvSpPr>
          <p:spPr bwMode="auto">
            <a:xfrm>
              <a:off x="6198579" y="1607982"/>
              <a:ext cx="2339975" cy="4723240"/>
            </a:xfrm>
            <a:prstGeom prst="roundRect">
              <a:avLst/>
            </a:prstGeom>
            <a:solidFill>
              <a:srgbClr val="BFE4FF"/>
            </a:solidFill>
            <a:ln w="25400">
              <a:solidFill>
                <a:srgbClr val="0000CC"/>
              </a:solidFill>
              <a:miter lim="800000"/>
              <a:headEnd/>
              <a:tailEnd/>
            </a:ln>
            <a:effectLst>
              <a:outerShdw blurRad="50800" dist="76200" dir="2700000" algn="tl" rotWithShape="0">
                <a:prstClr val="black">
                  <a:alpha val="40000"/>
                </a:prstClr>
              </a:outerShdw>
            </a:effectLst>
          </p:spPr>
          <p:txBody>
            <a:bodyPr wrap="none"/>
            <a:lstStyle/>
            <a:p>
              <a:pPr algn="ctr">
                <a:spcBef>
                  <a:spcPts val="0"/>
                </a:spcBef>
              </a:pPr>
              <a:r>
                <a:rPr lang="en-GB" sz="2400" b="1" dirty="0" smtClean="0">
                  <a:solidFill>
                    <a:srgbClr val="0000CC"/>
                  </a:solidFill>
                </a:rPr>
                <a:t>(Developer)</a:t>
              </a:r>
              <a:endParaRPr lang="en-GB" sz="2400" b="1" dirty="0">
                <a:solidFill>
                  <a:srgbClr val="0000CC"/>
                </a:solidFill>
              </a:endParaRPr>
            </a:p>
            <a:p>
              <a:pPr algn="ctr">
                <a:spcBef>
                  <a:spcPts val="0"/>
                </a:spcBef>
              </a:pPr>
              <a:endParaRPr lang="en-GB" sz="2000" b="1" dirty="0">
                <a:solidFill>
                  <a:srgbClr val="0000CC"/>
                </a:solidFill>
              </a:endParaRPr>
            </a:p>
            <a:p>
              <a:pPr algn="ctr">
                <a:spcBef>
                  <a:spcPts val="0"/>
                </a:spcBef>
              </a:pPr>
              <a:endParaRPr lang="en-GB" sz="2000" b="1" dirty="0">
                <a:solidFill>
                  <a:srgbClr val="B40A28"/>
                </a:solidFill>
              </a:endParaRPr>
            </a:p>
            <a:p>
              <a:pPr algn="ctr">
                <a:spcBef>
                  <a:spcPts val="0"/>
                </a:spcBef>
              </a:pPr>
              <a:r>
                <a:rPr lang="en-GB" sz="2000" dirty="0">
                  <a:solidFill>
                    <a:srgbClr val="000000"/>
                  </a:solidFill>
                </a:rPr>
                <a:t>Investigate and</a:t>
              </a:r>
              <a:br>
                <a:rPr lang="en-GB" sz="2000" dirty="0">
                  <a:solidFill>
                    <a:srgbClr val="000000"/>
                  </a:solidFill>
                </a:rPr>
              </a:br>
              <a:r>
                <a:rPr lang="en-GB" sz="2000" dirty="0">
                  <a:solidFill>
                    <a:srgbClr val="000000"/>
                  </a:solidFill>
                </a:rPr>
                <a:t>isolate defect</a:t>
              </a:r>
            </a:p>
            <a:p>
              <a:pPr algn="ctr">
                <a:spcBef>
                  <a:spcPts val="0"/>
                </a:spcBef>
              </a:pPr>
              <a:endParaRPr lang="en-GB" sz="2000" dirty="0">
                <a:solidFill>
                  <a:srgbClr val="000000"/>
                </a:solidFill>
              </a:endParaRPr>
            </a:p>
            <a:p>
              <a:pPr algn="ctr">
                <a:spcBef>
                  <a:spcPts val="0"/>
                </a:spcBef>
              </a:pPr>
              <a:endParaRPr lang="en-GB" sz="2000" dirty="0">
                <a:solidFill>
                  <a:srgbClr val="000000"/>
                </a:solidFill>
              </a:endParaRPr>
            </a:p>
            <a:p>
              <a:pPr algn="ctr">
                <a:spcBef>
                  <a:spcPts val="0"/>
                </a:spcBef>
              </a:pPr>
              <a:r>
                <a:rPr lang="en-GB" sz="2000" dirty="0">
                  <a:solidFill>
                    <a:srgbClr val="000000"/>
                  </a:solidFill>
                </a:rPr>
                <a:t>Fix defect</a:t>
              </a:r>
            </a:p>
            <a:p>
              <a:pPr algn="ctr">
                <a:spcBef>
                  <a:spcPts val="0"/>
                </a:spcBef>
              </a:pPr>
              <a:endParaRPr lang="en-GB" sz="2000" dirty="0">
                <a:solidFill>
                  <a:srgbClr val="000000"/>
                </a:solidFill>
              </a:endParaRPr>
            </a:p>
            <a:p>
              <a:pPr algn="ctr">
                <a:spcBef>
                  <a:spcPts val="0"/>
                </a:spcBef>
              </a:pPr>
              <a:endParaRPr lang="en-GB" sz="2000" dirty="0">
                <a:solidFill>
                  <a:srgbClr val="000000"/>
                </a:solidFill>
              </a:endParaRPr>
            </a:p>
            <a:p>
              <a:pPr algn="ctr">
                <a:spcBef>
                  <a:spcPts val="0"/>
                </a:spcBef>
              </a:pPr>
              <a:r>
                <a:rPr lang="en-GB" sz="2000" dirty="0">
                  <a:solidFill>
                    <a:srgbClr val="000000"/>
                  </a:solidFill>
                </a:rPr>
                <a:t>Check fix works</a:t>
              </a:r>
            </a:p>
            <a:p>
              <a:pPr algn="ctr">
                <a:spcBef>
                  <a:spcPts val="0"/>
                </a:spcBef>
              </a:pPr>
              <a:r>
                <a:rPr lang="en-GB" sz="2000" b="1" dirty="0">
                  <a:solidFill>
                    <a:srgbClr val="000000"/>
                  </a:solidFill>
                </a:rPr>
                <a:t/>
              </a:r>
              <a:br>
                <a:rPr lang="en-GB" sz="2000" b="1" dirty="0">
                  <a:solidFill>
                    <a:srgbClr val="000000"/>
                  </a:solidFill>
                </a:rPr>
              </a:br>
              <a:endParaRPr lang="en-GB" sz="2000" b="1" dirty="0">
                <a:solidFill>
                  <a:srgbClr val="000000"/>
                </a:solidFill>
              </a:endParaRPr>
            </a:p>
            <a:p>
              <a:pPr algn="ctr">
                <a:spcBef>
                  <a:spcPts val="0"/>
                </a:spcBef>
              </a:pPr>
              <a:endParaRPr lang="en-GB" sz="2000" b="1" dirty="0">
                <a:solidFill>
                  <a:srgbClr val="000000"/>
                </a:solidFill>
              </a:endParaRPr>
            </a:p>
            <a:p>
              <a:pPr algn="ctr">
                <a:spcBef>
                  <a:spcPts val="0"/>
                </a:spcBef>
              </a:pPr>
              <a:endParaRPr lang="en-GB" sz="2000" b="1" dirty="0">
                <a:solidFill>
                  <a:srgbClr val="000000"/>
                </a:solidFill>
              </a:endParaRPr>
            </a:p>
          </p:txBody>
        </p:sp>
        <p:sp>
          <p:nvSpPr>
            <p:cNvPr id="20" name="Text Box 6"/>
            <p:cNvSpPr txBox="1">
              <a:spLocks noChangeArrowheads="1"/>
            </p:cNvSpPr>
            <p:nvPr/>
          </p:nvSpPr>
          <p:spPr bwMode="auto">
            <a:xfrm>
              <a:off x="3470276" y="2905122"/>
              <a:ext cx="20161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sz="2000" dirty="0" smtClean="0"/>
                <a:t>Report incident</a:t>
              </a:r>
              <a:endParaRPr lang="en-GB" sz="2000" dirty="0"/>
            </a:p>
          </p:txBody>
        </p:sp>
        <p:sp>
          <p:nvSpPr>
            <p:cNvPr id="21" name="AutoShape 9"/>
            <p:cNvSpPr>
              <a:spLocks noChangeArrowheads="1"/>
            </p:cNvSpPr>
            <p:nvPr/>
          </p:nvSpPr>
          <p:spPr bwMode="auto">
            <a:xfrm rot="420000">
              <a:off x="2935288" y="2627310"/>
              <a:ext cx="3360737" cy="360362"/>
            </a:xfrm>
            <a:prstGeom prst="rightArrow">
              <a:avLst>
                <a:gd name="adj1" fmla="val 50000"/>
                <a:gd name="adj2" fmla="val 233150"/>
              </a:avLst>
            </a:prstGeom>
            <a:solidFill>
              <a:srgbClr val="FF9999"/>
            </a:solidFill>
            <a:ln w="31750">
              <a:solidFill>
                <a:srgbClr val="CC0000"/>
              </a:solidFill>
              <a:miter lim="800000"/>
              <a:headEnd/>
              <a:tailEnd/>
            </a:ln>
            <a:effectLst/>
            <a:extLst/>
          </p:spPr>
          <p:txBody>
            <a:bodyPr wrap="none" anchor="ctr"/>
            <a:lstStyle/>
            <a:p>
              <a:endParaRPr lang="en-GB" dirty="0"/>
            </a:p>
          </p:txBody>
        </p:sp>
        <p:sp>
          <p:nvSpPr>
            <p:cNvPr id="22" name="AutoShape 10"/>
            <p:cNvSpPr>
              <a:spLocks noChangeArrowheads="1"/>
            </p:cNvSpPr>
            <p:nvPr/>
          </p:nvSpPr>
          <p:spPr bwMode="auto">
            <a:xfrm rot="5400000">
              <a:off x="7065963" y="3468685"/>
              <a:ext cx="557212" cy="360362"/>
            </a:xfrm>
            <a:prstGeom prst="rightArrow">
              <a:avLst>
                <a:gd name="adj1" fmla="val 50000"/>
                <a:gd name="adj2" fmla="val 53194"/>
              </a:avLst>
            </a:prstGeom>
            <a:solidFill>
              <a:srgbClr val="FF9999"/>
            </a:solidFill>
            <a:ln w="31750">
              <a:solidFill>
                <a:srgbClr val="CC0000"/>
              </a:solidFill>
              <a:miter lim="800000"/>
              <a:headEnd/>
              <a:tailEnd/>
            </a:ln>
            <a:effectLst/>
            <a:extLst/>
          </p:spPr>
          <p:txBody>
            <a:bodyPr wrap="none" anchor="ctr"/>
            <a:lstStyle/>
            <a:p>
              <a:endParaRPr lang="en-GB" dirty="0"/>
            </a:p>
          </p:txBody>
        </p:sp>
        <p:sp>
          <p:nvSpPr>
            <p:cNvPr id="23" name="AutoShape 11"/>
            <p:cNvSpPr>
              <a:spLocks noChangeArrowheads="1"/>
            </p:cNvSpPr>
            <p:nvPr/>
          </p:nvSpPr>
          <p:spPr bwMode="auto">
            <a:xfrm rot="5400000">
              <a:off x="7083425" y="4386260"/>
              <a:ext cx="522288" cy="360362"/>
            </a:xfrm>
            <a:prstGeom prst="rightArrow">
              <a:avLst>
                <a:gd name="adj1" fmla="val 50000"/>
                <a:gd name="adj2" fmla="val 54736"/>
              </a:avLst>
            </a:prstGeom>
            <a:solidFill>
              <a:srgbClr val="FF9999"/>
            </a:solidFill>
            <a:ln w="31750">
              <a:solidFill>
                <a:srgbClr val="CC0000"/>
              </a:solidFill>
              <a:miter lim="800000"/>
              <a:headEnd/>
              <a:tailEnd/>
            </a:ln>
            <a:effectLst/>
            <a:extLst/>
          </p:spPr>
          <p:txBody>
            <a:bodyPr wrap="none" anchor="ctr"/>
            <a:lstStyle/>
            <a:p>
              <a:endParaRPr lang="en-GB" dirty="0"/>
            </a:p>
          </p:txBody>
        </p:sp>
        <p:sp>
          <p:nvSpPr>
            <p:cNvPr id="24" name="AutoShape 12"/>
            <p:cNvSpPr>
              <a:spLocks noChangeArrowheads="1"/>
            </p:cNvSpPr>
            <p:nvPr/>
          </p:nvSpPr>
          <p:spPr bwMode="auto">
            <a:xfrm rot="10200757">
              <a:off x="3006725" y="5232948"/>
              <a:ext cx="3336925" cy="360363"/>
            </a:xfrm>
            <a:prstGeom prst="rightArrow">
              <a:avLst>
                <a:gd name="adj1" fmla="val 50000"/>
                <a:gd name="adj2" fmla="val 231497"/>
              </a:avLst>
            </a:prstGeom>
            <a:solidFill>
              <a:srgbClr val="FF9999"/>
            </a:solidFill>
            <a:ln w="31750">
              <a:solidFill>
                <a:srgbClr val="CC0000"/>
              </a:solidFill>
              <a:miter lim="800000"/>
              <a:headEnd/>
              <a:tailEnd/>
            </a:ln>
            <a:effectLst/>
            <a:extLst/>
          </p:spPr>
          <p:txBody>
            <a:bodyPr wrap="none" anchor="ctr"/>
            <a:lstStyle/>
            <a:p>
              <a:endParaRPr lang="en-GB" dirty="0"/>
            </a:p>
          </p:txBody>
        </p:sp>
        <p:sp>
          <p:nvSpPr>
            <p:cNvPr id="25" name="Text Box 13"/>
            <p:cNvSpPr txBox="1">
              <a:spLocks noChangeArrowheads="1"/>
            </p:cNvSpPr>
            <p:nvPr/>
          </p:nvSpPr>
          <p:spPr bwMode="auto">
            <a:xfrm>
              <a:off x="4013201" y="4867823"/>
              <a:ext cx="1406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sz="2000" dirty="0" smtClean="0"/>
                <a:t>Report fix</a:t>
              </a:r>
              <a:endParaRPr lang="en-GB" sz="2000" dirty="0"/>
            </a:p>
          </p:txBody>
        </p:sp>
        <p:sp>
          <p:nvSpPr>
            <p:cNvPr id="26" name="TextBox 25"/>
            <p:cNvSpPr txBox="1"/>
            <p:nvPr/>
          </p:nvSpPr>
          <p:spPr>
            <a:xfrm>
              <a:off x="639011" y="1143002"/>
              <a:ext cx="2624053" cy="461665"/>
            </a:xfrm>
            <a:prstGeom prst="rect">
              <a:avLst/>
            </a:prstGeom>
            <a:noFill/>
          </p:spPr>
          <p:txBody>
            <a:bodyPr wrap="none" rtlCol="0">
              <a:spAutoFit/>
            </a:bodyPr>
            <a:lstStyle/>
            <a:p>
              <a:pPr algn="ctr"/>
              <a:r>
                <a:rPr lang="en-GB" sz="2400" b="1" dirty="0" smtClean="0">
                  <a:solidFill>
                    <a:srgbClr val="006600"/>
                  </a:solidFill>
                  <a:latin typeface="+mn-lt"/>
                  <a:cs typeface="Courier New" pitchFamily="49" charset="0"/>
                </a:rPr>
                <a:t>Dynamic Testing</a:t>
              </a:r>
            </a:p>
          </p:txBody>
        </p:sp>
        <p:sp>
          <p:nvSpPr>
            <p:cNvPr id="27" name="TextBox 26"/>
            <p:cNvSpPr txBox="1"/>
            <p:nvPr/>
          </p:nvSpPr>
          <p:spPr>
            <a:xfrm>
              <a:off x="6473930" y="1146317"/>
              <a:ext cx="1789272" cy="461665"/>
            </a:xfrm>
            <a:prstGeom prst="rect">
              <a:avLst/>
            </a:prstGeom>
            <a:noFill/>
          </p:spPr>
          <p:txBody>
            <a:bodyPr wrap="none" rtlCol="0">
              <a:spAutoFit/>
            </a:bodyPr>
            <a:lstStyle/>
            <a:p>
              <a:pPr algn="ctr"/>
              <a:r>
                <a:rPr lang="en-GB" sz="2400" b="1" dirty="0" smtClean="0">
                  <a:solidFill>
                    <a:srgbClr val="0000CC"/>
                  </a:solidFill>
                  <a:latin typeface="+mn-lt"/>
                  <a:cs typeface="Courier New" pitchFamily="49" charset="0"/>
                </a:rPr>
                <a:t>Debugging</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3"/>
          <p:cNvSpPr>
            <a:spLocks noGrp="1" noChangeArrowheads="1"/>
          </p:cNvSpPr>
          <p:nvPr>
            <p:ph type="body" sz="quarter" idx="15"/>
          </p:nvPr>
        </p:nvSpPr>
        <p:spPr/>
        <p:txBody>
          <a:bodyPr>
            <a:normAutofit/>
          </a:bodyPr>
          <a:lstStyle/>
          <a:p>
            <a:pPr>
              <a:buFontTx/>
              <a:buNone/>
            </a:pPr>
            <a:r>
              <a:rPr lang="en-GB" dirty="0" smtClean="0"/>
              <a:t>Learning Objective:</a:t>
            </a:r>
            <a:br>
              <a:rPr lang="en-GB" dirty="0" smtClean="0"/>
            </a:br>
            <a:endParaRPr lang="en-GB" dirty="0"/>
          </a:p>
          <a:p>
            <a:r>
              <a:rPr lang="en-GB" dirty="0"/>
              <a:t>Explain the </a:t>
            </a:r>
            <a:r>
              <a:rPr lang="en-GB" dirty="0" smtClean="0"/>
              <a:t>seven principles </a:t>
            </a:r>
            <a:r>
              <a:rPr lang="en-GB" dirty="0"/>
              <a:t>in </a:t>
            </a:r>
            <a:r>
              <a:rPr lang="en-GB" dirty="0" smtClean="0"/>
              <a:t>testing </a:t>
            </a:r>
            <a:r>
              <a:rPr lang="en-GB" dirty="0"/>
              <a:t>(K2)</a:t>
            </a:r>
          </a:p>
          <a:p>
            <a:pPr>
              <a:buFontTx/>
              <a:buNone/>
            </a:pPr>
            <a:endParaRPr lang="en-GB" dirty="0"/>
          </a:p>
        </p:txBody>
      </p:sp>
      <p:sp>
        <p:nvSpPr>
          <p:cNvPr id="599045" name="Rectangle 5"/>
          <p:cNvSpPr>
            <a:spLocks noGrp="1" noChangeArrowheads="1"/>
          </p:cNvSpPr>
          <p:nvPr>
            <p:ph type="title"/>
          </p:nvPr>
        </p:nvSpPr>
        <p:spPr/>
        <p:txBody>
          <a:bodyPr/>
          <a:lstStyle/>
          <a:p>
            <a:r>
              <a:rPr lang="en-GB" dirty="0" smtClean="0"/>
              <a:t>1.3 Seven Testing </a:t>
            </a:r>
            <a:r>
              <a:rPr lang="en-GB" dirty="0"/>
              <a:t>Principles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body" sz="quarter" idx="15"/>
          </p:nvPr>
        </p:nvSpPr>
        <p:spPr/>
        <p:txBody>
          <a:bodyPr/>
          <a:lstStyle/>
          <a:p>
            <a:r>
              <a:rPr lang="en-GB" dirty="0" smtClean="0"/>
              <a:t>Why is Testing Necessary?</a:t>
            </a:r>
            <a:br>
              <a:rPr lang="en-GB" dirty="0" smtClean="0"/>
            </a:br>
            <a:endParaRPr lang="en-GB" dirty="0" smtClean="0"/>
          </a:p>
          <a:p>
            <a:r>
              <a:rPr lang="en-GB" dirty="0" smtClean="0"/>
              <a:t>What is Testing?</a:t>
            </a:r>
            <a:br>
              <a:rPr lang="en-GB" dirty="0" smtClean="0"/>
            </a:br>
            <a:endParaRPr lang="en-GB" dirty="0" smtClean="0"/>
          </a:p>
          <a:p>
            <a:r>
              <a:rPr lang="en-GB" dirty="0" smtClean="0"/>
              <a:t>Seven Testing Principles</a:t>
            </a:r>
            <a:br>
              <a:rPr lang="en-GB" dirty="0" smtClean="0"/>
            </a:br>
            <a:endParaRPr lang="en-GB" dirty="0" smtClean="0"/>
          </a:p>
          <a:p>
            <a:r>
              <a:rPr lang="en-GB" dirty="0" smtClean="0"/>
              <a:t>Fundamental Test Process</a:t>
            </a:r>
            <a:br>
              <a:rPr lang="en-GB" dirty="0" smtClean="0"/>
            </a:br>
            <a:endParaRPr lang="en-GB" dirty="0" smtClean="0"/>
          </a:p>
          <a:p>
            <a:r>
              <a:rPr lang="en-GB" dirty="0" smtClean="0"/>
              <a:t>The Psychology of Testing</a:t>
            </a:r>
            <a:br>
              <a:rPr lang="en-GB" dirty="0" smtClean="0"/>
            </a:br>
            <a:endParaRPr lang="en-GB" dirty="0" smtClean="0"/>
          </a:p>
          <a:p>
            <a:r>
              <a:rPr lang="en-GB" dirty="0" smtClean="0"/>
              <a:t>Code of Ethics</a:t>
            </a:r>
            <a:endParaRPr lang="en-GB" dirty="0"/>
          </a:p>
        </p:txBody>
      </p:sp>
      <p:sp>
        <p:nvSpPr>
          <p:cNvPr id="553988" name="Rectangle 4"/>
          <p:cNvSpPr>
            <a:spLocks noGrp="1" noChangeArrowheads="1"/>
          </p:cNvSpPr>
          <p:nvPr>
            <p:ph type="title"/>
          </p:nvPr>
        </p:nvSpPr>
        <p:spPr/>
        <p:txBody>
          <a:bodyPr/>
          <a:lstStyle/>
          <a:p>
            <a:r>
              <a:rPr lang="en-GB" dirty="0" smtClean="0"/>
              <a:t>Topics</a:t>
            </a:r>
            <a:endParaRPr lang="en-GB"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3"/>
          <p:cNvSpPr>
            <a:spLocks noGrp="1" noChangeArrowheads="1"/>
          </p:cNvSpPr>
          <p:nvPr>
            <p:ph type="body" sz="quarter" idx="15"/>
          </p:nvPr>
        </p:nvSpPr>
        <p:spPr/>
        <p:txBody>
          <a:bodyPr>
            <a:normAutofit/>
          </a:bodyPr>
          <a:lstStyle/>
          <a:p>
            <a:pPr marL="457200" indent="-457200">
              <a:buClrTx/>
              <a:buFont typeface="+mj-lt"/>
              <a:buAutoNum type="arabicPeriod"/>
            </a:pPr>
            <a:r>
              <a:rPr lang="en-GB" dirty="0"/>
              <a:t>Testing Shows the Presence of </a:t>
            </a:r>
            <a:r>
              <a:rPr lang="en-GB" dirty="0" smtClean="0"/>
              <a:t>Defects</a:t>
            </a:r>
          </a:p>
          <a:p>
            <a:pPr lvl="1"/>
            <a:r>
              <a:rPr lang="en-GB" dirty="0" smtClean="0"/>
              <a:t>… But </a:t>
            </a:r>
            <a:r>
              <a:rPr lang="en-GB" dirty="0"/>
              <a:t>cannot prove there are no remaining </a:t>
            </a:r>
            <a:r>
              <a:rPr lang="en-GB" dirty="0" smtClean="0"/>
              <a:t>defects</a:t>
            </a:r>
            <a:endParaRPr lang="en-GB" dirty="0"/>
          </a:p>
          <a:p>
            <a:pPr lvl="1"/>
            <a:r>
              <a:rPr lang="en-GB" dirty="0"/>
              <a:t>Testing reduces the probability of undiscovered defects remaining in the </a:t>
            </a:r>
            <a:r>
              <a:rPr lang="en-GB" dirty="0" smtClean="0"/>
              <a:t>software</a:t>
            </a:r>
            <a:br>
              <a:rPr lang="en-GB" dirty="0" smtClean="0"/>
            </a:br>
            <a:endParaRPr lang="en-GB" dirty="0"/>
          </a:p>
          <a:p>
            <a:pPr marL="457200" indent="-457200">
              <a:buClrTx/>
              <a:buFont typeface="+mj-lt"/>
              <a:buAutoNum type="arabicPeriod" startAt="2"/>
            </a:pPr>
            <a:r>
              <a:rPr lang="en-GB" dirty="0"/>
              <a:t>Exhaustive Testing is </a:t>
            </a:r>
            <a:r>
              <a:rPr lang="en-GB" dirty="0" smtClean="0"/>
              <a:t>Impossible</a:t>
            </a:r>
          </a:p>
          <a:p>
            <a:pPr lvl="1"/>
            <a:r>
              <a:rPr lang="en-GB" dirty="0"/>
              <a:t>Not feasible except in the most trivial of </a:t>
            </a:r>
            <a:r>
              <a:rPr lang="en-GB" dirty="0" smtClean="0"/>
              <a:t>cases</a:t>
            </a:r>
          </a:p>
          <a:p>
            <a:pPr lvl="1"/>
            <a:r>
              <a:rPr lang="en-GB" dirty="0" smtClean="0"/>
              <a:t>Use </a:t>
            </a:r>
            <a:r>
              <a:rPr lang="en-GB" dirty="0"/>
              <a:t>risk assessment and prioritisation to focus testing </a:t>
            </a:r>
            <a:r>
              <a:rPr lang="en-GB" dirty="0" smtClean="0"/>
              <a:t>activities</a:t>
            </a:r>
            <a:br>
              <a:rPr lang="en-GB" dirty="0" smtClean="0"/>
            </a:br>
            <a:endParaRPr lang="en-GB" dirty="0"/>
          </a:p>
          <a:p>
            <a:pPr marL="457200" indent="-457200">
              <a:buClrTx/>
              <a:buFont typeface="+mj-lt"/>
              <a:buAutoNum type="arabicPeriod" startAt="2"/>
            </a:pPr>
            <a:r>
              <a:rPr lang="en-GB" dirty="0"/>
              <a:t>Early </a:t>
            </a:r>
            <a:r>
              <a:rPr lang="en-GB" dirty="0" smtClean="0"/>
              <a:t>Testing</a:t>
            </a:r>
          </a:p>
          <a:p>
            <a:pPr lvl="1"/>
            <a:r>
              <a:rPr lang="en-GB" dirty="0"/>
              <a:t>Start testing activities as soon as possible in the software development </a:t>
            </a:r>
            <a:r>
              <a:rPr lang="en-GB" dirty="0" smtClean="0"/>
              <a:t>lifecycle</a:t>
            </a:r>
            <a:endParaRPr lang="en-GB" dirty="0"/>
          </a:p>
          <a:p>
            <a:pPr lvl="1"/>
            <a:r>
              <a:rPr lang="en-GB" dirty="0"/>
              <a:t>Ensure testing is focused on defined objectives, e.g</a:t>
            </a:r>
            <a:r>
              <a:rPr lang="en-GB" dirty="0" smtClean="0"/>
              <a:t>. high-priority objectives, key </a:t>
            </a:r>
            <a:r>
              <a:rPr lang="en-GB" dirty="0"/>
              <a:t>business </a:t>
            </a:r>
            <a:r>
              <a:rPr lang="en-GB" dirty="0" smtClean="0"/>
              <a:t>functions, customer needs, reliability</a:t>
            </a:r>
            <a:endParaRPr lang="en-GB" dirty="0"/>
          </a:p>
          <a:p>
            <a:endParaRPr lang="en-GB" dirty="0"/>
          </a:p>
        </p:txBody>
      </p:sp>
      <p:sp>
        <p:nvSpPr>
          <p:cNvPr id="599045" name="Rectangle 5"/>
          <p:cNvSpPr>
            <a:spLocks noGrp="1" noChangeArrowheads="1"/>
          </p:cNvSpPr>
          <p:nvPr>
            <p:ph type="title"/>
          </p:nvPr>
        </p:nvSpPr>
        <p:spPr/>
        <p:txBody>
          <a:bodyPr/>
          <a:lstStyle/>
          <a:p>
            <a:r>
              <a:rPr lang="en-GB" dirty="0" smtClean="0"/>
              <a:t>Seven Testing </a:t>
            </a:r>
            <a:r>
              <a:rPr lang="en-GB" dirty="0"/>
              <a:t>Principles</a:t>
            </a:r>
          </a:p>
        </p:txBody>
      </p:sp>
    </p:spTree>
    <p:extLst>
      <p:ext uri="{BB962C8B-B14F-4D97-AF65-F5344CB8AC3E}">
        <p14:creationId xmlns:p14="http://schemas.microsoft.com/office/powerpoint/2010/main" val="1945764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n"/>
          <p:cNvPicPr>
            <a:picLocks noChangeAspect="1" noChangeArrowheads="1"/>
          </p:cNvPicPr>
          <p:nvPr/>
        </p:nvPicPr>
        <p:blipFill>
          <a:blip r:embed="rId3" cstate="print"/>
          <a:srcRect/>
          <a:stretch>
            <a:fillRect/>
          </a:stretch>
        </p:blipFill>
        <p:spPr bwMode="auto">
          <a:xfrm>
            <a:off x="7307635" y="4048125"/>
            <a:ext cx="1836365" cy="2538867"/>
          </a:xfrm>
          <a:prstGeom prst="rect">
            <a:avLst/>
          </a:prstGeom>
          <a:noFill/>
        </p:spPr>
      </p:pic>
      <p:sp>
        <p:nvSpPr>
          <p:cNvPr id="599043" name="Rectangle 3"/>
          <p:cNvSpPr>
            <a:spLocks noGrp="1" noChangeArrowheads="1"/>
          </p:cNvSpPr>
          <p:nvPr>
            <p:ph type="body" sz="quarter" idx="15"/>
          </p:nvPr>
        </p:nvSpPr>
        <p:spPr/>
        <p:txBody>
          <a:bodyPr>
            <a:normAutofit/>
          </a:bodyPr>
          <a:lstStyle/>
          <a:p>
            <a:pPr marL="457200" indent="-457200">
              <a:buClrTx/>
              <a:buFont typeface="+mj-lt"/>
              <a:buAutoNum type="arabicPeriod" startAt="4"/>
            </a:pPr>
            <a:r>
              <a:rPr lang="en-GB" dirty="0"/>
              <a:t>Defect </a:t>
            </a:r>
            <a:r>
              <a:rPr lang="en-GB" dirty="0" smtClean="0"/>
              <a:t>Clustering</a:t>
            </a:r>
          </a:p>
          <a:p>
            <a:pPr lvl="1"/>
            <a:r>
              <a:rPr lang="en-GB" dirty="0"/>
              <a:t>A small number of modules tend to contain the most </a:t>
            </a:r>
            <a:r>
              <a:rPr lang="en-GB" dirty="0" smtClean="0"/>
              <a:t>defects, and </a:t>
            </a:r>
            <a:r>
              <a:rPr lang="en-GB" dirty="0"/>
              <a:t>are responsible for operational </a:t>
            </a:r>
            <a:r>
              <a:rPr lang="en-GB" dirty="0" smtClean="0"/>
              <a:t>failures</a:t>
            </a:r>
            <a:endParaRPr lang="en-GB" dirty="0"/>
          </a:p>
          <a:p>
            <a:pPr lvl="1"/>
            <a:r>
              <a:rPr lang="en-GB" dirty="0"/>
              <a:t>Use the expected (and later observed) defect density of modules to focus testing effort </a:t>
            </a:r>
            <a:r>
              <a:rPr lang="en-GB" dirty="0" smtClean="0"/>
              <a:t>proportionally</a:t>
            </a:r>
            <a:br>
              <a:rPr lang="en-GB" dirty="0" smtClean="0"/>
            </a:br>
            <a:endParaRPr lang="en-GB" dirty="0"/>
          </a:p>
          <a:p>
            <a:pPr marL="457200" indent="-457200">
              <a:buClrTx/>
              <a:buFont typeface="+mj-lt"/>
              <a:buAutoNum type="arabicPeriod" startAt="4"/>
            </a:pPr>
            <a:r>
              <a:rPr lang="en-GB" dirty="0"/>
              <a:t>Pesticide </a:t>
            </a:r>
            <a:r>
              <a:rPr lang="en-GB" dirty="0" smtClean="0"/>
              <a:t>Paradox</a:t>
            </a:r>
          </a:p>
          <a:p>
            <a:pPr lvl="1"/>
            <a:r>
              <a:rPr lang="en-GB" dirty="0"/>
              <a:t>Re-running tests is less powerful than devising new </a:t>
            </a:r>
            <a:r>
              <a:rPr lang="en-GB" dirty="0" smtClean="0"/>
              <a:t>tests</a:t>
            </a:r>
            <a:endParaRPr lang="en-GB" dirty="0"/>
          </a:p>
          <a:p>
            <a:pPr lvl="1"/>
            <a:r>
              <a:rPr lang="en-GB" dirty="0"/>
              <a:t>The same tests iterated many times will eventually find no more </a:t>
            </a:r>
            <a:r>
              <a:rPr lang="en-GB" dirty="0" smtClean="0"/>
              <a:t>defects</a:t>
            </a:r>
            <a:endParaRPr lang="en-GB" dirty="0"/>
          </a:p>
          <a:p>
            <a:pPr lvl="1"/>
            <a:r>
              <a:rPr lang="en-GB" dirty="0"/>
              <a:t>New and different tests which exercise new and different parts of the system have the potential to find more defects</a:t>
            </a:r>
          </a:p>
          <a:p>
            <a:endParaRPr lang="en-GB" dirty="0"/>
          </a:p>
        </p:txBody>
      </p:sp>
      <p:sp>
        <p:nvSpPr>
          <p:cNvPr id="599045" name="Rectangle 5"/>
          <p:cNvSpPr>
            <a:spLocks noGrp="1" noChangeArrowheads="1"/>
          </p:cNvSpPr>
          <p:nvPr>
            <p:ph type="title"/>
          </p:nvPr>
        </p:nvSpPr>
        <p:spPr/>
        <p:txBody>
          <a:bodyPr/>
          <a:lstStyle/>
          <a:p>
            <a:r>
              <a:rPr lang="en-GB" dirty="0" smtClean="0"/>
              <a:t>Seven Testing </a:t>
            </a:r>
            <a:r>
              <a:rPr lang="en-GB" dirty="0"/>
              <a:t>Principles</a:t>
            </a:r>
          </a:p>
        </p:txBody>
      </p:sp>
    </p:spTree>
    <p:extLst>
      <p:ext uri="{BB962C8B-B14F-4D97-AF65-F5344CB8AC3E}">
        <p14:creationId xmlns:p14="http://schemas.microsoft.com/office/powerpoint/2010/main" val="1329400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3"/>
          <p:cNvSpPr>
            <a:spLocks noGrp="1" noChangeArrowheads="1"/>
          </p:cNvSpPr>
          <p:nvPr>
            <p:ph type="body" sz="quarter" idx="15"/>
          </p:nvPr>
        </p:nvSpPr>
        <p:spPr/>
        <p:txBody>
          <a:bodyPr>
            <a:normAutofit/>
          </a:bodyPr>
          <a:lstStyle/>
          <a:p>
            <a:pPr marL="457200" indent="-457200">
              <a:buClrTx/>
              <a:buFont typeface="+mj-lt"/>
              <a:buAutoNum type="arabicPeriod" startAt="6"/>
            </a:pPr>
            <a:r>
              <a:rPr lang="en-GB" dirty="0"/>
              <a:t>Testing is </a:t>
            </a:r>
            <a:r>
              <a:rPr lang="en-GB" dirty="0" smtClean="0"/>
              <a:t>Context-Dependent</a:t>
            </a:r>
          </a:p>
          <a:p>
            <a:pPr lvl="1"/>
            <a:r>
              <a:rPr lang="en-GB" dirty="0"/>
              <a:t>Testing is done differently in different contexts, e.g</a:t>
            </a:r>
            <a:r>
              <a:rPr lang="en-GB" dirty="0" smtClean="0"/>
              <a:t>. e-commerce website, safety-critical application, batch </a:t>
            </a:r>
            <a:r>
              <a:rPr lang="en-GB" dirty="0"/>
              <a:t>payroll </a:t>
            </a:r>
            <a:r>
              <a:rPr lang="en-GB" dirty="0" smtClean="0"/>
              <a:t>system</a:t>
            </a:r>
            <a:endParaRPr lang="en-GB" dirty="0"/>
          </a:p>
          <a:p>
            <a:pPr lvl="1"/>
            <a:r>
              <a:rPr lang="en-GB" dirty="0"/>
              <a:t>This could mean changes </a:t>
            </a:r>
            <a:r>
              <a:rPr lang="en-GB" dirty="0" smtClean="0"/>
              <a:t>in: </a:t>
            </a:r>
          </a:p>
          <a:p>
            <a:pPr lvl="2"/>
            <a:r>
              <a:rPr lang="en-GB" dirty="0"/>
              <a:t>T</a:t>
            </a:r>
            <a:r>
              <a:rPr lang="en-GB" dirty="0" smtClean="0"/>
              <a:t>est objectives, strategy </a:t>
            </a:r>
            <a:r>
              <a:rPr lang="en-GB" dirty="0"/>
              <a:t>and </a:t>
            </a:r>
            <a:r>
              <a:rPr lang="en-GB" dirty="0" smtClean="0"/>
              <a:t>approach </a:t>
            </a:r>
          </a:p>
          <a:p>
            <a:pPr lvl="2"/>
            <a:r>
              <a:rPr lang="en-GB" dirty="0"/>
              <a:t>T</a:t>
            </a:r>
            <a:r>
              <a:rPr lang="en-GB" dirty="0" smtClean="0"/>
              <a:t>est </a:t>
            </a:r>
            <a:r>
              <a:rPr lang="en-GB" dirty="0"/>
              <a:t>effort and </a:t>
            </a:r>
            <a:r>
              <a:rPr lang="en-GB" dirty="0" smtClean="0"/>
              <a:t>resources </a:t>
            </a:r>
          </a:p>
          <a:p>
            <a:pPr lvl="2"/>
            <a:r>
              <a:rPr lang="en-GB" dirty="0"/>
              <a:t>T</a:t>
            </a:r>
            <a:r>
              <a:rPr lang="en-GB" dirty="0" smtClean="0"/>
              <a:t>est </a:t>
            </a:r>
            <a:r>
              <a:rPr lang="en-GB" dirty="0"/>
              <a:t>design </a:t>
            </a:r>
            <a:r>
              <a:rPr lang="en-GB" dirty="0" smtClean="0"/>
              <a:t>techniques</a:t>
            </a:r>
            <a:br>
              <a:rPr lang="en-GB" dirty="0" smtClean="0"/>
            </a:br>
            <a:endParaRPr lang="en-GB" dirty="0"/>
          </a:p>
          <a:p>
            <a:pPr marL="457200" indent="-457200">
              <a:buClrTx/>
              <a:buFont typeface="+mj-lt"/>
              <a:buAutoNum type="arabicPeriod" startAt="6"/>
            </a:pPr>
            <a:r>
              <a:rPr lang="en-GB" dirty="0"/>
              <a:t>Absence-of-Errors </a:t>
            </a:r>
            <a:r>
              <a:rPr lang="en-GB" dirty="0" smtClean="0"/>
              <a:t>Fallacy</a:t>
            </a:r>
          </a:p>
          <a:p>
            <a:pPr lvl="1"/>
            <a:r>
              <a:rPr lang="en-GB" dirty="0"/>
              <a:t>Finding and fixing defects doesn’t help if the system is unusable and doesn’t fulfil the users’ </a:t>
            </a:r>
            <a:r>
              <a:rPr lang="en-GB" dirty="0" smtClean="0"/>
              <a:t>expectations</a:t>
            </a:r>
            <a:endParaRPr lang="en-GB" dirty="0"/>
          </a:p>
          <a:p>
            <a:pPr lvl="1"/>
            <a:r>
              <a:rPr lang="en-GB" dirty="0"/>
              <a:t>Removing defects is a different objective from meeting business needs</a:t>
            </a:r>
          </a:p>
          <a:p>
            <a:endParaRPr lang="en-GB" dirty="0"/>
          </a:p>
        </p:txBody>
      </p:sp>
      <p:sp>
        <p:nvSpPr>
          <p:cNvPr id="599045" name="Rectangle 5"/>
          <p:cNvSpPr>
            <a:spLocks noGrp="1" noChangeArrowheads="1"/>
          </p:cNvSpPr>
          <p:nvPr>
            <p:ph type="title"/>
          </p:nvPr>
        </p:nvSpPr>
        <p:spPr/>
        <p:txBody>
          <a:bodyPr/>
          <a:lstStyle/>
          <a:p>
            <a:r>
              <a:rPr lang="en-GB" dirty="0" smtClean="0"/>
              <a:t>Seven Testing </a:t>
            </a:r>
            <a:r>
              <a:rPr lang="en-GB" dirty="0"/>
              <a:t>Principles</a:t>
            </a:r>
          </a:p>
        </p:txBody>
      </p:sp>
    </p:spTree>
    <p:extLst>
      <p:ext uri="{BB962C8B-B14F-4D97-AF65-F5344CB8AC3E}">
        <p14:creationId xmlns:p14="http://schemas.microsoft.com/office/powerpoint/2010/main" val="2732299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5" name="Rectangle 5"/>
          <p:cNvSpPr>
            <a:spLocks noGrp="1" noChangeArrowheads="1"/>
          </p:cNvSpPr>
          <p:nvPr>
            <p:ph type="body" sz="quarter" idx="15"/>
          </p:nvPr>
        </p:nvSpPr>
        <p:spPr/>
        <p:txBody>
          <a:bodyPr/>
          <a:lstStyle/>
          <a:p>
            <a:pPr marL="0" indent="0">
              <a:buNone/>
            </a:pPr>
            <a:r>
              <a:rPr lang="en-GB" dirty="0" smtClean="0"/>
              <a:t>Learning Objective:</a:t>
            </a:r>
            <a:br>
              <a:rPr lang="en-GB" dirty="0" smtClean="0"/>
            </a:br>
            <a:endParaRPr lang="en-GB" dirty="0" smtClean="0"/>
          </a:p>
          <a:p>
            <a:r>
              <a:rPr lang="en-GB" dirty="0" smtClean="0"/>
              <a:t>Recall the five fundamental test activities and respective tasks from planning to test closure (K1)</a:t>
            </a:r>
            <a:endParaRPr lang="en-GB" dirty="0"/>
          </a:p>
        </p:txBody>
      </p:sp>
      <p:sp>
        <p:nvSpPr>
          <p:cNvPr id="619524" name="Rectangle 4"/>
          <p:cNvSpPr>
            <a:spLocks noGrp="1" noChangeArrowheads="1"/>
          </p:cNvSpPr>
          <p:nvPr>
            <p:ph type="title"/>
          </p:nvPr>
        </p:nvSpPr>
        <p:spPr/>
        <p:txBody>
          <a:bodyPr/>
          <a:lstStyle/>
          <a:p>
            <a:r>
              <a:rPr lang="en-GB" dirty="0" smtClean="0"/>
              <a:t>1.4 Fundamental Test Process</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Activities are logically sequential, but may overlap or run concurrently</a:t>
            </a:r>
            <a:endParaRPr lang="en-GB" dirty="0"/>
          </a:p>
        </p:txBody>
      </p:sp>
      <p:sp>
        <p:nvSpPr>
          <p:cNvPr id="2" name="Title 1"/>
          <p:cNvSpPr>
            <a:spLocks noGrp="1"/>
          </p:cNvSpPr>
          <p:nvPr>
            <p:ph type="title"/>
          </p:nvPr>
        </p:nvSpPr>
        <p:spPr/>
        <p:txBody>
          <a:bodyPr/>
          <a:lstStyle/>
          <a:p>
            <a:r>
              <a:rPr lang="en-GB" dirty="0" smtClean="0"/>
              <a:t>Fundamental Test Process</a:t>
            </a:r>
            <a:endParaRPr lang="en-GB" dirty="0"/>
          </a:p>
        </p:txBody>
      </p:sp>
      <p:grpSp>
        <p:nvGrpSpPr>
          <p:cNvPr id="3" name="Group 2"/>
          <p:cNvGrpSpPr/>
          <p:nvPr/>
        </p:nvGrpSpPr>
        <p:grpSpPr>
          <a:xfrm>
            <a:off x="357158" y="1081674"/>
            <a:ext cx="8501121" cy="4115281"/>
            <a:chOff x="357158" y="1138824"/>
            <a:chExt cx="8501121" cy="4115281"/>
          </a:xfrm>
        </p:grpSpPr>
        <p:sp>
          <p:nvSpPr>
            <p:cNvPr id="7" name="Freeform 6"/>
            <p:cNvSpPr/>
            <p:nvPr/>
          </p:nvSpPr>
          <p:spPr>
            <a:xfrm>
              <a:off x="357158" y="113882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4B87FF"/>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latin typeface="+mj-lt"/>
                </a:rPr>
                <a:t>Planning and Control</a:t>
              </a:r>
              <a:endParaRPr lang="en-GB" sz="2400" b="1" kern="1200" dirty="0">
                <a:latin typeface="+mj-lt"/>
              </a:endParaRPr>
            </a:p>
          </p:txBody>
        </p:sp>
        <p:sp>
          <p:nvSpPr>
            <p:cNvPr id="8" name="Freeform 7"/>
            <p:cNvSpPr/>
            <p:nvPr/>
          </p:nvSpPr>
          <p:spPr>
            <a:xfrm>
              <a:off x="845972" y="202798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0099CC"/>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latin typeface="+mj-lt"/>
                </a:rPr>
                <a:t>Analysis and Design</a:t>
              </a:r>
              <a:endParaRPr lang="en-GB" sz="2400" b="1" kern="1200" dirty="0">
                <a:latin typeface="+mj-lt"/>
              </a:endParaRPr>
            </a:p>
          </p:txBody>
        </p:sp>
        <p:sp>
          <p:nvSpPr>
            <p:cNvPr id="9" name="Freeform 8"/>
            <p:cNvSpPr/>
            <p:nvPr/>
          </p:nvSpPr>
          <p:spPr>
            <a:xfrm>
              <a:off x="1334787" y="291714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chemeClr val="accent4"/>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latin typeface="+mj-lt"/>
                </a:rPr>
                <a:t>Implementation and Execution</a:t>
              </a:r>
              <a:endParaRPr lang="en-GB" sz="2400" b="1" kern="1200" dirty="0">
                <a:latin typeface="+mj-lt"/>
              </a:endParaRPr>
            </a:p>
          </p:txBody>
        </p:sp>
        <p:sp>
          <p:nvSpPr>
            <p:cNvPr id="10" name="Freeform 9"/>
            <p:cNvSpPr/>
            <p:nvPr/>
          </p:nvSpPr>
          <p:spPr>
            <a:xfrm>
              <a:off x="1823601" y="380630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3333FF"/>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latin typeface="+mj-lt"/>
                </a:rPr>
                <a:t>Evaluating Exit Criteria and Reporting</a:t>
              </a:r>
              <a:endParaRPr lang="en-GB" sz="2400" b="1" kern="1200" dirty="0">
                <a:latin typeface="+mj-lt"/>
              </a:endParaRPr>
            </a:p>
          </p:txBody>
        </p:sp>
        <p:sp>
          <p:nvSpPr>
            <p:cNvPr id="11" name="Freeform 10"/>
            <p:cNvSpPr/>
            <p:nvPr/>
          </p:nvSpPr>
          <p:spPr>
            <a:xfrm>
              <a:off x="2312416" y="4695463"/>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000066"/>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solidFill>
                    <a:schemeClr val="bg1"/>
                  </a:solidFill>
                  <a:latin typeface="+mj-lt"/>
                </a:rPr>
                <a:t>Test Closure Activities</a:t>
              </a:r>
              <a:endParaRPr lang="en-GB" sz="2400" b="1" kern="1200" dirty="0">
                <a:solidFill>
                  <a:schemeClr val="bg1"/>
                </a:solidFill>
                <a:latin typeface="+mj-lt"/>
              </a:endParaRPr>
            </a:p>
          </p:txBody>
        </p:sp>
        <p:sp>
          <p:nvSpPr>
            <p:cNvPr id="12" name="Freeform 11"/>
            <p:cNvSpPr/>
            <p:nvPr/>
          </p:nvSpPr>
          <p:spPr>
            <a:xfrm>
              <a:off x="6539904" y="1692863"/>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13" name="Freeform 12"/>
            <p:cNvSpPr/>
            <p:nvPr/>
          </p:nvSpPr>
          <p:spPr>
            <a:xfrm>
              <a:off x="7028718" y="2582023"/>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14" name="Freeform 13"/>
            <p:cNvSpPr/>
            <p:nvPr/>
          </p:nvSpPr>
          <p:spPr>
            <a:xfrm>
              <a:off x="7517533" y="3481328"/>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15" name="Freeform 14"/>
            <p:cNvSpPr/>
            <p:nvPr/>
          </p:nvSpPr>
          <p:spPr>
            <a:xfrm>
              <a:off x="8006347" y="4357239"/>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grpSp>
    </p:spTree>
    <p:extLst>
      <p:ext uri="{BB962C8B-B14F-4D97-AF65-F5344CB8AC3E}">
        <p14:creationId xmlns:p14="http://schemas.microsoft.com/office/powerpoint/2010/main" val="2725145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80000" y="1080000"/>
            <a:ext cx="8820000" cy="5778000"/>
          </a:xfrm>
        </p:spPr>
        <p:txBody>
          <a:bodyPr>
            <a:normAutofit/>
          </a:bodyPr>
          <a:lstStyle/>
          <a:p>
            <a:r>
              <a:rPr lang="en-GB" dirty="0"/>
              <a:t>Test planning is the activity of defining the objectives </a:t>
            </a:r>
            <a:r>
              <a:rPr lang="en-GB" dirty="0" smtClean="0"/>
              <a:t>and </a:t>
            </a:r>
            <a:r>
              <a:rPr lang="en-GB" dirty="0"/>
              <a:t>the specification of test </a:t>
            </a:r>
            <a:r>
              <a:rPr lang="en-GB" dirty="0" smtClean="0"/>
              <a:t>activities </a:t>
            </a:r>
            <a:r>
              <a:rPr lang="en-GB" dirty="0"/>
              <a:t>to meet the objectives and </a:t>
            </a:r>
            <a:r>
              <a:rPr lang="en-GB" dirty="0" smtClean="0"/>
              <a:t>mission of the project. Planning tasks include:</a:t>
            </a:r>
          </a:p>
          <a:p>
            <a:pPr lvl="1"/>
            <a:r>
              <a:rPr lang="en-GB" dirty="0" smtClean="0"/>
              <a:t>Determine the scope and risks, and identify the objectives of testing</a:t>
            </a:r>
          </a:p>
          <a:p>
            <a:pPr lvl="1"/>
            <a:r>
              <a:rPr lang="en-GB" dirty="0" smtClean="0"/>
              <a:t>Implement the test policy and test strategy</a:t>
            </a:r>
          </a:p>
          <a:p>
            <a:pPr lvl="1"/>
            <a:r>
              <a:rPr lang="en-GB" dirty="0" smtClean="0"/>
              <a:t>Determine the test approach (e.g. techniques, test items, coverage, interfaces, etc.)</a:t>
            </a:r>
          </a:p>
          <a:p>
            <a:pPr lvl="1"/>
            <a:r>
              <a:rPr lang="en-GB" dirty="0" smtClean="0"/>
              <a:t>Determine the required test resources</a:t>
            </a:r>
          </a:p>
          <a:p>
            <a:pPr lvl="1"/>
            <a:r>
              <a:rPr lang="en-GB" dirty="0" smtClean="0"/>
              <a:t>Schedule the test activities (e.g. analysis, design, implementation, execution and evaluation)</a:t>
            </a:r>
          </a:p>
          <a:p>
            <a:pPr lvl="1"/>
            <a:r>
              <a:rPr lang="en-GB" dirty="0" smtClean="0"/>
              <a:t>Determine the entry and exit criteria</a:t>
            </a:r>
            <a:br>
              <a:rPr lang="en-GB" dirty="0" smtClean="0"/>
            </a:br>
            <a:endParaRPr lang="en-GB" dirty="0" smtClean="0"/>
          </a:p>
          <a:p>
            <a:r>
              <a:rPr lang="en-GB" dirty="0" smtClean="0"/>
              <a:t>Control tasks include:</a:t>
            </a:r>
          </a:p>
          <a:p>
            <a:pPr lvl="1"/>
            <a:r>
              <a:rPr lang="en-GB" dirty="0" smtClean="0"/>
              <a:t>Monitor testing activities and results throughout a project</a:t>
            </a:r>
          </a:p>
          <a:p>
            <a:pPr lvl="1"/>
            <a:r>
              <a:rPr lang="en-GB" dirty="0" smtClean="0"/>
              <a:t>Compare actual progress against the plan</a:t>
            </a:r>
          </a:p>
          <a:p>
            <a:pPr lvl="1"/>
            <a:r>
              <a:rPr lang="en-GB" dirty="0" smtClean="0"/>
              <a:t>Take corrective actions as required</a:t>
            </a:r>
            <a:endParaRPr lang="en-GB" dirty="0"/>
          </a:p>
        </p:txBody>
      </p:sp>
      <p:sp>
        <p:nvSpPr>
          <p:cNvPr id="623621" name="Rectangle 5"/>
          <p:cNvSpPr>
            <a:spLocks noGrp="1" noChangeArrowheads="1"/>
          </p:cNvSpPr>
          <p:nvPr>
            <p:ph type="title"/>
          </p:nvPr>
        </p:nvSpPr>
        <p:spPr/>
        <p:txBody>
          <a:bodyPr/>
          <a:lstStyle/>
          <a:p>
            <a:r>
              <a:rPr lang="en-GB" dirty="0" smtClean="0"/>
              <a:t>Test Planning and Control</a:t>
            </a:r>
            <a:endParaRPr lang="en-GB" dirty="0"/>
          </a:p>
        </p:txBody>
      </p:sp>
    </p:spTree>
    <p:extLst>
      <p:ext uri="{BB962C8B-B14F-4D97-AF65-F5344CB8AC3E}">
        <p14:creationId xmlns:p14="http://schemas.microsoft.com/office/powerpoint/2010/main" val="817379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5" name="Rectangle 3"/>
          <p:cNvSpPr>
            <a:spLocks noGrp="1" noChangeArrowheads="1"/>
          </p:cNvSpPr>
          <p:nvPr>
            <p:ph type="body" sz="quarter" idx="15"/>
          </p:nvPr>
        </p:nvSpPr>
        <p:spPr/>
        <p:txBody>
          <a:bodyPr/>
          <a:lstStyle/>
          <a:p>
            <a:r>
              <a:rPr lang="en-GB" smtClean="0"/>
              <a:t>Tasks include:</a:t>
            </a:r>
          </a:p>
          <a:p>
            <a:pPr lvl="1"/>
            <a:r>
              <a:rPr lang="en-GB" smtClean="0"/>
              <a:t>Review the test basis (e.g. requirements, design, specifications)</a:t>
            </a:r>
          </a:p>
          <a:p>
            <a:pPr lvl="1"/>
            <a:r>
              <a:rPr lang="en-GB" smtClean="0"/>
              <a:t>Evaluate the test basis for testability</a:t>
            </a:r>
          </a:p>
          <a:p>
            <a:pPr lvl="1"/>
            <a:r>
              <a:rPr lang="en-GB" smtClean="0"/>
              <a:t>Identify and prioritise test conditions</a:t>
            </a:r>
          </a:p>
          <a:p>
            <a:pPr lvl="1"/>
            <a:r>
              <a:rPr lang="en-GB" smtClean="0"/>
              <a:t>Design and prioritise high-level test cases</a:t>
            </a:r>
          </a:p>
          <a:p>
            <a:pPr lvl="1"/>
            <a:r>
              <a:rPr lang="en-GB" smtClean="0"/>
              <a:t>Identify test data to support test conditions and test cases</a:t>
            </a:r>
          </a:p>
          <a:p>
            <a:pPr lvl="1"/>
            <a:r>
              <a:rPr lang="en-GB" smtClean="0"/>
              <a:t>Design the test environment set-up and identify any required infrastructure and tools</a:t>
            </a:r>
          </a:p>
          <a:p>
            <a:pPr lvl="1"/>
            <a:r>
              <a:rPr lang="en-GB" smtClean="0"/>
              <a:t>Create bi-directional traceability between the test basis and test cases</a:t>
            </a:r>
            <a:endParaRPr lang="en-GB" dirty="0"/>
          </a:p>
        </p:txBody>
      </p:sp>
      <p:sp>
        <p:nvSpPr>
          <p:cNvPr id="627717" name="Rectangle 5"/>
          <p:cNvSpPr>
            <a:spLocks noGrp="1" noChangeArrowheads="1"/>
          </p:cNvSpPr>
          <p:nvPr>
            <p:ph type="title"/>
          </p:nvPr>
        </p:nvSpPr>
        <p:spPr/>
        <p:txBody>
          <a:bodyPr/>
          <a:lstStyle/>
          <a:p>
            <a:r>
              <a:rPr lang="en-GB" dirty="0" smtClean="0"/>
              <a:t>Test Analysis and Design</a:t>
            </a:r>
            <a:endParaRPr lang="en-GB" dirty="0"/>
          </a:p>
        </p:txBody>
      </p:sp>
    </p:spTree>
    <p:extLst>
      <p:ext uri="{BB962C8B-B14F-4D97-AF65-F5344CB8AC3E}">
        <p14:creationId xmlns:p14="http://schemas.microsoft.com/office/powerpoint/2010/main" val="411685718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8" name="Rectangle 8"/>
          <p:cNvSpPr>
            <a:spLocks noGrp="1" noChangeArrowheads="1"/>
          </p:cNvSpPr>
          <p:nvPr>
            <p:ph type="body" sz="quarter" idx="15"/>
          </p:nvPr>
        </p:nvSpPr>
        <p:spPr/>
        <p:txBody>
          <a:bodyPr>
            <a:normAutofit/>
          </a:bodyPr>
          <a:lstStyle/>
          <a:p>
            <a:r>
              <a:rPr lang="en-GB" dirty="0" smtClean="0"/>
              <a:t>Implementation tasks include:</a:t>
            </a:r>
          </a:p>
          <a:p>
            <a:pPr lvl="1"/>
            <a:r>
              <a:rPr lang="en-GB" dirty="0" smtClean="0"/>
              <a:t>Finalise, implement and prioritise test cases</a:t>
            </a:r>
          </a:p>
          <a:p>
            <a:pPr lvl="1"/>
            <a:r>
              <a:rPr lang="en-GB" dirty="0" smtClean="0"/>
              <a:t>Develop and prioritise test procedures, or write automated scripts</a:t>
            </a:r>
          </a:p>
          <a:p>
            <a:pPr lvl="1"/>
            <a:r>
              <a:rPr lang="en-GB" dirty="0" smtClean="0"/>
              <a:t>Create test suites from the test procedures for efficient execution</a:t>
            </a:r>
          </a:p>
          <a:p>
            <a:pPr lvl="1"/>
            <a:r>
              <a:rPr lang="en-GB" dirty="0" smtClean="0"/>
              <a:t>Create test data</a:t>
            </a:r>
          </a:p>
          <a:p>
            <a:pPr lvl="1"/>
            <a:r>
              <a:rPr lang="en-GB" dirty="0" smtClean="0"/>
              <a:t>Verify that the test environment has been set up correctly</a:t>
            </a:r>
            <a:br>
              <a:rPr lang="en-GB" dirty="0" smtClean="0"/>
            </a:br>
            <a:endParaRPr lang="en-GB" dirty="0" smtClean="0"/>
          </a:p>
          <a:p>
            <a:r>
              <a:rPr lang="en-GB" dirty="0" smtClean="0"/>
              <a:t>Execution tasks include:</a:t>
            </a:r>
          </a:p>
          <a:p>
            <a:pPr lvl="1"/>
            <a:r>
              <a:rPr lang="en-GB" dirty="0" smtClean="0"/>
              <a:t>Execute test procedures according to the planned sequence, either manually or using automated test execution tools</a:t>
            </a:r>
          </a:p>
          <a:p>
            <a:pPr lvl="1"/>
            <a:r>
              <a:rPr lang="en-GB" dirty="0" smtClean="0"/>
              <a:t>Log the outcome of test execution</a:t>
            </a:r>
          </a:p>
          <a:p>
            <a:pPr lvl="1"/>
            <a:r>
              <a:rPr lang="en-GB" dirty="0" smtClean="0"/>
              <a:t>Compare actual results with expected results</a:t>
            </a:r>
          </a:p>
          <a:p>
            <a:pPr lvl="1"/>
            <a:r>
              <a:rPr lang="en-GB" dirty="0" smtClean="0"/>
              <a:t>Report discrepancies as incidents and analyse them in order to establish their cause</a:t>
            </a:r>
          </a:p>
          <a:p>
            <a:pPr lvl="1"/>
            <a:r>
              <a:rPr lang="en-GB" dirty="0" smtClean="0"/>
              <a:t>Re-test (confirmation testing) and regression testing as necessary</a:t>
            </a:r>
            <a:endParaRPr lang="en-GB" dirty="0"/>
          </a:p>
        </p:txBody>
      </p:sp>
      <p:sp>
        <p:nvSpPr>
          <p:cNvPr id="629767" name="Rectangle 7"/>
          <p:cNvSpPr>
            <a:spLocks noGrp="1" noChangeArrowheads="1"/>
          </p:cNvSpPr>
          <p:nvPr>
            <p:ph type="title"/>
          </p:nvPr>
        </p:nvSpPr>
        <p:spPr/>
        <p:txBody>
          <a:bodyPr/>
          <a:lstStyle/>
          <a:p>
            <a:r>
              <a:rPr lang="en-GB" dirty="0" smtClean="0"/>
              <a:t>Test Implementation and Execution</a:t>
            </a:r>
            <a:endParaRPr lang="en-GB" dirty="0"/>
          </a:p>
        </p:txBody>
      </p:sp>
    </p:spTree>
    <p:extLst>
      <p:ext uri="{BB962C8B-B14F-4D97-AF65-F5344CB8AC3E}">
        <p14:creationId xmlns:p14="http://schemas.microsoft.com/office/powerpoint/2010/main" val="27539887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1" name="Rectangle 3"/>
          <p:cNvSpPr>
            <a:spLocks noGrp="1" noChangeArrowheads="1"/>
          </p:cNvSpPr>
          <p:nvPr>
            <p:ph type="body" sz="quarter" idx="15"/>
          </p:nvPr>
        </p:nvSpPr>
        <p:spPr/>
        <p:txBody>
          <a:bodyPr/>
          <a:lstStyle/>
          <a:p>
            <a:r>
              <a:rPr lang="en-GB" dirty="0" smtClean="0"/>
              <a:t>Tasks include:</a:t>
            </a:r>
          </a:p>
          <a:p>
            <a:pPr lvl="1"/>
            <a:r>
              <a:rPr lang="en-GB" dirty="0" smtClean="0"/>
              <a:t>Check test logs against the exit criteria specified in test planning</a:t>
            </a:r>
          </a:p>
          <a:p>
            <a:pPr lvl="1"/>
            <a:r>
              <a:rPr lang="en-GB" dirty="0" smtClean="0"/>
              <a:t>Assess if more tests are needed or if the exit criteria specified should be changed</a:t>
            </a:r>
          </a:p>
          <a:p>
            <a:pPr lvl="1"/>
            <a:r>
              <a:rPr lang="en-GB" dirty="0" smtClean="0"/>
              <a:t>Write a test summary report for stakeholders</a:t>
            </a:r>
            <a:endParaRPr lang="en-GB" dirty="0"/>
          </a:p>
        </p:txBody>
      </p:sp>
      <p:sp>
        <p:nvSpPr>
          <p:cNvPr id="631813" name="Rectangle 5"/>
          <p:cNvSpPr>
            <a:spLocks noGrp="1" noChangeArrowheads="1"/>
          </p:cNvSpPr>
          <p:nvPr>
            <p:ph type="title"/>
          </p:nvPr>
        </p:nvSpPr>
        <p:spPr/>
        <p:txBody>
          <a:bodyPr/>
          <a:lstStyle/>
          <a:p>
            <a:r>
              <a:rPr lang="en-GB" dirty="0" smtClean="0"/>
              <a:t>Evaluating Exit Criteria and Reporting</a:t>
            </a:r>
            <a:endParaRPr lang="en-GB" dirty="0"/>
          </a:p>
        </p:txBody>
      </p:sp>
    </p:spTree>
    <p:extLst>
      <p:ext uri="{BB962C8B-B14F-4D97-AF65-F5344CB8AC3E}">
        <p14:creationId xmlns:p14="http://schemas.microsoft.com/office/powerpoint/2010/main" val="10891919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9" name="Rectangle 3"/>
          <p:cNvSpPr>
            <a:spLocks noGrp="1" noChangeArrowheads="1"/>
          </p:cNvSpPr>
          <p:nvPr>
            <p:ph type="body" sz="quarter" idx="15"/>
          </p:nvPr>
        </p:nvSpPr>
        <p:spPr/>
        <p:txBody>
          <a:bodyPr/>
          <a:lstStyle/>
          <a:p>
            <a:r>
              <a:rPr lang="en-GB" dirty="0" smtClean="0"/>
              <a:t>Tasks include:</a:t>
            </a:r>
          </a:p>
          <a:p>
            <a:pPr lvl="1"/>
            <a:r>
              <a:rPr lang="en-GB" dirty="0" smtClean="0"/>
              <a:t>Check planned deliverables have been delivered</a:t>
            </a:r>
          </a:p>
          <a:p>
            <a:pPr lvl="1"/>
            <a:r>
              <a:rPr lang="en-GB" dirty="0" smtClean="0"/>
              <a:t>Close incident reports or raise change requests for open incidents</a:t>
            </a:r>
          </a:p>
          <a:p>
            <a:pPr lvl="1"/>
            <a:r>
              <a:rPr lang="en-GB" dirty="0" smtClean="0"/>
              <a:t>Documenting the acceptance of the system</a:t>
            </a:r>
          </a:p>
          <a:p>
            <a:pPr lvl="1"/>
            <a:r>
              <a:rPr lang="en-GB" dirty="0" smtClean="0"/>
              <a:t>Finalise and archive testware and the test environment for later reuse</a:t>
            </a:r>
          </a:p>
          <a:p>
            <a:pPr lvl="1"/>
            <a:r>
              <a:rPr lang="en-GB" dirty="0" smtClean="0"/>
              <a:t>Hand over to the maintenance organisation</a:t>
            </a:r>
          </a:p>
          <a:p>
            <a:pPr lvl="1"/>
            <a:r>
              <a:rPr lang="en-GB" dirty="0" smtClean="0"/>
              <a:t>Analyse lessons learned, and improve test maturity</a:t>
            </a:r>
            <a:endParaRPr lang="en-GB" dirty="0"/>
          </a:p>
        </p:txBody>
      </p:sp>
      <p:sp>
        <p:nvSpPr>
          <p:cNvPr id="633861" name="Rectangle 5"/>
          <p:cNvSpPr>
            <a:spLocks noGrp="1" noChangeArrowheads="1"/>
          </p:cNvSpPr>
          <p:nvPr>
            <p:ph type="title"/>
          </p:nvPr>
        </p:nvSpPr>
        <p:spPr/>
        <p:txBody>
          <a:bodyPr/>
          <a:lstStyle/>
          <a:p>
            <a:r>
              <a:rPr lang="en-GB" dirty="0" smtClean="0"/>
              <a:t>Test Closure Activities</a:t>
            </a:r>
            <a:endParaRPr lang="en-GB" dirty="0"/>
          </a:p>
        </p:txBody>
      </p:sp>
    </p:spTree>
    <p:extLst>
      <p:ext uri="{BB962C8B-B14F-4D97-AF65-F5344CB8AC3E}">
        <p14:creationId xmlns:p14="http://schemas.microsoft.com/office/powerpoint/2010/main" val="25854655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6" name="Rectangle 6"/>
          <p:cNvSpPr>
            <a:spLocks noGrp="1" noChangeArrowheads="1"/>
          </p:cNvSpPr>
          <p:nvPr>
            <p:ph type="body" sz="quarter" idx="15"/>
          </p:nvPr>
        </p:nvSpPr>
        <p:spPr/>
        <p:txBody>
          <a:bodyPr/>
          <a:lstStyle/>
          <a:p>
            <a:pPr>
              <a:lnSpc>
                <a:spcPct val="90000"/>
              </a:lnSpc>
              <a:buFontTx/>
              <a:buNone/>
            </a:pPr>
            <a:r>
              <a:rPr lang="en-GB" dirty="0" smtClean="0"/>
              <a:t>Learning Objectives</a:t>
            </a:r>
            <a:r>
              <a:rPr lang="en-GB" b="0" dirty="0" smtClean="0"/>
              <a:t>:</a:t>
            </a:r>
            <a:br>
              <a:rPr lang="en-GB" b="0" dirty="0" smtClean="0"/>
            </a:br>
            <a:endParaRPr lang="en-GB" b="0" dirty="0"/>
          </a:p>
          <a:p>
            <a:pPr>
              <a:lnSpc>
                <a:spcPct val="90000"/>
              </a:lnSpc>
            </a:pPr>
            <a:r>
              <a:rPr lang="en-GB" dirty="0"/>
              <a:t>Describe, with examples, the way in which a defect in software can cause harm to a person, to the environment or to a </a:t>
            </a:r>
            <a:r>
              <a:rPr lang="en-GB" dirty="0" smtClean="0"/>
              <a:t>company </a:t>
            </a:r>
            <a:r>
              <a:rPr lang="en-GB" dirty="0"/>
              <a:t>(K2</a:t>
            </a:r>
            <a:r>
              <a:rPr lang="en-GB" dirty="0" smtClean="0"/>
              <a:t>)</a:t>
            </a:r>
            <a:br>
              <a:rPr lang="en-GB" dirty="0" smtClean="0"/>
            </a:br>
            <a:endParaRPr lang="en-GB" dirty="0"/>
          </a:p>
          <a:p>
            <a:pPr>
              <a:lnSpc>
                <a:spcPct val="90000"/>
              </a:lnSpc>
            </a:pPr>
            <a:r>
              <a:rPr lang="en-GB" dirty="0"/>
              <a:t>Distinguish between the root cause of a defect and its </a:t>
            </a:r>
            <a:r>
              <a:rPr lang="en-GB" dirty="0" smtClean="0"/>
              <a:t>effects </a:t>
            </a:r>
            <a:r>
              <a:rPr lang="en-GB" dirty="0"/>
              <a:t>(K2</a:t>
            </a:r>
            <a:r>
              <a:rPr lang="en-GB" dirty="0" smtClean="0"/>
              <a:t>)</a:t>
            </a:r>
            <a:br>
              <a:rPr lang="en-GB" dirty="0" smtClean="0"/>
            </a:br>
            <a:endParaRPr lang="en-GB" dirty="0"/>
          </a:p>
          <a:p>
            <a:pPr>
              <a:lnSpc>
                <a:spcPct val="90000"/>
              </a:lnSpc>
            </a:pPr>
            <a:r>
              <a:rPr lang="en-GB" dirty="0"/>
              <a:t>Give reasons why testing is necessary by giving </a:t>
            </a:r>
            <a:r>
              <a:rPr lang="en-GB" dirty="0" smtClean="0"/>
              <a:t>examples </a:t>
            </a:r>
            <a:r>
              <a:rPr lang="en-GB" dirty="0"/>
              <a:t>(K2</a:t>
            </a:r>
            <a:r>
              <a:rPr lang="en-GB" dirty="0" smtClean="0"/>
              <a:t>)</a:t>
            </a:r>
            <a:br>
              <a:rPr lang="en-GB" dirty="0" smtClean="0"/>
            </a:br>
            <a:endParaRPr lang="en-GB" dirty="0"/>
          </a:p>
          <a:p>
            <a:pPr>
              <a:lnSpc>
                <a:spcPct val="90000"/>
              </a:lnSpc>
            </a:pPr>
            <a:r>
              <a:rPr lang="en-GB" dirty="0"/>
              <a:t>Describe why testing is part of quality assurance and give examples of how testing contributes to higher </a:t>
            </a:r>
            <a:r>
              <a:rPr lang="en-GB" dirty="0" smtClean="0"/>
              <a:t>quality </a:t>
            </a:r>
            <a:r>
              <a:rPr lang="en-GB" dirty="0"/>
              <a:t>(K2</a:t>
            </a:r>
            <a:r>
              <a:rPr lang="en-GB" dirty="0" smtClean="0"/>
              <a:t>)</a:t>
            </a:r>
            <a:br>
              <a:rPr lang="en-GB" dirty="0" smtClean="0"/>
            </a:br>
            <a:endParaRPr lang="en-GB" dirty="0"/>
          </a:p>
          <a:p>
            <a:pPr>
              <a:lnSpc>
                <a:spcPct val="90000"/>
              </a:lnSpc>
            </a:pPr>
            <a:r>
              <a:rPr lang="en-GB" dirty="0" smtClean="0"/>
              <a:t>Explain and compare </a:t>
            </a:r>
            <a:r>
              <a:rPr lang="en-GB" dirty="0"/>
              <a:t>the terms error, defect, </a:t>
            </a:r>
            <a:r>
              <a:rPr lang="en-GB" dirty="0" smtClean="0"/>
              <a:t>fault, failure </a:t>
            </a:r>
            <a:r>
              <a:rPr lang="en-GB" dirty="0"/>
              <a:t>and </a:t>
            </a:r>
            <a:r>
              <a:rPr lang="en-GB" dirty="0" smtClean="0"/>
              <a:t>the corresponding </a:t>
            </a:r>
            <a:r>
              <a:rPr lang="en-GB" dirty="0"/>
              <a:t>terms mistake and </a:t>
            </a:r>
            <a:r>
              <a:rPr lang="en-GB" dirty="0" smtClean="0"/>
              <a:t>bug, using examples </a:t>
            </a:r>
            <a:r>
              <a:rPr lang="en-GB" dirty="0"/>
              <a:t>(</a:t>
            </a:r>
            <a:r>
              <a:rPr lang="en-GB" dirty="0" smtClean="0"/>
              <a:t>K2)</a:t>
            </a:r>
            <a:endParaRPr lang="en-GB" dirty="0"/>
          </a:p>
        </p:txBody>
      </p:sp>
      <p:sp>
        <p:nvSpPr>
          <p:cNvPr id="558085" name="Rectangle 5"/>
          <p:cNvSpPr>
            <a:spLocks noGrp="1" noChangeArrowheads="1"/>
          </p:cNvSpPr>
          <p:nvPr>
            <p:ph type="title"/>
          </p:nvPr>
        </p:nvSpPr>
        <p:spPr/>
        <p:txBody>
          <a:bodyPr/>
          <a:lstStyle/>
          <a:p>
            <a:r>
              <a:rPr lang="en-GB" dirty="0" smtClean="0"/>
              <a:t>1.1 Why </a:t>
            </a:r>
            <a:r>
              <a:rPr lang="en-GB" dirty="0"/>
              <a:t>is Testing Necessary?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7" name="Rectangle 5"/>
          <p:cNvSpPr>
            <a:spLocks noGrp="1" noChangeArrowheads="1"/>
          </p:cNvSpPr>
          <p:nvPr>
            <p:ph type="body" sz="quarter" idx="15"/>
          </p:nvPr>
        </p:nvSpPr>
        <p:spPr/>
        <p:txBody>
          <a:bodyPr/>
          <a:lstStyle/>
          <a:p>
            <a:pPr marL="0" indent="0">
              <a:buNone/>
            </a:pPr>
            <a:r>
              <a:rPr lang="en-GB" dirty="0" smtClean="0"/>
              <a:t>Learning Objectives:</a:t>
            </a:r>
            <a:br>
              <a:rPr lang="en-GB" dirty="0" smtClean="0"/>
            </a:br>
            <a:endParaRPr lang="en-GB" dirty="0" smtClean="0"/>
          </a:p>
          <a:p>
            <a:r>
              <a:rPr lang="en-GB" dirty="0" smtClean="0"/>
              <a:t>Recall the psychological factors that influence the success of testing (K1) </a:t>
            </a:r>
            <a:br>
              <a:rPr lang="en-GB" dirty="0" smtClean="0"/>
            </a:br>
            <a:endParaRPr lang="en-GB" dirty="0" smtClean="0"/>
          </a:p>
          <a:p>
            <a:r>
              <a:rPr lang="en-GB" dirty="0" smtClean="0"/>
              <a:t>Contrast the mindset of a tester and of a developer (K2)</a:t>
            </a:r>
            <a:endParaRPr lang="en-GB" dirty="0"/>
          </a:p>
        </p:txBody>
      </p:sp>
      <p:sp>
        <p:nvSpPr>
          <p:cNvPr id="637956" name="Rectangle 4"/>
          <p:cNvSpPr>
            <a:spLocks noGrp="1" noChangeArrowheads="1"/>
          </p:cNvSpPr>
          <p:nvPr>
            <p:ph type="title"/>
          </p:nvPr>
        </p:nvSpPr>
        <p:spPr/>
        <p:txBody>
          <a:bodyPr/>
          <a:lstStyle/>
          <a:p>
            <a:r>
              <a:rPr lang="en-GB" dirty="0" smtClean="0"/>
              <a:t>1.5 The Psychology of Testing</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4" name="Rectangle 4"/>
          <p:cNvSpPr>
            <a:spLocks noGrp="1" noChangeArrowheads="1"/>
          </p:cNvSpPr>
          <p:nvPr>
            <p:ph type="body" sz="quarter" idx="15"/>
          </p:nvPr>
        </p:nvSpPr>
        <p:spPr/>
        <p:txBody>
          <a:bodyPr/>
          <a:lstStyle/>
          <a:p>
            <a:r>
              <a:rPr lang="en-GB" dirty="0" smtClean="0"/>
              <a:t>Levels of independence:</a:t>
            </a:r>
            <a:br>
              <a:rPr lang="en-GB" dirty="0" smtClean="0"/>
            </a:br>
            <a:endParaRPr lang="en-GB" dirty="0" smtClean="0"/>
          </a:p>
          <a:p>
            <a:pPr lvl="2"/>
            <a:r>
              <a:rPr lang="en-GB" dirty="0" smtClean="0"/>
              <a:t>Tests designed by the person(s) who wrote the software under test </a:t>
            </a:r>
            <a:br>
              <a:rPr lang="en-GB" dirty="0" smtClean="0"/>
            </a:br>
            <a:endParaRPr lang="en-GB" dirty="0" smtClean="0"/>
          </a:p>
          <a:p>
            <a:pPr lvl="2"/>
            <a:r>
              <a:rPr lang="en-GB" dirty="0" smtClean="0"/>
              <a:t>Tests designed by another person(s) within the development team</a:t>
            </a:r>
            <a:br>
              <a:rPr lang="en-GB" dirty="0" smtClean="0"/>
            </a:br>
            <a:endParaRPr lang="en-GB" dirty="0" smtClean="0"/>
          </a:p>
          <a:p>
            <a:pPr lvl="2"/>
            <a:r>
              <a:rPr lang="en-GB" dirty="0" smtClean="0"/>
              <a:t>Tests designed by a person(s) from a different organisational group or specialist</a:t>
            </a:r>
            <a:br>
              <a:rPr lang="en-GB" dirty="0" smtClean="0"/>
            </a:br>
            <a:endParaRPr lang="en-GB" dirty="0" smtClean="0"/>
          </a:p>
          <a:p>
            <a:pPr lvl="2"/>
            <a:r>
              <a:rPr lang="en-GB" dirty="0" smtClean="0"/>
              <a:t>Tests designed by a person(s) from a different organisation or company</a:t>
            </a:r>
            <a:endParaRPr lang="en-GB" dirty="0"/>
          </a:p>
        </p:txBody>
      </p:sp>
      <p:sp>
        <p:nvSpPr>
          <p:cNvPr id="640010" name="Rectangle 10"/>
          <p:cNvSpPr>
            <a:spLocks noGrp="1" noChangeArrowheads="1"/>
          </p:cNvSpPr>
          <p:nvPr>
            <p:ph type="title"/>
          </p:nvPr>
        </p:nvSpPr>
        <p:spPr/>
        <p:txBody>
          <a:bodyPr/>
          <a:lstStyle/>
          <a:p>
            <a:r>
              <a:rPr lang="en-GB" dirty="0" smtClean="0"/>
              <a:t>Testing Requires Independence </a:t>
            </a:r>
            <a:endParaRPr lang="en-GB" dirty="0"/>
          </a:p>
        </p:txBody>
      </p:sp>
      <p:sp>
        <p:nvSpPr>
          <p:cNvPr id="640007" name="AutoShape 7"/>
          <p:cNvSpPr>
            <a:spLocks noChangeArrowheads="1"/>
          </p:cNvSpPr>
          <p:nvPr/>
        </p:nvSpPr>
        <p:spPr bwMode="auto">
          <a:xfrm>
            <a:off x="363436" y="2178695"/>
            <a:ext cx="414338" cy="2160000"/>
          </a:xfrm>
          <a:prstGeom prst="downArrow">
            <a:avLst>
              <a:gd name="adj1" fmla="val 50000"/>
              <a:gd name="adj2" fmla="val 145402"/>
            </a:avLst>
          </a:prstGeom>
          <a:gradFill>
            <a:gsLst>
              <a:gs pos="0">
                <a:srgbClr val="BFE4FF"/>
              </a:gs>
              <a:gs pos="100000">
                <a:srgbClr val="0000CC"/>
              </a:gs>
            </a:gsLst>
            <a:lin ang="5400000" scaled="0"/>
          </a:gradFill>
          <a:ln w="12700">
            <a:solidFill>
              <a:schemeClr val="tx1"/>
            </a:solidFill>
            <a:miter lim="800000"/>
            <a:headEnd type="none" w="sm" len="sm"/>
            <a:tailEnd type="none" w="sm" len="sm"/>
          </a:ln>
          <a:effectLst/>
        </p:spPr>
        <p:txBody>
          <a:bodyPr wrap="none" anchor="ctr"/>
          <a:lstStyle/>
          <a:p>
            <a:endParaRPr lang="en-GB" dirty="0"/>
          </a:p>
        </p:txBody>
      </p:sp>
      <p:sp>
        <p:nvSpPr>
          <p:cNvPr id="640011" name="Text Box 11"/>
          <p:cNvSpPr txBox="1">
            <a:spLocks noChangeArrowheads="1"/>
          </p:cNvSpPr>
          <p:nvPr/>
        </p:nvSpPr>
        <p:spPr bwMode="auto">
          <a:xfrm>
            <a:off x="180874" y="1728209"/>
            <a:ext cx="779463" cy="396875"/>
          </a:xfrm>
          <a:prstGeom prst="rect">
            <a:avLst/>
          </a:prstGeom>
          <a:noFill/>
          <a:ln w="9525">
            <a:noFill/>
            <a:miter lim="800000"/>
            <a:headEnd/>
            <a:tailEnd/>
          </a:ln>
          <a:effectLst/>
        </p:spPr>
        <p:txBody>
          <a:bodyPr>
            <a:spAutoFit/>
          </a:bodyPr>
          <a:lstStyle/>
          <a:p>
            <a:pPr algn="ctr"/>
            <a:r>
              <a:rPr lang="en-GB" sz="2000" b="1" dirty="0"/>
              <a:t>Low</a:t>
            </a:r>
          </a:p>
        </p:txBody>
      </p:sp>
      <p:sp>
        <p:nvSpPr>
          <p:cNvPr id="640012" name="Text Box 12"/>
          <p:cNvSpPr txBox="1">
            <a:spLocks noChangeArrowheads="1"/>
          </p:cNvSpPr>
          <p:nvPr/>
        </p:nvSpPr>
        <p:spPr bwMode="auto">
          <a:xfrm>
            <a:off x="180874" y="4338695"/>
            <a:ext cx="779463" cy="396875"/>
          </a:xfrm>
          <a:prstGeom prst="rect">
            <a:avLst/>
          </a:prstGeom>
          <a:noFill/>
          <a:ln w="9525">
            <a:noFill/>
            <a:miter lim="800000"/>
            <a:headEnd/>
            <a:tailEnd/>
          </a:ln>
          <a:effectLst/>
        </p:spPr>
        <p:txBody>
          <a:bodyPr>
            <a:spAutoFit/>
          </a:bodyPr>
          <a:lstStyle/>
          <a:p>
            <a:pPr algn="ctr"/>
            <a:r>
              <a:rPr lang="en-GB" sz="2000" b="1" dirty="0"/>
              <a:t>High</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Psychology of Testing</a:t>
            </a:r>
            <a:endParaRPr lang="en-GB"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3580223994"/>
              </p:ext>
            </p:extLst>
          </p:nvPr>
        </p:nvGraphicFramePr>
        <p:xfrm>
          <a:off x="344129" y="1416050"/>
          <a:ext cx="8455742" cy="4554248"/>
        </p:xfrm>
        <a:graphic>
          <a:graphicData uri="http://schemas.openxmlformats.org/drawingml/2006/table">
            <a:tbl>
              <a:tblPr firstRow="1" bandRow="1">
                <a:tableStyleId>{00A15C55-8517-42AA-B614-E9B94910E393}</a:tableStyleId>
              </a:tblPr>
              <a:tblGrid>
                <a:gridCol w="4230583">
                  <a:extLst>
                    <a:ext uri="{9D8B030D-6E8A-4147-A177-3AD203B41FA5}">
                      <a16:colId xmlns:a16="http://schemas.microsoft.com/office/drawing/2014/main" val="20000"/>
                    </a:ext>
                  </a:extLst>
                </a:gridCol>
                <a:gridCol w="4225159">
                  <a:extLst>
                    <a:ext uri="{9D8B030D-6E8A-4147-A177-3AD203B41FA5}">
                      <a16:colId xmlns:a16="http://schemas.microsoft.com/office/drawing/2014/main" val="20001"/>
                    </a:ext>
                  </a:extLst>
                </a:gridCol>
              </a:tblGrid>
              <a:tr h="489271">
                <a:tc>
                  <a:txBody>
                    <a:bodyPr/>
                    <a:lstStyle/>
                    <a:p>
                      <a:pPr algn="l">
                        <a:spcBef>
                          <a:spcPct val="0"/>
                        </a:spcBef>
                      </a:pPr>
                      <a:r>
                        <a:rPr lang="en-GB" sz="1800" kern="1200" dirty="0" smtClean="0"/>
                        <a:t>Mindset of a Developer</a:t>
                      </a:r>
                      <a:endParaRPr lang="en-GB" sz="1800" b="1" kern="1200" dirty="0">
                        <a:solidFill>
                          <a:schemeClr val="bg1"/>
                        </a:solidFill>
                        <a:latin typeface="Arial" pitchFamily="34" charset="0"/>
                        <a:ea typeface="+mn-ea"/>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t>Mindset of a Tester</a:t>
                      </a:r>
                      <a:endParaRPr lang="en-GB" sz="1800" b="1" kern="1200" dirty="0" smtClean="0">
                        <a:solidFill>
                          <a:schemeClr val="bg1"/>
                        </a:solidFill>
                        <a:latin typeface="Arial" pitchFamily="34" charset="0"/>
                        <a:ea typeface="+mn-ea"/>
                        <a:cs typeface="Arial" pitchFamily="34" charset="0"/>
                      </a:endParaRPr>
                    </a:p>
                  </a:txBody>
                  <a:tcPr anchor="ctr"/>
                </a:tc>
                <a:extLst>
                  <a:ext uri="{0D108BD9-81ED-4DB2-BD59-A6C34878D82A}">
                    <a16:rowId xmlns:a16="http://schemas.microsoft.com/office/drawing/2014/main" val="10000"/>
                  </a:ext>
                </a:extLst>
              </a:tr>
              <a:tr h="489271">
                <a:tc>
                  <a:txBody>
                    <a:bodyPr/>
                    <a:lstStyle/>
                    <a:p>
                      <a:pPr marL="0" indent="0" defTabSz="762000" eaLnBrk="1" hangingPunct="1">
                        <a:spcBef>
                          <a:spcPct val="20000"/>
                        </a:spcBef>
                        <a:buClr>
                          <a:srgbClr val="134183"/>
                        </a:buClr>
                        <a:buSzPct val="100000"/>
                        <a:buFont typeface="Arial" pitchFamily="34" charset="0"/>
                        <a:buNone/>
                      </a:pPr>
                      <a:r>
                        <a:rPr lang="en-GB" sz="1800" dirty="0" smtClean="0"/>
                        <a:t>The software is of acceptable</a:t>
                      </a:r>
                      <a:r>
                        <a:rPr lang="en-GB" sz="1800" baseline="0" dirty="0" smtClean="0"/>
                        <a:t> </a:t>
                      </a:r>
                      <a:r>
                        <a:rPr lang="en-GB" sz="1800" dirty="0" smtClean="0"/>
                        <a:t>quality </a:t>
                      </a:r>
                      <a:endParaRPr lang="en-GB" sz="1800" b="1" dirty="0" smtClean="0">
                        <a:latin typeface="Arial" pitchFamily="34" charset="0"/>
                        <a:cs typeface="Arial" pitchFamily="34" charset="0"/>
                      </a:endParaRPr>
                    </a:p>
                  </a:txBody>
                  <a:tcPr anchor="ctr"/>
                </a:tc>
                <a:tc>
                  <a:txBody>
                    <a:bodyPr/>
                    <a:lstStyle/>
                    <a:p>
                      <a:pPr marL="342900" indent="-342900" defTabSz="762000" eaLnBrk="1" hangingPunct="1">
                        <a:spcBef>
                          <a:spcPct val="20000"/>
                        </a:spcBef>
                        <a:buClr>
                          <a:srgbClr val="134183"/>
                        </a:buClr>
                        <a:buSzPct val="100000"/>
                        <a:buFontTx/>
                        <a:buNone/>
                      </a:pPr>
                      <a:r>
                        <a:rPr lang="en-GB" sz="1800" dirty="0" smtClean="0"/>
                        <a:t>The software contains defects</a:t>
                      </a:r>
                      <a:endParaRPr lang="en-GB" sz="1800" b="1" dirty="0" smtClean="0">
                        <a:latin typeface="Arial" pitchFamily="34" charset="0"/>
                        <a:cs typeface="Arial" pitchFamily="34" charset="0"/>
                      </a:endParaRPr>
                    </a:p>
                  </a:txBody>
                  <a:tcPr anchor="ctr"/>
                </a:tc>
                <a:extLst>
                  <a:ext uri="{0D108BD9-81ED-4DB2-BD59-A6C34878D82A}">
                    <a16:rowId xmlns:a16="http://schemas.microsoft.com/office/drawing/2014/main" val="10001"/>
                  </a:ext>
                </a:extLst>
              </a:tr>
              <a:tr h="489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It will work</a:t>
                      </a:r>
                      <a:endParaRPr lang="en-GB" sz="1800" b="1" dirty="0" smtClean="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It won’t work</a:t>
                      </a:r>
                      <a:endParaRPr lang="en-GB" sz="1800" b="1" dirty="0" smtClean="0">
                        <a:latin typeface="Arial" pitchFamily="34" charset="0"/>
                        <a:cs typeface="Arial" pitchFamily="34" charset="0"/>
                      </a:endParaRPr>
                    </a:p>
                  </a:txBody>
                  <a:tcPr anchor="ctr"/>
                </a:tc>
                <a:extLst>
                  <a:ext uri="{0D108BD9-81ED-4DB2-BD59-A6C34878D82A}">
                    <a16:rowId xmlns:a16="http://schemas.microsoft.com/office/drawing/2014/main" val="10002"/>
                  </a:ext>
                </a:extLst>
              </a:tr>
              <a:tr h="489271">
                <a:tc>
                  <a:txBody>
                    <a:bodyPr/>
                    <a:lstStyle/>
                    <a:p>
                      <a:pPr marL="342900" marR="0" indent="-342900" algn="l" defTabSz="762000" rtl="0" eaLnBrk="1" fontAlgn="auto" latinLnBrk="0" hangingPunct="1">
                        <a:lnSpc>
                          <a:spcPct val="100000"/>
                        </a:lnSpc>
                        <a:spcBef>
                          <a:spcPct val="20000"/>
                        </a:spcBef>
                        <a:spcAft>
                          <a:spcPts val="0"/>
                        </a:spcAft>
                        <a:buClr>
                          <a:srgbClr val="134183"/>
                        </a:buClr>
                        <a:buSzPct val="100000"/>
                        <a:buFontTx/>
                        <a:buNone/>
                        <a:tabLst/>
                        <a:defRPr/>
                      </a:pPr>
                      <a:r>
                        <a:rPr lang="en-GB" sz="1800" dirty="0" smtClean="0"/>
                        <a:t>Finding a defect is bad news</a:t>
                      </a:r>
                      <a:endParaRPr lang="en-GB" sz="1800" b="1" dirty="0" smtClean="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Finding a defect is good news</a:t>
                      </a:r>
                      <a:endParaRPr lang="en-GB" sz="1800" b="1" dirty="0" smtClean="0">
                        <a:latin typeface="Arial" pitchFamily="34" charset="0"/>
                        <a:cs typeface="Arial" pitchFamily="34" charset="0"/>
                      </a:endParaRPr>
                    </a:p>
                  </a:txBody>
                  <a:tcPr anchor="ctr"/>
                </a:tc>
                <a:extLst>
                  <a:ext uri="{0D108BD9-81ED-4DB2-BD59-A6C34878D82A}">
                    <a16:rowId xmlns:a16="http://schemas.microsoft.com/office/drawing/2014/main" val="10003"/>
                  </a:ext>
                </a:extLst>
              </a:tr>
              <a:tr h="489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Short term view</a:t>
                      </a:r>
                      <a:endParaRPr lang="en-GB" sz="1800" b="1" dirty="0" smtClean="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Long term view</a:t>
                      </a:r>
                      <a:endParaRPr lang="en-GB" sz="1800" b="1" dirty="0" smtClean="0">
                        <a:latin typeface="Arial" pitchFamily="34" charset="0"/>
                        <a:cs typeface="Arial" pitchFamily="34" charset="0"/>
                      </a:endParaRPr>
                    </a:p>
                  </a:txBody>
                  <a:tcPr anchor="ctr"/>
                </a:tc>
                <a:extLst>
                  <a:ext uri="{0D108BD9-81ED-4DB2-BD59-A6C34878D82A}">
                    <a16:rowId xmlns:a16="http://schemas.microsoft.com/office/drawing/2014/main" val="10004"/>
                  </a:ext>
                </a:extLst>
              </a:tr>
              <a:tr h="489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Testers are too negative</a:t>
                      </a:r>
                      <a:endParaRPr lang="en-GB" sz="1800" b="1" dirty="0" smtClean="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Developers are too optimistic</a:t>
                      </a:r>
                      <a:endParaRPr lang="en-GB" sz="1800" b="1" dirty="0" smtClean="0">
                        <a:latin typeface="Arial" pitchFamily="34" charset="0"/>
                        <a:cs typeface="Arial" pitchFamily="34" charset="0"/>
                      </a:endParaRPr>
                    </a:p>
                  </a:txBody>
                  <a:tcPr anchor="ctr"/>
                </a:tc>
                <a:extLst>
                  <a:ext uri="{0D108BD9-81ED-4DB2-BD59-A6C34878D82A}">
                    <a16:rowId xmlns:a16="http://schemas.microsoft.com/office/drawing/2014/main" val="10005"/>
                  </a:ext>
                </a:extLst>
              </a:tr>
              <a:tr h="489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Positive view: look for what works</a:t>
                      </a:r>
                      <a:endParaRPr lang="en-GB" sz="1800" b="1" dirty="0" smtClean="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Negative view: look for what doesn’t work</a:t>
                      </a:r>
                      <a:endParaRPr lang="en-GB" sz="1800" b="1" dirty="0" smtClean="0">
                        <a:latin typeface="Arial" pitchFamily="34" charset="0"/>
                        <a:cs typeface="Arial" pitchFamily="34" charset="0"/>
                      </a:endParaRPr>
                    </a:p>
                  </a:txBody>
                  <a:tcPr anchor="ctr"/>
                </a:tc>
                <a:extLst>
                  <a:ext uri="{0D108BD9-81ED-4DB2-BD59-A6C34878D82A}">
                    <a16:rowId xmlns:a16="http://schemas.microsoft.com/office/drawing/2014/main" val="10006"/>
                  </a:ext>
                </a:extLst>
              </a:tr>
              <a:tr h="489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t>Innocent until proven guilty</a:t>
                      </a:r>
                      <a:endParaRPr lang="en-GB" sz="1800" b="1" kern="1200" dirty="0" smtClean="0">
                        <a:solidFill>
                          <a:srgbClr val="0070C0"/>
                        </a:solidFill>
                        <a:latin typeface="Arial" pitchFamily="34" charset="0"/>
                        <a:ea typeface="+mn-ea"/>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t>Guilty until proven innocent</a:t>
                      </a:r>
                      <a:endParaRPr lang="en-GB" sz="1800" b="1" kern="1200" dirty="0" smtClean="0">
                        <a:solidFill>
                          <a:srgbClr val="0070C0"/>
                        </a:solidFill>
                        <a:latin typeface="Arial" pitchFamily="34" charset="0"/>
                        <a:ea typeface="+mn-ea"/>
                        <a:cs typeface="Arial" pitchFamily="34" charset="0"/>
                      </a:endParaRPr>
                    </a:p>
                  </a:txBody>
                  <a:tcPr anchor="ctr"/>
                </a:tc>
                <a:extLst>
                  <a:ext uri="{0D108BD9-81ED-4DB2-BD59-A6C34878D82A}">
                    <a16:rowId xmlns:a16="http://schemas.microsoft.com/office/drawing/2014/main" val="10007"/>
                  </a:ext>
                </a:extLst>
              </a:tr>
              <a:tr h="489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smtClean="0">
                          <a:solidFill>
                            <a:schemeClr val="tx1"/>
                          </a:solidFill>
                          <a:latin typeface="Arial" pitchFamily="34" charset="0"/>
                          <a:ea typeface="+mn-ea"/>
                          <a:cs typeface="Arial" pitchFamily="34" charset="0"/>
                        </a:rPr>
                        <a:t>“Professional optimist”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smtClean="0">
                          <a:solidFill>
                            <a:schemeClr val="tx1"/>
                          </a:solidFill>
                          <a:latin typeface="Arial" pitchFamily="34" charset="0"/>
                          <a:ea typeface="+mn-ea"/>
                          <a:cs typeface="Arial" pitchFamily="34" charset="0"/>
                        </a:rPr>
                        <a:t>“Professional pessimist”</a:t>
                      </a:r>
                    </a:p>
                  </a:txBody>
                  <a:tcPr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2" name="Rectangle 6"/>
          <p:cNvSpPr>
            <a:spLocks noGrp="1" noChangeArrowheads="1"/>
          </p:cNvSpPr>
          <p:nvPr>
            <p:ph type="body" sz="quarter" idx="15"/>
          </p:nvPr>
        </p:nvSpPr>
        <p:spPr/>
        <p:txBody>
          <a:bodyPr>
            <a:normAutofit/>
          </a:bodyPr>
          <a:lstStyle/>
          <a:p>
            <a:r>
              <a:rPr lang="en-GB" dirty="0" smtClean="0"/>
              <a:t>Good Tester-Developer communication is crucial to improving software quality</a:t>
            </a:r>
          </a:p>
          <a:p>
            <a:pPr lvl="1"/>
            <a:r>
              <a:rPr lang="en-GB" dirty="0"/>
              <a:t>e</a:t>
            </a:r>
            <a:r>
              <a:rPr lang="en-GB" dirty="0" smtClean="0"/>
              <a:t>.g. Discussing failures and fixes</a:t>
            </a:r>
            <a:br>
              <a:rPr lang="en-GB" dirty="0" smtClean="0"/>
            </a:br>
            <a:endParaRPr lang="en-GB" dirty="0" smtClean="0"/>
          </a:p>
          <a:p>
            <a:r>
              <a:rPr lang="en-GB" dirty="0" smtClean="0"/>
              <a:t>Communication of defects needs to be done in a constructive manner</a:t>
            </a:r>
          </a:p>
          <a:p>
            <a:pPr lvl="1"/>
            <a:r>
              <a:rPr lang="en-GB" dirty="0"/>
              <a:t>D</a:t>
            </a:r>
            <a:r>
              <a:rPr lang="en-GB" dirty="0" smtClean="0"/>
              <a:t>evelopers may see testers as destructive</a:t>
            </a:r>
            <a:br>
              <a:rPr lang="en-GB" dirty="0" smtClean="0"/>
            </a:br>
            <a:endParaRPr lang="en-GB" dirty="0" smtClean="0"/>
          </a:p>
          <a:p>
            <a:r>
              <a:rPr lang="en-GB" dirty="0" smtClean="0"/>
              <a:t>Many ways to improve communication:</a:t>
            </a:r>
          </a:p>
          <a:p>
            <a:pPr lvl="1"/>
            <a:r>
              <a:rPr lang="en-GB" dirty="0" smtClean="0"/>
              <a:t>Start with collaboration rather than conflict, as both testers and developers have the common goal of better quality software</a:t>
            </a:r>
          </a:p>
          <a:p>
            <a:pPr lvl="1"/>
            <a:r>
              <a:rPr lang="en-GB" dirty="0" smtClean="0"/>
              <a:t>Find fault in the work product, not the developer</a:t>
            </a:r>
          </a:p>
          <a:p>
            <a:pPr lvl="1"/>
            <a:r>
              <a:rPr lang="en-GB" dirty="0"/>
              <a:t>Ensure communication is neutral, objective, fact-based</a:t>
            </a:r>
          </a:p>
          <a:p>
            <a:pPr lvl="1"/>
            <a:r>
              <a:rPr lang="en-GB" dirty="0" smtClean="0"/>
              <a:t>Imagine yourself in their position</a:t>
            </a:r>
          </a:p>
          <a:p>
            <a:pPr lvl="1"/>
            <a:r>
              <a:rPr lang="en-GB" dirty="0" smtClean="0"/>
              <a:t>Confirm mutual understanding</a:t>
            </a:r>
          </a:p>
          <a:p>
            <a:endParaRPr lang="en-GB" dirty="0"/>
          </a:p>
        </p:txBody>
      </p:sp>
      <p:sp>
        <p:nvSpPr>
          <p:cNvPr id="644101" name="Rectangle 5"/>
          <p:cNvSpPr>
            <a:spLocks noGrp="1" noChangeArrowheads="1"/>
          </p:cNvSpPr>
          <p:nvPr>
            <p:ph type="title"/>
          </p:nvPr>
        </p:nvSpPr>
        <p:spPr/>
        <p:txBody>
          <a:bodyPr/>
          <a:lstStyle/>
          <a:p>
            <a:r>
              <a:rPr lang="en-GB" dirty="0" smtClean="0"/>
              <a:t>Tester-Developer Communication </a:t>
            </a:r>
            <a:endParaRPr lang="en-GB"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smtClean="0"/>
              <a:t>Software testing enables testers to learn confidential and privileged information</a:t>
            </a:r>
          </a:p>
          <a:p>
            <a:pPr lvl="1"/>
            <a:r>
              <a:rPr lang="en-GB" dirty="0"/>
              <a:t>W</a:t>
            </a:r>
            <a:r>
              <a:rPr lang="en-GB" dirty="0" smtClean="0"/>
              <a:t>hich may be protected by law</a:t>
            </a:r>
          </a:p>
          <a:p>
            <a:r>
              <a:rPr lang="en-GB" dirty="0" smtClean="0"/>
              <a:t>The code of ethics helps to</a:t>
            </a:r>
          </a:p>
          <a:p>
            <a:pPr lvl="1"/>
            <a:r>
              <a:rPr lang="en-GB" dirty="0"/>
              <a:t>E</a:t>
            </a:r>
            <a:r>
              <a:rPr lang="en-GB" dirty="0" smtClean="0"/>
              <a:t>nsure no inappropriate use, and</a:t>
            </a:r>
          </a:p>
          <a:p>
            <a:pPr lvl="1"/>
            <a:r>
              <a:rPr lang="en-GB" dirty="0" smtClean="0"/>
              <a:t>Apply best practice and professional standards</a:t>
            </a:r>
            <a:br>
              <a:rPr lang="en-GB" dirty="0" smtClean="0"/>
            </a:br>
            <a:endParaRPr lang="en-GB" dirty="0" smtClean="0"/>
          </a:p>
          <a:p>
            <a:r>
              <a:rPr lang="en-GB" dirty="0" smtClean="0"/>
              <a:t>Code of Ethics:</a:t>
            </a:r>
          </a:p>
          <a:p>
            <a:pPr lvl="1"/>
            <a:r>
              <a:rPr lang="en-GB" dirty="0" smtClean="0"/>
              <a:t>PUBLIC</a:t>
            </a:r>
          </a:p>
          <a:p>
            <a:pPr lvl="2"/>
            <a:r>
              <a:rPr lang="en-GB" dirty="0" smtClean="0"/>
              <a:t>Act in the public interest</a:t>
            </a:r>
          </a:p>
          <a:p>
            <a:pPr lvl="1"/>
            <a:r>
              <a:rPr lang="en-US" dirty="0" smtClean="0"/>
              <a:t>CLIENT AND EMPLOYER</a:t>
            </a:r>
          </a:p>
          <a:p>
            <a:pPr lvl="2"/>
            <a:r>
              <a:rPr lang="en-US" dirty="0" smtClean="0"/>
              <a:t>Act in the best interest of client or employer</a:t>
            </a:r>
          </a:p>
          <a:p>
            <a:pPr lvl="1"/>
            <a:r>
              <a:rPr lang="en-US" dirty="0" smtClean="0"/>
              <a:t>PRODUCT</a:t>
            </a:r>
          </a:p>
          <a:p>
            <a:pPr lvl="2"/>
            <a:r>
              <a:rPr lang="en-US" dirty="0" smtClean="0"/>
              <a:t>Ensure all deliverables meet highest professional standards possible</a:t>
            </a:r>
          </a:p>
        </p:txBody>
      </p:sp>
      <p:sp>
        <p:nvSpPr>
          <p:cNvPr id="2" name="Title 1"/>
          <p:cNvSpPr>
            <a:spLocks noGrp="1"/>
          </p:cNvSpPr>
          <p:nvPr>
            <p:ph type="title"/>
          </p:nvPr>
        </p:nvSpPr>
        <p:spPr/>
        <p:txBody>
          <a:bodyPr/>
          <a:lstStyle/>
          <a:p>
            <a:r>
              <a:rPr lang="en-GB" dirty="0" smtClean="0"/>
              <a:t>1.6 Code of Ethics</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smtClean="0"/>
              <a:t>Code of Ethics:</a:t>
            </a:r>
          </a:p>
          <a:p>
            <a:pPr lvl="1"/>
            <a:r>
              <a:rPr lang="en-GB" dirty="0" smtClean="0"/>
              <a:t>JUDGEMENT</a:t>
            </a:r>
          </a:p>
          <a:p>
            <a:pPr lvl="2"/>
            <a:r>
              <a:rPr lang="en-US" dirty="0" smtClean="0"/>
              <a:t>Maintain integrity and independence in their </a:t>
            </a:r>
            <a:r>
              <a:rPr lang="en-GB" dirty="0" smtClean="0"/>
              <a:t>judgement</a:t>
            </a:r>
          </a:p>
          <a:p>
            <a:pPr lvl="1"/>
            <a:r>
              <a:rPr lang="en-US" dirty="0" smtClean="0"/>
              <a:t>MANAGEMENT</a:t>
            </a:r>
          </a:p>
          <a:p>
            <a:pPr lvl="2"/>
            <a:r>
              <a:rPr lang="en-US" dirty="0" smtClean="0"/>
              <a:t>Managers and leaders promote an ethical approach to management of testing</a:t>
            </a:r>
          </a:p>
          <a:p>
            <a:pPr lvl="1"/>
            <a:r>
              <a:rPr lang="en-US" dirty="0" smtClean="0"/>
              <a:t>PROFESSION</a:t>
            </a:r>
          </a:p>
          <a:p>
            <a:pPr lvl="2"/>
            <a:r>
              <a:rPr lang="en-US" dirty="0" smtClean="0"/>
              <a:t>Advance the integrity and reputation of the profession</a:t>
            </a:r>
          </a:p>
          <a:p>
            <a:pPr lvl="1"/>
            <a:r>
              <a:rPr lang="en-US" dirty="0" smtClean="0"/>
              <a:t>COLLEAGUES</a:t>
            </a:r>
          </a:p>
          <a:p>
            <a:pPr lvl="2"/>
            <a:r>
              <a:rPr lang="en-US" dirty="0" smtClean="0"/>
              <a:t>Be fair and supportive to colleagues and promote cooperation with developers</a:t>
            </a:r>
          </a:p>
          <a:p>
            <a:pPr lvl="1"/>
            <a:r>
              <a:rPr lang="en-US" dirty="0" smtClean="0"/>
              <a:t>SELF</a:t>
            </a:r>
          </a:p>
          <a:p>
            <a:pPr lvl="2"/>
            <a:r>
              <a:rPr lang="en-US" dirty="0" smtClean="0"/>
              <a:t>Participate in lifelong learning and an ethical approach to testing</a:t>
            </a:r>
            <a:endParaRPr lang="en-GB" dirty="0" smtClean="0"/>
          </a:p>
        </p:txBody>
      </p:sp>
      <p:sp>
        <p:nvSpPr>
          <p:cNvPr id="2" name="Title 1"/>
          <p:cNvSpPr>
            <a:spLocks noGrp="1"/>
          </p:cNvSpPr>
          <p:nvPr>
            <p:ph type="title"/>
          </p:nvPr>
        </p:nvSpPr>
        <p:spPr/>
        <p:txBody>
          <a:bodyPr/>
          <a:lstStyle/>
          <a:p>
            <a:r>
              <a:rPr lang="en-GB" dirty="0" smtClean="0"/>
              <a:t>Code of Ethics</a:t>
            </a:r>
            <a:endParaRPr lang="en-GB" dirty="0"/>
          </a:p>
        </p:txBody>
      </p:sp>
    </p:spTree>
    <p:extLst>
      <p:ext uri="{BB962C8B-B14F-4D97-AF65-F5344CB8AC3E}">
        <p14:creationId xmlns:p14="http://schemas.microsoft.com/office/powerpoint/2010/main" val="1328168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body" sz="quarter" idx="15"/>
          </p:nvPr>
        </p:nvSpPr>
        <p:spPr/>
        <p:txBody>
          <a:bodyPr/>
          <a:lstStyle/>
          <a:p>
            <a:r>
              <a:rPr lang="en-GB" dirty="0" smtClean="0"/>
              <a:t>Why is Testing Necessary?</a:t>
            </a:r>
            <a:br>
              <a:rPr lang="en-GB" dirty="0" smtClean="0"/>
            </a:br>
            <a:endParaRPr lang="en-GB" dirty="0" smtClean="0"/>
          </a:p>
          <a:p>
            <a:r>
              <a:rPr lang="en-GB" dirty="0" smtClean="0"/>
              <a:t>What is Testing?</a:t>
            </a:r>
            <a:br>
              <a:rPr lang="en-GB" dirty="0" smtClean="0"/>
            </a:br>
            <a:endParaRPr lang="en-GB" dirty="0" smtClean="0"/>
          </a:p>
          <a:p>
            <a:r>
              <a:rPr lang="en-GB" dirty="0" smtClean="0"/>
              <a:t>Seven Testing Principles</a:t>
            </a:r>
            <a:br>
              <a:rPr lang="en-GB" dirty="0" smtClean="0"/>
            </a:br>
            <a:endParaRPr lang="en-GB" dirty="0" smtClean="0"/>
          </a:p>
          <a:p>
            <a:r>
              <a:rPr lang="en-GB" dirty="0" smtClean="0"/>
              <a:t>Fundamental Test Process</a:t>
            </a:r>
            <a:br>
              <a:rPr lang="en-GB" dirty="0" smtClean="0"/>
            </a:br>
            <a:endParaRPr lang="en-GB" dirty="0" smtClean="0"/>
          </a:p>
          <a:p>
            <a:r>
              <a:rPr lang="en-GB" dirty="0" smtClean="0"/>
              <a:t>The Psychology of Testing</a:t>
            </a:r>
            <a:br>
              <a:rPr lang="en-GB" dirty="0" smtClean="0"/>
            </a:br>
            <a:endParaRPr lang="en-GB" dirty="0" smtClean="0"/>
          </a:p>
          <a:p>
            <a:r>
              <a:rPr lang="en-GB" dirty="0" smtClean="0"/>
              <a:t>Code of Ethics</a:t>
            </a:r>
            <a:endParaRPr lang="en-GB" dirty="0"/>
          </a:p>
        </p:txBody>
      </p:sp>
      <p:sp>
        <p:nvSpPr>
          <p:cNvPr id="553988" name="Rectangle 4"/>
          <p:cNvSpPr>
            <a:spLocks noGrp="1" noChangeArrowheads="1"/>
          </p:cNvSpPr>
          <p:nvPr>
            <p:ph type="title"/>
          </p:nvPr>
        </p:nvSpPr>
        <p:spPr/>
        <p:txBody>
          <a:bodyPr/>
          <a:lstStyle/>
          <a:p>
            <a:r>
              <a:rPr lang="en-US" dirty="0" smtClean="0"/>
              <a:t>In this session we covered…</a:t>
            </a:r>
            <a:endParaRPr lang="en-GB"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graphicFrame>
        <p:nvGraphicFramePr>
          <p:cNvPr id="5" name="Diagram 4"/>
          <p:cNvGraphicFramePr/>
          <p:nvPr>
            <p:extLst>
              <p:ext uri="{D42A27DB-BD31-4B8C-83A1-F6EECF244321}">
                <p14:modId xmlns:p14="http://schemas.microsoft.com/office/powerpoint/2010/main" val="158642615"/>
              </p:ext>
            </p:extLst>
          </p:nvPr>
        </p:nvGraphicFramePr>
        <p:xfrm>
          <a:off x="3816516" y="2275569"/>
          <a:ext cx="5000657" cy="1655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110" y="1658225"/>
            <a:ext cx="2340869" cy="379476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5"/>
          </p:nvPr>
        </p:nvSpPr>
        <p:spPr/>
        <p:txBody>
          <a:bodyPr/>
          <a:lstStyle/>
          <a:p>
            <a:r>
              <a:rPr lang="en-GB" dirty="0" smtClean="0"/>
              <a:t>Software systems are everywhere</a:t>
            </a:r>
          </a:p>
          <a:p>
            <a:pPr lvl="1"/>
            <a:r>
              <a:rPr lang="en-GB" dirty="0" smtClean="0"/>
              <a:t>Business applications (e.g. banking, e-commerce)</a:t>
            </a:r>
          </a:p>
          <a:p>
            <a:pPr lvl="1"/>
            <a:r>
              <a:rPr lang="en-GB" dirty="0" smtClean="0"/>
              <a:t>Consumer products (e.g. cars, washing machines)</a:t>
            </a:r>
            <a:br>
              <a:rPr lang="en-GB" dirty="0" smtClean="0"/>
            </a:br>
            <a:endParaRPr lang="en-GB" dirty="0" smtClean="0"/>
          </a:p>
          <a:p>
            <a:r>
              <a:rPr lang="en-GB" dirty="0"/>
              <a:t>Failed software may result </a:t>
            </a:r>
            <a:r>
              <a:rPr lang="en-GB" dirty="0" smtClean="0"/>
              <a:t>in:</a:t>
            </a:r>
            <a:endParaRPr lang="en-GB" dirty="0"/>
          </a:p>
          <a:p>
            <a:pPr lvl="1"/>
            <a:r>
              <a:rPr lang="en-GB" dirty="0"/>
              <a:t>Financial </a:t>
            </a:r>
            <a:r>
              <a:rPr lang="en-GB" dirty="0" smtClean="0"/>
              <a:t>loss (e.g</a:t>
            </a:r>
            <a:r>
              <a:rPr lang="en-GB" dirty="0"/>
              <a:t>. </a:t>
            </a:r>
            <a:r>
              <a:rPr lang="en-GB" dirty="0" smtClean="0"/>
              <a:t>business </a:t>
            </a:r>
            <a:r>
              <a:rPr lang="en-GB" dirty="0"/>
              <a:t>unable to sell product, or customers </a:t>
            </a:r>
            <a:r>
              <a:rPr lang="en-GB" dirty="0" smtClean="0"/>
              <a:t>leave)</a:t>
            </a:r>
            <a:endParaRPr lang="en-GB" dirty="0"/>
          </a:p>
          <a:p>
            <a:pPr lvl="1"/>
            <a:r>
              <a:rPr lang="en-GB" dirty="0"/>
              <a:t>Wasted </a:t>
            </a:r>
            <a:r>
              <a:rPr lang="en-GB" dirty="0" smtClean="0"/>
              <a:t>time (e.g</a:t>
            </a:r>
            <a:r>
              <a:rPr lang="en-GB" dirty="0"/>
              <a:t>. </a:t>
            </a:r>
            <a:r>
              <a:rPr lang="en-GB" dirty="0" smtClean="0"/>
              <a:t>time </a:t>
            </a:r>
            <a:r>
              <a:rPr lang="en-GB" dirty="0"/>
              <a:t>to fix and recover from </a:t>
            </a:r>
            <a:r>
              <a:rPr lang="en-GB" dirty="0" smtClean="0"/>
              <a:t>failure)</a:t>
            </a:r>
            <a:endParaRPr lang="en-GB" dirty="0"/>
          </a:p>
          <a:p>
            <a:pPr lvl="1"/>
            <a:r>
              <a:rPr lang="en-GB" dirty="0"/>
              <a:t>Loss of reputation </a:t>
            </a:r>
            <a:r>
              <a:rPr lang="en-GB" dirty="0" smtClean="0"/>
              <a:t>(e.g</a:t>
            </a:r>
            <a:r>
              <a:rPr lang="en-GB" dirty="0"/>
              <a:t>. </a:t>
            </a:r>
            <a:r>
              <a:rPr lang="en-GB" dirty="0" smtClean="0"/>
              <a:t>bad </a:t>
            </a:r>
            <a:r>
              <a:rPr lang="en-GB" dirty="0"/>
              <a:t>press or negative market </a:t>
            </a:r>
            <a:r>
              <a:rPr lang="en-GB" dirty="0" smtClean="0"/>
              <a:t>reaction)</a:t>
            </a:r>
            <a:endParaRPr lang="en-GB" dirty="0"/>
          </a:p>
          <a:p>
            <a:pPr lvl="1"/>
            <a:r>
              <a:rPr lang="en-GB" dirty="0"/>
              <a:t>Injury or </a:t>
            </a:r>
            <a:r>
              <a:rPr lang="en-GB" dirty="0" smtClean="0"/>
              <a:t>death (e.g</a:t>
            </a:r>
            <a:r>
              <a:rPr lang="en-GB" dirty="0"/>
              <a:t>. </a:t>
            </a:r>
            <a:r>
              <a:rPr lang="en-GB" dirty="0" smtClean="0"/>
              <a:t>safety </a:t>
            </a:r>
            <a:r>
              <a:rPr lang="en-GB" dirty="0"/>
              <a:t>control system </a:t>
            </a:r>
            <a:r>
              <a:rPr lang="en-GB" dirty="0" smtClean="0"/>
              <a:t>failure)</a:t>
            </a:r>
            <a:br>
              <a:rPr lang="en-GB" dirty="0" smtClean="0"/>
            </a:br>
            <a:endParaRPr lang="en-GB" dirty="0"/>
          </a:p>
          <a:p>
            <a:r>
              <a:rPr lang="en-GB" dirty="0"/>
              <a:t>… Or may have an insignificant </a:t>
            </a:r>
            <a:r>
              <a:rPr lang="en-GB" dirty="0" smtClean="0"/>
              <a:t>effect</a:t>
            </a:r>
            <a:br>
              <a:rPr lang="en-GB" dirty="0" smtClean="0"/>
            </a:br>
            <a:endParaRPr lang="en-GB" dirty="0"/>
          </a:p>
          <a:p>
            <a:r>
              <a:rPr lang="en-GB" dirty="0" smtClean="0"/>
              <a:t>Testing reduces the risk of software failure</a:t>
            </a:r>
          </a:p>
          <a:p>
            <a:pPr lvl="1"/>
            <a:r>
              <a:rPr lang="en-GB" dirty="0" smtClean="0"/>
              <a:t>And ensures software meets user needs</a:t>
            </a:r>
          </a:p>
        </p:txBody>
      </p:sp>
      <p:sp>
        <p:nvSpPr>
          <p:cNvPr id="562181" name="Rectangle 5"/>
          <p:cNvSpPr>
            <a:spLocks noGrp="1" noChangeArrowheads="1"/>
          </p:cNvSpPr>
          <p:nvPr>
            <p:ph type="title"/>
          </p:nvPr>
        </p:nvSpPr>
        <p:spPr/>
        <p:txBody>
          <a:bodyPr/>
          <a:lstStyle/>
          <a:p>
            <a:r>
              <a:rPr lang="en-GB" dirty="0" smtClean="0"/>
              <a:t>Why is Testing Necessary?</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180000" y="1079999"/>
            <a:ext cx="8820000" cy="5673225"/>
          </a:xfrm>
        </p:spPr>
        <p:txBody>
          <a:bodyPr>
            <a:normAutofit/>
          </a:bodyPr>
          <a:lstStyle/>
          <a:p>
            <a:r>
              <a:rPr lang="en-GB" dirty="0" smtClean="0"/>
              <a:t>Error</a:t>
            </a:r>
          </a:p>
          <a:p>
            <a:pPr lvl="1"/>
            <a:r>
              <a:rPr lang="en-GB" dirty="0" smtClean="0"/>
              <a:t>A human action that produces an incorrect result</a:t>
            </a:r>
          </a:p>
          <a:p>
            <a:pPr lvl="2"/>
            <a:r>
              <a:rPr lang="en-GB" dirty="0" smtClean="0"/>
              <a:t>e.g. A typo by a developer or an ambiguous requirement by a business analyst</a:t>
            </a:r>
            <a:br>
              <a:rPr lang="en-GB" dirty="0" smtClean="0"/>
            </a:br>
            <a:endParaRPr lang="en-GB" dirty="0" smtClean="0"/>
          </a:p>
          <a:p>
            <a:r>
              <a:rPr lang="en-GB" dirty="0" smtClean="0"/>
              <a:t>Defect</a:t>
            </a:r>
          </a:p>
          <a:p>
            <a:pPr lvl="1"/>
            <a:r>
              <a:rPr lang="en-GB" dirty="0" smtClean="0"/>
              <a:t>A flaw in a system that can cause it to fail to perform its required function (aka fault or bug)</a:t>
            </a:r>
          </a:p>
          <a:p>
            <a:pPr lvl="2"/>
            <a:r>
              <a:rPr lang="en-GB" dirty="0" smtClean="0"/>
              <a:t>e.g. An incorrect statement in program code or document</a:t>
            </a:r>
            <a:br>
              <a:rPr lang="en-GB" dirty="0" smtClean="0"/>
            </a:br>
            <a:endParaRPr lang="en-GB" dirty="0" smtClean="0"/>
          </a:p>
          <a:p>
            <a:r>
              <a:rPr lang="en-GB" dirty="0" smtClean="0"/>
              <a:t>Failure</a:t>
            </a:r>
          </a:p>
          <a:p>
            <a:pPr lvl="1"/>
            <a:r>
              <a:rPr lang="en-GB" dirty="0" smtClean="0"/>
              <a:t>Deviation of a system from its expected delivery, service or result</a:t>
            </a:r>
          </a:p>
          <a:p>
            <a:pPr lvl="2"/>
            <a:r>
              <a:rPr lang="en-GB" dirty="0" smtClean="0"/>
              <a:t>e.g. The system crashes, gives incorrect result or performs too slowly</a:t>
            </a:r>
          </a:p>
          <a:p>
            <a:pPr lvl="1"/>
            <a:r>
              <a:rPr lang="en-GB" dirty="0" smtClean="0"/>
              <a:t>May be caused by data, hardware or environmental conditions (such as radiation, magnetic fields or pollution) as well as defects</a:t>
            </a:r>
          </a:p>
        </p:txBody>
      </p:sp>
      <p:sp>
        <p:nvSpPr>
          <p:cNvPr id="564229" name="Rectangle 5"/>
          <p:cNvSpPr>
            <a:spLocks noGrp="1" noChangeArrowheads="1"/>
          </p:cNvSpPr>
          <p:nvPr>
            <p:ph type="title"/>
          </p:nvPr>
        </p:nvSpPr>
        <p:spPr/>
        <p:txBody>
          <a:bodyPr/>
          <a:lstStyle/>
          <a:p>
            <a:r>
              <a:rPr lang="en-GB" dirty="0" smtClean="0"/>
              <a:t>Causes of Software Defects</a:t>
            </a:r>
            <a:endParaRPr lang="en-GB" dirty="0"/>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571">
            <a:off x="70097" y="1648496"/>
            <a:ext cx="818577" cy="10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571">
            <a:off x="70097" y="3382046"/>
            <a:ext cx="818577" cy="10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type="body" sz="quarter" idx="15"/>
          </p:nvPr>
        </p:nvSpPr>
        <p:spPr/>
        <p:txBody>
          <a:bodyPr/>
          <a:lstStyle/>
          <a:p>
            <a:r>
              <a:rPr lang="en-GB" dirty="0" smtClean="0"/>
              <a:t>Testing helps to reduce the risk of failure in production systems</a:t>
            </a:r>
            <a:br>
              <a:rPr lang="en-GB" dirty="0" smtClean="0"/>
            </a:br>
            <a:endParaRPr lang="en-GB" dirty="0" smtClean="0"/>
          </a:p>
          <a:p>
            <a:r>
              <a:rPr lang="en-GB" dirty="0" smtClean="0"/>
              <a:t>Testing improves the quality of software, by:</a:t>
            </a:r>
          </a:p>
          <a:p>
            <a:pPr lvl="1"/>
            <a:r>
              <a:rPr lang="en-GB" dirty="0" smtClean="0"/>
              <a:t>Removing defects during software development before software goes live</a:t>
            </a:r>
          </a:p>
          <a:p>
            <a:pPr lvl="1"/>
            <a:r>
              <a:rPr lang="en-GB" dirty="0"/>
              <a:t>E</a:t>
            </a:r>
            <a:r>
              <a:rPr lang="en-GB" dirty="0" smtClean="0"/>
              <a:t>nsuring existing systems are not affected by software changes</a:t>
            </a:r>
          </a:p>
          <a:p>
            <a:pPr lvl="1"/>
            <a:r>
              <a:rPr lang="en-GB" dirty="0"/>
              <a:t>A</a:t>
            </a:r>
            <a:r>
              <a:rPr lang="en-GB" dirty="0" smtClean="0"/>
              <a:t>ssessing system characteristics such as reliability, availability or performance</a:t>
            </a:r>
          </a:p>
          <a:p>
            <a:pPr lvl="1"/>
            <a:r>
              <a:rPr lang="en-GB" dirty="0"/>
              <a:t>M</a:t>
            </a:r>
            <a:r>
              <a:rPr lang="en-GB" dirty="0" smtClean="0"/>
              <a:t>eeting contractual, legal or industry standards</a:t>
            </a:r>
          </a:p>
        </p:txBody>
      </p:sp>
      <p:sp>
        <p:nvSpPr>
          <p:cNvPr id="566274" name="Rectangle 2"/>
          <p:cNvSpPr>
            <a:spLocks noGrp="1" noChangeArrowheads="1"/>
          </p:cNvSpPr>
          <p:nvPr>
            <p:ph type="title"/>
          </p:nvPr>
        </p:nvSpPr>
        <p:spPr/>
        <p:txBody>
          <a:bodyPr/>
          <a:lstStyle/>
          <a:p>
            <a:r>
              <a:rPr lang="en-GB" dirty="0" smtClean="0"/>
              <a:t>Role of Testing </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graphicFrame>
        <p:nvGraphicFramePr>
          <p:cNvPr id="5" name="Diagram 4"/>
          <p:cNvGraphicFramePr/>
          <p:nvPr>
            <p:extLst>
              <p:ext uri="{D42A27DB-BD31-4B8C-83A1-F6EECF244321}">
                <p14:modId xmlns:p14="http://schemas.microsoft.com/office/powerpoint/2010/main" val="1819568513"/>
              </p:ext>
            </p:extLst>
          </p:nvPr>
        </p:nvGraphicFramePr>
        <p:xfrm>
          <a:off x="3929059" y="1774283"/>
          <a:ext cx="4258338" cy="3000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110" y="1503481"/>
            <a:ext cx="2340869" cy="379476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Rectangle 3"/>
          <p:cNvSpPr>
            <a:spLocks noGrp="1" noChangeArrowheads="1"/>
          </p:cNvSpPr>
          <p:nvPr>
            <p:ph type="body" sz="quarter" idx="15"/>
          </p:nvPr>
        </p:nvSpPr>
        <p:spPr>
          <a:xfrm>
            <a:off x="180000" y="1080000"/>
            <a:ext cx="8820000" cy="5602154"/>
          </a:xfrm>
        </p:spPr>
        <p:txBody>
          <a:bodyPr>
            <a:normAutofit/>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Typical quality measures are:</a:t>
            </a:r>
          </a:p>
          <a:p>
            <a:pPr lvl="1"/>
            <a:r>
              <a:rPr lang="en-GB" dirty="0"/>
              <a:t>N</a:t>
            </a:r>
            <a:r>
              <a:rPr lang="en-GB" dirty="0" smtClean="0"/>
              <a:t>umber of defects found</a:t>
            </a:r>
          </a:p>
          <a:p>
            <a:pPr lvl="1"/>
            <a:r>
              <a:rPr lang="en-GB" dirty="0"/>
              <a:t>N</a:t>
            </a:r>
            <a:r>
              <a:rPr lang="en-GB" dirty="0" smtClean="0"/>
              <a:t>umber of failures in a given time period (reliability)</a:t>
            </a:r>
          </a:p>
          <a:p>
            <a:pPr lvl="1"/>
            <a:r>
              <a:rPr lang="en-GB" dirty="0"/>
              <a:t>U</a:t>
            </a:r>
            <a:r>
              <a:rPr lang="en-GB" dirty="0" smtClean="0"/>
              <a:t>sability rating</a:t>
            </a:r>
          </a:p>
          <a:p>
            <a:pPr lvl="1"/>
            <a:r>
              <a:rPr lang="en-GB" dirty="0"/>
              <a:t>M</a:t>
            </a:r>
            <a:r>
              <a:rPr lang="en-GB" dirty="0" smtClean="0"/>
              <a:t>aintainability</a:t>
            </a:r>
          </a:p>
          <a:p>
            <a:r>
              <a:rPr lang="en-GB" dirty="0" smtClean="0"/>
              <a:t>Improve quality by learning from each project </a:t>
            </a:r>
          </a:p>
          <a:p>
            <a:pPr lvl="1"/>
            <a:r>
              <a:rPr lang="en-GB" dirty="0"/>
              <a:t>U</a:t>
            </a:r>
            <a:r>
              <a:rPr lang="en-GB" dirty="0" smtClean="0"/>
              <a:t>nderstand root causes of defects to prevent re-occurrence. An aspect of quality assurance</a:t>
            </a:r>
          </a:p>
          <a:p>
            <a:r>
              <a:rPr lang="en-GB" dirty="0" smtClean="0"/>
              <a:t>Improve quality by integrating testing with other activities</a:t>
            </a:r>
          </a:p>
          <a:p>
            <a:pPr lvl="1"/>
            <a:r>
              <a:rPr lang="en-GB" dirty="0" smtClean="0"/>
              <a:t>e.g. Training, development standards</a:t>
            </a:r>
            <a:endParaRPr lang="en-GB" dirty="0"/>
          </a:p>
        </p:txBody>
      </p:sp>
      <p:sp>
        <p:nvSpPr>
          <p:cNvPr id="574469" name="Rectangle 5"/>
          <p:cNvSpPr>
            <a:spLocks noGrp="1" noChangeArrowheads="1"/>
          </p:cNvSpPr>
          <p:nvPr>
            <p:ph type="title"/>
          </p:nvPr>
        </p:nvSpPr>
        <p:spPr/>
        <p:txBody>
          <a:bodyPr/>
          <a:lstStyle/>
          <a:p>
            <a:r>
              <a:rPr lang="en-GB" dirty="0" smtClean="0"/>
              <a:t>Testing and Quality</a:t>
            </a:r>
            <a:endParaRPr lang="en-GB" dirty="0"/>
          </a:p>
        </p:txBody>
      </p:sp>
      <p:sp>
        <p:nvSpPr>
          <p:cNvPr id="4" name="AutoShape 2"/>
          <p:cNvSpPr>
            <a:spLocks noChangeArrowheads="1"/>
          </p:cNvSpPr>
          <p:nvPr/>
        </p:nvSpPr>
        <p:spPr bwMode="auto">
          <a:xfrm>
            <a:off x="729375" y="1033690"/>
            <a:ext cx="7610584" cy="1305909"/>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eaLnBrk="1" hangingPunct="1">
              <a:lnSpc>
                <a:spcPts val="2100"/>
              </a:lnSpc>
              <a:spcBef>
                <a:spcPts val="18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smtClean="0"/>
              <a:t>The degree to which a component, system or process meets specified requirements and/or user/customer needs and expectations</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sz="1200" b="1" dirty="0"/>
              <a:t>ISTQB</a:t>
            </a:r>
            <a:r>
              <a:rPr lang="en-GB" sz="1200" b="1" baseline="30000" dirty="0"/>
              <a:t>®</a:t>
            </a:r>
            <a:r>
              <a:rPr lang="en-GB" sz="1200" b="1" baseline="-10000" dirty="0"/>
              <a:t> </a:t>
            </a:r>
            <a:r>
              <a:rPr lang="en-GB" sz="1200" b="1" dirty="0" smtClean="0"/>
              <a:t>Glossary</a:t>
            </a:r>
            <a:endParaRPr lang="en-US" sz="1200" b="1" dirty="0">
              <a:latin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A PowerPoint Template_DRAFTMay2012">
  <a:themeElements>
    <a:clrScheme name="QA BSD">
      <a:dk1>
        <a:sysClr val="windowText" lastClr="000000"/>
      </a:dk1>
      <a:lt1>
        <a:sysClr val="window" lastClr="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quenceNumber xmlns="8906D8E1-6105-478F-BAC4-C2284DB7FB65">1</SequenceNumber>
    <BookTypeField0 xmlns="8906D8E1-6105-478F-BAC4-C2284DB7FB65">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IsBuildFile xmlns="8906D8E1-6105-478F-BAC4-C2284DB7FB65">false</IsBuildFile>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0D38DE047ED49B46ADC63A7FB54358FC" ma:contentTypeVersion="0" ma:contentTypeDescription="Base content type which represents courseware documents" ma:contentTypeScope="" ma:versionID="aa34ac6504a9faa609b8d49ebfbd759b">
  <xsd:schema xmlns:xsd="http://www.w3.org/2001/XMLSchema" xmlns:xs="http://www.w3.org/2001/XMLSchema" xmlns:p="http://schemas.microsoft.com/office/2006/metadata/properties" xmlns:ns2="8906D8E1-6105-478F-BAC4-C2284DB7FB65" targetNamespace="http://schemas.microsoft.com/office/2006/metadata/properties" ma:root="true" ma:fieldsID="68c463e5a62d25f978099cffd317b10c" ns2:_="">
    <xsd:import namespace="8906D8E1-6105-478F-BAC4-C2284DB7FB65"/>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06D8E1-6105-478F-BAC4-C2284DB7FB65"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0B4B4A-33FF-4B16-975F-B1642CD828C6}">
  <ds:schemaRefs>
    <ds:schemaRef ds:uri="http://schemas.microsoft.com/sharepoint/v3/contenttype/forms"/>
  </ds:schemaRefs>
</ds:datastoreItem>
</file>

<file path=customXml/itemProps2.xml><?xml version="1.0" encoding="utf-8"?>
<ds:datastoreItem xmlns:ds="http://schemas.openxmlformats.org/officeDocument/2006/customXml" ds:itemID="{32633F4D-8962-4D32-846B-7620D278EEA7}">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906D8E1-6105-478F-BAC4-C2284DB7FB65"/>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CAEAA119-5A15-45F0-AC4A-3318E4EBE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06D8E1-6105-478F-BAC4-C2284DB7FB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PBP PowerPoint Master</Template>
  <TotalTime>13413</TotalTime>
  <Words>4132</Words>
  <Application>Microsoft Office PowerPoint</Application>
  <PresentationFormat>On-screen Show (4:3)</PresentationFormat>
  <Paragraphs>617</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Courier New</vt:lpstr>
      <vt:lpstr>Times New Roman</vt:lpstr>
      <vt:lpstr>Wingdings</vt:lpstr>
      <vt:lpstr>QA PowerPoint Template_DRAFTMay2012</vt:lpstr>
      <vt:lpstr>BCS-ISTQB® Software Testing Foundation</vt:lpstr>
      <vt:lpstr>Topics</vt:lpstr>
      <vt:lpstr>1.1 Why is Testing Necessary?</vt:lpstr>
      <vt:lpstr>What do you think?</vt:lpstr>
      <vt:lpstr>Why is Testing Necessary?</vt:lpstr>
      <vt:lpstr>Causes of Software Defects</vt:lpstr>
      <vt:lpstr>Role of Testing </vt:lpstr>
      <vt:lpstr>What do you think?</vt:lpstr>
      <vt:lpstr>Testing and Quality</vt:lpstr>
      <vt:lpstr>How Much Testing is Enough?</vt:lpstr>
      <vt:lpstr>How Much Testing is Enough?</vt:lpstr>
      <vt:lpstr>1.2 What is Testing?</vt:lpstr>
      <vt:lpstr>What do you think?</vt:lpstr>
      <vt:lpstr>What is Testing?</vt:lpstr>
      <vt:lpstr>What is Testing?</vt:lpstr>
      <vt:lpstr>What is Testing?</vt:lpstr>
      <vt:lpstr>Testing Objectives</vt:lpstr>
      <vt:lpstr>Testing v Debugging</vt:lpstr>
      <vt:lpstr>1.3 Seven Testing Principles</vt:lpstr>
      <vt:lpstr>Seven Testing Principles</vt:lpstr>
      <vt:lpstr>Seven Testing Principles</vt:lpstr>
      <vt:lpstr>Seven Testing Principles</vt:lpstr>
      <vt:lpstr>1.4 Fundamental Test Process</vt:lpstr>
      <vt:lpstr>Fundamental Test Process</vt:lpstr>
      <vt:lpstr>Test Planning and Control</vt:lpstr>
      <vt:lpstr>Test Analysis and Design</vt:lpstr>
      <vt:lpstr>Test Implementation and Execution</vt:lpstr>
      <vt:lpstr>Evaluating Exit Criteria and Reporting</vt:lpstr>
      <vt:lpstr>Test Closure Activities</vt:lpstr>
      <vt:lpstr>1.5 The Psychology of Testing</vt:lpstr>
      <vt:lpstr>Testing Requires Independence </vt:lpstr>
      <vt:lpstr>Psychology of Testing</vt:lpstr>
      <vt:lpstr>Tester-Developer Communication </vt:lpstr>
      <vt:lpstr>1.6 Code of Ethics</vt:lpstr>
      <vt:lpstr>Code of Ethics</vt:lpstr>
      <vt:lpstr>In this session we covered…</vt:lpstr>
    </vt:vector>
  </TitlesOfParts>
  <Manager>Sarah Whitehead</Manager>
  <Company>QA IT Services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IK_01_STF Fundamentals of Testing</dc:title>
  <dc:subject>STF-2 Version 4.8</dc:subject>
  <dc:creator>N Sabbagh</dc:creator>
  <cp:keywords/>
  <dc:description/>
  <cp:lastModifiedBy>Admin</cp:lastModifiedBy>
  <cp:revision>311</cp:revision>
  <cp:lastPrinted>2012-08-15T14:37:55Z</cp:lastPrinted>
  <dcterms:created xsi:type="dcterms:W3CDTF">2007-02-26T10:59:35Z</dcterms:created>
  <dcterms:modified xsi:type="dcterms:W3CDTF">2018-02-26T09:00:41Z</dcterms:modified>
  <cp:category>Chapter 02</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urse Code">
    <vt:lpwstr>QAASPMIG2</vt:lpwstr>
  </property>
  <property fmtid="{D5CDD505-2E9C-101B-9397-08002B2CF9AE}" pid="3" name="Chapter">
    <vt:lpwstr>1</vt:lpwstr>
  </property>
  <property fmtid="{D5CDD505-2E9C-101B-9397-08002B2CF9AE}" pid="4" name="ContentTypeId">
    <vt:lpwstr>0x010100F0967B7CEE8D417F966757887D9466FB000D38DE047ED49B46ADC63A7FB54358FC</vt:lpwstr>
  </property>
  <property fmtid="{D5CDD505-2E9C-101B-9397-08002B2CF9AE}" pid="5" name="Practice Name">
    <vt:lpwstr/>
  </property>
  <property fmtid="{D5CDD505-2E9C-101B-9397-08002B2CF9AE}" pid="6" name="xd_Signature">
    <vt:bool>false</vt:bool>
  </property>
  <property fmtid="{D5CDD505-2E9C-101B-9397-08002B2CF9AE}" pid="7" name="xd_ProgID">
    <vt:lpwstr/>
  </property>
  <property fmtid="{D5CDD505-2E9C-101B-9397-08002B2CF9AE}" pid="8" name="DocumentSetDescription">
    <vt:lpwstr/>
  </property>
  <property fmtid="{D5CDD505-2E9C-101B-9397-08002B2CF9AE}" pid="9" name="_dlc_DocId">
    <vt:lpwstr/>
  </property>
  <property fmtid="{D5CDD505-2E9C-101B-9397-08002B2CF9AE}" pid="10" name="PageNumbering">
    <vt:lpwstr/>
  </property>
  <property fmtid="{D5CDD505-2E9C-101B-9397-08002B2CF9AE}" pid="11" name="wic_System_Copyright">
    <vt:lpwstr/>
  </property>
  <property fmtid="{D5CDD505-2E9C-101B-9397-08002B2CF9AE}" pid="12" name="Owner Name">
    <vt:lpwstr/>
  </property>
  <property fmtid="{D5CDD505-2E9C-101B-9397-08002B2CF9AE}" pid="13" name="CompanyName">
    <vt:lpwstr/>
  </property>
  <property fmtid="{D5CDD505-2E9C-101B-9397-08002B2CF9AE}" pid="14" name="_dlc_DocIdUrl">
    <vt:lpwstr/>
  </property>
  <property fmtid="{D5CDD505-2E9C-101B-9397-08002B2CF9AE}" pid="15" name="TemplateUrl">
    <vt:lpwstr/>
  </property>
  <property fmtid="{D5CDD505-2E9C-101B-9397-08002B2CF9AE}" pid="16" name="DepartmentName">
    <vt:lpwstr/>
  </property>
  <property fmtid="{D5CDD505-2E9C-101B-9397-08002B2CF9AE}" pid="17" name="ChapterNo">
    <vt:lpwstr/>
  </property>
  <property fmtid="{D5CDD505-2E9C-101B-9397-08002B2CF9AE}" pid="18" name="PPTPrintingStyle">
    <vt:lpwstr/>
  </property>
  <property fmtid="{D5CDD505-2E9C-101B-9397-08002B2CF9AE}" pid="19" name="ChapterType">
    <vt:lpwstr/>
  </property>
  <property fmtid="{D5CDD505-2E9C-101B-9397-08002B2CF9AE}" pid="20" name="EnsureEvenPages">
    <vt:bool>false</vt:bool>
  </property>
  <property fmtid="{D5CDD505-2E9C-101B-9397-08002B2CF9AE}" pid="21" name="vti_imgdate">
    <vt:lpwstr/>
  </property>
  <property fmtid="{D5CDD505-2E9C-101B-9397-08002B2CF9AE}" pid="22" name="CourseCode">
    <vt:lpwstr/>
  </property>
  <property fmtid="{D5CDD505-2E9C-101B-9397-08002B2CF9AE}" pid="23" name="_dlc_DocIdPersistId">
    <vt:bool>false</vt:bool>
  </property>
  <property fmtid="{D5CDD505-2E9C-101B-9397-08002B2CF9AE}" pid="24" name="BookType">
    <vt:lpwstr>5</vt:lpwstr>
  </property>
</Properties>
</file>