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4"/>
  </p:sldMasterIdLst>
  <p:notesMasterIdLst>
    <p:notesMasterId r:id="rId64"/>
  </p:notesMasterIdLst>
  <p:handoutMasterIdLst>
    <p:handoutMasterId r:id="rId65"/>
  </p:handoutMasterIdLst>
  <p:sldIdLst>
    <p:sldId id="318" r:id="rId5"/>
    <p:sldId id="257" r:id="rId6"/>
    <p:sldId id="259" r:id="rId7"/>
    <p:sldId id="350" r:id="rId8"/>
    <p:sldId id="340" r:id="rId9"/>
    <p:sldId id="367" r:id="rId10"/>
    <p:sldId id="261" r:id="rId11"/>
    <p:sldId id="264" r:id="rId12"/>
    <p:sldId id="368" r:id="rId13"/>
    <p:sldId id="265" r:id="rId14"/>
    <p:sldId id="266" r:id="rId15"/>
    <p:sldId id="267" r:id="rId16"/>
    <p:sldId id="269" r:id="rId17"/>
    <p:sldId id="327" r:id="rId18"/>
    <p:sldId id="358" r:id="rId19"/>
    <p:sldId id="273" r:id="rId20"/>
    <p:sldId id="369" r:id="rId21"/>
    <p:sldId id="342" r:id="rId22"/>
    <p:sldId id="319" r:id="rId23"/>
    <p:sldId id="362" r:id="rId24"/>
    <p:sldId id="330" r:id="rId25"/>
    <p:sldId id="370" r:id="rId26"/>
    <p:sldId id="347" r:id="rId27"/>
    <p:sldId id="282" r:id="rId28"/>
    <p:sldId id="371" r:id="rId29"/>
    <p:sldId id="372" r:id="rId30"/>
    <p:sldId id="360" r:id="rId31"/>
    <p:sldId id="334" r:id="rId32"/>
    <p:sldId id="288" r:id="rId33"/>
    <p:sldId id="363" r:id="rId34"/>
    <p:sldId id="373" r:id="rId35"/>
    <p:sldId id="364" r:id="rId36"/>
    <p:sldId id="365" r:id="rId37"/>
    <p:sldId id="361" r:id="rId38"/>
    <p:sldId id="292" r:id="rId39"/>
    <p:sldId id="335" r:id="rId40"/>
    <p:sldId id="293" r:id="rId41"/>
    <p:sldId id="294" r:id="rId42"/>
    <p:sldId id="295" r:id="rId43"/>
    <p:sldId id="298" r:id="rId44"/>
    <p:sldId id="384" r:id="rId45"/>
    <p:sldId id="379" r:id="rId46"/>
    <p:sldId id="301" r:id="rId47"/>
    <p:sldId id="380" r:id="rId48"/>
    <p:sldId id="302" r:id="rId49"/>
    <p:sldId id="303" r:id="rId50"/>
    <p:sldId id="381" r:id="rId51"/>
    <p:sldId id="306" r:id="rId52"/>
    <p:sldId id="378" r:id="rId53"/>
    <p:sldId id="308" r:id="rId54"/>
    <p:sldId id="375" r:id="rId55"/>
    <p:sldId id="366" r:id="rId56"/>
    <p:sldId id="310" r:id="rId57"/>
    <p:sldId id="312" r:id="rId58"/>
    <p:sldId id="382" r:id="rId59"/>
    <p:sldId id="376" r:id="rId60"/>
    <p:sldId id="338" r:id="rId61"/>
    <p:sldId id="383" r:id="rId62"/>
    <p:sldId id="315" r:id="rId63"/>
  </p:sldIdLst>
  <p:sldSz cx="9144000" cy="6858000" type="screen4x3"/>
  <p:notesSz cx="6669088" cy="9926638"/>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astair" initials="A"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00000"/>
    <a:srgbClr val="0000CC"/>
    <a:srgbClr val="FFFFAF"/>
    <a:srgbClr val="FFFF99"/>
    <a:srgbClr val="A50021"/>
    <a:srgbClr val="005800"/>
    <a:srgbClr val="004B00"/>
    <a:srgbClr val="006600"/>
    <a:srgbClr val="004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7" autoAdjust="0"/>
    <p:restoredTop sz="64964" autoAdjust="0"/>
  </p:normalViewPr>
  <p:slideViewPr>
    <p:cSldViewPr snapToGrid="0">
      <p:cViewPr varScale="1">
        <p:scale>
          <a:sx n="47" d="100"/>
          <a:sy n="47" d="100"/>
        </p:scale>
        <p:origin x="202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220"/>
    </p:cViewPr>
  </p:sorterViewPr>
  <p:notesViewPr>
    <p:cSldViewPr snapToGrid="0">
      <p:cViewPr varScale="1">
        <p:scale>
          <a:sx n="77" d="100"/>
          <a:sy n="77" d="100"/>
        </p:scale>
        <p:origin x="-3288" y="-9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41F1C-46DD-4695-B505-9A2E2EABA05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GB"/>
        </a:p>
      </dgm:t>
    </dgm:pt>
    <dgm:pt modelId="{29630A8D-4C78-4C86-B4B5-DE3DD0A9431B}">
      <dgm:prSet custT="1"/>
      <dgm:spPr/>
      <dgm:t>
        <a:bodyPr/>
        <a:lstStyle/>
        <a:p>
          <a:pPr rtl="0">
            <a:lnSpc>
              <a:spcPct val="100000"/>
            </a:lnSpc>
            <a:spcAft>
              <a:spcPts val="0"/>
            </a:spcAft>
          </a:pPr>
          <a:r>
            <a:rPr lang="en-GB" sz="2600" b="0" dirty="0" smtClean="0"/>
            <a:t>What are the pros and cons of full or partial regression testing</a:t>
          </a:r>
          <a:r>
            <a:rPr lang="en-US" sz="2600" dirty="0" smtClean="0"/>
            <a:t>?</a:t>
          </a:r>
          <a:endParaRPr lang="en-GB" sz="2600" b="1" dirty="0"/>
        </a:p>
      </dgm:t>
    </dgm:pt>
    <dgm:pt modelId="{D246C055-5D87-4863-8A7F-5C07313DD52C}" type="parTrans" cxnId="{CC02A5CC-C1B4-41BC-AB08-35AA413A4A48}">
      <dgm:prSet/>
      <dgm:spPr/>
      <dgm:t>
        <a:bodyPr/>
        <a:lstStyle/>
        <a:p>
          <a:endParaRPr lang="en-GB"/>
        </a:p>
      </dgm:t>
    </dgm:pt>
    <dgm:pt modelId="{21ED3A45-F3E6-4BD9-A9CA-7C309A9C1694}" type="sibTrans" cxnId="{CC02A5CC-C1B4-41BC-AB08-35AA413A4A48}">
      <dgm:prSet/>
      <dgm:spPr/>
      <dgm:t>
        <a:bodyPr/>
        <a:lstStyle/>
        <a:p>
          <a:endParaRPr lang="en-GB"/>
        </a:p>
      </dgm:t>
    </dgm:pt>
    <dgm:pt modelId="{9C302C71-B601-425E-9E04-BEEFF4E9CC96}">
      <dgm:prSet custT="1"/>
      <dgm:spPr/>
      <dgm:t>
        <a:bodyPr/>
        <a:lstStyle/>
        <a:p>
          <a:pPr>
            <a:lnSpc>
              <a:spcPct val="100000"/>
            </a:lnSpc>
            <a:spcAft>
              <a:spcPts val="0"/>
            </a:spcAft>
          </a:pPr>
          <a:r>
            <a:rPr lang="en-GB" sz="2600" b="0" dirty="0" smtClean="0"/>
            <a:t>What factors might determine the scope of regression testing?</a:t>
          </a:r>
          <a:endParaRPr lang="en-GB" sz="2600" dirty="0" smtClean="0"/>
        </a:p>
      </dgm:t>
    </dgm:pt>
    <dgm:pt modelId="{C40ECBAC-C815-438C-B4AB-4FB57C68CA68}" type="parTrans" cxnId="{655E5EEF-02FB-4562-87FD-68B820CC62AC}">
      <dgm:prSet/>
      <dgm:spPr/>
      <dgm:t>
        <a:bodyPr/>
        <a:lstStyle/>
        <a:p>
          <a:endParaRPr lang="en-GB"/>
        </a:p>
      </dgm:t>
    </dgm:pt>
    <dgm:pt modelId="{696A91AB-2314-42AC-A531-1B20E7D5B6E9}" type="sibTrans" cxnId="{655E5EEF-02FB-4562-87FD-68B820CC62AC}">
      <dgm:prSet/>
      <dgm:spPr/>
      <dgm:t>
        <a:bodyPr/>
        <a:lstStyle/>
        <a:p>
          <a:endParaRPr lang="en-GB"/>
        </a:p>
      </dgm:t>
    </dgm:pt>
    <dgm:pt modelId="{D18CF671-309A-494F-879B-5477DD919331}" type="pres">
      <dgm:prSet presAssocID="{0E441F1C-46DD-4695-B505-9A2E2EABA05D}" presName="linear" presStyleCnt="0">
        <dgm:presLayoutVars>
          <dgm:animLvl val="lvl"/>
          <dgm:resizeHandles val="exact"/>
        </dgm:presLayoutVars>
      </dgm:prSet>
      <dgm:spPr/>
      <dgm:t>
        <a:bodyPr/>
        <a:lstStyle/>
        <a:p>
          <a:endParaRPr lang="en-GB"/>
        </a:p>
      </dgm:t>
    </dgm:pt>
    <dgm:pt modelId="{609F183F-7574-4A88-ACCC-9BA514CBE7B6}" type="pres">
      <dgm:prSet presAssocID="{29630A8D-4C78-4C86-B4B5-DE3DD0A9431B}" presName="parentText" presStyleLbl="node1" presStyleIdx="0" presStyleCnt="2">
        <dgm:presLayoutVars>
          <dgm:chMax val="0"/>
          <dgm:bulletEnabled val="1"/>
        </dgm:presLayoutVars>
      </dgm:prSet>
      <dgm:spPr>
        <a:prstGeom prst="rect">
          <a:avLst/>
        </a:prstGeom>
      </dgm:spPr>
      <dgm:t>
        <a:bodyPr/>
        <a:lstStyle/>
        <a:p>
          <a:endParaRPr lang="en-GB"/>
        </a:p>
      </dgm:t>
    </dgm:pt>
    <dgm:pt modelId="{D80F0DA8-63CC-4D88-894A-127823AAAA1D}" type="pres">
      <dgm:prSet presAssocID="{21ED3A45-F3E6-4BD9-A9CA-7C309A9C1694}" presName="spacer" presStyleCnt="0"/>
      <dgm:spPr/>
      <dgm:t>
        <a:bodyPr/>
        <a:lstStyle/>
        <a:p>
          <a:endParaRPr lang="en-GB"/>
        </a:p>
      </dgm:t>
    </dgm:pt>
    <dgm:pt modelId="{D1E869B6-7C0C-408E-9E4B-BF84BEC2DB1C}" type="pres">
      <dgm:prSet presAssocID="{9C302C71-B601-425E-9E04-BEEFF4E9CC96}" presName="parentText" presStyleLbl="node1" presStyleIdx="1" presStyleCnt="2">
        <dgm:presLayoutVars>
          <dgm:chMax val="0"/>
          <dgm:bulletEnabled val="1"/>
        </dgm:presLayoutVars>
      </dgm:prSet>
      <dgm:spPr>
        <a:prstGeom prst="rect">
          <a:avLst/>
        </a:prstGeom>
      </dgm:spPr>
      <dgm:t>
        <a:bodyPr/>
        <a:lstStyle/>
        <a:p>
          <a:endParaRPr lang="en-GB"/>
        </a:p>
      </dgm:t>
    </dgm:pt>
  </dgm:ptLst>
  <dgm:cxnLst>
    <dgm:cxn modelId="{12CF0C57-43A9-4ACC-9D2B-7D9B0D5C384D}" type="presOf" srcId="{29630A8D-4C78-4C86-B4B5-DE3DD0A9431B}" destId="{609F183F-7574-4A88-ACCC-9BA514CBE7B6}" srcOrd="0" destOrd="0" presId="urn:microsoft.com/office/officeart/2005/8/layout/vList2"/>
    <dgm:cxn modelId="{655E5EEF-02FB-4562-87FD-68B820CC62AC}" srcId="{0E441F1C-46DD-4695-B505-9A2E2EABA05D}" destId="{9C302C71-B601-425E-9E04-BEEFF4E9CC96}" srcOrd="1" destOrd="0" parTransId="{C40ECBAC-C815-438C-B4AB-4FB57C68CA68}" sibTransId="{696A91AB-2314-42AC-A531-1B20E7D5B6E9}"/>
    <dgm:cxn modelId="{CC02A5CC-C1B4-41BC-AB08-35AA413A4A48}" srcId="{0E441F1C-46DD-4695-B505-9A2E2EABA05D}" destId="{29630A8D-4C78-4C86-B4B5-DE3DD0A9431B}" srcOrd="0" destOrd="0" parTransId="{D246C055-5D87-4863-8A7F-5C07313DD52C}" sibTransId="{21ED3A45-F3E6-4BD9-A9CA-7C309A9C1694}"/>
    <dgm:cxn modelId="{85A0AE2A-2EEB-41AB-9ADD-8552B990F095}" type="presOf" srcId="{9C302C71-B601-425E-9E04-BEEFF4E9CC96}" destId="{D1E869B6-7C0C-408E-9E4B-BF84BEC2DB1C}" srcOrd="0" destOrd="0" presId="urn:microsoft.com/office/officeart/2005/8/layout/vList2"/>
    <dgm:cxn modelId="{89628719-9578-4082-BA70-8E382E15421F}" type="presOf" srcId="{0E441F1C-46DD-4695-B505-9A2E2EABA05D}" destId="{D18CF671-309A-494F-879B-5477DD919331}" srcOrd="0" destOrd="0" presId="urn:microsoft.com/office/officeart/2005/8/layout/vList2"/>
    <dgm:cxn modelId="{7479368B-1B10-4F63-B4EE-7F90769F8E27}" type="presParOf" srcId="{D18CF671-309A-494F-879B-5477DD919331}" destId="{609F183F-7574-4A88-ACCC-9BA514CBE7B6}" srcOrd="0" destOrd="0" presId="urn:microsoft.com/office/officeart/2005/8/layout/vList2"/>
    <dgm:cxn modelId="{BB517B4A-B01C-4633-BEBB-CC0FBAF6F5F2}" type="presParOf" srcId="{D18CF671-309A-494F-879B-5477DD919331}" destId="{D80F0DA8-63CC-4D88-894A-127823AAAA1D}" srcOrd="1" destOrd="0" presId="urn:microsoft.com/office/officeart/2005/8/layout/vList2"/>
    <dgm:cxn modelId="{AD16B442-6B49-493D-8244-AD08D4F34489}" type="presParOf" srcId="{D18CF671-309A-494F-879B-5477DD919331}" destId="{D1E869B6-7C0C-408E-9E4B-BF84BEC2DB1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183F-7574-4A88-ACCC-9BA514CBE7B6}">
      <dsp:nvSpPr>
        <dsp:cNvPr id="0" name=""/>
        <dsp:cNvSpPr/>
      </dsp:nvSpPr>
      <dsp:spPr>
        <a:xfrm>
          <a:off x="0" y="189797"/>
          <a:ext cx="5000657" cy="121680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100000"/>
            </a:lnSpc>
            <a:spcBef>
              <a:spcPct val="0"/>
            </a:spcBef>
            <a:spcAft>
              <a:spcPts val="0"/>
            </a:spcAft>
          </a:pPr>
          <a:r>
            <a:rPr lang="en-GB" sz="2600" b="0" kern="1200" dirty="0" smtClean="0"/>
            <a:t>What are the pros and cons of full or partial regression testing</a:t>
          </a:r>
          <a:r>
            <a:rPr lang="en-US" sz="2600" kern="1200" dirty="0" smtClean="0"/>
            <a:t>?</a:t>
          </a:r>
          <a:endParaRPr lang="en-GB" sz="2600" b="1" kern="1200" dirty="0"/>
        </a:p>
      </dsp:txBody>
      <dsp:txXfrm>
        <a:off x="0" y="189797"/>
        <a:ext cx="5000657" cy="1216800"/>
      </dsp:txXfrm>
    </dsp:sp>
    <dsp:sp modelId="{D1E869B6-7C0C-408E-9E4B-BF84BEC2DB1C}">
      <dsp:nvSpPr>
        <dsp:cNvPr id="0" name=""/>
        <dsp:cNvSpPr/>
      </dsp:nvSpPr>
      <dsp:spPr>
        <a:xfrm>
          <a:off x="0" y="1593798"/>
          <a:ext cx="5000657" cy="121680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100000"/>
            </a:lnSpc>
            <a:spcBef>
              <a:spcPct val="0"/>
            </a:spcBef>
            <a:spcAft>
              <a:spcPts val="0"/>
            </a:spcAft>
          </a:pPr>
          <a:r>
            <a:rPr lang="en-GB" sz="2600" b="0" kern="1200" dirty="0" smtClean="0"/>
            <a:t>What factors might determine the scope of regression testing?</a:t>
          </a:r>
          <a:endParaRPr lang="en-GB" sz="2600" kern="1200" dirty="0" smtClean="0"/>
        </a:p>
      </dsp:txBody>
      <dsp:txXfrm>
        <a:off x="0" y="1593798"/>
        <a:ext cx="5000657" cy="1216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0" name="Chapter Title"/>
          <p:cNvSpPr>
            <a:spLocks noGrp="1" noChangeArrowheads="1"/>
          </p:cNvSpPr>
          <p:nvPr>
            <p:ph type="hdr" sz="quarter"/>
          </p:nvPr>
        </p:nvSpPr>
        <p:spPr bwMode="auto">
          <a:xfrm>
            <a:off x="482632" y="260225"/>
            <a:ext cx="5683455" cy="287200"/>
          </a:xfrm>
          <a:prstGeom prst="rect">
            <a:avLst/>
          </a:prstGeom>
          <a:noFill/>
          <a:ln w="9525">
            <a:noFill/>
            <a:miter lim="800000"/>
            <a:headEnd/>
            <a:tailEnd/>
          </a:ln>
          <a:effectLst/>
        </p:spPr>
        <p:txBody>
          <a:bodyPr vert="horz" wrap="square" lIns="90929" tIns="45464" rIns="90929" bIns="45464" numCol="1" anchor="t" anchorCtr="0" compatLnSpc="1">
            <a:prstTxWarp prst="textNoShape">
              <a:avLst/>
            </a:prstTxWarp>
          </a:bodyPr>
          <a:lstStyle>
            <a:lvl1pPr>
              <a:spcBef>
                <a:spcPct val="0"/>
              </a:spcBef>
              <a:defRPr sz="1100" smtClean="0"/>
            </a:lvl1pPr>
          </a:lstStyle>
          <a:p>
            <a:pPr>
              <a:defRPr/>
            </a:pPr>
            <a:endParaRPr lang="en-US" dirty="0"/>
          </a:p>
        </p:txBody>
      </p:sp>
      <p:sp>
        <p:nvSpPr>
          <p:cNvPr id="13331" name="Top Line"/>
          <p:cNvSpPr>
            <a:spLocks noChangeShapeType="1"/>
          </p:cNvSpPr>
          <p:nvPr/>
        </p:nvSpPr>
        <p:spPr bwMode="auto">
          <a:xfrm>
            <a:off x="506137" y="661670"/>
            <a:ext cx="5634878" cy="0"/>
          </a:xfrm>
          <a:prstGeom prst="line">
            <a:avLst/>
          </a:prstGeom>
          <a:noFill/>
          <a:ln w="9525">
            <a:solidFill>
              <a:schemeClr val="tx1"/>
            </a:solidFill>
            <a:round/>
            <a:headEnd/>
            <a:tailEnd/>
          </a:ln>
          <a:effectLst/>
        </p:spPr>
        <p:txBody>
          <a:bodyPr wrap="none" lIns="90929" tIns="45464" rIns="90929" bIns="45464" anchor="ctr"/>
          <a:lstStyle/>
          <a:p>
            <a:pPr>
              <a:defRPr/>
            </a:pPr>
            <a:endParaRPr lang="en-GB" dirty="0"/>
          </a:p>
        </p:txBody>
      </p:sp>
      <p:sp>
        <p:nvSpPr>
          <p:cNvPr id="13334" name="Bottom Line"/>
          <p:cNvSpPr>
            <a:spLocks noChangeShapeType="1"/>
          </p:cNvSpPr>
          <p:nvPr/>
        </p:nvSpPr>
        <p:spPr bwMode="auto">
          <a:xfrm>
            <a:off x="506137" y="9434749"/>
            <a:ext cx="5634878" cy="0"/>
          </a:xfrm>
          <a:prstGeom prst="line">
            <a:avLst/>
          </a:prstGeom>
          <a:noFill/>
          <a:ln w="9525">
            <a:solidFill>
              <a:schemeClr val="tx1"/>
            </a:solidFill>
            <a:round/>
            <a:headEnd/>
            <a:tailEnd/>
          </a:ln>
          <a:effectLst/>
        </p:spPr>
        <p:txBody>
          <a:bodyPr wrap="none" lIns="90929" tIns="45464" rIns="90929" bIns="45464" anchor="ctr"/>
          <a:lstStyle/>
          <a:p>
            <a:pPr>
              <a:defRPr/>
            </a:pPr>
            <a:endParaRPr lang="en-GB" dirty="0"/>
          </a:p>
        </p:txBody>
      </p:sp>
      <p:sp>
        <p:nvSpPr>
          <p:cNvPr id="13343" name="Rectangle 31"/>
          <p:cNvSpPr>
            <a:spLocks noGrp="1" noChangeArrowheads="1"/>
          </p:cNvSpPr>
          <p:nvPr>
            <p:ph type="ftr" sz="quarter" idx="2"/>
          </p:nvPr>
        </p:nvSpPr>
        <p:spPr bwMode="auto">
          <a:xfrm>
            <a:off x="457559" y="9541062"/>
            <a:ext cx="2217285" cy="287199"/>
          </a:xfrm>
          <a:prstGeom prst="rect">
            <a:avLst/>
          </a:prstGeom>
          <a:noFill/>
          <a:ln w="9525">
            <a:noFill/>
            <a:miter lim="800000"/>
            <a:headEnd/>
            <a:tailEnd/>
          </a:ln>
          <a:effectLst/>
        </p:spPr>
        <p:txBody>
          <a:bodyPr vert="horz" wrap="square" lIns="90929" tIns="35799" rIns="178993" bIns="35799" numCol="1" anchor="b" anchorCtr="0" compatLnSpc="1">
            <a:prstTxWarp prst="textNoShape">
              <a:avLst/>
            </a:prstTxWarp>
          </a:bodyPr>
          <a:lstStyle>
            <a:lvl1pPr>
              <a:spcBef>
                <a:spcPct val="0"/>
              </a:spcBef>
              <a:defRPr sz="1100" smtClean="0"/>
            </a:lvl1pPr>
          </a:lstStyle>
          <a:p>
            <a:pPr>
              <a:defRPr/>
            </a:pPr>
            <a:r>
              <a:rPr lang="en-GB" dirty="0"/>
              <a:t>Course Code_vx.y</a:t>
            </a:r>
            <a:endParaRPr lang="en-GB" dirty="0">
              <a:latin typeface="Times New Roman" pitchFamily="18" charset="0"/>
            </a:endParaRPr>
          </a:p>
        </p:txBody>
      </p:sp>
      <p:sp>
        <p:nvSpPr>
          <p:cNvPr id="13344" name="Rectangle 32"/>
          <p:cNvSpPr>
            <a:spLocks noGrp="1" noChangeArrowheads="1"/>
          </p:cNvSpPr>
          <p:nvPr>
            <p:ph type="sldNum" sz="quarter" idx="3"/>
          </p:nvPr>
        </p:nvSpPr>
        <p:spPr bwMode="auto">
          <a:xfrm>
            <a:off x="5139711" y="9541062"/>
            <a:ext cx="1065550" cy="287199"/>
          </a:xfrm>
          <a:prstGeom prst="rect">
            <a:avLst/>
          </a:prstGeom>
          <a:noFill/>
          <a:ln w="9525">
            <a:noFill/>
            <a:miter lim="800000"/>
            <a:headEnd/>
            <a:tailEnd/>
          </a:ln>
          <a:effectLst/>
        </p:spPr>
        <p:txBody>
          <a:bodyPr vert="horz" wrap="square" lIns="90929" tIns="45464" rIns="90929" bIns="45464" numCol="1" anchor="b" anchorCtr="0" compatLnSpc="1">
            <a:prstTxWarp prst="textNoShape">
              <a:avLst/>
            </a:prstTxWarp>
          </a:bodyPr>
          <a:lstStyle>
            <a:lvl1pPr algn="r">
              <a:spcBef>
                <a:spcPct val="0"/>
              </a:spcBef>
              <a:defRPr sz="1100" smtClean="0"/>
            </a:lvl1pPr>
          </a:lstStyle>
          <a:p>
            <a:pPr>
              <a:defRPr/>
            </a:pPr>
            <a:r>
              <a:rPr lang="en-GB" dirty="0"/>
              <a:t>Page </a:t>
            </a:r>
            <a:fld id="{4D476E02-12F7-4446-ADA7-5D17047459A6}" type="slidenum">
              <a:rPr lang="en-GB"/>
              <a:pPr>
                <a:defRPr/>
              </a:pPr>
              <a:t>‹#›</a:t>
            </a:fld>
            <a:endParaRPr lang="en-GB" dirty="0"/>
          </a:p>
        </p:txBody>
      </p:sp>
      <p:sp>
        <p:nvSpPr>
          <p:cNvPr id="13346" name="Text Box 34"/>
          <p:cNvSpPr txBox="1">
            <a:spLocks noChangeArrowheads="1"/>
          </p:cNvSpPr>
          <p:nvPr/>
        </p:nvSpPr>
        <p:spPr bwMode="auto">
          <a:xfrm>
            <a:off x="2673277" y="9544235"/>
            <a:ext cx="1314701" cy="287199"/>
          </a:xfrm>
          <a:prstGeom prst="rect">
            <a:avLst/>
          </a:prstGeom>
          <a:noFill/>
          <a:ln w="9525">
            <a:noFill/>
            <a:miter lim="800000"/>
            <a:headEnd/>
            <a:tailEnd/>
          </a:ln>
          <a:effectLst/>
        </p:spPr>
        <p:txBody>
          <a:bodyPr lIns="90929" tIns="71597" rIns="90929" bIns="35799"/>
          <a:lstStyle/>
          <a:p>
            <a:pPr>
              <a:defRPr/>
            </a:pPr>
            <a:r>
              <a:rPr lang="en-GB" sz="1100" dirty="0"/>
              <a:t>© QA-IQ Limited</a:t>
            </a:r>
          </a:p>
        </p:txBody>
      </p:sp>
    </p:spTree>
    <p:extLst>
      <p:ext uri="{BB962C8B-B14F-4D97-AF65-F5344CB8AC3E}">
        <p14:creationId xmlns:p14="http://schemas.microsoft.com/office/powerpoint/2010/main" val="171654468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Chapter Title"/>
          <p:cNvSpPr>
            <a:spLocks noGrp="1" noChangeArrowheads="1"/>
          </p:cNvSpPr>
          <p:nvPr>
            <p:ph type="hdr" sz="quarter"/>
          </p:nvPr>
        </p:nvSpPr>
        <p:spPr bwMode="auto">
          <a:xfrm>
            <a:off x="676369" y="87387"/>
            <a:ext cx="5072764" cy="269151"/>
          </a:xfrm>
          <a:prstGeom prst="rect">
            <a:avLst/>
          </a:prstGeom>
          <a:noFill/>
          <a:ln w="9525">
            <a:noFill/>
            <a:miter lim="800000"/>
            <a:headEnd/>
            <a:tailEnd/>
          </a:ln>
          <a:effectLst/>
        </p:spPr>
        <p:txBody>
          <a:bodyPr vert="horz" wrap="square" lIns="90929" tIns="45464" rIns="90929" bIns="45464" numCol="1" anchor="t" anchorCtr="0" compatLnSpc="1">
            <a:prstTxWarp prst="textNoShape">
              <a:avLst/>
            </a:prstTxWarp>
          </a:bodyPr>
          <a:lstStyle>
            <a:lvl1pPr>
              <a:spcBef>
                <a:spcPct val="0"/>
              </a:spcBef>
              <a:defRPr sz="1100" smtClean="0">
                <a:solidFill>
                  <a:srgbClr val="0070C0"/>
                </a:solidFill>
              </a:defRPr>
            </a:lvl1pPr>
          </a:lstStyle>
          <a:p>
            <a:pPr>
              <a:defRPr/>
            </a:pPr>
            <a:r>
              <a:rPr lang="en-GB" dirty="0" smtClean="0"/>
              <a:t>02 Testing Throughout the Software Life Cycle</a:t>
            </a:r>
            <a:endParaRPr lang="en-GB" dirty="0"/>
          </a:p>
        </p:txBody>
      </p:sp>
      <p:sp>
        <p:nvSpPr>
          <p:cNvPr id="57347" name="Slide"/>
          <p:cNvSpPr>
            <a:spLocks noGrp="1" noRot="1" noChangeAspect="1" noChangeArrowheads="1" noTextEdit="1"/>
          </p:cNvSpPr>
          <p:nvPr>
            <p:ph type="sldImg" idx="2"/>
          </p:nvPr>
        </p:nvSpPr>
        <p:spPr bwMode="auto">
          <a:xfrm>
            <a:off x="592138" y="415925"/>
            <a:ext cx="5241925" cy="3932238"/>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676369" y="4544106"/>
            <a:ext cx="5072764" cy="4725870"/>
          </a:xfrm>
          <a:prstGeom prst="rect">
            <a:avLst/>
          </a:prstGeom>
          <a:noFill/>
          <a:ln w="9525">
            <a:noFill/>
            <a:miter lim="800000"/>
            <a:headEnd/>
            <a:tailEnd/>
          </a:ln>
          <a:effectLst/>
        </p:spPr>
        <p:txBody>
          <a:bodyPr vert="horz" wrap="square" lIns="90929" tIns="46538" rIns="90929" bIns="46538" numCol="1" anchor="t" anchorCtr="0" compatLnSpc="1">
            <a:prstTxWarp prst="textNoShape">
              <a:avLst/>
            </a:prstTxWarp>
          </a:bodyPr>
          <a:lstStyle/>
          <a:p>
            <a:pPr lvl="0"/>
            <a:r>
              <a:rPr lang="en-GB" noProof="0" dirty="0" smtClean="0"/>
              <a:t>First level</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090" name="Page Number Right"/>
          <p:cNvSpPr>
            <a:spLocks noGrp="1" noChangeArrowheads="1"/>
          </p:cNvSpPr>
          <p:nvPr>
            <p:ph type="sldNum" sz="quarter" idx="5"/>
          </p:nvPr>
        </p:nvSpPr>
        <p:spPr bwMode="auto">
          <a:xfrm>
            <a:off x="338184" y="9577577"/>
            <a:ext cx="6087317" cy="269151"/>
          </a:xfrm>
          <a:prstGeom prst="rect">
            <a:avLst/>
          </a:prstGeom>
          <a:noFill/>
          <a:ln w="9525">
            <a:noFill/>
            <a:miter lim="800000"/>
            <a:headEnd/>
            <a:tailEnd/>
          </a:ln>
          <a:effectLst/>
        </p:spPr>
        <p:txBody>
          <a:bodyPr vert="horz" wrap="square" lIns="90929" tIns="35799" rIns="90929" bIns="35799" numCol="1" anchor="b" anchorCtr="0" compatLnSpc="1">
            <a:prstTxWarp prst="textNoShape">
              <a:avLst/>
            </a:prstTxWarp>
          </a:bodyPr>
          <a:lstStyle>
            <a:lvl1pPr algn="r">
              <a:spcBef>
                <a:spcPct val="0"/>
              </a:spcBef>
              <a:defRPr sz="1100" smtClean="0">
                <a:solidFill>
                  <a:srgbClr val="0070C0"/>
                </a:solidFill>
              </a:defRPr>
            </a:lvl1pPr>
          </a:lstStyle>
          <a:p>
            <a:pPr>
              <a:defRPr/>
            </a:pPr>
            <a:r>
              <a:rPr lang="en-GB" dirty="0" smtClean="0"/>
              <a:t>Page </a:t>
            </a:r>
            <a:fld id="{5C3E8D0B-BDD6-448F-8F04-1B49C7777E13}" type="slidenum">
              <a:rPr lang="en-GB" smtClean="0"/>
              <a:pPr>
                <a:defRPr/>
              </a:pPr>
              <a:t>‹#›</a:t>
            </a:fld>
            <a:endParaRPr lang="en-GB" dirty="0"/>
          </a:p>
        </p:txBody>
      </p:sp>
    </p:spTree>
    <p:extLst>
      <p:ext uri="{BB962C8B-B14F-4D97-AF65-F5344CB8AC3E}">
        <p14:creationId xmlns:p14="http://schemas.microsoft.com/office/powerpoint/2010/main" val="2488948600"/>
      </p:ext>
    </p:extLst>
  </p:cSld>
  <p:clrMap bg1="lt1" tx1="dk1" bg2="lt2" tx2="dk2" accent1="accent1" accent2="accent2" accent3="accent3" accent4="accent4" accent5="accent5" accent6="accent6" hlink="hlink" folHlink="folHlink"/>
  <p:hf dt="0"/>
  <p:notesStyle>
    <a:lvl1pPr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ts val="6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endParaRPr lang="en-GB" dirty="0"/>
          </a:p>
        </p:txBody>
      </p:sp>
      <p:sp>
        <p:nvSpPr>
          <p:cNvPr id="12" name="Slide Number Placeholder 11"/>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a:t>
            </a:fld>
            <a:endParaRPr lang="en-GB" dirty="0"/>
          </a:p>
        </p:txBody>
      </p:sp>
      <p:sp>
        <p:nvSpPr>
          <p:cNvPr id="13" name="Header Placeholder 12"/>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964338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3"/>
          <p:cNvSpPr>
            <a:spLocks noGrp="1" noChangeArrowheads="1"/>
          </p:cNvSpPr>
          <p:nvPr>
            <p:ph type="body" idx="1"/>
          </p:nvPr>
        </p:nvSpPr>
        <p:spPr/>
        <p:txBody>
          <a:bodyPr/>
          <a:lstStyle/>
          <a:p>
            <a:r>
              <a:rPr lang="en-GB" dirty="0" smtClean="0"/>
              <a:t>It is still important to carry out different test levels – Component Testing, System Testing, Acceptance Testing – in Iterative or Agile models.</a:t>
            </a:r>
          </a:p>
          <a:p>
            <a:r>
              <a:rPr lang="en-GB" dirty="0" smtClean="0"/>
              <a:t>Although there is a temptation for developers to do more testing, the principle of independent testing still applies.</a:t>
            </a:r>
          </a:p>
          <a:p>
            <a:r>
              <a:rPr lang="en-GB" dirty="0" smtClean="0"/>
              <a:t>As each increment is completed, it must be integrated with all previous increments, so thorough Integration Testing and Regression Testing is essential .</a:t>
            </a:r>
          </a:p>
          <a:p>
            <a:r>
              <a:rPr lang="en-GB" dirty="0" smtClean="0"/>
              <a:t>This can be helped by using automated test execution tools to repeat tests rapidly.</a:t>
            </a:r>
          </a:p>
          <a:p>
            <a:r>
              <a:rPr lang="en-GB" dirty="0" smtClean="0"/>
              <a:t>Verification and Validation will tend to apply to increments rather than testing stages (compare with V model.) </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10</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52737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3"/>
          <p:cNvSpPr>
            <a:spLocks noGrp="1" noChangeArrowheads="1"/>
          </p:cNvSpPr>
          <p:nvPr>
            <p:ph type="body" idx="1"/>
          </p:nvPr>
        </p:nvSpPr>
        <p:spPr/>
        <p:txBody>
          <a:bodyPr/>
          <a:lstStyle/>
          <a:p>
            <a:r>
              <a:rPr lang="en-GB" dirty="0" smtClean="0"/>
              <a:t>These characteristics apply to sequential and iterative models, although they are often easier to achieve in sequential development.</a:t>
            </a:r>
          </a:p>
          <a:p>
            <a:endParaRPr lang="en-GB" dirty="0" smtClean="0"/>
          </a:p>
          <a:p>
            <a:r>
              <a:rPr lang="en-GB" dirty="0" err="1" smtClean="0"/>
              <a:t>Ttd</a:t>
            </a:r>
            <a:r>
              <a:rPr lang="en-GB" dirty="0" smtClean="0"/>
              <a:t> reflects</a:t>
            </a:r>
            <a:r>
              <a:rPr lang="en-GB" baseline="0" dirty="0" smtClean="0"/>
              <a:t> with high test independence – how can you be biased to yourself when you haven’t written the code yet.</a:t>
            </a:r>
          </a:p>
          <a:p>
            <a:r>
              <a:rPr lang="en-GB" baseline="0" dirty="0" smtClean="0"/>
              <a:t>All that </a:t>
            </a:r>
            <a:r>
              <a:rPr lang="en-GB" baseline="0" dirty="0" err="1" smtClean="0"/>
              <a:t>mettars</a:t>
            </a:r>
            <a:r>
              <a:rPr lang="en-GB" baseline="0" dirty="0" smtClean="0"/>
              <a:t> is that the test is passed.</a:t>
            </a:r>
            <a:endParaRPr lang="en-GB" dirty="0"/>
          </a:p>
        </p:txBody>
      </p:sp>
      <p:sp>
        <p:nvSpPr>
          <p:cNvPr id="5" name="Slide Image Placeholder 4"/>
          <p:cNvSpPr>
            <a:spLocks noGrp="1" noRot="1" noChangeAspect="1"/>
          </p:cNvSpPr>
          <p:nvPr>
            <p:ph type="sldImg"/>
          </p:nvPr>
        </p:nvSpPr>
        <p:spPr>
          <a:xfrm>
            <a:off x="592138" y="415925"/>
            <a:ext cx="5240337" cy="3932238"/>
          </a:xfrm>
        </p:spPr>
      </p:sp>
      <p:graphicFrame>
        <p:nvGraphicFramePr>
          <p:cNvPr id="4" name="Table 3"/>
          <p:cNvGraphicFramePr>
            <a:graphicFrameLocks noGrp="1"/>
          </p:cNvGraphicFramePr>
          <p:nvPr>
            <p:extLst>
              <p:ext uri="{D42A27DB-BD31-4B8C-83A1-F6EECF244321}">
                <p14:modId xmlns:p14="http://schemas.microsoft.com/office/powerpoint/2010/main" val="1295373154"/>
              </p:ext>
            </p:extLst>
          </p:nvPr>
        </p:nvGraphicFramePr>
        <p:xfrm>
          <a:off x="492725" y="5351753"/>
          <a:ext cx="5513629" cy="3436960"/>
        </p:xfrm>
        <a:graphic>
          <a:graphicData uri="http://schemas.openxmlformats.org/drawingml/2006/table">
            <a:tbl>
              <a:tblPr firstRow="1" firstCol="1" bandRow="1">
                <a:tableStyleId>{5C22544A-7EE6-4342-B048-85BDC9FD1C3A}</a:tableStyleId>
              </a:tblPr>
              <a:tblGrid>
                <a:gridCol w="2120030">
                  <a:extLst>
                    <a:ext uri="{9D8B030D-6E8A-4147-A177-3AD203B41FA5}">
                      <a16:colId xmlns:a16="http://schemas.microsoft.com/office/drawing/2014/main" val="20000"/>
                    </a:ext>
                  </a:extLst>
                </a:gridCol>
                <a:gridCol w="1773452">
                  <a:extLst>
                    <a:ext uri="{9D8B030D-6E8A-4147-A177-3AD203B41FA5}">
                      <a16:colId xmlns:a16="http://schemas.microsoft.com/office/drawing/2014/main" val="20001"/>
                    </a:ext>
                  </a:extLst>
                </a:gridCol>
                <a:gridCol w="1620147">
                  <a:extLst>
                    <a:ext uri="{9D8B030D-6E8A-4147-A177-3AD203B41FA5}">
                      <a16:colId xmlns:a16="http://schemas.microsoft.com/office/drawing/2014/main" val="20002"/>
                    </a:ext>
                  </a:extLst>
                </a:gridCol>
              </a:tblGrid>
              <a:tr h="240694">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Testing Characteristic</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Sequential Model</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Agile Model</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22080">
                <a:tc>
                  <a:txBody>
                    <a:bodyPr/>
                    <a:lstStyle/>
                    <a:p>
                      <a:pPr>
                        <a:spcBef>
                          <a:spcPts val="200"/>
                        </a:spcBef>
                        <a:spcAft>
                          <a:spcPts val="200"/>
                        </a:spcAft>
                      </a:pPr>
                      <a:r>
                        <a:rPr lang="en-GB" sz="1200" b="0" dirty="0">
                          <a:solidFill>
                            <a:schemeClr val="tx1"/>
                          </a:solidFill>
                          <a:effectLst/>
                          <a:latin typeface="Arial" pitchFamily="34" charset="0"/>
                          <a:cs typeface="Arial" pitchFamily="34" charset="0"/>
                        </a:rPr>
                        <a:t>For every development activity there is a corresponding testing activity</a:t>
                      </a:r>
                      <a:endParaRPr lang="en-GB" sz="1100" b="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Clearly defined in V Model</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Activities still apply, but less formally</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32709">
                <a:tc>
                  <a:txBody>
                    <a:bodyPr/>
                    <a:lstStyle/>
                    <a:p>
                      <a:pPr>
                        <a:spcBef>
                          <a:spcPts val="200"/>
                        </a:spcBef>
                        <a:spcAft>
                          <a:spcPts val="200"/>
                        </a:spcAft>
                      </a:pPr>
                      <a:r>
                        <a:rPr lang="en-GB" sz="1200" b="0" dirty="0">
                          <a:solidFill>
                            <a:schemeClr val="tx1"/>
                          </a:solidFill>
                          <a:effectLst/>
                          <a:latin typeface="Arial" pitchFamily="34" charset="0"/>
                          <a:cs typeface="Arial" pitchFamily="34" charset="0"/>
                        </a:rPr>
                        <a:t>Each test level has test objectives specific to that level</a:t>
                      </a:r>
                      <a:endParaRPr lang="en-GB" sz="1100" b="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e.g. Unit Test - find defects; UAT - meet requirements</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Different objectives still important for test design</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62773">
                <a:tc>
                  <a:txBody>
                    <a:bodyPr/>
                    <a:lstStyle/>
                    <a:p>
                      <a:pPr>
                        <a:spcBef>
                          <a:spcPts val="200"/>
                        </a:spcBef>
                        <a:spcAft>
                          <a:spcPts val="200"/>
                        </a:spcAft>
                      </a:pPr>
                      <a:r>
                        <a:rPr lang="en-GB" sz="1200" b="0" dirty="0">
                          <a:solidFill>
                            <a:schemeClr val="tx1"/>
                          </a:solidFill>
                          <a:effectLst/>
                          <a:latin typeface="Arial" pitchFamily="34" charset="0"/>
                          <a:cs typeface="Arial" pitchFamily="34" charset="0"/>
                        </a:rPr>
                        <a:t>The analysis and design of tests for a given test level should begin during the corresponding development activity</a:t>
                      </a:r>
                      <a:endParaRPr lang="en-GB" sz="1100" b="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Clearly defined in V Model</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Continual involvement of testers working with developers in multi-skilled teams</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62773">
                <a:tc>
                  <a:txBody>
                    <a:bodyPr/>
                    <a:lstStyle/>
                    <a:p>
                      <a:pPr>
                        <a:spcBef>
                          <a:spcPts val="200"/>
                        </a:spcBef>
                        <a:spcAft>
                          <a:spcPts val="200"/>
                        </a:spcAft>
                      </a:pPr>
                      <a:r>
                        <a:rPr lang="en-GB" sz="1200" b="0" dirty="0">
                          <a:solidFill>
                            <a:schemeClr val="tx1"/>
                          </a:solidFill>
                          <a:effectLst/>
                          <a:latin typeface="Arial" pitchFamily="34" charset="0"/>
                          <a:cs typeface="Arial" pitchFamily="34" charset="0"/>
                        </a:rPr>
                        <a:t>Testers should be involved in reviewing documents as soon as drafts are available in the development life cycle</a:t>
                      </a:r>
                      <a:endParaRPr lang="en-GB" sz="1100" b="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Formal Static Testing</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200"/>
                        </a:spcBef>
                        <a:spcAft>
                          <a:spcPts val="200"/>
                        </a:spcAft>
                      </a:pPr>
                      <a:r>
                        <a:rPr lang="en-GB" sz="1200" dirty="0">
                          <a:solidFill>
                            <a:schemeClr val="tx1"/>
                          </a:solidFill>
                          <a:effectLst/>
                          <a:latin typeface="Arial" pitchFamily="34" charset="0"/>
                          <a:cs typeface="Arial" pitchFamily="34" charset="0"/>
                        </a:rPr>
                        <a:t>Less formal documents to review, but testers can still review prototypes, designs, etc.</a:t>
                      </a:r>
                      <a:endParaRPr lang="en-GB" sz="1100" dirty="0">
                        <a:solidFill>
                          <a:schemeClr val="tx1"/>
                        </a:solidFill>
                        <a:effectLst/>
                        <a:latin typeface="Arial" pitchFamily="34" charset="0"/>
                        <a:ea typeface="Calibri"/>
                        <a:cs typeface="Arial" pitchFamily="34" charset="0"/>
                      </a:endParaRPr>
                    </a:p>
                  </a:txBody>
                  <a:tcPr marL="64424" marR="644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11</a:t>
            </a:fld>
            <a:endParaRPr lang="en-GB" dirty="0"/>
          </a:p>
        </p:txBody>
      </p:sp>
      <p:sp>
        <p:nvSpPr>
          <p:cNvPr id="9" name="Header Placeholder 8"/>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886431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3"/>
          <p:cNvSpPr>
            <a:spLocks noGrp="1" noChangeArrowheads="1"/>
          </p:cNvSpPr>
          <p:nvPr>
            <p:ph type="body" idx="1"/>
          </p:nvPr>
        </p:nvSpPr>
        <p:spPr/>
        <p:txBody>
          <a:bodyPr/>
          <a:lstStyle/>
          <a:p>
            <a:r>
              <a:rPr lang="en-GB" dirty="0" smtClean="0"/>
              <a:t>In practice, organisations need to be realistic and flexible in implementing development models.</a:t>
            </a:r>
          </a:p>
          <a:p>
            <a:r>
              <a:rPr lang="en-GB" dirty="0" smtClean="0"/>
              <a:t>It is important that the test plan describes any such deviation from the standard approach so that people know the scope of testing.</a:t>
            </a:r>
          </a:p>
          <a:p>
            <a:r>
              <a:rPr lang="en-GB" dirty="0" smtClean="0"/>
              <a:t>Ask can they think of other examples where the test levels might vary from the norm?</a:t>
            </a:r>
          </a:p>
          <a:p>
            <a:endParaRPr lang="en-GB" dirty="0" smtClean="0"/>
          </a:p>
          <a:p>
            <a:r>
              <a:rPr lang="en-GB" dirty="0" err="1" smtClean="0"/>
              <a:t>Traditiontal</a:t>
            </a:r>
            <a:r>
              <a:rPr lang="en-GB" dirty="0" smtClean="0"/>
              <a:t> issue with a methodology is that</a:t>
            </a:r>
            <a:r>
              <a:rPr lang="en-GB" baseline="0" dirty="0" smtClean="0"/>
              <a:t> it does not fit the organisation.</a:t>
            </a:r>
          </a:p>
          <a:p>
            <a:endParaRPr lang="en-GB" baseline="0" dirty="0" smtClean="0"/>
          </a:p>
          <a:p>
            <a:r>
              <a:rPr lang="en-GB" baseline="0" dirty="0" smtClean="0"/>
              <a:t>COTS – Microsoft Office</a:t>
            </a:r>
            <a:r>
              <a:rPr lang="en-GB" baseline="0" dirty="0"/>
              <a:t> </a:t>
            </a:r>
            <a:r>
              <a:rPr lang="en-GB" baseline="0" dirty="0" smtClean="0"/>
              <a:t>for example</a:t>
            </a:r>
          </a:p>
          <a:p>
            <a:r>
              <a:rPr lang="en-GB" baseline="0" dirty="0" smtClean="0"/>
              <a:t>We may still want to test it – but not at component level – might do System </a:t>
            </a:r>
            <a:r>
              <a:rPr lang="en-GB" baseline="0" smtClean="0"/>
              <a:t>integration testing</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12</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934362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3"/>
          <p:cNvSpPr>
            <a:spLocks noGrp="1" noChangeArrowheads="1"/>
          </p:cNvSpPr>
          <p:nvPr>
            <p:ph type="body" idx="1"/>
          </p:nvPr>
        </p:nvSpPr>
        <p:spPr/>
        <p:txBody>
          <a:bodyPr/>
          <a:lstStyle/>
          <a:p>
            <a:r>
              <a:rPr lang="en-GB" dirty="0" smtClean="0"/>
              <a:t>Talk through</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13</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224599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syllabus states that “Testing a system’s configuration data should be considered during test planning, if such data is part of a system.”  Well, yes.</a:t>
            </a:r>
          </a:p>
          <a:p>
            <a:endParaRPr lang="en-GB" dirty="0" smtClean="0"/>
          </a:p>
          <a:p>
            <a:endParaRPr lang="en-GB" dirty="0" smtClean="0"/>
          </a:p>
          <a:p>
            <a:r>
              <a:rPr lang="en-GB" dirty="0" smtClean="0"/>
              <a:t>SMART targets</a:t>
            </a:r>
          </a:p>
          <a:p>
            <a:r>
              <a:rPr lang="en-GB" dirty="0" smtClean="0"/>
              <a:t>We should be able to put metrics on it</a:t>
            </a:r>
          </a:p>
          <a:p>
            <a:endParaRPr lang="en-GB" dirty="0" smtClean="0"/>
          </a:p>
          <a:p>
            <a:r>
              <a:rPr lang="en-GB" dirty="0" smtClean="0"/>
              <a:t>A test</a:t>
            </a:r>
            <a:r>
              <a:rPr lang="en-GB" baseline="0" dirty="0" smtClean="0"/>
              <a:t> harness is an open framework – if we were testing a particular class we might create a runner in order to run that class, this runner is a test harness that mocks up the particular environment that we need to run our class.</a:t>
            </a:r>
            <a:endParaRPr lang="en-GB" dirty="0" smtClean="0"/>
          </a:p>
          <a:p>
            <a:endParaRPr lang="en-GB" dirty="0" smtClean="0"/>
          </a:p>
          <a:p>
            <a:r>
              <a:rPr lang="en-GB" dirty="0" smtClean="0"/>
              <a:t>We may have a multiply method – we then may have a square method,</a:t>
            </a:r>
            <a:r>
              <a:rPr lang="en-GB" baseline="0" dirty="0" smtClean="0"/>
              <a:t> which </a:t>
            </a:r>
            <a:r>
              <a:rPr lang="en-GB" baseline="0" dirty="0" err="1" smtClean="0"/>
              <a:t>calles</a:t>
            </a:r>
            <a:r>
              <a:rPr lang="en-GB" baseline="0" dirty="0" smtClean="0"/>
              <a:t> the multiply method</a:t>
            </a:r>
          </a:p>
          <a:p>
            <a:r>
              <a:rPr lang="en-GB" baseline="0" dirty="0" smtClean="0"/>
              <a:t>Because </a:t>
            </a:r>
            <a:r>
              <a:rPr lang="en-GB" baseline="0" dirty="0" err="1" smtClean="0"/>
              <a:t>emthods</a:t>
            </a:r>
            <a:r>
              <a:rPr lang="en-GB" baseline="0" dirty="0" smtClean="0"/>
              <a:t> are now calling other methods</a:t>
            </a:r>
          </a:p>
          <a:p>
            <a:r>
              <a:rPr lang="en-GB" baseline="0" dirty="0" smtClean="0"/>
              <a:t>If I build one method and someone else build another method</a:t>
            </a:r>
          </a:p>
          <a:p>
            <a:r>
              <a:rPr lang="en-GB" baseline="0" dirty="0" smtClean="0"/>
              <a:t>If one of the methods is altered it may affect the other</a:t>
            </a:r>
          </a:p>
          <a:p>
            <a:r>
              <a:rPr lang="en-GB" baseline="0" dirty="0" smtClean="0"/>
              <a:t>Unit testing alerts us to these changes</a:t>
            </a:r>
          </a:p>
          <a:p>
            <a:endParaRPr lang="en-GB" baseline="0" dirty="0" smtClean="0"/>
          </a:p>
          <a:p>
            <a:r>
              <a:rPr lang="en-GB" baseline="0" dirty="0" smtClean="0"/>
              <a:t>Unit testing will find most of the bugs in a system</a:t>
            </a:r>
          </a:p>
          <a:p>
            <a:r>
              <a:rPr lang="en-GB" baseline="0" dirty="0" smtClean="0"/>
              <a:t>Built into the IDE’s</a:t>
            </a:r>
          </a:p>
          <a:p>
            <a:r>
              <a:rPr lang="en-GB" baseline="0" dirty="0" smtClean="0"/>
              <a:t>Stubs and drivers are kind of opposite</a:t>
            </a:r>
          </a:p>
          <a:p>
            <a:r>
              <a:rPr lang="en-GB" baseline="0" dirty="0" smtClean="0"/>
              <a:t>Stubs could be compared to hardcoding to return a </a:t>
            </a:r>
            <a:r>
              <a:rPr lang="en-GB" baseline="0" dirty="0" err="1" smtClean="0"/>
              <a:t>aprticular</a:t>
            </a:r>
            <a:r>
              <a:rPr lang="en-GB" baseline="0" dirty="0" smtClean="0"/>
              <a:t> number – </a:t>
            </a:r>
            <a:r>
              <a:rPr lang="en-GB" baseline="0" dirty="0" err="1" smtClean="0"/>
              <a:t>pretenindg</a:t>
            </a:r>
            <a:r>
              <a:rPr lang="en-GB" baseline="0" dirty="0" smtClean="0"/>
              <a:t> that a certain number is returned</a:t>
            </a:r>
          </a:p>
          <a:p>
            <a:r>
              <a:rPr lang="en-GB" baseline="0" dirty="0" smtClean="0"/>
              <a:t>Drivers would be like the square method in the multiply and square method example</a:t>
            </a:r>
          </a:p>
          <a:p>
            <a:endParaRPr lang="en-GB" baseline="0" dirty="0" smtClean="0"/>
          </a:p>
          <a:p>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14</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6222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We will use the V Model to illustrate each test level, although the features of each test level can apply to any life cycle model.</a:t>
            </a:r>
          </a:p>
          <a:p>
            <a:r>
              <a:rPr lang="en-US" dirty="0" smtClean="0"/>
              <a:t>As a reminder, the syllabus refers to 4 test levels, but we will separate Component Integration Testing and System Integration Testing as they are very different in practice.</a:t>
            </a:r>
          </a:p>
          <a:p>
            <a:r>
              <a:rPr lang="en-US" u="sng" dirty="0" smtClean="0"/>
              <a:t>Component Testing </a:t>
            </a:r>
          </a:p>
          <a:p>
            <a:r>
              <a:rPr lang="en-US" dirty="0" smtClean="0"/>
              <a:t>more usually called Unit Testing in most organisations.</a:t>
            </a:r>
          </a:p>
          <a:p>
            <a:r>
              <a:rPr lang="en-US" dirty="0" smtClean="0"/>
              <a:t>Q: What is a Component / Unit?</a:t>
            </a:r>
          </a:p>
          <a:p>
            <a:r>
              <a:rPr lang="en-US" dirty="0" smtClean="0"/>
              <a:t>A: the smallest  piece of program code with its own specification that can be tested independently.</a:t>
            </a:r>
          </a:p>
        </p:txBody>
      </p:sp>
      <p:sp>
        <p:nvSpPr>
          <p:cNvPr id="6" name="Slide Image Placeholder 5"/>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15</a:t>
            </a:fld>
            <a:endParaRPr lang="en-GB" dirty="0"/>
          </a:p>
        </p:txBody>
      </p:sp>
      <p:sp>
        <p:nvSpPr>
          <p:cNvPr id="9" name="Header Placeholder 8"/>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067045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type="body" idx="1"/>
          </p:nvPr>
        </p:nvSpPr>
        <p:spPr/>
        <p:txBody>
          <a:bodyPr/>
          <a:lstStyle/>
          <a:p>
            <a:r>
              <a:rPr lang="en-GB" dirty="0" smtClean="0"/>
              <a:t>The aim of component testing is to determine whether an individual function, subroutine, or module works properly in isolation, before we try to integrate it with the rest of the system.</a:t>
            </a:r>
          </a:p>
          <a:p>
            <a:r>
              <a:rPr lang="en-GB" dirty="0" smtClean="0"/>
              <a:t>Only when we are happy that this component behaves as expected, does it make sense to combine it with other components.</a:t>
            </a:r>
          </a:p>
          <a:p>
            <a:r>
              <a:rPr lang="en-GB" dirty="0" smtClean="0"/>
              <a:t>The test basis will typically be some low-level technical specification, or might even be embedded within the program code, particularly in Agile models.</a:t>
            </a:r>
          </a:p>
          <a:p>
            <a:r>
              <a:rPr lang="en-US" dirty="0" smtClean="0"/>
              <a:t>Components or Units (the test object) </a:t>
            </a:r>
            <a:r>
              <a:rPr lang="en-US" dirty="0"/>
              <a:t>could be a program, routine, function, library, class, object, method, process, subroutine, </a:t>
            </a:r>
            <a:r>
              <a:rPr lang="en-US" dirty="0" smtClean="0"/>
              <a:t>etc depending </a:t>
            </a:r>
            <a:r>
              <a:rPr lang="en-US" dirty="0"/>
              <a:t>on the programming language or technology in use.</a:t>
            </a:r>
          </a:p>
          <a:p>
            <a:endParaRPr lang="en-GB"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16</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648251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type="body" idx="1"/>
          </p:nvPr>
        </p:nvSpPr>
        <p:spPr/>
        <p:txBody>
          <a:bodyPr/>
          <a:lstStyle/>
          <a:p>
            <a:r>
              <a:rPr lang="en-GB" dirty="0"/>
              <a:t>Type of faults </a:t>
            </a:r>
            <a:r>
              <a:rPr lang="en-GB" dirty="0" smtClean="0"/>
              <a:t>typically </a:t>
            </a:r>
            <a:r>
              <a:rPr lang="en-GB" dirty="0"/>
              <a:t>found at this </a:t>
            </a:r>
            <a:r>
              <a:rPr lang="en-GB" dirty="0" smtClean="0"/>
              <a:t>stage include:</a:t>
            </a:r>
            <a:endParaRPr lang="en-GB" dirty="0"/>
          </a:p>
          <a:p>
            <a:pPr marL="164249" indent="-164249">
              <a:buFont typeface="Arial" pitchFamily="34" charset="0"/>
              <a:buChar char="•"/>
            </a:pPr>
            <a:r>
              <a:rPr lang="en-GB" dirty="0"/>
              <a:t>Incorrect use of data types, leading to arithmetic overflow or underflow, or loss of precision (memory/resource management)</a:t>
            </a:r>
          </a:p>
          <a:p>
            <a:pPr marL="164249" indent="-164249">
              <a:buFont typeface="Arial" pitchFamily="34" charset="0"/>
              <a:buChar char="•"/>
            </a:pPr>
            <a:r>
              <a:rPr lang="en-GB" dirty="0" smtClean="0"/>
              <a:t>Uninitialised </a:t>
            </a:r>
            <a:r>
              <a:rPr lang="en-GB" dirty="0"/>
              <a:t>variables.</a:t>
            </a:r>
          </a:p>
          <a:p>
            <a:pPr marL="164249" indent="-164249">
              <a:buFont typeface="Arial" pitchFamily="34" charset="0"/>
              <a:buChar char="•"/>
            </a:pPr>
            <a:r>
              <a:rPr lang="en-GB" dirty="0"/>
              <a:t>Incorrect logic in decision statements.</a:t>
            </a:r>
          </a:p>
          <a:p>
            <a:pPr marL="164249" indent="-164249">
              <a:buFont typeface="Arial" pitchFamily="34" charset="0"/>
              <a:buChar char="•"/>
            </a:pPr>
            <a:r>
              <a:rPr lang="en-GB" dirty="0"/>
              <a:t>Loops that do not iterate the correct number of </a:t>
            </a:r>
            <a:r>
              <a:rPr lang="en-GB" dirty="0" smtClean="0"/>
              <a:t>times.</a:t>
            </a:r>
            <a:endParaRPr lang="en-GB" dirty="0"/>
          </a:p>
          <a:p>
            <a:pPr marL="164249" indent="-164249">
              <a:buFont typeface="Arial" pitchFamily="34" charset="0"/>
              <a:buChar char="•"/>
            </a:pPr>
            <a:r>
              <a:rPr lang="en-GB" dirty="0"/>
              <a:t>Failure to detect or handle incorrect input arguments to the function.</a:t>
            </a:r>
          </a:p>
          <a:p>
            <a:pPr marL="164249" indent="-164249">
              <a:buFont typeface="Arial" pitchFamily="34" charset="0"/>
              <a:buChar char="•"/>
            </a:pPr>
            <a:r>
              <a:rPr lang="en-GB" dirty="0"/>
              <a:t>Function does not produce the results documented in the design specifications.</a:t>
            </a:r>
          </a:p>
          <a:p>
            <a:pPr marL="164249" indent="-164249">
              <a:buFont typeface="Arial" pitchFamily="34" charset="0"/>
              <a:buChar char="•"/>
            </a:pPr>
            <a:r>
              <a:rPr lang="en-GB" dirty="0"/>
              <a:t>Incorrect return values from a </a:t>
            </a:r>
            <a:r>
              <a:rPr lang="en-GB" dirty="0" smtClean="0"/>
              <a:t>function.</a:t>
            </a:r>
            <a:endParaRPr lang="en-GB" dirty="0"/>
          </a:p>
          <a:p>
            <a:r>
              <a:rPr lang="en-US" dirty="0" smtClean="0"/>
              <a:t>Component Testing is different from all later test stages as it is not done by testers but by the developers of the code, in the developer’s environment.</a:t>
            </a:r>
          </a:p>
          <a:p>
            <a:r>
              <a:rPr lang="en-US" dirty="0" smtClean="0"/>
              <a:t>The environment will not look anything like the production environment in terms of hardware, software, applications, data, etc.</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17</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762874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developer’s environment may include useful tools for testing and debugging code, such as the ability to step-through code line by line and view data values in variables.</a:t>
            </a:r>
          </a:p>
          <a:p>
            <a:r>
              <a:rPr lang="en-GB" dirty="0" smtClean="0"/>
              <a:t>Developers may not record testing activity as thoroughly as independent testers, but that is usually acceptable as Unit Testing is often seen as part of the development of code before independent testing.</a:t>
            </a:r>
          </a:p>
          <a:p>
            <a:r>
              <a:rPr lang="en-GB" dirty="0" smtClean="0"/>
              <a:t>Defects are typically fixed as soon as they are found, without formally recording incidents.</a:t>
            </a:r>
          </a:p>
          <a:p>
            <a:r>
              <a:rPr lang="en-GB" dirty="0" smtClean="0"/>
              <a:t>As this is the first stage of testing, the number of defects found may be large, but they are often not severe and easy to fix.</a:t>
            </a:r>
          </a:p>
          <a:p>
            <a:r>
              <a:rPr lang="en-GB" dirty="0" smtClean="0"/>
              <a:t>Draw diagram to explain stubs and drivers, and refer to glossary definitions.</a:t>
            </a:r>
          </a:p>
          <a:p>
            <a:endParaRPr lang="en-GB" dirty="0" smtClean="0"/>
          </a:p>
          <a:p>
            <a:r>
              <a:rPr lang="en-GB" dirty="0" smtClean="0"/>
              <a:t>Sometimes</a:t>
            </a:r>
            <a:r>
              <a:rPr lang="en-GB" baseline="0" dirty="0" smtClean="0"/>
              <a:t> the stub and the driver are collectively called mocks</a:t>
            </a:r>
          </a:p>
          <a:p>
            <a:endParaRPr lang="en-GB" baseline="0" dirty="0" smtClean="0"/>
          </a:p>
          <a:p>
            <a:r>
              <a:rPr lang="en-GB" baseline="0" dirty="0" smtClean="0"/>
              <a:t>Performance volume load testing – we will typically ramp up our tests</a:t>
            </a:r>
          </a:p>
          <a:p>
            <a:r>
              <a:rPr lang="en-GB" baseline="0" dirty="0" smtClean="0"/>
              <a:t>Each group will replicate the work they do in a day to create a work party.</a:t>
            </a:r>
          </a:p>
          <a:p>
            <a:endParaRPr lang="en-GB" baseline="0" dirty="0" smtClean="0"/>
          </a:p>
          <a:p>
            <a:r>
              <a:rPr lang="en-GB" baseline="0" dirty="0" smtClean="0"/>
              <a:t>The defects can be fixed immediately if it is the same person</a:t>
            </a:r>
            <a:endParaRPr lang="en-GB" dirty="0"/>
          </a:p>
        </p:txBody>
      </p:sp>
      <p:sp>
        <p:nvSpPr>
          <p:cNvPr id="7" name="Slide Image Placeholder 6"/>
          <p:cNvSpPr>
            <a:spLocks noGrp="1" noRot="1" noChangeAspect="1"/>
          </p:cNvSpPr>
          <p:nvPr>
            <p:ph type="sldImg"/>
          </p:nvPr>
        </p:nvSpPr>
        <p:spPr>
          <a:xfrm>
            <a:off x="592138" y="415925"/>
            <a:ext cx="5240337" cy="3932238"/>
          </a:xfrm>
        </p:spPr>
      </p:sp>
      <p:grpSp>
        <p:nvGrpSpPr>
          <p:cNvPr id="10" name="Group 9"/>
          <p:cNvGrpSpPr/>
          <p:nvPr/>
        </p:nvGrpSpPr>
        <p:grpSpPr>
          <a:xfrm>
            <a:off x="1646394" y="7201436"/>
            <a:ext cx="3118306" cy="1521366"/>
            <a:chOff x="1582738" y="2024063"/>
            <a:chExt cx="5292725" cy="2628900"/>
          </a:xfrm>
        </p:grpSpPr>
        <p:sp>
          <p:nvSpPr>
            <p:cNvPr id="11" name="Text Box 2"/>
            <p:cNvSpPr txBox="1">
              <a:spLocks noChangeArrowheads="1"/>
            </p:cNvSpPr>
            <p:nvPr/>
          </p:nvSpPr>
          <p:spPr bwMode="auto">
            <a:xfrm>
              <a:off x="1582738" y="2024063"/>
              <a:ext cx="2159000" cy="719137"/>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ctr" eaLnBrk="1" hangingPunct="1">
                <a:spcBef>
                  <a:spcPct val="50000"/>
                </a:spcBef>
              </a:pPr>
              <a:r>
                <a:rPr lang="en-GB" sz="1100" b="1" dirty="0">
                  <a:cs typeface="Arial" charset="0"/>
                </a:rPr>
                <a:t>DRIVER</a:t>
              </a:r>
            </a:p>
          </p:txBody>
        </p:sp>
        <p:sp>
          <p:nvSpPr>
            <p:cNvPr id="12" name="Text Box 3"/>
            <p:cNvSpPr txBox="1">
              <a:spLocks noChangeArrowheads="1"/>
            </p:cNvSpPr>
            <p:nvPr/>
          </p:nvSpPr>
          <p:spPr bwMode="auto">
            <a:xfrm>
              <a:off x="4716463" y="3933825"/>
              <a:ext cx="2159000" cy="719138"/>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ctr" eaLnBrk="1" hangingPunct="1">
                <a:spcBef>
                  <a:spcPct val="50000"/>
                </a:spcBef>
              </a:pPr>
              <a:r>
                <a:rPr lang="en-GB" sz="1100" b="1" dirty="0">
                  <a:cs typeface="Arial" charset="0"/>
                </a:rPr>
                <a:t>STUB</a:t>
              </a:r>
            </a:p>
          </p:txBody>
        </p:sp>
        <p:sp>
          <p:nvSpPr>
            <p:cNvPr id="13" name="Text Box 4"/>
            <p:cNvSpPr txBox="1">
              <a:spLocks noChangeArrowheads="1"/>
            </p:cNvSpPr>
            <p:nvPr/>
          </p:nvSpPr>
          <p:spPr bwMode="auto">
            <a:xfrm>
              <a:off x="1584325" y="3933825"/>
              <a:ext cx="2159000" cy="7191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ctr" eaLnBrk="1" hangingPunct="1">
                <a:spcBef>
                  <a:spcPct val="50000"/>
                </a:spcBef>
              </a:pPr>
              <a:r>
                <a:rPr lang="en-GB" sz="1100" b="1" dirty="0">
                  <a:cs typeface="Arial" charset="0"/>
                </a:rPr>
                <a:t>UNIT UNDER TEST</a:t>
              </a:r>
            </a:p>
          </p:txBody>
        </p:sp>
        <p:sp>
          <p:nvSpPr>
            <p:cNvPr id="14" name="Text Box 5"/>
            <p:cNvSpPr txBox="1">
              <a:spLocks noChangeArrowheads="1"/>
            </p:cNvSpPr>
            <p:nvPr/>
          </p:nvSpPr>
          <p:spPr bwMode="auto">
            <a:xfrm>
              <a:off x="4714875" y="2025650"/>
              <a:ext cx="2159000" cy="71913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ctr" eaLnBrk="1" hangingPunct="1">
                <a:spcBef>
                  <a:spcPct val="50000"/>
                </a:spcBef>
              </a:pPr>
              <a:r>
                <a:rPr lang="en-GB" sz="1100" b="1" dirty="0">
                  <a:cs typeface="Arial" charset="0"/>
                </a:rPr>
                <a:t>UNIT UNDER TEST</a:t>
              </a:r>
            </a:p>
          </p:txBody>
        </p:sp>
        <p:cxnSp>
          <p:nvCxnSpPr>
            <p:cNvPr id="15" name="AutoShape 6"/>
            <p:cNvCxnSpPr>
              <a:cxnSpLocks noChangeShapeType="1"/>
              <a:stCxn id="11" idx="2"/>
              <a:endCxn id="13" idx="0"/>
            </p:cNvCxnSpPr>
            <p:nvPr/>
          </p:nvCxnSpPr>
          <p:spPr bwMode="auto">
            <a:xfrm>
              <a:off x="2662238" y="2752725"/>
              <a:ext cx="1587" cy="1171575"/>
            </a:xfrm>
            <a:prstGeom prst="straightConnector1">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7"/>
            <p:cNvCxnSpPr>
              <a:cxnSpLocks noChangeShapeType="1"/>
              <a:stCxn id="14" idx="2"/>
              <a:endCxn id="12" idx="0"/>
            </p:cNvCxnSpPr>
            <p:nvPr/>
          </p:nvCxnSpPr>
          <p:spPr bwMode="auto">
            <a:xfrm>
              <a:off x="5794375" y="2754313"/>
              <a:ext cx="1588" cy="1169987"/>
            </a:xfrm>
            <a:prstGeom prst="straightConnector1">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18</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901037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Test-driven development (TDD) has grown out of the Agile software movement and Extreme Programming (XP) in particular. </a:t>
            </a:r>
          </a:p>
          <a:p>
            <a:r>
              <a:rPr lang="en-GB" dirty="0" smtClean="0"/>
              <a:t>The point of TDD is to drive out the functionality the software actually needs, rather than what the programmer thinks it probably ought to have. </a:t>
            </a:r>
          </a:p>
          <a:p>
            <a:r>
              <a:rPr lang="en-GB" dirty="0" smtClean="0"/>
              <a:t>Writing the test before you write the code focuses the mind - and the development process - on delivering only what is absolutely necessary. </a:t>
            </a:r>
          </a:p>
          <a:p>
            <a:r>
              <a:rPr lang="en-GB" dirty="0" smtClean="0"/>
              <a:t>We keep the tests and run all of them, often, to make sure the system does everything it is supposed to do (and to alert ourselves immediately if we break any existing functionality). </a:t>
            </a:r>
          </a:p>
          <a:p>
            <a:r>
              <a:rPr lang="en-GB" dirty="0" smtClean="0"/>
              <a:t>However, the extremely useful test suite we've created is very much a secondary benefit of the TDD process.</a:t>
            </a:r>
          </a:p>
          <a:p>
            <a:endParaRPr lang="en-GB" dirty="0" smtClean="0"/>
          </a:p>
          <a:p>
            <a:r>
              <a:rPr lang="en-GB" dirty="0" smtClean="0"/>
              <a:t>Some</a:t>
            </a:r>
            <a:r>
              <a:rPr lang="en-GB" baseline="0" dirty="0" smtClean="0"/>
              <a:t> people will say that once the test has passed you no longer do anymore work</a:t>
            </a:r>
          </a:p>
          <a:p>
            <a:r>
              <a:rPr lang="en-GB" baseline="0" dirty="0" smtClean="0"/>
              <a:t>TDD can mess with peoples heads</a:t>
            </a:r>
          </a:p>
          <a:p>
            <a:r>
              <a:rPr lang="en-GB" baseline="0" dirty="0" smtClean="0"/>
              <a:t>It helps to break the problem down to small </a:t>
            </a:r>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19</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06616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3"/>
          <p:cNvSpPr>
            <a:spLocks noGrp="1" noChangeArrowheads="1"/>
          </p:cNvSpPr>
          <p:nvPr>
            <p:ph type="body" idx="1"/>
          </p:nvPr>
        </p:nvSpPr>
        <p:spPr/>
        <p:txBody>
          <a:bodyPr/>
          <a:lstStyle/>
          <a:p>
            <a:r>
              <a:rPr lang="en-GB" dirty="0" smtClean="0"/>
              <a:t>Talk through</a:t>
            </a:r>
          </a:p>
          <a:p>
            <a:endParaRPr lang="en-GB" dirty="0" smtClean="0"/>
          </a:p>
          <a:p>
            <a:r>
              <a:rPr lang="en-GB" dirty="0" smtClean="0"/>
              <a:t>- </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281559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As a reminder, the syllabus </a:t>
            </a:r>
            <a:r>
              <a:rPr lang="en-US" dirty="0" smtClean="0"/>
              <a:t>refers to 4 test levels, </a:t>
            </a:r>
            <a:r>
              <a:rPr lang="en-US" dirty="0"/>
              <a:t>but we will separate Component Integration Testing and System Integration Testing as they are very different in </a:t>
            </a:r>
            <a:r>
              <a:rPr lang="en-US" dirty="0" smtClean="0"/>
              <a:t>practice.</a:t>
            </a:r>
          </a:p>
          <a:p>
            <a:r>
              <a:rPr lang="en-GB" u="sng" dirty="0" smtClean="0"/>
              <a:t>Component Integration Testing</a:t>
            </a:r>
          </a:p>
          <a:p>
            <a:pPr marL="164249" indent="-164249">
              <a:buFont typeface="Arial" pitchFamily="34" charset="0"/>
              <a:buChar char="•"/>
            </a:pPr>
            <a:r>
              <a:rPr lang="en-GB" dirty="0" smtClean="0"/>
              <a:t>aka Link Testing</a:t>
            </a:r>
          </a:p>
          <a:p>
            <a:pPr marL="164249" indent="-164249">
              <a:buFont typeface="Arial" pitchFamily="34" charset="0"/>
              <a:buChar char="•"/>
            </a:pPr>
            <a:r>
              <a:rPr lang="en-GB" dirty="0" smtClean="0"/>
              <a:t>Linking component  to component</a:t>
            </a:r>
          </a:p>
          <a:p>
            <a:pPr marL="164249" indent="-164249">
              <a:buFont typeface="Arial" pitchFamily="34" charset="0"/>
              <a:buChar char="•"/>
            </a:pPr>
            <a:r>
              <a:rPr lang="en-GB" dirty="0" smtClean="0"/>
              <a:t>Done after component testing</a:t>
            </a:r>
          </a:p>
          <a:p>
            <a:endParaRPr lang="en-US" dirty="0" smtClean="0"/>
          </a:p>
        </p:txBody>
      </p:sp>
      <p:sp>
        <p:nvSpPr>
          <p:cNvPr id="6" name="Slide Image Placeholder 5"/>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20</a:t>
            </a:fld>
            <a:endParaRPr lang="en-GB" dirty="0"/>
          </a:p>
        </p:txBody>
      </p:sp>
      <p:sp>
        <p:nvSpPr>
          <p:cNvPr id="9" name="Header Placeholder 8"/>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485632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u="sng" dirty="0" smtClean="0"/>
              <a:t>Component Integration Testing</a:t>
            </a:r>
            <a:endParaRPr lang="en-US" u="sng" dirty="0"/>
          </a:p>
          <a:p>
            <a:pPr marL="164249" indent="-164249">
              <a:buFont typeface="Arial" pitchFamily="34" charset="0"/>
              <a:buChar char="•"/>
            </a:pPr>
            <a:r>
              <a:rPr lang="en-US" dirty="0"/>
              <a:t>Usually done by developers as an extension of </a:t>
            </a:r>
            <a:r>
              <a:rPr lang="en-US" dirty="0" smtClean="0"/>
              <a:t>Unit Testing.</a:t>
            </a:r>
            <a:endParaRPr lang="en-US" dirty="0"/>
          </a:p>
          <a:p>
            <a:pPr marL="164249" indent="-164249">
              <a:buFont typeface="Arial" pitchFamily="34" charset="0"/>
              <a:buChar char="•"/>
            </a:pPr>
            <a:r>
              <a:rPr lang="en-US" dirty="0"/>
              <a:t>Test 'calls' between components.</a:t>
            </a:r>
          </a:p>
          <a:p>
            <a:pPr marL="164249" indent="-164249">
              <a:buFont typeface="Arial" pitchFamily="34" charset="0"/>
              <a:buChar char="•"/>
            </a:pPr>
            <a:r>
              <a:rPr lang="en-US" dirty="0"/>
              <a:t>Check </a:t>
            </a:r>
            <a:r>
              <a:rPr lang="en-US" dirty="0" smtClean="0"/>
              <a:t>that outputs </a:t>
            </a:r>
            <a:r>
              <a:rPr lang="en-US" dirty="0"/>
              <a:t>from one component match inputs to next</a:t>
            </a:r>
            <a:r>
              <a:rPr lang="en-US" dirty="0" smtClean="0"/>
              <a:t>.</a:t>
            </a:r>
            <a:br>
              <a:rPr lang="en-US" dirty="0" smtClean="0"/>
            </a:br>
            <a:r>
              <a:rPr lang="en-US" dirty="0" smtClean="0"/>
              <a:t>e.g</a:t>
            </a:r>
            <a:r>
              <a:rPr lang="en-US" dirty="0"/>
              <a:t>. sequence of forms, batch process, </a:t>
            </a:r>
            <a:r>
              <a:rPr lang="en-US" dirty="0" smtClean="0"/>
              <a:t>calculation </a:t>
            </a:r>
            <a:r>
              <a:rPr lang="en-US" dirty="0"/>
              <a:t>modules, etc.</a:t>
            </a:r>
          </a:p>
          <a:p>
            <a:pPr marL="164249" indent="-164249">
              <a:buFont typeface="Arial" pitchFamily="34" charset="0"/>
              <a:buChar char="•"/>
            </a:pPr>
            <a:r>
              <a:rPr lang="en-US" dirty="0" smtClean="0"/>
              <a:t>Testing of interface functionality</a:t>
            </a:r>
          </a:p>
          <a:p>
            <a:pPr marL="164249" indent="-164249">
              <a:buFont typeface="Arial" pitchFamily="34" charset="0"/>
              <a:buChar char="•"/>
            </a:pPr>
            <a:r>
              <a:rPr lang="en-US" dirty="0" smtClean="0"/>
              <a:t>Structural testing of system architecture</a:t>
            </a:r>
          </a:p>
          <a:p>
            <a:pPr marL="164249" indent="-164249">
              <a:buFont typeface="Arial" pitchFamily="34" charset="0"/>
              <a:buChar char="•"/>
            </a:pPr>
            <a:r>
              <a:rPr lang="en-US" dirty="0" smtClean="0"/>
              <a:t>Testing </a:t>
            </a:r>
            <a:r>
              <a:rPr lang="en-US" dirty="0"/>
              <a:t>of specific non-functional characteristics (e.g. performance) may be included in integration testing</a:t>
            </a:r>
            <a:r>
              <a:rPr lang="en-US" dirty="0" smtClean="0"/>
              <a:t>.</a:t>
            </a:r>
          </a:p>
          <a:p>
            <a:pPr marL="164249" indent="-164249">
              <a:buFont typeface="Arial" pitchFamily="34" charset="0"/>
              <a:buChar char="•"/>
            </a:pPr>
            <a:endParaRPr lang="en-US" dirty="0" smtClean="0"/>
          </a:p>
          <a:p>
            <a:pPr marL="164249" indent="-164249">
              <a:buFont typeface="Arial" pitchFamily="34" charset="0"/>
              <a:buChar char="•"/>
            </a:pPr>
            <a:r>
              <a:rPr lang="en-US" dirty="0" smtClean="0"/>
              <a:t>Takes the modules</a:t>
            </a:r>
            <a:r>
              <a:rPr lang="en-US" baseline="0" dirty="0" smtClean="0"/>
              <a:t> that we were testing separately, and combine them to work together</a:t>
            </a:r>
          </a:p>
          <a:p>
            <a:pPr marL="164249" indent="-164249">
              <a:buFont typeface="Arial" pitchFamily="34" charset="0"/>
              <a:buChar char="•"/>
            </a:pPr>
            <a:r>
              <a:rPr lang="en-US" baseline="0" dirty="0" smtClean="0"/>
              <a:t>Combine them in order to provide us with functionality</a:t>
            </a:r>
          </a:p>
          <a:p>
            <a:pPr marL="164249" indent="-164249">
              <a:buFont typeface="Arial" pitchFamily="34" charset="0"/>
              <a:buChar char="•"/>
            </a:pPr>
            <a:r>
              <a:rPr lang="en-US" baseline="0" dirty="0" smtClean="0"/>
              <a:t>If our methods are </a:t>
            </a:r>
            <a:r>
              <a:rPr lang="en-US" baseline="0" dirty="0" err="1" smtClean="0"/>
              <a:t>retureive</a:t>
            </a:r>
            <a:r>
              <a:rPr lang="en-US" baseline="0" dirty="0" smtClean="0"/>
              <a:t> this data from the database</a:t>
            </a:r>
          </a:p>
          <a:p>
            <a:pPr marL="164249" indent="-164249">
              <a:buFont typeface="Arial" pitchFamily="34" charset="0"/>
              <a:buChar char="•"/>
            </a:pPr>
            <a:r>
              <a:rPr lang="en-US" baseline="0" dirty="0" smtClean="0"/>
              <a:t>We may be looking at non-functional requirements at this stage</a:t>
            </a:r>
          </a:p>
          <a:p>
            <a:pPr marL="164249" indent="-164249">
              <a:buFont typeface="Arial" pitchFamily="34" charset="0"/>
              <a:buChar char="•"/>
            </a:pPr>
            <a:r>
              <a:rPr lang="en-US" baseline="0" dirty="0" smtClean="0"/>
              <a:t>Typically we will find communication failures between the components</a:t>
            </a:r>
          </a:p>
          <a:p>
            <a:pPr marL="164249" indent="-164249">
              <a:buFont typeface="Arial" pitchFamily="34" charset="0"/>
              <a:buChar char="•"/>
            </a:pPr>
            <a:r>
              <a:rPr lang="en-US" baseline="0" dirty="0" err="1" smtClean="0"/>
              <a:t>Paramater</a:t>
            </a:r>
            <a:r>
              <a:rPr lang="en-US" baseline="0" dirty="0" smtClean="0"/>
              <a:t> mismatches</a:t>
            </a:r>
          </a:p>
          <a:p>
            <a:pPr marL="164249" indent="-164249">
              <a:buFont typeface="Arial" pitchFamily="34" charset="0"/>
              <a:buChar char="•"/>
            </a:pPr>
            <a:endParaRPr lang="en-US" baseline="0" dirty="0" smtClean="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21</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554685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example </a:t>
            </a:r>
            <a:r>
              <a:rPr lang="en-US" dirty="0"/>
              <a:t>is from a program to build airport locations in a flight reservation </a:t>
            </a:r>
            <a:r>
              <a:rPr lang="en-US" dirty="0" smtClean="0"/>
              <a:t>application.</a:t>
            </a:r>
          </a:p>
          <a:p>
            <a:r>
              <a:rPr lang="en-US" dirty="0" smtClean="0"/>
              <a:t>There </a:t>
            </a:r>
            <a:r>
              <a:rPr lang="en-US" dirty="0"/>
              <a:t>is an error module if a bad location has been input, otherwise it builds a table of available flights, displays that to the GUI then releases it from memory. </a:t>
            </a:r>
            <a:endParaRPr lang="en-US" dirty="0" smtClean="0"/>
          </a:p>
          <a:p>
            <a:r>
              <a:rPr lang="en-US" dirty="0" smtClean="0"/>
              <a:t>So </a:t>
            </a:r>
            <a:r>
              <a:rPr lang="en-US" dirty="0"/>
              <a:t>a small piece of functionality requires 6 units to work in </a:t>
            </a:r>
            <a:r>
              <a:rPr lang="en-US" dirty="0" smtClean="0"/>
              <a:t>unison.</a:t>
            </a:r>
          </a:p>
          <a:p>
            <a:r>
              <a:rPr lang="en-US" dirty="0" smtClean="0"/>
              <a:t>Typical </a:t>
            </a:r>
            <a:r>
              <a:rPr lang="en-US" dirty="0"/>
              <a:t>business </a:t>
            </a:r>
            <a:r>
              <a:rPr lang="en-US" dirty="0" smtClean="0"/>
              <a:t>applications </a:t>
            </a:r>
            <a:r>
              <a:rPr lang="en-US" dirty="0"/>
              <a:t>may need hundreds </a:t>
            </a:r>
            <a:r>
              <a:rPr lang="en-US" dirty="0" smtClean="0"/>
              <a:t>of modules to </a:t>
            </a:r>
            <a:r>
              <a:rPr lang="en-US" dirty="0"/>
              <a:t>be integrated.</a:t>
            </a:r>
          </a:p>
          <a:p>
            <a:endParaRPr lang="en-US" dirty="0" smtClean="0"/>
          </a:p>
          <a:p>
            <a:r>
              <a:rPr lang="en-US" dirty="0" smtClean="0"/>
              <a:t>These 5 things have to be done in order to complete the overall function of check flight availability</a:t>
            </a:r>
          </a:p>
          <a:p>
            <a:endParaRPr lang="en-US" dirty="0" smtClean="0"/>
          </a:p>
          <a:p>
            <a:endParaRPr lang="en-US" dirty="0" smtClean="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22</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318844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To </a:t>
            </a:r>
            <a:r>
              <a:rPr lang="en-GB" dirty="0"/>
              <a:t>reduce the risk of late defect discovery, integration should normally be incremental rather than “big bang</a:t>
            </a:r>
            <a:r>
              <a:rPr lang="en-GB" dirty="0" smtClean="0"/>
              <a:t>”.</a:t>
            </a:r>
          </a:p>
          <a:p>
            <a:r>
              <a:rPr lang="en-GB" dirty="0" smtClean="0"/>
              <a:t>Big Bang is not really a technique at all, it means skipping integration testing and is rarely worth the risk.</a:t>
            </a:r>
            <a:endParaRPr lang="en-GB" dirty="0"/>
          </a:p>
          <a:p>
            <a:r>
              <a:rPr lang="en-GB" dirty="0" smtClean="0"/>
              <a:t>Systematic integration strategies may be based on the system architecture (such as top-down and bottom-up), functional tasks, transaction processing sequences, or some other aspect of the system or component. </a:t>
            </a:r>
          </a:p>
          <a:p>
            <a:r>
              <a:rPr lang="en-GB" dirty="0" smtClean="0"/>
              <a:t>Ideally, testers should understand the architecture and influence integration planning. If integration tests are planned before components or systems are built, they can be built in the order required for most efficient testing.</a:t>
            </a:r>
          </a:p>
          <a:p>
            <a:endParaRPr lang="en-GB" dirty="0" smtClean="0"/>
          </a:p>
          <a:p>
            <a:r>
              <a:rPr lang="en-GB" dirty="0" smtClean="0"/>
              <a:t>Test paper</a:t>
            </a:r>
          </a:p>
          <a:p>
            <a:r>
              <a:rPr lang="en-GB" dirty="0" smtClean="0"/>
              <a:t>Question about CIS</a:t>
            </a:r>
          </a:p>
          <a:p>
            <a:r>
              <a:rPr lang="en-GB" dirty="0" err="1" smtClean="0"/>
              <a:t>Componenet</a:t>
            </a:r>
            <a:r>
              <a:rPr lang="en-GB" dirty="0" smtClean="0"/>
              <a:t> Integration Strategies</a:t>
            </a:r>
          </a:p>
          <a:p>
            <a:r>
              <a:rPr lang="en-GB" dirty="0" smtClean="0"/>
              <a:t>Big bang – everything gets put together when it is done and see what happens</a:t>
            </a:r>
          </a:p>
          <a:p>
            <a:r>
              <a:rPr lang="en-GB" dirty="0" smtClean="0"/>
              <a:t>Incremental – split down into top down or</a:t>
            </a:r>
            <a:r>
              <a:rPr lang="en-GB" baseline="0" dirty="0" smtClean="0"/>
              <a:t> bottom up</a:t>
            </a:r>
          </a:p>
          <a:p>
            <a:r>
              <a:rPr lang="en-GB" baseline="0" dirty="0" smtClean="0"/>
              <a:t>Or functional approach</a:t>
            </a:r>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23</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52837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type="body" idx="1"/>
          </p:nvPr>
        </p:nvSpPr>
        <p:spPr/>
        <p:txBody>
          <a:bodyPr/>
          <a:lstStyle/>
          <a:p>
            <a:r>
              <a:rPr lang="en-GB" dirty="0" smtClean="0"/>
              <a:t>Incremental integration (adding components one at a time) is time-consuming but effective as it will be immediately clear which interface (link) has failed.</a:t>
            </a:r>
          </a:p>
          <a:p>
            <a:r>
              <a:rPr lang="en-GB" dirty="0" smtClean="0"/>
              <a:t>This may be based on an architectural or structural model of the components, usually a hierarchy in which higher-level components ‘call’ lower-level components to perform some task.</a:t>
            </a:r>
          </a:p>
          <a:p>
            <a:r>
              <a:rPr lang="en-GB" dirty="0" smtClean="0"/>
              <a:t>Top-down integration is likely to require the use of stubs to take the place of lower-level components, so ensure that lower-level links are not included in the test.</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24</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034551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type="body" idx="1"/>
          </p:nvPr>
        </p:nvSpPr>
        <p:spPr/>
        <p:txBody>
          <a:bodyPr/>
          <a:lstStyle/>
          <a:p>
            <a:r>
              <a:rPr lang="en-GB" dirty="0" smtClean="0"/>
              <a:t>Bottom-up integration </a:t>
            </a:r>
            <a:r>
              <a:rPr lang="en-GB" dirty="0"/>
              <a:t>is likely to require the use of </a:t>
            </a:r>
            <a:r>
              <a:rPr lang="en-GB" dirty="0" smtClean="0"/>
              <a:t>drivers to </a:t>
            </a:r>
            <a:r>
              <a:rPr lang="en-GB" dirty="0"/>
              <a:t>take the place of </a:t>
            </a:r>
            <a:r>
              <a:rPr lang="en-GB" dirty="0" smtClean="0"/>
              <a:t>higher-level components</a:t>
            </a:r>
            <a:r>
              <a:rPr lang="en-GB" dirty="0"/>
              <a:t>, so ensure that </a:t>
            </a:r>
            <a:r>
              <a:rPr lang="en-GB" dirty="0" smtClean="0"/>
              <a:t>higher-level </a:t>
            </a:r>
            <a:r>
              <a:rPr lang="en-GB" dirty="0"/>
              <a:t>links are not included in the test.</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25</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539011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type="body" idx="1"/>
          </p:nvPr>
        </p:nvSpPr>
        <p:spPr/>
        <p:txBody>
          <a:bodyPr/>
          <a:lstStyle/>
          <a:p>
            <a:r>
              <a:rPr lang="en-GB" dirty="0" smtClean="0"/>
              <a:t>A functional approach to integration is based on actual usage of the system rather than the structure of the architecture.</a:t>
            </a:r>
          </a:p>
          <a:p>
            <a:r>
              <a:rPr lang="en-GB" dirty="0" smtClean="0"/>
              <a:t>This is a better risk approach, as it will test real business scenarios (such as most-used path or critical business function), perhaps based on work flows or use cases.</a:t>
            </a:r>
          </a:p>
          <a:p>
            <a:r>
              <a:rPr lang="en-GB" dirty="0" smtClean="0"/>
              <a:t>It may also mean early delivery of part if </a:t>
            </a:r>
            <a:r>
              <a:rPr lang="en-GB" dirty="0"/>
              <a:t>the </a:t>
            </a:r>
            <a:r>
              <a:rPr lang="en-GB" dirty="0" smtClean="0"/>
              <a:t>functionality to </a:t>
            </a:r>
            <a:r>
              <a:rPr lang="en-GB" dirty="0"/>
              <a:t>system </a:t>
            </a:r>
            <a:r>
              <a:rPr lang="en-GB" dirty="0" smtClean="0"/>
              <a:t>testing. </a:t>
            </a:r>
          </a:p>
          <a:p>
            <a:r>
              <a:rPr lang="en-GB" dirty="0" smtClean="0"/>
              <a:t>But it may not test all the structural links.</a:t>
            </a:r>
          </a:p>
          <a:p>
            <a:endParaRPr lang="en-GB" dirty="0" smtClean="0"/>
          </a:p>
          <a:p>
            <a:endParaRPr lang="en-GB"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26</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156783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lvl="1" indent="0"/>
            <a:r>
              <a:rPr lang="en-US" dirty="0" smtClean="0"/>
              <a:t>This slide just places System </a:t>
            </a:r>
            <a:r>
              <a:rPr lang="en-US" dirty="0"/>
              <a:t>T</a:t>
            </a:r>
            <a:r>
              <a:rPr lang="en-US" dirty="0" smtClean="0"/>
              <a:t>esting in the lifecycle.</a:t>
            </a:r>
          </a:p>
          <a:p>
            <a:pPr lvl="1"/>
            <a:endParaRPr lang="en-GB" dirty="0" smtClean="0"/>
          </a:p>
        </p:txBody>
      </p:sp>
      <p:sp>
        <p:nvSpPr>
          <p:cNvPr id="9" name="Slide Image Placeholder 8"/>
          <p:cNvSpPr>
            <a:spLocks noGrp="1" noRot="1" noChangeAspect="1"/>
          </p:cNvSpPr>
          <p:nvPr>
            <p:ph type="sldImg"/>
          </p:nvPr>
        </p:nvSpPr>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27</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4252342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System testing is based on more than just the design docs seen in V model. </a:t>
            </a:r>
            <a:endParaRPr lang="en-GB" dirty="0" smtClean="0"/>
          </a:p>
          <a:p>
            <a:r>
              <a:rPr lang="en-GB" dirty="0" smtClean="0"/>
              <a:t>Depending </a:t>
            </a:r>
            <a:r>
              <a:rPr lang="en-GB" dirty="0"/>
              <a:t>on </a:t>
            </a:r>
            <a:r>
              <a:rPr lang="en-GB" dirty="0" smtClean="0"/>
              <a:t>the development </a:t>
            </a:r>
            <a:r>
              <a:rPr lang="en-GB" dirty="0"/>
              <a:t>approach it could be a mixture of requirements and design, a functional spec, use case </a:t>
            </a:r>
            <a:r>
              <a:rPr lang="en-GB" dirty="0" smtClean="0"/>
              <a:t>,classes </a:t>
            </a:r>
            <a:r>
              <a:rPr lang="en-GB" dirty="0"/>
              <a:t>etc.</a:t>
            </a:r>
          </a:p>
          <a:p>
            <a:r>
              <a:rPr lang="en-GB" dirty="0" smtClean="0"/>
              <a:t>System </a:t>
            </a:r>
            <a:r>
              <a:rPr lang="en-GB" dirty="0"/>
              <a:t>testing may include tests based on risks and/or on requirements specifications, business processes, use cases, or other high level text descriptions or models of system behaviour, interactions with the operating system, and system resources.</a:t>
            </a:r>
          </a:p>
          <a:p>
            <a:r>
              <a:rPr lang="en-GB" dirty="0" smtClean="0"/>
              <a:t>Testing of Configuration data may be required.</a:t>
            </a:r>
          </a:p>
          <a:p>
            <a:endParaRPr lang="en-GB" dirty="0" smtClean="0"/>
          </a:p>
          <a:p>
            <a:r>
              <a:rPr lang="en-GB" dirty="0" err="1" smtClean="0"/>
              <a:t>Arguallby</a:t>
            </a:r>
            <a:r>
              <a:rPr lang="en-GB" baseline="0" dirty="0" smtClean="0"/>
              <a:t> one step up from </a:t>
            </a:r>
          </a:p>
          <a:p>
            <a:r>
              <a:rPr lang="en-GB" baseline="0" dirty="0" smtClean="0"/>
              <a:t>We have put a load of </a:t>
            </a:r>
            <a:r>
              <a:rPr lang="en-GB" baseline="0" dirty="0" err="1" smtClean="0"/>
              <a:t>componenets</a:t>
            </a:r>
            <a:r>
              <a:rPr lang="en-GB" baseline="0" dirty="0" smtClean="0"/>
              <a:t> together and now we have a system</a:t>
            </a:r>
          </a:p>
          <a:p>
            <a:r>
              <a:rPr lang="en-GB" baseline="0" dirty="0" smtClean="0"/>
              <a:t>We have found most of the errors (hopefully)</a:t>
            </a:r>
          </a:p>
          <a:p>
            <a:endParaRPr lang="en-GB" dirty="0" smtClean="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28</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342942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3"/>
          <p:cNvSpPr>
            <a:spLocks noGrp="1" noChangeArrowheads="1"/>
          </p:cNvSpPr>
          <p:nvPr>
            <p:ph type="body" idx="1"/>
          </p:nvPr>
        </p:nvSpPr>
        <p:spPr/>
        <p:txBody>
          <a:bodyPr/>
          <a:lstStyle/>
          <a:p>
            <a:r>
              <a:rPr lang="en-GB" dirty="0" smtClean="0"/>
              <a:t>Hopefully, all the trivial defects (typos, etc) will have been removed during Component Testing and CIT.</a:t>
            </a:r>
          </a:p>
          <a:p>
            <a:r>
              <a:rPr lang="en-GB" dirty="0" smtClean="0"/>
              <a:t>However, this is the first time the system has been tested by non-developers, so new defects should be expected.</a:t>
            </a:r>
          </a:p>
          <a:p>
            <a:r>
              <a:rPr lang="en-GB" dirty="0" smtClean="0"/>
              <a:t>System Testing should be done by independent testers, even if they operate within the development team or organisation.</a:t>
            </a:r>
          </a:p>
          <a:p>
            <a:r>
              <a:rPr lang="en-GB" dirty="0" smtClean="0"/>
              <a:t>The test environment should correspond to the final target or production environment as much as possible in order to minimise the risk of environment-specific failures not being found in testing.</a:t>
            </a:r>
          </a:p>
          <a:p>
            <a:endParaRPr lang="en-GB" dirty="0" smtClean="0"/>
          </a:p>
          <a:p>
            <a:r>
              <a:rPr lang="en-GB" dirty="0" smtClean="0"/>
              <a:t>Realistically this </a:t>
            </a:r>
            <a:r>
              <a:rPr lang="en-GB" dirty="0" err="1" smtClean="0"/>
              <a:t>si</a:t>
            </a:r>
            <a:r>
              <a:rPr lang="en-GB" dirty="0" smtClean="0"/>
              <a:t> the first time we will get good information regarding non-functional</a:t>
            </a:r>
            <a:r>
              <a:rPr lang="en-GB" baseline="0" dirty="0" smtClean="0"/>
              <a:t> </a:t>
            </a:r>
            <a:r>
              <a:rPr lang="en-GB" baseline="0" dirty="0" err="1" smtClean="0"/>
              <a:t>requiremnts</a:t>
            </a:r>
            <a:endParaRPr lang="en-GB" baseline="0" dirty="0" smtClean="0"/>
          </a:p>
          <a:p>
            <a:r>
              <a:rPr lang="en-GB" baseline="0" dirty="0" smtClean="0"/>
              <a:t>Until we put it together we don’t know how </a:t>
            </a:r>
            <a:r>
              <a:rPr lang="en-GB" baseline="0" dirty="0" err="1" smtClean="0"/>
              <a:t>weel</a:t>
            </a:r>
            <a:r>
              <a:rPr lang="en-GB" baseline="0" dirty="0" smtClean="0"/>
              <a:t> it can do its job</a:t>
            </a:r>
          </a:p>
          <a:p>
            <a:endParaRPr lang="en-GB"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29</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290797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3"/>
          <p:cNvSpPr>
            <a:spLocks noGrp="1" noChangeArrowheads="1"/>
          </p:cNvSpPr>
          <p:nvPr>
            <p:ph type="body" idx="1"/>
          </p:nvPr>
        </p:nvSpPr>
        <p:spPr/>
        <p:txBody>
          <a:bodyPr/>
          <a:lstStyle/>
          <a:p>
            <a:r>
              <a:rPr lang="en-GB" dirty="0" smtClean="0"/>
              <a:t>Talk through</a:t>
            </a:r>
          </a:p>
          <a:p>
            <a:endParaRPr lang="en-GB" dirty="0" smtClean="0"/>
          </a:p>
          <a:p>
            <a:r>
              <a:rPr lang="en-GB" dirty="0" smtClean="0"/>
              <a:t> - </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911394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As a reminder, the syllabus refers to 4 test levels, but we will separate Component Integration Testing and System Integration Testing as they are very different in practice.</a:t>
            </a:r>
          </a:p>
          <a:p>
            <a:r>
              <a:rPr lang="en-GB" u="sng" dirty="0" smtClean="0"/>
              <a:t>System Integration Testing</a:t>
            </a:r>
          </a:p>
          <a:p>
            <a:pPr marL="164249" indent="-164249">
              <a:buFont typeface="Arial" pitchFamily="34" charset="0"/>
              <a:buChar char="•"/>
            </a:pPr>
            <a:r>
              <a:rPr lang="en-GB" dirty="0" smtClean="0"/>
              <a:t>System to system</a:t>
            </a:r>
          </a:p>
          <a:p>
            <a:pPr marL="164249" indent="-164249">
              <a:buFont typeface="Arial" pitchFamily="34" charset="0"/>
              <a:buChar char="•"/>
            </a:pPr>
            <a:r>
              <a:rPr lang="en-GB" dirty="0" smtClean="0"/>
              <a:t>Hardware and software</a:t>
            </a:r>
          </a:p>
          <a:p>
            <a:pPr marL="164249" indent="-164249">
              <a:buFont typeface="Arial" pitchFamily="34" charset="0"/>
              <a:buChar char="•"/>
            </a:pPr>
            <a:r>
              <a:rPr lang="en-GB" dirty="0" smtClean="0"/>
              <a:t>Done after System testing</a:t>
            </a:r>
          </a:p>
          <a:p>
            <a:endParaRPr lang="en-US" dirty="0" smtClean="0"/>
          </a:p>
        </p:txBody>
      </p:sp>
      <p:sp>
        <p:nvSpPr>
          <p:cNvPr id="6" name="Slide Image Placeholder 5"/>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30</a:t>
            </a:fld>
            <a:endParaRPr lang="en-GB" dirty="0"/>
          </a:p>
        </p:txBody>
      </p:sp>
      <p:sp>
        <p:nvSpPr>
          <p:cNvPr id="9" name="Header Placeholder 8"/>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5906999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Rot="1" noChangeAspect="1" noChangeArrowheads="1" noTextEdit="1"/>
          </p:cNvSpPr>
          <p:nvPr>
            <p:ph type="sldImg"/>
          </p:nvPr>
        </p:nvSpPr>
        <p:spPr>
          <a:xfrm>
            <a:off x="592138" y="415925"/>
            <a:ext cx="5240337" cy="3932238"/>
          </a:xfrm>
          <a:ln/>
        </p:spPr>
      </p:sp>
      <p:sp>
        <p:nvSpPr>
          <p:cNvPr id="169991" name="Rectangle 7"/>
          <p:cNvSpPr>
            <a:spLocks noGrp="1" noChangeArrowheads="1"/>
          </p:cNvSpPr>
          <p:nvPr>
            <p:ph type="body" idx="1"/>
          </p:nvPr>
        </p:nvSpPr>
        <p:spPr/>
        <p:txBody>
          <a:bodyPr/>
          <a:lstStyle/>
          <a:p>
            <a:r>
              <a:rPr lang="en-GB" dirty="0" smtClean="0"/>
              <a:t>Very few computer systems are truly stand-alone.</a:t>
            </a:r>
          </a:p>
          <a:p>
            <a:r>
              <a:rPr lang="en-GB" dirty="0" smtClean="0"/>
              <a:t>Most will link with other systems, either internal to the organisation or external.</a:t>
            </a:r>
          </a:p>
          <a:p>
            <a:r>
              <a:rPr lang="en-GB" dirty="0" smtClean="0"/>
              <a:t>System Integration Testing ensures the system integrates with:</a:t>
            </a:r>
          </a:p>
          <a:p>
            <a:pPr marL="164249" indent="-164249">
              <a:buFont typeface="Arial" pitchFamily="34" charset="0"/>
              <a:buChar char="•"/>
            </a:pPr>
            <a:r>
              <a:rPr lang="en-GB" dirty="0" smtClean="0"/>
              <a:t>other </a:t>
            </a:r>
            <a:r>
              <a:rPr lang="en-GB" dirty="0"/>
              <a:t>internal system on same </a:t>
            </a:r>
            <a:r>
              <a:rPr lang="en-GB" dirty="0" smtClean="0"/>
              <a:t>platform (e.g. sales, marketing, accounts, management reporting), etc.</a:t>
            </a:r>
            <a:endParaRPr lang="en-GB" dirty="0"/>
          </a:p>
          <a:p>
            <a:pPr marL="164249" indent="-164249">
              <a:buFont typeface="Arial" pitchFamily="34" charset="0"/>
              <a:buChar char="•"/>
            </a:pPr>
            <a:r>
              <a:rPr lang="en-GB" dirty="0" smtClean="0"/>
              <a:t>legacy systems</a:t>
            </a:r>
          </a:p>
          <a:p>
            <a:pPr marL="164249" indent="-164249">
              <a:buFont typeface="Arial" pitchFamily="34" charset="0"/>
              <a:buChar char="•"/>
            </a:pPr>
            <a:r>
              <a:rPr lang="en-GB" dirty="0" smtClean="0"/>
              <a:t>external systems (</a:t>
            </a:r>
            <a:r>
              <a:rPr lang="en-GB" dirty="0" smtClean="0">
                <a:sym typeface="Symbol" pitchFamily="18" charset="2"/>
              </a:rPr>
              <a:t> </a:t>
            </a:r>
            <a:r>
              <a:rPr lang="en-GB" dirty="0" smtClean="0"/>
              <a:t>third-party systems,</a:t>
            </a:r>
            <a:r>
              <a:rPr lang="en-GB" dirty="0" smtClean="0">
                <a:sym typeface="Symbol" pitchFamily="18" charset="2"/>
              </a:rPr>
              <a:t> </a:t>
            </a:r>
            <a:r>
              <a:rPr lang="en-GB" dirty="0" smtClean="0"/>
              <a:t>suppliers, customers, audit, data warehouse, etc).</a:t>
            </a:r>
          </a:p>
          <a:p>
            <a:pPr marL="164249" indent="-164249">
              <a:buFont typeface="Arial" pitchFamily="34" charset="0"/>
              <a:buChar char="•"/>
            </a:pPr>
            <a:r>
              <a:rPr lang="en-GB" dirty="0" smtClean="0"/>
              <a:t>other elements in a distributed environment</a:t>
            </a:r>
          </a:p>
          <a:p>
            <a:pPr marL="164249" indent="-164249">
              <a:buFont typeface="Arial" pitchFamily="34" charset="0"/>
              <a:buChar char="•"/>
            </a:pPr>
            <a:r>
              <a:rPr lang="en-GB" dirty="0" smtClean="0"/>
              <a:t>Databases</a:t>
            </a:r>
          </a:p>
          <a:p>
            <a:pPr marL="164249" indent="-164249">
              <a:buFont typeface="Arial" pitchFamily="34" charset="0"/>
              <a:buChar char="•"/>
            </a:pPr>
            <a:endParaRPr lang="en-GB" dirty="0" smtClean="0"/>
          </a:p>
          <a:p>
            <a:pPr marL="164249" indent="-164249">
              <a:buFont typeface="Arial" pitchFamily="34" charset="0"/>
              <a:buChar char="•"/>
            </a:pPr>
            <a:r>
              <a:rPr lang="en-GB" dirty="0" smtClean="0"/>
              <a:t>How the system interacts with everything around it</a:t>
            </a:r>
          </a:p>
          <a:p>
            <a:pPr marL="164249" indent="-164249">
              <a:buFont typeface="Arial" pitchFamily="34" charset="0"/>
              <a:buChar char="•"/>
            </a:pPr>
            <a:r>
              <a:rPr lang="en-GB" dirty="0" smtClean="0"/>
              <a:t>Is it safe</a:t>
            </a:r>
          </a:p>
          <a:p>
            <a:pPr marL="164249" indent="-164249">
              <a:buFont typeface="Arial" pitchFamily="34" charset="0"/>
              <a:buChar char="•"/>
            </a:pPr>
            <a:r>
              <a:rPr lang="en-GB" dirty="0" smtClean="0"/>
              <a:t>what IS IT PORTRAYING</a:t>
            </a:r>
          </a:p>
          <a:p>
            <a:pPr marL="164249" indent="-164249">
              <a:buFont typeface="Arial" pitchFamily="34" charset="0"/>
              <a:buChar char="•"/>
            </a:pPr>
            <a:endParaRPr lang="en-GB" dirty="0" smtClean="0"/>
          </a:p>
        </p:txBody>
      </p:sp>
      <p:sp>
        <p:nvSpPr>
          <p:cNvPr id="4" name="Slide Number Placeholder 3"/>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31</a:t>
            </a:fld>
            <a:endParaRPr lang="en-GB" dirty="0"/>
          </a:p>
        </p:txBody>
      </p:sp>
      <p:sp>
        <p:nvSpPr>
          <p:cNvPr id="5" name="Header Placeholder 4"/>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011309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92138" y="415925"/>
            <a:ext cx="5240337" cy="3932238"/>
          </a:xfrm>
        </p:spPr>
      </p:sp>
      <p:sp>
        <p:nvSpPr>
          <p:cNvPr id="7" name="Notes Placeholder 6"/>
          <p:cNvSpPr>
            <a:spLocks noGrp="1"/>
          </p:cNvSpPr>
          <p:nvPr>
            <p:ph type="body" idx="1"/>
          </p:nvPr>
        </p:nvSpPr>
        <p:spPr/>
        <p:txBody>
          <a:bodyPr/>
          <a:lstStyle/>
          <a:p>
            <a:r>
              <a:rPr lang="en-GB" dirty="0" smtClean="0"/>
              <a:t>Testing links to other systems may involve hardware as well as software interfaces.</a:t>
            </a:r>
          </a:p>
          <a:p>
            <a:r>
              <a:rPr lang="en-GB" dirty="0" smtClean="0"/>
              <a:t>This might include networks, server connectivity and access, </a:t>
            </a:r>
            <a:r>
              <a:rPr lang="en-GB" dirty="0"/>
              <a:t>data transfer, security</a:t>
            </a:r>
            <a:r>
              <a:rPr lang="en-GB" dirty="0" smtClean="0"/>
              <a:t>, protocols, etc.</a:t>
            </a:r>
            <a:endParaRPr lang="en-GB" dirty="0"/>
          </a:p>
          <a:p>
            <a:r>
              <a:rPr lang="en-GB" dirty="0" smtClean="0"/>
              <a:t>SIT might be based on realistic business processes or workflows  which involve multiple systems .</a:t>
            </a:r>
          </a:p>
          <a:p>
            <a:r>
              <a:rPr lang="en-GB" dirty="0" smtClean="0"/>
              <a:t>Sometimes, SIT may have to take place before System Testing, as external data access may be required for the basic function of the system under test.</a:t>
            </a:r>
            <a:endParaRPr lang="en-GB" dirty="0"/>
          </a:p>
        </p:txBody>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32</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4145698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When testing links with external systems, testers </a:t>
            </a:r>
            <a:r>
              <a:rPr lang="en-GB" dirty="0"/>
              <a:t>may control only </a:t>
            </a:r>
            <a:r>
              <a:rPr lang="en-GB" dirty="0" smtClean="0"/>
              <a:t>their own side </a:t>
            </a:r>
            <a:r>
              <a:rPr lang="en-GB" dirty="0"/>
              <a:t>of the interface. </a:t>
            </a:r>
            <a:endParaRPr lang="en-GB" dirty="0" smtClean="0"/>
          </a:p>
          <a:p>
            <a:r>
              <a:rPr lang="en-GB" dirty="0" smtClean="0"/>
              <a:t>This </a:t>
            </a:r>
            <a:r>
              <a:rPr lang="en-GB" dirty="0"/>
              <a:t>might be considered as a risk</a:t>
            </a:r>
            <a:r>
              <a:rPr lang="en-GB" dirty="0" smtClean="0"/>
              <a:t>, as their test system may be linked to an external production system.</a:t>
            </a:r>
            <a:endParaRPr lang="en-GB" dirty="0"/>
          </a:p>
          <a:p>
            <a:r>
              <a:rPr lang="en-GB" dirty="0" smtClean="0"/>
              <a:t>In addition, cross-platform </a:t>
            </a:r>
            <a:r>
              <a:rPr lang="en-GB" dirty="0" smtClean="0"/>
              <a:t>issues </a:t>
            </a:r>
            <a:r>
              <a:rPr lang="en-GB" dirty="0"/>
              <a:t>may be significant</a:t>
            </a:r>
            <a:r>
              <a:rPr lang="en-GB" dirty="0" smtClean="0"/>
              <a:t>.</a:t>
            </a:r>
          </a:p>
          <a:p>
            <a:endParaRPr lang="en-GB" dirty="0" smtClean="0"/>
          </a:p>
          <a:p>
            <a:r>
              <a:rPr lang="en-GB" dirty="0" smtClean="0"/>
              <a:t>You still may be simulating some of the data</a:t>
            </a:r>
          </a:p>
          <a:p>
            <a:endParaRPr lang="en-GB" dirty="0" smtClean="0"/>
          </a:p>
          <a:p>
            <a:r>
              <a:rPr lang="en-GB" dirty="0" smtClean="0"/>
              <a:t>Sometimes you</a:t>
            </a:r>
            <a:r>
              <a:rPr lang="en-GB" baseline="0" dirty="0" smtClean="0"/>
              <a:t> expect users to complain – when in fact they might not do so</a:t>
            </a:r>
          </a:p>
          <a:p>
            <a:r>
              <a:rPr lang="en-GB" baseline="0" dirty="0" smtClean="0"/>
              <a:t>They might not even know there is an issue</a:t>
            </a:r>
          </a:p>
          <a:p>
            <a:endParaRPr lang="en-GB" baseline="0" dirty="0" smtClean="0"/>
          </a:p>
          <a:p>
            <a:r>
              <a:rPr lang="en-GB" baseline="0" dirty="0" smtClean="0"/>
              <a:t>2. Also do not make the assumption that the system will run the same when it is scaled up</a:t>
            </a:r>
          </a:p>
          <a:p>
            <a:endParaRPr lang="en-GB" baseline="0" dirty="0" smtClean="0"/>
          </a:p>
          <a:p>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33</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770451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slide just places Acceptance Testing in the lifecycle.</a:t>
            </a:r>
          </a:p>
          <a:p>
            <a:r>
              <a:rPr lang="en-US" dirty="0" smtClean="0"/>
              <a:t>Note there are 4 types of Acceptance Testing:</a:t>
            </a:r>
          </a:p>
          <a:p>
            <a:pPr marL="164249" indent="-164249">
              <a:buFont typeface="Arial" pitchFamily="34" charset="0"/>
              <a:buChar char="•"/>
            </a:pPr>
            <a:r>
              <a:rPr lang="en-US" dirty="0"/>
              <a:t>User Acceptance </a:t>
            </a:r>
            <a:r>
              <a:rPr lang="en-US" dirty="0" smtClean="0"/>
              <a:t>Testing</a:t>
            </a:r>
          </a:p>
          <a:p>
            <a:pPr marL="164249" indent="-164249">
              <a:buFont typeface="Arial" pitchFamily="34" charset="0"/>
              <a:buChar char="•"/>
            </a:pPr>
            <a:r>
              <a:rPr lang="en-US" dirty="0"/>
              <a:t>Operational Acceptance </a:t>
            </a:r>
            <a:r>
              <a:rPr lang="en-US" dirty="0" smtClean="0"/>
              <a:t>Testing</a:t>
            </a:r>
          </a:p>
          <a:p>
            <a:pPr marL="164249" indent="-164249">
              <a:buFont typeface="Arial" pitchFamily="34" charset="0"/>
              <a:buChar char="•"/>
            </a:pPr>
            <a:r>
              <a:rPr lang="en-US" dirty="0"/>
              <a:t>Contract Acceptance </a:t>
            </a:r>
            <a:r>
              <a:rPr lang="en-US" dirty="0" smtClean="0"/>
              <a:t>Testing</a:t>
            </a:r>
          </a:p>
          <a:p>
            <a:pPr marL="164249" indent="-164249">
              <a:buFont typeface="Arial" pitchFamily="34" charset="0"/>
              <a:buChar char="•"/>
            </a:pPr>
            <a:r>
              <a:rPr lang="en-US" dirty="0" smtClean="0"/>
              <a:t>Regulation </a:t>
            </a:r>
            <a:r>
              <a:rPr lang="en-US" dirty="0"/>
              <a:t>or Compliance Acceptance </a:t>
            </a:r>
            <a:r>
              <a:rPr lang="en-US" dirty="0" smtClean="0"/>
              <a:t>Testing</a:t>
            </a:r>
          </a:p>
          <a:p>
            <a:r>
              <a:rPr lang="en-US" dirty="0" smtClean="0"/>
              <a:t>We </a:t>
            </a:r>
            <a:r>
              <a:rPr lang="en-US" dirty="0"/>
              <a:t>will focus on User Acceptance </a:t>
            </a:r>
            <a:r>
              <a:rPr lang="en-US" dirty="0" smtClean="0"/>
              <a:t>Testing (UAT) first.</a:t>
            </a:r>
          </a:p>
          <a:p>
            <a:endParaRPr lang="en-GB" dirty="0" smtClean="0"/>
          </a:p>
        </p:txBody>
      </p:sp>
      <p:sp>
        <p:nvSpPr>
          <p:cNvPr id="6" name="Slide Image Placeholder 5"/>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34</a:t>
            </a:fld>
            <a:endParaRPr lang="en-GB" dirty="0"/>
          </a:p>
        </p:txBody>
      </p:sp>
      <p:sp>
        <p:nvSpPr>
          <p:cNvPr id="9" name="Header Placeholder 8"/>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770591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8" name="Rectangle 3"/>
          <p:cNvSpPr>
            <a:spLocks noGrp="1" noChangeArrowheads="1"/>
          </p:cNvSpPr>
          <p:nvPr>
            <p:ph type="body" idx="1"/>
          </p:nvPr>
        </p:nvSpPr>
        <p:spPr/>
        <p:txBody>
          <a:bodyPr/>
          <a:lstStyle/>
          <a:p>
            <a:r>
              <a:rPr lang="en-GB" dirty="0" smtClean="0"/>
              <a:t>At this stage, the main aim is not to find defects, but to provide users with confidence that the system will perform its purpose.</a:t>
            </a:r>
          </a:p>
          <a:p>
            <a:r>
              <a:rPr lang="en-GB" dirty="0" smtClean="0"/>
              <a:t>Should literally be to ‘Accept’ and therefore should  test the system under typical business usage. </a:t>
            </a:r>
          </a:p>
          <a:p>
            <a:endParaRPr lang="en-GB" dirty="0" smtClean="0"/>
          </a:p>
          <a:p>
            <a:r>
              <a:rPr lang="en-GB" dirty="0" smtClean="0"/>
              <a:t>Operational accepting – if live support are going to be maintain the system when we hand it over, they will also need to do acceptance testing</a:t>
            </a:r>
          </a:p>
          <a:p>
            <a:r>
              <a:rPr lang="en-GB" dirty="0" smtClean="0"/>
              <a:t>- Check that they can do their jobs</a:t>
            </a:r>
          </a:p>
          <a:p>
            <a:r>
              <a:rPr lang="en-GB" dirty="0" smtClean="0"/>
              <a:t>Business</a:t>
            </a:r>
            <a:r>
              <a:rPr lang="en-GB" baseline="0" dirty="0" smtClean="0"/>
              <a:t> acceptance testing</a:t>
            </a:r>
          </a:p>
          <a:p>
            <a:r>
              <a:rPr lang="en-GB" baseline="0" dirty="0" smtClean="0"/>
              <a:t>User acceptance testing – steps of the user stories</a:t>
            </a:r>
          </a:p>
          <a:p>
            <a:endParaRPr lang="en-GB" baseline="0" dirty="0" smtClean="0"/>
          </a:p>
          <a:p>
            <a:r>
              <a:rPr lang="en-GB" baseline="0" dirty="0" smtClean="0"/>
              <a:t>Stakeholders testing it – people who have some stakes in the </a:t>
            </a:r>
            <a:r>
              <a:rPr lang="en-GB" baseline="0" dirty="0" err="1" smtClean="0"/>
              <a:t>systrem</a:t>
            </a:r>
            <a:endParaRPr lang="en-GB" dirty="0" smtClean="0"/>
          </a:p>
        </p:txBody>
      </p:sp>
      <p:sp>
        <p:nvSpPr>
          <p:cNvPr id="5" name="Slide Image Placeholder 4"/>
          <p:cNvSpPr>
            <a:spLocks noGrp="1" noRot="1" noChangeAspect="1"/>
          </p:cNvSpPr>
          <p:nvPr>
            <p:ph type="sldImg"/>
          </p:nvPr>
        </p:nvSpPr>
        <p:spPr>
          <a:xfrm>
            <a:off x="592138" y="415925"/>
            <a:ext cx="5240337" cy="3932238"/>
          </a:xfrm>
        </p:spPr>
      </p:sp>
      <p:sp>
        <p:nvSpPr>
          <p:cNvPr id="4" name="Slide Number Placeholder 3"/>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35</a:t>
            </a:fld>
            <a:endParaRPr lang="en-GB" dirty="0"/>
          </a:p>
        </p:txBody>
      </p:sp>
      <p:sp>
        <p:nvSpPr>
          <p:cNvPr id="7" name="Header Placeholder 6"/>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614253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We should expect few defects at this stage, but we may uncover mistakes in the requirement specifications that have not been noticed until users test the system.</a:t>
            </a:r>
          </a:p>
          <a:p>
            <a:r>
              <a:rPr lang="en-GB" dirty="0" smtClean="0"/>
              <a:t>This stage is likely to highlight more non-functional issues, such as usability (screen design or data presentation), accessibility (use by disabled users), performance, load, volume issues, etc.</a:t>
            </a:r>
          </a:p>
          <a:p>
            <a:r>
              <a:rPr lang="en-GB" dirty="0" smtClean="0"/>
              <a:t>Acceptance testing can be carried out by real business users or by independent testers representing the users.</a:t>
            </a:r>
          </a:p>
          <a:p>
            <a:r>
              <a:rPr lang="en-GB" dirty="0" smtClean="0"/>
              <a:t>The test environment will often be a clone of the production system, to make it as realistic as possible.</a:t>
            </a:r>
          </a:p>
          <a:p>
            <a:r>
              <a:rPr lang="en-GB" dirty="0" smtClean="0"/>
              <a:t>A Model Office environment may be used to test business processes as well as the software system</a:t>
            </a:r>
            <a:r>
              <a:rPr lang="en-GB" dirty="0" smtClean="0"/>
              <a:t>.</a:t>
            </a:r>
          </a:p>
          <a:p>
            <a:endParaRPr lang="en-GB" dirty="0" smtClean="0"/>
          </a:p>
          <a:p>
            <a:r>
              <a:rPr lang="en-GB" dirty="0" smtClean="0"/>
              <a:t>Manual testing is still important due to things like aesthetics and what people actually like the look of.</a:t>
            </a:r>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36</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5049789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3"/>
          <p:cNvSpPr>
            <a:spLocks noGrp="1" noChangeArrowheads="1"/>
          </p:cNvSpPr>
          <p:nvPr>
            <p:ph type="body" idx="1"/>
          </p:nvPr>
        </p:nvSpPr>
        <p:spPr/>
        <p:txBody>
          <a:bodyPr/>
          <a:lstStyle/>
          <a:p>
            <a:r>
              <a:rPr lang="en-GB" dirty="0" smtClean="0"/>
              <a:t>Although traditionally done as the last stage, it may be </a:t>
            </a:r>
            <a:r>
              <a:rPr lang="en-GB" dirty="0" smtClean="0"/>
              <a:t>appropriate </a:t>
            </a:r>
            <a:r>
              <a:rPr lang="en-GB" dirty="0" smtClean="0"/>
              <a:t>to cover some aspects earlier, such as these exceptions mentioned in the slide</a:t>
            </a:r>
            <a:r>
              <a:rPr lang="en-GB" dirty="0" smtClean="0"/>
              <a:t>.</a:t>
            </a:r>
          </a:p>
          <a:p>
            <a:endParaRPr lang="en-GB" dirty="0" smtClean="0"/>
          </a:p>
          <a:p>
            <a:r>
              <a:rPr lang="en-GB" dirty="0" smtClean="0"/>
              <a:t>Can occur at any point in the v model</a:t>
            </a:r>
          </a:p>
          <a:p>
            <a:endParaRPr lang="en-GB" dirty="0" smtClean="0"/>
          </a:p>
          <a:p>
            <a:endParaRPr lang="en-GB"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37</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993946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6" name="Rectangle 3"/>
          <p:cNvSpPr>
            <a:spLocks noGrp="1" noChangeArrowheads="1"/>
          </p:cNvSpPr>
          <p:nvPr>
            <p:ph type="body" idx="1"/>
          </p:nvPr>
        </p:nvSpPr>
        <p:spPr/>
        <p:txBody>
          <a:bodyPr/>
          <a:lstStyle/>
          <a:p>
            <a:r>
              <a:rPr lang="en-GB" u="sng" dirty="0" smtClean="0"/>
              <a:t>UAT</a:t>
            </a:r>
            <a:r>
              <a:rPr lang="en-GB" dirty="0" smtClean="0"/>
              <a:t/>
            </a:r>
            <a:br>
              <a:rPr lang="en-GB" dirty="0" smtClean="0"/>
            </a:br>
            <a:r>
              <a:rPr lang="en-GB" dirty="0" smtClean="0"/>
              <a:t>Testing from a business perspective as opposed to System Testing which is from an IT perspective.</a:t>
            </a:r>
          </a:p>
          <a:p>
            <a:r>
              <a:rPr lang="en-GB" u="sng" dirty="0" smtClean="0"/>
              <a:t>OAT</a:t>
            </a:r>
            <a:r>
              <a:rPr lang="en-GB" dirty="0" smtClean="0"/>
              <a:t/>
            </a:r>
            <a:br>
              <a:rPr lang="en-GB" dirty="0" smtClean="0"/>
            </a:br>
            <a:r>
              <a:rPr lang="en-GB" dirty="0" smtClean="0"/>
              <a:t>Testing from the perspective of sys admin, DBAs, operations management, etc.  Can </a:t>
            </a:r>
            <a:r>
              <a:rPr lang="en-GB" dirty="0"/>
              <a:t>IT operations run the </a:t>
            </a:r>
            <a:r>
              <a:rPr lang="en-GB" dirty="0" smtClean="0"/>
              <a:t>new or amended system?  Will the system performance impact on agreed Service Level Targets (SLTs)?  Can hardware such as network, servers, disks, cope with expected volume and capacity?</a:t>
            </a:r>
          </a:p>
          <a:p>
            <a:r>
              <a:rPr lang="en-GB" u="sng" dirty="0" smtClean="0"/>
              <a:t>CAT</a:t>
            </a:r>
            <a:r>
              <a:rPr lang="en-GB" dirty="0" smtClean="0"/>
              <a:t/>
            </a:r>
            <a:br>
              <a:rPr lang="en-GB" dirty="0" smtClean="0"/>
            </a:br>
            <a:r>
              <a:rPr lang="en-GB" dirty="0" smtClean="0"/>
              <a:t>If a contract is involved (e.g. outsourced software development) then check that the terms of the contract have been met, such as timescales for delivering software to client.</a:t>
            </a:r>
          </a:p>
          <a:p>
            <a:r>
              <a:rPr lang="en-GB" u="sng" dirty="0" smtClean="0"/>
              <a:t>RAT</a:t>
            </a:r>
            <a:r>
              <a:rPr lang="en-GB" dirty="0" smtClean="0"/>
              <a:t/>
            </a:r>
            <a:br>
              <a:rPr lang="en-GB" dirty="0" smtClean="0"/>
            </a:br>
            <a:r>
              <a:rPr lang="en-GB" dirty="0" smtClean="0"/>
              <a:t>We must all comply with generic legal frameworks such as Health &amp; Safety, Data Protection, Freedom of Information, Disability Discrimination, etc.</a:t>
            </a:r>
          </a:p>
          <a:p>
            <a:r>
              <a:rPr lang="en-GB" dirty="0" smtClean="0"/>
              <a:t>In addition, most businesses have industry regulatory frameworks, e.g. FSA for financial services, OFCOM for communications industry, etc.</a:t>
            </a:r>
          </a:p>
          <a:p>
            <a:r>
              <a:rPr lang="en-GB" dirty="0" smtClean="0"/>
              <a:t>We must ensure that new systems comply with all these requirements as well as specific project requirements.</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38</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912904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Rectangle 3"/>
          <p:cNvSpPr>
            <a:spLocks noGrp="1" noChangeArrowheads="1"/>
          </p:cNvSpPr>
          <p:nvPr>
            <p:ph type="body" idx="1"/>
          </p:nvPr>
        </p:nvSpPr>
        <p:spPr>
          <a:xfrm>
            <a:off x="676369" y="4544106"/>
            <a:ext cx="5072764" cy="5000264"/>
          </a:xfrm>
        </p:spPr>
        <p:txBody>
          <a:bodyPr/>
          <a:lstStyle/>
          <a:p>
            <a:r>
              <a:rPr lang="en-US" dirty="0" smtClean="0"/>
              <a:t>Developers of market, or COTS, software often want to get feedback from potential or existing customers in their market before the software product is put up for sale commercially.</a:t>
            </a:r>
          </a:p>
          <a:p>
            <a:r>
              <a:rPr lang="en-US" dirty="0"/>
              <a:t>A</a:t>
            </a:r>
            <a:r>
              <a:rPr lang="en-US" dirty="0" smtClean="0"/>
              <a:t>lpha testing is performed at the developing organisation’s site but not by the developing team.  Beta testing, or field-testing, is performed by customers or potential customers at their own locations.</a:t>
            </a:r>
          </a:p>
          <a:p>
            <a:r>
              <a:rPr lang="en-GB" dirty="0" smtClean="0"/>
              <a:t>Strictly speaking it applies to ‘shrink-wrapped’ software, where exposure to the widest group of users is essential and of course it will be based on advertised features and usage of the package.</a:t>
            </a:r>
          </a:p>
          <a:p>
            <a:r>
              <a:rPr lang="en-GB" dirty="0" smtClean="0"/>
              <a:t>The software should only be released when stable and there must be a well-organised method for taking user comments and dealing with them.</a:t>
            </a:r>
          </a:p>
          <a:p>
            <a:r>
              <a:rPr lang="en-GB" b="1" u="sng" dirty="0" smtClean="0"/>
              <a:t>EXTRA NOTE ON TEST LEVELS</a:t>
            </a:r>
          </a:p>
          <a:p>
            <a:r>
              <a:rPr lang="en-GB" dirty="0" smtClean="0"/>
              <a:t>Many organisations have a final test stage before major new systems are released, after Acceptance Testing.  This will usually be a series of spot-checks on the live production environment, to ensure there are no unexpected problems.</a:t>
            </a:r>
          </a:p>
          <a:p>
            <a:r>
              <a:rPr lang="en-GB" dirty="0" smtClean="0"/>
              <a:t>This process goes under many names</a:t>
            </a:r>
            <a:r>
              <a:rPr lang="en-GB" dirty="0"/>
              <a:t>, including </a:t>
            </a:r>
            <a:r>
              <a:rPr lang="en-GB" dirty="0" smtClean="0"/>
              <a:t>Pre-production Test, Implementation </a:t>
            </a:r>
            <a:r>
              <a:rPr lang="en-GB" dirty="0"/>
              <a:t>Test, </a:t>
            </a:r>
            <a:r>
              <a:rPr lang="en-GB" dirty="0" smtClean="0"/>
              <a:t>Confidence </a:t>
            </a:r>
            <a:r>
              <a:rPr lang="en-GB" dirty="0"/>
              <a:t>Test, Surface Test, Smoke Test, Release Assurance Test, </a:t>
            </a:r>
            <a:r>
              <a:rPr lang="en-GB" dirty="0" smtClean="0"/>
              <a:t>Production </a:t>
            </a:r>
            <a:r>
              <a:rPr lang="en-GB" dirty="0"/>
              <a:t>Proving</a:t>
            </a:r>
            <a:r>
              <a:rPr lang="en-GB" dirty="0" smtClean="0"/>
              <a:t>, Sanity Test, etc.</a:t>
            </a:r>
            <a:br>
              <a:rPr lang="en-GB" dirty="0" smtClean="0"/>
            </a:br>
            <a:r>
              <a:rPr lang="en-GB" i="1" dirty="0" smtClean="0"/>
              <a:t>(all these have been mentioned by delegates on STF courses</a:t>
            </a:r>
            <a:r>
              <a:rPr lang="en-GB" i="1" dirty="0" smtClean="0"/>
              <a:t>!)</a:t>
            </a:r>
          </a:p>
          <a:p>
            <a:endParaRPr lang="en-GB" i="1" dirty="0" smtClean="0"/>
          </a:p>
          <a:p>
            <a:r>
              <a:rPr lang="en-GB" i="1" dirty="0" smtClean="0"/>
              <a:t>Alpha is done</a:t>
            </a:r>
            <a:r>
              <a:rPr lang="en-GB" i="1" baseline="0" dirty="0" smtClean="0"/>
              <a:t> on your site – with your people</a:t>
            </a:r>
          </a:p>
          <a:p>
            <a:endParaRPr lang="en-GB" i="1" dirty="0" smtClean="0"/>
          </a:p>
          <a:p>
            <a:endParaRPr lang="en-GB" i="1" dirty="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39</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696411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92138" y="415925"/>
            <a:ext cx="5240337" cy="3932238"/>
          </a:xfrm>
        </p:spPr>
      </p:sp>
      <p:sp>
        <p:nvSpPr>
          <p:cNvPr id="7" name="Notes Placeholder 6"/>
          <p:cNvSpPr>
            <a:spLocks noGrp="1"/>
          </p:cNvSpPr>
          <p:nvPr>
            <p:ph type="body" idx="1"/>
          </p:nvPr>
        </p:nvSpPr>
        <p:spPr/>
        <p:txBody>
          <a:bodyPr/>
          <a:lstStyle/>
          <a:p>
            <a:r>
              <a:rPr lang="en-GB" dirty="0" smtClean="0"/>
              <a:t>XP – feedback of programming</a:t>
            </a:r>
          </a:p>
          <a:p>
            <a:r>
              <a:rPr lang="en-GB" dirty="0" smtClean="0"/>
              <a:t>TDD and peer programming</a:t>
            </a:r>
          </a:p>
          <a:p>
            <a:r>
              <a:rPr lang="en-GB" dirty="0" smtClean="0"/>
              <a:t>Martin</a:t>
            </a:r>
            <a:r>
              <a:rPr lang="en-GB" baseline="0" dirty="0" smtClean="0"/>
              <a:t> Fowler</a:t>
            </a:r>
          </a:p>
          <a:p>
            <a:r>
              <a:rPr lang="en-GB" dirty="0" smtClean="0"/>
              <a:t>Kanban</a:t>
            </a:r>
            <a:r>
              <a:rPr lang="en-GB" baseline="0" dirty="0" smtClean="0"/>
              <a:t> – a way of tracking the Work in Progress</a:t>
            </a:r>
          </a:p>
          <a:p>
            <a:endParaRPr lang="en-GB" dirty="0" smtClean="0"/>
          </a:p>
        </p:txBody>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a:t>
            </a:fld>
            <a:endParaRPr lang="en-GB" dirty="0"/>
          </a:p>
        </p:txBody>
      </p:sp>
      <p:sp>
        <p:nvSpPr>
          <p:cNvPr id="9" name="Header Placeholder 8"/>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114716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3"/>
          <p:cNvSpPr>
            <a:spLocks noGrp="1" noChangeArrowheads="1"/>
          </p:cNvSpPr>
          <p:nvPr>
            <p:ph type="body" idx="1"/>
          </p:nvPr>
        </p:nvSpPr>
        <p:spPr/>
        <p:txBody>
          <a:bodyPr/>
          <a:lstStyle/>
          <a:p>
            <a:endParaRPr lang="en-GB"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40</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377132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Functional and Non-functional testing is based on analysis of specified requirements, so are considered black-box.</a:t>
            </a:r>
          </a:p>
          <a:p>
            <a:r>
              <a:rPr lang="en-US" dirty="0" smtClean="0"/>
              <a:t>Structural testing is based on measuring coverage of some structure in the system, such as program design or structural model.</a:t>
            </a:r>
          </a:p>
          <a:p>
            <a:r>
              <a:rPr lang="en-US" dirty="0" smtClean="0"/>
              <a:t>A model of the software may be developed and/or used in structural testing (e.g., a control flow </a:t>
            </a:r>
            <a:r>
              <a:rPr lang="en-GB" dirty="0" smtClean="0"/>
              <a:t>model or menu structure model), non-functional testing (e.g. performance model, usability model </a:t>
            </a:r>
            <a:r>
              <a:rPr lang="en-US" dirty="0" smtClean="0"/>
              <a:t>security threat modeling), and functional testing (e.g. a process flow model, a state transition model or a plain language specification).</a:t>
            </a:r>
          </a:p>
          <a:p>
            <a:r>
              <a:rPr lang="en-GB" dirty="0" smtClean="0"/>
              <a:t>A functional requirement as per IEEE Std 829-1998 definition: “A requirement that specifies a function that a system or system component must perform”.</a:t>
            </a:r>
          </a:p>
          <a:p>
            <a:r>
              <a:rPr lang="en-GB" dirty="0" smtClean="0"/>
              <a:t>Functional and non functional are both equally important, although testers often focus more on functional testing.</a:t>
            </a:r>
          </a:p>
          <a:p>
            <a:endParaRPr lang="en-GB" dirty="0" smtClean="0"/>
          </a:p>
          <a:p>
            <a:r>
              <a:rPr lang="en-GB" dirty="0" smtClean="0"/>
              <a:t>Bb testing is that we imagine </a:t>
            </a:r>
            <a:r>
              <a:rPr lang="en-GB" dirty="0" err="1" smtClean="0"/>
              <a:t>aht</a:t>
            </a:r>
            <a:r>
              <a:rPr lang="en-GB" dirty="0" smtClean="0"/>
              <a:t> we are testing is within a black box – you cannot</a:t>
            </a:r>
            <a:r>
              <a:rPr lang="en-GB" baseline="0" dirty="0" smtClean="0"/>
              <a:t> see inside the box, the only thing you can test is what you put in and what you get out</a:t>
            </a:r>
          </a:p>
          <a:p>
            <a:r>
              <a:rPr lang="en-GB" baseline="0" dirty="0" err="1" smtClean="0"/>
              <a:t>Wb</a:t>
            </a:r>
            <a:r>
              <a:rPr lang="en-GB" baseline="0" dirty="0" smtClean="0"/>
              <a:t> testing is also structural testing – we can see what happens inside</a:t>
            </a:r>
          </a:p>
          <a:p>
            <a:endParaRPr lang="en-GB" dirty="0"/>
          </a:p>
        </p:txBody>
      </p:sp>
      <p:sp>
        <p:nvSpPr>
          <p:cNvPr id="9" name="Slide Image Placeholder 8"/>
          <p:cNvSpPr>
            <a:spLocks noGrp="1" noRot="1" noChangeAspect="1"/>
          </p:cNvSpPr>
          <p:nvPr>
            <p:ph type="sldImg"/>
          </p:nvPr>
        </p:nvSpPr>
        <p:spPr>
          <a:xfrm>
            <a:off x="592138" y="415925"/>
            <a:ext cx="5240337" cy="3932238"/>
          </a:xfrm>
        </p:spPr>
      </p:sp>
      <p:sp>
        <p:nvSpPr>
          <p:cNvPr id="6" name="Slide Number Placeholder 5"/>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41</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4158124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3"/>
          <p:cNvSpPr>
            <a:spLocks noGrp="1" noChangeArrowheads="1"/>
          </p:cNvSpPr>
          <p:nvPr>
            <p:ph type="body" idx="1"/>
          </p:nvPr>
        </p:nvSpPr>
        <p:spPr/>
        <p:txBody>
          <a:bodyPr/>
          <a:lstStyle/>
          <a:p>
            <a:r>
              <a:rPr lang="en-GB" dirty="0" smtClean="0"/>
              <a:t>Functional testing is usually associated with data manipulation:</a:t>
            </a:r>
          </a:p>
          <a:p>
            <a:pPr marL="164249" indent="-164249">
              <a:buFont typeface="Arial" pitchFamily="34" charset="0"/>
              <a:buChar char="•"/>
            </a:pPr>
            <a:r>
              <a:rPr lang="en-GB" dirty="0" smtClean="0"/>
              <a:t>Input</a:t>
            </a:r>
          </a:p>
          <a:p>
            <a:pPr marL="164249" indent="-164249">
              <a:spcBef>
                <a:spcPts val="0"/>
              </a:spcBef>
              <a:buFont typeface="Arial" pitchFamily="34" charset="0"/>
              <a:buChar char="•"/>
            </a:pPr>
            <a:r>
              <a:rPr lang="en-GB" dirty="0" smtClean="0"/>
              <a:t>Validation</a:t>
            </a:r>
          </a:p>
          <a:p>
            <a:pPr marL="164249" indent="-164249">
              <a:spcBef>
                <a:spcPts val="0"/>
              </a:spcBef>
              <a:buFont typeface="Arial" pitchFamily="34" charset="0"/>
              <a:buChar char="•"/>
            </a:pPr>
            <a:r>
              <a:rPr lang="en-GB" dirty="0" smtClean="0"/>
              <a:t>Processing</a:t>
            </a:r>
          </a:p>
          <a:p>
            <a:pPr marL="164249" indent="-164249">
              <a:spcBef>
                <a:spcPts val="0"/>
              </a:spcBef>
              <a:buFont typeface="Arial" pitchFamily="34" charset="0"/>
              <a:buChar char="•"/>
            </a:pPr>
            <a:r>
              <a:rPr lang="en-GB" dirty="0" smtClean="0"/>
              <a:t>Storage</a:t>
            </a:r>
          </a:p>
          <a:p>
            <a:pPr marL="164249" indent="-164249">
              <a:spcBef>
                <a:spcPts val="0"/>
              </a:spcBef>
              <a:buFont typeface="Arial" pitchFamily="34" charset="0"/>
              <a:buChar char="•"/>
            </a:pPr>
            <a:r>
              <a:rPr lang="en-GB" dirty="0" smtClean="0"/>
              <a:t>Output</a:t>
            </a:r>
          </a:p>
          <a:p>
            <a:r>
              <a:rPr lang="en-GB" dirty="0" smtClean="0"/>
              <a:t>For new projects, this will be defined in written requirements or specifications.  Sometimes, for changes to old legacy systems, there may be little of now written requirements.</a:t>
            </a:r>
          </a:p>
          <a:p>
            <a:r>
              <a:rPr lang="en-GB" dirty="0" smtClean="0"/>
              <a:t>Note that the BCS syllabus for BAE and RE exams include security and interoperability as non-functional requirements!  This is only an issue for delegates doing both STF and BAE/RE courses</a:t>
            </a:r>
            <a:r>
              <a:rPr lang="en-GB" dirty="0" smtClean="0"/>
              <a:t>.</a:t>
            </a:r>
          </a:p>
          <a:p>
            <a:endParaRPr lang="en-GB" dirty="0" smtClean="0"/>
          </a:p>
          <a:p>
            <a:r>
              <a:rPr lang="en-GB" dirty="0" smtClean="0"/>
              <a:t>BB testing is when you don’t care how the system performs the task</a:t>
            </a:r>
            <a:endParaRPr lang="en-GB"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42</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1926050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Rectangle 3"/>
          <p:cNvSpPr>
            <a:spLocks noGrp="1" noChangeArrowheads="1"/>
          </p:cNvSpPr>
          <p:nvPr>
            <p:ph type="body" idx="1"/>
          </p:nvPr>
        </p:nvSpPr>
        <p:spPr/>
        <p:txBody>
          <a:bodyPr/>
          <a:lstStyle/>
          <a:p>
            <a:r>
              <a:rPr lang="en-GB" dirty="0" smtClean="0"/>
              <a:t>Move quickly over this, we will cover techniques later.</a:t>
            </a:r>
          </a:p>
          <a:p>
            <a:r>
              <a:rPr lang="en-GB" dirty="0" smtClean="0"/>
              <a:t>Q: How many functional tests COULD you design for this simple requirement?</a:t>
            </a:r>
          </a:p>
          <a:p>
            <a:r>
              <a:rPr lang="en-GB" dirty="0" smtClean="0"/>
              <a:t>A: As many as you like!  (remember “exhaustive testing is impossible.”)</a:t>
            </a:r>
          </a:p>
          <a:p>
            <a:r>
              <a:rPr lang="en-GB" dirty="0"/>
              <a:t>Q: How many functional tests </a:t>
            </a:r>
            <a:r>
              <a:rPr lang="en-GB" dirty="0" smtClean="0"/>
              <a:t>WOULD you design </a:t>
            </a:r>
            <a:r>
              <a:rPr lang="en-GB" dirty="0"/>
              <a:t>for this simple requirement?</a:t>
            </a:r>
          </a:p>
          <a:p>
            <a:r>
              <a:rPr lang="en-GB" dirty="0" smtClean="0"/>
              <a:t>A: Probably one valid and a few different invalid tests.</a:t>
            </a:r>
          </a:p>
          <a:p>
            <a:r>
              <a:rPr lang="en-GB" dirty="0" smtClean="0"/>
              <a:t>The design will influence the variations that can be input.</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43</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132257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Well-written requirements should include non-functional requirements as well as functional.  Non-functional requirements are often constraints on the functionality, e.g. constraint on how, how often, who, when or where a function can take place.</a:t>
            </a:r>
          </a:p>
          <a:p>
            <a:r>
              <a:rPr lang="en-US" dirty="0" smtClean="0"/>
              <a:t>So non-functional testing is black-box as it is based on analysis of written requirements.</a:t>
            </a:r>
          </a:p>
          <a:p>
            <a:r>
              <a:rPr lang="en-US" dirty="0" smtClean="0"/>
              <a:t>Non-functional testing may be performed at all test levels.</a:t>
            </a:r>
          </a:p>
          <a:p>
            <a:r>
              <a:rPr lang="en-US" dirty="0" smtClean="0"/>
              <a:t>The term non-functional testing describes the tests required to measure characteristics of systems and software that can be quantified on a varying scale, such as response times for performance testing. </a:t>
            </a:r>
          </a:p>
          <a:p>
            <a:r>
              <a:rPr lang="en-US" dirty="0" smtClean="0"/>
              <a:t>These tests can be referenced to a quality model such as the one defined in ‘Software Engineering – Software Product Quality’ (ISO 9126). </a:t>
            </a:r>
          </a:p>
          <a:p>
            <a:r>
              <a:rPr lang="en-US" dirty="0" smtClean="0"/>
              <a:t>Non-functional testing considers the external behavior of the software and in most cases uses black-box test design techniques to accomplish that</a:t>
            </a:r>
            <a:r>
              <a:rPr lang="en-US" dirty="0" smtClean="0"/>
              <a:t>.</a:t>
            </a:r>
          </a:p>
          <a:p>
            <a:endParaRPr lang="en-US" dirty="0" smtClean="0"/>
          </a:p>
          <a:p>
            <a:r>
              <a:rPr lang="en-US" dirty="0" smtClean="0"/>
              <a:t>To measure usability to can ask them their opinion</a:t>
            </a:r>
          </a:p>
          <a:p>
            <a:r>
              <a:rPr lang="en-US" dirty="0" smtClean="0"/>
              <a:t>Or</a:t>
            </a:r>
            <a:r>
              <a:rPr lang="en-US" baseline="0" dirty="0" smtClean="0"/>
              <a:t> you can time them – time them how long it takes to perform a task</a:t>
            </a:r>
          </a:p>
          <a:p>
            <a:r>
              <a:rPr lang="en-US" baseline="0" dirty="0" smtClean="0"/>
              <a:t>UX stuff</a:t>
            </a:r>
          </a:p>
          <a:p>
            <a:endParaRPr lang="en-US" baseline="0" dirty="0" smtClean="0"/>
          </a:p>
          <a:p>
            <a:r>
              <a:rPr lang="en-US" baseline="0" dirty="0" smtClean="0"/>
              <a:t>ISO9000’s are all to do with testing</a:t>
            </a:r>
          </a:p>
          <a:p>
            <a:r>
              <a:rPr lang="en-US" baseline="0" dirty="0" err="1" smtClean="0"/>
              <a:t>Iso</a:t>
            </a:r>
            <a:r>
              <a:rPr lang="en-US" baseline="0" dirty="0" smtClean="0"/>
              <a:t> 9126 – is a particular one – “Software Engineering – Software Product Quality”</a:t>
            </a:r>
          </a:p>
          <a:p>
            <a:r>
              <a:rPr lang="en-US" baseline="0" dirty="0" smtClean="0"/>
              <a:t>IEEE – standard for testing documentation</a:t>
            </a:r>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44</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735602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3"/>
          <p:cNvSpPr>
            <a:spLocks noGrp="1" noChangeArrowheads="1"/>
          </p:cNvSpPr>
          <p:nvPr>
            <p:ph type="body" idx="1"/>
          </p:nvPr>
        </p:nvSpPr>
        <p:spPr/>
        <p:txBody>
          <a:bodyPr/>
          <a:lstStyle/>
          <a:p>
            <a:r>
              <a:rPr lang="en-GB" dirty="0" smtClean="0"/>
              <a:t>Non-functional issues are often qualitative (the “-ilities”) as opposed to functional issues which are usually quantitative.</a:t>
            </a:r>
          </a:p>
          <a:p>
            <a:r>
              <a:rPr lang="en-GB" dirty="0" smtClean="0"/>
              <a:t>Non-functional requirements are of course just as important to the customer as the functional requirements, sometimes more so!</a:t>
            </a:r>
          </a:p>
          <a:p>
            <a:r>
              <a:rPr lang="en-GB" dirty="0" smtClean="0"/>
              <a:t>In order to test them they should be expressed as measurable criteria, probably from a Service Level Agreement for aspects like Availability and Reliability.</a:t>
            </a:r>
          </a:p>
          <a:p>
            <a:endParaRPr lang="en-GB"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45</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5835861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3"/>
          <p:cNvSpPr>
            <a:spLocks noGrp="1" noChangeArrowheads="1"/>
          </p:cNvSpPr>
          <p:nvPr>
            <p:ph type="body" idx="1"/>
          </p:nvPr>
        </p:nvSpPr>
        <p:spPr/>
        <p:txBody>
          <a:bodyPr/>
          <a:lstStyle/>
          <a:p>
            <a:r>
              <a:rPr lang="en-GB" dirty="0" smtClean="0"/>
              <a:t>This is a good example of how non-functional requirements are often poorly-written and therefore difficult to test.</a:t>
            </a:r>
          </a:p>
          <a:p>
            <a:r>
              <a:rPr lang="en-GB" dirty="0" smtClean="0"/>
              <a:t>In theory, a single test with a 3-second response at 9.30am and one at 4.30pm will satisfy this requirement!</a:t>
            </a:r>
          </a:p>
          <a:p>
            <a:r>
              <a:rPr lang="en-GB" dirty="0"/>
              <a:t>The example above could be improved by assessing per application rather than a whole system, dependent on number of users, whether it is customer-facing etc.</a:t>
            </a:r>
          </a:p>
          <a:p>
            <a:r>
              <a:rPr lang="en-GB" dirty="0" smtClean="0"/>
              <a:t>Non functional testing is very difficult without precise expression of measurable requirements, often in the form of a range of acceptable values. </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46</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152895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8" name="Rectangle 3"/>
          <p:cNvSpPr>
            <a:spLocks noGrp="1" noChangeArrowheads="1"/>
          </p:cNvSpPr>
          <p:nvPr>
            <p:ph type="body" idx="1"/>
          </p:nvPr>
        </p:nvSpPr>
        <p:spPr/>
        <p:txBody>
          <a:bodyPr/>
          <a:lstStyle/>
          <a:p>
            <a:r>
              <a:rPr lang="en-US" dirty="0"/>
              <a:t>Structural testing is not about testing </a:t>
            </a:r>
            <a:r>
              <a:rPr lang="en-US" dirty="0" smtClean="0"/>
              <a:t>system functionality</a:t>
            </a:r>
            <a:r>
              <a:rPr lang="en-US" dirty="0"/>
              <a:t>.</a:t>
            </a:r>
          </a:p>
          <a:p>
            <a:r>
              <a:rPr lang="en-US" dirty="0" smtClean="0"/>
              <a:t>The key concept is coverage.  Any aspect of a system which can be represented in a structural diagram can be used as the basis for structural testing, e.g.</a:t>
            </a:r>
          </a:p>
          <a:p>
            <a:pPr marL="164249" indent="-164249">
              <a:buFont typeface="Arial" pitchFamily="34" charset="0"/>
              <a:buChar char="•"/>
            </a:pPr>
            <a:r>
              <a:rPr lang="en-US" dirty="0" smtClean="0"/>
              <a:t>Program code design: coverage of statement, decisions, paths.</a:t>
            </a:r>
          </a:p>
          <a:p>
            <a:pPr marL="164249" indent="-164249">
              <a:buFont typeface="Arial" pitchFamily="34" charset="0"/>
              <a:buChar char="•"/>
            </a:pPr>
            <a:r>
              <a:rPr lang="en-US" dirty="0" smtClean="0"/>
              <a:t>Component hierarchy diagram: coverage of component </a:t>
            </a:r>
            <a:r>
              <a:rPr lang="en-US" dirty="0" smtClean="0"/>
              <a:t>interfaces</a:t>
            </a:r>
            <a:r>
              <a:rPr lang="en-US" dirty="0" smtClean="0"/>
              <a:t>.</a:t>
            </a:r>
          </a:p>
          <a:p>
            <a:pPr marL="164249" indent="-164249">
              <a:buFont typeface="Arial" pitchFamily="34" charset="0"/>
              <a:buChar char="•"/>
            </a:pPr>
            <a:r>
              <a:rPr lang="en-US" dirty="0" smtClean="0"/>
              <a:t>Web page structure: coverage of page navigation</a:t>
            </a:r>
          </a:p>
          <a:p>
            <a:r>
              <a:rPr lang="en-US" dirty="0" smtClean="0"/>
              <a:t>In practice, this usually follows black-box techniques and is used to enhance coverage.  For example, functional testing might have covered 80% of program code, so structural tests are designed to cover the remaining 20% in order to provide 100% coverage.</a:t>
            </a:r>
          </a:p>
          <a:p>
            <a:r>
              <a:rPr lang="en-US" dirty="0"/>
              <a:t>Full structural testing is very thorough but time-consuming, and is often mandated in safety-critical systems such as missile guidance systems.</a:t>
            </a:r>
          </a:p>
          <a:p>
            <a:r>
              <a:rPr lang="en-US" dirty="0" smtClean="0"/>
              <a:t>Sometimes called white box, open box or glass box. </a:t>
            </a:r>
          </a:p>
          <a:p>
            <a:r>
              <a:rPr lang="en-US" dirty="0" smtClean="0"/>
              <a:t>Although it is most thoroughly done at component level, with multi-component systems, you need to know the underlying structure in order to test, therefore are doing ‘grey box’ in reality.</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47</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4360790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2" name="Rectangle 3"/>
          <p:cNvSpPr>
            <a:spLocks noGrp="1" noChangeArrowheads="1"/>
          </p:cNvSpPr>
          <p:nvPr>
            <p:ph type="body" idx="1"/>
          </p:nvPr>
        </p:nvSpPr>
        <p:spPr/>
        <p:txBody>
          <a:bodyPr/>
          <a:lstStyle/>
          <a:p>
            <a:r>
              <a:rPr lang="en-GB" dirty="0" smtClean="0"/>
              <a:t>In this simple example, 2 tests are required to ensure 100% coverage of all decision outcomes.</a:t>
            </a:r>
          </a:p>
          <a:p>
            <a:r>
              <a:rPr lang="en-GB" dirty="0" smtClean="0"/>
              <a:t>Draw this on the board step by </a:t>
            </a:r>
            <a:r>
              <a:rPr lang="en-GB" dirty="0" smtClean="0"/>
              <a:t>step </a:t>
            </a:r>
            <a:r>
              <a:rPr lang="en-GB" dirty="0" smtClean="0"/>
              <a:t>if delegates aren’t familiar with program code or flowcharts</a:t>
            </a:r>
            <a:r>
              <a:rPr lang="en-GB" dirty="0" smtClean="0"/>
              <a:t>.</a:t>
            </a:r>
          </a:p>
          <a:p>
            <a:endParaRPr lang="en-GB" dirty="0" smtClean="0"/>
          </a:p>
          <a:p>
            <a:r>
              <a:rPr lang="en-GB" dirty="0" smtClean="0"/>
              <a:t>Every line that is </a:t>
            </a:r>
            <a:r>
              <a:rPr lang="en-GB" dirty="0" err="1" smtClean="0"/>
              <a:t>doenst</a:t>
            </a:r>
            <a:r>
              <a:rPr lang="en-GB" dirty="0" smtClean="0"/>
              <a:t> something is a box</a:t>
            </a:r>
          </a:p>
          <a:p>
            <a:endParaRPr lang="en-GB" dirty="0" smtClean="0"/>
          </a:p>
          <a:p>
            <a:r>
              <a:rPr lang="en-GB" dirty="0" smtClean="0"/>
              <a:t>One of these dotted lines needed to go through each box</a:t>
            </a:r>
          </a:p>
          <a:p>
            <a:r>
              <a:rPr lang="en-GB" dirty="0" smtClean="0"/>
              <a:t>In</a:t>
            </a:r>
            <a:r>
              <a:rPr lang="en-GB" baseline="0" dirty="0" smtClean="0"/>
              <a:t> order to get 100% coverage we need to complete 2 tests</a:t>
            </a:r>
          </a:p>
          <a:p>
            <a:r>
              <a:rPr lang="en-GB" baseline="0" dirty="0" smtClean="0"/>
              <a:t>We have to ensure that we test all outcomes</a:t>
            </a:r>
          </a:p>
          <a:p>
            <a:endParaRPr lang="en-GB" baseline="0" dirty="0" smtClean="0"/>
          </a:p>
          <a:p>
            <a:r>
              <a:rPr lang="en-GB" baseline="0" dirty="0" smtClean="0"/>
              <a:t>100% decision coverage is automatically 100% statement coverage</a:t>
            </a:r>
            <a:endParaRPr lang="en-GB"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48</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9151202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92138" y="415925"/>
            <a:ext cx="5240337" cy="3932238"/>
          </a:xfrm>
        </p:spPr>
      </p:sp>
      <p:sp>
        <p:nvSpPr>
          <p:cNvPr id="7" name="Notes Placeholder 6"/>
          <p:cNvSpPr>
            <a:spLocks noGrp="1"/>
          </p:cNvSpPr>
          <p:nvPr>
            <p:ph type="body" idx="1"/>
          </p:nvPr>
        </p:nvSpPr>
        <p:spPr/>
        <p:txBody>
          <a:bodyPr/>
          <a:lstStyle/>
          <a:p>
            <a:r>
              <a:rPr lang="en-GB" dirty="0" smtClean="0"/>
              <a:t>Following a change or fix, any test which previously failed should be re-run to ensure it now passes (Re-test), while tests which previously passed may need be re-run to ensure they still pass (Regression test.)</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01" y="5891710"/>
            <a:ext cx="5160876" cy="1558030"/>
          </a:xfrm>
          <a:prstGeom prst="rect">
            <a:avLst/>
          </a:prstGeom>
        </p:spPr>
      </p:pic>
      <p:sp>
        <p:nvSpPr>
          <p:cNvPr id="6" name="Slide Number Placeholder 5"/>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49</a:t>
            </a:fld>
            <a:endParaRPr lang="en-GB" dirty="0"/>
          </a:p>
        </p:txBody>
      </p:sp>
      <p:sp>
        <p:nvSpPr>
          <p:cNvPr id="10" name="Header Placeholder 9"/>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965286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b="1" dirty="0" smtClean="0"/>
              <a:t>Waterfall Model (WW Royce, 1970)</a:t>
            </a:r>
          </a:p>
          <a:p>
            <a:r>
              <a:rPr lang="en-GB" u="sng" dirty="0" smtClean="0"/>
              <a:t>Features</a:t>
            </a:r>
          </a:p>
          <a:p>
            <a:pPr marL="164249" indent="-164249">
              <a:buFont typeface="Arial" pitchFamily="34" charset="0"/>
              <a:buChar char="•"/>
            </a:pPr>
            <a:r>
              <a:rPr lang="en-GB" dirty="0" smtClean="0"/>
              <a:t>Sequential stages</a:t>
            </a:r>
          </a:p>
          <a:p>
            <a:pPr marL="164249" indent="-164249">
              <a:buFont typeface="Arial" pitchFamily="34" charset="0"/>
              <a:buChar char="•"/>
            </a:pPr>
            <a:r>
              <a:rPr lang="en-GB" dirty="0" smtClean="0"/>
              <a:t>Each stage finishes before the next begins</a:t>
            </a:r>
          </a:p>
          <a:p>
            <a:pPr marL="164249" indent="-164249">
              <a:buFont typeface="Arial" pitchFamily="34" charset="0"/>
              <a:buChar char="•"/>
            </a:pPr>
            <a:r>
              <a:rPr lang="en-GB" dirty="0" smtClean="0"/>
              <a:t>Each stage outputs documents which are input to next stage</a:t>
            </a:r>
          </a:p>
          <a:p>
            <a:pPr marL="164249" indent="-164249">
              <a:buFont typeface="Arial" pitchFamily="34" charset="0"/>
              <a:buChar char="•"/>
            </a:pPr>
            <a:r>
              <a:rPr lang="en-GB" dirty="0" smtClean="0"/>
              <a:t>Each stage carried out by specialists</a:t>
            </a:r>
          </a:p>
          <a:p>
            <a:pPr marL="164249" indent="-164249">
              <a:buFont typeface="Arial" pitchFamily="34" charset="0"/>
              <a:buChar char="•"/>
            </a:pPr>
            <a:r>
              <a:rPr lang="en-GB" dirty="0" smtClean="0"/>
              <a:t>Long timescales – each stage may last weeks or even months</a:t>
            </a:r>
          </a:p>
          <a:p>
            <a:pPr marL="164249" indent="-164249">
              <a:buFont typeface="Arial" pitchFamily="34" charset="0"/>
              <a:buChar char="•"/>
            </a:pPr>
            <a:r>
              <a:rPr lang="en-GB" dirty="0" smtClean="0"/>
              <a:t>All testing done at the end, after the code is developed</a:t>
            </a:r>
          </a:p>
          <a:p>
            <a:pPr marL="164249" indent="-164249">
              <a:buFont typeface="Arial" pitchFamily="34" charset="0"/>
              <a:buChar char="•"/>
            </a:pPr>
            <a:r>
              <a:rPr lang="en-GB" dirty="0" smtClean="0"/>
              <a:t>Only works one way (hence waterfall) so difficult for testers to back-track to earlier stages</a:t>
            </a:r>
          </a:p>
          <a:p>
            <a:r>
              <a:rPr lang="en-GB" dirty="0" smtClean="0"/>
              <a:t>This is the traditional approach to systems development.  </a:t>
            </a:r>
          </a:p>
          <a:p>
            <a:r>
              <a:rPr lang="en-GB" dirty="0" smtClean="0"/>
              <a:t>Unfortunately it does not allow for early testing, as discussed in the principles earlier as no thought is given to testing until all of the development is done.</a:t>
            </a:r>
          </a:p>
          <a:p>
            <a:endParaRPr lang="en-GB" dirty="0" smtClean="0"/>
          </a:p>
          <a:p>
            <a:r>
              <a:rPr lang="en-GB" dirty="0" smtClean="0"/>
              <a:t>Beginning of the project</a:t>
            </a:r>
          </a:p>
          <a:p>
            <a:r>
              <a:rPr lang="en-GB" dirty="0" smtClean="0"/>
              <a:t>Waterfall is better for project management</a:t>
            </a:r>
          </a:p>
          <a:p>
            <a:endParaRPr lang="en-GB" dirty="0" smtClean="0"/>
          </a:p>
          <a:p>
            <a:endParaRPr lang="en-GB" dirty="0" smtClean="0"/>
          </a:p>
          <a:p>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8528923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Rectangle 3"/>
          <p:cNvSpPr>
            <a:spLocks noGrp="1" noChangeArrowheads="1"/>
          </p:cNvSpPr>
          <p:nvPr>
            <p:ph type="body" idx="1"/>
          </p:nvPr>
        </p:nvSpPr>
        <p:spPr/>
        <p:txBody>
          <a:bodyPr/>
          <a:lstStyle/>
          <a:p>
            <a:r>
              <a:rPr lang="en-GB" dirty="0" smtClean="0"/>
              <a:t>Ask what contributes to this astonishing statistic.</a:t>
            </a:r>
          </a:p>
          <a:p>
            <a:r>
              <a:rPr lang="en-GB" dirty="0" smtClean="0"/>
              <a:t>In theory, regression testing should take place </a:t>
            </a:r>
            <a:r>
              <a:rPr lang="en-GB" dirty="0"/>
              <a:t>following changes </a:t>
            </a:r>
            <a:r>
              <a:rPr lang="en-GB" dirty="0" smtClean="0"/>
              <a:t>or fixes at every test </a:t>
            </a:r>
            <a:r>
              <a:rPr lang="en-GB" dirty="0"/>
              <a:t>stage, </a:t>
            </a:r>
            <a:r>
              <a:rPr lang="en-GB" dirty="0" smtClean="0"/>
              <a:t>especially </a:t>
            </a:r>
            <a:r>
              <a:rPr lang="en-GB" dirty="0"/>
              <a:t>as </a:t>
            </a:r>
            <a:r>
              <a:rPr lang="en-GB" dirty="0" smtClean="0"/>
              <a:t>many tools </a:t>
            </a:r>
            <a:r>
              <a:rPr lang="en-GB" dirty="0"/>
              <a:t>are now available </a:t>
            </a:r>
            <a:r>
              <a:rPr lang="en-GB" dirty="0" smtClean="0"/>
              <a:t>to assist.</a:t>
            </a:r>
            <a:endParaRPr lang="en-GB" dirty="0"/>
          </a:p>
          <a:p>
            <a:r>
              <a:rPr lang="en-GB" dirty="0" smtClean="0"/>
              <a:t>However, many organisations leave fully organised reg testing until after UAT or following maintenance changes , as the software is too volatile before that. </a:t>
            </a:r>
          </a:p>
          <a:p>
            <a:r>
              <a:rPr lang="en-GB" dirty="0" smtClean="0"/>
              <a:t>Some companies regression test every night regardless of whether a change has occurred.</a:t>
            </a:r>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50</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8139557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Full regression testing = test everything.</a:t>
            </a:r>
          </a:p>
          <a:p>
            <a:r>
              <a:rPr lang="en-GB" dirty="0" smtClean="0"/>
              <a:t>Partial regression testing = test selected functions.</a:t>
            </a:r>
          </a:p>
          <a:p>
            <a:r>
              <a:rPr lang="en-GB" dirty="0" smtClean="0"/>
              <a:t>Decision is based on risk assessment of impact of change.</a:t>
            </a:r>
          </a:p>
          <a:p>
            <a:r>
              <a:rPr lang="en-GB" dirty="0" smtClean="0"/>
              <a:t>Ask </a:t>
            </a:r>
            <a:r>
              <a:rPr lang="en-GB" dirty="0"/>
              <a:t>how to assess the risk associated with a particular </a:t>
            </a:r>
            <a:r>
              <a:rPr lang="en-GB" dirty="0" smtClean="0"/>
              <a:t>change.</a:t>
            </a:r>
          </a:p>
          <a:p>
            <a:r>
              <a:rPr lang="en-GB" dirty="0" smtClean="0"/>
              <a:t>Ask delegates what their company’s approach is to regression testing.</a:t>
            </a:r>
            <a:endParaRPr lang="en-GB" dirty="0"/>
          </a:p>
          <a:p>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6" name="Slide Number Placeholder 5"/>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51</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876015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level of risk associated with a particular change can be assessed by doing impact analysis on system changes, including:</a:t>
            </a:r>
          </a:p>
          <a:p>
            <a:pPr marL="164249" indent="-164249">
              <a:buFont typeface="Arial" pitchFamily="34" charset="0"/>
              <a:buChar char="•"/>
            </a:pPr>
            <a:r>
              <a:rPr lang="en-GB" dirty="0" smtClean="0"/>
              <a:t>Number of areas where changed software is used</a:t>
            </a:r>
          </a:p>
          <a:p>
            <a:pPr marL="164249" indent="-164249">
              <a:buFont typeface="Arial" pitchFamily="34" charset="0"/>
              <a:buChar char="•"/>
            </a:pPr>
            <a:r>
              <a:rPr lang="en-GB" dirty="0" smtClean="0"/>
              <a:t>Frequency of use of changed software</a:t>
            </a:r>
          </a:p>
          <a:p>
            <a:pPr marL="164249" indent="-164249">
              <a:buFont typeface="Arial" pitchFamily="34" charset="0"/>
              <a:buChar char="•"/>
            </a:pPr>
            <a:r>
              <a:rPr lang="en-GB" dirty="0" smtClean="0"/>
              <a:t>Business importance of changed functions</a:t>
            </a:r>
          </a:p>
          <a:p>
            <a:pPr marL="164249" indent="-164249">
              <a:buFont typeface="Arial" pitchFamily="34" charset="0"/>
              <a:buChar char="•"/>
            </a:pPr>
            <a:r>
              <a:rPr lang="en-GB" dirty="0" smtClean="0"/>
              <a:t>Complexity and reliability of code changes</a:t>
            </a:r>
          </a:p>
          <a:p>
            <a:endParaRPr lang="en-GB" dirty="0" smtClean="0"/>
          </a:p>
          <a:p>
            <a:r>
              <a:rPr lang="en-GB" dirty="0" smtClean="0"/>
              <a:t>Regression testing is always an equation between time and resources to complete</a:t>
            </a:r>
            <a:r>
              <a:rPr lang="en-GB" baseline="0" dirty="0" smtClean="0"/>
              <a:t> the tests and the chances of us missing out on errors/bugs</a:t>
            </a:r>
            <a:endParaRPr lang="en-GB" dirty="0"/>
          </a:p>
        </p:txBody>
      </p:sp>
      <p:sp>
        <p:nvSpPr>
          <p:cNvPr id="5" name="Slide Image Placeholder 4"/>
          <p:cNvSpPr>
            <a:spLocks noGrp="1" noRot="1" noChangeAspect="1"/>
          </p:cNvSpPr>
          <p:nvPr>
            <p:ph type="sldImg"/>
          </p:nvPr>
        </p:nvSpPr>
        <p:spPr>
          <a:xfrm>
            <a:off x="592138" y="415925"/>
            <a:ext cx="5240337" cy="3932238"/>
          </a:xfrm>
        </p:spPr>
      </p:sp>
      <p:sp>
        <p:nvSpPr>
          <p:cNvPr id="8" name="Slide Number Placeholder 7"/>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52</a:t>
            </a:fld>
            <a:endParaRPr lang="en-GB" dirty="0"/>
          </a:p>
        </p:txBody>
      </p:sp>
      <p:sp>
        <p:nvSpPr>
          <p:cNvPr id="9" name="Header Placeholder 8"/>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0006233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4" name="Rectangle 3"/>
          <p:cNvSpPr>
            <a:spLocks noGrp="1" noChangeArrowheads="1"/>
          </p:cNvSpPr>
          <p:nvPr>
            <p:ph type="body" idx="1"/>
          </p:nvPr>
        </p:nvSpPr>
        <p:spPr/>
        <p:txBody>
          <a:bodyPr/>
          <a:lstStyle/>
          <a:p>
            <a:r>
              <a:rPr lang="en-GB" dirty="0" smtClean="0"/>
              <a:t>In large business systems, regression testing can realistically only be done via automation. </a:t>
            </a:r>
          </a:p>
          <a:p>
            <a:r>
              <a:rPr lang="en-GB" dirty="0" smtClean="0"/>
              <a:t>The record/replay tools are covered in a later chapter.</a:t>
            </a:r>
          </a:p>
          <a:p>
            <a:endParaRPr lang="en-GB" dirty="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53</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12002225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3"/>
          <p:cNvSpPr>
            <a:spLocks noGrp="1" noChangeArrowheads="1"/>
          </p:cNvSpPr>
          <p:nvPr>
            <p:ph type="body" idx="1"/>
          </p:nvPr>
        </p:nvSpPr>
        <p:spPr/>
        <p:txBody>
          <a:bodyPr/>
          <a:lstStyle/>
          <a:p>
            <a:endParaRPr lang="en-GB" dirty="0" smtClean="0"/>
          </a:p>
        </p:txBody>
      </p:sp>
      <p:sp>
        <p:nvSpPr>
          <p:cNvPr id="5" name="Slide Image Placeholder 4"/>
          <p:cNvSpPr>
            <a:spLocks noGrp="1" noRot="1" noChangeAspect="1"/>
          </p:cNvSpPr>
          <p:nvPr>
            <p:ph type="sldImg"/>
          </p:nvPr>
        </p:nvSpPr>
        <p:spPr>
          <a:xfrm>
            <a:off x="592138" y="415925"/>
            <a:ext cx="5240337" cy="3932238"/>
          </a:xfrm>
        </p:spPr>
      </p:sp>
      <p:sp>
        <p:nvSpPr>
          <p:cNvPr id="4" name="Slide Number Placeholder 3"/>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54</a:t>
            </a:fld>
            <a:endParaRPr lang="en-GB" dirty="0"/>
          </a:p>
        </p:txBody>
      </p:sp>
      <p:sp>
        <p:nvSpPr>
          <p:cNvPr id="7" name="Header Placeholder 6"/>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505549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3"/>
          <p:cNvSpPr>
            <a:spLocks noGrp="1" noChangeArrowheads="1"/>
          </p:cNvSpPr>
          <p:nvPr>
            <p:ph type="body" idx="1"/>
          </p:nvPr>
        </p:nvSpPr>
        <p:spPr/>
        <p:txBody>
          <a:bodyPr/>
          <a:lstStyle/>
          <a:p>
            <a:r>
              <a:rPr lang="en-GB" dirty="0"/>
              <a:t>In most of this course (and the </a:t>
            </a:r>
            <a:r>
              <a:rPr lang="en-GB" dirty="0" smtClean="0"/>
              <a:t>Foundation exam </a:t>
            </a:r>
            <a:r>
              <a:rPr lang="en-GB" dirty="0"/>
              <a:t>syllabus) it is assumed that </a:t>
            </a:r>
            <a:r>
              <a:rPr lang="en-GB" dirty="0" smtClean="0"/>
              <a:t>testers are </a:t>
            </a:r>
            <a:r>
              <a:rPr lang="en-GB" dirty="0"/>
              <a:t>testing new software being developed as part of a business change project.</a:t>
            </a:r>
          </a:p>
          <a:p>
            <a:r>
              <a:rPr lang="en-US" dirty="0" smtClean="0"/>
              <a:t>In practice, many testers will spend more time testing changes to live systems – this is termed Maintenance Testing.</a:t>
            </a:r>
          </a:p>
          <a:p>
            <a:r>
              <a:rPr lang="en-US" dirty="0" smtClean="0"/>
              <a:t>Once </a:t>
            </a:r>
            <a:r>
              <a:rPr lang="en-US" dirty="0"/>
              <a:t>deployed, a software system is often in service for years or decades</a:t>
            </a:r>
            <a:r>
              <a:rPr lang="en-US" dirty="0" smtClean="0"/>
              <a:t>.</a:t>
            </a:r>
          </a:p>
          <a:p>
            <a:r>
              <a:rPr lang="en-US" dirty="0" smtClean="0"/>
              <a:t>During </a:t>
            </a:r>
            <a:r>
              <a:rPr lang="en-US" dirty="0"/>
              <a:t>this time the system, its configuration data, or its environment are often corrected, changed or extended. </a:t>
            </a:r>
            <a:endParaRPr lang="en-US" dirty="0" smtClean="0"/>
          </a:p>
          <a:p>
            <a:r>
              <a:rPr lang="en-US" dirty="0" smtClean="0"/>
              <a:t>Maintenance </a:t>
            </a:r>
            <a:r>
              <a:rPr lang="en-US" dirty="0"/>
              <a:t>testing is done on an existing operational system, and is triggered by modifications, migration, or retirement of the software or </a:t>
            </a:r>
            <a:r>
              <a:rPr lang="en-GB" dirty="0"/>
              <a:t>system.</a:t>
            </a:r>
          </a:p>
          <a:p>
            <a:r>
              <a:rPr lang="en-US" dirty="0" smtClean="0"/>
              <a:t>Modifications </a:t>
            </a:r>
            <a:r>
              <a:rPr lang="en-US" dirty="0"/>
              <a:t>include planned enhancement changes (e.g., release-based), corrective and emergency changes, and changes of environment, such as planned operating system or database upgrades, planned upgrade of Commercial-Off-The-Shelf software, or patches to correct newly exposed or discovered vulnerabilities of the operating system</a:t>
            </a:r>
            <a:r>
              <a:rPr lang="en-US" dirty="0" smtClean="0"/>
              <a:t>.</a:t>
            </a:r>
          </a:p>
          <a:p>
            <a:endParaRPr lang="en-US" dirty="0" smtClean="0"/>
          </a:p>
          <a:p>
            <a:r>
              <a:rPr lang="en-US" dirty="0" smtClean="0"/>
              <a:t>Planned enhancements – corrective</a:t>
            </a:r>
            <a:r>
              <a:rPr lang="en-US" baseline="0" dirty="0" smtClean="0"/>
              <a:t> emergency??</a:t>
            </a:r>
            <a:br>
              <a:rPr lang="en-US" baseline="0" dirty="0" smtClean="0"/>
            </a:br>
            <a:r>
              <a:rPr lang="en-US" baseline="0" dirty="0" smtClean="0"/>
              <a:t>Retirement of legacy software systems – if something relied on it</a:t>
            </a:r>
          </a:p>
          <a:p>
            <a:endParaRPr lang="en-US" dirty="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55</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928259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same testing principles and techniques apply for maintenance testing as for testing big projects, but the scale is different.</a:t>
            </a:r>
          </a:p>
          <a:p>
            <a:r>
              <a:rPr lang="en-US" dirty="0" smtClean="0"/>
              <a:t>Instead of a 500-page Requirements Catalogue, maintenance testing might be based on a few lines of description in a New Feature Request (NFR), Request for Change (RFC) or live incident report for a production failure.</a:t>
            </a:r>
          </a:p>
          <a:p>
            <a:r>
              <a:rPr lang="en-US" dirty="0" smtClean="0"/>
              <a:t>Maintenance testing for migration (e.g., from one platform to another) should include operational tests of the new environment as well as of the changed software. Migration testing (conversion testing) is also needed when data from another application will be migrated into the system being </a:t>
            </a:r>
            <a:r>
              <a:rPr lang="en-GB" dirty="0" smtClean="0"/>
              <a:t>maintained</a:t>
            </a:r>
            <a:r>
              <a:rPr lang="en-GB" dirty="0" smtClean="0"/>
              <a:t>.</a:t>
            </a:r>
          </a:p>
          <a:p>
            <a:endParaRPr lang="en-GB" dirty="0" smtClean="0"/>
          </a:p>
          <a:p>
            <a:endParaRPr lang="en-GB" dirty="0" smtClean="0"/>
          </a:p>
          <a:p>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56</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6520509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Without the discipline of project planning, it can be difficult to incorporate sufficient testing into a maintenance change, particularly if there is an imperative to implement an emergency fix.</a:t>
            </a:r>
          </a:p>
          <a:p>
            <a:r>
              <a:rPr lang="en-US" dirty="0" smtClean="0"/>
              <a:t>Making changes to old legacy systems can be difficult for both </a:t>
            </a:r>
            <a:r>
              <a:rPr lang="en-US" dirty="0" smtClean="0"/>
              <a:t>developers and testers if there is a lack of documentation and knowledge to support the system.</a:t>
            </a:r>
          </a:p>
          <a:p>
            <a:endParaRPr lang="en-US" dirty="0" smtClean="0"/>
          </a:p>
          <a:p>
            <a:r>
              <a:rPr lang="en-GB" dirty="0" smtClean="0"/>
              <a:t>Harder to write a plan for maintenance testing</a:t>
            </a:r>
          </a:p>
          <a:p>
            <a:r>
              <a:rPr lang="en-GB" dirty="0" smtClean="0"/>
              <a:t>Cant</a:t>
            </a:r>
            <a:r>
              <a:rPr lang="en-GB" baseline="0" dirty="0" smtClean="0"/>
              <a:t> write a plan for an emergency fix</a:t>
            </a:r>
          </a:p>
          <a:p>
            <a:endParaRPr lang="en-US" dirty="0" smtClean="0"/>
          </a:p>
          <a:p>
            <a:endParaRPr lang="en-US"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57</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3282904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3" name="Rectangle 5"/>
          <p:cNvSpPr>
            <a:spLocks noGrp="1" noChangeArrowheads="1"/>
          </p:cNvSpPr>
          <p:nvPr>
            <p:ph type="body" idx="1"/>
          </p:nvPr>
        </p:nvSpPr>
        <p:spPr/>
        <p:txBody>
          <a:bodyPr/>
          <a:lstStyle/>
          <a:p>
            <a:r>
              <a:rPr lang="en-GB" dirty="0" smtClean="0"/>
              <a:t>In addition to testing what has been changed, maintenance testing includes extensive regression testing to parts of the system that have not been changed.</a:t>
            </a:r>
          </a:p>
          <a:p>
            <a:r>
              <a:rPr lang="en-GB" dirty="0" smtClean="0"/>
              <a:t>The scope of maintenance testing is related to the risk of the change, the size of the existing system and to the size of the change.</a:t>
            </a:r>
          </a:p>
          <a:p>
            <a:r>
              <a:rPr lang="en-GB" dirty="0" smtClean="0"/>
              <a:t>Depending on the changes, maintenance testing may be done at any or all test levels and for any or all test types. </a:t>
            </a:r>
          </a:p>
          <a:p>
            <a:r>
              <a:rPr lang="en-GB" dirty="0" smtClean="0"/>
              <a:t>Determining how the existing system may be affected by changes is called impact analysis, and is used to help decide how much regression testing to do. </a:t>
            </a:r>
          </a:p>
          <a:p>
            <a:r>
              <a:rPr lang="en-GB" dirty="0" smtClean="0"/>
              <a:t>The impact analysis may be used to determine the regression test suite.</a:t>
            </a:r>
          </a:p>
          <a:p>
            <a:r>
              <a:rPr lang="en-GB" dirty="0" smtClean="0"/>
              <a:t>Every time new functionality is added to a production system, new tests should be added to a standard regression test pack, and old tests removed</a:t>
            </a:r>
            <a:r>
              <a:rPr lang="en-GB" dirty="0" smtClean="0"/>
              <a:t>.</a:t>
            </a:r>
          </a:p>
          <a:p>
            <a:endParaRPr lang="en-GB" dirty="0" smtClean="0"/>
          </a:p>
          <a:p>
            <a:endParaRPr lang="en-GB" dirty="0" smtClean="0"/>
          </a:p>
          <a:p>
            <a:endParaRPr lang="en-GB" dirty="0" smtClean="0"/>
          </a:p>
        </p:txBody>
      </p:sp>
      <p:sp>
        <p:nvSpPr>
          <p:cNvPr id="7" name="Slide Number Placeholder 6"/>
          <p:cNvSpPr>
            <a:spLocks noGrp="1"/>
          </p:cNvSpPr>
          <p:nvPr>
            <p:ph type="sldNum" sz="quarter" idx="10"/>
          </p:nvPr>
        </p:nvSpPr>
        <p:spPr/>
        <p:txBody>
          <a:bodyPr/>
          <a:lstStyle/>
          <a:p>
            <a:r>
              <a:rPr lang="en-GB" dirty="0" smtClean="0"/>
              <a:t>Page </a:t>
            </a:r>
            <a:fld id="{5C3E8D0B-BDD6-448F-8F04-1B49C7777E13}" type="slidenum">
              <a:rPr lang="en-GB" smtClean="0"/>
              <a:pPr/>
              <a:t>58</a:t>
            </a:fld>
            <a:endParaRPr lang="en-GB" dirty="0"/>
          </a:p>
        </p:txBody>
      </p:sp>
      <p:sp>
        <p:nvSpPr>
          <p:cNvPr id="8" name="Header Placeholder 7"/>
          <p:cNvSpPr>
            <a:spLocks noGrp="1"/>
          </p:cNvSpPr>
          <p:nvPr>
            <p:ph type="hdr" sz="quarter" idx="11"/>
          </p:nvPr>
        </p:nvSpPr>
        <p:spPr/>
        <p:txBody>
          <a:bodyPr/>
          <a:lstStyle/>
          <a:p>
            <a:r>
              <a:rPr lang="en-GB" dirty="0" smtClean="0"/>
              <a:t>02 Testing Throughout the Software Life Cycle</a:t>
            </a:r>
            <a:endParaRPr lang="en-GB"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2260857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a:xfrm>
            <a:off x="592138" y="415925"/>
            <a:ext cx="5240337" cy="3932238"/>
          </a:xfrm>
        </p:spPr>
      </p:sp>
      <p:sp>
        <p:nvSpPr>
          <p:cNvPr id="12" name="Notes Placeholder 11"/>
          <p:cNvSpPr>
            <a:spLocks noGrp="1"/>
          </p:cNvSpPr>
          <p:nvPr>
            <p:ph type="body" idx="1"/>
          </p:nvPr>
        </p:nvSpPr>
        <p:spPr/>
        <p:txBody>
          <a:bodyPr/>
          <a:lstStyle/>
          <a:p>
            <a:endParaRPr lang="en-GB" dirty="0"/>
          </a:p>
          <a:p>
            <a:pPr algn="ctr"/>
            <a:r>
              <a:rPr lang="en-GB" b="1" dirty="0"/>
              <a:t>CHAPTER </a:t>
            </a:r>
            <a:r>
              <a:rPr lang="en-GB" b="1" dirty="0" smtClean="0"/>
              <a:t>2 </a:t>
            </a:r>
            <a:r>
              <a:rPr lang="en-GB" b="1" dirty="0"/>
              <a:t>PRACTICE EXAM QUESTIONS:  Q1 – </a:t>
            </a:r>
            <a:r>
              <a:rPr lang="en-GB" b="1" dirty="0" smtClean="0"/>
              <a:t>Q18</a:t>
            </a:r>
          </a:p>
          <a:p>
            <a:pPr algn="ctr"/>
            <a:r>
              <a:rPr lang="en-GB" b="1" smtClean="0"/>
              <a:t>Page 185…Need 12 to Pass!</a:t>
            </a:r>
            <a:endParaRPr lang="en-GB" b="1" dirty="0"/>
          </a:p>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59</a:t>
            </a:fld>
            <a:endParaRPr lang="en-GB" dirty="0"/>
          </a:p>
        </p:txBody>
      </p:sp>
      <p:sp>
        <p:nvSpPr>
          <p:cNvPr id="5" name="Header Placeholder 4"/>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59299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20118" y="4544106"/>
            <a:ext cx="5585266" cy="4889283"/>
          </a:xfrm>
        </p:spPr>
        <p:txBody>
          <a:bodyPr/>
          <a:lstStyle/>
          <a:p>
            <a:r>
              <a:rPr lang="en-GB" b="1" dirty="0" smtClean="0"/>
              <a:t>V Model (German Defence Ministry, 1970s)</a:t>
            </a:r>
          </a:p>
          <a:p>
            <a:r>
              <a:rPr lang="en-GB" dirty="0" smtClean="0"/>
              <a:t>Many variants of the V-model exist, with slightly different number and description of levels.</a:t>
            </a:r>
          </a:p>
          <a:p>
            <a:r>
              <a:rPr lang="en-GB" dirty="0" smtClean="0"/>
              <a:t>Note that the exam syllabus refers to a model with 4 test levels as follows:</a:t>
            </a:r>
          </a:p>
          <a:p>
            <a:pPr marL="164249" indent="-164249">
              <a:spcBef>
                <a:spcPts val="0"/>
              </a:spcBef>
              <a:buFont typeface="Arial" pitchFamily="34" charset="0"/>
              <a:buChar char="•"/>
            </a:pPr>
            <a:r>
              <a:rPr lang="en-GB" dirty="0"/>
              <a:t>Component testing</a:t>
            </a:r>
          </a:p>
          <a:p>
            <a:pPr marL="164249" indent="-164249">
              <a:spcBef>
                <a:spcPts val="0"/>
              </a:spcBef>
              <a:buFont typeface="Arial" pitchFamily="34" charset="0"/>
              <a:buChar char="•"/>
            </a:pPr>
            <a:r>
              <a:rPr lang="en-GB" dirty="0"/>
              <a:t>Integration testing</a:t>
            </a:r>
          </a:p>
          <a:p>
            <a:pPr marL="164249" indent="-164249">
              <a:spcBef>
                <a:spcPts val="0"/>
              </a:spcBef>
              <a:buFont typeface="Arial" pitchFamily="34" charset="0"/>
              <a:buChar char="•"/>
            </a:pPr>
            <a:r>
              <a:rPr lang="en-GB" dirty="0"/>
              <a:t>System testing</a:t>
            </a:r>
          </a:p>
          <a:p>
            <a:pPr marL="164249" indent="-164249">
              <a:spcBef>
                <a:spcPts val="0"/>
              </a:spcBef>
              <a:buFont typeface="Arial" pitchFamily="34" charset="0"/>
              <a:buChar char="•"/>
            </a:pPr>
            <a:r>
              <a:rPr lang="en-GB" dirty="0"/>
              <a:t>Acceptance testing</a:t>
            </a:r>
          </a:p>
          <a:p>
            <a:r>
              <a:rPr lang="en-GB" dirty="0" smtClean="0"/>
              <a:t>However, it then goes on to describe 2 very different integration test levels:</a:t>
            </a:r>
          </a:p>
          <a:p>
            <a:pPr marL="164249" indent="-164249">
              <a:spcBef>
                <a:spcPts val="0"/>
              </a:spcBef>
              <a:buFont typeface="Arial" pitchFamily="34" charset="0"/>
              <a:buChar char="•"/>
            </a:pPr>
            <a:r>
              <a:rPr lang="en-GB" dirty="0" smtClean="0"/>
              <a:t>Component Integration testing</a:t>
            </a:r>
          </a:p>
          <a:p>
            <a:pPr marL="164249" indent="-164249">
              <a:spcBef>
                <a:spcPts val="0"/>
              </a:spcBef>
              <a:buFont typeface="Arial" pitchFamily="34" charset="0"/>
              <a:buChar char="•"/>
            </a:pPr>
            <a:r>
              <a:rPr lang="en-GB" dirty="0" smtClean="0"/>
              <a:t>System Integration testing</a:t>
            </a:r>
          </a:p>
          <a:p>
            <a:r>
              <a:rPr lang="en-GB" dirty="0" smtClean="0"/>
              <a:t>So this course describes 5 test levels.</a:t>
            </a:r>
          </a:p>
          <a:p>
            <a:r>
              <a:rPr lang="en-GB" u="sng" dirty="0" smtClean="0"/>
              <a:t>Features of the V Model</a:t>
            </a:r>
          </a:p>
          <a:p>
            <a:pPr marL="164249" indent="-164249">
              <a:buFont typeface="Arial" pitchFamily="34" charset="0"/>
              <a:buChar char="•"/>
            </a:pPr>
            <a:r>
              <a:rPr lang="en-GB" dirty="0" smtClean="0"/>
              <a:t>Although essentially sequential in structure (like the Waterfall model), this describes a number of different test levels, each corresponding to a development stage.</a:t>
            </a:r>
          </a:p>
          <a:p>
            <a:pPr marL="164249" indent="-164249">
              <a:buFont typeface="Arial" pitchFamily="34" charset="0"/>
              <a:buChar char="•"/>
            </a:pPr>
            <a:r>
              <a:rPr lang="en-GB" dirty="0" smtClean="0"/>
              <a:t>This allows testing activities to be fully integrated with other tasks in the project lifecycle.</a:t>
            </a:r>
          </a:p>
          <a:p>
            <a:pPr marL="164249" indent="-164249">
              <a:buFont typeface="Arial" pitchFamily="34" charset="0"/>
              <a:buChar char="•"/>
            </a:pPr>
            <a:r>
              <a:rPr lang="en-GB" dirty="0" smtClean="0"/>
              <a:t>Mini cycles (shown by broken lines) show the purpose of each test level, and show the importance of catching defects early.</a:t>
            </a:r>
          </a:p>
          <a:p>
            <a:pPr marL="164249" indent="-164249">
              <a:buFont typeface="Arial" pitchFamily="34" charset="0"/>
              <a:buChar char="•"/>
            </a:pPr>
            <a:r>
              <a:rPr lang="en-GB" dirty="0" smtClean="0"/>
              <a:t>It shows how Static Testing can be carried out during the development stages, before the code is written.</a:t>
            </a:r>
          </a:p>
          <a:p>
            <a:pPr marL="164249" indent="-164249">
              <a:buFont typeface="Arial" pitchFamily="34" charset="0"/>
              <a:buChar char="•"/>
            </a:pPr>
            <a:endParaRPr lang="en-GB" dirty="0" smtClean="0"/>
          </a:p>
          <a:p>
            <a:pPr marL="164249" indent="-164249">
              <a:buFont typeface="Arial" pitchFamily="34" charset="0"/>
              <a:buChar char="•"/>
            </a:pPr>
            <a:r>
              <a:rPr lang="en-GB" dirty="0" err="1" smtClean="0"/>
              <a:t>Inteface</a:t>
            </a:r>
            <a:r>
              <a:rPr lang="en-GB" dirty="0" smtClean="0"/>
              <a:t> spec – where is it connecting</a:t>
            </a:r>
          </a:p>
          <a:p>
            <a:pPr marL="164249" indent="-164249">
              <a:buFont typeface="Arial" pitchFamily="34" charset="0"/>
              <a:buChar char="•"/>
            </a:pPr>
            <a:r>
              <a:rPr lang="en-GB" dirty="0" smtClean="0"/>
              <a:t>Design spec – groups of features that work together</a:t>
            </a:r>
          </a:p>
          <a:p>
            <a:pPr marL="164249" indent="-164249">
              <a:buFont typeface="Arial" pitchFamily="34" charset="0"/>
              <a:buChar char="•"/>
            </a:pPr>
            <a:r>
              <a:rPr lang="en-GB" dirty="0" smtClean="0"/>
              <a:t>Static</a:t>
            </a:r>
            <a:r>
              <a:rPr lang="en-GB" baseline="0" dirty="0" smtClean="0"/>
              <a:t> and dynamic – code is static code up until it is complied where it becomes dynamic</a:t>
            </a:r>
          </a:p>
          <a:p>
            <a:pPr marL="164249" indent="-164249">
              <a:buFont typeface="Arial" pitchFamily="34" charset="0"/>
              <a:buChar char="•"/>
            </a:pPr>
            <a:r>
              <a:rPr lang="en-GB" baseline="0" dirty="0" smtClean="0"/>
              <a:t>Static is where something is written an we test it</a:t>
            </a:r>
          </a:p>
          <a:p>
            <a:pPr marL="164249" indent="-164249">
              <a:buFont typeface="Arial" pitchFamily="34" charset="0"/>
              <a:buChar char="•"/>
            </a:pPr>
            <a:r>
              <a:rPr lang="en-GB" baseline="0" dirty="0" smtClean="0"/>
              <a:t>Dynamic is </a:t>
            </a:r>
            <a:r>
              <a:rPr lang="en-GB" baseline="0" dirty="0" err="1" smtClean="0"/>
              <a:t>mos</a:t>
            </a:r>
            <a:r>
              <a:rPr lang="en-GB" baseline="0" dirty="0" smtClean="0"/>
              <a:t> t</a:t>
            </a:r>
          </a:p>
          <a:p>
            <a:pPr marL="164249" indent="-164249">
              <a:buFont typeface="Arial" pitchFamily="34" charset="0"/>
              <a:buChar char="•"/>
            </a:pPr>
            <a:endParaRPr lang="en-GB" baseline="0" dirty="0" smtClean="0"/>
          </a:p>
          <a:p>
            <a:pPr marL="164249" indent="-164249">
              <a:buFont typeface="Arial" pitchFamily="34" charset="0"/>
              <a:buChar char="•"/>
            </a:pPr>
            <a:r>
              <a:rPr lang="en-GB" baseline="0" dirty="0" smtClean="0"/>
              <a:t>Static testing improves the quality of the code</a:t>
            </a:r>
          </a:p>
          <a:p>
            <a:pPr marL="164249" indent="-164249">
              <a:buFont typeface="Arial" pitchFamily="34" charset="0"/>
              <a:buChar char="•"/>
            </a:pPr>
            <a:r>
              <a:rPr lang="en-GB" baseline="0" dirty="0" smtClean="0"/>
              <a:t>Dynamic does not improve the quality of the code</a:t>
            </a:r>
          </a:p>
          <a:p>
            <a:pPr marL="164249" indent="-164249">
              <a:buFont typeface="Arial" pitchFamily="34" charset="0"/>
              <a:buChar char="•"/>
            </a:pPr>
            <a:r>
              <a:rPr lang="en-GB" baseline="0" dirty="0" smtClean="0"/>
              <a:t>In </a:t>
            </a:r>
            <a:endParaRPr lang="en-GB" dirty="0" smtClean="0"/>
          </a:p>
          <a:p>
            <a:endParaRPr lang="en-GB" dirty="0"/>
          </a:p>
        </p:txBody>
      </p:sp>
      <p:sp>
        <p:nvSpPr>
          <p:cNvPr id="7" name="Slide Image Placeholder 6"/>
          <p:cNvSpPr>
            <a:spLocks noGrp="1" noRot="1" noChangeAspect="1"/>
          </p:cNvSpPr>
          <p:nvPr>
            <p:ph type="sldImg"/>
          </p:nvPr>
        </p:nvSpPr>
        <p:spPr>
          <a:xfrm>
            <a:off x="592138" y="415925"/>
            <a:ext cx="5240337" cy="3932238"/>
          </a:xfrm>
        </p:spPr>
      </p:sp>
      <p:sp>
        <p:nvSpPr>
          <p:cNvPr id="5" name="Slide Number Placeholder 4"/>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6</a:t>
            </a:fld>
            <a:endParaRPr lang="en-GB" dirty="0"/>
          </a:p>
        </p:txBody>
      </p:sp>
      <p:sp>
        <p:nvSpPr>
          <p:cNvPr id="6" name="Header Placeholder 5"/>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389781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ChangeArrowheads="1"/>
          </p:cNvSpPr>
          <p:nvPr/>
        </p:nvSpPr>
        <p:spPr bwMode="auto">
          <a:xfrm>
            <a:off x="3779568" y="-1586"/>
            <a:ext cx="2889521" cy="495064"/>
          </a:xfrm>
          <a:prstGeom prst="rect">
            <a:avLst/>
          </a:prstGeom>
          <a:noFill/>
          <a:ln w="9525">
            <a:noFill/>
            <a:miter lim="800000"/>
            <a:headEnd/>
            <a:tailEnd/>
          </a:ln>
        </p:spPr>
        <p:txBody>
          <a:bodyPr wrap="none" lIns="90929" tIns="45464" rIns="90929" bIns="45464" anchor="ctr"/>
          <a:lstStyle/>
          <a:p>
            <a:endParaRPr lang="en-US" dirty="0"/>
          </a:p>
        </p:txBody>
      </p:sp>
      <p:sp>
        <p:nvSpPr>
          <p:cNvPr id="63494" name="Rectangle 3"/>
          <p:cNvSpPr>
            <a:spLocks noChangeArrowheads="1"/>
          </p:cNvSpPr>
          <p:nvPr/>
        </p:nvSpPr>
        <p:spPr bwMode="auto">
          <a:xfrm>
            <a:off x="0" y="9431575"/>
            <a:ext cx="2889521" cy="495063"/>
          </a:xfrm>
          <a:prstGeom prst="rect">
            <a:avLst/>
          </a:prstGeom>
          <a:noFill/>
          <a:ln w="9525">
            <a:noFill/>
            <a:miter lim="800000"/>
            <a:headEnd/>
            <a:tailEnd/>
          </a:ln>
        </p:spPr>
        <p:txBody>
          <a:bodyPr wrap="none" lIns="90929" tIns="45464" rIns="90929" bIns="45464" anchor="ctr"/>
          <a:lstStyle/>
          <a:p>
            <a:endParaRPr lang="en-US" dirty="0"/>
          </a:p>
        </p:txBody>
      </p:sp>
      <p:sp>
        <p:nvSpPr>
          <p:cNvPr id="63495" name="Rectangle 4"/>
          <p:cNvSpPr>
            <a:spLocks noChangeArrowheads="1"/>
          </p:cNvSpPr>
          <p:nvPr/>
        </p:nvSpPr>
        <p:spPr bwMode="auto">
          <a:xfrm>
            <a:off x="0" y="-1586"/>
            <a:ext cx="2889521" cy="495064"/>
          </a:xfrm>
          <a:prstGeom prst="rect">
            <a:avLst/>
          </a:prstGeom>
          <a:noFill/>
          <a:ln w="9525">
            <a:noFill/>
            <a:miter lim="800000"/>
            <a:headEnd/>
            <a:tailEnd/>
          </a:ln>
        </p:spPr>
        <p:txBody>
          <a:bodyPr wrap="none" lIns="90929" tIns="45464" rIns="90929" bIns="45464" anchor="ctr"/>
          <a:lstStyle/>
          <a:p>
            <a:endParaRPr lang="en-US" dirty="0"/>
          </a:p>
        </p:txBody>
      </p:sp>
      <p:sp>
        <p:nvSpPr>
          <p:cNvPr id="63496" name="Rectangle 5"/>
          <p:cNvSpPr>
            <a:spLocks noChangeArrowheads="1"/>
          </p:cNvSpPr>
          <p:nvPr/>
        </p:nvSpPr>
        <p:spPr bwMode="auto">
          <a:xfrm>
            <a:off x="3779568" y="-1586"/>
            <a:ext cx="2889521" cy="495064"/>
          </a:xfrm>
          <a:prstGeom prst="rect">
            <a:avLst/>
          </a:prstGeom>
          <a:noFill/>
          <a:ln w="9525">
            <a:noFill/>
            <a:miter lim="800000"/>
            <a:headEnd/>
            <a:tailEnd/>
          </a:ln>
        </p:spPr>
        <p:txBody>
          <a:bodyPr wrap="none" lIns="90929" tIns="45464" rIns="90929" bIns="45464" anchor="ctr"/>
          <a:lstStyle/>
          <a:p>
            <a:endParaRPr lang="en-US" dirty="0"/>
          </a:p>
        </p:txBody>
      </p:sp>
      <p:sp>
        <p:nvSpPr>
          <p:cNvPr id="63497" name="Rectangle 6"/>
          <p:cNvSpPr>
            <a:spLocks noChangeArrowheads="1"/>
          </p:cNvSpPr>
          <p:nvPr/>
        </p:nvSpPr>
        <p:spPr bwMode="auto">
          <a:xfrm>
            <a:off x="3779568" y="9431575"/>
            <a:ext cx="2889521" cy="495063"/>
          </a:xfrm>
          <a:prstGeom prst="rect">
            <a:avLst/>
          </a:prstGeom>
          <a:noFill/>
          <a:ln w="9525">
            <a:noFill/>
            <a:miter lim="800000"/>
            <a:headEnd/>
            <a:tailEnd/>
          </a:ln>
        </p:spPr>
        <p:txBody>
          <a:bodyPr wrap="none" lIns="90929" tIns="45464" rIns="90929" bIns="45464" anchor="ctr"/>
          <a:lstStyle/>
          <a:p>
            <a:endParaRPr lang="en-US" dirty="0"/>
          </a:p>
        </p:txBody>
      </p:sp>
      <p:sp>
        <p:nvSpPr>
          <p:cNvPr id="63498" name="Rectangle 7"/>
          <p:cNvSpPr>
            <a:spLocks noChangeArrowheads="1"/>
          </p:cNvSpPr>
          <p:nvPr/>
        </p:nvSpPr>
        <p:spPr bwMode="auto">
          <a:xfrm>
            <a:off x="0" y="9431575"/>
            <a:ext cx="2889521" cy="495063"/>
          </a:xfrm>
          <a:prstGeom prst="rect">
            <a:avLst/>
          </a:prstGeom>
          <a:noFill/>
          <a:ln w="9525">
            <a:noFill/>
            <a:miter lim="800000"/>
            <a:headEnd/>
            <a:tailEnd/>
          </a:ln>
        </p:spPr>
        <p:txBody>
          <a:bodyPr wrap="none" lIns="90929" tIns="45464" rIns="90929" bIns="45464" anchor="ctr"/>
          <a:lstStyle/>
          <a:p>
            <a:endParaRPr lang="en-US" dirty="0"/>
          </a:p>
        </p:txBody>
      </p:sp>
      <p:sp>
        <p:nvSpPr>
          <p:cNvPr id="63499" name="Rectangle 8"/>
          <p:cNvSpPr>
            <a:spLocks noChangeArrowheads="1"/>
          </p:cNvSpPr>
          <p:nvPr/>
        </p:nvSpPr>
        <p:spPr bwMode="auto">
          <a:xfrm>
            <a:off x="0" y="-1586"/>
            <a:ext cx="2889521" cy="495064"/>
          </a:xfrm>
          <a:prstGeom prst="rect">
            <a:avLst/>
          </a:prstGeom>
          <a:noFill/>
          <a:ln w="9525">
            <a:noFill/>
            <a:miter lim="800000"/>
            <a:headEnd/>
            <a:tailEnd/>
          </a:ln>
        </p:spPr>
        <p:txBody>
          <a:bodyPr wrap="none" lIns="90929" tIns="45464" rIns="90929" bIns="45464" anchor="ctr"/>
          <a:lstStyle/>
          <a:p>
            <a:endParaRPr lang="en-US" dirty="0"/>
          </a:p>
        </p:txBody>
      </p:sp>
      <p:sp>
        <p:nvSpPr>
          <p:cNvPr id="63500" name="Rectangle 9"/>
          <p:cNvSpPr>
            <a:spLocks noChangeArrowheads="1"/>
          </p:cNvSpPr>
          <p:nvPr/>
        </p:nvSpPr>
        <p:spPr bwMode="auto">
          <a:xfrm>
            <a:off x="3779568" y="-1586"/>
            <a:ext cx="2889521" cy="495064"/>
          </a:xfrm>
          <a:prstGeom prst="rect">
            <a:avLst/>
          </a:prstGeom>
          <a:noFill/>
          <a:ln w="9525">
            <a:noFill/>
            <a:miter lim="800000"/>
            <a:headEnd/>
            <a:tailEnd/>
          </a:ln>
        </p:spPr>
        <p:txBody>
          <a:bodyPr wrap="none" lIns="90929" tIns="45464" rIns="90929" bIns="45464" anchor="ctr"/>
          <a:lstStyle/>
          <a:p>
            <a:endParaRPr lang="en-US" dirty="0"/>
          </a:p>
        </p:txBody>
      </p:sp>
      <p:sp>
        <p:nvSpPr>
          <p:cNvPr id="63501" name="Rectangle 10"/>
          <p:cNvSpPr>
            <a:spLocks noChangeArrowheads="1"/>
          </p:cNvSpPr>
          <p:nvPr/>
        </p:nvSpPr>
        <p:spPr bwMode="auto">
          <a:xfrm>
            <a:off x="3779568" y="9431575"/>
            <a:ext cx="2889521" cy="495063"/>
          </a:xfrm>
          <a:prstGeom prst="rect">
            <a:avLst/>
          </a:prstGeom>
          <a:noFill/>
          <a:ln w="9525">
            <a:noFill/>
            <a:miter lim="800000"/>
            <a:headEnd/>
            <a:tailEnd/>
          </a:ln>
        </p:spPr>
        <p:txBody>
          <a:bodyPr wrap="none" lIns="90929" tIns="45464" rIns="90929" bIns="45464" anchor="ctr"/>
          <a:lstStyle/>
          <a:p>
            <a:endParaRPr lang="en-US" dirty="0"/>
          </a:p>
        </p:txBody>
      </p:sp>
      <p:sp>
        <p:nvSpPr>
          <p:cNvPr id="63502" name="Rectangle 11"/>
          <p:cNvSpPr>
            <a:spLocks noChangeArrowheads="1"/>
          </p:cNvSpPr>
          <p:nvPr/>
        </p:nvSpPr>
        <p:spPr bwMode="auto">
          <a:xfrm>
            <a:off x="0" y="9431575"/>
            <a:ext cx="2889521" cy="495063"/>
          </a:xfrm>
          <a:prstGeom prst="rect">
            <a:avLst/>
          </a:prstGeom>
          <a:noFill/>
          <a:ln w="9525">
            <a:noFill/>
            <a:miter lim="800000"/>
            <a:headEnd/>
            <a:tailEnd/>
          </a:ln>
        </p:spPr>
        <p:txBody>
          <a:bodyPr wrap="none" lIns="90929" tIns="45464" rIns="90929" bIns="45464" anchor="ctr"/>
          <a:lstStyle/>
          <a:p>
            <a:endParaRPr lang="en-US" dirty="0"/>
          </a:p>
        </p:txBody>
      </p:sp>
      <p:sp>
        <p:nvSpPr>
          <p:cNvPr id="63503" name="Rectangle 12"/>
          <p:cNvSpPr>
            <a:spLocks noChangeArrowheads="1"/>
          </p:cNvSpPr>
          <p:nvPr/>
        </p:nvSpPr>
        <p:spPr bwMode="auto">
          <a:xfrm>
            <a:off x="0" y="-1586"/>
            <a:ext cx="2889521" cy="495064"/>
          </a:xfrm>
          <a:prstGeom prst="rect">
            <a:avLst/>
          </a:prstGeom>
          <a:noFill/>
          <a:ln w="9525">
            <a:noFill/>
            <a:miter lim="800000"/>
            <a:headEnd/>
            <a:tailEnd/>
          </a:ln>
        </p:spPr>
        <p:txBody>
          <a:bodyPr wrap="none" lIns="90929" tIns="45464" rIns="90929" bIns="45464" anchor="ctr"/>
          <a:lstStyle/>
          <a:p>
            <a:endParaRPr lang="en-US" dirty="0"/>
          </a:p>
        </p:txBody>
      </p:sp>
      <p:sp>
        <p:nvSpPr>
          <p:cNvPr id="63505" name="Rectangle 14"/>
          <p:cNvSpPr>
            <a:spLocks noGrp="1" noChangeArrowheads="1"/>
          </p:cNvSpPr>
          <p:nvPr>
            <p:ph type="body" idx="1"/>
          </p:nvPr>
        </p:nvSpPr>
        <p:spPr>
          <a:xfrm>
            <a:off x="407761" y="4544106"/>
            <a:ext cx="5609980" cy="5135001"/>
          </a:xfrm>
        </p:spPr>
        <p:txBody>
          <a:bodyPr/>
          <a:lstStyle/>
          <a:p>
            <a:r>
              <a:rPr lang="en-US" dirty="0" smtClean="0"/>
              <a:t>The V Model allows testers to get involved early in the project lifecycle (remember the 7 testing principles) by:</a:t>
            </a:r>
          </a:p>
          <a:p>
            <a:pPr marL="164249" indent="-164249">
              <a:buFont typeface="Arial" pitchFamily="34" charset="0"/>
              <a:buChar char="•"/>
            </a:pPr>
            <a:r>
              <a:rPr lang="en-US" dirty="0" smtClean="0"/>
              <a:t>Beginning specification of tests as soon as corresponding development document (requirements, specification or design) is complete;</a:t>
            </a:r>
          </a:p>
          <a:p>
            <a:pPr marL="164249" indent="-164249">
              <a:buFont typeface="Arial" pitchFamily="34" charset="0"/>
              <a:buChar char="•"/>
            </a:pPr>
            <a:r>
              <a:rPr lang="en-US" dirty="0" smtClean="0"/>
              <a:t>Reviewing the requirements or specifications to remove defects or ambiguities before the code is written – Static Testing.</a:t>
            </a:r>
          </a:p>
          <a:p>
            <a:r>
              <a:rPr lang="en-US" dirty="0" smtClean="0"/>
              <a:t>Testers are particularly good at spotting ambiguous requirements – if you can’t write an expected result, the requirement is not testable.</a:t>
            </a:r>
          </a:p>
          <a:p>
            <a:r>
              <a:rPr lang="en-US" dirty="0" smtClean="0"/>
              <a:t>Documents and processes  can be analysed from 2 different perspectives:</a:t>
            </a:r>
          </a:p>
          <a:p>
            <a:r>
              <a:rPr lang="en-GB" u="sng" dirty="0"/>
              <a:t>Verification</a:t>
            </a:r>
          </a:p>
          <a:p>
            <a:pPr marL="164249" indent="-164249">
              <a:spcBef>
                <a:spcPct val="10000"/>
              </a:spcBef>
              <a:buFont typeface="Arial" pitchFamily="34" charset="0"/>
              <a:buChar char="•"/>
            </a:pPr>
            <a:r>
              <a:rPr lang="en-GB" dirty="0" smtClean="0"/>
              <a:t>Is </a:t>
            </a:r>
            <a:r>
              <a:rPr lang="en-GB" dirty="0"/>
              <a:t>deliverable complete</a:t>
            </a:r>
            <a:r>
              <a:rPr lang="en-GB" dirty="0" smtClean="0"/>
              <a:t>?</a:t>
            </a:r>
          </a:p>
          <a:p>
            <a:pPr marL="164249" indent="-164249">
              <a:spcBef>
                <a:spcPct val="10000"/>
              </a:spcBef>
              <a:buFont typeface="Arial" pitchFamily="34" charset="0"/>
              <a:buChar char="•"/>
            </a:pPr>
            <a:r>
              <a:rPr lang="en-GB" dirty="0" smtClean="0"/>
              <a:t>Does it do the job it needs to do?</a:t>
            </a:r>
            <a:endParaRPr lang="en-GB" dirty="0"/>
          </a:p>
          <a:p>
            <a:pPr marL="164249" indent="-164249">
              <a:spcBef>
                <a:spcPct val="10000"/>
              </a:spcBef>
              <a:buFont typeface="Arial" pitchFamily="34" charset="0"/>
              <a:buChar char="•"/>
            </a:pPr>
            <a:r>
              <a:rPr lang="en-GB" dirty="0" smtClean="0"/>
              <a:t>Does </a:t>
            </a:r>
            <a:r>
              <a:rPr lang="en-GB" dirty="0"/>
              <a:t>it adhere to appropriate standards?</a:t>
            </a:r>
          </a:p>
          <a:p>
            <a:pPr marL="164249" indent="-164249">
              <a:spcBef>
                <a:spcPct val="10000"/>
              </a:spcBef>
              <a:buFont typeface="Arial" pitchFamily="34" charset="0"/>
              <a:buChar char="•"/>
            </a:pPr>
            <a:r>
              <a:rPr lang="en-GB" dirty="0" smtClean="0">
                <a:sym typeface="Symbol" pitchFamily="18" charset="2"/>
              </a:rPr>
              <a:t>“</a:t>
            </a:r>
            <a:r>
              <a:rPr lang="en-GB" dirty="0" smtClean="0"/>
              <a:t>Are </a:t>
            </a:r>
            <a:r>
              <a:rPr lang="en-GB" dirty="0"/>
              <a:t>we building the product right</a:t>
            </a:r>
            <a:r>
              <a:rPr lang="en-GB" dirty="0" smtClean="0"/>
              <a:t>?”</a:t>
            </a:r>
            <a:endParaRPr lang="en-GB" dirty="0"/>
          </a:p>
          <a:p>
            <a:r>
              <a:rPr lang="en-GB" u="sng" dirty="0"/>
              <a:t>Validation</a:t>
            </a:r>
          </a:p>
          <a:p>
            <a:pPr marL="164249" indent="-164249">
              <a:spcBef>
                <a:spcPct val="10000"/>
              </a:spcBef>
              <a:buFont typeface="Arial" pitchFamily="34" charset="0"/>
              <a:buChar char="•"/>
            </a:pPr>
            <a:r>
              <a:rPr lang="en-GB" dirty="0" smtClean="0"/>
              <a:t>Does </a:t>
            </a:r>
            <a:r>
              <a:rPr lang="en-GB" dirty="0"/>
              <a:t>output deliverable match input </a:t>
            </a:r>
            <a:r>
              <a:rPr lang="en-GB" dirty="0" smtClean="0"/>
              <a:t>specs (predecessor document)?</a:t>
            </a:r>
            <a:endParaRPr lang="en-GB" dirty="0"/>
          </a:p>
          <a:p>
            <a:pPr marL="164249" indent="-164249">
              <a:spcBef>
                <a:spcPct val="10000"/>
              </a:spcBef>
              <a:buFont typeface="Arial" pitchFamily="34" charset="0"/>
              <a:buChar char="•"/>
            </a:pPr>
            <a:r>
              <a:rPr lang="en-GB" dirty="0" smtClean="0"/>
              <a:t>Does </a:t>
            </a:r>
            <a:r>
              <a:rPr lang="en-GB" dirty="0"/>
              <a:t>it meet specified requirements?</a:t>
            </a:r>
          </a:p>
          <a:p>
            <a:pPr marL="164249" indent="-164249">
              <a:spcBef>
                <a:spcPct val="10000"/>
              </a:spcBef>
              <a:buFont typeface="Arial" pitchFamily="34" charset="0"/>
              <a:buChar char="•"/>
            </a:pPr>
            <a:r>
              <a:rPr lang="en-GB" dirty="0" smtClean="0"/>
              <a:t>Is </a:t>
            </a:r>
            <a:r>
              <a:rPr lang="en-GB" dirty="0"/>
              <a:t>it what the customer wants?</a:t>
            </a:r>
          </a:p>
          <a:p>
            <a:pPr marL="164249" indent="-164249">
              <a:spcBef>
                <a:spcPct val="10000"/>
              </a:spcBef>
              <a:buFont typeface="Arial" pitchFamily="34" charset="0"/>
              <a:buChar char="•"/>
            </a:pPr>
            <a:r>
              <a:rPr lang="en-GB" dirty="0" smtClean="0">
                <a:sym typeface="Symbol" pitchFamily="18" charset="2"/>
              </a:rPr>
              <a:t>“</a:t>
            </a:r>
            <a:r>
              <a:rPr lang="en-GB" dirty="0" smtClean="0"/>
              <a:t>Are </a:t>
            </a:r>
            <a:r>
              <a:rPr lang="en-GB" dirty="0"/>
              <a:t>we building the right product</a:t>
            </a:r>
            <a:r>
              <a:rPr lang="en-GB" dirty="0" smtClean="0"/>
              <a:t>?”</a:t>
            </a:r>
            <a:endParaRPr lang="en-GB" dirty="0"/>
          </a:p>
          <a:p>
            <a:r>
              <a:rPr lang="en-GB" dirty="0"/>
              <a:t>e.g. check that Detailed Design Spec is correct and complete (Verification) and that it addresses all functional requirements (Validation).</a:t>
            </a:r>
          </a:p>
          <a:p>
            <a:r>
              <a:rPr lang="en-GB" dirty="0" smtClean="0"/>
              <a:t>These </a:t>
            </a:r>
            <a:r>
              <a:rPr lang="en-GB" dirty="0"/>
              <a:t>terms are commonly used interchangeably and incorrectly.  </a:t>
            </a:r>
            <a:r>
              <a:rPr lang="en-GB" dirty="0" smtClean="0"/>
              <a:t>Refer to the ISTQB glossary definitions, although they are completely hopeless.</a:t>
            </a:r>
            <a:endParaRPr lang="en-GB" dirty="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7</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41650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ChangeArrowheads="1"/>
          </p:cNvSpPr>
          <p:nvPr/>
        </p:nvSpPr>
        <p:spPr bwMode="auto">
          <a:xfrm>
            <a:off x="3778001" y="-1586"/>
            <a:ext cx="2891087" cy="495064"/>
          </a:xfrm>
          <a:prstGeom prst="rect">
            <a:avLst/>
          </a:prstGeom>
          <a:noFill/>
          <a:ln w="9525">
            <a:noFill/>
            <a:miter lim="800000"/>
            <a:headEnd/>
            <a:tailEnd/>
          </a:ln>
        </p:spPr>
        <p:txBody>
          <a:bodyPr wrap="none" lIns="90929" tIns="45464" rIns="90929" bIns="45464" anchor="ctr"/>
          <a:lstStyle/>
          <a:p>
            <a:endParaRPr lang="en-US" dirty="0"/>
          </a:p>
        </p:txBody>
      </p:sp>
      <p:sp>
        <p:nvSpPr>
          <p:cNvPr id="65542" name="Rectangle 3"/>
          <p:cNvSpPr>
            <a:spLocks noChangeArrowheads="1"/>
          </p:cNvSpPr>
          <p:nvPr/>
        </p:nvSpPr>
        <p:spPr bwMode="auto">
          <a:xfrm>
            <a:off x="-1567" y="9428403"/>
            <a:ext cx="2889522" cy="498236"/>
          </a:xfrm>
          <a:prstGeom prst="rect">
            <a:avLst/>
          </a:prstGeom>
          <a:noFill/>
          <a:ln w="9525">
            <a:noFill/>
            <a:miter lim="800000"/>
            <a:headEnd/>
            <a:tailEnd/>
          </a:ln>
        </p:spPr>
        <p:txBody>
          <a:bodyPr wrap="none" lIns="90929" tIns="45464" rIns="90929" bIns="45464" anchor="ctr"/>
          <a:lstStyle/>
          <a:p>
            <a:endParaRPr lang="en-US" dirty="0"/>
          </a:p>
        </p:txBody>
      </p:sp>
      <p:sp>
        <p:nvSpPr>
          <p:cNvPr id="65543" name="Rectangle 4"/>
          <p:cNvSpPr>
            <a:spLocks noChangeArrowheads="1"/>
          </p:cNvSpPr>
          <p:nvPr/>
        </p:nvSpPr>
        <p:spPr bwMode="auto">
          <a:xfrm>
            <a:off x="-1567" y="-1586"/>
            <a:ext cx="2889522" cy="495064"/>
          </a:xfrm>
          <a:prstGeom prst="rect">
            <a:avLst/>
          </a:prstGeom>
          <a:noFill/>
          <a:ln w="9525">
            <a:noFill/>
            <a:miter lim="800000"/>
            <a:headEnd/>
            <a:tailEnd/>
          </a:ln>
        </p:spPr>
        <p:txBody>
          <a:bodyPr wrap="none" lIns="90929" tIns="45464" rIns="90929" bIns="45464" anchor="ctr"/>
          <a:lstStyle/>
          <a:p>
            <a:endParaRPr lang="en-US" dirty="0"/>
          </a:p>
        </p:txBody>
      </p:sp>
      <p:sp>
        <p:nvSpPr>
          <p:cNvPr id="65544" name="Rectangle 5"/>
          <p:cNvSpPr>
            <a:spLocks noChangeArrowheads="1"/>
          </p:cNvSpPr>
          <p:nvPr/>
        </p:nvSpPr>
        <p:spPr bwMode="auto">
          <a:xfrm>
            <a:off x="3778001" y="-1586"/>
            <a:ext cx="2891087" cy="495064"/>
          </a:xfrm>
          <a:prstGeom prst="rect">
            <a:avLst/>
          </a:prstGeom>
          <a:noFill/>
          <a:ln w="9525">
            <a:noFill/>
            <a:miter lim="800000"/>
            <a:headEnd/>
            <a:tailEnd/>
          </a:ln>
        </p:spPr>
        <p:txBody>
          <a:bodyPr wrap="none" lIns="90929" tIns="45464" rIns="90929" bIns="45464" anchor="ctr"/>
          <a:lstStyle/>
          <a:p>
            <a:endParaRPr lang="en-US" dirty="0"/>
          </a:p>
        </p:txBody>
      </p:sp>
      <p:sp>
        <p:nvSpPr>
          <p:cNvPr id="65545" name="Rectangle 6"/>
          <p:cNvSpPr>
            <a:spLocks noChangeArrowheads="1"/>
          </p:cNvSpPr>
          <p:nvPr/>
        </p:nvSpPr>
        <p:spPr bwMode="auto">
          <a:xfrm>
            <a:off x="3778001" y="9429990"/>
            <a:ext cx="2891087" cy="496648"/>
          </a:xfrm>
          <a:prstGeom prst="rect">
            <a:avLst/>
          </a:prstGeom>
          <a:noFill/>
          <a:ln w="9525">
            <a:noFill/>
            <a:miter lim="800000"/>
            <a:headEnd/>
            <a:tailEnd/>
          </a:ln>
        </p:spPr>
        <p:txBody>
          <a:bodyPr wrap="none" lIns="90929" tIns="45464" rIns="90929" bIns="45464" anchor="ctr"/>
          <a:lstStyle/>
          <a:p>
            <a:endParaRPr lang="en-US" dirty="0"/>
          </a:p>
        </p:txBody>
      </p:sp>
      <p:sp>
        <p:nvSpPr>
          <p:cNvPr id="65546" name="Rectangle 7"/>
          <p:cNvSpPr>
            <a:spLocks noChangeArrowheads="1"/>
          </p:cNvSpPr>
          <p:nvPr/>
        </p:nvSpPr>
        <p:spPr bwMode="auto">
          <a:xfrm>
            <a:off x="0" y="9429990"/>
            <a:ext cx="2889521" cy="496648"/>
          </a:xfrm>
          <a:prstGeom prst="rect">
            <a:avLst/>
          </a:prstGeom>
          <a:noFill/>
          <a:ln w="9525">
            <a:noFill/>
            <a:miter lim="800000"/>
            <a:headEnd/>
            <a:tailEnd/>
          </a:ln>
        </p:spPr>
        <p:txBody>
          <a:bodyPr wrap="none" lIns="90929" tIns="45464" rIns="90929" bIns="45464" anchor="ctr"/>
          <a:lstStyle/>
          <a:p>
            <a:endParaRPr lang="en-US" dirty="0"/>
          </a:p>
        </p:txBody>
      </p:sp>
      <p:sp>
        <p:nvSpPr>
          <p:cNvPr id="65547" name="Rectangle 8"/>
          <p:cNvSpPr>
            <a:spLocks noChangeArrowheads="1"/>
          </p:cNvSpPr>
          <p:nvPr/>
        </p:nvSpPr>
        <p:spPr bwMode="auto">
          <a:xfrm>
            <a:off x="0" y="-1586"/>
            <a:ext cx="2889521" cy="495064"/>
          </a:xfrm>
          <a:prstGeom prst="rect">
            <a:avLst/>
          </a:prstGeom>
          <a:noFill/>
          <a:ln w="9525">
            <a:noFill/>
            <a:miter lim="800000"/>
            <a:headEnd/>
            <a:tailEnd/>
          </a:ln>
        </p:spPr>
        <p:txBody>
          <a:bodyPr wrap="none" lIns="90929" tIns="45464" rIns="90929" bIns="45464" anchor="ctr"/>
          <a:lstStyle/>
          <a:p>
            <a:endParaRPr lang="en-US" dirty="0"/>
          </a:p>
        </p:txBody>
      </p:sp>
      <p:sp>
        <p:nvSpPr>
          <p:cNvPr id="65549" name="Rectangle 10"/>
          <p:cNvSpPr>
            <a:spLocks noGrp="1" noChangeArrowheads="1"/>
          </p:cNvSpPr>
          <p:nvPr>
            <p:ph type="body" idx="1"/>
          </p:nvPr>
        </p:nvSpPr>
        <p:spPr/>
        <p:txBody>
          <a:bodyPr/>
          <a:lstStyle/>
          <a:p>
            <a:r>
              <a:rPr lang="en-US" dirty="0" smtClean="0"/>
              <a:t>Sequential models (Waterfall, V) can be slow.</a:t>
            </a:r>
          </a:p>
          <a:p>
            <a:r>
              <a:rPr lang="en-US" dirty="0" smtClean="0"/>
              <a:t>As a response to this, and the need to begin coding before requirements were fully specified, various incremental and iterative development models were proposed</a:t>
            </a:r>
            <a:r>
              <a:rPr lang="en-US" dirty="0"/>
              <a:t> </a:t>
            </a:r>
            <a:r>
              <a:rPr lang="en-US" dirty="0" smtClean="0"/>
              <a:t>during the 1990s.</a:t>
            </a:r>
          </a:p>
          <a:p>
            <a:r>
              <a:rPr lang="en-US" dirty="0" smtClean="0"/>
              <a:t>These evolutionary development models recognize that many of the development stages can be done in parallel, rather than waiting until all the requirements or design phase are complete.</a:t>
            </a:r>
          </a:p>
          <a:p>
            <a:r>
              <a:rPr lang="en-US" dirty="0" smtClean="0"/>
              <a:t>These models more truly reflect real-life development activities and</a:t>
            </a:r>
            <a:r>
              <a:rPr lang="en-US" dirty="0"/>
              <a:t> </a:t>
            </a:r>
            <a:r>
              <a:rPr lang="en-US" dirty="0" smtClean="0"/>
              <a:t>are now commonly found in many software development organisations. </a:t>
            </a:r>
          </a:p>
          <a:p>
            <a:r>
              <a:rPr lang="en-US" u="sng" dirty="0" smtClean="0"/>
              <a:t>Incremental-Iterative Models</a:t>
            </a:r>
            <a:br>
              <a:rPr lang="en-US" u="sng" dirty="0" smtClean="0"/>
            </a:br>
            <a:r>
              <a:rPr lang="en-US" dirty="0"/>
              <a:t>Spiral			1985		Barry Boehm</a:t>
            </a:r>
            <a:br>
              <a:rPr lang="en-US" dirty="0"/>
            </a:br>
            <a:r>
              <a:rPr lang="en-US" dirty="0" smtClean="0"/>
              <a:t>RAD</a:t>
            </a:r>
            <a:r>
              <a:rPr lang="en-US" dirty="0"/>
              <a:t>			</a:t>
            </a:r>
            <a:r>
              <a:rPr lang="en-US" dirty="0" smtClean="0"/>
              <a:t>1991</a:t>
            </a:r>
            <a:r>
              <a:rPr lang="en-US" dirty="0"/>
              <a:t>		James </a:t>
            </a:r>
            <a:r>
              <a:rPr lang="en-US" dirty="0" smtClean="0"/>
              <a:t>Martin</a:t>
            </a:r>
            <a:br>
              <a:rPr lang="en-US" dirty="0" smtClean="0"/>
            </a:br>
            <a:r>
              <a:rPr lang="en-US" dirty="0" smtClean="0"/>
              <a:t>Scrum			1991		Ken Schwaber</a:t>
            </a:r>
            <a:r>
              <a:rPr lang="en-US" dirty="0"/>
              <a:t/>
            </a:r>
            <a:br>
              <a:rPr lang="en-US" dirty="0"/>
            </a:br>
            <a:r>
              <a:rPr lang="en-US" dirty="0" smtClean="0"/>
              <a:t>DSDM </a:t>
            </a:r>
            <a:r>
              <a:rPr lang="en-US" dirty="0"/>
              <a:t>Atern 	1994		European Consortium</a:t>
            </a:r>
            <a:br>
              <a:rPr lang="en-US" dirty="0"/>
            </a:br>
            <a:r>
              <a:rPr lang="en-US" dirty="0"/>
              <a:t>RUP			</a:t>
            </a:r>
            <a:r>
              <a:rPr lang="en-US" dirty="0" smtClean="0"/>
              <a:t>1997</a:t>
            </a:r>
            <a:r>
              <a:rPr lang="en-US" dirty="0"/>
              <a:t>		Rational </a:t>
            </a:r>
            <a:r>
              <a:rPr lang="en-US" dirty="0" smtClean="0"/>
              <a:t>Software</a:t>
            </a:r>
            <a:r>
              <a:rPr lang="en-US" dirty="0"/>
              <a:t/>
            </a:r>
            <a:br>
              <a:rPr lang="en-US" dirty="0"/>
            </a:br>
            <a:r>
              <a:rPr lang="en-US" dirty="0"/>
              <a:t>XP				</a:t>
            </a:r>
            <a:r>
              <a:rPr lang="en-US" dirty="0" smtClean="0"/>
              <a:t>1998</a:t>
            </a:r>
            <a:r>
              <a:rPr lang="en-US" dirty="0"/>
              <a:t>		Kent </a:t>
            </a:r>
            <a:r>
              <a:rPr lang="en-US" dirty="0" smtClean="0"/>
              <a:t>Brock</a:t>
            </a:r>
            <a:r>
              <a:rPr lang="en-US" dirty="0"/>
              <a:t/>
            </a:r>
            <a:br>
              <a:rPr lang="en-US" dirty="0"/>
            </a:br>
            <a:r>
              <a:rPr lang="en-US" dirty="0"/>
              <a:t>Agile			</a:t>
            </a:r>
            <a:r>
              <a:rPr lang="en-US" dirty="0" smtClean="0"/>
              <a:t>2001</a:t>
            </a:r>
            <a:r>
              <a:rPr lang="en-US" dirty="0"/>
              <a:t>		Agile Manifesto</a:t>
            </a:r>
          </a:p>
          <a:p>
            <a:r>
              <a:rPr lang="en-US" dirty="0" smtClean="0"/>
              <a:t>Although the exam syllabus refers to Iterative-Incremental models, the more common term used in business to describe any Iterative life-cycle is Agile.</a:t>
            </a:r>
          </a:p>
          <a:p>
            <a:endParaRPr lang="en-US" dirty="0" smtClean="0"/>
          </a:p>
          <a:p>
            <a:r>
              <a:rPr lang="en-US" dirty="0" smtClean="0"/>
              <a:t>You are a self managing </a:t>
            </a:r>
            <a:r>
              <a:rPr lang="en-US" dirty="0" err="1" smtClean="0"/>
              <a:t>tema</a:t>
            </a:r>
            <a:endParaRPr lang="en-US" dirty="0" smtClean="0"/>
          </a:p>
          <a:p>
            <a:r>
              <a:rPr lang="en-US" dirty="0" smtClean="0"/>
              <a:t>As a group you decide</a:t>
            </a:r>
            <a:r>
              <a:rPr lang="en-US" baseline="0" dirty="0" smtClean="0"/>
              <a:t> </a:t>
            </a:r>
            <a:r>
              <a:rPr lang="en-US" baseline="0" dirty="0" err="1" smtClean="0"/>
              <a:t>whather</a:t>
            </a:r>
            <a:r>
              <a:rPr lang="en-US" baseline="0" dirty="0" smtClean="0"/>
              <a:t> it is done or not</a:t>
            </a:r>
          </a:p>
          <a:p>
            <a:r>
              <a:rPr lang="en-US" baseline="0" dirty="0" smtClean="0"/>
              <a:t>The developers will develop the increment</a:t>
            </a:r>
          </a:p>
          <a:p>
            <a:r>
              <a:rPr lang="en-US" baseline="0" dirty="0" smtClean="0"/>
              <a:t>And in the next increment the testers will test it  -    this is bad</a:t>
            </a:r>
          </a:p>
          <a:p>
            <a:endParaRPr lang="en-US" baseline="0" dirty="0" smtClean="0"/>
          </a:p>
          <a:p>
            <a:r>
              <a:rPr lang="en-US" baseline="0" dirty="0" smtClean="0"/>
              <a:t>Role of a tester in agile has changed slightly </a:t>
            </a:r>
          </a:p>
          <a:p>
            <a:r>
              <a:rPr lang="en-US" baseline="0" dirty="0" smtClean="0"/>
              <a:t>They have become more of an agile coach</a:t>
            </a:r>
          </a:p>
          <a:p>
            <a:r>
              <a:rPr lang="en-US" baseline="0" dirty="0" smtClean="0"/>
              <a:t>Writing unit tests – particularly in an automated way</a:t>
            </a:r>
          </a:p>
          <a:p>
            <a:endParaRPr lang="en-US" baseline="0" dirty="0" smtClean="0"/>
          </a:p>
          <a:p>
            <a:r>
              <a:rPr lang="en-US" baseline="0" dirty="0" smtClean="0"/>
              <a:t>Selenium IDE –  ?</a:t>
            </a:r>
          </a:p>
          <a:p>
            <a:r>
              <a:rPr lang="en-US" baseline="0" dirty="0" smtClean="0"/>
              <a:t>Being a tester doesn’t mean you do all this work</a:t>
            </a:r>
          </a:p>
          <a:p>
            <a:r>
              <a:rPr lang="en-US" baseline="0" dirty="0" smtClean="0"/>
              <a:t>Tester can plan the sprints</a:t>
            </a:r>
          </a:p>
          <a:p>
            <a:endParaRPr lang="en-US" baseline="0" dirty="0" smtClean="0"/>
          </a:p>
          <a:p>
            <a:r>
              <a:rPr lang="en-US" baseline="0" dirty="0" smtClean="0"/>
              <a:t>The testers champion the process and the guidelines</a:t>
            </a:r>
          </a:p>
          <a:p>
            <a:r>
              <a:rPr lang="en-US" baseline="0" dirty="0" smtClean="0"/>
              <a:t>Its not just about how much code we can do in one increment – its about creating something that is usable and complete to a given </a:t>
            </a:r>
            <a:r>
              <a:rPr lang="en-US" baseline="0" dirty="0" err="1" smtClean="0"/>
              <a:t>definaition</a:t>
            </a:r>
            <a:r>
              <a:rPr lang="en-US" baseline="0" dirty="0" smtClean="0"/>
              <a:t> of done</a:t>
            </a:r>
          </a:p>
          <a:p>
            <a:endParaRPr lang="en-US" baseline="0" dirty="0" smtClean="0"/>
          </a:p>
          <a:p>
            <a:endParaRPr lang="en-US" baseline="0" dirty="0" smtClean="0"/>
          </a:p>
          <a:p>
            <a:endParaRPr lang="en-US"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8</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21799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ChangeArrowheads="1"/>
          </p:cNvSpPr>
          <p:nvPr/>
        </p:nvSpPr>
        <p:spPr bwMode="auto">
          <a:xfrm>
            <a:off x="3778001" y="-1586"/>
            <a:ext cx="2891087" cy="495064"/>
          </a:xfrm>
          <a:prstGeom prst="rect">
            <a:avLst/>
          </a:prstGeom>
          <a:noFill/>
          <a:ln w="9525">
            <a:noFill/>
            <a:miter lim="800000"/>
            <a:headEnd/>
            <a:tailEnd/>
          </a:ln>
        </p:spPr>
        <p:txBody>
          <a:bodyPr wrap="none" lIns="90929" tIns="45464" rIns="90929" bIns="45464" anchor="ctr"/>
          <a:lstStyle/>
          <a:p>
            <a:endParaRPr lang="en-US" dirty="0"/>
          </a:p>
        </p:txBody>
      </p:sp>
      <p:sp>
        <p:nvSpPr>
          <p:cNvPr id="65542" name="Rectangle 3"/>
          <p:cNvSpPr>
            <a:spLocks noChangeArrowheads="1"/>
          </p:cNvSpPr>
          <p:nvPr/>
        </p:nvSpPr>
        <p:spPr bwMode="auto">
          <a:xfrm>
            <a:off x="-1567" y="9428403"/>
            <a:ext cx="2889522" cy="498236"/>
          </a:xfrm>
          <a:prstGeom prst="rect">
            <a:avLst/>
          </a:prstGeom>
          <a:noFill/>
          <a:ln w="9525">
            <a:noFill/>
            <a:miter lim="800000"/>
            <a:headEnd/>
            <a:tailEnd/>
          </a:ln>
        </p:spPr>
        <p:txBody>
          <a:bodyPr wrap="none" lIns="90929" tIns="45464" rIns="90929" bIns="45464" anchor="ctr"/>
          <a:lstStyle/>
          <a:p>
            <a:endParaRPr lang="en-US" dirty="0"/>
          </a:p>
        </p:txBody>
      </p:sp>
      <p:sp>
        <p:nvSpPr>
          <p:cNvPr id="65543" name="Rectangle 4"/>
          <p:cNvSpPr>
            <a:spLocks noChangeArrowheads="1"/>
          </p:cNvSpPr>
          <p:nvPr/>
        </p:nvSpPr>
        <p:spPr bwMode="auto">
          <a:xfrm>
            <a:off x="-1567" y="-1586"/>
            <a:ext cx="2889522" cy="495064"/>
          </a:xfrm>
          <a:prstGeom prst="rect">
            <a:avLst/>
          </a:prstGeom>
          <a:noFill/>
          <a:ln w="9525">
            <a:noFill/>
            <a:miter lim="800000"/>
            <a:headEnd/>
            <a:tailEnd/>
          </a:ln>
        </p:spPr>
        <p:txBody>
          <a:bodyPr wrap="none" lIns="90929" tIns="45464" rIns="90929" bIns="45464" anchor="ctr"/>
          <a:lstStyle/>
          <a:p>
            <a:endParaRPr lang="en-US" dirty="0"/>
          </a:p>
        </p:txBody>
      </p:sp>
      <p:sp>
        <p:nvSpPr>
          <p:cNvPr id="65544" name="Rectangle 5"/>
          <p:cNvSpPr>
            <a:spLocks noChangeArrowheads="1"/>
          </p:cNvSpPr>
          <p:nvPr/>
        </p:nvSpPr>
        <p:spPr bwMode="auto">
          <a:xfrm>
            <a:off x="3778001" y="-1586"/>
            <a:ext cx="2891087" cy="495064"/>
          </a:xfrm>
          <a:prstGeom prst="rect">
            <a:avLst/>
          </a:prstGeom>
          <a:noFill/>
          <a:ln w="9525">
            <a:noFill/>
            <a:miter lim="800000"/>
            <a:headEnd/>
            <a:tailEnd/>
          </a:ln>
        </p:spPr>
        <p:txBody>
          <a:bodyPr wrap="none" lIns="90929" tIns="45464" rIns="90929" bIns="45464" anchor="ctr"/>
          <a:lstStyle/>
          <a:p>
            <a:endParaRPr lang="en-US" dirty="0"/>
          </a:p>
        </p:txBody>
      </p:sp>
      <p:sp>
        <p:nvSpPr>
          <p:cNvPr id="65545" name="Rectangle 6"/>
          <p:cNvSpPr>
            <a:spLocks noChangeArrowheads="1"/>
          </p:cNvSpPr>
          <p:nvPr/>
        </p:nvSpPr>
        <p:spPr bwMode="auto">
          <a:xfrm>
            <a:off x="3778001" y="9429990"/>
            <a:ext cx="2891087" cy="496648"/>
          </a:xfrm>
          <a:prstGeom prst="rect">
            <a:avLst/>
          </a:prstGeom>
          <a:noFill/>
          <a:ln w="9525">
            <a:noFill/>
            <a:miter lim="800000"/>
            <a:headEnd/>
            <a:tailEnd/>
          </a:ln>
        </p:spPr>
        <p:txBody>
          <a:bodyPr wrap="none" lIns="90929" tIns="45464" rIns="90929" bIns="45464" anchor="ctr"/>
          <a:lstStyle/>
          <a:p>
            <a:endParaRPr lang="en-US" dirty="0"/>
          </a:p>
        </p:txBody>
      </p:sp>
      <p:sp>
        <p:nvSpPr>
          <p:cNvPr id="65546" name="Rectangle 7"/>
          <p:cNvSpPr>
            <a:spLocks noChangeArrowheads="1"/>
          </p:cNvSpPr>
          <p:nvPr/>
        </p:nvSpPr>
        <p:spPr bwMode="auto">
          <a:xfrm>
            <a:off x="0" y="9429990"/>
            <a:ext cx="2889521" cy="496648"/>
          </a:xfrm>
          <a:prstGeom prst="rect">
            <a:avLst/>
          </a:prstGeom>
          <a:noFill/>
          <a:ln w="9525">
            <a:noFill/>
            <a:miter lim="800000"/>
            <a:headEnd/>
            <a:tailEnd/>
          </a:ln>
        </p:spPr>
        <p:txBody>
          <a:bodyPr wrap="none" lIns="90929" tIns="45464" rIns="90929" bIns="45464" anchor="ctr"/>
          <a:lstStyle/>
          <a:p>
            <a:endParaRPr lang="en-US" dirty="0"/>
          </a:p>
        </p:txBody>
      </p:sp>
      <p:sp>
        <p:nvSpPr>
          <p:cNvPr id="65547" name="Rectangle 8"/>
          <p:cNvSpPr>
            <a:spLocks noChangeArrowheads="1"/>
          </p:cNvSpPr>
          <p:nvPr/>
        </p:nvSpPr>
        <p:spPr bwMode="auto">
          <a:xfrm>
            <a:off x="0" y="-1586"/>
            <a:ext cx="2889521" cy="495064"/>
          </a:xfrm>
          <a:prstGeom prst="rect">
            <a:avLst/>
          </a:prstGeom>
          <a:noFill/>
          <a:ln w="9525">
            <a:noFill/>
            <a:miter lim="800000"/>
            <a:headEnd/>
            <a:tailEnd/>
          </a:ln>
        </p:spPr>
        <p:txBody>
          <a:bodyPr wrap="none" lIns="90929" tIns="45464" rIns="90929" bIns="45464" anchor="ctr"/>
          <a:lstStyle/>
          <a:p>
            <a:endParaRPr lang="en-US" dirty="0"/>
          </a:p>
        </p:txBody>
      </p:sp>
      <p:sp>
        <p:nvSpPr>
          <p:cNvPr id="65549" name="Rectangle 10"/>
          <p:cNvSpPr>
            <a:spLocks noGrp="1" noChangeArrowheads="1"/>
          </p:cNvSpPr>
          <p:nvPr>
            <p:ph type="body" idx="1"/>
          </p:nvPr>
        </p:nvSpPr>
        <p:spPr/>
        <p:txBody>
          <a:bodyPr/>
          <a:lstStyle/>
          <a:p>
            <a:r>
              <a:rPr lang="en-GB" dirty="0"/>
              <a:t>Iterative-incremental development is the process of establishing requirements, designing, </a:t>
            </a:r>
            <a:r>
              <a:rPr lang="en-GB" dirty="0" smtClean="0"/>
              <a:t>building and </a:t>
            </a:r>
            <a:r>
              <a:rPr lang="en-GB" dirty="0"/>
              <a:t>testing a system, done as a series of shorter development </a:t>
            </a:r>
            <a:r>
              <a:rPr lang="en-GB" dirty="0" smtClean="0"/>
              <a:t>cycles.</a:t>
            </a:r>
          </a:p>
          <a:p>
            <a:r>
              <a:rPr lang="en-GB" dirty="0" smtClean="0"/>
              <a:t>The key is splitting requirements into discrete increments, each of which can be developed into a working sub-system.</a:t>
            </a:r>
          </a:p>
          <a:p>
            <a:r>
              <a:rPr lang="en-GB" dirty="0" smtClean="0"/>
              <a:t>Each </a:t>
            </a:r>
            <a:r>
              <a:rPr lang="en-GB" dirty="0"/>
              <a:t>increment, added to others developed previously, forms a growing partial </a:t>
            </a:r>
            <a:r>
              <a:rPr lang="en-GB" dirty="0" smtClean="0"/>
              <a:t>system.</a:t>
            </a:r>
          </a:p>
          <a:p>
            <a:r>
              <a:rPr lang="en-GB" dirty="0" smtClean="0"/>
              <a:t>Each iteration is strictly time-boxed to limit project creep.</a:t>
            </a:r>
          </a:p>
          <a:p>
            <a:r>
              <a:rPr lang="en-GB" dirty="0"/>
              <a:t>Technology is used to develop rapidly within these time constraints, e.g.</a:t>
            </a:r>
          </a:p>
          <a:p>
            <a:pPr marL="164249" indent="-164249">
              <a:buFont typeface="Arial" pitchFamily="34" charset="0"/>
              <a:buChar char="•"/>
            </a:pPr>
            <a:r>
              <a:rPr lang="en-GB" dirty="0"/>
              <a:t>Requirements – prototyping</a:t>
            </a:r>
          </a:p>
          <a:p>
            <a:pPr marL="164249" indent="-164249">
              <a:buFont typeface="Arial" pitchFamily="34" charset="0"/>
              <a:buChar char="•"/>
            </a:pPr>
            <a:r>
              <a:rPr lang="en-GB" dirty="0"/>
              <a:t>Design – modelling tools (e.g. UML)</a:t>
            </a:r>
          </a:p>
          <a:p>
            <a:pPr marL="164249" indent="-164249">
              <a:buFont typeface="Arial" pitchFamily="34" charset="0"/>
              <a:buChar char="•"/>
            </a:pPr>
            <a:r>
              <a:rPr lang="en-GB" dirty="0"/>
              <a:t>Development </a:t>
            </a:r>
            <a:r>
              <a:rPr lang="en-GB" dirty="0" smtClean="0"/>
              <a:t>– sophisticated </a:t>
            </a:r>
            <a:r>
              <a:rPr lang="en-GB" dirty="0"/>
              <a:t>Integrated Development Environments (IDEs) with coding and debugging tools.</a:t>
            </a:r>
          </a:p>
          <a:p>
            <a:pPr marL="164249" indent="-164249">
              <a:buFont typeface="Arial" pitchFamily="34" charset="0"/>
              <a:buChar char="•"/>
            </a:pPr>
            <a:r>
              <a:rPr lang="en-GB" dirty="0"/>
              <a:t>Testing – test management and </a:t>
            </a:r>
            <a:r>
              <a:rPr lang="en-GB" dirty="0" smtClean="0"/>
              <a:t>test execution </a:t>
            </a:r>
            <a:r>
              <a:rPr lang="en-GB" dirty="0"/>
              <a:t>tools</a:t>
            </a:r>
          </a:p>
          <a:p>
            <a:r>
              <a:rPr lang="en-GB" dirty="0" smtClean="0"/>
              <a:t>Project teams consist of  multi-skilled staff and close involvement of business users with the remit to make decisions quickly.</a:t>
            </a:r>
          </a:p>
          <a:p>
            <a:r>
              <a:rPr lang="en-GB" dirty="0" smtClean="0"/>
              <a:t>This usually means less formal project documentation, with face-to-face communication replacing requirements and specifications.</a:t>
            </a:r>
          </a:p>
          <a:p>
            <a:endParaRPr lang="en-US" dirty="0" smtClean="0"/>
          </a:p>
        </p:txBody>
      </p:sp>
      <p:sp>
        <p:nvSpPr>
          <p:cNvPr id="3" name="Slide Image Placeholder 2"/>
          <p:cNvSpPr>
            <a:spLocks noGrp="1" noRot="1" noChangeAspect="1"/>
          </p:cNvSpPr>
          <p:nvPr>
            <p:ph type="sldImg"/>
          </p:nvPr>
        </p:nvSpPr>
        <p:spPr>
          <a:xfrm>
            <a:off x="592138" y="415925"/>
            <a:ext cx="5240337" cy="3932238"/>
          </a:xfrm>
        </p:spPr>
      </p:sp>
      <p:sp>
        <p:nvSpPr>
          <p:cNvPr id="7" name="Slide Number Placeholder 6"/>
          <p:cNvSpPr>
            <a:spLocks noGrp="1"/>
          </p:cNvSpPr>
          <p:nvPr>
            <p:ph type="sldNum" sz="quarter" idx="10"/>
          </p:nvPr>
        </p:nvSpPr>
        <p:spPr/>
        <p:txBody>
          <a:bodyPr/>
          <a:lstStyle/>
          <a:p>
            <a:pPr>
              <a:defRPr/>
            </a:pPr>
            <a:r>
              <a:rPr lang="en-GB" dirty="0" smtClean="0"/>
              <a:t>Page </a:t>
            </a:r>
            <a:fld id="{5C3E8D0B-BDD6-448F-8F04-1B49C7777E13}" type="slidenum">
              <a:rPr lang="en-GB" smtClean="0"/>
              <a:pPr>
                <a:defRPr/>
              </a:pPr>
              <a:t>9</a:t>
            </a:fld>
            <a:endParaRPr lang="en-GB" dirty="0"/>
          </a:p>
        </p:txBody>
      </p:sp>
      <p:sp>
        <p:nvSpPr>
          <p:cNvPr id="8" name="Header Placeholder 7"/>
          <p:cNvSpPr>
            <a:spLocks noGrp="1"/>
          </p:cNvSpPr>
          <p:nvPr>
            <p:ph type="hdr" sz="quarter" idx="11"/>
          </p:nvPr>
        </p:nvSpPr>
        <p:spPr/>
        <p:txBody>
          <a:bodyPr/>
          <a:lstStyle/>
          <a:p>
            <a:pPr>
              <a:defRPr/>
            </a:pPr>
            <a:r>
              <a:rPr lang="en-GB" dirty="0" smtClean="0"/>
              <a:t>02 Testing Throughout the Software Life Cycle</a:t>
            </a:r>
            <a:endParaRPr lang="en-GB" dirty="0"/>
          </a:p>
        </p:txBody>
      </p:sp>
    </p:spTree>
    <p:extLst>
      <p:ext uri="{BB962C8B-B14F-4D97-AF65-F5344CB8AC3E}">
        <p14:creationId xmlns:p14="http://schemas.microsoft.com/office/powerpoint/2010/main" val="2061670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1"/>
            <a:ext cx="9144000" cy="1775961"/>
          </a:xfrm>
          <a:prstGeom prst="rect">
            <a:avLst/>
          </a:prstGeom>
        </p:spPr>
      </p:pic>
      <p:sp>
        <p:nvSpPr>
          <p:cNvPr id="2" name="Title 1"/>
          <p:cNvSpPr>
            <a:spLocks noGrp="1"/>
          </p:cNvSpPr>
          <p:nvPr>
            <p:ph type="ctrTitle"/>
          </p:nvPr>
        </p:nvSpPr>
        <p:spPr>
          <a:xfrm>
            <a:off x="428600" y="2130433"/>
            <a:ext cx="8286808" cy="1470025"/>
          </a:xfrm>
        </p:spPr>
        <p:txBody>
          <a:bodyPr>
            <a:normAutofit/>
          </a:bodyPr>
          <a:lstStyle>
            <a:lvl1pPr marL="0" indent="0" algn="ctr">
              <a:spcBef>
                <a:spcPts val="0"/>
              </a:spcBef>
              <a:defRPr sz="3600">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spcBef>
                <a:spcPts val="0"/>
              </a:spcBef>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670560" y="785794"/>
            <a:ext cx="743712" cy="707136"/>
          </a:xfrm>
          <a:prstGeom prst="rect">
            <a:avLst/>
          </a:prstGeom>
        </p:spPr>
      </p:pic>
    </p:spTree>
    <p:extLst>
      <p:ext uri="{BB962C8B-B14F-4D97-AF65-F5344CB8AC3E}">
        <p14:creationId xmlns:p14="http://schemas.microsoft.com/office/powerpoint/2010/main" val="18140994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80000" y="1080000"/>
            <a:ext cx="8820000" cy="54000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itle 4"/>
          <p:cNvSpPr>
            <a:spLocks noGrp="1"/>
          </p:cNvSpPr>
          <p:nvPr>
            <p:ph type="title"/>
          </p:nvPr>
        </p:nvSpPr>
        <p:spPr>
          <a:xfrm>
            <a:off x="142844" y="360000"/>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995669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8"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239365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STF-2 v6.3</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600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80000" y="1080000"/>
            <a:ext cx="8820000" cy="5400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8648284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iming>
    <p:tnLst>
      <p:par>
        <p:cTn id="1" dur="indefinite" restart="never" nodeType="tmRoot"/>
      </p:par>
    </p:tnLst>
  </p:timing>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ctrTitle"/>
          </p:nvPr>
        </p:nvSpPr>
        <p:spPr/>
        <p:txBody>
          <a:bodyPr/>
          <a:lstStyle/>
          <a:p>
            <a:r>
              <a:rPr lang="en-GB" dirty="0" smtClean="0"/>
              <a:t>BCS-ISTQB</a:t>
            </a:r>
            <a:r>
              <a:rPr lang="en-GB" sz="3200" baseline="30000" dirty="0" smtClean="0">
                <a:latin typeface="Arial"/>
                <a:cs typeface="Arial"/>
              </a:rPr>
              <a:t>®</a:t>
            </a:r>
            <a:r>
              <a:rPr lang="en-GB" dirty="0" smtClean="0"/>
              <a:t> Software Testing Foundation</a:t>
            </a:r>
            <a:endParaRPr lang="en-GB" dirty="0"/>
          </a:p>
        </p:txBody>
      </p:sp>
      <p:sp>
        <p:nvSpPr>
          <p:cNvPr id="986115" name="Rectangle 3"/>
          <p:cNvSpPr>
            <a:spLocks noGrp="1" noChangeArrowheads="1"/>
          </p:cNvSpPr>
          <p:nvPr>
            <p:ph type="subTitle" idx="1"/>
          </p:nvPr>
        </p:nvSpPr>
        <p:spPr bwMode="auto">
          <a:xfrm>
            <a:off x="954593" y="3886200"/>
            <a:ext cx="7234814" cy="1752600"/>
          </a:xfrm>
          <a:prstGeom prst="rect">
            <a:avLst/>
          </a:prstGeom>
          <a:noFill/>
          <a:ln>
            <a:miter lim="800000"/>
            <a:headEnd/>
            <a:tailEnd/>
          </a:ln>
        </p:spPr>
        <p:txBody>
          <a:bodyPr/>
          <a:lstStyle/>
          <a:p>
            <a:pPr marL="0" indent="0">
              <a:buFontTx/>
              <a:buNone/>
            </a:pPr>
            <a:r>
              <a:rPr lang="en-GB" dirty="0" smtClean="0"/>
              <a:t>02 </a:t>
            </a:r>
            <a:r>
              <a:rPr lang="en-GB" dirty="0"/>
              <a:t>Testing Throughout the Software Life Cycle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sz="quarter" idx="15"/>
          </p:nvPr>
        </p:nvSpPr>
        <p:spPr/>
        <p:txBody>
          <a:bodyPr/>
          <a:lstStyle/>
          <a:p>
            <a:r>
              <a:rPr lang="en-GB" dirty="0" smtClean="0"/>
              <a:t>Each iteration may have several levels of testing</a:t>
            </a:r>
            <a:br>
              <a:rPr lang="en-GB" dirty="0" smtClean="0"/>
            </a:br>
            <a:endParaRPr lang="en-GB" dirty="0" smtClean="0"/>
          </a:p>
          <a:p>
            <a:r>
              <a:rPr lang="en-GB" dirty="0" smtClean="0"/>
              <a:t>The product, added to others developed previously, forms a growing partial system, which should also be tested</a:t>
            </a:r>
            <a:br>
              <a:rPr lang="en-GB" dirty="0" smtClean="0"/>
            </a:br>
            <a:endParaRPr lang="en-GB" dirty="0" smtClean="0"/>
          </a:p>
          <a:p>
            <a:r>
              <a:rPr lang="en-GB" dirty="0" smtClean="0"/>
              <a:t>Regression testing is increasingly important on all iterations after the first one</a:t>
            </a:r>
            <a:br>
              <a:rPr lang="en-GB" dirty="0" smtClean="0"/>
            </a:br>
            <a:endParaRPr lang="en-GB" dirty="0" smtClean="0"/>
          </a:p>
          <a:p>
            <a:r>
              <a:rPr lang="en-GB" dirty="0" smtClean="0"/>
              <a:t>Verification and validation can be carried out on each increment</a:t>
            </a:r>
          </a:p>
        </p:txBody>
      </p:sp>
      <p:sp>
        <p:nvSpPr>
          <p:cNvPr id="14338" name="Rectangle 2"/>
          <p:cNvSpPr>
            <a:spLocks noGrp="1" noChangeArrowheads="1"/>
          </p:cNvSpPr>
          <p:nvPr>
            <p:ph type="title"/>
          </p:nvPr>
        </p:nvSpPr>
        <p:spPr/>
        <p:txBody>
          <a:bodyPr/>
          <a:lstStyle/>
          <a:p>
            <a:r>
              <a:rPr lang="en-GB" dirty="0" smtClean="0"/>
              <a:t>Testing Within the Iterative-Incremental Model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6"/>
          <p:cNvSpPr>
            <a:spLocks noGrp="1" noChangeArrowheads="1"/>
          </p:cNvSpPr>
          <p:nvPr>
            <p:ph type="body" sz="quarter" idx="15"/>
          </p:nvPr>
        </p:nvSpPr>
        <p:spPr/>
        <p:txBody>
          <a:bodyPr/>
          <a:lstStyle/>
          <a:p>
            <a:r>
              <a:rPr lang="en-US" dirty="0" smtClean="0"/>
              <a:t>For every development activity there is a corresponding testing activity</a:t>
            </a:r>
          </a:p>
          <a:p>
            <a:endParaRPr lang="en-US" dirty="0" smtClean="0"/>
          </a:p>
          <a:p>
            <a:r>
              <a:rPr lang="en-US" dirty="0" smtClean="0"/>
              <a:t>Each test level has test objectives specific to that level</a:t>
            </a:r>
          </a:p>
          <a:p>
            <a:endParaRPr lang="en-US" dirty="0" smtClean="0"/>
          </a:p>
          <a:p>
            <a:r>
              <a:rPr lang="en-US" dirty="0" smtClean="0"/>
              <a:t>The analysis and design of tests for a given test level should begin during the corresponding development activity</a:t>
            </a:r>
          </a:p>
          <a:p>
            <a:endParaRPr lang="en-US" dirty="0" smtClean="0"/>
          </a:p>
          <a:p>
            <a:r>
              <a:rPr lang="en-US" dirty="0" smtClean="0"/>
              <a:t>Testers should be involved in reviewing documents as soon as drafts are available</a:t>
            </a:r>
          </a:p>
        </p:txBody>
      </p:sp>
      <p:sp>
        <p:nvSpPr>
          <p:cNvPr id="15362" name="Rectangle 5"/>
          <p:cNvSpPr>
            <a:spLocks noGrp="1" noChangeArrowheads="1"/>
          </p:cNvSpPr>
          <p:nvPr>
            <p:ph type="title"/>
          </p:nvPr>
        </p:nvSpPr>
        <p:spPr/>
        <p:txBody>
          <a:bodyPr/>
          <a:lstStyle/>
          <a:p>
            <a:r>
              <a:rPr lang="en-GB" dirty="0" smtClean="0"/>
              <a:t>Good Testing Within a Lifecycle Model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quarter" idx="15"/>
          </p:nvPr>
        </p:nvSpPr>
        <p:spPr/>
        <p:txBody>
          <a:bodyPr/>
          <a:lstStyle/>
          <a:p>
            <a:r>
              <a:rPr lang="en-GB" dirty="0"/>
              <a:t>Organisations may modify the standard development models to suit their </a:t>
            </a:r>
            <a:r>
              <a:rPr lang="en-GB" dirty="0" smtClean="0"/>
              <a:t>needs</a:t>
            </a:r>
          </a:p>
          <a:p>
            <a:endParaRPr lang="en-US" dirty="0" smtClean="0"/>
          </a:p>
          <a:p>
            <a:r>
              <a:rPr lang="en-US" dirty="0" smtClean="0"/>
              <a:t>Test levels may need to be combined or </a:t>
            </a:r>
            <a:r>
              <a:rPr lang="en-GB" dirty="0" smtClean="0"/>
              <a:t>re-organised</a:t>
            </a:r>
            <a:r>
              <a:rPr lang="en-US" dirty="0" smtClean="0"/>
              <a:t> depending on project type</a:t>
            </a:r>
            <a:br>
              <a:rPr lang="en-US" dirty="0" smtClean="0"/>
            </a:br>
            <a:endParaRPr lang="en-US" dirty="0" smtClean="0"/>
          </a:p>
          <a:p>
            <a:pPr lvl="1"/>
            <a:r>
              <a:rPr lang="en-US" dirty="0" smtClean="0"/>
              <a:t>e.g. Integrating a Commercial Off-The-Shelf (COTS) package may have no component test, just integration and acceptance testing</a:t>
            </a:r>
          </a:p>
        </p:txBody>
      </p:sp>
      <p:sp>
        <p:nvSpPr>
          <p:cNvPr id="16386" name="Rectangle 5"/>
          <p:cNvSpPr>
            <a:spLocks noGrp="1" noChangeArrowheads="1"/>
          </p:cNvSpPr>
          <p:nvPr>
            <p:ph type="title"/>
          </p:nvPr>
        </p:nvSpPr>
        <p:spPr/>
        <p:txBody>
          <a:bodyPr/>
          <a:lstStyle/>
          <a:p>
            <a:r>
              <a:rPr lang="en-GB" dirty="0" smtClean="0"/>
              <a:t>Deviation From the Models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5"/>
          </p:nvPr>
        </p:nvSpPr>
        <p:spPr/>
        <p:txBody>
          <a:bodyPr/>
          <a:lstStyle/>
          <a:p>
            <a:pPr marL="0" indent="0">
              <a:buNone/>
            </a:pPr>
            <a:r>
              <a:rPr lang="en-GB" dirty="0" smtClean="0"/>
              <a:t>Learning Objective:</a:t>
            </a:r>
            <a:br>
              <a:rPr lang="en-GB" dirty="0" smtClean="0"/>
            </a:br>
            <a:endParaRPr lang="en-GB" dirty="0" smtClean="0"/>
          </a:p>
          <a:p>
            <a:r>
              <a:rPr lang="en-GB" dirty="0" smtClean="0"/>
              <a:t>Compare the different levels of testing: major objectives, typical objects of testing, typical targets of testing (e.g. functional or structural) and related work products, people who test, types of defects and failures to be identified (K2)</a:t>
            </a:r>
          </a:p>
        </p:txBody>
      </p:sp>
      <p:sp>
        <p:nvSpPr>
          <p:cNvPr id="17410" name="Rectangle 4"/>
          <p:cNvSpPr>
            <a:spLocks noGrp="1" noChangeArrowheads="1"/>
          </p:cNvSpPr>
          <p:nvPr>
            <p:ph type="title"/>
          </p:nvPr>
        </p:nvSpPr>
        <p:spPr/>
        <p:txBody>
          <a:bodyPr/>
          <a:lstStyle/>
          <a:p>
            <a:r>
              <a:rPr lang="en-GB" dirty="0" smtClean="0"/>
              <a:t>2.2 Test Levels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smtClean="0"/>
              <a:t>For each test level, the following can be identified:</a:t>
            </a:r>
          </a:p>
          <a:p>
            <a:pPr lvl="1"/>
            <a:r>
              <a:rPr lang="en-GB" dirty="0" smtClean="0"/>
              <a:t>Objectives</a:t>
            </a:r>
          </a:p>
          <a:p>
            <a:pPr lvl="1"/>
            <a:r>
              <a:rPr lang="en-GB" dirty="0" smtClean="0"/>
              <a:t>Test </a:t>
            </a:r>
            <a:r>
              <a:rPr lang="en-GB" dirty="0"/>
              <a:t>types involved (functional, non-functional, structural)</a:t>
            </a:r>
            <a:endParaRPr lang="en-GB" dirty="0" smtClean="0"/>
          </a:p>
          <a:p>
            <a:pPr lvl="1"/>
            <a:r>
              <a:rPr lang="en-GB" dirty="0" smtClean="0"/>
              <a:t>The work product(s) being referenced for deriving the test cases (i.e. test basis)</a:t>
            </a:r>
          </a:p>
          <a:p>
            <a:pPr lvl="1"/>
            <a:r>
              <a:rPr lang="en-GB" dirty="0" smtClean="0"/>
              <a:t>The test object (i.e. what is being tested)</a:t>
            </a:r>
          </a:p>
          <a:p>
            <a:pPr lvl="1"/>
            <a:r>
              <a:rPr lang="en-GB" dirty="0" smtClean="0"/>
              <a:t>Typical defects and failures found</a:t>
            </a:r>
          </a:p>
          <a:p>
            <a:pPr lvl="1"/>
            <a:r>
              <a:rPr lang="en-GB" dirty="0" smtClean="0"/>
              <a:t>Test harness requirements and tool support </a:t>
            </a:r>
          </a:p>
          <a:p>
            <a:pPr lvl="1"/>
            <a:r>
              <a:rPr lang="en-GB" dirty="0" smtClean="0"/>
              <a:t>Responsibilities and environment requirements</a:t>
            </a:r>
          </a:p>
        </p:txBody>
      </p:sp>
      <p:sp>
        <p:nvSpPr>
          <p:cNvPr id="2" name="Title 1"/>
          <p:cNvSpPr>
            <a:spLocks noGrp="1"/>
          </p:cNvSpPr>
          <p:nvPr>
            <p:ph type="title"/>
          </p:nvPr>
        </p:nvSpPr>
        <p:spPr/>
        <p:txBody>
          <a:bodyPr/>
          <a:lstStyle/>
          <a:p>
            <a:r>
              <a:rPr lang="en-GB" dirty="0" smtClean="0"/>
              <a:t>Test Levels</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Component Testing</a:t>
            </a:r>
            <a:endParaRPr lang="en-GB" dirty="0"/>
          </a:p>
        </p:txBody>
      </p:sp>
      <p:grpSp>
        <p:nvGrpSpPr>
          <p:cNvPr id="14" name="Group 13"/>
          <p:cNvGrpSpPr/>
          <p:nvPr/>
        </p:nvGrpSpPr>
        <p:grpSpPr>
          <a:xfrm>
            <a:off x="39588" y="1091191"/>
            <a:ext cx="9044124" cy="5157835"/>
            <a:chOff x="39588" y="990711"/>
            <a:chExt cx="9044124" cy="5157835"/>
          </a:xfrm>
        </p:grpSpPr>
        <p:cxnSp>
          <p:nvCxnSpPr>
            <p:cNvPr id="37" name="Straight Connector 36"/>
            <p:cNvCxnSpPr/>
            <p:nvPr/>
          </p:nvCxnSpPr>
          <p:spPr bwMode="auto">
            <a:xfrm>
              <a:off x="2700000" y="3096000"/>
              <a:ext cx="3636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2" name="Straight Connector 41"/>
            <p:cNvCxnSpPr/>
            <p:nvPr/>
          </p:nvCxnSpPr>
          <p:spPr bwMode="auto">
            <a:xfrm>
              <a:off x="3924000" y="4896000"/>
              <a:ext cx="12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4" name="Straight Connector 43"/>
            <p:cNvCxnSpPr/>
            <p:nvPr/>
          </p:nvCxnSpPr>
          <p:spPr bwMode="auto">
            <a:xfrm>
              <a:off x="3312000" y="3996000"/>
              <a:ext cx="2412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5" name="Straight Connector 44"/>
            <p:cNvCxnSpPr/>
            <p:nvPr/>
          </p:nvCxnSpPr>
          <p:spPr bwMode="auto">
            <a:xfrm>
              <a:off x="2087999" y="2196000"/>
              <a:ext cx="48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51" name="Straight Connector 50"/>
            <p:cNvCxnSpPr/>
            <p:nvPr/>
          </p:nvCxnSpPr>
          <p:spPr bwMode="auto">
            <a:xfrm>
              <a:off x="1476000" y="1296000"/>
              <a:ext cx="6120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sp>
          <p:nvSpPr>
            <p:cNvPr id="52" name="Rounded Rectangle 51"/>
            <p:cNvSpPr/>
            <p:nvPr/>
          </p:nvSpPr>
          <p:spPr bwMode="auto">
            <a:xfrm>
              <a:off x="39588" y="1251959"/>
              <a:ext cx="157622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lang="en-GB" sz="1400" i="0" dirty="0" smtClean="0"/>
                <a:t>Business Requirements</a:t>
              </a:r>
              <a:endParaRPr kumimoji="0" lang="en-GB" sz="1400" i="0" u="none" strike="noStrike" cap="none" normalizeH="0" baseline="0" dirty="0" smtClean="0">
                <a:ln>
                  <a:noFill/>
                </a:ln>
                <a:solidFill>
                  <a:schemeClr val="tx1"/>
                </a:solidFill>
                <a:effectLst/>
              </a:endParaRPr>
            </a:p>
          </p:txBody>
        </p:sp>
        <p:sp>
          <p:nvSpPr>
            <p:cNvPr id="53" name="Rounded Rectangle 52"/>
            <p:cNvSpPr/>
            <p:nvPr/>
          </p:nvSpPr>
          <p:spPr bwMode="auto">
            <a:xfrm>
              <a:off x="708224" y="2129311"/>
              <a:ext cx="1643074"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Interface Specification</a:t>
              </a:r>
            </a:p>
          </p:txBody>
        </p:sp>
        <p:sp>
          <p:nvSpPr>
            <p:cNvPr id="54" name="Rounded Rectangle 53"/>
            <p:cNvSpPr/>
            <p:nvPr/>
          </p:nvSpPr>
          <p:spPr bwMode="auto">
            <a:xfrm>
              <a:off x="1311426" y="3046572"/>
              <a:ext cx="1571636"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a:t>
              </a:r>
              <a:r>
                <a:rPr kumimoji="0" lang="en-GB" sz="1400" i="0" u="none" strike="noStrike" cap="none" normalizeH="0" dirty="0" smtClean="0">
                  <a:ln>
                    <a:noFill/>
                  </a:ln>
                  <a:solidFill>
                    <a:schemeClr val="tx1"/>
                  </a:solidFill>
                  <a:effectLst/>
                  <a:latin typeface="Arial" charset="0"/>
                </a:rPr>
                <a:t> Specification</a:t>
              </a:r>
              <a:endParaRPr kumimoji="0" lang="en-GB" sz="1400" i="0" u="none" strike="noStrike" cap="none" normalizeH="0" baseline="0" dirty="0" smtClean="0">
                <a:ln>
                  <a:noFill/>
                </a:ln>
                <a:solidFill>
                  <a:schemeClr val="tx1"/>
                </a:solidFill>
                <a:effectLst/>
                <a:latin typeface="Arial" charset="0"/>
              </a:endParaRPr>
            </a:p>
          </p:txBody>
        </p:sp>
        <p:sp>
          <p:nvSpPr>
            <p:cNvPr id="55" name="Rounded Rectangle 54"/>
            <p:cNvSpPr/>
            <p:nvPr/>
          </p:nvSpPr>
          <p:spPr bwMode="auto">
            <a:xfrm>
              <a:off x="2044348" y="3966197"/>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Design Specification </a:t>
              </a:r>
            </a:p>
          </p:txBody>
        </p:sp>
        <p:sp>
          <p:nvSpPr>
            <p:cNvPr id="56" name="Rounded Rectangle 55"/>
            <p:cNvSpPr/>
            <p:nvPr/>
          </p:nvSpPr>
          <p:spPr bwMode="auto">
            <a:xfrm>
              <a:off x="5406218" y="4637566"/>
              <a:ext cx="1296843"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Component Testing</a:t>
              </a:r>
            </a:p>
          </p:txBody>
        </p:sp>
        <p:sp>
          <p:nvSpPr>
            <p:cNvPr id="57" name="Rounded Rectangle 56"/>
            <p:cNvSpPr/>
            <p:nvPr/>
          </p:nvSpPr>
          <p:spPr bwMode="auto">
            <a:xfrm>
              <a:off x="6631164" y="2835564"/>
              <a:ext cx="928694" cy="524781"/>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 Testing</a:t>
              </a:r>
            </a:p>
          </p:txBody>
        </p:sp>
        <p:sp>
          <p:nvSpPr>
            <p:cNvPr id="58" name="Rounded Rectangle 57"/>
            <p:cNvSpPr/>
            <p:nvPr/>
          </p:nvSpPr>
          <p:spPr bwMode="auto">
            <a:xfrm>
              <a:off x="7266547" y="1827871"/>
              <a:ext cx="1337095" cy="78693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 Integration Testing</a:t>
              </a:r>
            </a:p>
          </p:txBody>
        </p:sp>
        <p:sp>
          <p:nvSpPr>
            <p:cNvPr id="59" name="Rounded Rectangle 58"/>
            <p:cNvSpPr/>
            <p:nvPr/>
          </p:nvSpPr>
          <p:spPr bwMode="auto">
            <a:xfrm>
              <a:off x="7839233" y="990711"/>
              <a:ext cx="1244479"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Acceptance</a:t>
              </a:r>
              <a:r>
                <a:rPr kumimoji="0" lang="en-GB" sz="1400" i="0" u="none" strike="noStrike" cap="none" normalizeH="0" dirty="0" smtClean="0">
                  <a:ln>
                    <a:noFill/>
                  </a:ln>
                  <a:solidFill>
                    <a:schemeClr val="tx1"/>
                  </a:solidFill>
                  <a:effectLst/>
                  <a:latin typeface="Arial" charset="0"/>
                </a:rPr>
                <a:t> </a:t>
              </a:r>
              <a:r>
                <a:rPr kumimoji="0" lang="en-GB" sz="1400" i="0" u="none" strike="noStrike" cap="none" normalizeH="0" baseline="0" dirty="0" smtClean="0">
                  <a:ln>
                    <a:noFill/>
                  </a:ln>
                  <a:solidFill>
                    <a:schemeClr val="tx1"/>
                  </a:solidFill>
                  <a:effectLst/>
                  <a:latin typeface="Arial" charset="0"/>
                </a:rPr>
                <a:t>Testing</a:t>
              </a:r>
            </a:p>
          </p:txBody>
        </p:sp>
        <p:sp>
          <p:nvSpPr>
            <p:cNvPr id="60" name="Oval 59"/>
            <p:cNvSpPr>
              <a:spLocks/>
            </p:cNvSpPr>
            <p:nvPr/>
          </p:nvSpPr>
          <p:spPr bwMode="auto">
            <a:xfrm>
              <a:off x="2412000" y="28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1" name="Oval 60"/>
            <p:cNvSpPr>
              <a:spLocks/>
            </p:cNvSpPr>
            <p:nvPr/>
          </p:nvSpPr>
          <p:spPr bwMode="auto">
            <a:xfrm>
              <a:off x="3024000" y="37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2" name="Oval 61"/>
            <p:cNvSpPr>
              <a:spLocks/>
            </p:cNvSpPr>
            <p:nvPr/>
          </p:nvSpPr>
          <p:spPr bwMode="auto">
            <a:xfrm>
              <a:off x="3636000" y="46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3" name="Oval 62"/>
            <p:cNvSpPr>
              <a:spLocks/>
            </p:cNvSpPr>
            <p:nvPr/>
          </p:nvSpPr>
          <p:spPr bwMode="auto">
            <a:xfrm>
              <a:off x="4860000" y="46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4" name="Oval 63"/>
            <p:cNvSpPr>
              <a:spLocks/>
            </p:cNvSpPr>
            <p:nvPr/>
          </p:nvSpPr>
          <p:spPr bwMode="auto">
            <a:xfrm>
              <a:off x="5472000" y="37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5" name="Oval 64"/>
            <p:cNvSpPr>
              <a:spLocks/>
            </p:cNvSpPr>
            <p:nvPr/>
          </p:nvSpPr>
          <p:spPr bwMode="auto">
            <a:xfrm>
              <a:off x="6084000" y="28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6" name="Oval 65"/>
            <p:cNvSpPr>
              <a:spLocks/>
            </p:cNvSpPr>
            <p:nvPr/>
          </p:nvSpPr>
          <p:spPr bwMode="auto">
            <a:xfrm>
              <a:off x="1800000" y="19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7" name="Oval 66"/>
            <p:cNvSpPr>
              <a:spLocks/>
            </p:cNvSpPr>
            <p:nvPr/>
          </p:nvSpPr>
          <p:spPr bwMode="auto">
            <a:xfrm>
              <a:off x="6696000" y="19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8" name="Oval 67"/>
            <p:cNvSpPr>
              <a:spLocks/>
            </p:cNvSpPr>
            <p:nvPr/>
          </p:nvSpPr>
          <p:spPr bwMode="auto">
            <a:xfrm>
              <a:off x="4248000" y="5508000"/>
              <a:ext cx="576000" cy="576000"/>
            </a:xfrm>
            <a:prstGeom prst="ellipse">
              <a:avLst/>
            </a:prstGeom>
            <a:solidFill>
              <a:srgbClr val="58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9" name="Oval 68"/>
            <p:cNvSpPr>
              <a:spLocks/>
            </p:cNvSpPr>
            <p:nvPr/>
          </p:nvSpPr>
          <p:spPr bwMode="auto">
            <a:xfrm>
              <a:off x="1188000" y="10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70" name="Oval 69"/>
            <p:cNvSpPr>
              <a:spLocks/>
            </p:cNvSpPr>
            <p:nvPr/>
          </p:nvSpPr>
          <p:spPr bwMode="auto">
            <a:xfrm>
              <a:off x="7308000" y="10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71" name="Rounded Rectangle 70"/>
            <p:cNvSpPr/>
            <p:nvPr/>
          </p:nvSpPr>
          <p:spPr bwMode="auto">
            <a:xfrm>
              <a:off x="2425392" y="4768190"/>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Specification </a:t>
              </a:r>
            </a:p>
          </p:txBody>
        </p:sp>
        <p:sp>
          <p:nvSpPr>
            <p:cNvPr id="72" name="Rounded Rectangle 71"/>
            <p:cNvSpPr/>
            <p:nvPr/>
          </p:nvSpPr>
          <p:spPr bwMode="auto">
            <a:xfrm>
              <a:off x="3451431" y="5565222"/>
              <a:ext cx="904052" cy="58332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Source Code</a:t>
              </a:r>
            </a:p>
          </p:txBody>
        </p:sp>
        <p:sp>
          <p:nvSpPr>
            <p:cNvPr id="73" name="Rounded Rectangle 72"/>
            <p:cNvSpPr/>
            <p:nvPr/>
          </p:nvSpPr>
          <p:spPr bwMode="auto">
            <a:xfrm>
              <a:off x="4818496" y="5565222"/>
              <a:ext cx="809458" cy="53602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Object Code</a:t>
              </a:r>
            </a:p>
          </p:txBody>
        </p:sp>
        <p:sp>
          <p:nvSpPr>
            <p:cNvPr id="74" name="Rounded Rectangle 73"/>
            <p:cNvSpPr/>
            <p:nvPr/>
          </p:nvSpPr>
          <p:spPr bwMode="auto">
            <a:xfrm>
              <a:off x="6009420" y="3624565"/>
              <a:ext cx="1318676" cy="780195"/>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Integration Testing</a:t>
              </a:r>
            </a:p>
          </p:txBody>
        </p:sp>
        <p:cxnSp>
          <p:nvCxnSpPr>
            <p:cNvPr id="75" name="Straight Arrow Connector 74"/>
            <p:cNvCxnSpPr/>
            <p:nvPr/>
          </p:nvCxnSpPr>
          <p:spPr>
            <a:xfrm flipH="1" flipV="1">
              <a:off x="4104400" y="51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1656000" y="15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2268000" y="24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2880000" y="33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3492000" y="42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716000" y="51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7164000" y="15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6552000" y="24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5940000" y="33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5328000" y="42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
          <p:cNvSpPr>
            <a:spLocks noGrp="1" noChangeArrowheads="1"/>
          </p:cNvSpPr>
          <p:nvPr>
            <p:ph type="body" sz="quarter" idx="15"/>
          </p:nvPr>
        </p:nvSpPr>
        <p:spPr/>
        <p:txBody>
          <a:bodyPr>
            <a:normAutofit/>
          </a:bodyPr>
          <a:lstStyle/>
          <a:p>
            <a:r>
              <a:rPr lang="en-GB" dirty="0" smtClean="0"/>
              <a:t>Objectives</a:t>
            </a:r>
            <a:endParaRPr lang="en-US" dirty="0" smtClean="0"/>
          </a:p>
          <a:p>
            <a:pPr lvl="1"/>
            <a:r>
              <a:rPr lang="en-US" dirty="0" smtClean="0"/>
              <a:t>Find and remove defects</a:t>
            </a:r>
          </a:p>
          <a:p>
            <a:r>
              <a:rPr lang="en-US" dirty="0" smtClean="0"/>
              <a:t>Test types</a:t>
            </a:r>
          </a:p>
          <a:p>
            <a:pPr lvl="1"/>
            <a:r>
              <a:rPr lang="en-US" dirty="0" smtClean="0"/>
              <a:t>Verify that code functions according to component specification, design or data model</a:t>
            </a:r>
          </a:p>
          <a:p>
            <a:pPr lvl="1"/>
            <a:r>
              <a:rPr lang="en-US" dirty="0" smtClean="0"/>
              <a:t>Check coverage of code via structural testing </a:t>
            </a:r>
          </a:p>
          <a:p>
            <a:pPr lvl="1"/>
            <a:r>
              <a:rPr lang="en-US" dirty="0" smtClean="0"/>
              <a:t>May check non-functional aspects such as resource management, robustness and maintainability</a:t>
            </a:r>
          </a:p>
          <a:p>
            <a:r>
              <a:rPr lang="en-GB" dirty="0" smtClean="0"/>
              <a:t>Test basis</a:t>
            </a:r>
          </a:p>
          <a:p>
            <a:pPr lvl="1"/>
            <a:r>
              <a:rPr lang="en-GB" dirty="0" smtClean="0"/>
              <a:t>Component specification</a:t>
            </a:r>
          </a:p>
          <a:p>
            <a:pPr lvl="1"/>
            <a:r>
              <a:rPr lang="en-GB" dirty="0" smtClean="0"/>
              <a:t>Detailed design or code</a:t>
            </a:r>
          </a:p>
          <a:p>
            <a:r>
              <a:rPr lang="en-GB" dirty="0" smtClean="0"/>
              <a:t>Test objects</a:t>
            </a:r>
          </a:p>
          <a:p>
            <a:pPr lvl="1"/>
            <a:r>
              <a:rPr lang="en-GB" dirty="0" smtClean="0"/>
              <a:t>Software modules, programs, objects, classes</a:t>
            </a:r>
          </a:p>
          <a:p>
            <a:pPr lvl="1"/>
            <a:r>
              <a:rPr lang="en-GB" dirty="0" smtClean="0"/>
              <a:t>Functions, procedures, subroutines</a:t>
            </a:r>
          </a:p>
          <a:p>
            <a:pPr lvl="1"/>
            <a:r>
              <a:rPr lang="en-GB" dirty="0" smtClean="0"/>
              <a:t>Data conversion / migration programs</a:t>
            </a:r>
          </a:p>
          <a:p>
            <a:endParaRPr lang="en-US" dirty="0" smtClean="0"/>
          </a:p>
        </p:txBody>
      </p:sp>
      <p:sp>
        <p:nvSpPr>
          <p:cNvPr id="19458" name="Rectangle 9"/>
          <p:cNvSpPr>
            <a:spLocks noGrp="1" noChangeArrowheads="1"/>
          </p:cNvSpPr>
          <p:nvPr>
            <p:ph type="title"/>
          </p:nvPr>
        </p:nvSpPr>
        <p:spPr/>
        <p:txBody>
          <a:bodyPr/>
          <a:lstStyle/>
          <a:p>
            <a:r>
              <a:rPr lang="en-GB" dirty="0" smtClean="0"/>
              <a:t>Component (Unit) Testing </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
          <p:cNvSpPr>
            <a:spLocks noGrp="1" noChangeArrowheads="1"/>
          </p:cNvSpPr>
          <p:nvPr>
            <p:ph type="body" sz="quarter" idx="15"/>
          </p:nvPr>
        </p:nvSpPr>
        <p:spPr/>
        <p:txBody>
          <a:bodyPr>
            <a:normAutofit/>
          </a:bodyPr>
          <a:lstStyle/>
          <a:p>
            <a:r>
              <a:rPr lang="en-GB" dirty="0" smtClean="0"/>
              <a:t>Typical defects and failures</a:t>
            </a:r>
            <a:endParaRPr lang="en-US" dirty="0" smtClean="0"/>
          </a:p>
          <a:p>
            <a:pPr lvl="1"/>
            <a:r>
              <a:rPr lang="en-US" dirty="0" smtClean="0"/>
              <a:t>May be many, but usually simple to fix, e.g.</a:t>
            </a:r>
          </a:p>
          <a:p>
            <a:pPr lvl="2"/>
            <a:r>
              <a:rPr lang="en-US" dirty="0"/>
              <a:t>I</a:t>
            </a:r>
            <a:r>
              <a:rPr lang="en-US" dirty="0" smtClean="0"/>
              <a:t>ncorrect logic</a:t>
            </a:r>
          </a:p>
          <a:p>
            <a:pPr lvl="2"/>
            <a:r>
              <a:rPr lang="en-US" dirty="0"/>
              <a:t>I</a:t>
            </a:r>
            <a:r>
              <a:rPr lang="en-US" dirty="0" smtClean="0"/>
              <a:t>ncorrect definition or use of variables</a:t>
            </a:r>
          </a:p>
          <a:p>
            <a:pPr lvl="2"/>
            <a:r>
              <a:rPr lang="en-US" dirty="0"/>
              <a:t>I</a:t>
            </a:r>
            <a:r>
              <a:rPr lang="en-US" dirty="0" smtClean="0"/>
              <a:t>ncorrect data types</a:t>
            </a:r>
          </a:p>
          <a:p>
            <a:pPr lvl="2"/>
            <a:r>
              <a:rPr lang="en-US" dirty="0" smtClean="0"/>
              <a:t>Misinterpretation of specifications</a:t>
            </a:r>
          </a:p>
          <a:p>
            <a:r>
              <a:rPr lang="en-GB" dirty="0" smtClean="0"/>
              <a:t>Tool support</a:t>
            </a:r>
          </a:p>
          <a:p>
            <a:pPr lvl="1"/>
            <a:r>
              <a:rPr lang="en-GB" dirty="0" smtClean="0"/>
              <a:t>Integrated Development Environment (IDE)</a:t>
            </a:r>
          </a:p>
          <a:p>
            <a:pPr lvl="1"/>
            <a:r>
              <a:rPr lang="en-GB" dirty="0" smtClean="0"/>
              <a:t>Debugging tools</a:t>
            </a:r>
          </a:p>
          <a:p>
            <a:pPr lvl="1"/>
            <a:r>
              <a:rPr lang="en-GB" dirty="0" smtClean="0"/>
              <a:t>Unit test framework, incorporating stubs and drivers</a:t>
            </a:r>
          </a:p>
          <a:p>
            <a:r>
              <a:rPr lang="en-GB" dirty="0"/>
              <a:t>Responsibilities and environment</a:t>
            </a:r>
            <a:endParaRPr lang="en-GB" dirty="0" smtClean="0"/>
          </a:p>
          <a:p>
            <a:pPr lvl="1"/>
            <a:r>
              <a:rPr lang="en-GB" dirty="0" smtClean="0"/>
              <a:t>Conducted by developers, not testers</a:t>
            </a:r>
          </a:p>
          <a:p>
            <a:pPr lvl="1"/>
            <a:r>
              <a:rPr lang="en-GB" dirty="0" smtClean="0"/>
              <a:t>Carried out in development environment, in isolation from rest of system</a:t>
            </a:r>
          </a:p>
          <a:p>
            <a:endParaRPr lang="en-US" dirty="0" smtClean="0"/>
          </a:p>
        </p:txBody>
      </p:sp>
      <p:sp>
        <p:nvSpPr>
          <p:cNvPr id="19458" name="Rectangle 9"/>
          <p:cNvSpPr>
            <a:spLocks noGrp="1" noChangeArrowheads="1"/>
          </p:cNvSpPr>
          <p:nvPr>
            <p:ph type="title"/>
          </p:nvPr>
        </p:nvSpPr>
        <p:spPr/>
        <p:txBody>
          <a:bodyPr/>
          <a:lstStyle/>
          <a:p>
            <a:r>
              <a:rPr lang="en-GB" dirty="0" smtClean="0"/>
              <a:t>Component (Unit) Testing </a:t>
            </a:r>
            <a:endParaRPr lang="en-US" dirty="0" smtClean="0"/>
          </a:p>
        </p:txBody>
      </p:sp>
    </p:spTree>
    <p:extLst>
      <p:ext uri="{BB962C8B-B14F-4D97-AF65-F5344CB8AC3E}">
        <p14:creationId xmlns:p14="http://schemas.microsoft.com/office/powerpoint/2010/main" val="141854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5"/>
          </p:nvPr>
        </p:nvSpPr>
        <p:spPr>
          <a:xfrm>
            <a:off x="180000" y="1019711"/>
            <a:ext cx="8820000" cy="5187131"/>
          </a:xfrm>
        </p:spPr>
        <p:txBody>
          <a:bodyPr/>
          <a:lstStyle/>
          <a:p>
            <a:r>
              <a:rPr lang="en-US" dirty="0"/>
              <a:t>Development Environment may include test framework</a:t>
            </a:r>
          </a:p>
          <a:p>
            <a:pPr lvl="1"/>
            <a:r>
              <a:rPr lang="en-US" dirty="0"/>
              <a:t>Drivers provide inputs to test the module thoroughly</a:t>
            </a:r>
          </a:p>
          <a:p>
            <a:pPr lvl="1"/>
            <a:r>
              <a:rPr lang="en-US" dirty="0"/>
              <a:t>Stubs are written to represent other modules that are invoked</a:t>
            </a:r>
          </a:p>
          <a:p>
            <a:pPr lvl="1"/>
            <a:r>
              <a:rPr lang="en-GB" dirty="0"/>
              <a:t>Automated </a:t>
            </a:r>
            <a:r>
              <a:rPr lang="en-GB" dirty="0" smtClean="0"/>
              <a:t>support </a:t>
            </a:r>
            <a:r>
              <a:rPr lang="en-GB" dirty="0"/>
              <a:t>can aid </a:t>
            </a:r>
            <a:r>
              <a:rPr lang="en-GB" dirty="0" smtClean="0"/>
              <a:t>coverage measurement, </a:t>
            </a:r>
            <a:r>
              <a:rPr lang="en-GB" dirty="0"/>
              <a:t>debugging </a:t>
            </a:r>
            <a:r>
              <a:rPr lang="en-GB" dirty="0" smtClean="0"/>
              <a:t>etc.</a:t>
            </a:r>
          </a:p>
          <a:p>
            <a:pPr lvl="1"/>
            <a:r>
              <a:rPr lang="en-GB" dirty="0" smtClean="0"/>
              <a:t>Simulators can mimic difficult scenarios</a:t>
            </a:r>
            <a:endParaRPr lang="en-GB" dirty="0"/>
          </a:p>
          <a:p>
            <a:r>
              <a:rPr lang="en-GB" dirty="0" smtClean="0"/>
              <a:t>May be less formal test documentation than later test stages</a:t>
            </a:r>
          </a:p>
          <a:p>
            <a:pPr lvl="1"/>
            <a:r>
              <a:rPr lang="en-GB" dirty="0"/>
              <a:t>e</a:t>
            </a:r>
            <a:r>
              <a:rPr lang="en-GB" dirty="0" smtClean="0"/>
              <a:t>.g. Test procedures, test log, incident management</a:t>
            </a:r>
          </a:p>
          <a:p>
            <a:r>
              <a:rPr lang="en-GB" dirty="0" smtClean="0"/>
              <a:t>Defects may be fixed immediately without logging</a:t>
            </a:r>
          </a:p>
          <a:p>
            <a:pPr lvl="1"/>
            <a:r>
              <a:rPr lang="en-GB" dirty="0"/>
              <a:t>A</a:t>
            </a:r>
            <a:r>
              <a:rPr lang="en-GB" dirty="0" smtClean="0"/>
              <a:t>s testing and debugging are done by the same person (developer)</a:t>
            </a:r>
            <a:endParaRPr lang="en-GB" dirty="0"/>
          </a:p>
        </p:txBody>
      </p:sp>
      <p:sp>
        <p:nvSpPr>
          <p:cNvPr id="2" name="Title 1"/>
          <p:cNvSpPr>
            <a:spLocks noGrp="1"/>
          </p:cNvSpPr>
          <p:nvPr>
            <p:ph type="title"/>
          </p:nvPr>
        </p:nvSpPr>
        <p:spPr/>
        <p:txBody>
          <a:bodyPr/>
          <a:lstStyle/>
          <a:p>
            <a:r>
              <a:rPr lang="en-GB" dirty="0" smtClean="0"/>
              <a:t>Component Testing</a:t>
            </a:r>
            <a:endParaRPr lang="en-GB" dirty="0"/>
          </a:p>
        </p:txBody>
      </p:sp>
      <p:grpSp>
        <p:nvGrpSpPr>
          <p:cNvPr id="42" name="Group 41"/>
          <p:cNvGrpSpPr/>
          <p:nvPr/>
        </p:nvGrpSpPr>
        <p:grpSpPr>
          <a:xfrm>
            <a:off x="612949" y="4476194"/>
            <a:ext cx="8018585" cy="2296395"/>
            <a:chOff x="612949" y="4476194"/>
            <a:chExt cx="8018585" cy="2296395"/>
          </a:xfrm>
        </p:grpSpPr>
        <p:sp>
          <p:nvSpPr>
            <p:cNvPr id="36" name="Rounded Rectangle 35"/>
            <p:cNvSpPr/>
            <p:nvPr/>
          </p:nvSpPr>
          <p:spPr>
            <a:xfrm>
              <a:off x="612949" y="4476194"/>
              <a:ext cx="8018585" cy="2296395"/>
            </a:xfrm>
            <a:prstGeom prst="roundRect">
              <a:avLst/>
            </a:prstGeom>
            <a:solidFill>
              <a:srgbClr val="FFFFC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rtlCol="0" anchor="t" anchorCtr="0"/>
            <a:lstStyle/>
            <a:p>
              <a:pPr algn="ctr">
                <a:spcBef>
                  <a:spcPts val="0"/>
                </a:spcBef>
              </a:pPr>
              <a:r>
                <a:rPr lang="en-GB" sz="1600" b="1" dirty="0" smtClean="0">
                  <a:solidFill>
                    <a:srgbClr val="C00000"/>
                  </a:solidFill>
                  <a:latin typeface="Arial" pitchFamily="34" charset="0"/>
                  <a:cs typeface="Arial" pitchFamily="34" charset="0"/>
                </a:rPr>
                <a:t>Development Environment (including unit test framework and debugging tools)</a:t>
              </a:r>
            </a:p>
          </p:txBody>
        </p:sp>
        <p:sp>
          <p:nvSpPr>
            <p:cNvPr id="24" name="TextBox 23"/>
            <p:cNvSpPr txBox="1"/>
            <p:nvPr/>
          </p:nvSpPr>
          <p:spPr>
            <a:xfrm>
              <a:off x="1415896" y="5065377"/>
              <a:ext cx="1440000" cy="432000"/>
            </a:xfrm>
            <a:prstGeom prst="roundRect">
              <a:avLst/>
            </a:prstGeom>
            <a:solidFill>
              <a:schemeClr val="tx2">
                <a:lumMod val="20000"/>
                <a:lumOff val="80000"/>
              </a:schemeClr>
            </a:solidFill>
            <a:ln>
              <a:solidFill>
                <a:srgbClr val="004274"/>
              </a:solidFill>
            </a:ln>
          </p:spPr>
          <p:style>
            <a:lnRef idx="2">
              <a:schemeClr val="dk1"/>
            </a:lnRef>
            <a:fillRef idx="1">
              <a:schemeClr val="lt1"/>
            </a:fillRef>
            <a:effectRef idx="0">
              <a:schemeClr val="dk1"/>
            </a:effectRef>
            <a:fontRef idx="minor">
              <a:schemeClr val="dk1"/>
            </a:fontRef>
          </p:style>
          <p:txBody>
            <a:bodyPr wrap="square" lIns="36000" rIns="36000" anchor="ctr" anchorCtr="1">
              <a:noAutofit/>
            </a:bodyPr>
            <a:lstStyle/>
            <a:p>
              <a:pPr algn="ctr">
                <a:defRPr/>
              </a:pPr>
              <a:r>
                <a:rPr lang="en-GB" sz="1600" b="1" dirty="0">
                  <a:solidFill>
                    <a:srgbClr val="004274"/>
                  </a:solidFill>
                </a:rPr>
                <a:t>Test</a:t>
              </a:r>
            </a:p>
          </p:txBody>
        </p:sp>
        <p:sp>
          <p:nvSpPr>
            <p:cNvPr id="25" name="TextBox 24"/>
            <p:cNvSpPr txBox="1"/>
            <p:nvPr/>
          </p:nvSpPr>
          <p:spPr>
            <a:xfrm>
              <a:off x="3902241" y="5065377"/>
              <a:ext cx="1440000" cy="432000"/>
            </a:xfrm>
            <a:prstGeom prst="roundRect">
              <a:avLst/>
            </a:prstGeom>
            <a:solidFill>
              <a:schemeClr val="accent6"/>
            </a:solidFill>
            <a:ln>
              <a:solidFill>
                <a:srgbClr val="005800"/>
              </a:solidFill>
            </a:ln>
          </p:spPr>
          <p:style>
            <a:lnRef idx="2">
              <a:schemeClr val="dk1"/>
            </a:lnRef>
            <a:fillRef idx="1">
              <a:schemeClr val="lt1"/>
            </a:fillRef>
            <a:effectRef idx="0">
              <a:schemeClr val="dk1"/>
            </a:effectRef>
            <a:fontRef idx="minor">
              <a:schemeClr val="dk1"/>
            </a:fontRef>
          </p:style>
          <p:txBody>
            <a:bodyPr wrap="square" lIns="36000" rIns="36000" anchor="ctr" anchorCtr="1">
              <a:noAutofit/>
            </a:bodyPr>
            <a:lstStyle/>
            <a:p>
              <a:pPr algn="ctr">
                <a:spcBef>
                  <a:spcPts val="0"/>
                </a:spcBef>
                <a:defRPr/>
              </a:pPr>
              <a:r>
                <a:rPr lang="en-GB" sz="1600" b="1" dirty="0">
                  <a:solidFill>
                    <a:srgbClr val="005800"/>
                  </a:solidFill>
                </a:rPr>
                <a:t>Find incident</a:t>
              </a:r>
            </a:p>
          </p:txBody>
        </p:sp>
        <p:sp>
          <p:nvSpPr>
            <p:cNvPr id="26" name="TextBox 25"/>
            <p:cNvSpPr txBox="1"/>
            <p:nvPr/>
          </p:nvSpPr>
          <p:spPr>
            <a:xfrm>
              <a:off x="6459813" y="5065377"/>
              <a:ext cx="1440000" cy="432000"/>
            </a:xfrm>
            <a:prstGeom prst="roundRect">
              <a:avLst/>
            </a:prstGeom>
            <a:solidFill>
              <a:schemeClr val="accent6"/>
            </a:solidFill>
            <a:ln>
              <a:solidFill>
                <a:srgbClr val="005800"/>
              </a:solidFill>
            </a:ln>
          </p:spPr>
          <p:style>
            <a:lnRef idx="2">
              <a:schemeClr val="dk1"/>
            </a:lnRef>
            <a:fillRef idx="1">
              <a:schemeClr val="lt1"/>
            </a:fillRef>
            <a:effectRef idx="0">
              <a:schemeClr val="dk1"/>
            </a:effectRef>
            <a:fontRef idx="minor">
              <a:schemeClr val="dk1"/>
            </a:fontRef>
          </p:style>
          <p:txBody>
            <a:bodyPr wrap="square" lIns="36000" rIns="36000" anchor="ctr" anchorCtr="1">
              <a:noAutofit/>
            </a:bodyPr>
            <a:lstStyle/>
            <a:p>
              <a:pPr algn="ctr">
                <a:spcBef>
                  <a:spcPts val="0"/>
                </a:spcBef>
                <a:defRPr/>
              </a:pPr>
              <a:r>
                <a:rPr lang="en-GB" sz="1600" b="1" dirty="0">
                  <a:solidFill>
                    <a:srgbClr val="005800"/>
                  </a:solidFill>
                </a:rPr>
                <a:t>Log incident</a:t>
              </a:r>
            </a:p>
          </p:txBody>
        </p:sp>
        <p:sp>
          <p:nvSpPr>
            <p:cNvPr id="27" name="TextBox 26"/>
            <p:cNvSpPr txBox="1"/>
            <p:nvPr/>
          </p:nvSpPr>
          <p:spPr>
            <a:xfrm>
              <a:off x="3902241" y="6136506"/>
              <a:ext cx="1440000" cy="432000"/>
            </a:xfrm>
            <a:prstGeom prst="roundRect">
              <a:avLst/>
            </a:prstGeom>
            <a:solidFill>
              <a:schemeClr val="accent6"/>
            </a:solidFill>
            <a:ln>
              <a:solidFill>
                <a:srgbClr val="005800"/>
              </a:solidFill>
            </a:ln>
          </p:spPr>
          <p:style>
            <a:lnRef idx="2">
              <a:schemeClr val="dk1"/>
            </a:lnRef>
            <a:fillRef idx="1">
              <a:schemeClr val="lt1"/>
            </a:fillRef>
            <a:effectRef idx="0">
              <a:schemeClr val="dk1"/>
            </a:effectRef>
            <a:fontRef idx="minor">
              <a:schemeClr val="dk1"/>
            </a:fontRef>
          </p:style>
          <p:txBody>
            <a:bodyPr wrap="square" lIns="36000" rIns="36000" anchor="ctr" anchorCtr="1">
              <a:noAutofit/>
            </a:bodyPr>
            <a:lstStyle/>
            <a:p>
              <a:pPr algn="ctr">
                <a:spcBef>
                  <a:spcPts val="0"/>
                </a:spcBef>
                <a:defRPr/>
              </a:pPr>
              <a:r>
                <a:rPr lang="en-GB" sz="1600" b="1" dirty="0">
                  <a:solidFill>
                    <a:srgbClr val="005800"/>
                  </a:solidFill>
                </a:rPr>
                <a:t>Fix incident</a:t>
              </a:r>
            </a:p>
          </p:txBody>
        </p:sp>
        <p:sp>
          <p:nvSpPr>
            <p:cNvPr id="28" name="TextBox 27"/>
            <p:cNvSpPr txBox="1"/>
            <p:nvPr/>
          </p:nvSpPr>
          <p:spPr>
            <a:xfrm>
              <a:off x="1415896" y="6136506"/>
              <a:ext cx="1440000" cy="432000"/>
            </a:xfrm>
            <a:prstGeom prst="roundRect">
              <a:avLst/>
            </a:prstGeom>
            <a:solidFill>
              <a:schemeClr val="tx2">
                <a:lumMod val="20000"/>
                <a:lumOff val="80000"/>
              </a:schemeClr>
            </a:solidFill>
            <a:ln>
              <a:solidFill>
                <a:srgbClr val="004274"/>
              </a:solidFill>
            </a:ln>
          </p:spPr>
          <p:style>
            <a:lnRef idx="2">
              <a:schemeClr val="dk1"/>
            </a:lnRef>
            <a:fillRef idx="1">
              <a:schemeClr val="lt1"/>
            </a:fillRef>
            <a:effectRef idx="0">
              <a:schemeClr val="dk1"/>
            </a:effectRef>
            <a:fontRef idx="minor">
              <a:schemeClr val="dk1"/>
            </a:fontRef>
          </p:style>
          <p:txBody>
            <a:bodyPr wrap="square" lIns="36000" rIns="36000" anchor="ctr" anchorCtr="1">
              <a:noAutofit/>
            </a:bodyPr>
            <a:lstStyle/>
            <a:p>
              <a:pPr algn="ctr">
                <a:defRPr/>
              </a:pPr>
              <a:r>
                <a:rPr lang="en-GB" sz="1600" b="1" dirty="0">
                  <a:solidFill>
                    <a:srgbClr val="004274"/>
                  </a:solidFill>
                </a:rPr>
                <a:t>Re-test</a:t>
              </a:r>
            </a:p>
          </p:txBody>
        </p:sp>
        <p:cxnSp>
          <p:nvCxnSpPr>
            <p:cNvPr id="29" name="Straight Arrow Connector 10"/>
            <p:cNvCxnSpPr>
              <a:cxnSpLocks noChangeShapeType="1"/>
              <a:stCxn id="24" idx="3"/>
              <a:endCxn id="25" idx="1"/>
            </p:cNvCxnSpPr>
            <p:nvPr/>
          </p:nvCxnSpPr>
          <p:spPr bwMode="auto">
            <a:xfrm>
              <a:off x="2855896" y="5281377"/>
              <a:ext cx="1046345" cy="0"/>
            </a:xfrm>
            <a:prstGeom prst="straightConnector1">
              <a:avLst/>
            </a:prstGeom>
            <a:noFill/>
            <a:ln w="2540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Elbow Connector 12"/>
            <p:cNvCxnSpPr>
              <a:cxnSpLocks noChangeShapeType="1"/>
              <a:stCxn id="25" idx="3"/>
              <a:endCxn id="26" idx="1"/>
            </p:cNvCxnSpPr>
            <p:nvPr/>
          </p:nvCxnSpPr>
          <p:spPr bwMode="auto">
            <a:xfrm>
              <a:off x="5342241" y="5281377"/>
              <a:ext cx="1117572" cy="0"/>
            </a:xfrm>
            <a:prstGeom prst="bentConnector3">
              <a:avLst>
                <a:gd name="adj1" fmla="val 50000"/>
              </a:avLst>
            </a:prstGeom>
            <a:noFill/>
            <a:ln w="2540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Elbow Connector 15"/>
            <p:cNvCxnSpPr>
              <a:cxnSpLocks noChangeShapeType="1"/>
              <a:stCxn id="25" idx="2"/>
              <a:endCxn id="27" idx="0"/>
            </p:cNvCxnSpPr>
            <p:nvPr/>
          </p:nvCxnSpPr>
          <p:spPr bwMode="auto">
            <a:xfrm rot="5400000">
              <a:off x="4309027" y="5823291"/>
              <a:ext cx="639129" cy="0"/>
            </a:xfrm>
            <a:prstGeom prst="bentConnector3">
              <a:avLst>
                <a:gd name="adj1" fmla="val 50000"/>
              </a:avLst>
            </a:prstGeom>
            <a:noFill/>
            <a:ln w="2540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Elbow Connector 19"/>
            <p:cNvCxnSpPr>
              <a:cxnSpLocks noChangeShapeType="1"/>
              <a:stCxn id="26" idx="2"/>
              <a:endCxn id="27" idx="3"/>
            </p:cNvCxnSpPr>
            <p:nvPr/>
          </p:nvCxnSpPr>
          <p:spPr bwMode="auto">
            <a:xfrm rot="5400000">
              <a:off x="5833463" y="5006155"/>
              <a:ext cx="855129" cy="1837572"/>
            </a:xfrm>
            <a:prstGeom prst="bentConnector2">
              <a:avLst/>
            </a:prstGeom>
            <a:noFill/>
            <a:ln w="2540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Elbow Connector 21"/>
            <p:cNvCxnSpPr>
              <a:cxnSpLocks noChangeShapeType="1"/>
              <a:stCxn id="27" idx="1"/>
              <a:endCxn id="28" idx="3"/>
            </p:cNvCxnSpPr>
            <p:nvPr/>
          </p:nvCxnSpPr>
          <p:spPr bwMode="auto">
            <a:xfrm rot="10800000">
              <a:off x="2855897" y="6365206"/>
              <a:ext cx="1046345" cy="0"/>
            </a:xfrm>
            <a:prstGeom prst="bentConnector3">
              <a:avLst>
                <a:gd name="adj1" fmla="val 50000"/>
              </a:avLst>
            </a:prstGeom>
            <a:noFill/>
            <a:ln w="2540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5441275" y="4556578"/>
              <a:ext cx="901209" cy="1446550"/>
            </a:xfrm>
            <a:prstGeom prst="rect">
              <a:avLst/>
            </a:prstGeom>
            <a:noFill/>
          </p:spPr>
          <p:txBody>
            <a:bodyPr wrap="none" rtlCol="0">
              <a:spAutoFit/>
            </a:bodyPr>
            <a:lstStyle/>
            <a:p>
              <a:pPr>
                <a:spcBef>
                  <a:spcPts val="0"/>
                </a:spcBef>
              </a:pPr>
              <a:r>
                <a:rPr lang="en-GB" sz="8800" dirty="0" smtClean="0">
                  <a:solidFill>
                    <a:srgbClr val="C00000"/>
                  </a:solidFill>
                  <a:sym typeface="Wingdings"/>
                </a:rPr>
                <a:t></a:t>
              </a:r>
              <a:endParaRPr lang="en-GB" sz="8800" dirty="0">
                <a:solidFill>
                  <a:srgbClr val="C00000"/>
                </a:solidFill>
              </a:endParaRPr>
            </a:p>
          </p:txBody>
        </p:sp>
        <p:sp>
          <p:nvSpPr>
            <p:cNvPr id="19" name="TextBox 18"/>
            <p:cNvSpPr txBox="1"/>
            <p:nvPr/>
          </p:nvSpPr>
          <p:spPr>
            <a:xfrm>
              <a:off x="4155132" y="5318636"/>
              <a:ext cx="849913" cy="1107996"/>
            </a:xfrm>
            <a:prstGeom prst="rect">
              <a:avLst/>
            </a:prstGeom>
            <a:noFill/>
          </p:spPr>
          <p:txBody>
            <a:bodyPr wrap="none" rtlCol="0">
              <a:spAutoFit/>
            </a:bodyPr>
            <a:lstStyle/>
            <a:p>
              <a:pPr>
                <a:spcBef>
                  <a:spcPts val="0"/>
                </a:spcBef>
              </a:pPr>
              <a:r>
                <a:rPr lang="en-GB" sz="6600" dirty="0" smtClean="0">
                  <a:solidFill>
                    <a:srgbClr val="008000"/>
                  </a:solidFill>
                  <a:sym typeface="Wingdings"/>
                </a:rPr>
                <a:t></a:t>
              </a:r>
              <a:endParaRPr lang="en-GB" sz="6600" dirty="0">
                <a:solidFill>
                  <a:srgbClr val="008000"/>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5"/>
          </p:nvPr>
        </p:nvSpPr>
        <p:spPr/>
        <p:txBody>
          <a:bodyPr/>
          <a:lstStyle/>
          <a:p>
            <a:r>
              <a:rPr lang="en-US" dirty="0"/>
              <a:t>One approach is to prepare and automate test cases before </a:t>
            </a:r>
            <a:r>
              <a:rPr lang="en-US" dirty="0" smtClean="0"/>
              <a:t>coding:</a:t>
            </a:r>
          </a:p>
          <a:p>
            <a:pPr lvl="1"/>
            <a:r>
              <a:rPr lang="en-US" dirty="0" smtClean="0"/>
              <a:t>Test-first or Test-driven development</a:t>
            </a:r>
            <a:endParaRPr lang="en-US" dirty="0"/>
          </a:p>
          <a:p>
            <a:r>
              <a:rPr lang="en-US" dirty="0"/>
              <a:t>Highly iterative process:</a:t>
            </a:r>
          </a:p>
          <a:p>
            <a:pPr lvl="1"/>
            <a:r>
              <a:rPr lang="en-US" dirty="0" smtClean="0"/>
              <a:t>Write component test </a:t>
            </a:r>
            <a:r>
              <a:rPr lang="en-US" dirty="0"/>
              <a:t>cases first</a:t>
            </a:r>
          </a:p>
          <a:p>
            <a:pPr lvl="1"/>
            <a:r>
              <a:rPr lang="en-US" dirty="0"/>
              <a:t>Build and integrate code</a:t>
            </a:r>
          </a:p>
          <a:p>
            <a:pPr lvl="1"/>
            <a:r>
              <a:rPr lang="en-US" dirty="0"/>
              <a:t>Run test cases</a:t>
            </a:r>
          </a:p>
          <a:p>
            <a:pPr lvl="1"/>
            <a:r>
              <a:rPr lang="en-US" dirty="0"/>
              <a:t>Correct defects</a:t>
            </a:r>
          </a:p>
          <a:p>
            <a:r>
              <a:rPr lang="en-US" dirty="0" smtClean="0"/>
              <a:t>Used </a:t>
            </a:r>
            <a:r>
              <a:rPr lang="en-US" dirty="0"/>
              <a:t>in Agile models</a:t>
            </a:r>
          </a:p>
          <a:p>
            <a:endParaRPr lang="en-GB" dirty="0"/>
          </a:p>
        </p:txBody>
      </p:sp>
      <p:sp>
        <p:nvSpPr>
          <p:cNvPr id="3" name="Title 2"/>
          <p:cNvSpPr>
            <a:spLocks noGrp="1"/>
          </p:cNvSpPr>
          <p:nvPr>
            <p:ph type="title"/>
          </p:nvPr>
        </p:nvSpPr>
        <p:spPr/>
        <p:txBody>
          <a:bodyPr/>
          <a:lstStyle/>
          <a:p>
            <a:r>
              <a:rPr lang="en-GB" dirty="0" smtClean="0"/>
              <a:t>Test-first / Test-driven Development</a:t>
            </a:r>
            <a:endParaRPr lang="en-GB" dirty="0"/>
          </a:p>
        </p:txBody>
      </p:sp>
      <p:grpSp>
        <p:nvGrpSpPr>
          <p:cNvPr id="23" name="Group 22"/>
          <p:cNvGrpSpPr/>
          <p:nvPr/>
        </p:nvGrpSpPr>
        <p:grpSpPr>
          <a:xfrm>
            <a:off x="3674362" y="1891749"/>
            <a:ext cx="5326701" cy="4844384"/>
            <a:chOff x="2096826" y="1429541"/>
            <a:chExt cx="5326701" cy="4844384"/>
          </a:xfrm>
        </p:grpSpPr>
        <p:sp>
          <p:nvSpPr>
            <p:cNvPr id="13" name="Freeform 12"/>
            <p:cNvSpPr/>
            <p:nvPr/>
          </p:nvSpPr>
          <p:spPr>
            <a:xfrm>
              <a:off x="4058438" y="1429541"/>
              <a:ext cx="1512000" cy="1512000"/>
            </a:xfrm>
            <a:custGeom>
              <a:avLst/>
              <a:gdLst>
                <a:gd name="connsiteX0" fmla="*/ 0 w 1619992"/>
                <a:gd name="connsiteY0" fmla="*/ 809996 h 1619992"/>
                <a:gd name="connsiteX1" fmla="*/ 809996 w 1619992"/>
                <a:gd name="connsiteY1" fmla="*/ 0 h 1619992"/>
                <a:gd name="connsiteX2" fmla="*/ 1619992 w 1619992"/>
                <a:gd name="connsiteY2" fmla="*/ 809996 h 1619992"/>
                <a:gd name="connsiteX3" fmla="*/ 809996 w 1619992"/>
                <a:gd name="connsiteY3" fmla="*/ 1619992 h 1619992"/>
                <a:gd name="connsiteX4" fmla="*/ 0 w 1619992"/>
                <a:gd name="connsiteY4" fmla="*/ 809996 h 1619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992" h="1619992">
                  <a:moveTo>
                    <a:pt x="0" y="809996"/>
                  </a:moveTo>
                  <a:cubicBezTo>
                    <a:pt x="0" y="362648"/>
                    <a:pt x="362648" y="0"/>
                    <a:pt x="809996" y="0"/>
                  </a:cubicBezTo>
                  <a:cubicBezTo>
                    <a:pt x="1257344" y="0"/>
                    <a:pt x="1619992" y="362648"/>
                    <a:pt x="1619992" y="809996"/>
                  </a:cubicBezTo>
                  <a:cubicBezTo>
                    <a:pt x="1619992" y="1257344"/>
                    <a:pt x="1257344" y="1619992"/>
                    <a:pt x="809996" y="1619992"/>
                  </a:cubicBezTo>
                  <a:cubicBezTo>
                    <a:pt x="362648" y="1619992"/>
                    <a:pt x="0" y="1257344"/>
                    <a:pt x="0" y="809996"/>
                  </a:cubicBezTo>
                  <a:close/>
                </a:path>
              </a:pathLst>
            </a:custGeom>
          </p:spPr>
          <p:style>
            <a:lnRef idx="2">
              <a:schemeClr val="lt1">
                <a:hueOff val="0"/>
                <a:satOff val="0"/>
                <a:lumOff val="0"/>
                <a:alphaOff val="0"/>
              </a:schemeClr>
            </a:lnRef>
            <a:fillRef idx="1">
              <a:schemeClr val="accent4">
                <a:shade val="50000"/>
                <a:hueOff val="0"/>
                <a:satOff val="0"/>
                <a:lumOff val="0"/>
                <a:alphaOff val="0"/>
              </a:schemeClr>
            </a:fillRef>
            <a:effectRef idx="0">
              <a:schemeClr val="accent4">
                <a:shade val="50000"/>
                <a:hueOff val="0"/>
                <a:satOff val="0"/>
                <a:lumOff val="0"/>
                <a:alphaOff val="0"/>
              </a:schemeClr>
            </a:effectRef>
            <a:fontRef idx="minor">
              <a:schemeClr val="lt1"/>
            </a:fontRef>
          </p:style>
          <p:txBody>
            <a:bodyPr spcFirstLastPara="0" vert="horz" wrap="square" lIns="262642" tIns="262642" rIns="262642" bIns="262642" numCol="1" spcCol="1270" anchor="ctr" anchorCtr="0">
              <a:noAutofit/>
            </a:bodyPr>
            <a:lstStyle/>
            <a:p>
              <a:pPr lvl="0" algn="ctr" defTabSz="889000">
                <a:lnSpc>
                  <a:spcPct val="90000"/>
                </a:lnSpc>
                <a:spcBef>
                  <a:spcPct val="0"/>
                </a:spcBef>
                <a:spcAft>
                  <a:spcPct val="35000"/>
                </a:spcAft>
              </a:pPr>
              <a:r>
                <a:rPr lang="en-GB" sz="1800" kern="1200" dirty="0" smtClean="0"/>
                <a:t>Develop test case</a:t>
              </a:r>
              <a:endParaRPr lang="en-GB" sz="1800" kern="1200" dirty="0"/>
            </a:p>
          </p:txBody>
        </p:sp>
        <p:sp>
          <p:nvSpPr>
            <p:cNvPr id="14" name="Freeform 13"/>
            <p:cNvSpPr/>
            <p:nvPr/>
          </p:nvSpPr>
          <p:spPr>
            <a:xfrm rot="2416533">
              <a:off x="5494767" y="2681411"/>
              <a:ext cx="692772" cy="601350"/>
            </a:xfrm>
            <a:custGeom>
              <a:avLst/>
              <a:gdLst>
                <a:gd name="connsiteX0" fmla="*/ 0 w 692772"/>
                <a:gd name="connsiteY0" fmla="*/ 120270 h 601350"/>
                <a:gd name="connsiteX1" fmla="*/ 392097 w 692772"/>
                <a:gd name="connsiteY1" fmla="*/ 120270 h 601350"/>
                <a:gd name="connsiteX2" fmla="*/ 392097 w 692772"/>
                <a:gd name="connsiteY2" fmla="*/ 0 h 601350"/>
                <a:gd name="connsiteX3" fmla="*/ 692772 w 692772"/>
                <a:gd name="connsiteY3" fmla="*/ 300675 h 601350"/>
                <a:gd name="connsiteX4" fmla="*/ 392097 w 692772"/>
                <a:gd name="connsiteY4" fmla="*/ 601350 h 601350"/>
                <a:gd name="connsiteX5" fmla="*/ 392097 w 692772"/>
                <a:gd name="connsiteY5" fmla="*/ 481080 h 601350"/>
                <a:gd name="connsiteX6" fmla="*/ 0 w 692772"/>
                <a:gd name="connsiteY6" fmla="*/ 481080 h 601350"/>
                <a:gd name="connsiteX7" fmla="*/ 0 w 692772"/>
                <a:gd name="connsiteY7" fmla="*/ 120270 h 60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72" h="601350">
                  <a:moveTo>
                    <a:pt x="0" y="120270"/>
                  </a:moveTo>
                  <a:lnTo>
                    <a:pt x="392097" y="120270"/>
                  </a:lnTo>
                  <a:lnTo>
                    <a:pt x="392097" y="0"/>
                  </a:lnTo>
                  <a:lnTo>
                    <a:pt x="692772" y="300675"/>
                  </a:lnTo>
                  <a:lnTo>
                    <a:pt x="392097" y="601350"/>
                  </a:lnTo>
                  <a:lnTo>
                    <a:pt x="392097" y="481080"/>
                  </a:lnTo>
                  <a:lnTo>
                    <a:pt x="0" y="481080"/>
                  </a:lnTo>
                  <a:lnTo>
                    <a:pt x="0" y="120270"/>
                  </a:lnTo>
                  <a:close/>
                </a:path>
              </a:pathLst>
            </a:custGeom>
            <a:solidFill>
              <a:srgbClr val="00508C"/>
            </a:solidFill>
          </p:spPr>
          <p:style>
            <a:lnRef idx="0">
              <a:schemeClr val="accent4">
                <a:shade val="90000"/>
                <a:hueOff val="0"/>
                <a:satOff val="0"/>
                <a:lumOff val="0"/>
                <a:alphaOff val="0"/>
              </a:schemeClr>
            </a:lnRef>
            <a:fillRef idx="1">
              <a:schemeClr val="accent4">
                <a:shade val="90000"/>
                <a:hueOff val="0"/>
                <a:satOff val="0"/>
                <a:lumOff val="0"/>
                <a:alphaOff val="0"/>
              </a:schemeClr>
            </a:fillRef>
            <a:effectRef idx="0">
              <a:schemeClr val="accent4">
                <a:shade val="90000"/>
                <a:hueOff val="0"/>
                <a:satOff val="0"/>
                <a:lumOff val="0"/>
                <a:alphaOff val="0"/>
              </a:schemeClr>
            </a:effectRef>
            <a:fontRef idx="minor">
              <a:schemeClr val="lt1"/>
            </a:fontRef>
          </p:style>
          <p:txBody>
            <a:bodyPr spcFirstLastPara="0" vert="horz" wrap="square" lIns="-1" tIns="120269" rIns="180405" bIns="120270" numCol="1" spcCol="1270" anchor="ctr" anchorCtr="0">
              <a:noAutofit/>
            </a:bodyPr>
            <a:lstStyle/>
            <a:p>
              <a:pPr lvl="0" algn="ctr" defTabSz="577850">
                <a:lnSpc>
                  <a:spcPct val="90000"/>
                </a:lnSpc>
                <a:spcBef>
                  <a:spcPct val="0"/>
                </a:spcBef>
                <a:spcAft>
                  <a:spcPct val="35000"/>
                </a:spcAft>
              </a:pPr>
              <a:endParaRPr lang="en-GB" sz="1300" kern="1200" dirty="0"/>
            </a:p>
          </p:txBody>
        </p:sp>
        <p:sp>
          <p:nvSpPr>
            <p:cNvPr id="15" name="Freeform 14"/>
            <p:cNvSpPr/>
            <p:nvPr/>
          </p:nvSpPr>
          <p:spPr>
            <a:xfrm>
              <a:off x="5911527" y="3097601"/>
              <a:ext cx="1512000" cy="1512000"/>
            </a:xfrm>
            <a:custGeom>
              <a:avLst/>
              <a:gdLst>
                <a:gd name="connsiteX0" fmla="*/ 0 w 1619992"/>
                <a:gd name="connsiteY0" fmla="*/ 809996 h 1619992"/>
                <a:gd name="connsiteX1" fmla="*/ 809996 w 1619992"/>
                <a:gd name="connsiteY1" fmla="*/ 0 h 1619992"/>
                <a:gd name="connsiteX2" fmla="*/ 1619992 w 1619992"/>
                <a:gd name="connsiteY2" fmla="*/ 809996 h 1619992"/>
                <a:gd name="connsiteX3" fmla="*/ 809996 w 1619992"/>
                <a:gd name="connsiteY3" fmla="*/ 1619992 h 1619992"/>
                <a:gd name="connsiteX4" fmla="*/ 0 w 1619992"/>
                <a:gd name="connsiteY4" fmla="*/ 809996 h 1619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992" h="1619992">
                  <a:moveTo>
                    <a:pt x="0" y="809996"/>
                  </a:moveTo>
                  <a:cubicBezTo>
                    <a:pt x="0" y="362648"/>
                    <a:pt x="362648" y="0"/>
                    <a:pt x="809996" y="0"/>
                  </a:cubicBezTo>
                  <a:cubicBezTo>
                    <a:pt x="1257344" y="0"/>
                    <a:pt x="1619992" y="362648"/>
                    <a:pt x="1619992" y="809996"/>
                  </a:cubicBezTo>
                  <a:cubicBezTo>
                    <a:pt x="1619992" y="1257344"/>
                    <a:pt x="1257344" y="1619992"/>
                    <a:pt x="809996" y="1619992"/>
                  </a:cubicBezTo>
                  <a:cubicBezTo>
                    <a:pt x="362648" y="1619992"/>
                    <a:pt x="0" y="1257344"/>
                    <a:pt x="0" y="809996"/>
                  </a:cubicBezTo>
                  <a:close/>
                </a:path>
              </a:pathLst>
            </a:custGeom>
          </p:spPr>
          <p:style>
            <a:lnRef idx="2">
              <a:schemeClr val="lt1">
                <a:hueOff val="0"/>
                <a:satOff val="0"/>
                <a:lumOff val="0"/>
                <a:alphaOff val="0"/>
              </a:schemeClr>
            </a:lnRef>
            <a:fillRef idx="1">
              <a:schemeClr val="accent4">
                <a:shade val="50000"/>
                <a:hueOff val="419834"/>
                <a:satOff val="-29416"/>
                <a:lumOff val="25668"/>
                <a:alphaOff val="0"/>
              </a:schemeClr>
            </a:fillRef>
            <a:effectRef idx="0">
              <a:schemeClr val="accent4">
                <a:shade val="50000"/>
                <a:hueOff val="419834"/>
                <a:satOff val="-29416"/>
                <a:lumOff val="25668"/>
                <a:alphaOff val="0"/>
              </a:schemeClr>
            </a:effectRef>
            <a:fontRef idx="minor">
              <a:schemeClr val="lt1"/>
            </a:fontRef>
          </p:style>
          <p:txBody>
            <a:bodyPr spcFirstLastPara="0" vert="horz" wrap="square" lIns="257562" tIns="257562" rIns="257562" bIns="257562" numCol="1" spcCol="1270" anchor="ctr" anchorCtr="0">
              <a:noAutofit/>
            </a:bodyPr>
            <a:lstStyle/>
            <a:p>
              <a:pPr lvl="0" algn="ctr" defTabSz="711200">
                <a:lnSpc>
                  <a:spcPct val="90000"/>
                </a:lnSpc>
                <a:spcBef>
                  <a:spcPct val="0"/>
                </a:spcBef>
                <a:spcAft>
                  <a:spcPct val="35000"/>
                </a:spcAft>
              </a:pPr>
              <a:r>
                <a:rPr lang="en-GB" sz="1800" kern="1200" dirty="0" smtClean="0"/>
                <a:t>Build &amp; integrate code</a:t>
              </a:r>
              <a:endParaRPr lang="en-GB" sz="1800" kern="1200" dirty="0"/>
            </a:p>
          </p:txBody>
        </p:sp>
        <p:sp>
          <p:nvSpPr>
            <p:cNvPr id="16" name="Freeform 15"/>
            <p:cNvSpPr/>
            <p:nvPr/>
          </p:nvSpPr>
          <p:spPr>
            <a:xfrm rot="19183467">
              <a:off x="5454349" y="4463154"/>
              <a:ext cx="692773" cy="601351"/>
            </a:xfrm>
            <a:custGeom>
              <a:avLst/>
              <a:gdLst>
                <a:gd name="connsiteX0" fmla="*/ 0 w 692772"/>
                <a:gd name="connsiteY0" fmla="*/ 120270 h 601350"/>
                <a:gd name="connsiteX1" fmla="*/ 392097 w 692772"/>
                <a:gd name="connsiteY1" fmla="*/ 120270 h 601350"/>
                <a:gd name="connsiteX2" fmla="*/ 392097 w 692772"/>
                <a:gd name="connsiteY2" fmla="*/ 0 h 601350"/>
                <a:gd name="connsiteX3" fmla="*/ 692772 w 692772"/>
                <a:gd name="connsiteY3" fmla="*/ 300675 h 601350"/>
                <a:gd name="connsiteX4" fmla="*/ 392097 w 692772"/>
                <a:gd name="connsiteY4" fmla="*/ 601350 h 601350"/>
                <a:gd name="connsiteX5" fmla="*/ 392097 w 692772"/>
                <a:gd name="connsiteY5" fmla="*/ 481080 h 601350"/>
                <a:gd name="connsiteX6" fmla="*/ 0 w 692772"/>
                <a:gd name="connsiteY6" fmla="*/ 481080 h 601350"/>
                <a:gd name="connsiteX7" fmla="*/ 0 w 692772"/>
                <a:gd name="connsiteY7" fmla="*/ 120270 h 60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72" h="601350">
                  <a:moveTo>
                    <a:pt x="692772" y="481080"/>
                  </a:moveTo>
                  <a:lnTo>
                    <a:pt x="300675" y="481080"/>
                  </a:lnTo>
                  <a:lnTo>
                    <a:pt x="300675" y="601350"/>
                  </a:lnTo>
                  <a:lnTo>
                    <a:pt x="0" y="300675"/>
                  </a:lnTo>
                  <a:lnTo>
                    <a:pt x="300675" y="0"/>
                  </a:lnTo>
                  <a:lnTo>
                    <a:pt x="300675" y="120270"/>
                  </a:lnTo>
                  <a:lnTo>
                    <a:pt x="692772" y="120270"/>
                  </a:lnTo>
                  <a:lnTo>
                    <a:pt x="692772" y="481080"/>
                  </a:lnTo>
                  <a:close/>
                </a:path>
              </a:pathLst>
            </a:custGeom>
            <a:solidFill>
              <a:srgbClr val="3380DC"/>
            </a:solidFill>
          </p:spPr>
          <p:style>
            <a:lnRef idx="0">
              <a:schemeClr val="accent4">
                <a:shade val="90000"/>
                <a:hueOff val="445147"/>
                <a:satOff val="-29766"/>
                <a:lumOff val="22624"/>
                <a:alphaOff val="0"/>
              </a:schemeClr>
            </a:lnRef>
            <a:fillRef idx="1">
              <a:schemeClr val="accent4">
                <a:shade val="90000"/>
                <a:hueOff val="445147"/>
                <a:satOff val="-29766"/>
                <a:lumOff val="22624"/>
                <a:alphaOff val="0"/>
              </a:schemeClr>
            </a:fillRef>
            <a:effectRef idx="0">
              <a:schemeClr val="accent4">
                <a:shade val="90000"/>
                <a:hueOff val="445147"/>
                <a:satOff val="-29766"/>
                <a:lumOff val="22624"/>
                <a:alphaOff val="0"/>
              </a:schemeClr>
            </a:effectRef>
            <a:fontRef idx="minor">
              <a:schemeClr val="lt1"/>
            </a:fontRef>
          </p:style>
          <p:txBody>
            <a:bodyPr spcFirstLastPara="0" vert="horz" wrap="square" lIns="180404" tIns="120270" rIns="1" bIns="120270" numCol="1" spcCol="1270" anchor="ctr" anchorCtr="0">
              <a:noAutofit/>
            </a:bodyPr>
            <a:lstStyle/>
            <a:p>
              <a:pPr lvl="0" algn="ctr" defTabSz="577850">
                <a:lnSpc>
                  <a:spcPct val="90000"/>
                </a:lnSpc>
                <a:spcBef>
                  <a:spcPct val="0"/>
                </a:spcBef>
                <a:spcAft>
                  <a:spcPct val="35000"/>
                </a:spcAft>
              </a:pPr>
              <a:endParaRPr lang="en-GB" sz="1300" kern="1200" dirty="0"/>
            </a:p>
          </p:txBody>
        </p:sp>
        <p:sp>
          <p:nvSpPr>
            <p:cNvPr id="17" name="Freeform 16"/>
            <p:cNvSpPr/>
            <p:nvPr/>
          </p:nvSpPr>
          <p:spPr>
            <a:xfrm>
              <a:off x="4058438" y="4761925"/>
              <a:ext cx="1512000" cy="1512000"/>
            </a:xfrm>
            <a:custGeom>
              <a:avLst/>
              <a:gdLst>
                <a:gd name="connsiteX0" fmla="*/ 0 w 1619992"/>
                <a:gd name="connsiteY0" fmla="*/ 809996 h 1619992"/>
                <a:gd name="connsiteX1" fmla="*/ 809996 w 1619992"/>
                <a:gd name="connsiteY1" fmla="*/ 0 h 1619992"/>
                <a:gd name="connsiteX2" fmla="*/ 1619992 w 1619992"/>
                <a:gd name="connsiteY2" fmla="*/ 809996 h 1619992"/>
                <a:gd name="connsiteX3" fmla="*/ 809996 w 1619992"/>
                <a:gd name="connsiteY3" fmla="*/ 1619992 h 1619992"/>
                <a:gd name="connsiteX4" fmla="*/ 0 w 1619992"/>
                <a:gd name="connsiteY4" fmla="*/ 809996 h 1619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992" h="1619992">
                  <a:moveTo>
                    <a:pt x="0" y="809996"/>
                  </a:moveTo>
                  <a:cubicBezTo>
                    <a:pt x="0" y="362648"/>
                    <a:pt x="362648" y="0"/>
                    <a:pt x="809996" y="0"/>
                  </a:cubicBezTo>
                  <a:cubicBezTo>
                    <a:pt x="1257344" y="0"/>
                    <a:pt x="1619992" y="362648"/>
                    <a:pt x="1619992" y="809996"/>
                  </a:cubicBezTo>
                  <a:cubicBezTo>
                    <a:pt x="1619992" y="1257344"/>
                    <a:pt x="1257344" y="1619992"/>
                    <a:pt x="809996" y="1619992"/>
                  </a:cubicBezTo>
                  <a:cubicBezTo>
                    <a:pt x="362648" y="1619992"/>
                    <a:pt x="0" y="1257344"/>
                    <a:pt x="0" y="809996"/>
                  </a:cubicBezTo>
                  <a:close/>
                </a:path>
              </a:pathLst>
            </a:custGeom>
            <a:solidFill>
              <a:srgbClr val="8C8CE6"/>
            </a:solidFill>
          </p:spPr>
          <p:style>
            <a:lnRef idx="2">
              <a:schemeClr val="lt1">
                <a:hueOff val="0"/>
                <a:satOff val="0"/>
                <a:lumOff val="0"/>
                <a:alphaOff val="0"/>
              </a:schemeClr>
            </a:lnRef>
            <a:fillRef idx="1">
              <a:scrgbClr r="0" g="0" b="0"/>
            </a:fillRef>
            <a:effectRef idx="0">
              <a:schemeClr val="accent4">
                <a:shade val="50000"/>
                <a:hueOff val="839669"/>
                <a:satOff val="-58832"/>
                <a:lumOff val="51335"/>
                <a:alphaOff val="0"/>
              </a:schemeClr>
            </a:effectRef>
            <a:fontRef idx="minor">
              <a:schemeClr val="lt1"/>
            </a:fontRef>
          </p:style>
          <p:txBody>
            <a:bodyPr spcFirstLastPara="0" vert="horz" wrap="square" lIns="72000" tIns="257562" rIns="72000" bIns="257562" numCol="1" spcCol="1270" anchor="ctr" anchorCtr="0">
              <a:noAutofit/>
            </a:bodyPr>
            <a:lstStyle/>
            <a:p>
              <a:pPr lvl="0" algn="ctr" defTabSz="711200">
                <a:lnSpc>
                  <a:spcPct val="90000"/>
                </a:lnSpc>
                <a:spcBef>
                  <a:spcPct val="0"/>
                </a:spcBef>
                <a:spcAft>
                  <a:spcPct val="35000"/>
                </a:spcAft>
              </a:pPr>
              <a:r>
                <a:rPr lang="en-GB" sz="1800" kern="1200" dirty="0" smtClean="0">
                  <a:solidFill>
                    <a:schemeClr val="bg1"/>
                  </a:solidFill>
                </a:rPr>
                <a:t>Execute component test</a:t>
              </a:r>
              <a:endParaRPr lang="en-GB" sz="1800" kern="1200" dirty="0">
                <a:solidFill>
                  <a:schemeClr val="bg1"/>
                </a:solidFill>
              </a:endParaRPr>
            </a:p>
          </p:txBody>
        </p:sp>
        <p:sp>
          <p:nvSpPr>
            <p:cNvPr id="18" name="Freeform 17"/>
            <p:cNvSpPr/>
            <p:nvPr/>
          </p:nvSpPr>
          <p:spPr>
            <a:xfrm rot="2290671">
              <a:off x="3353725" y="4446543"/>
              <a:ext cx="803826" cy="601351"/>
            </a:xfrm>
            <a:custGeom>
              <a:avLst/>
              <a:gdLst>
                <a:gd name="connsiteX0" fmla="*/ 0 w 803825"/>
                <a:gd name="connsiteY0" fmla="*/ 120270 h 601350"/>
                <a:gd name="connsiteX1" fmla="*/ 503150 w 803825"/>
                <a:gd name="connsiteY1" fmla="*/ 120270 h 601350"/>
                <a:gd name="connsiteX2" fmla="*/ 503150 w 803825"/>
                <a:gd name="connsiteY2" fmla="*/ 0 h 601350"/>
                <a:gd name="connsiteX3" fmla="*/ 803825 w 803825"/>
                <a:gd name="connsiteY3" fmla="*/ 300675 h 601350"/>
                <a:gd name="connsiteX4" fmla="*/ 503150 w 803825"/>
                <a:gd name="connsiteY4" fmla="*/ 601350 h 601350"/>
                <a:gd name="connsiteX5" fmla="*/ 503150 w 803825"/>
                <a:gd name="connsiteY5" fmla="*/ 481080 h 601350"/>
                <a:gd name="connsiteX6" fmla="*/ 0 w 803825"/>
                <a:gd name="connsiteY6" fmla="*/ 481080 h 601350"/>
                <a:gd name="connsiteX7" fmla="*/ 0 w 803825"/>
                <a:gd name="connsiteY7" fmla="*/ 120270 h 60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3825" h="601350">
                  <a:moveTo>
                    <a:pt x="803825" y="481080"/>
                  </a:moveTo>
                  <a:lnTo>
                    <a:pt x="300675" y="481080"/>
                  </a:lnTo>
                  <a:lnTo>
                    <a:pt x="300675" y="601350"/>
                  </a:lnTo>
                  <a:lnTo>
                    <a:pt x="0" y="300675"/>
                  </a:lnTo>
                  <a:lnTo>
                    <a:pt x="300675" y="0"/>
                  </a:lnTo>
                  <a:lnTo>
                    <a:pt x="300675" y="120270"/>
                  </a:lnTo>
                  <a:lnTo>
                    <a:pt x="803825" y="120270"/>
                  </a:lnTo>
                  <a:lnTo>
                    <a:pt x="803825" y="481080"/>
                  </a:lnTo>
                  <a:close/>
                </a:path>
              </a:pathLst>
            </a:custGeom>
            <a:solidFill>
              <a:srgbClr val="8C8CE6"/>
            </a:solidFill>
          </p:spPr>
          <p:style>
            <a:lnRef idx="0">
              <a:schemeClr val="accent4">
                <a:shade val="90000"/>
                <a:hueOff val="890294"/>
                <a:satOff val="-59533"/>
                <a:lumOff val="45248"/>
                <a:alphaOff val="0"/>
              </a:schemeClr>
            </a:lnRef>
            <a:fillRef idx="1">
              <a:schemeClr val="accent4">
                <a:shade val="90000"/>
                <a:hueOff val="890294"/>
                <a:satOff val="-59533"/>
                <a:lumOff val="45248"/>
                <a:alphaOff val="0"/>
              </a:schemeClr>
            </a:fillRef>
            <a:effectRef idx="0">
              <a:schemeClr val="accent4">
                <a:shade val="90000"/>
                <a:hueOff val="890294"/>
                <a:satOff val="-59533"/>
                <a:lumOff val="45248"/>
                <a:alphaOff val="0"/>
              </a:schemeClr>
            </a:effectRef>
            <a:fontRef idx="minor">
              <a:schemeClr val="lt1"/>
            </a:fontRef>
          </p:style>
          <p:txBody>
            <a:bodyPr spcFirstLastPara="0" vert="horz" wrap="square" lIns="180405" tIns="120271" rIns="0" bIns="120269" numCol="1" spcCol="1270" anchor="ctr" anchorCtr="0">
              <a:noAutofit/>
            </a:bodyPr>
            <a:lstStyle/>
            <a:p>
              <a:pPr lvl="0" algn="ctr" defTabSz="577850">
                <a:lnSpc>
                  <a:spcPct val="90000"/>
                </a:lnSpc>
                <a:spcBef>
                  <a:spcPct val="0"/>
                </a:spcBef>
                <a:spcAft>
                  <a:spcPct val="35000"/>
                </a:spcAft>
              </a:pPr>
              <a:endParaRPr lang="en-GB" sz="1300" kern="1200" dirty="0"/>
            </a:p>
          </p:txBody>
        </p:sp>
        <p:sp>
          <p:nvSpPr>
            <p:cNvPr id="19" name="Freeform 18"/>
            <p:cNvSpPr/>
            <p:nvPr/>
          </p:nvSpPr>
          <p:spPr>
            <a:xfrm>
              <a:off x="2096826" y="3097601"/>
              <a:ext cx="1512000" cy="1512000"/>
            </a:xfrm>
            <a:custGeom>
              <a:avLst/>
              <a:gdLst>
                <a:gd name="connsiteX0" fmla="*/ 0 w 1619992"/>
                <a:gd name="connsiteY0" fmla="*/ 809996 h 1619992"/>
                <a:gd name="connsiteX1" fmla="*/ 809996 w 1619992"/>
                <a:gd name="connsiteY1" fmla="*/ 0 h 1619992"/>
                <a:gd name="connsiteX2" fmla="*/ 1619992 w 1619992"/>
                <a:gd name="connsiteY2" fmla="*/ 809996 h 1619992"/>
                <a:gd name="connsiteX3" fmla="*/ 809996 w 1619992"/>
                <a:gd name="connsiteY3" fmla="*/ 1619992 h 1619992"/>
                <a:gd name="connsiteX4" fmla="*/ 0 w 1619992"/>
                <a:gd name="connsiteY4" fmla="*/ 809996 h 1619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992" h="1619992">
                  <a:moveTo>
                    <a:pt x="0" y="809996"/>
                  </a:moveTo>
                  <a:cubicBezTo>
                    <a:pt x="0" y="362648"/>
                    <a:pt x="362648" y="0"/>
                    <a:pt x="809996" y="0"/>
                  </a:cubicBezTo>
                  <a:cubicBezTo>
                    <a:pt x="1257344" y="0"/>
                    <a:pt x="1619992" y="362648"/>
                    <a:pt x="1619992" y="809996"/>
                  </a:cubicBezTo>
                  <a:cubicBezTo>
                    <a:pt x="1619992" y="1257344"/>
                    <a:pt x="1257344" y="1619992"/>
                    <a:pt x="809996" y="1619992"/>
                  </a:cubicBezTo>
                  <a:cubicBezTo>
                    <a:pt x="362648" y="1619992"/>
                    <a:pt x="0" y="1257344"/>
                    <a:pt x="0" y="809996"/>
                  </a:cubicBezTo>
                  <a:close/>
                </a:path>
              </a:pathLst>
            </a:custGeom>
            <a:solidFill>
              <a:srgbClr val="000099"/>
            </a:solidFill>
          </p:spPr>
          <p:style>
            <a:lnRef idx="2">
              <a:schemeClr val="lt1">
                <a:hueOff val="0"/>
                <a:satOff val="0"/>
                <a:lumOff val="0"/>
                <a:alphaOff val="0"/>
              </a:schemeClr>
            </a:lnRef>
            <a:fillRef idx="1">
              <a:schemeClr val="accent4">
                <a:shade val="50000"/>
                <a:hueOff val="419834"/>
                <a:satOff val="-29416"/>
                <a:lumOff val="25668"/>
                <a:alphaOff val="0"/>
              </a:schemeClr>
            </a:fillRef>
            <a:effectRef idx="0">
              <a:schemeClr val="accent4">
                <a:shade val="50000"/>
                <a:hueOff val="419834"/>
                <a:satOff val="-29416"/>
                <a:lumOff val="25668"/>
                <a:alphaOff val="0"/>
              </a:schemeClr>
            </a:effectRef>
            <a:fontRef idx="minor">
              <a:schemeClr val="lt1"/>
            </a:fontRef>
          </p:style>
          <p:txBody>
            <a:bodyPr spcFirstLastPara="0" vert="horz" wrap="square" lIns="262642" tIns="262642" rIns="262642" bIns="262642" numCol="1" spcCol="1270" anchor="ctr" anchorCtr="0">
              <a:noAutofit/>
            </a:bodyPr>
            <a:lstStyle/>
            <a:p>
              <a:pPr lvl="0" algn="ctr" defTabSz="889000">
                <a:lnSpc>
                  <a:spcPct val="90000"/>
                </a:lnSpc>
                <a:spcBef>
                  <a:spcPct val="0"/>
                </a:spcBef>
                <a:spcAft>
                  <a:spcPct val="35000"/>
                </a:spcAft>
              </a:pPr>
              <a:r>
                <a:rPr lang="en-GB" sz="1800" kern="1200" dirty="0" smtClean="0"/>
                <a:t>Rework until test passed</a:t>
              </a:r>
              <a:endParaRPr lang="en-GB" sz="1800" kern="1200" dirty="0"/>
            </a:p>
          </p:txBody>
        </p:sp>
        <p:sp>
          <p:nvSpPr>
            <p:cNvPr id="20" name="Freeform 19"/>
            <p:cNvSpPr/>
            <p:nvPr/>
          </p:nvSpPr>
          <p:spPr>
            <a:xfrm rot="19390938">
              <a:off x="3413697" y="2683959"/>
              <a:ext cx="773817" cy="601350"/>
            </a:xfrm>
            <a:custGeom>
              <a:avLst/>
              <a:gdLst>
                <a:gd name="connsiteX0" fmla="*/ 0 w 773817"/>
                <a:gd name="connsiteY0" fmla="*/ 120270 h 601350"/>
                <a:gd name="connsiteX1" fmla="*/ 473142 w 773817"/>
                <a:gd name="connsiteY1" fmla="*/ 120270 h 601350"/>
                <a:gd name="connsiteX2" fmla="*/ 473142 w 773817"/>
                <a:gd name="connsiteY2" fmla="*/ 0 h 601350"/>
                <a:gd name="connsiteX3" fmla="*/ 773817 w 773817"/>
                <a:gd name="connsiteY3" fmla="*/ 300675 h 601350"/>
                <a:gd name="connsiteX4" fmla="*/ 473142 w 773817"/>
                <a:gd name="connsiteY4" fmla="*/ 601350 h 601350"/>
                <a:gd name="connsiteX5" fmla="*/ 473142 w 773817"/>
                <a:gd name="connsiteY5" fmla="*/ 481080 h 601350"/>
                <a:gd name="connsiteX6" fmla="*/ 0 w 773817"/>
                <a:gd name="connsiteY6" fmla="*/ 481080 h 601350"/>
                <a:gd name="connsiteX7" fmla="*/ 0 w 773817"/>
                <a:gd name="connsiteY7" fmla="*/ 120270 h 60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3817" h="601350">
                  <a:moveTo>
                    <a:pt x="0" y="120270"/>
                  </a:moveTo>
                  <a:lnTo>
                    <a:pt x="473142" y="120270"/>
                  </a:lnTo>
                  <a:lnTo>
                    <a:pt x="473142" y="0"/>
                  </a:lnTo>
                  <a:lnTo>
                    <a:pt x="773817" y="300675"/>
                  </a:lnTo>
                  <a:lnTo>
                    <a:pt x="473142" y="601350"/>
                  </a:lnTo>
                  <a:lnTo>
                    <a:pt x="473142" y="481080"/>
                  </a:lnTo>
                  <a:lnTo>
                    <a:pt x="0" y="481080"/>
                  </a:lnTo>
                  <a:lnTo>
                    <a:pt x="0" y="120270"/>
                  </a:lnTo>
                  <a:close/>
                </a:path>
              </a:pathLst>
            </a:custGeom>
            <a:solidFill>
              <a:srgbClr val="000099"/>
            </a:solidFill>
          </p:spPr>
          <p:style>
            <a:lnRef idx="0">
              <a:schemeClr val="accent4">
                <a:shade val="90000"/>
                <a:hueOff val="445147"/>
                <a:satOff val="-29766"/>
                <a:lumOff val="22624"/>
                <a:alphaOff val="0"/>
              </a:schemeClr>
            </a:lnRef>
            <a:fillRef idx="1">
              <a:schemeClr val="accent4">
                <a:shade val="90000"/>
                <a:hueOff val="445147"/>
                <a:satOff val="-29766"/>
                <a:lumOff val="22624"/>
                <a:alphaOff val="0"/>
              </a:schemeClr>
            </a:fillRef>
            <a:effectRef idx="0">
              <a:schemeClr val="accent4">
                <a:shade val="90000"/>
                <a:hueOff val="445147"/>
                <a:satOff val="-29766"/>
                <a:lumOff val="22624"/>
                <a:alphaOff val="0"/>
              </a:schemeClr>
            </a:effectRef>
            <a:fontRef idx="minor">
              <a:schemeClr val="lt1"/>
            </a:fontRef>
          </p:style>
          <p:txBody>
            <a:bodyPr spcFirstLastPara="0" vert="horz" wrap="square" lIns="-1" tIns="120270" rIns="180405" bIns="120269" numCol="1" spcCol="1270" anchor="ctr" anchorCtr="0">
              <a:noAutofit/>
            </a:bodyPr>
            <a:lstStyle/>
            <a:p>
              <a:pPr lvl="0" algn="ctr" defTabSz="577850">
                <a:lnSpc>
                  <a:spcPct val="90000"/>
                </a:lnSpc>
                <a:spcBef>
                  <a:spcPct val="0"/>
                </a:spcBef>
                <a:spcAft>
                  <a:spcPct val="35000"/>
                </a:spcAft>
              </a:pPr>
              <a:endParaRPr lang="en-GB" sz="1300" kern="1200" dirty="0"/>
            </a:p>
          </p:txBody>
        </p:sp>
        <p:grpSp>
          <p:nvGrpSpPr>
            <p:cNvPr id="11" name="Group 10"/>
            <p:cNvGrpSpPr/>
            <p:nvPr/>
          </p:nvGrpSpPr>
          <p:grpSpPr>
            <a:xfrm>
              <a:off x="3750124" y="3162313"/>
              <a:ext cx="2020105" cy="1440000"/>
              <a:chOff x="3519020" y="3041737"/>
              <a:chExt cx="2020105" cy="1440000"/>
            </a:xfrm>
          </p:grpSpPr>
          <p:sp>
            <p:nvSpPr>
              <p:cNvPr id="4" name="Circular Arrow 3"/>
              <p:cNvSpPr/>
              <p:nvPr/>
            </p:nvSpPr>
            <p:spPr bwMode="auto">
              <a:xfrm rot="5400000">
                <a:off x="3863334" y="3041737"/>
                <a:ext cx="1440000" cy="1440000"/>
              </a:xfrm>
              <a:prstGeom prst="circular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9" name="Circular Arrow 8"/>
              <p:cNvSpPr/>
              <p:nvPr/>
            </p:nvSpPr>
            <p:spPr bwMode="auto">
              <a:xfrm rot="16200000">
                <a:off x="3820098" y="3041737"/>
                <a:ext cx="1440000" cy="1440000"/>
              </a:xfrm>
              <a:prstGeom prst="circular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3519020" y="3531102"/>
                <a:ext cx="2020105" cy="400110"/>
              </a:xfrm>
              <a:prstGeom prst="rect">
                <a:avLst/>
              </a:prstGeom>
              <a:noFill/>
            </p:spPr>
            <p:txBody>
              <a:bodyPr wrap="none" rtlCol="0">
                <a:spAutoFit/>
              </a:bodyPr>
              <a:lstStyle/>
              <a:p>
                <a:pPr algn="ctr"/>
                <a:r>
                  <a:rPr lang="en-GB" sz="2000" b="1" dirty="0" smtClean="0">
                    <a:solidFill>
                      <a:srgbClr val="C00000"/>
                    </a:solidFill>
                  </a:rPr>
                  <a:t>Highly iterative</a:t>
                </a:r>
                <a:endParaRPr lang="en-GB" sz="2000" b="1" dirty="0">
                  <a:solidFill>
                    <a:srgbClr val="C00000"/>
                  </a:solidFill>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5"/>
          </p:nvPr>
        </p:nvSpPr>
        <p:spPr/>
        <p:txBody>
          <a:bodyPr/>
          <a:lstStyle/>
          <a:p>
            <a:r>
              <a:rPr lang="en-GB" dirty="0" smtClean="0"/>
              <a:t>Software Development Models</a:t>
            </a:r>
            <a:br>
              <a:rPr lang="en-GB" dirty="0" smtClean="0"/>
            </a:br>
            <a:endParaRPr lang="en-GB" dirty="0" smtClean="0"/>
          </a:p>
          <a:p>
            <a:r>
              <a:rPr lang="en-GB" dirty="0" smtClean="0"/>
              <a:t>Test Levels</a:t>
            </a:r>
            <a:br>
              <a:rPr lang="en-GB" dirty="0" smtClean="0"/>
            </a:br>
            <a:endParaRPr lang="en-GB" dirty="0" smtClean="0"/>
          </a:p>
          <a:p>
            <a:r>
              <a:rPr lang="en-GB" dirty="0" smtClean="0"/>
              <a:t>Test Types</a:t>
            </a:r>
            <a:br>
              <a:rPr lang="en-GB" dirty="0" smtClean="0"/>
            </a:br>
            <a:endParaRPr lang="en-GB" dirty="0" smtClean="0"/>
          </a:p>
          <a:p>
            <a:r>
              <a:rPr lang="en-GB" dirty="0" smtClean="0"/>
              <a:t>Maintenance Testing</a:t>
            </a:r>
          </a:p>
        </p:txBody>
      </p:sp>
      <p:sp>
        <p:nvSpPr>
          <p:cNvPr id="7170" name="Rectangle 4"/>
          <p:cNvSpPr>
            <a:spLocks noGrp="1" noChangeArrowheads="1"/>
          </p:cNvSpPr>
          <p:nvPr>
            <p:ph type="title"/>
          </p:nvPr>
        </p:nvSpPr>
        <p:spPr/>
        <p:txBody>
          <a:bodyPr/>
          <a:lstStyle/>
          <a:p>
            <a:r>
              <a:rPr lang="en-GB" dirty="0" smtClean="0"/>
              <a:t>Topics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Component Integration Testing</a:t>
            </a:r>
            <a:endParaRPr lang="en-GB" dirty="0"/>
          </a:p>
        </p:txBody>
      </p:sp>
      <p:grpSp>
        <p:nvGrpSpPr>
          <p:cNvPr id="13" name="Group 12"/>
          <p:cNvGrpSpPr/>
          <p:nvPr/>
        </p:nvGrpSpPr>
        <p:grpSpPr>
          <a:xfrm>
            <a:off x="39588" y="1091191"/>
            <a:ext cx="9044124" cy="5157835"/>
            <a:chOff x="39588" y="990711"/>
            <a:chExt cx="9044124" cy="5157835"/>
          </a:xfrm>
        </p:grpSpPr>
        <p:cxnSp>
          <p:nvCxnSpPr>
            <p:cNvPr id="36" name="Straight Connector 35"/>
            <p:cNvCxnSpPr/>
            <p:nvPr/>
          </p:nvCxnSpPr>
          <p:spPr bwMode="auto">
            <a:xfrm>
              <a:off x="2700000" y="3096000"/>
              <a:ext cx="3636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37" name="Straight Connector 36"/>
            <p:cNvCxnSpPr/>
            <p:nvPr/>
          </p:nvCxnSpPr>
          <p:spPr bwMode="auto">
            <a:xfrm>
              <a:off x="3924000" y="4896000"/>
              <a:ext cx="12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2" name="Straight Connector 41"/>
            <p:cNvCxnSpPr/>
            <p:nvPr/>
          </p:nvCxnSpPr>
          <p:spPr bwMode="auto">
            <a:xfrm>
              <a:off x="3312000" y="3996000"/>
              <a:ext cx="2412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4" name="Straight Connector 43"/>
            <p:cNvCxnSpPr/>
            <p:nvPr/>
          </p:nvCxnSpPr>
          <p:spPr bwMode="auto">
            <a:xfrm>
              <a:off x="2087999" y="2196000"/>
              <a:ext cx="48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5" name="Straight Connector 44"/>
            <p:cNvCxnSpPr/>
            <p:nvPr/>
          </p:nvCxnSpPr>
          <p:spPr bwMode="auto">
            <a:xfrm>
              <a:off x="1476000" y="1296000"/>
              <a:ext cx="6120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sp>
          <p:nvSpPr>
            <p:cNvPr id="51" name="Rounded Rectangle 50"/>
            <p:cNvSpPr/>
            <p:nvPr/>
          </p:nvSpPr>
          <p:spPr bwMode="auto">
            <a:xfrm>
              <a:off x="39588" y="1251959"/>
              <a:ext cx="157622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lang="en-GB" sz="1400" i="0" dirty="0" smtClean="0"/>
                <a:t>Business Requirements</a:t>
              </a:r>
              <a:endParaRPr kumimoji="0" lang="en-GB" sz="1400" i="0" u="none" strike="noStrike" cap="none" normalizeH="0" baseline="0" dirty="0" smtClean="0">
                <a:ln>
                  <a:noFill/>
                </a:ln>
                <a:solidFill>
                  <a:schemeClr val="tx1"/>
                </a:solidFill>
                <a:effectLst/>
              </a:endParaRPr>
            </a:p>
          </p:txBody>
        </p:sp>
        <p:sp>
          <p:nvSpPr>
            <p:cNvPr id="52" name="Rounded Rectangle 51"/>
            <p:cNvSpPr/>
            <p:nvPr/>
          </p:nvSpPr>
          <p:spPr bwMode="auto">
            <a:xfrm>
              <a:off x="708224" y="2129311"/>
              <a:ext cx="1643074"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Interface Specification</a:t>
              </a:r>
            </a:p>
          </p:txBody>
        </p:sp>
        <p:sp>
          <p:nvSpPr>
            <p:cNvPr id="53" name="Rounded Rectangle 52"/>
            <p:cNvSpPr/>
            <p:nvPr/>
          </p:nvSpPr>
          <p:spPr bwMode="auto">
            <a:xfrm>
              <a:off x="1311426" y="3046572"/>
              <a:ext cx="1571636"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a:t>
              </a:r>
              <a:r>
                <a:rPr kumimoji="0" lang="en-GB" sz="1400" i="0" u="none" strike="noStrike" cap="none" normalizeH="0" dirty="0" smtClean="0">
                  <a:ln>
                    <a:noFill/>
                  </a:ln>
                  <a:solidFill>
                    <a:schemeClr val="tx1"/>
                  </a:solidFill>
                  <a:effectLst/>
                  <a:latin typeface="Arial" charset="0"/>
                </a:rPr>
                <a:t> Specification</a:t>
              </a:r>
              <a:endParaRPr kumimoji="0" lang="en-GB" sz="1400" i="0" u="none" strike="noStrike" cap="none" normalizeH="0" baseline="0" dirty="0" smtClean="0">
                <a:ln>
                  <a:noFill/>
                </a:ln>
                <a:solidFill>
                  <a:schemeClr val="tx1"/>
                </a:solidFill>
                <a:effectLst/>
                <a:latin typeface="Arial" charset="0"/>
              </a:endParaRPr>
            </a:p>
          </p:txBody>
        </p:sp>
        <p:sp>
          <p:nvSpPr>
            <p:cNvPr id="54" name="Rounded Rectangle 53"/>
            <p:cNvSpPr/>
            <p:nvPr/>
          </p:nvSpPr>
          <p:spPr bwMode="auto">
            <a:xfrm>
              <a:off x="2044348" y="3966197"/>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Design Specification </a:t>
              </a:r>
            </a:p>
          </p:txBody>
        </p:sp>
        <p:sp>
          <p:nvSpPr>
            <p:cNvPr id="55" name="Rounded Rectangle 54"/>
            <p:cNvSpPr/>
            <p:nvPr/>
          </p:nvSpPr>
          <p:spPr bwMode="auto">
            <a:xfrm>
              <a:off x="5406218" y="4637566"/>
              <a:ext cx="1296843"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Testing</a:t>
              </a:r>
            </a:p>
          </p:txBody>
        </p:sp>
        <p:sp>
          <p:nvSpPr>
            <p:cNvPr id="56" name="Rounded Rectangle 55"/>
            <p:cNvSpPr/>
            <p:nvPr/>
          </p:nvSpPr>
          <p:spPr bwMode="auto">
            <a:xfrm>
              <a:off x="6631164" y="2835564"/>
              <a:ext cx="928694" cy="524781"/>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 Testing</a:t>
              </a:r>
            </a:p>
          </p:txBody>
        </p:sp>
        <p:sp>
          <p:nvSpPr>
            <p:cNvPr id="57" name="Rounded Rectangle 56"/>
            <p:cNvSpPr/>
            <p:nvPr/>
          </p:nvSpPr>
          <p:spPr bwMode="auto">
            <a:xfrm>
              <a:off x="7266547" y="1827871"/>
              <a:ext cx="1337095" cy="78693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 Integration Testing</a:t>
              </a:r>
            </a:p>
          </p:txBody>
        </p:sp>
        <p:sp>
          <p:nvSpPr>
            <p:cNvPr id="58" name="Rounded Rectangle 57"/>
            <p:cNvSpPr/>
            <p:nvPr/>
          </p:nvSpPr>
          <p:spPr bwMode="auto">
            <a:xfrm>
              <a:off x="7839233" y="990711"/>
              <a:ext cx="1244479"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Acceptance</a:t>
              </a:r>
              <a:r>
                <a:rPr kumimoji="0" lang="en-GB" sz="1400" i="0" u="none" strike="noStrike" cap="none" normalizeH="0" dirty="0" smtClean="0">
                  <a:ln>
                    <a:noFill/>
                  </a:ln>
                  <a:solidFill>
                    <a:schemeClr val="tx1"/>
                  </a:solidFill>
                  <a:effectLst/>
                  <a:latin typeface="Arial" charset="0"/>
                </a:rPr>
                <a:t> </a:t>
              </a:r>
              <a:r>
                <a:rPr kumimoji="0" lang="en-GB" sz="1400" i="0" u="none" strike="noStrike" cap="none" normalizeH="0" baseline="0" dirty="0" smtClean="0">
                  <a:ln>
                    <a:noFill/>
                  </a:ln>
                  <a:solidFill>
                    <a:schemeClr val="tx1"/>
                  </a:solidFill>
                  <a:effectLst/>
                  <a:latin typeface="Arial" charset="0"/>
                </a:rPr>
                <a:t>Testing</a:t>
              </a:r>
            </a:p>
          </p:txBody>
        </p:sp>
        <p:sp>
          <p:nvSpPr>
            <p:cNvPr id="59" name="Oval 58"/>
            <p:cNvSpPr>
              <a:spLocks/>
            </p:cNvSpPr>
            <p:nvPr/>
          </p:nvSpPr>
          <p:spPr bwMode="auto">
            <a:xfrm>
              <a:off x="2412000" y="28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0" name="Oval 59"/>
            <p:cNvSpPr>
              <a:spLocks/>
            </p:cNvSpPr>
            <p:nvPr/>
          </p:nvSpPr>
          <p:spPr bwMode="auto">
            <a:xfrm>
              <a:off x="3024000" y="37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1" name="Oval 60"/>
            <p:cNvSpPr>
              <a:spLocks/>
            </p:cNvSpPr>
            <p:nvPr/>
          </p:nvSpPr>
          <p:spPr bwMode="auto">
            <a:xfrm>
              <a:off x="3636000" y="46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2" name="Oval 61"/>
            <p:cNvSpPr>
              <a:spLocks/>
            </p:cNvSpPr>
            <p:nvPr/>
          </p:nvSpPr>
          <p:spPr bwMode="auto">
            <a:xfrm>
              <a:off x="4860000" y="46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3" name="Oval 62"/>
            <p:cNvSpPr>
              <a:spLocks/>
            </p:cNvSpPr>
            <p:nvPr/>
          </p:nvSpPr>
          <p:spPr bwMode="auto">
            <a:xfrm>
              <a:off x="5472000" y="37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4" name="Oval 63"/>
            <p:cNvSpPr>
              <a:spLocks/>
            </p:cNvSpPr>
            <p:nvPr/>
          </p:nvSpPr>
          <p:spPr bwMode="auto">
            <a:xfrm>
              <a:off x="6084000" y="28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5" name="Oval 64"/>
            <p:cNvSpPr>
              <a:spLocks/>
            </p:cNvSpPr>
            <p:nvPr/>
          </p:nvSpPr>
          <p:spPr bwMode="auto">
            <a:xfrm>
              <a:off x="1800000" y="19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6" name="Oval 65"/>
            <p:cNvSpPr>
              <a:spLocks/>
            </p:cNvSpPr>
            <p:nvPr/>
          </p:nvSpPr>
          <p:spPr bwMode="auto">
            <a:xfrm>
              <a:off x="6696000" y="19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7" name="Oval 66"/>
            <p:cNvSpPr>
              <a:spLocks/>
            </p:cNvSpPr>
            <p:nvPr/>
          </p:nvSpPr>
          <p:spPr bwMode="auto">
            <a:xfrm>
              <a:off x="4248000" y="5508000"/>
              <a:ext cx="576000" cy="576000"/>
            </a:xfrm>
            <a:prstGeom prst="ellipse">
              <a:avLst/>
            </a:prstGeom>
            <a:solidFill>
              <a:srgbClr val="58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8" name="Oval 67"/>
            <p:cNvSpPr>
              <a:spLocks/>
            </p:cNvSpPr>
            <p:nvPr/>
          </p:nvSpPr>
          <p:spPr bwMode="auto">
            <a:xfrm>
              <a:off x="1188000" y="10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9" name="Oval 68"/>
            <p:cNvSpPr>
              <a:spLocks/>
            </p:cNvSpPr>
            <p:nvPr/>
          </p:nvSpPr>
          <p:spPr bwMode="auto">
            <a:xfrm>
              <a:off x="7308000" y="10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70" name="Rounded Rectangle 69"/>
            <p:cNvSpPr/>
            <p:nvPr/>
          </p:nvSpPr>
          <p:spPr bwMode="auto">
            <a:xfrm>
              <a:off x="2425392" y="4768190"/>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Specification </a:t>
              </a:r>
            </a:p>
          </p:txBody>
        </p:sp>
        <p:sp>
          <p:nvSpPr>
            <p:cNvPr id="71" name="Rounded Rectangle 70"/>
            <p:cNvSpPr/>
            <p:nvPr/>
          </p:nvSpPr>
          <p:spPr bwMode="auto">
            <a:xfrm>
              <a:off x="3451431" y="5565222"/>
              <a:ext cx="904052" cy="58332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Source Code</a:t>
              </a:r>
            </a:p>
          </p:txBody>
        </p:sp>
        <p:sp>
          <p:nvSpPr>
            <p:cNvPr id="72" name="Rounded Rectangle 71"/>
            <p:cNvSpPr/>
            <p:nvPr/>
          </p:nvSpPr>
          <p:spPr bwMode="auto">
            <a:xfrm>
              <a:off x="4818496" y="5565222"/>
              <a:ext cx="809458" cy="53602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Object Code</a:t>
              </a:r>
            </a:p>
          </p:txBody>
        </p:sp>
        <p:sp>
          <p:nvSpPr>
            <p:cNvPr id="73" name="Rounded Rectangle 72"/>
            <p:cNvSpPr/>
            <p:nvPr/>
          </p:nvSpPr>
          <p:spPr bwMode="auto">
            <a:xfrm>
              <a:off x="6009420" y="3624565"/>
              <a:ext cx="1318676" cy="780195"/>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Component Integration Testing</a:t>
              </a:r>
            </a:p>
          </p:txBody>
        </p:sp>
        <p:cxnSp>
          <p:nvCxnSpPr>
            <p:cNvPr id="74" name="Straight Arrow Connector 73"/>
            <p:cNvCxnSpPr/>
            <p:nvPr/>
          </p:nvCxnSpPr>
          <p:spPr>
            <a:xfrm flipH="1" flipV="1">
              <a:off x="4104400" y="51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1656000" y="15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2268000" y="24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2880000" y="33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3492000" y="42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716000" y="51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7164000" y="15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6552000" y="24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940000" y="33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5328000" y="42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5"/>
          </p:nvPr>
        </p:nvSpPr>
        <p:spPr/>
        <p:txBody>
          <a:bodyPr/>
          <a:lstStyle/>
          <a:p>
            <a:r>
              <a:rPr lang="en-GB" dirty="0" smtClean="0"/>
              <a:t>Objectives</a:t>
            </a:r>
          </a:p>
          <a:p>
            <a:pPr lvl="1"/>
            <a:r>
              <a:rPr lang="en-US" dirty="0"/>
              <a:t>Tests </a:t>
            </a:r>
            <a:r>
              <a:rPr lang="en-US" dirty="0" smtClean="0"/>
              <a:t>interfaces </a:t>
            </a:r>
            <a:r>
              <a:rPr lang="en-US" dirty="0"/>
              <a:t>and interactions between </a:t>
            </a:r>
            <a:r>
              <a:rPr lang="en-US" dirty="0" smtClean="0"/>
              <a:t>components</a:t>
            </a:r>
          </a:p>
          <a:p>
            <a:r>
              <a:rPr lang="en-US" dirty="0" smtClean="0"/>
              <a:t>Test types</a:t>
            </a:r>
            <a:endParaRPr lang="en-US" dirty="0"/>
          </a:p>
          <a:p>
            <a:pPr lvl="1"/>
            <a:r>
              <a:rPr lang="en-GB" dirty="0" smtClean="0"/>
              <a:t>Involves functional and structural testing of links</a:t>
            </a:r>
          </a:p>
          <a:p>
            <a:pPr lvl="1"/>
            <a:r>
              <a:rPr lang="en-GB" dirty="0" smtClean="0"/>
              <a:t>Some non-functional testing (e.g. performance) may be included</a:t>
            </a:r>
            <a:endParaRPr lang="en-GB" dirty="0"/>
          </a:p>
          <a:p>
            <a:r>
              <a:rPr lang="en-GB" dirty="0" smtClean="0"/>
              <a:t>Test basis</a:t>
            </a:r>
          </a:p>
          <a:p>
            <a:pPr lvl="1"/>
            <a:r>
              <a:rPr lang="en-GB" dirty="0" smtClean="0"/>
              <a:t>Software and design</a:t>
            </a:r>
          </a:p>
          <a:p>
            <a:pPr lvl="1"/>
            <a:r>
              <a:rPr lang="en-GB" dirty="0" smtClean="0"/>
              <a:t>System architecture, workflows</a:t>
            </a:r>
          </a:p>
          <a:p>
            <a:r>
              <a:rPr lang="en-GB" dirty="0" smtClean="0"/>
              <a:t>Test objects</a:t>
            </a:r>
          </a:p>
          <a:p>
            <a:pPr lvl="1"/>
            <a:r>
              <a:rPr lang="en-GB" dirty="0" smtClean="0"/>
              <a:t>Internal interfaces</a:t>
            </a:r>
          </a:p>
          <a:p>
            <a:r>
              <a:rPr lang="en-GB" dirty="0" smtClean="0"/>
              <a:t>Typical defects and failures</a:t>
            </a:r>
          </a:p>
          <a:p>
            <a:pPr lvl="1"/>
            <a:r>
              <a:rPr lang="en-US" dirty="0" smtClean="0"/>
              <a:t>Communication </a:t>
            </a:r>
            <a:r>
              <a:rPr lang="en-US" dirty="0"/>
              <a:t>failures between components</a:t>
            </a:r>
            <a:endParaRPr lang="en-GB" dirty="0"/>
          </a:p>
          <a:p>
            <a:pPr lvl="1"/>
            <a:r>
              <a:rPr lang="en-GB" dirty="0" smtClean="0"/>
              <a:t>Parameter mismatches</a:t>
            </a:r>
          </a:p>
          <a:p>
            <a:pPr marL="0" indent="0">
              <a:buNone/>
            </a:pPr>
            <a:endParaRPr lang="en-US" dirty="0" smtClean="0"/>
          </a:p>
        </p:txBody>
      </p:sp>
      <p:sp>
        <p:nvSpPr>
          <p:cNvPr id="3" name="Title 2"/>
          <p:cNvSpPr>
            <a:spLocks noGrp="1"/>
          </p:cNvSpPr>
          <p:nvPr>
            <p:ph type="title"/>
          </p:nvPr>
        </p:nvSpPr>
        <p:spPr/>
        <p:txBody>
          <a:bodyPr/>
          <a:lstStyle/>
          <a:p>
            <a:r>
              <a:rPr lang="en-GB" dirty="0" smtClean="0"/>
              <a:t>Component Integration Testing</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5"/>
          </p:nvPr>
        </p:nvSpPr>
        <p:spPr/>
        <p:txBody>
          <a:bodyPr/>
          <a:lstStyle/>
          <a:p>
            <a:r>
              <a:rPr lang="en-GB" dirty="0"/>
              <a:t>Tool support</a:t>
            </a:r>
          </a:p>
          <a:p>
            <a:pPr lvl="1"/>
            <a:r>
              <a:rPr lang="en-GB" dirty="0" smtClean="0"/>
              <a:t>Unit </a:t>
            </a:r>
            <a:r>
              <a:rPr lang="en-GB" dirty="0"/>
              <a:t>test framework, incorporating stubs and drivers</a:t>
            </a:r>
          </a:p>
          <a:p>
            <a:r>
              <a:rPr lang="en-GB" dirty="0"/>
              <a:t>Responsibilities and environment</a:t>
            </a:r>
          </a:p>
          <a:p>
            <a:pPr lvl="1"/>
            <a:r>
              <a:rPr lang="en-GB" dirty="0"/>
              <a:t>Conducted by developers, not testers</a:t>
            </a:r>
          </a:p>
          <a:p>
            <a:pPr lvl="1"/>
            <a:r>
              <a:rPr lang="en-GB" dirty="0"/>
              <a:t>Carried out in development environment, </a:t>
            </a:r>
            <a:r>
              <a:rPr lang="en-GB" dirty="0" smtClean="0"/>
              <a:t>as an extension of component testing</a:t>
            </a:r>
            <a:br>
              <a:rPr lang="en-GB" dirty="0" smtClean="0"/>
            </a:br>
            <a:endParaRPr lang="en-GB" dirty="0" smtClean="0"/>
          </a:p>
          <a:p>
            <a:r>
              <a:rPr lang="en-GB" dirty="0" smtClean="0"/>
              <a:t>Example:</a:t>
            </a:r>
            <a:endParaRPr lang="en-GB" dirty="0"/>
          </a:p>
          <a:p>
            <a:endParaRPr lang="en-US" dirty="0" smtClean="0"/>
          </a:p>
        </p:txBody>
      </p:sp>
      <p:sp>
        <p:nvSpPr>
          <p:cNvPr id="3" name="Title 2"/>
          <p:cNvSpPr>
            <a:spLocks noGrp="1"/>
          </p:cNvSpPr>
          <p:nvPr>
            <p:ph type="title"/>
          </p:nvPr>
        </p:nvSpPr>
        <p:spPr/>
        <p:txBody>
          <a:bodyPr/>
          <a:lstStyle/>
          <a:p>
            <a:r>
              <a:rPr lang="en-GB" dirty="0" smtClean="0"/>
              <a:t>Component Integration Testing</a:t>
            </a:r>
            <a:endParaRPr lang="en-GB" dirty="0"/>
          </a:p>
        </p:txBody>
      </p:sp>
      <p:grpSp>
        <p:nvGrpSpPr>
          <p:cNvPr id="5" name="Group 4"/>
          <p:cNvGrpSpPr/>
          <p:nvPr/>
        </p:nvGrpSpPr>
        <p:grpSpPr>
          <a:xfrm>
            <a:off x="160251" y="4199558"/>
            <a:ext cx="8750719" cy="2004650"/>
            <a:chOff x="160251" y="3486150"/>
            <a:chExt cx="8750719" cy="2004650"/>
          </a:xfrm>
        </p:grpSpPr>
        <p:sp>
          <p:nvSpPr>
            <p:cNvPr id="6" name="Text Box 2"/>
            <p:cNvSpPr txBox="1">
              <a:spLocks noChangeArrowheads="1"/>
            </p:cNvSpPr>
            <p:nvPr/>
          </p:nvSpPr>
          <p:spPr bwMode="auto">
            <a:xfrm>
              <a:off x="160251" y="4770800"/>
              <a:ext cx="1476000" cy="720000"/>
            </a:xfrm>
            <a:prstGeom prst="rect">
              <a:avLst/>
            </a:prstGeom>
            <a:solidFill>
              <a:schemeClr val="tx2">
                <a:lumMod val="40000"/>
                <a:lumOff val="60000"/>
              </a:schemeClr>
            </a:solidFill>
            <a:ln w="25400" cap="flat">
              <a:solidFill>
                <a:srgbClr val="0000CC"/>
              </a:solidFill>
              <a:round/>
              <a:headEnd type="none" w="sm" len="sm"/>
              <a:tailEnd type="none" w="sm" len="sm"/>
            </a:ln>
          </p:spPr>
          <p:txBody>
            <a:bodyPr wrap="square" anchor="ctr"/>
            <a:lstStyle/>
            <a:p>
              <a:pPr algn="ctr" defTabSz="739775">
                <a:spcBef>
                  <a:spcPct val="0"/>
                </a:spcBef>
              </a:pPr>
              <a:r>
                <a:rPr lang="en-GB" sz="1600" b="1" i="1" dirty="0">
                  <a:solidFill>
                    <a:srgbClr val="0000CC"/>
                  </a:solidFill>
                </a:rPr>
                <a:t>Validate Airport Code</a:t>
              </a:r>
              <a:endParaRPr lang="en-GB" sz="1600" b="1" dirty="0">
                <a:solidFill>
                  <a:srgbClr val="0000CC"/>
                </a:solidFill>
              </a:endParaRPr>
            </a:p>
          </p:txBody>
        </p:sp>
        <p:sp>
          <p:nvSpPr>
            <p:cNvPr id="7" name="Text Box 5"/>
            <p:cNvSpPr txBox="1">
              <a:spLocks noChangeArrowheads="1"/>
            </p:cNvSpPr>
            <p:nvPr/>
          </p:nvSpPr>
          <p:spPr bwMode="auto">
            <a:xfrm>
              <a:off x="1978931" y="4752366"/>
              <a:ext cx="1476000" cy="720000"/>
            </a:xfrm>
            <a:prstGeom prst="rect">
              <a:avLst/>
            </a:prstGeom>
            <a:solidFill>
              <a:schemeClr val="tx2">
                <a:lumMod val="40000"/>
                <a:lumOff val="60000"/>
              </a:schemeClr>
            </a:solidFill>
            <a:ln w="25400" cap="flat">
              <a:solidFill>
                <a:srgbClr val="0000CC"/>
              </a:solidFill>
              <a:round/>
              <a:headEnd type="none" w="sm" len="sm"/>
              <a:tailEnd type="none" w="sm" len="sm"/>
            </a:ln>
          </p:spPr>
          <p:txBody>
            <a:bodyPr wrap="square" anchor="ctr"/>
            <a:lstStyle/>
            <a:p>
              <a:pPr algn="ctr" defTabSz="739775">
                <a:spcBef>
                  <a:spcPct val="0"/>
                </a:spcBef>
              </a:pPr>
              <a:r>
                <a:rPr lang="en-GB" sz="1600" b="1" i="1" dirty="0">
                  <a:solidFill>
                    <a:srgbClr val="0000CC"/>
                  </a:solidFill>
                </a:rPr>
                <a:t>Display Error Message</a:t>
              </a:r>
              <a:endParaRPr lang="en-GB" sz="1600" b="1" dirty="0">
                <a:solidFill>
                  <a:srgbClr val="0000CC"/>
                </a:solidFill>
              </a:endParaRPr>
            </a:p>
          </p:txBody>
        </p:sp>
        <p:sp>
          <p:nvSpPr>
            <p:cNvPr id="8" name="Text Box 6"/>
            <p:cNvSpPr txBox="1">
              <a:spLocks noChangeArrowheads="1"/>
            </p:cNvSpPr>
            <p:nvPr/>
          </p:nvSpPr>
          <p:spPr bwMode="auto">
            <a:xfrm>
              <a:off x="3797611" y="4743020"/>
              <a:ext cx="1476000" cy="720000"/>
            </a:xfrm>
            <a:prstGeom prst="rect">
              <a:avLst/>
            </a:prstGeom>
            <a:solidFill>
              <a:schemeClr val="tx2">
                <a:lumMod val="40000"/>
                <a:lumOff val="60000"/>
              </a:schemeClr>
            </a:solidFill>
            <a:ln w="25400" cap="flat">
              <a:solidFill>
                <a:srgbClr val="0000CC"/>
              </a:solidFill>
              <a:round/>
              <a:headEnd type="none" w="sm" len="sm"/>
              <a:tailEnd type="none" w="sm" len="sm"/>
            </a:ln>
          </p:spPr>
          <p:txBody>
            <a:bodyPr wrap="square" anchor="ctr"/>
            <a:lstStyle/>
            <a:p>
              <a:pPr algn="ctr" defTabSz="739775">
                <a:spcBef>
                  <a:spcPct val="0"/>
                </a:spcBef>
              </a:pPr>
              <a:r>
                <a:rPr lang="en-GB" sz="1600" b="1" i="1" dirty="0">
                  <a:solidFill>
                    <a:srgbClr val="0000CC"/>
                  </a:solidFill>
                </a:rPr>
                <a:t>Build table of flights</a:t>
              </a:r>
            </a:p>
          </p:txBody>
        </p:sp>
        <p:sp>
          <p:nvSpPr>
            <p:cNvPr id="9" name="Text Box 7"/>
            <p:cNvSpPr txBox="1">
              <a:spLocks noChangeArrowheads="1"/>
            </p:cNvSpPr>
            <p:nvPr/>
          </p:nvSpPr>
          <p:spPr bwMode="auto">
            <a:xfrm>
              <a:off x="5616291" y="4742458"/>
              <a:ext cx="1476000" cy="720000"/>
            </a:xfrm>
            <a:prstGeom prst="rect">
              <a:avLst/>
            </a:prstGeom>
            <a:solidFill>
              <a:schemeClr val="tx2">
                <a:lumMod val="40000"/>
                <a:lumOff val="60000"/>
              </a:schemeClr>
            </a:solidFill>
            <a:ln w="25400" cap="flat">
              <a:solidFill>
                <a:srgbClr val="0000CC"/>
              </a:solidFill>
              <a:round/>
              <a:headEnd type="none" w="sm" len="sm"/>
              <a:tailEnd type="none" w="sm" len="sm"/>
            </a:ln>
          </p:spPr>
          <p:txBody>
            <a:bodyPr wrap="square" anchor="ctr"/>
            <a:lstStyle/>
            <a:p>
              <a:pPr algn="ctr" defTabSz="739775">
                <a:spcBef>
                  <a:spcPct val="0"/>
                </a:spcBef>
              </a:pPr>
              <a:r>
                <a:rPr lang="en-GB" sz="1600" b="1" i="1" dirty="0">
                  <a:solidFill>
                    <a:srgbClr val="0000CC"/>
                  </a:solidFill>
                </a:rPr>
                <a:t>Display Flights</a:t>
              </a:r>
              <a:endParaRPr lang="en-GB" sz="1600" b="1" dirty="0">
                <a:solidFill>
                  <a:srgbClr val="0000CC"/>
                </a:solidFill>
              </a:endParaRPr>
            </a:p>
          </p:txBody>
        </p:sp>
        <p:sp>
          <p:nvSpPr>
            <p:cNvPr id="10" name="Text Box 8"/>
            <p:cNvSpPr txBox="1">
              <a:spLocks noChangeArrowheads="1"/>
            </p:cNvSpPr>
            <p:nvPr/>
          </p:nvSpPr>
          <p:spPr bwMode="auto">
            <a:xfrm>
              <a:off x="7434970" y="4770800"/>
              <a:ext cx="1476000" cy="720000"/>
            </a:xfrm>
            <a:prstGeom prst="rect">
              <a:avLst/>
            </a:prstGeom>
            <a:solidFill>
              <a:schemeClr val="tx2">
                <a:lumMod val="40000"/>
                <a:lumOff val="60000"/>
              </a:schemeClr>
            </a:solidFill>
            <a:ln w="25400" cap="flat">
              <a:solidFill>
                <a:srgbClr val="0000CC"/>
              </a:solidFill>
              <a:round/>
              <a:headEnd type="none" w="sm" len="sm"/>
              <a:tailEnd type="none" w="sm" len="sm"/>
            </a:ln>
          </p:spPr>
          <p:txBody>
            <a:bodyPr wrap="square" anchor="ctr"/>
            <a:lstStyle/>
            <a:p>
              <a:pPr algn="ctr" defTabSz="739775">
                <a:spcBef>
                  <a:spcPct val="0"/>
                </a:spcBef>
              </a:pPr>
              <a:r>
                <a:rPr lang="en-GB" sz="1600" b="1" i="1" dirty="0">
                  <a:solidFill>
                    <a:srgbClr val="0000CC"/>
                  </a:solidFill>
                </a:rPr>
                <a:t>Release Table</a:t>
              </a:r>
            </a:p>
          </p:txBody>
        </p:sp>
        <p:sp>
          <p:nvSpPr>
            <p:cNvPr id="11" name="Line 13"/>
            <p:cNvSpPr>
              <a:spLocks noChangeShapeType="1"/>
            </p:cNvSpPr>
            <p:nvPr/>
          </p:nvSpPr>
          <p:spPr bwMode="auto">
            <a:xfrm flipV="1">
              <a:off x="4451350" y="3486150"/>
              <a:ext cx="509588" cy="438150"/>
            </a:xfrm>
            <a:prstGeom prst="line">
              <a:avLst/>
            </a:prstGeom>
            <a:noFill/>
            <a:ln w="12700">
              <a:solidFill>
                <a:srgbClr val="0066CC"/>
              </a:solidFill>
              <a:round/>
              <a:headEnd type="none" w="sm" len="sm"/>
              <a:tailEnd type="triangle" w="lg" len="med"/>
            </a:ln>
          </p:spPr>
          <p:txBody>
            <a:bodyPr wrap="none" anchor="ctr"/>
            <a:lstStyle/>
            <a:p>
              <a:endParaRPr lang="en-GB" dirty="0"/>
            </a:p>
          </p:txBody>
        </p:sp>
        <p:sp>
          <p:nvSpPr>
            <p:cNvPr id="12" name="Text Box 15"/>
            <p:cNvSpPr txBox="1">
              <a:spLocks noChangeArrowheads="1"/>
            </p:cNvSpPr>
            <p:nvPr/>
          </p:nvSpPr>
          <p:spPr bwMode="auto">
            <a:xfrm>
              <a:off x="3797611" y="3505200"/>
              <a:ext cx="1476000" cy="720000"/>
            </a:xfrm>
            <a:prstGeom prst="rect">
              <a:avLst/>
            </a:prstGeom>
            <a:solidFill>
              <a:schemeClr val="tx2">
                <a:lumMod val="40000"/>
                <a:lumOff val="60000"/>
              </a:schemeClr>
            </a:solidFill>
            <a:ln w="25400" cap="flat">
              <a:solidFill>
                <a:srgbClr val="0000CC"/>
              </a:solidFill>
              <a:round/>
              <a:headEnd type="none" w="sm" len="sm"/>
              <a:tailEnd type="none" w="sm" len="sm"/>
            </a:ln>
          </p:spPr>
          <p:txBody>
            <a:bodyPr wrap="square" anchor="ctr"/>
            <a:lstStyle/>
            <a:p>
              <a:pPr algn="ctr" defTabSz="739775">
                <a:spcBef>
                  <a:spcPct val="0"/>
                </a:spcBef>
              </a:pPr>
              <a:r>
                <a:rPr lang="en-GB" sz="1600" b="1" i="1" dirty="0">
                  <a:solidFill>
                    <a:srgbClr val="0000CC"/>
                  </a:solidFill>
                </a:rPr>
                <a:t>Check Flight </a:t>
              </a:r>
            </a:p>
            <a:p>
              <a:pPr algn="ctr" defTabSz="739775">
                <a:spcBef>
                  <a:spcPct val="0"/>
                </a:spcBef>
              </a:pPr>
              <a:r>
                <a:rPr lang="en-GB" sz="1600" b="1" i="1" dirty="0">
                  <a:solidFill>
                    <a:srgbClr val="0000CC"/>
                  </a:solidFill>
                </a:rPr>
                <a:t>Availability</a:t>
              </a:r>
              <a:endParaRPr lang="en-GB" sz="1600" b="1" dirty="0">
                <a:solidFill>
                  <a:srgbClr val="0000CC"/>
                </a:solidFill>
              </a:endParaRPr>
            </a:p>
          </p:txBody>
        </p:sp>
        <p:cxnSp>
          <p:nvCxnSpPr>
            <p:cNvPr id="13" name="Straight Arrow Connector 12"/>
            <p:cNvCxnSpPr>
              <a:endCxn id="6" idx="0"/>
            </p:cNvCxnSpPr>
            <p:nvPr/>
          </p:nvCxnSpPr>
          <p:spPr>
            <a:xfrm flipH="1">
              <a:off x="898251" y="4225200"/>
              <a:ext cx="2980413" cy="545600"/>
            </a:xfrm>
            <a:prstGeom prst="straightConnector1">
              <a:avLst/>
            </a:prstGeom>
            <a:ln w="25400">
              <a:solidFill>
                <a:srgbClr val="0000CC"/>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0"/>
            </p:cNvCxnSpPr>
            <p:nvPr/>
          </p:nvCxnSpPr>
          <p:spPr>
            <a:xfrm flipH="1">
              <a:off x="2716931" y="4225200"/>
              <a:ext cx="1443087" cy="527166"/>
            </a:xfrm>
            <a:prstGeom prst="straightConnector1">
              <a:avLst/>
            </a:prstGeom>
            <a:ln w="25400">
              <a:solidFill>
                <a:srgbClr val="0000CC"/>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8" idx="0"/>
            </p:cNvCxnSpPr>
            <p:nvPr/>
          </p:nvCxnSpPr>
          <p:spPr>
            <a:xfrm>
              <a:off x="4535611" y="4225200"/>
              <a:ext cx="0" cy="517820"/>
            </a:xfrm>
            <a:prstGeom prst="straightConnector1">
              <a:avLst/>
            </a:prstGeom>
            <a:ln w="25400">
              <a:solidFill>
                <a:srgbClr val="0000CC"/>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0"/>
            </p:cNvCxnSpPr>
            <p:nvPr/>
          </p:nvCxnSpPr>
          <p:spPr>
            <a:xfrm>
              <a:off x="4803112" y="4225200"/>
              <a:ext cx="1551179" cy="517258"/>
            </a:xfrm>
            <a:prstGeom prst="straightConnector1">
              <a:avLst/>
            </a:prstGeom>
            <a:ln w="25400">
              <a:solidFill>
                <a:srgbClr val="0000CC"/>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0" idx="0"/>
            </p:cNvCxnSpPr>
            <p:nvPr/>
          </p:nvCxnSpPr>
          <p:spPr>
            <a:xfrm>
              <a:off x="5124659" y="4225200"/>
              <a:ext cx="3048311" cy="545600"/>
            </a:xfrm>
            <a:prstGeom prst="straightConnector1">
              <a:avLst/>
            </a:prstGeom>
            <a:ln w="25400">
              <a:solidFill>
                <a:srgbClr val="0000CC"/>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017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5"/>
          </p:nvPr>
        </p:nvSpPr>
        <p:spPr/>
        <p:txBody>
          <a:bodyPr/>
          <a:lstStyle/>
          <a:p>
            <a:r>
              <a:rPr lang="en-GB" dirty="0" smtClean="0"/>
              <a:t>Different approaches to integrating components</a:t>
            </a:r>
          </a:p>
          <a:p>
            <a:pPr lvl="1"/>
            <a:r>
              <a:rPr lang="en-GB" dirty="0" smtClean="0"/>
              <a:t>Integrate all components at once (“big bang”)</a:t>
            </a:r>
          </a:p>
          <a:p>
            <a:pPr lvl="2"/>
            <a:r>
              <a:rPr lang="en-US" dirty="0"/>
              <a:t>Not recommended, as it may be difficult to identify which link has </a:t>
            </a:r>
            <a:r>
              <a:rPr lang="en-US" dirty="0" smtClean="0"/>
              <a:t>failed, and may result in higher long-term costs</a:t>
            </a:r>
            <a:endParaRPr lang="en-GB" dirty="0" smtClean="0"/>
          </a:p>
          <a:p>
            <a:pPr lvl="1"/>
            <a:r>
              <a:rPr lang="en-GB" dirty="0" smtClean="0"/>
              <a:t>Integrate one component at a time (“incremental”)</a:t>
            </a:r>
          </a:p>
          <a:p>
            <a:r>
              <a:rPr lang="en-GB" dirty="0" smtClean="0"/>
              <a:t>The order of incremental integration can be based on</a:t>
            </a:r>
          </a:p>
          <a:p>
            <a:pPr lvl="1"/>
            <a:r>
              <a:rPr lang="en-GB" dirty="0" smtClean="0"/>
              <a:t>System architecture or structure</a:t>
            </a:r>
          </a:p>
          <a:p>
            <a:pPr lvl="1"/>
            <a:r>
              <a:rPr lang="en-GB" dirty="0" smtClean="0"/>
              <a:t>Specific functional paths</a:t>
            </a:r>
            <a:endParaRPr lang="en-GB" dirty="0"/>
          </a:p>
        </p:txBody>
      </p:sp>
      <p:sp>
        <p:nvSpPr>
          <p:cNvPr id="2" name="Title 1"/>
          <p:cNvSpPr>
            <a:spLocks noGrp="1"/>
          </p:cNvSpPr>
          <p:nvPr>
            <p:ph type="title"/>
          </p:nvPr>
        </p:nvSpPr>
        <p:spPr/>
        <p:txBody>
          <a:bodyPr/>
          <a:lstStyle/>
          <a:p>
            <a:r>
              <a:rPr lang="en-GB" dirty="0" smtClean="0"/>
              <a:t>Component Integration Strategies</a:t>
            </a:r>
            <a:endParaRPr lang="en-GB" dirty="0"/>
          </a:p>
        </p:txBody>
      </p:sp>
      <p:grpSp>
        <p:nvGrpSpPr>
          <p:cNvPr id="17" name="Group 16"/>
          <p:cNvGrpSpPr/>
          <p:nvPr/>
        </p:nvGrpSpPr>
        <p:grpSpPr>
          <a:xfrm>
            <a:off x="676321" y="4190158"/>
            <a:ext cx="7697469" cy="2544365"/>
            <a:chOff x="937569" y="1223182"/>
            <a:chExt cx="7697469" cy="3332055"/>
          </a:xfrm>
        </p:grpSpPr>
        <p:sp>
          <p:nvSpPr>
            <p:cNvPr id="3" name="Text Box 4"/>
            <p:cNvSpPr txBox="1">
              <a:spLocks noChangeArrowheads="1"/>
            </p:cNvSpPr>
            <p:nvPr/>
          </p:nvSpPr>
          <p:spPr bwMode="auto">
            <a:xfrm>
              <a:off x="2584475" y="1223182"/>
              <a:ext cx="2971752" cy="379940"/>
            </a:xfrm>
            <a:prstGeom prst="rect">
              <a:avLst/>
            </a:prstGeom>
            <a:solidFill>
              <a:schemeClr val="accent4">
                <a:lumMod val="75000"/>
              </a:schemeClr>
            </a:solidFill>
            <a:ln w="25400">
              <a:noFill/>
              <a:miter lim="800000"/>
              <a:headEnd/>
              <a:tailEnd/>
            </a:ln>
            <a:effectLst/>
          </p:spPr>
          <p:txBody>
            <a:bodyPr wrap="none" lIns="90000" tIns="46800" rIns="90000" bIns="46800" anchor="ctr" anchorCtr="1">
              <a:spAutoFit/>
            </a:bodyPr>
            <a:lstStyle/>
            <a:p>
              <a:pPr algn="ctr"/>
              <a:r>
                <a:rPr lang="en-GB" sz="1600" dirty="0" smtClean="0">
                  <a:solidFill>
                    <a:schemeClr val="bg1"/>
                  </a:solidFill>
                  <a:latin typeface="Arial" pitchFamily="34" charset="0"/>
                  <a:cs typeface="Arial" pitchFamily="34" charset="0"/>
                </a:rPr>
                <a:t>Component Integration Testing</a:t>
              </a:r>
            </a:p>
          </p:txBody>
        </p:sp>
        <p:sp>
          <p:nvSpPr>
            <p:cNvPr id="4" name="Text Box 5"/>
            <p:cNvSpPr txBox="1">
              <a:spLocks noChangeArrowheads="1"/>
            </p:cNvSpPr>
            <p:nvPr/>
          </p:nvSpPr>
          <p:spPr bwMode="auto">
            <a:xfrm>
              <a:off x="937569" y="2302047"/>
              <a:ext cx="2039639" cy="379940"/>
            </a:xfrm>
            <a:prstGeom prst="rect">
              <a:avLst/>
            </a:prstGeom>
            <a:solidFill>
              <a:schemeClr val="accent4">
                <a:lumMod val="75000"/>
              </a:schemeClr>
            </a:solidFill>
            <a:ln w="25400" algn="ctr">
              <a:noFill/>
              <a:miter lim="800000"/>
              <a:headEnd/>
              <a:tailEnd/>
            </a:ln>
            <a:effectLst/>
          </p:spPr>
          <p:txBody>
            <a:bodyPr wrap="none" lIns="90000" tIns="46800" rIns="90000" bIns="46800" anchor="ctr" anchorCtr="1">
              <a:spAutoFit/>
            </a:bodyPr>
            <a:lstStyle/>
            <a:p>
              <a:pPr algn="ctr"/>
              <a:r>
                <a:rPr lang="en-GB" sz="1600" dirty="0" smtClean="0">
                  <a:solidFill>
                    <a:schemeClr val="bg1"/>
                  </a:solidFill>
                  <a:latin typeface="Arial" pitchFamily="34" charset="0"/>
                  <a:cs typeface="Arial" pitchFamily="34" charset="0"/>
                </a:rPr>
                <a:t>Big</a:t>
              </a:r>
              <a:r>
                <a:rPr lang="en-GB" sz="1600" dirty="0" smtClean="0">
                  <a:solidFill>
                    <a:schemeClr val="bg1"/>
                  </a:solidFill>
                  <a:latin typeface="+mn-lt"/>
                </a:rPr>
                <a:t> </a:t>
              </a:r>
              <a:r>
                <a:rPr lang="en-GB" sz="1600" dirty="0" smtClean="0">
                  <a:solidFill>
                    <a:schemeClr val="bg1"/>
                  </a:solidFill>
                  <a:latin typeface="Arial" pitchFamily="34" charset="0"/>
                  <a:cs typeface="Arial" pitchFamily="34" charset="0"/>
                </a:rPr>
                <a:t>Bang Integration</a:t>
              </a:r>
            </a:p>
          </p:txBody>
        </p:sp>
        <p:sp>
          <p:nvSpPr>
            <p:cNvPr id="5" name="Text Box 6"/>
            <p:cNvSpPr txBox="1">
              <a:spLocks noChangeArrowheads="1"/>
            </p:cNvSpPr>
            <p:nvPr/>
          </p:nvSpPr>
          <p:spPr bwMode="auto">
            <a:xfrm>
              <a:off x="4792910" y="2302047"/>
              <a:ext cx="2281692" cy="379940"/>
            </a:xfrm>
            <a:prstGeom prst="rect">
              <a:avLst/>
            </a:prstGeom>
            <a:solidFill>
              <a:schemeClr val="accent4">
                <a:lumMod val="75000"/>
              </a:schemeClr>
            </a:solidFill>
            <a:ln w="25400" algn="ctr">
              <a:noFill/>
              <a:miter lim="800000"/>
              <a:headEnd/>
              <a:tailEnd/>
            </a:ln>
            <a:effectLst/>
          </p:spPr>
          <p:txBody>
            <a:bodyPr wrap="none" lIns="90000" tIns="46800" rIns="90000" bIns="46800" anchor="ctr" anchorCtr="1">
              <a:spAutoFit/>
            </a:bodyPr>
            <a:lstStyle/>
            <a:p>
              <a:pPr algn="ctr"/>
              <a:r>
                <a:rPr lang="en-GB" sz="1600" dirty="0" smtClean="0">
                  <a:solidFill>
                    <a:schemeClr val="bg1"/>
                  </a:solidFill>
                  <a:latin typeface="Arial" pitchFamily="34" charset="0"/>
                  <a:cs typeface="Arial" pitchFamily="34" charset="0"/>
                </a:rPr>
                <a:t>Incremental Integration</a:t>
              </a:r>
            </a:p>
          </p:txBody>
        </p:sp>
        <p:sp>
          <p:nvSpPr>
            <p:cNvPr id="6" name="Text Box 7"/>
            <p:cNvSpPr txBox="1">
              <a:spLocks noChangeArrowheads="1"/>
            </p:cNvSpPr>
            <p:nvPr/>
          </p:nvSpPr>
          <p:spPr bwMode="auto">
            <a:xfrm>
              <a:off x="3067066" y="3222796"/>
              <a:ext cx="2244694" cy="379940"/>
            </a:xfrm>
            <a:prstGeom prst="rect">
              <a:avLst/>
            </a:prstGeom>
            <a:solidFill>
              <a:schemeClr val="accent4">
                <a:lumMod val="75000"/>
              </a:schemeClr>
            </a:solidFill>
            <a:ln w="25400" algn="ctr">
              <a:noFill/>
              <a:miter lim="800000"/>
              <a:headEnd/>
              <a:tailEnd/>
            </a:ln>
            <a:effectLst/>
          </p:spPr>
          <p:txBody>
            <a:bodyPr wrap="none" lIns="90000" tIns="46800" rIns="90000" bIns="46800" anchor="ctr" anchorCtr="1">
              <a:spAutoFit/>
            </a:bodyPr>
            <a:lstStyle/>
            <a:p>
              <a:pPr algn="ctr"/>
              <a:r>
                <a:rPr lang="en-GB" sz="1600" dirty="0" smtClean="0">
                  <a:solidFill>
                    <a:schemeClr val="bg1"/>
                  </a:solidFill>
                  <a:latin typeface="Arial" pitchFamily="34" charset="0"/>
                  <a:cs typeface="Arial" pitchFamily="34" charset="0"/>
                </a:rPr>
                <a:t>Architectural Approach</a:t>
              </a:r>
            </a:p>
          </p:txBody>
        </p:sp>
        <p:sp>
          <p:nvSpPr>
            <p:cNvPr id="7" name="Text Box 8"/>
            <p:cNvSpPr txBox="1">
              <a:spLocks noChangeArrowheads="1"/>
            </p:cNvSpPr>
            <p:nvPr/>
          </p:nvSpPr>
          <p:spPr bwMode="auto">
            <a:xfrm>
              <a:off x="6585911" y="3222796"/>
              <a:ext cx="2049127" cy="379940"/>
            </a:xfrm>
            <a:prstGeom prst="rect">
              <a:avLst/>
            </a:prstGeom>
            <a:solidFill>
              <a:schemeClr val="accent4">
                <a:lumMod val="75000"/>
              </a:schemeClr>
            </a:solidFill>
            <a:ln w="25400" algn="ctr">
              <a:noFill/>
              <a:miter lim="800000"/>
              <a:headEnd/>
              <a:tailEnd/>
            </a:ln>
            <a:effectLst/>
          </p:spPr>
          <p:txBody>
            <a:bodyPr wrap="none" lIns="90000" tIns="46800" rIns="90000" bIns="46800" anchor="ctr" anchorCtr="1">
              <a:spAutoFit/>
            </a:bodyPr>
            <a:lstStyle/>
            <a:p>
              <a:pPr algn="ctr"/>
              <a:r>
                <a:rPr lang="en-GB" sz="1600" dirty="0" smtClean="0">
                  <a:solidFill>
                    <a:schemeClr val="bg1"/>
                  </a:solidFill>
                  <a:latin typeface="Arial" pitchFamily="34" charset="0"/>
                  <a:cs typeface="Arial" pitchFamily="34" charset="0"/>
                </a:rPr>
                <a:t>Functional Approach</a:t>
              </a:r>
            </a:p>
          </p:txBody>
        </p:sp>
        <p:sp>
          <p:nvSpPr>
            <p:cNvPr id="8" name="Text Box 9"/>
            <p:cNvSpPr txBox="1">
              <a:spLocks noChangeArrowheads="1"/>
            </p:cNvSpPr>
            <p:nvPr/>
          </p:nvSpPr>
          <p:spPr bwMode="auto">
            <a:xfrm>
              <a:off x="2490068" y="4175296"/>
              <a:ext cx="1103164" cy="379940"/>
            </a:xfrm>
            <a:prstGeom prst="rect">
              <a:avLst/>
            </a:prstGeom>
            <a:solidFill>
              <a:schemeClr val="accent4">
                <a:lumMod val="75000"/>
              </a:schemeClr>
            </a:solidFill>
            <a:ln w="25400" algn="ctr">
              <a:noFill/>
              <a:miter lim="800000"/>
              <a:headEnd/>
              <a:tailEnd/>
            </a:ln>
            <a:effectLst/>
          </p:spPr>
          <p:txBody>
            <a:bodyPr wrap="none" lIns="90000" tIns="46800" rIns="90000" bIns="46800" anchor="ctr" anchorCtr="1">
              <a:spAutoFit/>
            </a:bodyPr>
            <a:lstStyle/>
            <a:p>
              <a:pPr algn="ctr"/>
              <a:r>
                <a:rPr lang="en-GB" sz="1600" dirty="0" smtClean="0">
                  <a:solidFill>
                    <a:schemeClr val="bg1"/>
                  </a:solidFill>
                  <a:latin typeface="Arial" pitchFamily="34" charset="0"/>
                  <a:cs typeface="Arial" pitchFamily="34" charset="0"/>
                </a:rPr>
                <a:t>Top-Down</a:t>
              </a:r>
            </a:p>
          </p:txBody>
        </p:sp>
        <p:sp>
          <p:nvSpPr>
            <p:cNvPr id="9" name="Text Box 10"/>
            <p:cNvSpPr txBox="1">
              <a:spLocks noChangeArrowheads="1"/>
            </p:cNvSpPr>
            <p:nvPr/>
          </p:nvSpPr>
          <p:spPr bwMode="auto">
            <a:xfrm>
              <a:off x="4838645" y="4175297"/>
              <a:ext cx="1162796" cy="379940"/>
            </a:xfrm>
            <a:prstGeom prst="rect">
              <a:avLst/>
            </a:prstGeom>
            <a:solidFill>
              <a:schemeClr val="accent4">
                <a:lumMod val="75000"/>
              </a:schemeClr>
            </a:solidFill>
            <a:ln w="25400" algn="ctr">
              <a:noFill/>
              <a:miter lim="800000"/>
              <a:headEnd/>
              <a:tailEnd/>
            </a:ln>
            <a:effectLst/>
          </p:spPr>
          <p:txBody>
            <a:bodyPr wrap="none" lIns="90000" tIns="46800" rIns="90000" bIns="46800" anchor="ctr" anchorCtr="1">
              <a:spAutoFit/>
            </a:bodyPr>
            <a:lstStyle/>
            <a:p>
              <a:pPr algn="ctr"/>
              <a:r>
                <a:rPr lang="en-GB" sz="1600" dirty="0" smtClean="0">
                  <a:solidFill>
                    <a:schemeClr val="bg1"/>
                  </a:solidFill>
                  <a:latin typeface="Arial" pitchFamily="34" charset="0"/>
                  <a:cs typeface="Arial" pitchFamily="34" charset="0"/>
                </a:rPr>
                <a:t>Bottom-Up</a:t>
              </a:r>
            </a:p>
          </p:txBody>
        </p:sp>
        <p:cxnSp>
          <p:nvCxnSpPr>
            <p:cNvPr id="10" name="AutoShape 11"/>
            <p:cNvCxnSpPr>
              <a:cxnSpLocks noChangeShapeType="1"/>
              <a:stCxn id="3" idx="2"/>
              <a:endCxn id="4" idx="0"/>
            </p:cNvCxnSpPr>
            <p:nvPr/>
          </p:nvCxnSpPr>
          <p:spPr bwMode="auto">
            <a:xfrm rot="5400000">
              <a:off x="2664408" y="896103"/>
              <a:ext cx="698925" cy="2112962"/>
            </a:xfrm>
            <a:prstGeom prst="bentConnector3">
              <a:avLst>
                <a:gd name="adj1" fmla="val 50000"/>
              </a:avLst>
            </a:prstGeom>
            <a:noFill/>
            <a:ln w="25400">
              <a:solidFill>
                <a:schemeClr val="accent4"/>
              </a:solidFill>
              <a:miter lim="800000"/>
              <a:headEnd/>
              <a:tailEnd/>
            </a:ln>
            <a:effectLst/>
          </p:spPr>
        </p:cxnSp>
        <p:cxnSp>
          <p:nvCxnSpPr>
            <p:cNvPr id="11" name="AutoShape 12"/>
            <p:cNvCxnSpPr>
              <a:cxnSpLocks noChangeShapeType="1"/>
              <a:stCxn id="3" idx="2"/>
              <a:endCxn id="5" idx="0"/>
            </p:cNvCxnSpPr>
            <p:nvPr/>
          </p:nvCxnSpPr>
          <p:spPr bwMode="auto">
            <a:xfrm rot="16200000" flipH="1">
              <a:off x="4652591" y="1020881"/>
              <a:ext cx="698925" cy="1863405"/>
            </a:xfrm>
            <a:prstGeom prst="bentConnector3">
              <a:avLst>
                <a:gd name="adj1" fmla="val 50000"/>
              </a:avLst>
            </a:prstGeom>
            <a:noFill/>
            <a:ln w="25400">
              <a:solidFill>
                <a:schemeClr val="accent4"/>
              </a:solidFill>
              <a:miter lim="800000"/>
              <a:headEnd/>
              <a:tailEnd/>
            </a:ln>
            <a:effectLst/>
          </p:spPr>
        </p:cxnSp>
        <p:cxnSp>
          <p:nvCxnSpPr>
            <p:cNvPr id="12" name="AutoShape 13"/>
            <p:cNvCxnSpPr>
              <a:cxnSpLocks noChangeShapeType="1"/>
              <a:stCxn id="5" idx="2"/>
              <a:endCxn id="6" idx="0"/>
            </p:cNvCxnSpPr>
            <p:nvPr/>
          </p:nvCxnSpPr>
          <p:spPr bwMode="auto">
            <a:xfrm rot="5400000">
              <a:off x="4791181" y="2080220"/>
              <a:ext cx="540809" cy="1744343"/>
            </a:xfrm>
            <a:prstGeom prst="bentConnector3">
              <a:avLst>
                <a:gd name="adj1" fmla="val 50000"/>
              </a:avLst>
            </a:prstGeom>
            <a:noFill/>
            <a:ln w="25400">
              <a:solidFill>
                <a:schemeClr val="accent4"/>
              </a:solidFill>
              <a:miter lim="800000"/>
              <a:headEnd/>
              <a:tailEnd/>
            </a:ln>
            <a:effectLst/>
          </p:spPr>
        </p:cxnSp>
        <p:cxnSp>
          <p:nvCxnSpPr>
            <p:cNvPr id="13" name="AutoShape 15"/>
            <p:cNvCxnSpPr>
              <a:cxnSpLocks noChangeShapeType="1"/>
              <a:stCxn id="5" idx="2"/>
              <a:endCxn id="7" idx="0"/>
            </p:cNvCxnSpPr>
            <p:nvPr/>
          </p:nvCxnSpPr>
          <p:spPr bwMode="auto">
            <a:xfrm rot="16200000" flipH="1">
              <a:off x="6501711" y="2114031"/>
              <a:ext cx="540809" cy="1676719"/>
            </a:xfrm>
            <a:prstGeom prst="bentConnector3">
              <a:avLst>
                <a:gd name="adj1" fmla="val 50000"/>
              </a:avLst>
            </a:prstGeom>
            <a:noFill/>
            <a:ln w="25400">
              <a:solidFill>
                <a:schemeClr val="accent4"/>
              </a:solidFill>
              <a:miter lim="800000"/>
              <a:headEnd/>
              <a:tailEnd/>
            </a:ln>
            <a:effectLst/>
          </p:spPr>
        </p:cxnSp>
        <p:cxnSp>
          <p:nvCxnSpPr>
            <p:cNvPr id="14" name="AutoShape 16"/>
            <p:cNvCxnSpPr>
              <a:cxnSpLocks noChangeShapeType="1"/>
              <a:stCxn id="6" idx="2"/>
              <a:endCxn id="8" idx="0"/>
            </p:cNvCxnSpPr>
            <p:nvPr/>
          </p:nvCxnSpPr>
          <p:spPr bwMode="auto">
            <a:xfrm rot="5400000">
              <a:off x="3329253" y="3315135"/>
              <a:ext cx="572560" cy="1147763"/>
            </a:xfrm>
            <a:prstGeom prst="bentConnector3">
              <a:avLst>
                <a:gd name="adj1" fmla="val 50000"/>
              </a:avLst>
            </a:prstGeom>
            <a:noFill/>
            <a:ln w="25400">
              <a:solidFill>
                <a:schemeClr val="accent4"/>
              </a:solidFill>
              <a:miter lim="800000"/>
              <a:headEnd/>
              <a:tailEnd/>
            </a:ln>
            <a:effectLst/>
          </p:spPr>
        </p:cxnSp>
        <p:cxnSp>
          <p:nvCxnSpPr>
            <p:cNvPr id="15" name="AutoShape 17"/>
            <p:cNvCxnSpPr>
              <a:cxnSpLocks noChangeShapeType="1"/>
              <a:stCxn id="6" idx="2"/>
              <a:endCxn id="9" idx="0"/>
            </p:cNvCxnSpPr>
            <p:nvPr/>
          </p:nvCxnSpPr>
          <p:spPr bwMode="auto">
            <a:xfrm rot="16200000" flipH="1">
              <a:off x="4518448" y="3273702"/>
              <a:ext cx="572561" cy="1230630"/>
            </a:xfrm>
            <a:prstGeom prst="bentConnector3">
              <a:avLst>
                <a:gd name="adj1" fmla="val 50000"/>
              </a:avLst>
            </a:prstGeom>
            <a:noFill/>
            <a:ln w="25400">
              <a:solidFill>
                <a:schemeClr val="accent4"/>
              </a:solidFill>
              <a:miter lim="800000"/>
              <a:headEnd/>
              <a:tailEnd/>
            </a:ln>
            <a:effectLst/>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body" sz="quarter" idx="15"/>
          </p:nvPr>
        </p:nvSpPr>
        <p:spPr>
          <a:xfrm>
            <a:off x="180000" y="1079999"/>
            <a:ext cx="8820000" cy="5011491"/>
          </a:xfrm>
        </p:spPr>
        <p:txBody>
          <a:bodyPr>
            <a:normAutofit/>
          </a:bodyPr>
          <a:lstStyle/>
          <a:p>
            <a:r>
              <a:rPr lang="en-US" dirty="0" smtClean="0"/>
              <a:t>Architectural approach</a:t>
            </a:r>
          </a:p>
          <a:p>
            <a:pPr lvl="1"/>
            <a:r>
              <a:rPr lang="en-US" dirty="0" smtClean="0"/>
              <a:t>Add components one at a time, based on structural model</a:t>
            </a:r>
          </a:p>
          <a:p>
            <a:pPr lvl="1"/>
            <a:r>
              <a:rPr lang="en-US" dirty="0" smtClean="0"/>
              <a:t>Can be approached from top or bottom</a:t>
            </a:r>
          </a:p>
          <a:p>
            <a:r>
              <a:rPr lang="en-US" dirty="0" smtClean="0"/>
              <a:t>Top-down method </a:t>
            </a:r>
          </a:p>
          <a:p>
            <a:pPr lvl="1"/>
            <a:r>
              <a:rPr lang="en-US" dirty="0" smtClean="0"/>
              <a:t>Begin testing from top of hierarchy</a:t>
            </a:r>
          </a:p>
          <a:p>
            <a:pPr lvl="1"/>
            <a:r>
              <a:rPr lang="en-US" dirty="0"/>
              <a:t>Components are added in descending hierarchical order</a:t>
            </a:r>
          </a:p>
          <a:p>
            <a:pPr lvl="1"/>
            <a:r>
              <a:rPr lang="en-US" dirty="0" smtClean="0"/>
              <a:t>Stubs are used to simulate lower-level components</a:t>
            </a:r>
          </a:p>
          <a:p>
            <a:pPr lvl="1"/>
            <a:r>
              <a:rPr lang="en-GB" dirty="0" smtClean="0"/>
              <a:t>Identifies defects in the architecture</a:t>
            </a:r>
            <a:endParaRPr lang="en-US" dirty="0" smtClean="0"/>
          </a:p>
        </p:txBody>
      </p:sp>
      <p:sp>
        <p:nvSpPr>
          <p:cNvPr id="29698" name="Rectangle 64"/>
          <p:cNvSpPr>
            <a:spLocks noGrp="1" noChangeArrowheads="1"/>
          </p:cNvSpPr>
          <p:nvPr>
            <p:ph type="title"/>
          </p:nvPr>
        </p:nvSpPr>
        <p:spPr/>
        <p:txBody>
          <a:bodyPr/>
          <a:lstStyle/>
          <a:p>
            <a:r>
              <a:rPr lang="en-US" dirty="0" smtClean="0"/>
              <a:t>Incremental Integration</a:t>
            </a:r>
          </a:p>
        </p:txBody>
      </p:sp>
      <p:grpSp>
        <p:nvGrpSpPr>
          <p:cNvPr id="3" name="Group 2"/>
          <p:cNvGrpSpPr/>
          <p:nvPr/>
        </p:nvGrpSpPr>
        <p:grpSpPr>
          <a:xfrm>
            <a:off x="3366711" y="4134121"/>
            <a:ext cx="3675635" cy="2505481"/>
            <a:chOff x="3366711" y="4244649"/>
            <a:chExt cx="3675635" cy="2505481"/>
          </a:xfrm>
        </p:grpSpPr>
        <p:sp>
          <p:nvSpPr>
            <p:cNvPr id="29704" name="Line 14"/>
            <p:cNvSpPr>
              <a:spLocks noChangeShapeType="1"/>
            </p:cNvSpPr>
            <p:nvPr/>
          </p:nvSpPr>
          <p:spPr bwMode="auto">
            <a:xfrm>
              <a:off x="5419347" y="4604649"/>
              <a:ext cx="345281" cy="494432"/>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05" name="Line 15"/>
            <p:cNvSpPr>
              <a:spLocks noChangeShapeType="1"/>
            </p:cNvSpPr>
            <p:nvPr/>
          </p:nvSpPr>
          <p:spPr bwMode="auto">
            <a:xfrm>
              <a:off x="4323610" y="5247942"/>
              <a:ext cx="360001" cy="328397"/>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06" name="Line 16"/>
            <p:cNvSpPr>
              <a:spLocks noChangeShapeType="1"/>
            </p:cNvSpPr>
            <p:nvPr/>
          </p:nvSpPr>
          <p:spPr bwMode="auto">
            <a:xfrm flipH="1">
              <a:off x="5680631" y="5459080"/>
              <a:ext cx="126065" cy="297259"/>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1" name="Line 55"/>
            <p:cNvSpPr>
              <a:spLocks noChangeShapeType="1"/>
            </p:cNvSpPr>
            <p:nvPr/>
          </p:nvSpPr>
          <p:spPr bwMode="auto">
            <a:xfrm flipH="1">
              <a:off x="3726711" y="5247943"/>
              <a:ext cx="268649" cy="328397"/>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3" name="Line 57"/>
            <p:cNvSpPr>
              <a:spLocks noChangeShapeType="1"/>
            </p:cNvSpPr>
            <p:nvPr/>
          </p:nvSpPr>
          <p:spPr bwMode="auto">
            <a:xfrm>
              <a:off x="3861034" y="5932552"/>
              <a:ext cx="462575" cy="317878"/>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6" name="Line 60"/>
            <p:cNvSpPr>
              <a:spLocks noChangeShapeType="1"/>
            </p:cNvSpPr>
            <p:nvPr/>
          </p:nvSpPr>
          <p:spPr bwMode="auto">
            <a:xfrm flipH="1">
              <a:off x="5485370" y="6112552"/>
              <a:ext cx="126927" cy="277578"/>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7" name="Line 61"/>
            <p:cNvSpPr>
              <a:spLocks noChangeShapeType="1"/>
            </p:cNvSpPr>
            <p:nvPr/>
          </p:nvSpPr>
          <p:spPr bwMode="auto">
            <a:xfrm>
              <a:off x="5815861" y="6112552"/>
              <a:ext cx="866485" cy="260115"/>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8" name="Text Box 62"/>
            <p:cNvSpPr txBox="1">
              <a:spLocks noChangeArrowheads="1"/>
            </p:cNvSpPr>
            <p:nvPr/>
          </p:nvSpPr>
          <p:spPr bwMode="auto">
            <a:xfrm>
              <a:off x="4452172" y="4446021"/>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1</a:t>
              </a:r>
              <a:endParaRPr lang="en-GB" sz="1600" dirty="0">
                <a:solidFill>
                  <a:srgbClr val="FF0000"/>
                </a:solidFill>
              </a:endParaRPr>
            </a:p>
          </p:txBody>
        </p:sp>
        <p:sp>
          <p:nvSpPr>
            <p:cNvPr id="58" name="Text Box 62"/>
            <p:cNvSpPr txBox="1">
              <a:spLocks noChangeArrowheads="1"/>
            </p:cNvSpPr>
            <p:nvPr/>
          </p:nvSpPr>
          <p:spPr bwMode="auto">
            <a:xfrm>
              <a:off x="5549084" y="4608469"/>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2</a:t>
              </a:r>
              <a:endParaRPr lang="en-GB" sz="1600" dirty="0">
                <a:solidFill>
                  <a:srgbClr val="FF0000"/>
                </a:solidFill>
              </a:endParaRPr>
            </a:p>
          </p:txBody>
        </p:sp>
        <p:sp>
          <p:nvSpPr>
            <p:cNvPr id="59" name="Text Box 62"/>
            <p:cNvSpPr txBox="1">
              <a:spLocks noChangeArrowheads="1"/>
            </p:cNvSpPr>
            <p:nvPr/>
          </p:nvSpPr>
          <p:spPr bwMode="auto">
            <a:xfrm>
              <a:off x="3599772" y="5191253"/>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3</a:t>
              </a:r>
              <a:endParaRPr lang="en-GB" sz="1600" dirty="0">
                <a:solidFill>
                  <a:srgbClr val="FF0000"/>
                </a:solidFill>
              </a:endParaRPr>
            </a:p>
          </p:txBody>
        </p:sp>
        <p:sp>
          <p:nvSpPr>
            <p:cNvPr id="60" name="Text Box 62"/>
            <p:cNvSpPr txBox="1">
              <a:spLocks noChangeArrowheads="1"/>
            </p:cNvSpPr>
            <p:nvPr/>
          </p:nvSpPr>
          <p:spPr bwMode="auto">
            <a:xfrm>
              <a:off x="4445484" y="5192933"/>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4</a:t>
              </a:r>
              <a:endParaRPr lang="en-GB" sz="1600" dirty="0">
                <a:solidFill>
                  <a:srgbClr val="FF0000"/>
                </a:solidFill>
              </a:endParaRPr>
            </a:p>
          </p:txBody>
        </p:sp>
        <p:sp>
          <p:nvSpPr>
            <p:cNvPr id="61" name="Text Box 62"/>
            <p:cNvSpPr txBox="1">
              <a:spLocks noChangeArrowheads="1"/>
            </p:cNvSpPr>
            <p:nvPr/>
          </p:nvSpPr>
          <p:spPr bwMode="auto">
            <a:xfrm>
              <a:off x="5711532" y="5424037"/>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5</a:t>
              </a:r>
              <a:endParaRPr lang="en-GB" sz="1600" dirty="0">
                <a:solidFill>
                  <a:srgbClr val="FF0000"/>
                </a:solidFill>
              </a:endParaRPr>
            </a:p>
          </p:txBody>
        </p:sp>
        <p:sp>
          <p:nvSpPr>
            <p:cNvPr id="62" name="Text Box 62"/>
            <p:cNvSpPr txBox="1">
              <a:spLocks noChangeArrowheads="1"/>
            </p:cNvSpPr>
            <p:nvPr/>
          </p:nvSpPr>
          <p:spPr bwMode="auto">
            <a:xfrm>
              <a:off x="3762220" y="5956581"/>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6</a:t>
              </a:r>
              <a:endParaRPr lang="en-GB" sz="1600" dirty="0">
                <a:solidFill>
                  <a:srgbClr val="FF0000"/>
                </a:solidFill>
              </a:endParaRPr>
            </a:p>
          </p:txBody>
        </p:sp>
        <p:sp>
          <p:nvSpPr>
            <p:cNvPr id="63" name="Text Box 62"/>
            <p:cNvSpPr txBox="1">
              <a:spLocks noChangeArrowheads="1"/>
            </p:cNvSpPr>
            <p:nvPr/>
          </p:nvSpPr>
          <p:spPr bwMode="auto">
            <a:xfrm>
              <a:off x="5269420" y="6087205"/>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7</a:t>
              </a:r>
              <a:endParaRPr lang="en-GB" sz="1600" dirty="0">
                <a:solidFill>
                  <a:srgbClr val="FF0000"/>
                </a:solidFill>
              </a:endParaRPr>
            </a:p>
          </p:txBody>
        </p:sp>
        <p:sp>
          <p:nvSpPr>
            <p:cNvPr id="64" name="Text Box 62"/>
            <p:cNvSpPr txBox="1">
              <a:spLocks noChangeArrowheads="1"/>
            </p:cNvSpPr>
            <p:nvPr/>
          </p:nvSpPr>
          <p:spPr bwMode="auto">
            <a:xfrm>
              <a:off x="6163692" y="5976677"/>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8</a:t>
              </a:r>
              <a:endParaRPr lang="en-GB" sz="1600" dirty="0">
                <a:solidFill>
                  <a:srgbClr val="FF0000"/>
                </a:solidFill>
              </a:endParaRPr>
            </a:p>
          </p:txBody>
        </p:sp>
        <p:sp>
          <p:nvSpPr>
            <p:cNvPr id="29700" name="Text Box 10"/>
            <p:cNvSpPr txBox="1">
              <a:spLocks noChangeArrowheads="1"/>
            </p:cNvSpPr>
            <p:nvPr/>
          </p:nvSpPr>
          <p:spPr bwMode="auto">
            <a:xfrm>
              <a:off x="3366711" y="5558877"/>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1" name="Text Box 11"/>
            <p:cNvSpPr txBox="1">
              <a:spLocks noChangeArrowheads="1"/>
            </p:cNvSpPr>
            <p:nvPr/>
          </p:nvSpPr>
          <p:spPr bwMode="auto">
            <a:xfrm>
              <a:off x="5455861" y="5099081"/>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2" name="Text Box 12"/>
            <p:cNvSpPr txBox="1">
              <a:spLocks noChangeArrowheads="1"/>
            </p:cNvSpPr>
            <p:nvPr/>
          </p:nvSpPr>
          <p:spPr bwMode="auto">
            <a:xfrm>
              <a:off x="5320633" y="5752552"/>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7" name="Text Box 17"/>
            <p:cNvSpPr txBox="1">
              <a:spLocks noChangeArrowheads="1"/>
            </p:cNvSpPr>
            <p:nvPr/>
          </p:nvSpPr>
          <p:spPr bwMode="auto">
            <a:xfrm>
              <a:off x="3823911" y="4887943"/>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8" name="Text Box 18"/>
            <p:cNvSpPr txBox="1">
              <a:spLocks noChangeArrowheads="1"/>
            </p:cNvSpPr>
            <p:nvPr/>
          </p:nvSpPr>
          <p:spPr bwMode="auto">
            <a:xfrm>
              <a:off x="4892298" y="4244649"/>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0" name="Text Box 54"/>
            <p:cNvSpPr txBox="1">
              <a:spLocks noChangeArrowheads="1"/>
            </p:cNvSpPr>
            <p:nvPr/>
          </p:nvSpPr>
          <p:spPr bwMode="auto">
            <a:xfrm>
              <a:off x="4350961" y="5576340"/>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2" name="Text Box 56"/>
            <p:cNvSpPr txBox="1">
              <a:spLocks noChangeArrowheads="1"/>
            </p:cNvSpPr>
            <p:nvPr/>
          </p:nvSpPr>
          <p:spPr bwMode="auto">
            <a:xfrm>
              <a:off x="3963611" y="6250430"/>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4" name="Text Box 58"/>
            <p:cNvSpPr txBox="1">
              <a:spLocks noChangeArrowheads="1"/>
            </p:cNvSpPr>
            <p:nvPr/>
          </p:nvSpPr>
          <p:spPr bwMode="auto">
            <a:xfrm>
              <a:off x="6322346" y="6372668"/>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5" name="Text Box 59"/>
            <p:cNvSpPr txBox="1">
              <a:spLocks noChangeArrowheads="1"/>
            </p:cNvSpPr>
            <p:nvPr/>
          </p:nvSpPr>
          <p:spPr bwMode="auto">
            <a:xfrm>
              <a:off x="5125371" y="6390130"/>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65" name="Line 14"/>
            <p:cNvSpPr>
              <a:spLocks noChangeShapeType="1"/>
            </p:cNvSpPr>
            <p:nvPr/>
          </p:nvSpPr>
          <p:spPr bwMode="auto">
            <a:xfrm flipH="1">
              <a:off x="4323610" y="4615298"/>
              <a:ext cx="747352" cy="272645"/>
            </a:xfrm>
            <a:prstGeom prst="line">
              <a:avLst/>
            </a:prstGeom>
            <a:noFill/>
            <a:ln w="19050">
              <a:solidFill>
                <a:schemeClr val="accent4"/>
              </a:solidFill>
              <a:round/>
              <a:headEnd type="none" w="sm" len="sm"/>
              <a:tailEnd type="triangle" w="med" len="lg"/>
            </a:ln>
          </p:spPr>
          <p:txBody>
            <a:bodyPr wrap="none" anchor="ctr"/>
            <a:lstStyle/>
            <a:p>
              <a:endParaRPr lang="en-GB" dirty="0"/>
            </a:p>
          </p:txBody>
        </p:sp>
      </p:grpSp>
      <p:sp>
        <p:nvSpPr>
          <p:cNvPr id="4" name="Down Arrow 3"/>
          <p:cNvSpPr/>
          <p:nvPr/>
        </p:nvSpPr>
        <p:spPr>
          <a:xfrm>
            <a:off x="2348375" y="4134120"/>
            <a:ext cx="816851" cy="2505481"/>
          </a:xfrm>
          <a:prstGeom prst="downArrow">
            <a:avLst>
              <a:gd name="adj1" fmla="val 50000"/>
              <a:gd name="adj2" fmla="val 64762"/>
            </a:avLst>
          </a:prstGeom>
          <a:gradFill>
            <a:gsLst>
              <a:gs pos="0">
                <a:srgbClr val="CCFFFF"/>
              </a:gs>
              <a:gs pos="100000">
                <a:srgbClr val="3333FF"/>
              </a:gs>
            </a:gsLst>
            <a:lin ang="5400000" scaled="0"/>
          </a:grad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body" sz="quarter" idx="15"/>
          </p:nvPr>
        </p:nvSpPr>
        <p:spPr>
          <a:xfrm>
            <a:off x="180000" y="1079999"/>
            <a:ext cx="8820000" cy="5011491"/>
          </a:xfrm>
        </p:spPr>
        <p:txBody>
          <a:bodyPr>
            <a:normAutofit/>
          </a:bodyPr>
          <a:lstStyle/>
          <a:p>
            <a:r>
              <a:rPr lang="en-US" dirty="0" smtClean="0"/>
              <a:t>Bottom-up method </a:t>
            </a:r>
          </a:p>
          <a:p>
            <a:pPr lvl="1"/>
            <a:r>
              <a:rPr lang="en-US" dirty="0" smtClean="0"/>
              <a:t>Begin testing from bottom of hierarchy</a:t>
            </a:r>
          </a:p>
          <a:p>
            <a:pPr lvl="1"/>
            <a:r>
              <a:rPr lang="en-US" dirty="0"/>
              <a:t>Components are added in </a:t>
            </a:r>
            <a:r>
              <a:rPr lang="en-US" dirty="0" smtClean="0"/>
              <a:t>ascending hierarchical </a:t>
            </a:r>
            <a:r>
              <a:rPr lang="en-US" dirty="0"/>
              <a:t>order</a:t>
            </a:r>
          </a:p>
          <a:p>
            <a:pPr lvl="1"/>
            <a:r>
              <a:rPr lang="en-US" dirty="0" smtClean="0"/>
              <a:t>Drivers are used to simulate higher-level components</a:t>
            </a:r>
          </a:p>
          <a:p>
            <a:pPr lvl="1"/>
            <a:r>
              <a:rPr lang="en-GB" dirty="0" smtClean="0"/>
              <a:t>Higher risk that structure may be incorrect</a:t>
            </a:r>
            <a:endParaRPr lang="en-US" dirty="0" smtClean="0"/>
          </a:p>
        </p:txBody>
      </p:sp>
      <p:sp>
        <p:nvSpPr>
          <p:cNvPr id="29698" name="Rectangle 64"/>
          <p:cNvSpPr>
            <a:spLocks noGrp="1" noChangeArrowheads="1"/>
          </p:cNvSpPr>
          <p:nvPr>
            <p:ph type="title"/>
          </p:nvPr>
        </p:nvSpPr>
        <p:spPr/>
        <p:txBody>
          <a:bodyPr/>
          <a:lstStyle/>
          <a:p>
            <a:r>
              <a:rPr lang="en-US" dirty="0" smtClean="0"/>
              <a:t>Incremental Integration</a:t>
            </a:r>
          </a:p>
        </p:txBody>
      </p:sp>
      <p:grpSp>
        <p:nvGrpSpPr>
          <p:cNvPr id="3" name="Group 2"/>
          <p:cNvGrpSpPr/>
          <p:nvPr/>
        </p:nvGrpSpPr>
        <p:grpSpPr>
          <a:xfrm>
            <a:off x="3366711" y="3601577"/>
            <a:ext cx="3675635" cy="2505481"/>
            <a:chOff x="3366711" y="4244649"/>
            <a:chExt cx="3675635" cy="2505481"/>
          </a:xfrm>
        </p:grpSpPr>
        <p:sp>
          <p:nvSpPr>
            <p:cNvPr id="29704" name="Line 14"/>
            <p:cNvSpPr>
              <a:spLocks noChangeShapeType="1"/>
            </p:cNvSpPr>
            <p:nvPr/>
          </p:nvSpPr>
          <p:spPr bwMode="auto">
            <a:xfrm>
              <a:off x="5419347" y="4604649"/>
              <a:ext cx="345281" cy="494432"/>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05" name="Line 15"/>
            <p:cNvSpPr>
              <a:spLocks noChangeShapeType="1"/>
            </p:cNvSpPr>
            <p:nvPr/>
          </p:nvSpPr>
          <p:spPr bwMode="auto">
            <a:xfrm>
              <a:off x="4323610" y="5247942"/>
              <a:ext cx="360001" cy="328397"/>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06" name="Line 16"/>
            <p:cNvSpPr>
              <a:spLocks noChangeShapeType="1"/>
            </p:cNvSpPr>
            <p:nvPr/>
          </p:nvSpPr>
          <p:spPr bwMode="auto">
            <a:xfrm flipH="1">
              <a:off x="5680631" y="5459080"/>
              <a:ext cx="126065" cy="297259"/>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1" name="Line 55"/>
            <p:cNvSpPr>
              <a:spLocks noChangeShapeType="1"/>
            </p:cNvSpPr>
            <p:nvPr/>
          </p:nvSpPr>
          <p:spPr bwMode="auto">
            <a:xfrm flipH="1">
              <a:off x="3726711" y="5247943"/>
              <a:ext cx="268649" cy="328397"/>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3" name="Line 57"/>
            <p:cNvSpPr>
              <a:spLocks noChangeShapeType="1"/>
            </p:cNvSpPr>
            <p:nvPr/>
          </p:nvSpPr>
          <p:spPr bwMode="auto">
            <a:xfrm>
              <a:off x="3861034" y="5932552"/>
              <a:ext cx="462575" cy="317878"/>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6" name="Line 60"/>
            <p:cNvSpPr>
              <a:spLocks noChangeShapeType="1"/>
            </p:cNvSpPr>
            <p:nvPr/>
          </p:nvSpPr>
          <p:spPr bwMode="auto">
            <a:xfrm flipH="1">
              <a:off x="5485370" y="6112552"/>
              <a:ext cx="126927" cy="277578"/>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7" name="Line 61"/>
            <p:cNvSpPr>
              <a:spLocks noChangeShapeType="1"/>
            </p:cNvSpPr>
            <p:nvPr/>
          </p:nvSpPr>
          <p:spPr bwMode="auto">
            <a:xfrm>
              <a:off x="5815861" y="6112552"/>
              <a:ext cx="866485" cy="260115"/>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8" name="Text Box 62"/>
            <p:cNvSpPr txBox="1">
              <a:spLocks noChangeArrowheads="1"/>
            </p:cNvSpPr>
            <p:nvPr/>
          </p:nvSpPr>
          <p:spPr bwMode="auto">
            <a:xfrm>
              <a:off x="4452172" y="4446021"/>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7</a:t>
              </a:r>
              <a:endParaRPr lang="en-GB" sz="1600" dirty="0">
                <a:solidFill>
                  <a:srgbClr val="FF0000"/>
                </a:solidFill>
              </a:endParaRPr>
            </a:p>
          </p:txBody>
        </p:sp>
        <p:sp>
          <p:nvSpPr>
            <p:cNvPr id="58" name="Text Box 62"/>
            <p:cNvSpPr txBox="1">
              <a:spLocks noChangeArrowheads="1"/>
            </p:cNvSpPr>
            <p:nvPr/>
          </p:nvSpPr>
          <p:spPr bwMode="auto">
            <a:xfrm>
              <a:off x="5549084" y="4608469"/>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8</a:t>
              </a:r>
              <a:endParaRPr lang="en-GB" sz="1600" dirty="0">
                <a:solidFill>
                  <a:srgbClr val="FF0000"/>
                </a:solidFill>
              </a:endParaRPr>
            </a:p>
          </p:txBody>
        </p:sp>
        <p:sp>
          <p:nvSpPr>
            <p:cNvPr id="59" name="Text Box 62"/>
            <p:cNvSpPr txBox="1">
              <a:spLocks noChangeArrowheads="1"/>
            </p:cNvSpPr>
            <p:nvPr/>
          </p:nvSpPr>
          <p:spPr bwMode="auto">
            <a:xfrm>
              <a:off x="3599772" y="5191253"/>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4</a:t>
              </a:r>
              <a:endParaRPr lang="en-GB" sz="1600" dirty="0">
                <a:solidFill>
                  <a:srgbClr val="FF0000"/>
                </a:solidFill>
              </a:endParaRPr>
            </a:p>
          </p:txBody>
        </p:sp>
        <p:sp>
          <p:nvSpPr>
            <p:cNvPr id="60" name="Text Box 62"/>
            <p:cNvSpPr txBox="1">
              <a:spLocks noChangeArrowheads="1"/>
            </p:cNvSpPr>
            <p:nvPr/>
          </p:nvSpPr>
          <p:spPr bwMode="auto">
            <a:xfrm>
              <a:off x="4445484" y="5192933"/>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5</a:t>
              </a:r>
              <a:endParaRPr lang="en-GB" sz="1600" dirty="0">
                <a:solidFill>
                  <a:srgbClr val="FF0000"/>
                </a:solidFill>
              </a:endParaRPr>
            </a:p>
          </p:txBody>
        </p:sp>
        <p:sp>
          <p:nvSpPr>
            <p:cNvPr id="61" name="Text Box 62"/>
            <p:cNvSpPr txBox="1">
              <a:spLocks noChangeArrowheads="1"/>
            </p:cNvSpPr>
            <p:nvPr/>
          </p:nvSpPr>
          <p:spPr bwMode="auto">
            <a:xfrm>
              <a:off x="5711532" y="5424037"/>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6</a:t>
              </a:r>
              <a:endParaRPr lang="en-GB" sz="1600" dirty="0">
                <a:solidFill>
                  <a:srgbClr val="FF0000"/>
                </a:solidFill>
              </a:endParaRPr>
            </a:p>
          </p:txBody>
        </p:sp>
        <p:sp>
          <p:nvSpPr>
            <p:cNvPr id="62" name="Text Box 62"/>
            <p:cNvSpPr txBox="1">
              <a:spLocks noChangeArrowheads="1"/>
            </p:cNvSpPr>
            <p:nvPr/>
          </p:nvSpPr>
          <p:spPr bwMode="auto">
            <a:xfrm>
              <a:off x="3762220" y="5956581"/>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1</a:t>
              </a:r>
              <a:endParaRPr lang="en-GB" sz="1600" dirty="0">
                <a:solidFill>
                  <a:srgbClr val="FF0000"/>
                </a:solidFill>
              </a:endParaRPr>
            </a:p>
          </p:txBody>
        </p:sp>
        <p:sp>
          <p:nvSpPr>
            <p:cNvPr id="63" name="Text Box 62"/>
            <p:cNvSpPr txBox="1">
              <a:spLocks noChangeArrowheads="1"/>
            </p:cNvSpPr>
            <p:nvPr/>
          </p:nvSpPr>
          <p:spPr bwMode="auto">
            <a:xfrm>
              <a:off x="5269420" y="6087205"/>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2</a:t>
              </a:r>
              <a:endParaRPr lang="en-GB" sz="1600" dirty="0">
                <a:solidFill>
                  <a:srgbClr val="FF0000"/>
                </a:solidFill>
              </a:endParaRPr>
            </a:p>
          </p:txBody>
        </p:sp>
        <p:sp>
          <p:nvSpPr>
            <p:cNvPr id="64" name="Text Box 62"/>
            <p:cNvSpPr txBox="1">
              <a:spLocks noChangeArrowheads="1"/>
            </p:cNvSpPr>
            <p:nvPr/>
          </p:nvSpPr>
          <p:spPr bwMode="auto">
            <a:xfrm>
              <a:off x="6163692" y="5976677"/>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3</a:t>
              </a:r>
              <a:endParaRPr lang="en-GB" sz="1600" dirty="0">
                <a:solidFill>
                  <a:srgbClr val="FF0000"/>
                </a:solidFill>
              </a:endParaRPr>
            </a:p>
          </p:txBody>
        </p:sp>
        <p:sp>
          <p:nvSpPr>
            <p:cNvPr id="29700" name="Text Box 10"/>
            <p:cNvSpPr txBox="1">
              <a:spLocks noChangeArrowheads="1"/>
            </p:cNvSpPr>
            <p:nvPr/>
          </p:nvSpPr>
          <p:spPr bwMode="auto">
            <a:xfrm>
              <a:off x="3366711" y="5558877"/>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1" name="Text Box 11"/>
            <p:cNvSpPr txBox="1">
              <a:spLocks noChangeArrowheads="1"/>
            </p:cNvSpPr>
            <p:nvPr/>
          </p:nvSpPr>
          <p:spPr bwMode="auto">
            <a:xfrm>
              <a:off x="5455861" y="5099081"/>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2" name="Text Box 12"/>
            <p:cNvSpPr txBox="1">
              <a:spLocks noChangeArrowheads="1"/>
            </p:cNvSpPr>
            <p:nvPr/>
          </p:nvSpPr>
          <p:spPr bwMode="auto">
            <a:xfrm>
              <a:off x="5320633" y="5752552"/>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7" name="Text Box 17"/>
            <p:cNvSpPr txBox="1">
              <a:spLocks noChangeArrowheads="1"/>
            </p:cNvSpPr>
            <p:nvPr/>
          </p:nvSpPr>
          <p:spPr bwMode="auto">
            <a:xfrm>
              <a:off x="3823911" y="4887943"/>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8" name="Text Box 18"/>
            <p:cNvSpPr txBox="1">
              <a:spLocks noChangeArrowheads="1"/>
            </p:cNvSpPr>
            <p:nvPr/>
          </p:nvSpPr>
          <p:spPr bwMode="auto">
            <a:xfrm>
              <a:off x="4892298" y="4244649"/>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0" name="Text Box 54"/>
            <p:cNvSpPr txBox="1">
              <a:spLocks noChangeArrowheads="1"/>
            </p:cNvSpPr>
            <p:nvPr/>
          </p:nvSpPr>
          <p:spPr bwMode="auto">
            <a:xfrm>
              <a:off x="4350961" y="5576340"/>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2" name="Text Box 56"/>
            <p:cNvSpPr txBox="1">
              <a:spLocks noChangeArrowheads="1"/>
            </p:cNvSpPr>
            <p:nvPr/>
          </p:nvSpPr>
          <p:spPr bwMode="auto">
            <a:xfrm>
              <a:off x="3963611" y="6250430"/>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4" name="Text Box 58"/>
            <p:cNvSpPr txBox="1">
              <a:spLocks noChangeArrowheads="1"/>
            </p:cNvSpPr>
            <p:nvPr/>
          </p:nvSpPr>
          <p:spPr bwMode="auto">
            <a:xfrm>
              <a:off x="6322346" y="6372668"/>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5" name="Text Box 59"/>
            <p:cNvSpPr txBox="1">
              <a:spLocks noChangeArrowheads="1"/>
            </p:cNvSpPr>
            <p:nvPr/>
          </p:nvSpPr>
          <p:spPr bwMode="auto">
            <a:xfrm>
              <a:off x="5125371" y="6390130"/>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65" name="Line 14"/>
            <p:cNvSpPr>
              <a:spLocks noChangeShapeType="1"/>
            </p:cNvSpPr>
            <p:nvPr/>
          </p:nvSpPr>
          <p:spPr bwMode="auto">
            <a:xfrm flipH="1">
              <a:off x="4323610" y="4615298"/>
              <a:ext cx="747352" cy="272645"/>
            </a:xfrm>
            <a:prstGeom prst="line">
              <a:avLst/>
            </a:prstGeom>
            <a:noFill/>
            <a:ln w="19050">
              <a:solidFill>
                <a:schemeClr val="accent4"/>
              </a:solidFill>
              <a:round/>
              <a:headEnd type="none" w="sm" len="sm"/>
              <a:tailEnd type="triangle" w="med" len="lg"/>
            </a:ln>
          </p:spPr>
          <p:txBody>
            <a:bodyPr wrap="none" anchor="ctr"/>
            <a:lstStyle/>
            <a:p>
              <a:endParaRPr lang="en-GB" dirty="0"/>
            </a:p>
          </p:txBody>
        </p:sp>
      </p:grpSp>
      <p:sp>
        <p:nvSpPr>
          <p:cNvPr id="4" name="Down Arrow 3"/>
          <p:cNvSpPr/>
          <p:nvPr/>
        </p:nvSpPr>
        <p:spPr>
          <a:xfrm rot="10800000">
            <a:off x="2348375" y="3601576"/>
            <a:ext cx="816851" cy="2505481"/>
          </a:xfrm>
          <a:prstGeom prst="downArrow">
            <a:avLst>
              <a:gd name="adj1" fmla="val 50000"/>
              <a:gd name="adj2" fmla="val 64762"/>
            </a:avLst>
          </a:prstGeom>
          <a:gradFill>
            <a:gsLst>
              <a:gs pos="0">
                <a:srgbClr val="CCFFFF"/>
              </a:gs>
              <a:gs pos="100000">
                <a:srgbClr val="3333FF"/>
              </a:gs>
            </a:gsLst>
            <a:lin ang="5400000" scaled="0"/>
          </a:grad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7188876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body" sz="quarter" idx="15"/>
          </p:nvPr>
        </p:nvSpPr>
        <p:spPr>
          <a:xfrm>
            <a:off x="180000" y="1079999"/>
            <a:ext cx="8820000" cy="5011491"/>
          </a:xfrm>
        </p:spPr>
        <p:txBody>
          <a:bodyPr>
            <a:normAutofit/>
          </a:bodyPr>
          <a:lstStyle/>
          <a:p>
            <a:r>
              <a:rPr lang="en-US" dirty="0" smtClean="0"/>
              <a:t>Functional approach</a:t>
            </a:r>
          </a:p>
          <a:p>
            <a:pPr lvl="1"/>
            <a:r>
              <a:rPr lang="en-US" dirty="0"/>
              <a:t>Select a specific area of functional capability, sequence of transaction processing or other aspect of the system</a:t>
            </a:r>
          </a:p>
          <a:p>
            <a:pPr lvl="1"/>
            <a:r>
              <a:rPr lang="en-US" dirty="0"/>
              <a:t>Integrate the components needed for that part of the </a:t>
            </a:r>
            <a:r>
              <a:rPr lang="en-US" dirty="0" smtClean="0"/>
              <a:t>system, one at a time</a:t>
            </a:r>
            <a:endParaRPr lang="en-US" dirty="0"/>
          </a:p>
          <a:p>
            <a:pPr lvl="1"/>
            <a:r>
              <a:rPr lang="en-US" dirty="0"/>
              <a:t>Test these components to determine whether they work correctly together</a:t>
            </a:r>
          </a:p>
        </p:txBody>
      </p:sp>
      <p:sp>
        <p:nvSpPr>
          <p:cNvPr id="29698" name="Rectangle 64"/>
          <p:cNvSpPr>
            <a:spLocks noGrp="1" noChangeArrowheads="1"/>
          </p:cNvSpPr>
          <p:nvPr>
            <p:ph type="title"/>
          </p:nvPr>
        </p:nvSpPr>
        <p:spPr/>
        <p:txBody>
          <a:bodyPr/>
          <a:lstStyle/>
          <a:p>
            <a:r>
              <a:rPr lang="en-US" dirty="0" smtClean="0"/>
              <a:t>Incremental Integration</a:t>
            </a:r>
          </a:p>
        </p:txBody>
      </p:sp>
      <p:grpSp>
        <p:nvGrpSpPr>
          <p:cNvPr id="3" name="Group 2"/>
          <p:cNvGrpSpPr/>
          <p:nvPr/>
        </p:nvGrpSpPr>
        <p:grpSpPr>
          <a:xfrm>
            <a:off x="3366711" y="3852777"/>
            <a:ext cx="3675635" cy="2505481"/>
            <a:chOff x="3366711" y="4244649"/>
            <a:chExt cx="3675635" cy="2505481"/>
          </a:xfrm>
        </p:grpSpPr>
        <p:sp>
          <p:nvSpPr>
            <p:cNvPr id="29704" name="Line 14"/>
            <p:cNvSpPr>
              <a:spLocks noChangeShapeType="1"/>
            </p:cNvSpPr>
            <p:nvPr/>
          </p:nvSpPr>
          <p:spPr bwMode="auto">
            <a:xfrm>
              <a:off x="5419347" y="4604649"/>
              <a:ext cx="345281" cy="494432"/>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05" name="Line 15"/>
            <p:cNvSpPr>
              <a:spLocks noChangeShapeType="1"/>
            </p:cNvSpPr>
            <p:nvPr/>
          </p:nvSpPr>
          <p:spPr bwMode="auto">
            <a:xfrm>
              <a:off x="4323610" y="5247942"/>
              <a:ext cx="360001" cy="328397"/>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06" name="Line 16"/>
            <p:cNvSpPr>
              <a:spLocks noChangeShapeType="1"/>
            </p:cNvSpPr>
            <p:nvPr/>
          </p:nvSpPr>
          <p:spPr bwMode="auto">
            <a:xfrm flipH="1">
              <a:off x="5680631" y="5459080"/>
              <a:ext cx="126065" cy="297259"/>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1" name="Line 55"/>
            <p:cNvSpPr>
              <a:spLocks noChangeShapeType="1"/>
            </p:cNvSpPr>
            <p:nvPr/>
          </p:nvSpPr>
          <p:spPr bwMode="auto">
            <a:xfrm flipH="1">
              <a:off x="3726711" y="5247943"/>
              <a:ext cx="268649" cy="328397"/>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3" name="Line 57"/>
            <p:cNvSpPr>
              <a:spLocks noChangeShapeType="1"/>
            </p:cNvSpPr>
            <p:nvPr/>
          </p:nvSpPr>
          <p:spPr bwMode="auto">
            <a:xfrm>
              <a:off x="3861034" y="5932552"/>
              <a:ext cx="462575" cy="317878"/>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6" name="Line 60"/>
            <p:cNvSpPr>
              <a:spLocks noChangeShapeType="1"/>
            </p:cNvSpPr>
            <p:nvPr/>
          </p:nvSpPr>
          <p:spPr bwMode="auto">
            <a:xfrm flipH="1">
              <a:off x="5485370" y="6112552"/>
              <a:ext cx="126927" cy="277578"/>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7" name="Line 61"/>
            <p:cNvSpPr>
              <a:spLocks noChangeShapeType="1"/>
            </p:cNvSpPr>
            <p:nvPr/>
          </p:nvSpPr>
          <p:spPr bwMode="auto">
            <a:xfrm>
              <a:off x="5815861" y="6112552"/>
              <a:ext cx="866485" cy="260115"/>
            </a:xfrm>
            <a:prstGeom prst="line">
              <a:avLst/>
            </a:prstGeom>
            <a:noFill/>
            <a:ln w="19050">
              <a:solidFill>
                <a:schemeClr val="accent4"/>
              </a:solidFill>
              <a:round/>
              <a:headEnd type="none" w="sm" len="sm"/>
              <a:tailEnd type="triangle" w="med" len="lg"/>
            </a:ln>
          </p:spPr>
          <p:txBody>
            <a:bodyPr wrap="none" anchor="ctr"/>
            <a:lstStyle/>
            <a:p>
              <a:endParaRPr lang="en-GB" dirty="0"/>
            </a:p>
          </p:txBody>
        </p:sp>
        <p:sp>
          <p:nvSpPr>
            <p:cNvPr id="29718" name="Text Box 62"/>
            <p:cNvSpPr txBox="1">
              <a:spLocks noChangeArrowheads="1"/>
            </p:cNvSpPr>
            <p:nvPr/>
          </p:nvSpPr>
          <p:spPr bwMode="auto">
            <a:xfrm>
              <a:off x="4452172" y="4446021"/>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1</a:t>
              </a:r>
              <a:endParaRPr lang="en-GB" sz="1600" dirty="0">
                <a:solidFill>
                  <a:srgbClr val="FF0000"/>
                </a:solidFill>
              </a:endParaRPr>
            </a:p>
          </p:txBody>
        </p:sp>
        <p:sp>
          <p:nvSpPr>
            <p:cNvPr id="59" name="Text Box 62"/>
            <p:cNvSpPr txBox="1">
              <a:spLocks noChangeArrowheads="1"/>
            </p:cNvSpPr>
            <p:nvPr/>
          </p:nvSpPr>
          <p:spPr bwMode="auto">
            <a:xfrm>
              <a:off x="3599772" y="5191253"/>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2</a:t>
              </a:r>
              <a:endParaRPr lang="en-GB" sz="1600" dirty="0">
                <a:solidFill>
                  <a:srgbClr val="FF0000"/>
                </a:solidFill>
              </a:endParaRPr>
            </a:p>
          </p:txBody>
        </p:sp>
        <p:sp>
          <p:nvSpPr>
            <p:cNvPr id="60" name="Text Box 62"/>
            <p:cNvSpPr txBox="1">
              <a:spLocks noChangeArrowheads="1"/>
            </p:cNvSpPr>
            <p:nvPr/>
          </p:nvSpPr>
          <p:spPr bwMode="auto">
            <a:xfrm>
              <a:off x="4445484" y="5192933"/>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3</a:t>
              </a:r>
              <a:endParaRPr lang="en-GB" sz="1600" dirty="0">
                <a:solidFill>
                  <a:srgbClr val="FF0000"/>
                </a:solidFill>
              </a:endParaRPr>
            </a:p>
          </p:txBody>
        </p:sp>
        <p:sp>
          <p:nvSpPr>
            <p:cNvPr id="62" name="Text Box 62"/>
            <p:cNvSpPr txBox="1">
              <a:spLocks noChangeArrowheads="1"/>
            </p:cNvSpPr>
            <p:nvPr/>
          </p:nvSpPr>
          <p:spPr bwMode="auto">
            <a:xfrm>
              <a:off x="3762220" y="5956581"/>
              <a:ext cx="298480" cy="338554"/>
            </a:xfrm>
            <a:prstGeom prst="rect">
              <a:avLst/>
            </a:prstGeom>
            <a:noFill/>
            <a:ln w="12700">
              <a:noFill/>
              <a:miter lim="800000"/>
              <a:headEnd type="none" w="sm" len="sm"/>
              <a:tailEnd type="none" w="sm" len="sm"/>
            </a:ln>
          </p:spPr>
          <p:txBody>
            <a:bodyPr wrap="none">
              <a:spAutoFit/>
            </a:bodyPr>
            <a:lstStyle/>
            <a:p>
              <a:pPr algn="ctr">
                <a:spcBef>
                  <a:spcPct val="0"/>
                </a:spcBef>
              </a:pPr>
              <a:r>
                <a:rPr lang="en-GB" sz="1600" dirty="0" smtClean="0">
                  <a:solidFill>
                    <a:srgbClr val="FF0000"/>
                  </a:solidFill>
                </a:rPr>
                <a:t>4</a:t>
              </a:r>
              <a:endParaRPr lang="en-GB" sz="1600" dirty="0">
                <a:solidFill>
                  <a:srgbClr val="FF0000"/>
                </a:solidFill>
              </a:endParaRPr>
            </a:p>
          </p:txBody>
        </p:sp>
        <p:sp>
          <p:nvSpPr>
            <p:cNvPr id="29700" name="Text Box 10"/>
            <p:cNvSpPr txBox="1">
              <a:spLocks noChangeArrowheads="1"/>
            </p:cNvSpPr>
            <p:nvPr/>
          </p:nvSpPr>
          <p:spPr bwMode="auto">
            <a:xfrm>
              <a:off x="3366711" y="5558877"/>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1" name="Text Box 11"/>
            <p:cNvSpPr txBox="1">
              <a:spLocks noChangeArrowheads="1"/>
            </p:cNvSpPr>
            <p:nvPr/>
          </p:nvSpPr>
          <p:spPr bwMode="auto">
            <a:xfrm>
              <a:off x="5455861" y="5099081"/>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2" name="Text Box 12"/>
            <p:cNvSpPr txBox="1">
              <a:spLocks noChangeArrowheads="1"/>
            </p:cNvSpPr>
            <p:nvPr/>
          </p:nvSpPr>
          <p:spPr bwMode="auto">
            <a:xfrm>
              <a:off x="5320633" y="5752552"/>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7" name="Text Box 17"/>
            <p:cNvSpPr txBox="1">
              <a:spLocks noChangeArrowheads="1"/>
            </p:cNvSpPr>
            <p:nvPr/>
          </p:nvSpPr>
          <p:spPr bwMode="auto">
            <a:xfrm>
              <a:off x="3823911" y="4887943"/>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08" name="Text Box 18"/>
            <p:cNvSpPr txBox="1">
              <a:spLocks noChangeArrowheads="1"/>
            </p:cNvSpPr>
            <p:nvPr/>
          </p:nvSpPr>
          <p:spPr bwMode="auto">
            <a:xfrm>
              <a:off x="4892298" y="4244649"/>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0" name="Text Box 54"/>
            <p:cNvSpPr txBox="1">
              <a:spLocks noChangeArrowheads="1"/>
            </p:cNvSpPr>
            <p:nvPr/>
          </p:nvSpPr>
          <p:spPr bwMode="auto">
            <a:xfrm>
              <a:off x="4350961" y="5576340"/>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2" name="Text Box 56"/>
            <p:cNvSpPr txBox="1">
              <a:spLocks noChangeArrowheads="1"/>
            </p:cNvSpPr>
            <p:nvPr/>
          </p:nvSpPr>
          <p:spPr bwMode="auto">
            <a:xfrm>
              <a:off x="3963611" y="6250430"/>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4" name="Text Box 58"/>
            <p:cNvSpPr txBox="1">
              <a:spLocks noChangeArrowheads="1"/>
            </p:cNvSpPr>
            <p:nvPr/>
          </p:nvSpPr>
          <p:spPr bwMode="auto">
            <a:xfrm>
              <a:off x="6322346" y="6372668"/>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29715" name="Text Box 59"/>
            <p:cNvSpPr txBox="1">
              <a:spLocks noChangeArrowheads="1"/>
            </p:cNvSpPr>
            <p:nvPr/>
          </p:nvSpPr>
          <p:spPr bwMode="auto">
            <a:xfrm>
              <a:off x="5125371" y="6390130"/>
              <a:ext cx="720000" cy="360000"/>
            </a:xfrm>
            <a:prstGeom prst="rect">
              <a:avLst/>
            </a:prstGeom>
            <a:solidFill>
              <a:schemeClr val="accent4">
                <a:lumMod val="20000"/>
                <a:lumOff val="80000"/>
              </a:schemeClr>
            </a:solidFill>
            <a:ln w="12700">
              <a:solidFill>
                <a:schemeClr val="accent4"/>
              </a:solidFill>
              <a:miter lim="800000"/>
              <a:headEnd type="none" w="sm" len="sm"/>
              <a:tailEnd type="none" w="sm" len="sm"/>
            </a:ln>
          </p:spPr>
          <p:txBody>
            <a:bodyPr wrap="none" anchor="ctr"/>
            <a:lstStyle/>
            <a:p>
              <a:pPr defTabSz="739775">
                <a:spcBef>
                  <a:spcPct val="0"/>
                </a:spcBef>
              </a:pPr>
              <a:endParaRPr lang="en-US" sz="1800" b="1" dirty="0">
                <a:solidFill>
                  <a:srgbClr val="0066CC"/>
                </a:solidFill>
              </a:endParaRPr>
            </a:p>
          </p:txBody>
        </p:sp>
        <p:sp>
          <p:nvSpPr>
            <p:cNvPr id="65" name="Line 14"/>
            <p:cNvSpPr>
              <a:spLocks noChangeShapeType="1"/>
            </p:cNvSpPr>
            <p:nvPr/>
          </p:nvSpPr>
          <p:spPr bwMode="auto">
            <a:xfrm flipH="1">
              <a:off x="4323610" y="4615298"/>
              <a:ext cx="747352" cy="272645"/>
            </a:xfrm>
            <a:prstGeom prst="line">
              <a:avLst/>
            </a:prstGeom>
            <a:noFill/>
            <a:ln w="19050">
              <a:solidFill>
                <a:schemeClr val="accent4"/>
              </a:solidFill>
              <a:round/>
              <a:headEnd type="none" w="sm" len="sm"/>
              <a:tailEnd type="triangle" w="med" len="lg"/>
            </a:ln>
          </p:spPr>
          <p:txBody>
            <a:bodyPr wrap="none" anchor="ctr"/>
            <a:lstStyle/>
            <a:p>
              <a:endParaRPr lang="en-GB" dirty="0"/>
            </a:p>
          </p:txBody>
        </p:sp>
      </p:grpSp>
    </p:spTree>
    <p:extLst>
      <p:ext uri="{BB962C8B-B14F-4D97-AF65-F5344CB8AC3E}">
        <p14:creationId xmlns:p14="http://schemas.microsoft.com/office/powerpoint/2010/main" val="177188876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System Testing</a:t>
            </a:r>
            <a:endParaRPr lang="en-GB" dirty="0"/>
          </a:p>
        </p:txBody>
      </p:sp>
      <p:grpSp>
        <p:nvGrpSpPr>
          <p:cNvPr id="13" name="Group 12"/>
          <p:cNvGrpSpPr/>
          <p:nvPr/>
        </p:nvGrpSpPr>
        <p:grpSpPr>
          <a:xfrm>
            <a:off x="39588" y="1091191"/>
            <a:ext cx="9044124" cy="5157835"/>
            <a:chOff x="39588" y="990711"/>
            <a:chExt cx="9044124" cy="5157835"/>
          </a:xfrm>
        </p:grpSpPr>
        <p:cxnSp>
          <p:nvCxnSpPr>
            <p:cNvPr id="37" name="Straight Connector 36"/>
            <p:cNvCxnSpPr/>
            <p:nvPr/>
          </p:nvCxnSpPr>
          <p:spPr bwMode="auto">
            <a:xfrm>
              <a:off x="2700000" y="3096000"/>
              <a:ext cx="3636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2" name="Straight Connector 41"/>
            <p:cNvCxnSpPr/>
            <p:nvPr/>
          </p:nvCxnSpPr>
          <p:spPr bwMode="auto">
            <a:xfrm>
              <a:off x="3924000" y="4896000"/>
              <a:ext cx="12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4" name="Straight Connector 43"/>
            <p:cNvCxnSpPr/>
            <p:nvPr/>
          </p:nvCxnSpPr>
          <p:spPr bwMode="auto">
            <a:xfrm>
              <a:off x="3312000" y="3996000"/>
              <a:ext cx="2412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5" name="Straight Connector 44"/>
            <p:cNvCxnSpPr/>
            <p:nvPr/>
          </p:nvCxnSpPr>
          <p:spPr bwMode="auto">
            <a:xfrm>
              <a:off x="2087999" y="2196000"/>
              <a:ext cx="48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51" name="Straight Connector 50"/>
            <p:cNvCxnSpPr/>
            <p:nvPr/>
          </p:nvCxnSpPr>
          <p:spPr bwMode="auto">
            <a:xfrm>
              <a:off x="1476000" y="1296000"/>
              <a:ext cx="6120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sp>
          <p:nvSpPr>
            <p:cNvPr id="52" name="Rounded Rectangle 51"/>
            <p:cNvSpPr/>
            <p:nvPr/>
          </p:nvSpPr>
          <p:spPr bwMode="auto">
            <a:xfrm>
              <a:off x="39588" y="1251959"/>
              <a:ext cx="157622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lang="en-GB" sz="1400" i="0" dirty="0" smtClean="0"/>
                <a:t>Business Requirements</a:t>
              </a:r>
              <a:endParaRPr kumimoji="0" lang="en-GB" sz="1400" i="0" u="none" strike="noStrike" cap="none" normalizeH="0" baseline="0" dirty="0" smtClean="0">
                <a:ln>
                  <a:noFill/>
                </a:ln>
                <a:solidFill>
                  <a:schemeClr val="tx1"/>
                </a:solidFill>
                <a:effectLst/>
              </a:endParaRPr>
            </a:p>
          </p:txBody>
        </p:sp>
        <p:sp>
          <p:nvSpPr>
            <p:cNvPr id="53" name="Rounded Rectangle 52"/>
            <p:cNvSpPr/>
            <p:nvPr/>
          </p:nvSpPr>
          <p:spPr bwMode="auto">
            <a:xfrm>
              <a:off x="708224" y="2129311"/>
              <a:ext cx="1643074"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Interface Specification</a:t>
              </a:r>
            </a:p>
          </p:txBody>
        </p:sp>
        <p:sp>
          <p:nvSpPr>
            <p:cNvPr id="54" name="Rounded Rectangle 53"/>
            <p:cNvSpPr/>
            <p:nvPr/>
          </p:nvSpPr>
          <p:spPr bwMode="auto">
            <a:xfrm>
              <a:off x="1311426" y="3046572"/>
              <a:ext cx="1571636"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a:t>
              </a:r>
              <a:r>
                <a:rPr kumimoji="0" lang="en-GB" sz="1400" i="0" u="none" strike="noStrike" cap="none" normalizeH="0" dirty="0" smtClean="0">
                  <a:ln>
                    <a:noFill/>
                  </a:ln>
                  <a:solidFill>
                    <a:schemeClr val="tx1"/>
                  </a:solidFill>
                  <a:effectLst/>
                  <a:latin typeface="Arial" charset="0"/>
                </a:rPr>
                <a:t> Specification</a:t>
              </a:r>
              <a:endParaRPr kumimoji="0" lang="en-GB" sz="1400" i="0" u="none" strike="noStrike" cap="none" normalizeH="0" baseline="0" dirty="0" smtClean="0">
                <a:ln>
                  <a:noFill/>
                </a:ln>
                <a:solidFill>
                  <a:schemeClr val="tx1"/>
                </a:solidFill>
                <a:effectLst/>
                <a:latin typeface="Arial" charset="0"/>
              </a:endParaRPr>
            </a:p>
          </p:txBody>
        </p:sp>
        <p:sp>
          <p:nvSpPr>
            <p:cNvPr id="55" name="Rounded Rectangle 54"/>
            <p:cNvSpPr/>
            <p:nvPr/>
          </p:nvSpPr>
          <p:spPr bwMode="auto">
            <a:xfrm>
              <a:off x="2044348" y="3966197"/>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Design Specification </a:t>
              </a:r>
            </a:p>
          </p:txBody>
        </p:sp>
        <p:sp>
          <p:nvSpPr>
            <p:cNvPr id="56" name="Rounded Rectangle 55"/>
            <p:cNvSpPr/>
            <p:nvPr/>
          </p:nvSpPr>
          <p:spPr bwMode="auto">
            <a:xfrm>
              <a:off x="5406218" y="4637566"/>
              <a:ext cx="1296843"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Testing</a:t>
              </a:r>
            </a:p>
          </p:txBody>
        </p:sp>
        <p:sp>
          <p:nvSpPr>
            <p:cNvPr id="57" name="Rounded Rectangle 56"/>
            <p:cNvSpPr/>
            <p:nvPr/>
          </p:nvSpPr>
          <p:spPr bwMode="auto">
            <a:xfrm>
              <a:off x="6631164" y="2835564"/>
              <a:ext cx="928694" cy="524781"/>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System Testing</a:t>
              </a:r>
            </a:p>
          </p:txBody>
        </p:sp>
        <p:sp>
          <p:nvSpPr>
            <p:cNvPr id="58" name="Rounded Rectangle 57"/>
            <p:cNvSpPr/>
            <p:nvPr/>
          </p:nvSpPr>
          <p:spPr bwMode="auto">
            <a:xfrm>
              <a:off x="7266547" y="1827871"/>
              <a:ext cx="1337095" cy="78693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 Integration Testing</a:t>
              </a:r>
            </a:p>
          </p:txBody>
        </p:sp>
        <p:sp>
          <p:nvSpPr>
            <p:cNvPr id="59" name="Rounded Rectangle 58"/>
            <p:cNvSpPr/>
            <p:nvPr/>
          </p:nvSpPr>
          <p:spPr bwMode="auto">
            <a:xfrm>
              <a:off x="7839233" y="990711"/>
              <a:ext cx="1244479"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Acceptance</a:t>
              </a:r>
              <a:r>
                <a:rPr kumimoji="0" lang="en-GB" sz="1400" i="0" u="none" strike="noStrike" cap="none" normalizeH="0" dirty="0" smtClean="0">
                  <a:ln>
                    <a:noFill/>
                  </a:ln>
                  <a:solidFill>
                    <a:schemeClr val="tx1"/>
                  </a:solidFill>
                  <a:effectLst/>
                  <a:latin typeface="Arial" charset="0"/>
                </a:rPr>
                <a:t> </a:t>
              </a:r>
              <a:r>
                <a:rPr kumimoji="0" lang="en-GB" sz="1400" i="0" u="none" strike="noStrike" cap="none" normalizeH="0" baseline="0" dirty="0" smtClean="0">
                  <a:ln>
                    <a:noFill/>
                  </a:ln>
                  <a:solidFill>
                    <a:schemeClr val="tx1"/>
                  </a:solidFill>
                  <a:effectLst/>
                  <a:latin typeface="Arial" charset="0"/>
                </a:rPr>
                <a:t>Testing</a:t>
              </a:r>
            </a:p>
          </p:txBody>
        </p:sp>
        <p:sp>
          <p:nvSpPr>
            <p:cNvPr id="60" name="Oval 59"/>
            <p:cNvSpPr>
              <a:spLocks/>
            </p:cNvSpPr>
            <p:nvPr/>
          </p:nvSpPr>
          <p:spPr bwMode="auto">
            <a:xfrm>
              <a:off x="2412000" y="28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1" name="Oval 60"/>
            <p:cNvSpPr>
              <a:spLocks/>
            </p:cNvSpPr>
            <p:nvPr/>
          </p:nvSpPr>
          <p:spPr bwMode="auto">
            <a:xfrm>
              <a:off x="3024000" y="37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2" name="Oval 61"/>
            <p:cNvSpPr>
              <a:spLocks/>
            </p:cNvSpPr>
            <p:nvPr/>
          </p:nvSpPr>
          <p:spPr bwMode="auto">
            <a:xfrm>
              <a:off x="3636000" y="46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3" name="Oval 62"/>
            <p:cNvSpPr>
              <a:spLocks/>
            </p:cNvSpPr>
            <p:nvPr/>
          </p:nvSpPr>
          <p:spPr bwMode="auto">
            <a:xfrm>
              <a:off x="4860000" y="46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4" name="Oval 63"/>
            <p:cNvSpPr>
              <a:spLocks/>
            </p:cNvSpPr>
            <p:nvPr/>
          </p:nvSpPr>
          <p:spPr bwMode="auto">
            <a:xfrm>
              <a:off x="5472000" y="37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5" name="Oval 64"/>
            <p:cNvSpPr>
              <a:spLocks/>
            </p:cNvSpPr>
            <p:nvPr/>
          </p:nvSpPr>
          <p:spPr bwMode="auto">
            <a:xfrm>
              <a:off x="6084000" y="28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6" name="Oval 65"/>
            <p:cNvSpPr>
              <a:spLocks/>
            </p:cNvSpPr>
            <p:nvPr/>
          </p:nvSpPr>
          <p:spPr bwMode="auto">
            <a:xfrm>
              <a:off x="1800000" y="19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7" name="Oval 66"/>
            <p:cNvSpPr>
              <a:spLocks/>
            </p:cNvSpPr>
            <p:nvPr/>
          </p:nvSpPr>
          <p:spPr bwMode="auto">
            <a:xfrm>
              <a:off x="6696000" y="19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8" name="Oval 67"/>
            <p:cNvSpPr>
              <a:spLocks/>
            </p:cNvSpPr>
            <p:nvPr/>
          </p:nvSpPr>
          <p:spPr bwMode="auto">
            <a:xfrm>
              <a:off x="4248000" y="5508000"/>
              <a:ext cx="576000" cy="576000"/>
            </a:xfrm>
            <a:prstGeom prst="ellipse">
              <a:avLst/>
            </a:prstGeom>
            <a:solidFill>
              <a:srgbClr val="58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9" name="Oval 68"/>
            <p:cNvSpPr>
              <a:spLocks/>
            </p:cNvSpPr>
            <p:nvPr/>
          </p:nvSpPr>
          <p:spPr bwMode="auto">
            <a:xfrm>
              <a:off x="1188000" y="10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70" name="Oval 69"/>
            <p:cNvSpPr>
              <a:spLocks/>
            </p:cNvSpPr>
            <p:nvPr/>
          </p:nvSpPr>
          <p:spPr bwMode="auto">
            <a:xfrm>
              <a:off x="7308000" y="10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71" name="Rounded Rectangle 70"/>
            <p:cNvSpPr/>
            <p:nvPr/>
          </p:nvSpPr>
          <p:spPr bwMode="auto">
            <a:xfrm>
              <a:off x="2425392" y="4768190"/>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Specification </a:t>
              </a:r>
            </a:p>
          </p:txBody>
        </p:sp>
        <p:sp>
          <p:nvSpPr>
            <p:cNvPr id="72" name="Rounded Rectangle 71"/>
            <p:cNvSpPr/>
            <p:nvPr/>
          </p:nvSpPr>
          <p:spPr bwMode="auto">
            <a:xfrm>
              <a:off x="3451431" y="5565222"/>
              <a:ext cx="904052" cy="58332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Source Code</a:t>
              </a:r>
            </a:p>
          </p:txBody>
        </p:sp>
        <p:sp>
          <p:nvSpPr>
            <p:cNvPr id="73" name="Rounded Rectangle 72"/>
            <p:cNvSpPr/>
            <p:nvPr/>
          </p:nvSpPr>
          <p:spPr bwMode="auto">
            <a:xfrm>
              <a:off x="4818496" y="5565222"/>
              <a:ext cx="809458" cy="53602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Object Code</a:t>
              </a:r>
            </a:p>
          </p:txBody>
        </p:sp>
        <p:sp>
          <p:nvSpPr>
            <p:cNvPr id="74" name="Rounded Rectangle 73"/>
            <p:cNvSpPr/>
            <p:nvPr/>
          </p:nvSpPr>
          <p:spPr bwMode="auto">
            <a:xfrm>
              <a:off x="6009420" y="3624565"/>
              <a:ext cx="1318676" cy="780195"/>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Integration Testing</a:t>
              </a:r>
            </a:p>
          </p:txBody>
        </p:sp>
        <p:cxnSp>
          <p:nvCxnSpPr>
            <p:cNvPr id="75" name="Straight Arrow Connector 74"/>
            <p:cNvCxnSpPr/>
            <p:nvPr/>
          </p:nvCxnSpPr>
          <p:spPr>
            <a:xfrm flipH="1" flipV="1">
              <a:off x="4104400" y="51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1656000" y="15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2268000" y="24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2880000" y="33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3492000" y="42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716000" y="51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7164000" y="15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6552000" y="24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5940000" y="33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5328000" y="42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dirty="0" smtClean="0"/>
              <a:t>Objectives</a:t>
            </a:r>
          </a:p>
          <a:p>
            <a:pPr lvl="1"/>
            <a:r>
              <a:rPr lang="en-GB" dirty="0" smtClean="0"/>
              <a:t>Test </a:t>
            </a:r>
            <a:r>
              <a:rPr lang="en-GB" dirty="0"/>
              <a:t>the behaviour of a whole </a:t>
            </a:r>
            <a:r>
              <a:rPr lang="en-GB" dirty="0" smtClean="0"/>
              <a:t>system or product</a:t>
            </a:r>
          </a:p>
          <a:p>
            <a:pPr lvl="1"/>
            <a:endParaRPr lang="en-GB" dirty="0" smtClean="0"/>
          </a:p>
          <a:p>
            <a:r>
              <a:rPr lang="en-GB" dirty="0" smtClean="0"/>
              <a:t>Test types</a:t>
            </a:r>
          </a:p>
          <a:p>
            <a:pPr lvl="1"/>
            <a:r>
              <a:rPr lang="en-GB" dirty="0" smtClean="0"/>
              <a:t>Functional and non-functional testing</a:t>
            </a:r>
          </a:p>
          <a:p>
            <a:pPr lvl="1"/>
            <a:r>
              <a:rPr lang="en-GB" dirty="0"/>
              <a:t>Some structural testing, e.g. navigation of web page structure</a:t>
            </a:r>
          </a:p>
          <a:p>
            <a:pPr lvl="1"/>
            <a:endParaRPr lang="en-GB" dirty="0"/>
          </a:p>
          <a:p>
            <a:r>
              <a:rPr lang="en-GB" dirty="0" smtClean="0"/>
              <a:t>Test basis</a:t>
            </a:r>
          </a:p>
          <a:p>
            <a:pPr lvl="1"/>
            <a:r>
              <a:rPr lang="en-US" dirty="0"/>
              <a:t>System and software requirements specification</a:t>
            </a:r>
          </a:p>
          <a:p>
            <a:pPr lvl="1"/>
            <a:r>
              <a:rPr lang="en-GB" dirty="0" smtClean="0"/>
              <a:t>Use cases</a:t>
            </a:r>
          </a:p>
          <a:p>
            <a:pPr lvl="1"/>
            <a:r>
              <a:rPr lang="en-GB" dirty="0" smtClean="0"/>
              <a:t>Functional specification</a:t>
            </a:r>
          </a:p>
          <a:p>
            <a:pPr lvl="1"/>
            <a:r>
              <a:rPr lang="en-GB" dirty="0" smtClean="0"/>
              <a:t>Risk analysis reports</a:t>
            </a:r>
          </a:p>
        </p:txBody>
      </p:sp>
      <p:sp>
        <p:nvSpPr>
          <p:cNvPr id="2" name="Title 1"/>
          <p:cNvSpPr>
            <a:spLocks noGrp="1"/>
          </p:cNvSpPr>
          <p:nvPr>
            <p:ph type="title"/>
          </p:nvPr>
        </p:nvSpPr>
        <p:spPr/>
        <p:txBody>
          <a:bodyPr/>
          <a:lstStyle/>
          <a:p>
            <a:r>
              <a:rPr lang="en-GB" dirty="0" smtClean="0"/>
              <a:t>System Testing</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sz="quarter" idx="15"/>
          </p:nvPr>
        </p:nvSpPr>
        <p:spPr/>
        <p:txBody>
          <a:bodyPr/>
          <a:lstStyle/>
          <a:p>
            <a:r>
              <a:rPr lang="en-GB" dirty="0"/>
              <a:t>Test objects</a:t>
            </a:r>
          </a:p>
          <a:p>
            <a:pPr lvl="1"/>
            <a:r>
              <a:rPr lang="en-GB" dirty="0" smtClean="0"/>
              <a:t>End-to-end </a:t>
            </a:r>
            <a:r>
              <a:rPr lang="en-GB" dirty="0"/>
              <a:t>integrated </a:t>
            </a:r>
            <a:r>
              <a:rPr lang="en-GB" dirty="0" smtClean="0"/>
              <a:t>system (excluding manual processes) </a:t>
            </a:r>
          </a:p>
          <a:p>
            <a:pPr lvl="1"/>
            <a:r>
              <a:rPr lang="en-GB" dirty="0"/>
              <a:t>System, user and operation manuals</a:t>
            </a:r>
          </a:p>
          <a:p>
            <a:pPr lvl="1"/>
            <a:r>
              <a:rPr lang="en-GB" dirty="0" smtClean="0"/>
              <a:t>System </a:t>
            </a:r>
            <a:r>
              <a:rPr lang="en-GB" dirty="0"/>
              <a:t>configuration</a:t>
            </a:r>
          </a:p>
          <a:p>
            <a:r>
              <a:rPr lang="en-GB" dirty="0" smtClean="0"/>
              <a:t>Typical defects and failures</a:t>
            </a:r>
          </a:p>
          <a:p>
            <a:pPr lvl="1"/>
            <a:r>
              <a:rPr lang="en-GB" dirty="0" smtClean="0"/>
              <a:t>Normally fewer than component </a:t>
            </a:r>
            <a:r>
              <a:rPr lang="en-GB" dirty="0"/>
              <a:t>t</a:t>
            </a:r>
            <a:r>
              <a:rPr lang="en-GB" dirty="0" smtClean="0"/>
              <a:t>esting</a:t>
            </a:r>
          </a:p>
          <a:p>
            <a:pPr lvl="1"/>
            <a:r>
              <a:rPr lang="en-GB" dirty="0" smtClean="0"/>
              <a:t>Likely to include non-functional issues (e.g. load, volume)</a:t>
            </a:r>
          </a:p>
          <a:p>
            <a:pPr lvl="1"/>
            <a:r>
              <a:rPr lang="en-GB" dirty="0" smtClean="0"/>
              <a:t>Incorrect system design specification</a:t>
            </a:r>
          </a:p>
          <a:p>
            <a:r>
              <a:rPr lang="en-GB" dirty="0" smtClean="0"/>
              <a:t>Tool support</a:t>
            </a:r>
          </a:p>
          <a:p>
            <a:pPr lvl="1"/>
            <a:r>
              <a:rPr lang="en-GB" dirty="0" smtClean="0"/>
              <a:t>May use test execution tools for automated testing</a:t>
            </a:r>
          </a:p>
          <a:p>
            <a:r>
              <a:rPr lang="en-GB" dirty="0"/>
              <a:t>Responsibilities and environment</a:t>
            </a:r>
            <a:endParaRPr lang="en-GB" dirty="0" smtClean="0"/>
          </a:p>
          <a:p>
            <a:pPr lvl="1"/>
            <a:r>
              <a:rPr lang="en-GB" dirty="0" smtClean="0"/>
              <a:t>Usually performed </a:t>
            </a:r>
            <a:r>
              <a:rPr lang="en-GB" dirty="0"/>
              <a:t>by independent test </a:t>
            </a:r>
            <a:r>
              <a:rPr lang="en-GB" dirty="0" smtClean="0"/>
              <a:t>team</a:t>
            </a:r>
            <a:endParaRPr lang="en-GB" dirty="0"/>
          </a:p>
          <a:p>
            <a:pPr lvl="1"/>
            <a:r>
              <a:rPr lang="en-GB" dirty="0"/>
              <a:t>Test environment should be as close to target as </a:t>
            </a:r>
            <a:r>
              <a:rPr lang="en-GB" dirty="0" smtClean="0"/>
              <a:t>possible</a:t>
            </a:r>
            <a:endParaRPr lang="en-GB" dirty="0"/>
          </a:p>
        </p:txBody>
      </p:sp>
      <p:sp>
        <p:nvSpPr>
          <p:cNvPr id="33794" name="Rectangle 2"/>
          <p:cNvSpPr>
            <a:spLocks noGrp="1" noChangeArrowheads="1"/>
          </p:cNvSpPr>
          <p:nvPr>
            <p:ph type="title"/>
          </p:nvPr>
        </p:nvSpPr>
        <p:spPr/>
        <p:txBody>
          <a:bodyPr/>
          <a:lstStyle/>
          <a:p>
            <a:r>
              <a:rPr lang="en-GB" dirty="0" smtClean="0"/>
              <a:t>System Testing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Explain the relationship between development, test activities and work products in the development life cycle, by giving examples based on project and product types (K2)</a:t>
            </a:r>
            <a:br>
              <a:rPr lang="en-GB" dirty="0" smtClean="0"/>
            </a:br>
            <a:endParaRPr lang="en-GB" dirty="0" smtClean="0"/>
          </a:p>
          <a:p>
            <a:r>
              <a:rPr lang="en-GB" dirty="0" smtClean="0"/>
              <a:t>Recognise the fact that software development models must be adapted to the context of project and product characteristics (K1)</a:t>
            </a:r>
            <a:br>
              <a:rPr lang="en-GB" dirty="0" smtClean="0"/>
            </a:br>
            <a:endParaRPr lang="en-GB" dirty="0" smtClean="0"/>
          </a:p>
          <a:p>
            <a:r>
              <a:rPr lang="en-GB" dirty="0" smtClean="0"/>
              <a:t>Recall characteristics of good testing that are applicable to any life cycle model (K1)</a:t>
            </a:r>
          </a:p>
        </p:txBody>
      </p:sp>
      <p:sp>
        <p:nvSpPr>
          <p:cNvPr id="8194" name="Rectangle 4"/>
          <p:cNvSpPr>
            <a:spLocks noGrp="1" noChangeArrowheads="1"/>
          </p:cNvSpPr>
          <p:nvPr>
            <p:ph type="title"/>
          </p:nvPr>
        </p:nvSpPr>
        <p:spPr/>
        <p:txBody>
          <a:bodyPr/>
          <a:lstStyle/>
          <a:p>
            <a:r>
              <a:rPr lang="en-GB" dirty="0" smtClean="0"/>
              <a:t>2.1 Software Development Models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System Integration Testing</a:t>
            </a:r>
            <a:endParaRPr lang="en-GB" dirty="0"/>
          </a:p>
        </p:txBody>
      </p:sp>
      <p:grpSp>
        <p:nvGrpSpPr>
          <p:cNvPr id="13" name="Group 12"/>
          <p:cNvGrpSpPr/>
          <p:nvPr/>
        </p:nvGrpSpPr>
        <p:grpSpPr>
          <a:xfrm>
            <a:off x="39588" y="1091191"/>
            <a:ext cx="9044124" cy="5157835"/>
            <a:chOff x="39588" y="990711"/>
            <a:chExt cx="9044124" cy="5157835"/>
          </a:xfrm>
        </p:grpSpPr>
        <p:cxnSp>
          <p:nvCxnSpPr>
            <p:cNvPr id="36" name="Straight Connector 35"/>
            <p:cNvCxnSpPr/>
            <p:nvPr/>
          </p:nvCxnSpPr>
          <p:spPr bwMode="auto">
            <a:xfrm>
              <a:off x="2700000" y="3096000"/>
              <a:ext cx="3636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37" name="Straight Connector 36"/>
            <p:cNvCxnSpPr/>
            <p:nvPr/>
          </p:nvCxnSpPr>
          <p:spPr bwMode="auto">
            <a:xfrm>
              <a:off x="3924000" y="4896000"/>
              <a:ext cx="12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2" name="Straight Connector 41"/>
            <p:cNvCxnSpPr/>
            <p:nvPr/>
          </p:nvCxnSpPr>
          <p:spPr bwMode="auto">
            <a:xfrm>
              <a:off x="3312000" y="3996000"/>
              <a:ext cx="2412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4" name="Straight Connector 43"/>
            <p:cNvCxnSpPr/>
            <p:nvPr/>
          </p:nvCxnSpPr>
          <p:spPr bwMode="auto">
            <a:xfrm>
              <a:off x="2087999" y="2196000"/>
              <a:ext cx="48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5" name="Straight Connector 44"/>
            <p:cNvCxnSpPr/>
            <p:nvPr/>
          </p:nvCxnSpPr>
          <p:spPr bwMode="auto">
            <a:xfrm>
              <a:off x="1476000" y="1296000"/>
              <a:ext cx="6120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sp>
          <p:nvSpPr>
            <p:cNvPr id="51" name="Rounded Rectangle 50"/>
            <p:cNvSpPr/>
            <p:nvPr/>
          </p:nvSpPr>
          <p:spPr bwMode="auto">
            <a:xfrm>
              <a:off x="39588" y="1251959"/>
              <a:ext cx="157622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lang="en-GB" sz="1400" i="0" dirty="0" smtClean="0"/>
                <a:t>Business Requirements</a:t>
              </a:r>
              <a:endParaRPr kumimoji="0" lang="en-GB" sz="1400" i="0" u="none" strike="noStrike" cap="none" normalizeH="0" baseline="0" dirty="0" smtClean="0">
                <a:ln>
                  <a:noFill/>
                </a:ln>
                <a:solidFill>
                  <a:schemeClr val="tx1"/>
                </a:solidFill>
                <a:effectLst/>
              </a:endParaRPr>
            </a:p>
          </p:txBody>
        </p:sp>
        <p:sp>
          <p:nvSpPr>
            <p:cNvPr id="52" name="Rounded Rectangle 51"/>
            <p:cNvSpPr/>
            <p:nvPr/>
          </p:nvSpPr>
          <p:spPr bwMode="auto">
            <a:xfrm>
              <a:off x="708224" y="2129311"/>
              <a:ext cx="1643074"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Interface Specification</a:t>
              </a:r>
            </a:p>
          </p:txBody>
        </p:sp>
        <p:sp>
          <p:nvSpPr>
            <p:cNvPr id="53" name="Rounded Rectangle 52"/>
            <p:cNvSpPr/>
            <p:nvPr/>
          </p:nvSpPr>
          <p:spPr bwMode="auto">
            <a:xfrm>
              <a:off x="1311426" y="3046572"/>
              <a:ext cx="1571636"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a:t>
              </a:r>
              <a:r>
                <a:rPr kumimoji="0" lang="en-GB" sz="1400" i="0" u="none" strike="noStrike" cap="none" normalizeH="0" dirty="0" smtClean="0">
                  <a:ln>
                    <a:noFill/>
                  </a:ln>
                  <a:solidFill>
                    <a:schemeClr val="tx1"/>
                  </a:solidFill>
                  <a:effectLst/>
                  <a:latin typeface="Arial" charset="0"/>
                </a:rPr>
                <a:t> Specification</a:t>
              </a:r>
              <a:endParaRPr kumimoji="0" lang="en-GB" sz="1400" i="0" u="none" strike="noStrike" cap="none" normalizeH="0" baseline="0" dirty="0" smtClean="0">
                <a:ln>
                  <a:noFill/>
                </a:ln>
                <a:solidFill>
                  <a:schemeClr val="tx1"/>
                </a:solidFill>
                <a:effectLst/>
                <a:latin typeface="Arial" charset="0"/>
              </a:endParaRPr>
            </a:p>
          </p:txBody>
        </p:sp>
        <p:sp>
          <p:nvSpPr>
            <p:cNvPr id="54" name="Rounded Rectangle 53"/>
            <p:cNvSpPr/>
            <p:nvPr/>
          </p:nvSpPr>
          <p:spPr bwMode="auto">
            <a:xfrm>
              <a:off x="2044348" y="3966197"/>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Design Specification </a:t>
              </a:r>
            </a:p>
          </p:txBody>
        </p:sp>
        <p:sp>
          <p:nvSpPr>
            <p:cNvPr id="55" name="Rounded Rectangle 54"/>
            <p:cNvSpPr/>
            <p:nvPr/>
          </p:nvSpPr>
          <p:spPr bwMode="auto">
            <a:xfrm>
              <a:off x="5406218" y="4637566"/>
              <a:ext cx="1296843"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Testing</a:t>
              </a:r>
            </a:p>
          </p:txBody>
        </p:sp>
        <p:sp>
          <p:nvSpPr>
            <p:cNvPr id="56" name="Rounded Rectangle 55"/>
            <p:cNvSpPr/>
            <p:nvPr/>
          </p:nvSpPr>
          <p:spPr bwMode="auto">
            <a:xfrm>
              <a:off x="6631164" y="2835564"/>
              <a:ext cx="928694" cy="524781"/>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 Testing</a:t>
              </a:r>
            </a:p>
          </p:txBody>
        </p:sp>
        <p:sp>
          <p:nvSpPr>
            <p:cNvPr id="57" name="Rounded Rectangle 56"/>
            <p:cNvSpPr/>
            <p:nvPr/>
          </p:nvSpPr>
          <p:spPr bwMode="auto">
            <a:xfrm>
              <a:off x="7266547" y="1827871"/>
              <a:ext cx="1337095" cy="78693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System Integration Testing</a:t>
              </a:r>
            </a:p>
          </p:txBody>
        </p:sp>
        <p:sp>
          <p:nvSpPr>
            <p:cNvPr id="58" name="Rounded Rectangle 57"/>
            <p:cNvSpPr/>
            <p:nvPr/>
          </p:nvSpPr>
          <p:spPr bwMode="auto">
            <a:xfrm>
              <a:off x="7839233" y="990711"/>
              <a:ext cx="1244479"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Acceptance</a:t>
              </a:r>
              <a:r>
                <a:rPr kumimoji="0" lang="en-GB" sz="1400" i="0" u="none" strike="noStrike" cap="none" normalizeH="0" dirty="0" smtClean="0">
                  <a:ln>
                    <a:noFill/>
                  </a:ln>
                  <a:solidFill>
                    <a:schemeClr val="tx1"/>
                  </a:solidFill>
                  <a:effectLst/>
                  <a:latin typeface="Arial" charset="0"/>
                </a:rPr>
                <a:t> </a:t>
              </a:r>
              <a:r>
                <a:rPr kumimoji="0" lang="en-GB" sz="1400" i="0" u="none" strike="noStrike" cap="none" normalizeH="0" baseline="0" dirty="0" smtClean="0">
                  <a:ln>
                    <a:noFill/>
                  </a:ln>
                  <a:solidFill>
                    <a:schemeClr val="tx1"/>
                  </a:solidFill>
                  <a:effectLst/>
                  <a:latin typeface="Arial" charset="0"/>
                </a:rPr>
                <a:t>Testing</a:t>
              </a:r>
            </a:p>
          </p:txBody>
        </p:sp>
        <p:sp>
          <p:nvSpPr>
            <p:cNvPr id="59" name="Oval 58"/>
            <p:cNvSpPr>
              <a:spLocks/>
            </p:cNvSpPr>
            <p:nvPr/>
          </p:nvSpPr>
          <p:spPr bwMode="auto">
            <a:xfrm>
              <a:off x="2412000" y="28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0" name="Oval 59"/>
            <p:cNvSpPr>
              <a:spLocks/>
            </p:cNvSpPr>
            <p:nvPr/>
          </p:nvSpPr>
          <p:spPr bwMode="auto">
            <a:xfrm>
              <a:off x="3024000" y="37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1" name="Oval 60"/>
            <p:cNvSpPr>
              <a:spLocks/>
            </p:cNvSpPr>
            <p:nvPr/>
          </p:nvSpPr>
          <p:spPr bwMode="auto">
            <a:xfrm>
              <a:off x="3636000" y="46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2" name="Oval 61"/>
            <p:cNvSpPr>
              <a:spLocks/>
            </p:cNvSpPr>
            <p:nvPr/>
          </p:nvSpPr>
          <p:spPr bwMode="auto">
            <a:xfrm>
              <a:off x="4860000" y="46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3" name="Oval 62"/>
            <p:cNvSpPr>
              <a:spLocks/>
            </p:cNvSpPr>
            <p:nvPr/>
          </p:nvSpPr>
          <p:spPr bwMode="auto">
            <a:xfrm>
              <a:off x="5472000" y="37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4" name="Oval 63"/>
            <p:cNvSpPr>
              <a:spLocks/>
            </p:cNvSpPr>
            <p:nvPr/>
          </p:nvSpPr>
          <p:spPr bwMode="auto">
            <a:xfrm>
              <a:off x="6084000" y="28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5" name="Oval 64"/>
            <p:cNvSpPr>
              <a:spLocks/>
            </p:cNvSpPr>
            <p:nvPr/>
          </p:nvSpPr>
          <p:spPr bwMode="auto">
            <a:xfrm>
              <a:off x="1800000" y="19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6" name="Oval 65"/>
            <p:cNvSpPr>
              <a:spLocks/>
            </p:cNvSpPr>
            <p:nvPr/>
          </p:nvSpPr>
          <p:spPr bwMode="auto">
            <a:xfrm>
              <a:off x="6696000" y="19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7" name="Oval 66"/>
            <p:cNvSpPr>
              <a:spLocks/>
            </p:cNvSpPr>
            <p:nvPr/>
          </p:nvSpPr>
          <p:spPr bwMode="auto">
            <a:xfrm>
              <a:off x="4248000" y="5508000"/>
              <a:ext cx="576000" cy="576000"/>
            </a:xfrm>
            <a:prstGeom prst="ellipse">
              <a:avLst/>
            </a:prstGeom>
            <a:solidFill>
              <a:srgbClr val="58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8" name="Oval 67"/>
            <p:cNvSpPr>
              <a:spLocks/>
            </p:cNvSpPr>
            <p:nvPr/>
          </p:nvSpPr>
          <p:spPr bwMode="auto">
            <a:xfrm>
              <a:off x="1188000" y="10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9" name="Oval 68"/>
            <p:cNvSpPr>
              <a:spLocks/>
            </p:cNvSpPr>
            <p:nvPr/>
          </p:nvSpPr>
          <p:spPr bwMode="auto">
            <a:xfrm>
              <a:off x="7308000" y="10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70" name="Rounded Rectangle 69"/>
            <p:cNvSpPr/>
            <p:nvPr/>
          </p:nvSpPr>
          <p:spPr bwMode="auto">
            <a:xfrm>
              <a:off x="2425392" y="4768190"/>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Specification </a:t>
              </a:r>
            </a:p>
          </p:txBody>
        </p:sp>
        <p:sp>
          <p:nvSpPr>
            <p:cNvPr id="71" name="Rounded Rectangle 70"/>
            <p:cNvSpPr/>
            <p:nvPr/>
          </p:nvSpPr>
          <p:spPr bwMode="auto">
            <a:xfrm>
              <a:off x="3451431" y="5565222"/>
              <a:ext cx="904052" cy="58332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Source Code</a:t>
              </a:r>
            </a:p>
          </p:txBody>
        </p:sp>
        <p:sp>
          <p:nvSpPr>
            <p:cNvPr id="72" name="Rounded Rectangle 71"/>
            <p:cNvSpPr/>
            <p:nvPr/>
          </p:nvSpPr>
          <p:spPr bwMode="auto">
            <a:xfrm>
              <a:off x="4818496" y="5565222"/>
              <a:ext cx="809458" cy="53602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Object Code</a:t>
              </a:r>
            </a:p>
          </p:txBody>
        </p:sp>
        <p:sp>
          <p:nvSpPr>
            <p:cNvPr id="73" name="Rounded Rectangle 72"/>
            <p:cNvSpPr/>
            <p:nvPr/>
          </p:nvSpPr>
          <p:spPr bwMode="auto">
            <a:xfrm>
              <a:off x="6009420" y="3624565"/>
              <a:ext cx="1318676" cy="780195"/>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Integration Testing</a:t>
              </a:r>
            </a:p>
          </p:txBody>
        </p:sp>
        <p:cxnSp>
          <p:nvCxnSpPr>
            <p:cNvPr id="74" name="Straight Arrow Connector 73"/>
            <p:cNvCxnSpPr/>
            <p:nvPr/>
          </p:nvCxnSpPr>
          <p:spPr>
            <a:xfrm flipH="1" flipV="1">
              <a:off x="4104400" y="51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1656000" y="15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2268000" y="24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2880000" y="33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3492000" y="42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716000" y="51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7164000" y="15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6552000" y="24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940000" y="33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5328000" y="42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GB" dirty="0"/>
              <a:t>Most computer systems have many interfaces with other systems, both internal and </a:t>
            </a:r>
            <a:r>
              <a:rPr lang="en-GB" dirty="0" smtClean="0"/>
              <a:t>external, </a:t>
            </a:r>
            <a:r>
              <a:rPr lang="en-GB" dirty="0"/>
              <a:t>which must be tested</a:t>
            </a:r>
            <a:endParaRPr lang="en-US" dirty="0"/>
          </a:p>
          <a:p>
            <a:endParaRPr lang="en-GB" dirty="0"/>
          </a:p>
        </p:txBody>
      </p:sp>
      <p:sp>
        <p:nvSpPr>
          <p:cNvPr id="168985" name="Rectangle 25"/>
          <p:cNvSpPr>
            <a:spLocks noGrp="1" noChangeArrowheads="1"/>
          </p:cNvSpPr>
          <p:nvPr>
            <p:ph type="title"/>
          </p:nvPr>
        </p:nvSpPr>
        <p:spPr/>
        <p:txBody>
          <a:bodyPr/>
          <a:lstStyle/>
          <a:p>
            <a:pPr eaLnBrk="1" hangingPunct="1"/>
            <a:r>
              <a:rPr lang="en-US" dirty="0" smtClean="0"/>
              <a:t>System Integration Testing</a:t>
            </a:r>
          </a:p>
        </p:txBody>
      </p:sp>
      <p:pic>
        <p:nvPicPr>
          <p:cNvPr id="168962" name="Picture 2" descr="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6967" y="2120900"/>
            <a:ext cx="17399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3" name="Picture 3" descr="applic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985" y="2080690"/>
            <a:ext cx="1865312"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5" name="Rectangle 5" descr="50%"/>
          <p:cNvSpPr>
            <a:spLocks noChangeArrowheads="1"/>
          </p:cNvSpPr>
          <p:nvPr/>
        </p:nvSpPr>
        <p:spPr bwMode="auto">
          <a:xfrm>
            <a:off x="2067805" y="3881438"/>
            <a:ext cx="395287" cy="3175"/>
          </a:xfrm>
          <a:prstGeom prst="rect">
            <a:avLst/>
          </a:prstGeom>
          <a:pattFill prst="pct50">
            <a:fgClr>
              <a:srgbClr val="D0D0D0"/>
            </a:fgClr>
            <a:bgClr>
              <a:srgbClr val="808080"/>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spcBef>
                <a:spcPct val="50000"/>
              </a:spcBef>
            </a:pPr>
            <a:endParaRPr lang="en-US" dirty="0"/>
          </a:p>
        </p:txBody>
      </p:sp>
      <p:sp>
        <p:nvSpPr>
          <p:cNvPr id="168966" name="Rectangle 6" descr="50%"/>
          <p:cNvSpPr>
            <a:spLocks noChangeArrowheads="1"/>
          </p:cNvSpPr>
          <p:nvPr/>
        </p:nvSpPr>
        <p:spPr bwMode="auto">
          <a:xfrm>
            <a:off x="2069392" y="4013200"/>
            <a:ext cx="393700" cy="3175"/>
          </a:xfrm>
          <a:prstGeom prst="rect">
            <a:avLst/>
          </a:prstGeom>
          <a:pattFill prst="pct50">
            <a:fgClr>
              <a:srgbClr val="D0D0D0"/>
            </a:fgClr>
            <a:bgClr>
              <a:srgbClr val="808080"/>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spcBef>
                <a:spcPct val="50000"/>
              </a:spcBef>
            </a:pPr>
            <a:endParaRPr lang="en-US" dirty="0"/>
          </a:p>
        </p:txBody>
      </p:sp>
      <p:sp>
        <p:nvSpPr>
          <p:cNvPr id="168972" name="Line 12"/>
          <p:cNvSpPr>
            <a:spLocks noChangeShapeType="1"/>
          </p:cNvSpPr>
          <p:nvPr/>
        </p:nvSpPr>
        <p:spPr bwMode="auto">
          <a:xfrm flipV="1">
            <a:off x="6123391" y="2763836"/>
            <a:ext cx="883126" cy="809625"/>
          </a:xfrm>
          <a:prstGeom prst="line">
            <a:avLst/>
          </a:prstGeom>
          <a:noFill/>
          <a:ln w="25400">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GB" dirty="0"/>
          </a:p>
        </p:txBody>
      </p:sp>
      <p:sp>
        <p:nvSpPr>
          <p:cNvPr id="168973" name="Line 13"/>
          <p:cNvSpPr>
            <a:spLocks noChangeShapeType="1"/>
          </p:cNvSpPr>
          <p:nvPr/>
        </p:nvSpPr>
        <p:spPr bwMode="auto">
          <a:xfrm>
            <a:off x="6123391" y="4511675"/>
            <a:ext cx="673575" cy="576263"/>
          </a:xfrm>
          <a:prstGeom prst="line">
            <a:avLst/>
          </a:prstGeom>
          <a:noFill/>
          <a:ln w="25400">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GB" dirty="0"/>
          </a:p>
        </p:txBody>
      </p:sp>
      <p:sp>
        <p:nvSpPr>
          <p:cNvPr id="168974" name="Line 14"/>
          <p:cNvSpPr>
            <a:spLocks noChangeShapeType="1"/>
          </p:cNvSpPr>
          <p:nvPr/>
        </p:nvSpPr>
        <p:spPr bwMode="auto">
          <a:xfrm flipH="1" flipV="1">
            <a:off x="2783383" y="3429000"/>
            <a:ext cx="820009" cy="382586"/>
          </a:xfrm>
          <a:prstGeom prst="line">
            <a:avLst/>
          </a:prstGeom>
          <a:noFill/>
          <a:ln w="25400">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GB" dirty="0"/>
          </a:p>
        </p:txBody>
      </p:sp>
      <p:sp>
        <p:nvSpPr>
          <p:cNvPr id="168975" name="Line 15"/>
          <p:cNvSpPr>
            <a:spLocks noChangeShapeType="1"/>
          </p:cNvSpPr>
          <p:nvPr/>
        </p:nvSpPr>
        <p:spPr bwMode="auto">
          <a:xfrm flipH="1">
            <a:off x="3004446" y="4546600"/>
            <a:ext cx="598945" cy="289719"/>
          </a:xfrm>
          <a:prstGeom prst="line">
            <a:avLst/>
          </a:prstGeom>
          <a:noFill/>
          <a:ln w="25400">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GB" dirty="0"/>
          </a:p>
        </p:txBody>
      </p:sp>
      <p:grpSp>
        <p:nvGrpSpPr>
          <p:cNvPr id="2" name="Group 1"/>
          <p:cNvGrpSpPr/>
          <p:nvPr/>
        </p:nvGrpSpPr>
        <p:grpSpPr>
          <a:xfrm>
            <a:off x="727506" y="4630849"/>
            <a:ext cx="2387600" cy="1663700"/>
            <a:chOff x="566738" y="4630849"/>
            <a:chExt cx="2387600" cy="1663700"/>
          </a:xfrm>
        </p:grpSpPr>
        <p:pic>
          <p:nvPicPr>
            <p:cNvPr id="168964" name="Picture 4" descr="cloud pi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738" y="4630849"/>
              <a:ext cx="23876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76" name="Rectangle 16"/>
            <p:cNvSpPr>
              <a:spLocks noChangeArrowheads="1"/>
            </p:cNvSpPr>
            <p:nvPr/>
          </p:nvSpPr>
          <p:spPr bwMode="auto">
            <a:xfrm>
              <a:off x="1104909" y="5233149"/>
              <a:ext cx="131125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defTabSz="762000" eaLnBrk="0" hangingPunct="0"/>
              <a:r>
                <a:rPr lang="en-GB" sz="2400" b="1" dirty="0"/>
                <a:t>Internet</a:t>
              </a:r>
            </a:p>
          </p:txBody>
        </p:sp>
      </p:grpSp>
      <p:grpSp>
        <p:nvGrpSpPr>
          <p:cNvPr id="6" name="Group 5"/>
          <p:cNvGrpSpPr/>
          <p:nvPr/>
        </p:nvGrpSpPr>
        <p:grpSpPr>
          <a:xfrm>
            <a:off x="3603392" y="2811305"/>
            <a:ext cx="2520000" cy="2303302"/>
            <a:chOff x="3603392" y="2710825"/>
            <a:chExt cx="2520000" cy="2303302"/>
          </a:xfrm>
        </p:grpSpPr>
        <p:sp>
          <p:nvSpPr>
            <p:cNvPr id="168967" name="Rectangle 7"/>
            <p:cNvSpPr>
              <a:spLocks noChangeArrowheads="1"/>
            </p:cNvSpPr>
            <p:nvPr/>
          </p:nvSpPr>
          <p:spPr bwMode="auto">
            <a:xfrm>
              <a:off x="3603392" y="2710825"/>
              <a:ext cx="2520000" cy="2303302"/>
            </a:xfrm>
            <a:prstGeom prst="roundRect">
              <a:avLst/>
            </a:prstGeom>
            <a:solidFill>
              <a:srgbClr val="E1FFFF"/>
            </a:solidFill>
            <a:ln w="25400">
              <a:solidFill>
                <a:srgbClr val="000099"/>
              </a:solidFill>
              <a:miter lim="800000"/>
              <a:headEnd type="none" w="sm" len="sm"/>
              <a:tailEnd type="none" w="sm" len="sm"/>
            </a:ln>
          </p:spPr>
          <p:txBody>
            <a:bodyPr wrap="none" anchor="t" anchorCtr="0"/>
            <a:lstStyle/>
            <a:p>
              <a:pPr algn="ctr" eaLnBrk="0" hangingPunct="0">
                <a:spcBef>
                  <a:spcPct val="50000"/>
                </a:spcBef>
              </a:pPr>
              <a:r>
                <a:rPr lang="en-US" sz="2000" b="1" dirty="0" smtClean="0">
                  <a:solidFill>
                    <a:srgbClr val="000099"/>
                  </a:solidFill>
                </a:rPr>
                <a:t>System Under Test</a:t>
              </a:r>
              <a:endParaRPr lang="en-US" sz="2000" b="1" dirty="0">
                <a:solidFill>
                  <a:srgbClr val="000099"/>
                </a:solidFill>
              </a:endParaRPr>
            </a:p>
          </p:txBody>
        </p:sp>
        <p:sp>
          <p:nvSpPr>
            <p:cNvPr id="168968" name="Line 8"/>
            <p:cNvSpPr>
              <a:spLocks noChangeShapeType="1"/>
            </p:cNvSpPr>
            <p:nvPr/>
          </p:nvSpPr>
          <p:spPr bwMode="auto">
            <a:xfrm flipV="1">
              <a:off x="4611410" y="3636963"/>
              <a:ext cx="184150" cy="149225"/>
            </a:xfrm>
            <a:prstGeom prst="line">
              <a:avLst/>
            </a:prstGeom>
            <a:noFill/>
            <a:ln w="12700">
              <a:solidFill>
                <a:srgbClr val="0066CC"/>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68969" name="Line 9"/>
            <p:cNvSpPr>
              <a:spLocks noChangeShapeType="1"/>
            </p:cNvSpPr>
            <p:nvPr/>
          </p:nvSpPr>
          <p:spPr bwMode="auto">
            <a:xfrm>
              <a:off x="5059085" y="3711575"/>
              <a:ext cx="107950" cy="200025"/>
            </a:xfrm>
            <a:prstGeom prst="line">
              <a:avLst/>
            </a:prstGeom>
            <a:noFill/>
            <a:ln w="12700">
              <a:solidFill>
                <a:srgbClr val="0066CC"/>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68970" name="Line 10"/>
            <p:cNvSpPr>
              <a:spLocks noChangeShapeType="1"/>
            </p:cNvSpPr>
            <p:nvPr/>
          </p:nvSpPr>
          <p:spPr bwMode="auto">
            <a:xfrm>
              <a:off x="4385985" y="4017963"/>
              <a:ext cx="107950" cy="201612"/>
            </a:xfrm>
            <a:prstGeom prst="line">
              <a:avLst/>
            </a:prstGeom>
            <a:noFill/>
            <a:ln w="12700">
              <a:solidFill>
                <a:srgbClr val="0066CC"/>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68971" name="Line 11"/>
            <p:cNvSpPr>
              <a:spLocks noChangeShapeType="1"/>
            </p:cNvSpPr>
            <p:nvPr/>
          </p:nvSpPr>
          <p:spPr bwMode="auto">
            <a:xfrm flipH="1">
              <a:off x="5235298" y="4208463"/>
              <a:ext cx="47625" cy="200025"/>
            </a:xfrm>
            <a:prstGeom prst="line">
              <a:avLst/>
            </a:prstGeom>
            <a:noFill/>
            <a:ln w="12700">
              <a:solidFill>
                <a:srgbClr val="0066CC"/>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168977" name="Text Box 17"/>
            <p:cNvSpPr txBox="1">
              <a:spLocks noChangeArrowheads="1"/>
            </p:cNvSpPr>
            <p:nvPr/>
          </p:nvSpPr>
          <p:spPr bwMode="auto">
            <a:xfrm>
              <a:off x="4357410" y="4222750"/>
              <a:ext cx="463550" cy="288925"/>
            </a:xfrm>
            <a:prstGeom prst="rect">
              <a:avLst/>
            </a:prstGeom>
            <a:solidFill>
              <a:schemeClr val="accent4">
                <a:lumMod val="60000"/>
                <a:lumOff val="40000"/>
              </a:schemeClr>
            </a:solidFill>
            <a:ln w="12700">
              <a:solidFill>
                <a:srgbClr val="0099CC"/>
              </a:solidFill>
              <a:miter lim="800000"/>
              <a:headEnd type="none" w="sm" len="sm"/>
              <a:tailEnd type="none" w="sm" len="sm"/>
            </a:ln>
          </p:spPr>
          <p:txBody>
            <a:bodyPr wrap="none" anchor="ctr"/>
            <a:lstStyle>
              <a:lvl1pPr defTabSz="739775" eaLnBrk="0" hangingPunct="0">
                <a:spcBef>
                  <a:spcPct val="50000"/>
                </a:spcBef>
                <a:defRPr sz="1000">
                  <a:solidFill>
                    <a:schemeClr val="tx1"/>
                  </a:solidFill>
                  <a:latin typeface="Arial" charset="0"/>
                  <a:cs typeface="Arial" charset="0"/>
                </a:defRPr>
              </a:lvl1pPr>
              <a:lvl2pPr marL="742950" indent="-285750" defTabSz="739775" eaLnBrk="0" hangingPunct="0">
                <a:spcBef>
                  <a:spcPct val="50000"/>
                </a:spcBef>
                <a:defRPr sz="1000">
                  <a:solidFill>
                    <a:schemeClr val="tx1"/>
                  </a:solidFill>
                  <a:latin typeface="Arial" charset="0"/>
                  <a:cs typeface="Arial" charset="0"/>
                </a:defRPr>
              </a:lvl2pPr>
              <a:lvl3pPr marL="1143000" indent="-228600" defTabSz="739775" eaLnBrk="0" hangingPunct="0">
                <a:spcBef>
                  <a:spcPct val="50000"/>
                </a:spcBef>
                <a:defRPr sz="1000">
                  <a:solidFill>
                    <a:schemeClr val="tx1"/>
                  </a:solidFill>
                  <a:latin typeface="Arial" charset="0"/>
                  <a:cs typeface="Arial" charset="0"/>
                </a:defRPr>
              </a:lvl3pPr>
              <a:lvl4pPr marL="1600200" indent="-228600" defTabSz="739775" eaLnBrk="0" hangingPunct="0">
                <a:spcBef>
                  <a:spcPct val="50000"/>
                </a:spcBef>
                <a:defRPr sz="1000">
                  <a:solidFill>
                    <a:schemeClr val="tx1"/>
                  </a:solidFill>
                  <a:latin typeface="Arial" charset="0"/>
                  <a:cs typeface="Arial" charset="0"/>
                </a:defRPr>
              </a:lvl4pPr>
              <a:lvl5pPr marL="2057400" indent="-228600" defTabSz="739775" eaLnBrk="0" hangingPunct="0">
                <a:spcBef>
                  <a:spcPct val="50000"/>
                </a:spcBef>
                <a:defRPr sz="1000">
                  <a:solidFill>
                    <a:schemeClr val="tx1"/>
                  </a:solidFill>
                  <a:latin typeface="Arial" charset="0"/>
                  <a:cs typeface="Arial" charset="0"/>
                </a:defRPr>
              </a:lvl5pPr>
              <a:lvl6pPr marL="2514600" indent="-228600" defTabSz="739775" eaLnBrk="0" fontAlgn="base" hangingPunct="0">
                <a:spcBef>
                  <a:spcPct val="50000"/>
                </a:spcBef>
                <a:spcAft>
                  <a:spcPct val="0"/>
                </a:spcAft>
                <a:defRPr sz="1000">
                  <a:solidFill>
                    <a:schemeClr val="tx1"/>
                  </a:solidFill>
                  <a:latin typeface="Arial" charset="0"/>
                  <a:cs typeface="Arial" charset="0"/>
                </a:defRPr>
              </a:lvl6pPr>
              <a:lvl7pPr marL="2971800" indent="-228600" defTabSz="739775" eaLnBrk="0" fontAlgn="base" hangingPunct="0">
                <a:spcBef>
                  <a:spcPct val="50000"/>
                </a:spcBef>
                <a:spcAft>
                  <a:spcPct val="0"/>
                </a:spcAft>
                <a:defRPr sz="1000">
                  <a:solidFill>
                    <a:schemeClr val="tx1"/>
                  </a:solidFill>
                  <a:latin typeface="Arial" charset="0"/>
                  <a:cs typeface="Arial" charset="0"/>
                </a:defRPr>
              </a:lvl7pPr>
              <a:lvl8pPr marL="3429000" indent="-228600" defTabSz="739775" eaLnBrk="0" fontAlgn="base" hangingPunct="0">
                <a:spcBef>
                  <a:spcPct val="50000"/>
                </a:spcBef>
                <a:spcAft>
                  <a:spcPct val="0"/>
                </a:spcAft>
                <a:defRPr sz="1000">
                  <a:solidFill>
                    <a:schemeClr val="tx1"/>
                  </a:solidFill>
                  <a:latin typeface="Arial" charset="0"/>
                  <a:cs typeface="Arial" charset="0"/>
                </a:defRPr>
              </a:lvl8pPr>
              <a:lvl9pPr marL="3886200" indent="-228600" defTabSz="739775" eaLnBrk="0" fontAlgn="base" hangingPunct="0">
                <a:spcBef>
                  <a:spcPct val="50000"/>
                </a:spcBef>
                <a:spcAft>
                  <a:spcPct val="0"/>
                </a:spcAft>
                <a:defRPr sz="1000">
                  <a:solidFill>
                    <a:schemeClr val="tx1"/>
                  </a:solidFill>
                  <a:latin typeface="Arial" charset="0"/>
                  <a:cs typeface="Arial" charset="0"/>
                </a:defRPr>
              </a:lvl9pPr>
            </a:lstStyle>
            <a:p>
              <a:pPr>
                <a:spcBef>
                  <a:spcPct val="0"/>
                </a:spcBef>
              </a:pPr>
              <a:endParaRPr lang="en-US" sz="1800" b="1" dirty="0">
                <a:solidFill>
                  <a:srgbClr val="0066CC"/>
                </a:solidFill>
              </a:endParaRPr>
            </a:p>
          </p:txBody>
        </p:sp>
        <p:sp>
          <p:nvSpPr>
            <p:cNvPr id="168978" name="Text Box 18"/>
            <p:cNvSpPr txBox="1">
              <a:spLocks noChangeArrowheads="1"/>
            </p:cNvSpPr>
            <p:nvPr/>
          </p:nvSpPr>
          <p:spPr bwMode="auto">
            <a:xfrm>
              <a:off x="5079723" y="3916363"/>
              <a:ext cx="461962" cy="288925"/>
            </a:xfrm>
            <a:prstGeom prst="rect">
              <a:avLst/>
            </a:prstGeom>
            <a:solidFill>
              <a:schemeClr val="accent4">
                <a:lumMod val="60000"/>
                <a:lumOff val="40000"/>
              </a:schemeClr>
            </a:solidFill>
            <a:ln w="12700">
              <a:solidFill>
                <a:srgbClr val="0099CC"/>
              </a:solidFill>
              <a:miter lim="800000"/>
              <a:headEnd type="none" w="sm" len="sm"/>
              <a:tailEnd type="none" w="sm" len="sm"/>
            </a:ln>
          </p:spPr>
          <p:txBody>
            <a:bodyPr wrap="none" anchor="ctr"/>
            <a:lstStyle>
              <a:lvl1pPr defTabSz="739775" eaLnBrk="0" hangingPunct="0">
                <a:spcBef>
                  <a:spcPct val="50000"/>
                </a:spcBef>
                <a:defRPr sz="1000">
                  <a:solidFill>
                    <a:schemeClr val="tx1"/>
                  </a:solidFill>
                  <a:latin typeface="Arial" charset="0"/>
                  <a:cs typeface="Arial" charset="0"/>
                </a:defRPr>
              </a:lvl1pPr>
              <a:lvl2pPr marL="742950" indent="-285750" defTabSz="739775" eaLnBrk="0" hangingPunct="0">
                <a:spcBef>
                  <a:spcPct val="50000"/>
                </a:spcBef>
                <a:defRPr sz="1000">
                  <a:solidFill>
                    <a:schemeClr val="tx1"/>
                  </a:solidFill>
                  <a:latin typeface="Arial" charset="0"/>
                  <a:cs typeface="Arial" charset="0"/>
                </a:defRPr>
              </a:lvl2pPr>
              <a:lvl3pPr marL="1143000" indent="-228600" defTabSz="739775" eaLnBrk="0" hangingPunct="0">
                <a:spcBef>
                  <a:spcPct val="50000"/>
                </a:spcBef>
                <a:defRPr sz="1000">
                  <a:solidFill>
                    <a:schemeClr val="tx1"/>
                  </a:solidFill>
                  <a:latin typeface="Arial" charset="0"/>
                  <a:cs typeface="Arial" charset="0"/>
                </a:defRPr>
              </a:lvl3pPr>
              <a:lvl4pPr marL="1600200" indent="-228600" defTabSz="739775" eaLnBrk="0" hangingPunct="0">
                <a:spcBef>
                  <a:spcPct val="50000"/>
                </a:spcBef>
                <a:defRPr sz="1000">
                  <a:solidFill>
                    <a:schemeClr val="tx1"/>
                  </a:solidFill>
                  <a:latin typeface="Arial" charset="0"/>
                  <a:cs typeface="Arial" charset="0"/>
                </a:defRPr>
              </a:lvl4pPr>
              <a:lvl5pPr marL="2057400" indent="-228600" defTabSz="739775" eaLnBrk="0" hangingPunct="0">
                <a:spcBef>
                  <a:spcPct val="50000"/>
                </a:spcBef>
                <a:defRPr sz="1000">
                  <a:solidFill>
                    <a:schemeClr val="tx1"/>
                  </a:solidFill>
                  <a:latin typeface="Arial" charset="0"/>
                  <a:cs typeface="Arial" charset="0"/>
                </a:defRPr>
              </a:lvl5pPr>
              <a:lvl6pPr marL="2514600" indent="-228600" defTabSz="739775" eaLnBrk="0" fontAlgn="base" hangingPunct="0">
                <a:spcBef>
                  <a:spcPct val="50000"/>
                </a:spcBef>
                <a:spcAft>
                  <a:spcPct val="0"/>
                </a:spcAft>
                <a:defRPr sz="1000">
                  <a:solidFill>
                    <a:schemeClr val="tx1"/>
                  </a:solidFill>
                  <a:latin typeface="Arial" charset="0"/>
                  <a:cs typeface="Arial" charset="0"/>
                </a:defRPr>
              </a:lvl6pPr>
              <a:lvl7pPr marL="2971800" indent="-228600" defTabSz="739775" eaLnBrk="0" fontAlgn="base" hangingPunct="0">
                <a:spcBef>
                  <a:spcPct val="50000"/>
                </a:spcBef>
                <a:spcAft>
                  <a:spcPct val="0"/>
                </a:spcAft>
                <a:defRPr sz="1000">
                  <a:solidFill>
                    <a:schemeClr val="tx1"/>
                  </a:solidFill>
                  <a:latin typeface="Arial" charset="0"/>
                  <a:cs typeface="Arial" charset="0"/>
                </a:defRPr>
              </a:lvl7pPr>
              <a:lvl8pPr marL="3429000" indent="-228600" defTabSz="739775" eaLnBrk="0" fontAlgn="base" hangingPunct="0">
                <a:spcBef>
                  <a:spcPct val="50000"/>
                </a:spcBef>
                <a:spcAft>
                  <a:spcPct val="0"/>
                </a:spcAft>
                <a:defRPr sz="1000">
                  <a:solidFill>
                    <a:schemeClr val="tx1"/>
                  </a:solidFill>
                  <a:latin typeface="Arial" charset="0"/>
                  <a:cs typeface="Arial" charset="0"/>
                </a:defRPr>
              </a:lvl8pPr>
              <a:lvl9pPr marL="3886200" indent="-228600" defTabSz="739775" eaLnBrk="0" fontAlgn="base" hangingPunct="0">
                <a:spcBef>
                  <a:spcPct val="50000"/>
                </a:spcBef>
                <a:spcAft>
                  <a:spcPct val="0"/>
                </a:spcAft>
                <a:defRPr sz="1000">
                  <a:solidFill>
                    <a:schemeClr val="tx1"/>
                  </a:solidFill>
                  <a:latin typeface="Arial" charset="0"/>
                  <a:cs typeface="Arial" charset="0"/>
                </a:defRPr>
              </a:lvl9pPr>
            </a:lstStyle>
            <a:p>
              <a:pPr>
                <a:spcBef>
                  <a:spcPct val="0"/>
                </a:spcBef>
              </a:pPr>
              <a:endParaRPr lang="en-US" sz="1800" b="1" dirty="0">
                <a:solidFill>
                  <a:srgbClr val="0066CC"/>
                </a:solidFill>
              </a:endParaRPr>
            </a:p>
          </p:txBody>
        </p:sp>
        <p:sp>
          <p:nvSpPr>
            <p:cNvPr id="168979" name="Text Box 19"/>
            <p:cNvSpPr txBox="1">
              <a:spLocks noChangeArrowheads="1"/>
            </p:cNvSpPr>
            <p:nvPr/>
          </p:nvSpPr>
          <p:spPr bwMode="auto">
            <a:xfrm>
              <a:off x="5032098" y="4402138"/>
              <a:ext cx="460375" cy="288925"/>
            </a:xfrm>
            <a:prstGeom prst="rect">
              <a:avLst/>
            </a:prstGeom>
            <a:solidFill>
              <a:schemeClr val="accent4">
                <a:lumMod val="60000"/>
                <a:lumOff val="40000"/>
              </a:schemeClr>
            </a:solidFill>
            <a:ln w="12700">
              <a:solidFill>
                <a:srgbClr val="0099CC"/>
              </a:solidFill>
              <a:miter lim="800000"/>
              <a:headEnd type="none" w="sm" len="sm"/>
              <a:tailEnd type="none" w="sm" len="sm"/>
            </a:ln>
          </p:spPr>
          <p:txBody>
            <a:bodyPr wrap="none" anchor="ctr"/>
            <a:lstStyle>
              <a:lvl1pPr defTabSz="739775" eaLnBrk="0" hangingPunct="0">
                <a:spcBef>
                  <a:spcPct val="50000"/>
                </a:spcBef>
                <a:defRPr sz="1000">
                  <a:solidFill>
                    <a:schemeClr val="tx1"/>
                  </a:solidFill>
                  <a:latin typeface="Arial" charset="0"/>
                  <a:cs typeface="Arial" charset="0"/>
                </a:defRPr>
              </a:lvl1pPr>
              <a:lvl2pPr marL="742950" indent="-285750" defTabSz="739775" eaLnBrk="0" hangingPunct="0">
                <a:spcBef>
                  <a:spcPct val="50000"/>
                </a:spcBef>
                <a:defRPr sz="1000">
                  <a:solidFill>
                    <a:schemeClr val="tx1"/>
                  </a:solidFill>
                  <a:latin typeface="Arial" charset="0"/>
                  <a:cs typeface="Arial" charset="0"/>
                </a:defRPr>
              </a:lvl2pPr>
              <a:lvl3pPr marL="1143000" indent="-228600" defTabSz="739775" eaLnBrk="0" hangingPunct="0">
                <a:spcBef>
                  <a:spcPct val="50000"/>
                </a:spcBef>
                <a:defRPr sz="1000">
                  <a:solidFill>
                    <a:schemeClr val="tx1"/>
                  </a:solidFill>
                  <a:latin typeface="Arial" charset="0"/>
                  <a:cs typeface="Arial" charset="0"/>
                </a:defRPr>
              </a:lvl3pPr>
              <a:lvl4pPr marL="1600200" indent="-228600" defTabSz="739775" eaLnBrk="0" hangingPunct="0">
                <a:spcBef>
                  <a:spcPct val="50000"/>
                </a:spcBef>
                <a:defRPr sz="1000">
                  <a:solidFill>
                    <a:schemeClr val="tx1"/>
                  </a:solidFill>
                  <a:latin typeface="Arial" charset="0"/>
                  <a:cs typeface="Arial" charset="0"/>
                </a:defRPr>
              </a:lvl4pPr>
              <a:lvl5pPr marL="2057400" indent="-228600" defTabSz="739775" eaLnBrk="0" hangingPunct="0">
                <a:spcBef>
                  <a:spcPct val="50000"/>
                </a:spcBef>
                <a:defRPr sz="1000">
                  <a:solidFill>
                    <a:schemeClr val="tx1"/>
                  </a:solidFill>
                  <a:latin typeface="Arial" charset="0"/>
                  <a:cs typeface="Arial" charset="0"/>
                </a:defRPr>
              </a:lvl5pPr>
              <a:lvl6pPr marL="2514600" indent="-228600" defTabSz="739775" eaLnBrk="0" fontAlgn="base" hangingPunct="0">
                <a:spcBef>
                  <a:spcPct val="50000"/>
                </a:spcBef>
                <a:spcAft>
                  <a:spcPct val="0"/>
                </a:spcAft>
                <a:defRPr sz="1000">
                  <a:solidFill>
                    <a:schemeClr val="tx1"/>
                  </a:solidFill>
                  <a:latin typeface="Arial" charset="0"/>
                  <a:cs typeface="Arial" charset="0"/>
                </a:defRPr>
              </a:lvl6pPr>
              <a:lvl7pPr marL="2971800" indent="-228600" defTabSz="739775" eaLnBrk="0" fontAlgn="base" hangingPunct="0">
                <a:spcBef>
                  <a:spcPct val="50000"/>
                </a:spcBef>
                <a:spcAft>
                  <a:spcPct val="0"/>
                </a:spcAft>
                <a:defRPr sz="1000">
                  <a:solidFill>
                    <a:schemeClr val="tx1"/>
                  </a:solidFill>
                  <a:latin typeface="Arial" charset="0"/>
                  <a:cs typeface="Arial" charset="0"/>
                </a:defRPr>
              </a:lvl7pPr>
              <a:lvl8pPr marL="3429000" indent="-228600" defTabSz="739775" eaLnBrk="0" fontAlgn="base" hangingPunct="0">
                <a:spcBef>
                  <a:spcPct val="50000"/>
                </a:spcBef>
                <a:spcAft>
                  <a:spcPct val="0"/>
                </a:spcAft>
                <a:defRPr sz="1000">
                  <a:solidFill>
                    <a:schemeClr val="tx1"/>
                  </a:solidFill>
                  <a:latin typeface="Arial" charset="0"/>
                  <a:cs typeface="Arial" charset="0"/>
                </a:defRPr>
              </a:lvl8pPr>
              <a:lvl9pPr marL="3886200" indent="-228600" defTabSz="739775" eaLnBrk="0" fontAlgn="base" hangingPunct="0">
                <a:spcBef>
                  <a:spcPct val="50000"/>
                </a:spcBef>
                <a:spcAft>
                  <a:spcPct val="0"/>
                </a:spcAft>
                <a:defRPr sz="1000">
                  <a:solidFill>
                    <a:schemeClr val="tx1"/>
                  </a:solidFill>
                  <a:latin typeface="Arial" charset="0"/>
                  <a:cs typeface="Arial" charset="0"/>
                </a:defRPr>
              </a:lvl9pPr>
            </a:lstStyle>
            <a:p>
              <a:pPr>
                <a:spcBef>
                  <a:spcPct val="0"/>
                </a:spcBef>
              </a:pPr>
              <a:endParaRPr lang="en-US" sz="1800" b="1" dirty="0">
                <a:solidFill>
                  <a:srgbClr val="0066CC"/>
                </a:solidFill>
              </a:endParaRPr>
            </a:p>
          </p:txBody>
        </p:sp>
        <p:sp>
          <p:nvSpPr>
            <p:cNvPr id="168980" name="Text Box 20"/>
            <p:cNvSpPr txBox="1">
              <a:spLocks noChangeArrowheads="1"/>
            </p:cNvSpPr>
            <p:nvPr/>
          </p:nvSpPr>
          <p:spPr bwMode="auto">
            <a:xfrm>
              <a:off x="4133573" y="3735388"/>
              <a:ext cx="461962" cy="288925"/>
            </a:xfrm>
            <a:prstGeom prst="rect">
              <a:avLst/>
            </a:prstGeom>
            <a:solidFill>
              <a:schemeClr val="accent4">
                <a:lumMod val="60000"/>
                <a:lumOff val="40000"/>
              </a:schemeClr>
            </a:solidFill>
            <a:ln w="12700">
              <a:solidFill>
                <a:srgbClr val="0099CC"/>
              </a:solidFill>
              <a:miter lim="800000"/>
              <a:headEnd type="none" w="sm" len="sm"/>
              <a:tailEnd type="none" w="sm" len="sm"/>
            </a:ln>
          </p:spPr>
          <p:txBody>
            <a:bodyPr wrap="none" anchor="ctr"/>
            <a:lstStyle>
              <a:lvl1pPr defTabSz="739775" eaLnBrk="0" hangingPunct="0">
                <a:spcBef>
                  <a:spcPct val="50000"/>
                </a:spcBef>
                <a:defRPr sz="1000">
                  <a:solidFill>
                    <a:schemeClr val="tx1"/>
                  </a:solidFill>
                  <a:latin typeface="Arial" charset="0"/>
                  <a:cs typeface="Arial" charset="0"/>
                </a:defRPr>
              </a:lvl1pPr>
              <a:lvl2pPr marL="742950" indent="-285750" defTabSz="739775" eaLnBrk="0" hangingPunct="0">
                <a:spcBef>
                  <a:spcPct val="50000"/>
                </a:spcBef>
                <a:defRPr sz="1000">
                  <a:solidFill>
                    <a:schemeClr val="tx1"/>
                  </a:solidFill>
                  <a:latin typeface="Arial" charset="0"/>
                  <a:cs typeface="Arial" charset="0"/>
                </a:defRPr>
              </a:lvl2pPr>
              <a:lvl3pPr marL="1143000" indent="-228600" defTabSz="739775" eaLnBrk="0" hangingPunct="0">
                <a:spcBef>
                  <a:spcPct val="50000"/>
                </a:spcBef>
                <a:defRPr sz="1000">
                  <a:solidFill>
                    <a:schemeClr val="tx1"/>
                  </a:solidFill>
                  <a:latin typeface="Arial" charset="0"/>
                  <a:cs typeface="Arial" charset="0"/>
                </a:defRPr>
              </a:lvl3pPr>
              <a:lvl4pPr marL="1600200" indent="-228600" defTabSz="739775" eaLnBrk="0" hangingPunct="0">
                <a:spcBef>
                  <a:spcPct val="50000"/>
                </a:spcBef>
                <a:defRPr sz="1000">
                  <a:solidFill>
                    <a:schemeClr val="tx1"/>
                  </a:solidFill>
                  <a:latin typeface="Arial" charset="0"/>
                  <a:cs typeface="Arial" charset="0"/>
                </a:defRPr>
              </a:lvl4pPr>
              <a:lvl5pPr marL="2057400" indent="-228600" defTabSz="739775" eaLnBrk="0" hangingPunct="0">
                <a:spcBef>
                  <a:spcPct val="50000"/>
                </a:spcBef>
                <a:defRPr sz="1000">
                  <a:solidFill>
                    <a:schemeClr val="tx1"/>
                  </a:solidFill>
                  <a:latin typeface="Arial" charset="0"/>
                  <a:cs typeface="Arial" charset="0"/>
                </a:defRPr>
              </a:lvl5pPr>
              <a:lvl6pPr marL="2514600" indent="-228600" defTabSz="739775" eaLnBrk="0" fontAlgn="base" hangingPunct="0">
                <a:spcBef>
                  <a:spcPct val="50000"/>
                </a:spcBef>
                <a:spcAft>
                  <a:spcPct val="0"/>
                </a:spcAft>
                <a:defRPr sz="1000">
                  <a:solidFill>
                    <a:schemeClr val="tx1"/>
                  </a:solidFill>
                  <a:latin typeface="Arial" charset="0"/>
                  <a:cs typeface="Arial" charset="0"/>
                </a:defRPr>
              </a:lvl6pPr>
              <a:lvl7pPr marL="2971800" indent="-228600" defTabSz="739775" eaLnBrk="0" fontAlgn="base" hangingPunct="0">
                <a:spcBef>
                  <a:spcPct val="50000"/>
                </a:spcBef>
                <a:spcAft>
                  <a:spcPct val="0"/>
                </a:spcAft>
                <a:defRPr sz="1000">
                  <a:solidFill>
                    <a:schemeClr val="tx1"/>
                  </a:solidFill>
                  <a:latin typeface="Arial" charset="0"/>
                  <a:cs typeface="Arial" charset="0"/>
                </a:defRPr>
              </a:lvl7pPr>
              <a:lvl8pPr marL="3429000" indent="-228600" defTabSz="739775" eaLnBrk="0" fontAlgn="base" hangingPunct="0">
                <a:spcBef>
                  <a:spcPct val="50000"/>
                </a:spcBef>
                <a:spcAft>
                  <a:spcPct val="0"/>
                </a:spcAft>
                <a:defRPr sz="1000">
                  <a:solidFill>
                    <a:schemeClr val="tx1"/>
                  </a:solidFill>
                  <a:latin typeface="Arial" charset="0"/>
                  <a:cs typeface="Arial" charset="0"/>
                </a:defRPr>
              </a:lvl8pPr>
              <a:lvl9pPr marL="3886200" indent="-228600" defTabSz="739775" eaLnBrk="0" fontAlgn="base" hangingPunct="0">
                <a:spcBef>
                  <a:spcPct val="50000"/>
                </a:spcBef>
                <a:spcAft>
                  <a:spcPct val="0"/>
                </a:spcAft>
                <a:defRPr sz="1000">
                  <a:solidFill>
                    <a:schemeClr val="tx1"/>
                  </a:solidFill>
                  <a:latin typeface="Arial" charset="0"/>
                  <a:cs typeface="Arial" charset="0"/>
                </a:defRPr>
              </a:lvl9pPr>
            </a:lstStyle>
            <a:p>
              <a:pPr>
                <a:spcBef>
                  <a:spcPct val="0"/>
                </a:spcBef>
              </a:pPr>
              <a:endParaRPr lang="en-US" sz="1800" b="1" dirty="0">
                <a:solidFill>
                  <a:srgbClr val="0066CC"/>
                </a:solidFill>
              </a:endParaRPr>
            </a:p>
          </p:txBody>
        </p:sp>
        <p:sp>
          <p:nvSpPr>
            <p:cNvPr id="168981" name="Text Box 21"/>
            <p:cNvSpPr txBox="1">
              <a:spLocks noChangeArrowheads="1"/>
            </p:cNvSpPr>
            <p:nvPr/>
          </p:nvSpPr>
          <p:spPr bwMode="auto">
            <a:xfrm>
              <a:off x="4752698" y="3429000"/>
              <a:ext cx="461962" cy="288925"/>
            </a:xfrm>
            <a:prstGeom prst="rect">
              <a:avLst/>
            </a:prstGeom>
            <a:solidFill>
              <a:schemeClr val="accent4">
                <a:lumMod val="60000"/>
                <a:lumOff val="40000"/>
              </a:schemeClr>
            </a:solidFill>
            <a:ln w="12700">
              <a:solidFill>
                <a:srgbClr val="0099CC"/>
              </a:solidFill>
              <a:miter lim="800000"/>
              <a:headEnd type="none" w="sm" len="sm"/>
              <a:tailEnd type="none" w="sm" len="sm"/>
            </a:ln>
          </p:spPr>
          <p:txBody>
            <a:bodyPr wrap="none" anchor="ctr"/>
            <a:lstStyle>
              <a:lvl1pPr defTabSz="739775" eaLnBrk="0" hangingPunct="0">
                <a:spcBef>
                  <a:spcPct val="50000"/>
                </a:spcBef>
                <a:defRPr sz="1000">
                  <a:solidFill>
                    <a:schemeClr val="tx1"/>
                  </a:solidFill>
                  <a:latin typeface="Arial" charset="0"/>
                  <a:cs typeface="Arial" charset="0"/>
                </a:defRPr>
              </a:lvl1pPr>
              <a:lvl2pPr marL="742950" indent="-285750" defTabSz="739775" eaLnBrk="0" hangingPunct="0">
                <a:spcBef>
                  <a:spcPct val="50000"/>
                </a:spcBef>
                <a:defRPr sz="1000">
                  <a:solidFill>
                    <a:schemeClr val="tx1"/>
                  </a:solidFill>
                  <a:latin typeface="Arial" charset="0"/>
                  <a:cs typeface="Arial" charset="0"/>
                </a:defRPr>
              </a:lvl2pPr>
              <a:lvl3pPr marL="1143000" indent="-228600" defTabSz="739775" eaLnBrk="0" hangingPunct="0">
                <a:spcBef>
                  <a:spcPct val="50000"/>
                </a:spcBef>
                <a:defRPr sz="1000">
                  <a:solidFill>
                    <a:schemeClr val="tx1"/>
                  </a:solidFill>
                  <a:latin typeface="Arial" charset="0"/>
                  <a:cs typeface="Arial" charset="0"/>
                </a:defRPr>
              </a:lvl3pPr>
              <a:lvl4pPr marL="1600200" indent="-228600" defTabSz="739775" eaLnBrk="0" hangingPunct="0">
                <a:spcBef>
                  <a:spcPct val="50000"/>
                </a:spcBef>
                <a:defRPr sz="1000">
                  <a:solidFill>
                    <a:schemeClr val="tx1"/>
                  </a:solidFill>
                  <a:latin typeface="Arial" charset="0"/>
                  <a:cs typeface="Arial" charset="0"/>
                </a:defRPr>
              </a:lvl4pPr>
              <a:lvl5pPr marL="2057400" indent="-228600" defTabSz="739775" eaLnBrk="0" hangingPunct="0">
                <a:spcBef>
                  <a:spcPct val="50000"/>
                </a:spcBef>
                <a:defRPr sz="1000">
                  <a:solidFill>
                    <a:schemeClr val="tx1"/>
                  </a:solidFill>
                  <a:latin typeface="Arial" charset="0"/>
                  <a:cs typeface="Arial" charset="0"/>
                </a:defRPr>
              </a:lvl5pPr>
              <a:lvl6pPr marL="2514600" indent="-228600" defTabSz="739775" eaLnBrk="0" fontAlgn="base" hangingPunct="0">
                <a:spcBef>
                  <a:spcPct val="50000"/>
                </a:spcBef>
                <a:spcAft>
                  <a:spcPct val="0"/>
                </a:spcAft>
                <a:defRPr sz="1000">
                  <a:solidFill>
                    <a:schemeClr val="tx1"/>
                  </a:solidFill>
                  <a:latin typeface="Arial" charset="0"/>
                  <a:cs typeface="Arial" charset="0"/>
                </a:defRPr>
              </a:lvl6pPr>
              <a:lvl7pPr marL="2971800" indent="-228600" defTabSz="739775" eaLnBrk="0" fontAlgn="base" hangingPunct="0">
                <a:spcBef>
                  <a:spcPct val="50000"/>
                </a:spcBef>
                <a:spcAft>
                  <a:spcPct val="0"/>
                </a:spcAft>
                <a:defRPr sz="1000">
                  <a:solidFill>
                    <a:schemeClr val="tx1"/>
                  </a:solidFill>
                  <a:latin typeface="Arial" charset="0"/>
                  <a:cs typeface="Arial" charset="0"/>
                </a:defRPr>
              </a:lvl7pPr>
              <a:lvl8pPr marL="3429000" indent="-228600" defTabSz="739775" eaLnBrk="0" fontAlgn="base" hangingPunct="0">
                <a:spcBef>
                  <a:spcPct val="50000"/>
                </a:spcBef>
                <a:spcAft>
                  <a:spcPct val="0"/>
                </a:spcAft>
                <a:defRPr sz="1000">
                  <a:solidFill>
                    <a:schemeClr val="tx1"/>
                  </a:solidFill>
                  <a:latin typeface="Arial" charset="0"/>
                  <a:cs typeface="Arial" charset="0"/>
                </a:defRPr>
              </a:lvl8pPr>
              <a:lvl9pPr marL="3886200" indent="-228600" defTabSz="739775" eaLnBrk="0" fontAlgn="base" hangingPunct="0">
                <a:spcBef>
                  <a:spcPct val="50000"/>
                </a:spcBef>
                <a:spcAft>
                  <a:spcPct val="0"/>
                </a:spcAft>
                <a:defRPr sz="1000">
                  <a:solidFill>
                    <a:schemeClr val="tx1"/>
                  </a:solidFill>
                  <a:latin typeface="Arial" charset="0"/>
                  <a:cs typeface="Arial" charset="0"/>
                </a:defRPr>
              </a:lvl9pPr>
            </a:lstStyle>
            <a:p>
              <a:pPr>
                <a:spcBef>
                  <a:spcPct val="0"/>
                </a:spcBef>
              </a:pPr>
              <a:endParaRPr lang="en-US" sz="1800" b="1" dirty="0">
                <a:solidFill>
                  <a:srgbClr val="0066CC"/>
                </a:solidFill>
              </a:endParaRPr>
            </a:p>
          </p:txBody>
        </p:sp>
      </p:grpSp>
      <p:sp>
        <p:nvSpPr>
          <p:cNvPr id="168982" name="Text Box 22"/>
          <p:cNvSpPr txBox="1">
            <a:spLocks noChangeArrowheads="1"/>
          </p:cNvSpPr>
          <p:nvPr/>
        </p:nvSpPr>
        <p:spPr bwMode="auto">
          <a:xfrm>
            <a:off x="446427" y="3793602"/>
            <a:ext cx="2646878" cy="369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39775" eaLnBrk="0" hangingPunct="0">
              <a:spcBef>
                <a:spcPct val="50000"/>
              </a:spcBef>
              <a:defRPr sz="1000">
                <a:solidFill>
                  <a:schemeClr val="tx1"/>
                </a:solidFill>
                <a:latin typeface="Arial" charset="0"/>
                <a:cs typeface="Arial" charset="0"/>
              </a:defRPr>
            </a:lvl1pPr>
            <a:lvl2pPr marL="742950" indent="-285750" defTabSz="739775" eaLnBrk="0" hangingPunct="0">
              <a:spcBef>
                <a:spcPct val="50000"/>
              </a:spcBef>
              <a:defRPr sz="1000">
                <a:solidFill>
                  <a:schemeClr val="tx1"/>
                </a:solidFill>
                <a:latin typeface="Arial" charset="0"/>
                <a:cs typeface="Arial" charset="0"/>
              </a:defRPr>
            </a:lvl2pPr>
            <a:lvl3pPr marL="1143000" indent="-228600" defTabSz="739775" eaLnBrk="0" hangingPunct="0">
              <a:spcBef>
                <a:spcPct val="50000"/>
              </a:spcBef>
              <a:defRPr sz="1000">
                <a:solidFill>
                  <a:schemeClr val="tx1"/>
                </a:solidFill>
                <a:latin typeface="Arial" charset="0"/>
                <a:cs typeface="Arial" charset="0"/>
              </a:defRPr>
            </a:lvl3pPr>
            <a:lvl4pPr marL="1600200" indent="-228600" defTabSz="739775" eaLnBrk="0" hangingPunct="0">
              <a:spcBef>
                <a:spcPct val="50000"/>
              </a:spcBef>
              <a:defRPr sz="1000">
                <a:solidFill>
                  <a:schemeClr val="tx1"/>
                </a:solidFill>
                <a:latin typeface="Arial" charset="0"/>
                <a:cs typeface="Arial" charset="0"/>
              </a:defRPr>
            </a:lvl4pPr>
            <a:lvl5pPr marL="2057400" indent="-228600" defTabSz="739775" eaLnBrk="0" hangingPunct="0">
              <a:spcBef>
                <a:spcPct val="50000"/>
              </a:spcBef>
              <a:defRPr sz="1000">
                <a:solidFill>
                  <a:schemeClr val="tx1"/>
                </a:solidFill>
                <a:latin typeface="Arial" charset="0"/>
                <a:cs typeface="Arial" charset="0"/>
              </a:defRPr>
            </a:lvl5pPr>
            <a:lvl6pPr marL="2514600" indent="-228600" defTabSz="739775" eaLnBrk="0" fontAlgn="base" hangingPunct="0">
              <a:spcBef>
                <a:spcPct val="50000"/>
              </a:spcBef>
              <a:spcAft>
                <a:spcPct val="0"/>
              </a:spcAft>
              <a:defRPr sz="1000">
                <a:solidFill>
                  <a:schemeClr val="tx1"/>
                </a:solidFill>
                <a:latin typeface="Arial" charset="0"/>
                <a:cs typeface="Arial" charset="0"/>
              </a:defRPr>
            </a:lvl6pPr>
            <a:lvl7pPr marL="2971800" indent="-228600" defTabSz="739775" eaLnBrk="0" fontAlgn="base" hangingPunct="0">
              <a:spcBef>
                <a:spcPct val="50000"/>
              </a:spcBef>
              <a:spcAft>
                <a:spcPct val="0"/>
              </a:spcAft>
              <a:defRPr sz="1000">
                <a:solidFill>
                  <a:schemeClr val="tx1"/>
                </a:solidFill>
                <a:latin typeface="Arial" charset="0"/>
                <a:cs typeface="Arial" charset="0"/>
              </a:defRPr>
            </a:lvl7pPr>
            <a:lvl8pPr marL="3429000" indent="-228600" defTabSz="739775" eaLnBrk="0" fontAlgn="base" hangingPunct="0">
              <a:spcBef>
                <a:spcPct val="50000"/>
              </a:spcBef>
              <a:spcAft>
                <a:spcPct val="0"/>
              </a:spcAft>
              <a:defRPr sz="1000">
                <a:solidFill>
                  <a:schemeClr val="tx1"/>
                </a:solidFill>
                <a:latin typeface="Arial" charset="0"/>
                <a:cs typeface="Arial" charset="0"/>
              </a:defRPr>
            </a:lvl8pPr>
            <a:lvl9pPr marL="3886200" indent="-228600" defTabSz="739775" eaLnBrk="0" fontAlgn="base" hangingPunct="0">
              <a:spcBef>
                <a:spcPct val="50000"/>
              </a:spcBef>
              <a:spcAft>
                <a:spcPct val="0"/>
              </a:spcAft>
              <a:defRPr sz="1000">
                <a:solidFill>
                  <a:schemeClr val="tx1"/>
                </a:solidFill>
                <a:latin typeface="Arial" charset="0"/>
                <a:cs typeface="Arial" charset="0"/>
              </a:defRPr>
            </a:lvl9pPr>
          </a:lstStyle>
          <a:p>
            <a:pPr algn="ctr">
              <a:spcBef>
                <a:spcPct val="0"/>
              </a:spcBef>
            </a:pPr>
            <a:r>
              <a:rPr lang="en-GB" sz="1800" b="1" i="1" dirty="0"/>
              <a:t>Other current systems</a:t>
            </a:r>
          </a:p>
        </p:txBody>
      </p:sp>
      <p:sp>
        <p:nvSpPr>
          <p:cNvPr id="168983" name="Text Box 23"/>
          <p:cNvSpPr txBox="1">
            <a:spLocks noChangeArrowheads="1"/>
          </p:cNvSpPr>
          <p:nvPr/>
        </p:nvSpPr>
        <p:spPr bwMode="auto">
          <a:xfrm>
            <a:off x="6710302" y="3803650"/>
            <a:ext cx="1967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39775" eaLnBrk="0" hangingPunct="0">
              <a:spcBef>
                <a:spcPct val="50000"/>
              </a:spcBef>
              <a:defRPr sz="1000">
                <a:solidFill>
                  <a:schemeClr val="tx1"/>
                </a:solidFill>
                <a:latin typeface="Arial" charset="0"/>
                <a:cs typeface="Arial" charset="0"/>
              </a:defRPr>
            </a:lvl1pPr>
            <a:lvl2pPr marL="742950" indent="-285750" defTabSz="739775" eaLnBrk="0" hangingPunct="0">
              <a:spcBef>
                <a:spcPct val="50000"/>
              </a:spcBef>
              <a:defRPr sz="1000">
                <a:solidFill>
                  <a:schemeClr val="tx1"/>
                </a:solidFill>
                <a:latin typeface="Arial" charset="0"/>
                <a:cs typeface="Arial" charset="0"/>
              </a:defRPr>
            </a:lvl2pPr>
            <a:lvl3pPr marL="1143000" indent="-228600" defTabSz="739775" eaLnBrk="0" hangingPunct="0">
              <a:spcBef>
                <a:spcPct val="50000"/>
              </a:spcBef>
              <a:defRPr sz="1000">
                <a:solidFill>
                  <a:schemeClr val="tx1"/>
                </a:solidFill>
                <a:latin typeface="Arial" charset="0"/>
                <a:cs typeface="Arial" charset="0"/>
              </a:defRPr>
            </a:lvl3pPr>
            <a:lvl4pPr marL="1600200" indent="-228600" defTabSz="739775" eaLnBrk="0" hangingPunct="0">
              <a:spcBef>
                <a:spcPct val="50000"/>
              </a:spcBef>
              <a:defRPr sz="1000">
                <a:solidFill>
                  <a:schemeClr val="tx1"/>
                </a:solidFill>
                <a:latin typeface="Arial" charset="0"/>
                <a:cs typeface="Arial" charset="0"/>
              </a:defRPr>
            </a:lvl4pPr>
            <a:lvl5pPr marL="2057400" indent="-228600" defTabSz="739775" eaLnBrk="0" hangingPunct="0">
              <a:spcBef>
                <a:spcPct val="50000"/>
              </a:spcBef>
              <a:defRPr sz="1000">
                <a:solidFill>
                  <a:schemeClr val="tx1"/>
                </a:solidFill>
                <a:latin typeface="Arial" charset="0"/>
                <a:cs typeface="Arial" charset="0"/>
              </a:defRPr>
            </a:lvl5pPr>
            <a:lvl6pPr marL="2514600" indent="-228600" defTabSz="739775" eaLnBrk="0" fontAlgn="base" hangingPunct="0">
              <a:spcBef>
                <a:spcPct val="50000"/>
              </a:spcBef>
              <a:spcAft>
                <a:spcPct val="0"/>
              </a:spcAft>
              <a:defRPr sz="1000">
                <a:solidFill>
                  <a:schemeClr val="tx1"/>
                </a:solidFill>
                <a:latin typeface="Arial" charset="0"/>
                <a:cs typeface="Arial" charset="0"/>
              </a:defRPr>
            </a:lvl6pPr>
            <a:lvl7pPr marL="2971800" indent="-228600" defTabSz="739775" eaLnBrk="0" fontAlgn="base" hangingPunct="0">
              <a:spcBef>
                <a:spcPct val="50000"/>
              </a:spcBef>
              <a:spcAft>
                <a:spcPct val="0"/>
              </a:spcAft>
              <a:defRPr sz="1000">
                <a:solidFill>
                  <a:schemeClr val="tx1"/>
                </a:solidFill>
                <a:latin typeface="Arial" charset="0"/>
                <a:cs typeface="Arial" charset="0"/>
              </a:defRPr>
            </a:lvl7pPr>
            <a:lvl8pPr marL="3429000" indent="-228600" defTabSz="739775" eaLnBrk="0" fontAlgn="base" hangingPunct="0">
              <a:spcBef>
                <a:spcPct val="50000"/>
              </a:spcBef>
              <a:spcAft>
                <a:spcPct val="0"/>
              </a:spcAft>
              <a:defRPr sz="1000">
                <a:solidFill>
                  <a:schemeClr val="tx1"/>
                </a:solidFill>
                <a:latin typeface="Arial" charset="0"/>
                <a:cs typeface="Arial" charset="0"/>
              </a:defRPr>
            </a:lvl8pPr>
            <a:lvl9pPr marL="3886200" indent="-228600" defTabSz="739775" eaLnBrk="0" fontAlgn="base" hangingPunct="0">
              <a:spcBef>
                <a:spcPct val="50000"/>
              </a:spcBef>
              <a:spcAft>
                <a:spcPct val="0"/>
              </a:spcAft>
              <a:defRPr sz="1000">
                <a:solidFill>
                  <a:schemeClr val="tx1"/>
                </a:solidFill>
                <a:latin typeface="Arial" charset="0"/>
                <a:cs typeface="Arial" charset="0"/>
              </a:defRPr>
            </a:lvl9pPr>
          </a:lstStyle>
          <a:p>
            <a:pPr algn="ctr">
              <a:spcBef>
                <a:spcPct val="0"/>
              </a:spcBef>
            </a:pPr>
            <a:r>
              <a:rPr lang="en-GB" sz="1800" b="1" i="1" dirty="0"/>
              <a:t>Legacy systems</a:t>
            </a:r>
          </a:p>
        </p:txBody>
      </p:sp>
      <p:sp>
        <p:nvSpPr>
          <p:cNvPr id="168984" name="Text Box 24"/>
          <p:cNvSpPr txBox="1">
            <a:spLocks noChangeArrowheads="1"/>
          </p:cNvSpPr>
          <p:nvPr/>
        </p:nvSpPr>
        <p:spPr bwMode="auto">
          <a:xfrm>
            <a:off x="6521839" y="6097384"/>
            <a:ext cx="21082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39775" eaLnBrk="0" hangingPunct="0">
              <a:spcBef>
                <a:spcPct val="50000"/>
              </a:spcBef>
              <a:defRPr sz="1000">
                <a:solidFill>
                  <a:schemeClr val="tx1"/>
                </a:solidFill>
                <a:latin typeface="Arial" charset="0"/>
                <a:cs typeface="Arial" charset="0"/>
              </a:defRPr>
            </a:lvl1pPr>
            <a:lvl2pPr marL="742950" indent="-285750" defTabSz="739775" eaLnBrk="0" hangingPunct="0">
              <a:spcBef>
                <a:spcPct val="50000"/>
              </a:spcBef>
              <a:defRPr sz="1000">
                <a:solidFill>
                  <a:schemeClr val="tx1"/>
                </a:solidFill>
                <a:latin typeface="Arial" charset="0"/>
                <a:cs typeface="Arial" charset="0"/>
              </a:defRPr>
            </a:lvl2pPr>
            <a:lvl3pPr marL="1143000" indent="-228600" defTabSz="739775" eaLnBrk="0" hangingPunct="0">
              <a:spcBef>
                <a:spcPct val="50000"/>
              </a:spcBef>
              <a:defRPr sz="1000">
                <a:solidFill>
                  <a:schemeClr val="tx1"/>
                </a:solidFill>
                <a:latin typeface="Arial" charset="0"/>
                <a:cs typeface="Arial" charset="0"/>
              </a:defRPr>
            </a:lvl3pPr>
            <a:lvl4pPr marL="1600200" indent="-228600" defTabSz="739775" eaLnBrk="0" hangingPunct="0">
              <a:spcBef>
                <a:spcPct val="50000"/>
              </a:spcBef>
              <a:defRPr sz="1000">
                <a:solidFill>
                  <a:schemeClr val="tx1"/>
                </a:solidFill>
                <a:latin typeface="Arial" charset="0"/>
                <a:cs typeface="Arial" charset="0"/>
              </a:defRPr>
            </a:lvl4pPr>
            <a:lvl5pPr marL="2057400" indent="-228600" defTabSz="739775" eaLnBrk="0" hangingPunct="0">
              <a:spcBef>
                <a:spcPct val="50000"/>
              </a:spcBef>
              <a:defRPr sz="1000">
                <a:solidFill>
                  <a:schemeClr val="tx1"/>
                </a:solidFill>
                <a:latin typeface="Arial" charset="0"/>
                <a:cs typeface="Arial" charset="0"/>
              </a:defRPr>
            </a:lvl5pPr>
            <a:lvl6pPr marL="2514600" indent="-228600" defTabSz="739775" eaLnBrk="0" fontAlgn="base" hangingPunct="0">
              <a:spcBef>
                <a:spcPct val="50000"/>
              </a:spcBef>
              <a:spcAft>
                <a:spcPct val="0"/>
              </a:spcAft>
              <a:defRPr sz="1000">
                <a:solidFill>
                  <a:schemeClr val="tx1"/>
                </a:solidFill>
                <a:latin typeface="Arial" charset="0"/>
                <a:cs typeface="Arial" charset="0"/>
              </a:defRPr>
            </a:lvl6pPr>
            <a:lvl7pPr marL="2971800" indent="-228600" defTabSz="739775" eaLnBrk="0" fontAlgn="base" hangingPunct="0">
              <a:spcBef>
                <a:spcPct val="50000"/>
              </a:spcBef>
              <a:spcAft>
                <a:spcPct val="0"/>
              </a:spcAft>
              <a:defRPr sz="1000">
                <a:solidFill>
                  <a:schemeClr val="tx1"/>
                </a:solidFill>
                <a:latin typeface="Arial" charset="0"/>
                <a:cs typeface="Arial" charset="0"/>
              </a:defRPr>
            </a:lvl7pPr>
            <a:lvl8pPr marL="3429000" indent="-228600" defTabSz="739775" eaLnBrk="0" fontAlgn="base" hangingPunct="0">
              <a:spcBef>
                <a:spcPct val="50000"/>
              </a:spcBef>
              <a:spcAft>
                <a:spcPct val="0"/>
              </a:spcAft>
              <a:defRPr sz="1000">
                <a:solidFill>
                  <a:schemeClr val="tx1"/>
                </a:solidFill>
                <a:latin typeface="Arial" charset="0"/>
                <a:cs typeface="Arial" charset="0"/>
              </a:defRPr>
            </a:lvl8pPr>
            <a:lvl9pPr marL="3886200" indent="-228600" defTabSz="739775" eaLnBrk="0" fontAlgn="base" hangingPunct="0">
              <a:spcBef>
                <a:spcPct val="50000"/>
              </a:spcBef>
              <a:spcAft>
                <a:spcPct val="0"/>
              </a:spcAft>
              <a:defRPr sz="1000">
                <a:solidFill>
                  <a:schemeClr val="tx1"/>
                </a:solidFill>
                <a:latin typeface="Arial" charset="0"/>
                <a:cs typeface="Arial" charset="0"/>
              </a:defRPr>
            </a:lvl9pPr>
          </a:lstStyle>
          <a:p>
            <a:pPr algn="ctr">
              <a:spcBef>
                <a:spcPct val="0"/>
              </a:spcBef>
            </a:pPr>
            <a:r>
              <a:rPr lang="en-GB" sz="1800" b="1" i="1" dirty="0"/>
              <a:t>Central d</a:t>
            </a:r>
            <a:r>
              <a:rPr lang="en-GB" sz="1800" b="1" i="1" dirty="0" smtClean="0"/>
              <a:t>atabase </a:t>
            </a:r>
            <a:endParaRPr lang="en-GB" sz="1800" b="1" i="1" dirty="0"/>
          </a:p>
        </p:txBody>
      </p:sp>
      <p:sp>
        <p:nvSpPr>
          <p:cNvPr id="168987" name="AutoShape 27"/>
          <p:cNvSpPr>
            <a:spLocks noChangeArrowheads="1"/>
          </p:cNvSpPr>
          <p:nvPr/>
        </p:nvSpPr>
        <p:spPr bwMode="auto">
          <a:xfrm>
            <a:off x="7041780" y="4779759"/>
            <a:ext cx="1068388" cy="1298575"/>
          </a:xfrm>
          <a:prstGeom prst="can">
            <a:avLst>
              <a:gd name="adj" fmla="val 30386"/>
            </a:avLst>
          </a:prstGeom>
          <a:solidFill>
            <a:srgbClr val="99CCFF"/>
          </a:solidFill>
          <a:ln w="12700">
            <a:solidFill>
              <a:schemeClr val="tx1"/>
            </a:solidFill>
            <a:round/>
            <a:headEnd/>
            <a:tailEnd/>
          </a:ln>
        </p:spPr>
        <p:txBody>
          <a:bodyPr wrap="none" anchor="ctr"/>
          <a:lstStyle/>
          <a:p>
            <a:pPr eaLnBrk="0" hangingPunct="0">
              <a:spcBef>
                <a:spcPct val="50000"/>
              </a:spcBef>
            </a:pPr>
            <a:endParaRPr lang="en-US" dirty="0"/>
          </a:p>
        </p:txBody>
      </p:sp>
      <p:sp>
        <p:nvSpPr>
          <p:cNvPr id="28" name="Text Box 22"/>
          <p:cNvSpPr txBox="1">
            <a:spLocks noChangeArrowheads="1"/>
          </p:cNvSpPr>
          <p:nvPr/>
        </p:nvSpPr>
        <p:spPr bwMode="auto">
          <a:xfrm>
            <a:off x="398414" y="6297234"/>
            <a:ext cx="3570208" cy="369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39775" eaLnBrk="0" hangingPunct="0">
              <a:spcBef>
                <a:spcPct val="50000"/>
              </a:spcBef>
              <a:defRPr sz="1000">
                <a:solidFill>
                  <a:schemeClr val="tx1"/>
                </a:solidFill>
                <a:latin typeface="Arial" charset="0"/>
                <a:cs typeface="Arial" charset="0"/>
              </a:defRPr>
            </a:lvl1pPr>
            <a:lvl2pPr marL="742950" indent="-285750" defTabSz="739775" eaLnBrk="0" hangingPunct="0">
              <a:spcBef>
                <a:spcPct val="50000"/>
              </a:spcBef>
              <a:defRPr sz="1000">
                <a:solidFill>
                  <a:schemeClr val="tx1"/>
                </a:solidFill>
                <a:latin typeface="Arial" charset="0"/>
                <a:cs typeface="Arial" charset="0"/>
              </a:defRPr>
            </a:lvl2pPr>
            <a:lvl3pPr marL="1143000" indent="-228600" defTabSz="739775" eaLnBrk="0" hangingPunct="0">
              <a:spcBef>
                <a:spcPct val="50000"/>
              </a:spcBef>
              <a:defRPr sz="1000">
                <a:solidFill>
                  <a:schemeClr val="tx1"/>
                </a:solidFill>
                <a:latin typeface="Arial" charset="0"/>
                <a:cs typeface="Arial" charset="0"/>
              </a:defRPr>
            </a:lvl3pPr>
            <a:lvl4pPr marL="1600200" indent="-228600" defTabSz="739775" eaLnBrk="0" hangingPunct="0">
              <a:spcBef>
                <a:spcPct val="50000"/>
              </a:spcBef>
              <a:defRPr sz="1000">
                <a:solidFill>
                  <a:schemeClr val="tx1"/>
                </a:solidFill>
                <a:latin typeface="Arial" charset="0"/>
                <a:cs typeface="Arial" charset="0"/>
              </a:defRPr>
            </a:lvl4pPr>
            <a:lvl5pPr marL="2057400" indent="-228600" defTabSz="739775" eaLnBrk="0" hangingPunct="0">
              <a:spcBef>
                <a:spcPct val="50000"/>
              </a:spcBef>
              <a:defRPr sz="1000">
                <a:solidFill>
                  <a:schemeClr val="tx1"/>
                </a:solidFill>
                <a:latin typeface="Arial" charset="0"/>
                <a:cs typeface="Arial" charset="0"/>
              </a:defRPr>
            </a:lvl5pPr>
            <a:lvl6pPr marL="2514600" indent="-228600" defTabSz="739775" eaLnBrk="0" fontAlgn="base" hangingPunct="0">
              <a:spcBef>
                <a:spcPct val="50000"/>
              </a:spcBef>
              <a:spcAft>
                <a:spcPct val="0"/>
              </a:spcAft>
              <a:defRPr sz="1000">
                <a:solidFill>
                  <a:schemeClr val="tx1"/>
                </a:solidFill>
                <a:latin typeface="Arial" charset="0"/>
                <a:cs typeface="Arial" charset="0"/>
              </a:defRPr>
            </a:lvl6pPr>
            <a:lvl7pPr marL="2971800" indent="-228600" defTabSz="739775" eaLnBrk="0" fontAlgn="base" hangingPunct="0">
              <a:spcBef>
                <a:spcPct val="50000"/>
              </a:spcBef>
              <a:spcAft>
                <a:spcPct val="0"/>
              </a:spcAft>
              <a:defRPr sz="1000">
                <a:solidFill>
                  <a:schemeClr val="tx1"/>
                </a:solidFill>
                <a:latin typeface="Arial" charset="0"/>
                <a:cs typeface="Arial" charset="0"/>
              </a:defRPr>
            </a:lvl7pPr>
            <a:lvl8pPr marL="3429000" indent="-228600" defTabSz="739775" eaLnBrk="0" fontAlgn="base" hangingPunct="0">
              <a:spcBef>
                <a:spcPct val="50000"/>
              </a:spcBef>
              <a:spcAft>
                <a:spcPct val="0"/>
              </a:spcAft>
              <a:defRPr sz="1000">
                <a:solidFill>
                  <a:schemeClr val="tx1"/>
                </a:solidFill>
                <a:latin typeface="Arial" charset="0"/>
                <a:cs typeface="Arial" charset="0"/>
              </a:defRPr>
            </a:lvl8pPr>
            <a:lvl9pPr marL="3886200" indent="-228600" defTabSz="739775" eaLnBrk="0" fontAlgn="base" hangingPunct="0">
              <a:spcBef>
                <a:spcPct val="50000"/>
              </a:spcBef>
              <a:spcAft>
                <a:spcPct val="0"/>
              </a:spcAft>
              <a:defRPr sz="1000">
                <a:solidFill>
                  <a:schemeClr val="tx1"/>
                </a:solidFill>
                <a:latin typeface="Arial" charset="0"/>
                <a:cs typeface="Arial" charset="0"/>
              </a:defRPr>
            </a:lvl9pPr>
          </a:lstStyle>
          <a:p>
            <a:pPr algn="ctr">
              <a:spcBef>
                <a:spcPct val="0"/>
              </a:spcBef>
            </a:pPr>
            <a:r>
              <a:rPr lang="en-GB" sz="1800" b="1" i="1" dirty="0" smtClean="0"/>
              <a:t>External systems or databases</a:t>
            </a:r>
            <a:endParaRPr lang="en-GB" sz="1800" b="1" i="1" dirty="0"/>
          </a:p>
        </p:txBody>
      </p:sp>
    </p:spTree>
    <p:extLst>
      <p:ext uri="{BB962C8B-B14F-4D97-AF65-F5344CB8AC3E}">
        <p14:creationId xmlns:p14="http://schemas.microsoft.com/office/powerpoint/2010/main" val="20460300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smtClean="0"/>
              <a:t>Objectives</a:t>
            </a:r>
          </a:p>
          <a:p>
            <a:pPr lvl="1"/>
            <a:r>
              <a:rPr lang="en-GB" dirty="0" smtClean="0"/>
              <a:t>Test interfaces between different systems</a:t>
            </a:r>
          </a:p>
          <a:p>
            <a:pPr lvl="1"/>
            <a:r>
              <a:rPr lang="en-GB" dirty="0"/>
              <a:t>Test business processes or workflows which may involve a series of systems</a:t>
            </a:r>
          </a:p>
          <a:p>
            <a:pPr lvl="1"/>
            <a:r>
              <a:rPr lang="en-GB" dirty="0" smtClean="0"/>
              <a:t>Test interactions between hardware and software, including data transfer, networks</a:t>
            </a:r>
            <a:r>
              <a:rPr lang="en-GB" dirty="0"/>
              <a:t>, connections, protocols</a:t>
            </a:r>
            <a:r>
              <a:rPr lang="en-GB" dirty="0" smtClean="0"/>
              <a:t>, security</a:t>
            </a:r>
          </a:p>
          <a:p>
            <a:pPr lvl="1"/>
            <a:r>
              <a:rPr lang="en-GB" dirty="0" smtClean="0"/>
              <a:t>Usually done after system testing</a:t>
            </a:r>
          </a:p>
          <a:p>
            <a:r>
              <a:rPr lang="en-GB" dirty="0" smtClean="0"/>
              <a:t>Test </a:t>
            </a:r>
            <a:r>
              <a:rPr lang="en-GB" dirty="0"/>
              <a:t>basis</a:t>
            </a:r>
          </a:p>
          <a:p>
            <a:pPr lvl="1"/>
            <a:r>
              <a:rPr lang="en-GB" dirty="0" smtClean="0"/>
              <a:t>System </a:t>
            </a:r>
            <a:r>
              <a:rPr lang="en-GB" dirty="0"/>
              <a:t>design</a:t>
            </a:r>
          </a:p>
          <a:p>
            <a:pPr lvl="1"/>
            <a:r>
              <a:rPr lang="en-GB" dirty="0" smtClean="0"/>
              <a:t>Business processes, workflows </a:t>
            </a:r>
            <a:endParaRPr lang="en-GB" dirty="0"/>
          </a:p>
          <a:p>
            <a:pPr lvl="1"/>
            <a:r>
              <a:rPr lang="en-GB" dirty="0"/>
              <a:t>Use cases</a:t>
            </a:r>
          </a:p>
          <a:p>
            <a:r>
              <a:rPr lang="en-GB" dirty="0" smtClean="0"/>
              <a:t>Test objects</a:t>
            </a:r>
            <a:endParaRPr lang="en-GB" dirty="0"/>
          </a:p>
          <a:p>
            <a:pPr lvl="1"/>
            <a:r>
              <a:rPr lang="en-GB" dirty="0"/>
              <a:t>Sub-systems database implementation</a:t>
            </a:r>
          </a:p>
          <a:p>
            <a:pPr lvl="1"/>
            <a:r>
              <a:rPr lang="en-GB" dirty="0" smtClean="0"/>
              <a:t>Infrastructure</a:t>
            </a:r>
          </a:p>
          <a:p>
            <a:pPr lvl="1"/>
            <a:r>
              <a:rPr lang="en-GB" dirty="0" smtClean="0"/>
              <a:t>Interfaces between systems</a:t>
            </a:r>
            <a:endParaRPr lang="en-GB" dirty="0"/>
          </a:p>
          <a:p>
            <a:pPr lvl="1"/>
            <a:endParaRPr lang="en-GB" dirty="0" smtClean="0"/>
          </a:p>
        </p:txBody>
      </p:sp>
      <p:sp>
        <p:nvSpPr>
          <p:cNvPr id="2" name="Title 1"/>
          <p:cNvSpPr>
            <a:spLocks noGrp="1"/>
          </p:cNvSpPr>
          <p:nvPr>
            <p:ph type="title"/>
          </p:nvPr>
        </p:nvSpPr>
        <p:spPr/>
        <p:txBody>
          <a:bodyPr/>
          <a:lstStyle/>
          <a:p>
            <a:r>
              <a:rPr lang="en-GB" dirty="0" smtClean="0"/>
              <a:t>System Integration Testing</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5"/>
          </p:nvPr>
        </p:nvSpPr>
        <p:spPr/>
        <p:txBody>
          <a:bodyPr>
            <a:normAutofit/>
          </a:bodyPr>
          <a:lstStyle/>
          <a:p>
            <a:r>
              <a:rPr lang="en-GB" dirty="0" smtClean="0"/>
              <a:t>Typical defects and failures</a:t>
            </a:r>
          </a:p>
          <a:p>
            <a:pPr lvl="1"/>
            <a:r>
              <a:rPr lang="en-GB" dirty="0" smtClean="0"/>
              <a:t>Communication failures or incompatibility between systems</a:t>
            </a:r>
            <a:br>
              <a:rPr lang="en-GB" dirty="0" smtClean="0"/>
            </a:br>
            <a:endParaRPr lang="en-GB" dirty="0" smtClean="0"/>
          </a:p>
          <a:p>
            <a:r>
              <a:rPr lang="en-GB" dirty="0" smtClean="0"/>
              <a:t>Tool support</a:t>
            </a:r>
          </a:p>
          <a:p>
            <a:pPr lvl="1"/>
            <a:r>
              <a:rPr lang="en-GB" dirty="0" smtClean="0"/>
              <a:t>May need to simulate functioning of external systems or databases</a:t>
            </a:r>
            <a:br>
              <a:rPr lang="en-GB" dirty="0" smtClean="0"/>
            </a:br>
            <a:endParaRPr lang="en-GB" dirty="0" smtClean="0"/>
          </a:p>
          <a:p>
            <a:r>
              <a:rPr lang="en-GB" dirty="0"/>
              <a:t>Responsibilities and environment</a:t>
            </a:r>
            <a:endParaRPr lang="en-GB" dirty="0" smtClean="0"/>
          </a:p>
          <a:p>
            <a:pPr lvl="1"/>
            <a:r>
              <a:rPr lang="en-US" dirty="0" smtClean="0"/>
              <a:t>Independent test team</a:t>
            </a:r>
          </a:p>
          <a:p>
            <a:pPr lvl="1"/>
            <a:r>
              <a:rPr lang="en-GB" dirty="0"/>
              <a:t>Test environment </a:t>
            </a:r>
            <a:r>
              <a:rPr lang="en-GB" dirty="0" smtClean="0"/>
              <a:t>should be close to live system</a:t>
            </a:r>
            <a:endParaRPr lang="en-GB" dirty="0"/>
          </a:p>
          <a:p>
            <a:pPr lvl="1"/>
            <a:r>
              <a:rPr lang="en-GB" dirty="0" smtClean="0"/>
              <a:t>Testers may </a:t>
            </a:r>
            <a:r>
              <a:rPr lang="en-GB" dirty="0"/>
              <a:t>control only </a:t>
            </a:r>
            <a:r>
              <a:rPr lang="en-GB" dirty="0" smtClean="0"/>
              <a:t>their side </a:t>
            </a:r>
            <a:r>
              <a:rPr lang="en-GB" dirty="0"/>
              <a:t>of the </a:t>
            </a:r>
            <a:r>
              <a:rPr lang="en-GB" dirty="0" smtClean="0"/>
              <a:t>interface to external systems</a:t>
            </a:r>
            <a:endParaRPr lang="en-GB" dirty="0"/>
          </a:p>
          <a:p>
            <a:pPr lvl="1"/>
            <a:r>
              <a:rPr lang="en-GB" dirty="0" smtClean="0"/>
              <a:t>Cross-platform </a:t>
            </a:r>
            <a:r>
              <a:rPr lang="en-GB" dirty="0"/>
              <a:t>issues may be significant</a:t>
            </a:r>
          </a:p>
          <a:p>
            <a:pPr lvl="1"/>
            <a:endParaRPr lang="en-GB" dirty="0" smtClean="0"/>
          </a:p>
        </p:txBody>
      </p:sp>
      <p:sp>
        <p:nvSpPr>
          <p:cNvPr id="3" name="Title 2"/>
          <p:cNvSpPr>
            <a:spLocks noGrp="1"/>
          </p:cNvSpPr>
          <p:nvPr>
            <p:ph type="title"/>
          </p:nvPr>
        </p:nvSpPr>
        <p:spPr/>
        <p:txBody>
          <a:bodyPr/>
          <a:lstStyle/>
          <a:p>
            <a:r>
              <a:rPr lang="en-GB" dirty="0" smtClean="0"/>
              <a:t>System Integration Testing</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Acceptance Testing</a:t>
            </a:r>
            <a:endParaRPr lang="en-GB" dirty="0"/>
          </a:p>
        </p:txBody>
      </p:sp>
      <p:grpSp>
        <p:nvGrpSpPr>
          <p:cNvPr id="13" name="Group 12"/>
          <p:cNvGrpSpPr/>
          <p:nvPr/>
        </p:nvGrpSpPr>
        <p:grpSpPr>
          <a:xfrm>
            <a:off x="39588" y="1091191"/>
            <a:ext cx="9044124" cy="5157835"/>
            <a:chOff x="39588" y="990711"/>
            <a:chExt cx="9044124" cy="5157835"/>
          </a:xfrm>
        </p:grpSpPr>
        <p:cxnSp>
          <p:nvCxnSpPr>
            <p:cNvPr id="36" name="Straight Connector 35"/>
            <p:cNvCxnSpPr/>
            <p:nvPr/>
          </p:nvCxnSpPr>
          <p:spPr bwMode="auto">
            <a:xfrm>
              <a:off x="2700000" y="3096000"/>
              <a:ext cx="3636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37" name="Straight Connector 36"/>
            <p:cNvCxnSpPr/>
            <p:nvPr/>
          </p:nvCxnSpPr>
          <p:spPr bwMode="auto">
            <a:xfrm>
              <a:off x="3924000" y="4896000"/>
              <a:ext cx="12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2" name="Straight Connector 41"/>
            <p:cNvCxnSpPr/>
            <p:nvPr/>
          </p:nvCxnSpPr>
          <p:spPr bwMode="auto">
            <a:xfrm>
              <a:off x="3312000" y="3996000"/>
              <a:ext cx="2412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4" name="Straight Connector 43"/>
            <p:cNvCxnSpPr/>
            <p:nvPr/>
          </p:nvCxnSpPr>
          <p:spPr bwMode="auto">
            <a:xfrm>
              <a:off x="2087999" y="2196000"/>
              <a:ext cx="48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45" name="Straight Connector 44"/>
            <p:cNvCxnSpPr/>
            <p:nvPr/>
          </p:nvCxnSpPr>
          <p:spPr bwMode="auto">
            <a:xfrm>
              <a:off x="1476000" y="1296000"/>
              <a:ext cx="6120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sp>
          <p:nvSpPr>
            <p:cNvPr id="51" name="Rounded Rectangle 50"/>
            <p:cNvSpPr/>
            <p:nvPr/>
          </p:nvSpPr>
          <p:spPr bwMode="auto">
            <a:xfrm>
              <a:off x="39588" y="1251959"/>
              <a:ext cx="157622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lang="en-GB" sz="1400" i="0" dirty="0" smtClean="0"/>
                <a:t>Business Requirements</a:t>
              </a:r>
              <a:endParaRPr kumimoji="0" lang="en-GB" sz="1400" i="0" u="none" strike="noStrike" cap="none" normalizeH="0" baseline="0" dirty="0" smtClean="0">
                <a:ln>
                  <a:noFill/>
                </a:ln>
                <a:solidFill>
                  <a:schemeClr val="tx1"/>
                </a:solidFill>
                <a:effectLst/>
              </a:endParaRPr>
            </a:p>
          </p:txBody>
        </p:sp>
        <p:sp>
          <p:nvSpPr>
            <p:cNvPr id="52" name="Rounded Rectangle 51"/>
            <p:cNvSpPr/>
            <p:nvPr/>
          </p:nvSpPr>
          <p:spPr bwMode="auto">
            <a:xfrm>
              <a:off x="708224" y="2129311"/>
              <a:ext cx="1643074"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Interface Specification</a:t>
              </a:r>
            </a:p>
          </p:txBody>
        </p:sp>
        <p:sp>
          <p:nvSpPr>
            <p:cNvPr id="53" name="Rounded Rectangle 52"/>
            <p:cNvSpPr/>
            <p:nvPr/>
          </p:nvSpPr>
          <p:spPr bwMode="auto">
            <a:xfrm>
              <a:off x="1311426" y="3046572"/>
              <a:ext cx="1571636"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a:t>
              </a:r>
              <a:r>
                <a:rPr kumimoji="0" lang="en-GB" sz="1400" i="0" u="none" strike="noStrike" cap="none" normalizeH="0" dirty="0" smtClean="0">
                  <a:ln>
                    <a:noFill/>
                  </a:ln>
                  <a:solidFill>
                    <a:schemeClr val="tx1"/>
                  </a:solidFill>
                  <a:effectLst/>
                  <a:latin typeface="Arial" charset="0"/>
                </a:rPr>
                <a:t> Specification</a:t>
              </a:r>
              <a:endParaRPr kumimoji="0" lang="en-GB" sz="1400" i="0" u="none" strike="noStrike" cap="none" normalizeH="0" baseline="0" dirty="0" smtClean="0">
                <a:ln>
                  <a:noFill/>
                </a:ln>
                <a:solidFill>
                  <a:schemeClr val="tx1"/>
                </a:solidFill>
                <a:effectLst/>
                <a:latin typeface="Arial" charset="0"/>
              </a:endParaRPr>
            </a:p>
          </p:txBody>
        </p:sp>
        <p:sp>
          <p:nvSpPr>
            <p:cNvPr id="54" name="Rounded Rectangle 53"/>
            <p:cNvSpPr/>
            <p:nvPr/>
          </p:nvSpPr>
          <p:spPr bwMode="auto">
            <a:xfrm>
              <a:off x="2044348" y="3966197"/>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Design Specification </a:t>
              </a:r>
            </a:p>
          </p:txBody>
        </p:sp>
        <p:sp>
          <p:nvSpPr>
            <p:cNvPr id="55" name="Rounded Rectangle 54"/>
            <p:cNvSpPr/>
            <p:nvPr/>
          </p:nvSpPr>
          <p:spPr bwMode="auto">
            <a:xfrm>
              <a:off x="5406218" y="4637566"/>
              <a:ext cx="1296843"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Testing</a:t>
              </a:r>
            </a:p>
          </p:txBody>
        </p:sp>
        <p:sp>
          <p:nvSpPr>
            <p:cNvPr id="56" name="Rounded Rectangle 55"/>
            <p:cNvSpPr/>
            <p:nvPr/>
          </p:nvSpPr>
          <p:spPr bwMode="auto">
            <a:xfrm>
              <a:off x="6631164" y="2835564"/>
              <a:ext cx="928694" cy="524781"/>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 Testing</a:t>
              </a:r>
            </a:p>
          </p:txBody>
        </p:sp>
        <p:sp>
          <p:nvSpPr>
            <p:cNvPr id="57" name="Rounded Rectangle 56"/>
            <p:cNvSpPr/>
            <p:nvPr/>
          </p:nvSpPr>
          <p:spPr bwMode="auto">
            <a:xfrm>
              <a:off x="7266547" y="1827871"/>
              <a:ext cx="1337095" cy="78693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System Integration Testing</a:t>
              </a:r>
            </a:p>
          </p:txBody>
        </p:sp>
        <p:sp>
          <p:nvSpPr>
            <p:cNvPr id="58" name="Rounded Rectangle 57"/>
            <p:cNvSpPr/>
            <p:nvPr/>
          </p:nvSpPr>
          <p:spPr bwMode="auto">
            <a:xfrm>
              <a:off x="7839233" y="990711"/>
              <a:ext cx="1244479"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Acceptance</a:t>
              </a:r>
              <a:r>
                <a:rPr kumimoji="0" lang="en-GB" sz="1400" b="1" i="0" u="none" strike="noStrike" cap="none" normalizeH="0" dirty="0" smtClean="0">
                  <a:ln>
                    <a:noFill/>
                  </a:ln>
                  <a:solidFill>
                    <a:schemeClr val="tx1"/>
                  </a:solidFill>
                  <a:effectLst/>
                  <a:latin typeface="Arial" charset="0"/>
                </a:rPr>
                <a:t> </a:t>
              </a:r>
              <a:r>
                <a:rPr kumimoji="0" lang="en-GB" sz="1400" b="1" i="0" u="none" strike="noStrike" cap="none" normalizeH="0" baseline="0" dirty="0" smtClean="0">
                  <a:ln>
                    <a:noFill/>
                  </a:ln>
                  <a:solidFill>
                    <a:schemeClr val="tx1"/>
                  </a:solidFill>
                  <a:effectLst/>
                  <a:latin typeface="Arial" charset="0"/>
                </a:rPr>
                <a:t>Testing</a:t>
              </a:r>
            </a:p>
          </p:txBody>
        </p:sp>
        <p:sp>
          <p:nvSpPr>
            <p:cNvPr id="59" name="Oval 58"/>
            <p:cNvSpPr>
              <a:spLocks/>
            </p:cNvSpPr>
            <p:nvPr/>
          </p:nvSpPr>
          <p:spPr bwMode="auto">
            <a:xfrm>
              <a:off x="2412000" y="28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0" name="Oval 59"/>
            <p:cNvSpPr>
              <a:spLocks/>
            </p:cNvSpPr>
            <p:nvPr/>
          </p:nvSpPr>
          <p:spPr bwMode="auto">
            <a:xfrm>
              <a:off x="3024000" y="37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1" name="Oval 60"/>
            <p:cNvSpPr>
              <a:spLocks/>
            </p:cNvSpPr>
            <p:nvPr/>
          </p:nvSpPr>
          <p:spPr bwMode="auto">
            <a:xfrm>
              <a:off x="3636000" y="46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2" name="Oval 61"/>
            <p:cNvSpPr>
              <a:spLocks/>
            </p:cNvSpPr>
            <p:nvPr/>
          </p:nvSpPr>
          <p:spPr bwMode="auto">
            <a:xfrm>
              <a:off x="4860000" y="46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3" name="Oval 62"/>
            <p:cNvSpPr>
              <a:spLocks/>
            </p:cNvSpPr>
            <p:nvPr/>
          </p:nvSpPr>
          <p:spPr bwMode="auto">
            <a:xfrm>
              <a:off x="5472000" y="37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4" name="Oval 63"/>
            <p:cNvSpPr>
              <a:spLocks/>
            </p:cNvSpPr>
            <p:nvPr/>
          </p:nvSpPr>
          <p:spPr bwMode="auto">
            <a:xfrm>
              <a:off x="6084000" y="28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5" name="Oval 64"/>
            <p:cNvSpPr>
              <a:spLocks/>
            </p:cNvSpPr>
            <p:nvPr/>
          </p:nvSpPr>
          <p:spPr bwMode="auto">
            <a:xfrm>
              <a:off x="1800000" y="19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6" name="Oval 65"/>
            <p:cNvSpPr>
              <a:spLocks/>
            </p:cNvSpPr>
            <p:nvPr/>
          </p:nvSpPr>
          <p:spPr bwMode="auto">
            <a:xfrm>
              <a:off x="6696000" y="19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7" name="Oval 66"/>
            <p:cNvSpPr>
              <a:spLocks/>
            </p:cNvSpPr>
            <p:nvPr/>
          </p:nvSpPr>
          <p:spPr bwMode="auto">
            <a:xfrm>
              <a:off x="4248000" y="5508000"/>
              <a:ext cx="576000" cy="576000"/>
            </a:xfrm>
            <a:prstGeom prst="ellipse">
              <a:avLst/>
            </a:prstGeom>
            <a:solidFill>
              <a:srgbClr val="58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8" name="Oval 67"/>
            <p:cNvSpPr>
              <a:spLocks/>
            </p:cNvSpPr>
            <p:nvPr/>
          </p:nvSpPr>
          <p:spPr bwMode="auto">
            <a:xfrm>
              <a:off x="1188000" y="1008000"/>
              <a:ext cx="576000" cy="576000"/>
            </a:xfrm>
            <a:prstGeom prst="ellipse">
              <a:avLst/>
            </a:prstGeom>
            <a:solidFill>
              <a:srgbClr val="B2B2B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69" name="Oval 68"/>
            <p:cNvSpPr>
              <a:spLocks/>
            </p:cNvSpPr>
            <p:nvPr/>
          </p:nvSpPr>
          <p:spPr bwMode="auto">
            <a:xfrm>
              <a:off x="7308000" y="10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70" name="Rounded Rectangle 69"/>
            <p:cNvSpPr/>
            <p:nvPr/>
          </p:nvSpPr>
          <p:spPr bwMode="auto">
            <a:xfrm>
              <a:off x="2425392" y="4768190"/>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Specification </a:t>
              </a:r>
            </a:p>
          </p:txBody>
        </p:sp>
        <p:sp>
          <p:nvSpPr>
            <p:cNvPr id="71" name="Rounded Rectangle 70"/>
            <p:cNvSpPr/>
            <p:nvPr/>
          </p:nvSpPr>
          <p:spPr bwMode="auto">
            <a:xfrm>
              <a:off x="3451431" y="5565222"/>
              <a:ext cx="904052" cy="58332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Source Code</a:t>
              </a:r>
            </a:p>
          </p:txBody>
        </p:sp>
        <p:sp>
          <p:nvSpPr>
            <p:cNvPr id="72" name="Rounded Rectangle 71"/>
            <p:cNvSpPr/>
            <p:nvPr/>
          </p:nvSpPr>
          <p:spPr bwMode="auto">
            <a:xfrm>
              <a:off x="4818496" y="5565222"/>
              <a:ext cx="809458" cy="53602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Object Code</a:t>
              </a:r>
            </a:p>
          </p:txBody>
        </p:sp>
        <p:sp>
          <p:nvSpPr>
            <p:cNvPr id="73" name="Rounded Rectangle 72"/>
            <p:cNvSpPr/>
            <p:nvPr/>
          </p:nvSpPr>
          <p:spPr bwMode="auto">
            <a:xfrm>
              <a:off x="6009420" y="3624565"/>
              <a:ext cx="1318676" cy="780195"/>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i="0" u="none" strike="noStrike" cap="none" normalizeH="0" baseline="0" dirty="0" smtClean="0">
                  <a:ln>
                    <a:noFill/>
                  </a:ln>
                  <a:solidFill>
                    <a:schemeClr val="tx1"/>
                  </a:solidFill>
                  <a:effectLst/>
                  <a:latin typeface="Arial" charset="0"/>
                </a:rPr>
                <a:t>Component Integration Testing</a:t>
              </a:r>
            </a:p>
          </p:txBody>
        </p:sp>
        <p:cxnSp>
          <p:nvCxnSpPr>
            <p:cNvPr id="74" name="Straight Arrow Connector 73"/>
            <p:cNvCxnSpPr/>
            <p:nvPr/>
          </p:nvCxnSpPr>
          <p:spPr>
            <a:xfrm flipH="1" flipV="1">
              <a:off x="4104400" y="51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1656000" y="15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2268000" y="24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2880000" y="33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3492000" y="42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716000" y="51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7164000" y="15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6552000" y="24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940000" y="33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5328000" y="42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8"/>
          <p:cNvSpPr>
            <a:spLocks noGrp="1" noChangeArrowheads="1"/>
          </p:cNvSpPr>
          <p:nvPr>
            <p:ph type="body" sz="quarter" idx="15"/>
          </p:nvPr>
        </p:nvSpPr>
        <p:spPr/>
        <p:txBody>
          <a:bodyPr>
            <a:normAutofit/>
          </a:bodyPr>
          <a:lstStyle/>
          <a:p>
            <a:r>
              <a:rPr lang="en-GB" dirty="0" smtClean="0"/>
              <a:t>Objectives</a:t>
            </a:r>
          </a:p>
          <a:p>
            <a:pPr lvl="1"/>
            <a:r>
              <a:rPr lang="en-GB" dirty="0"/>
              <a:t>Establish confidence in the system</a:t>
            </a:r>
          </a:p>
          <a:p>
            <a:pPr lvl="1"/>
            <a:r>
              <a:rPr lang="en-GB" dirty="0"/>
              <a:t>Ensure the system is fit for purpose</a:t>
            </a:r>
          </a:p>
          <a:p>
            <a:pPr lvl="1"/>
            <a:r>
              <a:rPr lang="en-GB" dirty="0" smtClean="0"/>
              <a:t>Assess the system’s readiness for deployment and use</a:t>
            </a:r>
          </a:p>
          <a:p>
            <a:pPr lvl="1"/>
            <a:r>
              <a:rPr lang="en-GB" dirty="0" smtClean="0"/>
              <a:t>Note there may be other stages to follow before deployment, such as large-scale integration</a:t>
            </a:r>
          </a:p>
          <a:p>
            <a:r>
              <a:rPr lang="en-GB" dirty="0"/>
              <a:t>Test types</a:t>
            </a:r>
          </a:p>
          <a:p>
            <a:pPr lvl="1"/>
            <a:r>
              <a:rPr lang="en-GB" dirty="0"/>
              <a:t>Functional and non-functional testing</a:t>
            </a:r>
          </a:p>
          <a:p>
            <a:pPr lvl="1"/>
            <a:r>
              <a:rPr lang="en-GB" dirty="0"/>
              <a:t>Some structural testing, e.g. navigation of web page structure</a:t>
            </a:r>
          </a:p>
          <a:p>
            <a:r>
              <a:rPr lang="en-GB" dirty="0"/>
              <a:t>Test basis</a:t>
            </a:r>
          </a:p>
          <a:p>
            <a:pPr lvl="1"/>
            <a:r>
              <a:rPr lang="en-GB" dirty="0"/>
              <a:t>User or business requirements</a:t>
            </a:r>
          </a:p>
          <a:p>
            <a:pPr lvl="1"/>
            <a:r>
              <a:rPr lang="en-GB" dirty="0"/>
              <a:t>Use cases</a:t>
            </a:r>
          </a:p>
          <a:p>
            <a:pPr lvl="1"/>
            <a:r>
              <a:rPr lang="en-GB" dirty="0"/>
              <a:t>Business processes</a:t>
            </a:r>
          </a:p>
          <a:p>
            <a:pPr lvl="1"/>
            <a:r>
              <a:rPr lang="en-GB" dirty="0"/>
              <a:t>Risk analysis reports (breakdown of features by risk)</a:t>
            </a:r>
          </a:p>
        </p:txBody>
      </p:sp>
      <p:sp>
        <p:nvSpPr>
          <p:cNvPr id="37890" name="Rectangle 7"/>
          <p:cNvSpPr>
            <a:spLocks noGrp="1" noChangeArrowheads="1"/>
          </p:cNvSpPr>
          <p:nvPr>
            <p:ph type="title"/>
          </p:nvPr>
        </p:nvSpPr>
        <p:spPr/>
        <p:txBody>
          <a:bodyPr/>
          <a:lstStyle/>
          <a:p>
            <a:r>
              <a:rPr lang="en-GB" dirty="0" smtClean="0"/>
              <a:t>Acceptance Testing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smtClean="0"/>
              <a:t>Test objects</a:t>
            </a:r>
          </a:p>
          <a:p>
            <a:pPr lvl="1"/>
            <a:r>
              <a:rPr lang="en-US" dirty="0"/>
              <a:t>Business processes on fully integrated system</a:t>
            </a:r>
          </a:p>
          <a:p>
            <a:pPr lvl="1"/>
            <a:r>
              <a:rPr lang="en-GB" dirty="0" smtClean="0"/>
              <a:t>Operational and maintenance processes</a:t>
            </a:r>
          </a:p>
          <a:p>
            <a:pPr lvl="1"/>
            <a:r>
              <a:rPr lang="en-GB" dirty="0" smtClean="0"/>
              <a:t>User procedures, forms, reports</a:t>
            </a:r>
          </a:p>
          <a:p>
            <a:r>
              <a:rPr lang="en-GB" dirty="0" smtClean="0"/>
              <a:t>Typical defects and failures</a:t>
            </a:r>
          </a:p>
          <a:p>
            <a:pPr lvl="1"/>
            <a:r>
              <a:rPr lang="en-GB" dirty="0" smtClean="0"/>
              <a:t>Non-functional issues (e.g. usability, performance)</a:t>
            </a:r>
          </a:p>
          <a:p>
            <a:pPr lvl="1"/>
            <a:r>
              <a:rPr lang="en-GB" dirty="0" smtClean="0"/>
              <a:t>Incorrectly specified requirements</a:t>
            </a:r>
          </a:p>
          <a:p>
            <a:r>
              <a:rPr lang="en-GB" dirty="0" smtClean="0"/>
              <a:t>Tool Support</a:t>
            </a:r>
          </a:p>
          <a:p>
            <a:pPr lvl="1"/>
            <a:r>
              <a:rPr lang="en-GB" dirty="0" smtClean="0"/>
              <a:t>May use test execution tools</a:t>
            </a:r>
          </a:p>
          <a:p>
            <a:r>
              <a:rPr lang="en-GB" dirty="0"/>
              <a:t>Responsibilities and environment</a:t>
            </a:r>
          </a:p>
          <a:p>
            <a:pPr lvl="1"/>
            <a:r>
              <a:rPr lang="en-GB" dirty="0"/>
              <a:t>Customers or users of a system</a:t>
            </a:r>
          </a:p>
          <a:p>
            <a:pPr lvl="1"/>
            <a:r>
              <a:rPr lang="en-GB" dirty="0"/>
              <a:t>Other stakeholders </a:t>
            </a:r>
            <a:r>
              <a:rPr lang="en-GB" dirty="0" smtClean="0"/>
              <a:t>as </a:t>
            </a:r>
            <a:r>
              <a:rPr lang="en-GB" dirty="0"/>
              <a:t>necessary</a:t>
            </a:r>
          </a:p>
          <a:p>
            <a:pPr lvl="1"/>
            <a:r>
              <a:rPr lang="en-GB" dirty="0" smtClean="0"/>
              <a:t>Test </a:t>
            </a:r>
            <a:r>
              <a:rPr lang="en-GB" dirty="0"/>
              <a:t>environment should be as close to target as </a:t>
            </a:r>
            <a:r>
              <a:rPr lang="en-GB" dirty="0" smtClean="0"/>
              <a:t>possible</a:t>
            </a:r>
          </a:p>
          <a:p>
            <a:pPr lvl="1"/>
            <a:r>
              <a:rPr lang="en-GB" dirty="0" smtClean="0"/>
              <a:t>Model Office may be used </a:t>
            </a:r>
            <a:endParaRPr lang="en-GB" dirty="0"/>
          </a:p>
          <a:p>
            <a:pPr lvl="1"/>
            <a:endParaRPr lang="en-GB" dirty="0" smtClean="0"/>
          </a:p>
        </p:txBody>
      </p:sp>
      <p:sp>
        <p:nvSpPr>
          <p:cNvPr id="2" name="Title 1"/>
          <p:cNvSpPr>
            <a:spLocks noGrp="1"/>
          </p:cNvSpPr>
          <p:nvPr>
            <p:ph type="title"/>
          </p:nvPr>
        </p:nvSpPr>
        <p:spPr/>
        <p:txBody>
          <a:bodyPr/>
          <a:lstStyle/>
          <a:p>
            <a:r>
              <a:rPr lang="en-GB" dirty="0" smtClean="0"/>
              <a:t>Acceptance Testing</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a:spLocks noGrp="1" noChangeArrowheads="1"/>
          </p:cNvSpPr>
          <p:nvPr>
            <p:ph type="body" sz="quarter" idx="15"/>
          </p:nvPr>
        </p:nvSpPr>
        <p:spPr/>
        <p:txBody>
          <a:bodyPr/>
          <a:lstStyle/>
          <a:p>
            <a:r>
              <a:rPr lang="en-GB" dirty="0" smtClean="0"/>
              <a:t>Acceptance testing may occur at various times in the life cycle, e.g.</a:t>
            </a:r>
          </a:p>
          <a:p>
            <a:pPr lvl="1"/>
            <a:r>
              <a:rPr lang="en-GB" dirty="0" smtClean="0"/>
              <a:t>A COTS software product may be acceptance tested when it is installed or integrated</a:t>
            </a:r>
          </a:p>
          <a:p>
            <a:pPr lvl="1"/>
            <a:r>
              <a:rPr lang="en-GB" dirty="0" smtClean="0"/>
              <a:t>Acceptance testing of the usability of a component may be done during component testing</a:t>
            </a:r>
          </a:p>
          <a:p>
            <a:pPr lvl="1"/>
            <a:r>
              <a:rPr lang="en-GB" dirty="0" smtClean="0"/>
              <a:t>Acceptance testing of a new functional enhancement may come before system testing</a:t>
            </a:r>
          </a:p>
        </p:txBody>
      </p:sp>
      <p:sp>
        <p:nvSpPr>
          <p:cNvPr id="38914" name="Rectangle 5"/>
          <p:cNvSpPr>
            <a:spLocks noGrp="1" noChangeArrowheads="1"/>
          </p:cNvSpPr>
          <p:nvPr>
            <p:ph type="title"/>
          </p:nvPr>
        </p:nvSpPr>
        <p:spPr/>
        <p:txBody>
          <a:bodyPr/>
          <a:lstStyle/>
          <a:p>
            <a:r>
              <a:rPr lang="en-GB" dirty="0" smtClean="0"/>
              <a:t>Acceptance Testing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sz="quarter" idx="15"/>
          </p:nvPr>
        </p:nvSpPr>
        <p:spPr/>
        <p:txBody>
          <a:bodyPr>
            <a:normAutofit lnSpcReduction="10000"/>
          </a:bodyPr>
          <a:lstStyle/>
          <a:p>
            <a:r>
              <a:rPr lang="en-US" dirty="0" smtClean="0"/>
              <a:t>User Acceptance Testing</a:t>
            </a:r>
          </a:p>
          <a:p>
            <a:pPr lvl="1"/>
            <a:r>
              <a:rPr lang="en-US" dirty="0" smtClean="0"/>
              <a:t>Verify the system is fit </a:t>
            </a:r>
            <a:r>
              <a:rPr lang="en-US" dirty="0"/>
              <a:t>for use </a:t>
            </a:r>
            <a:r>
              <a:rPr lang="en-US" dirty="0" smtClean="0"/>
              <a:t>by </a:t>
            </a:r>
            <a:r>
              <a:rPr lang="en-US" dirty="0"/>
              <a:t>the business </a:t>
            </a:r>
            <a:r>
              <a:rPr lang="en-US" dirty="0" smtClean="0"/>
              <a:t>users</a:t>
            </a:r>
          </a:p>
          <a:p>
            <a:r>
              <a:rPr lang="en-GB" dirty="0"/>
              <a:t>Operational Acceptance Testing</a:t>
            </a:r>
          </a:p>
          <a:p>
            <a:pPr lvl="1"/>
            <a:r>
              <a:rPr lang="en-GB" dirty="0" smtClean="0"/>
              <a:t>Acceptance </a:t>
            </a:r>
            <a:r>
              <a:rPr lang="en-GB" dirty="0"/>
              <a:t>of the system by system administrators, including:</a:t>
            </a:r>
          </a:p>
          <a:p>
            <a:pPr lvl="2"/>
            <a:r>
              <a:rPr lang="en-GB" dirty="0" smtClean="0"/>
              <a:t>Backup/restore</a:t>
            </a:r>
            <a:endParaRPr lang="en-GB" dirty="0"/>
          </a:p>
          <a:p>
            <a:pPr lvl="2"/>
            <a:r>
              <a:rPr lang="en-GB" dirty="0"/>
              <a:t>Disaster recovery</a:t>
            </a:r>
          </a:p>
          <a:p>
            <a:pPr lvl="2"/>
            <a:r>
              <a:rPr lang="en-GB" dirty="0"/>
              <a:t>User management</a:t>
            </a:r>
          </a:p>
          <a:p>
            <a:pPr lvl="2"/>
            <a:r>
              <a:rPr lang="en-GB" dirty="0"/>
              <a:t>Maintenance tasks</a:t>
            </a:r>
          </a:p>
          <a:p>
            <a:pPr lvl="2"/>
            <a:r>
              <a:rPr lang="en-GB" dirty="0"/>
              <a:t>Data load and migration tasks</a:t>
            </a:r>
          </a:p>
          <a:p>
            <a:pPr lvl="2"/>
            <a:r>
              <a:rPr lang="en-GB" dirty="0"/>
              <a:t>Periodic checks of security vulnerabilities</a:t>
            </a:r>
          </a:p>
          <a:p>
            <a:r>
              <a:rPr lang="en-US" dirty="0" smtClean="0"/>
              <a:t>Contract Acceptance Testing</a:t>
            </a:r>
          </a:p>
          <a:p>
            <a:pPr lvl="1"/>
            <a:r>
              <a:rPr lang="en-GB" dirty="0" smtClean="0"/>
              <a:t>Where software has been developed by a third party, ensure it meets acceptance criteria defined in the contract</a:t>
            </a:r>
          </a:p>
          <a:p>
            <a:r>
              <a:rPr lang="en-US" dirty="0" smtClean="0"/>
              <a:t>Regulation Acceptance Testing</a:t>
            </a:r>
          </a:p>
          <a:p>
            <a:pPr lvl="1"/>
            <a:r>
              <a:rPr lang="en-US" dirty="0" smtClean="0"/>
              <a:t>Check the system complies with government, legal, safety and other regulations</a:t>
            </a:r>
          </a:p>
        </p:txBody>
      </p:sp>
      <p:sp>
        <p:nvSpPr>
          <p:cNvPr id="39938" name="Rectangle 5"/>
          <p:cNvSpPr>
            <a:spLocks noGrp="1" noChangeArrowheads="1"/>
          </p:cNvSpPr>
          <p:nvPr>
            <p:ph type="title"/>
          </p:nvPr>
        </p:nvSpPr>
        <p:spPr/>
        <p:txBody>
          <a:bodyPr/>
          <a:lstStyle/>
          <a:p>
            <a:r>
              <a:rPr lang="en-GB" dirty="0" smtClean="0"/>
              <a:t>Types of Acceptance Testing</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sz="quarter" idx="15"/>
          </p:nvPr>
        </p:nvSpPr>
        <p:spPr/>
        <p:txBody>
          <a:bodyPr/>
          <a:lstStyle/>
          <a:p>
            <a:r>
              <a:rPr lang="en-US" dirty="0" smtClean="0"/>
              <a:t>Alpha and Beta Testing</a:t>
            </a:r>
          </a:p>
          <a:p>
            <a:pPr lvl="1"/>
            <a:r>
              <a:rPr lang="en-GB" dirty="0" smtClean="0"/>
              <a:t>Applies to the developers of COTS software</a:t>
            </a:r>
          </a:p>
          <a:p>
            <a:pPr lvl="1"/>
            <a:r>
              <a:rPr lang="en-GB" dirty="0" smtClean="0"/>
              <a:t>Get feedback from potential or existing customers before commercial sale</a:t>
            </a:r>
            <a:br>
              <a:rPr lang="en-GB" dirty="0" smtClean="0"/>
            </a:br>
            <a:endParaRPr lang="en-GB" dirty="0" smtClean="0"/>
          </a:p>
          <a:p>
            <a:r>
              <a:rPr lang="en-GB" dirty="0" smtClean="0"/>
              <a:t>Alpha Testing (aka Factory Acceptance Testing)</a:t>
            </a:r>
          </a:p>
          <a:p>
            <a:pPr lvl="1"/>
            <a:r>
              <a:rPr lang="en-GB" dirty="0" smtClean="0"/>
              <a:t>Done by customers or potential customers at the developing organisation site</a:t>
            </a:r>
            <a:br>
              <a:rPr lang="en-GB" dirty="0" smtClean="0"/>
            </a:br>
            <a:endParaRPr lang="en-GB" dirty="0" smtClean="0"/>
          </a:p>
          <a:p>
            <a:r>
              <a:rPr lang="en-GB" dirty="0" smtClean="0"/>
              <a:t>Beta Testing (aka Field or </a:t>
            </a:r>
            <a:r>
              <a:rPr lang="en-GB" dirty="0"/>
              <a:t>S</a:t>
            </a:r>
            <a:r>
              <a:rPr lang="en-GB" dirty="0" smtClean="0"/>
              <a:t>ite Acceptance Testing)</a:t>
            </a:r>
          </a:p>
          <a:p>
            <a:pPr lvl="1"/>
            <a:r>
              <a:rPr lang="en-GB" dirty="0" smtClean="0"/>
              <a:t>Done by customers or potential customers at the customers’ site</a:t>
            </a:r>
          </a:p>
        </p:txBody>
      </p:sp>
      <p:sp>
        <p:nvSpPr>
          <p:cNvPr id="40962" name="Rectangle 5"/>
          <p:cNvSpPr>
            <a:spLocks noGrp="1" noChangeArrowheads="1"/>
          </p:cNvSpPr>
          <p:nvPr>
            <p:ph type="title"/>
          </p:nvPr>
        </p:nvSpPr>
        <p:spPr/>
        <p:txBody>
          <a:bodyPr/>
          <a:lstStyle/>
          <a:p>
            <a:r>
              <a:rPr lang="en-GB" dirty="0" smtClean="0"/>
              <a:t>Types of Acceptance Testing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Sequential</a:t>
            </a:r>
          </a:p>
          <a:p>
            <a:pPr lvl="1"/>
            <a:r>
              <a:rPr lang="en-GB" dirty="0" smtClean="0"/>
              <a:t>Waterfall</a:t>
            </a:r>
          </a:p>
          <a:p>
            <a:pPr lvl="1"/>
            <a:r>
              <a:rPr lang="en-GB" dirty="0" smtClean="0"/>
              <a:t>V-Model</a:t>
            </a:r>
            <a:br>
              <a:rPr lang="en-GB" dirty="0" smtClean="0"/>
            </a:br>
            <a:endParaRPr lang="en-GB" dirty="0" smtClean="0"/>
          </a:p>
          <a:p>
            <a:r>
              <a:rPr lang="en-GB" dirty="0" smtClean="0"/>
              <a:t>Iterative-Incremental (Agile)</a:t>
            </a:r>
          </a:p>
          <a:p>
            <a:pPr lvl="1"/>
            <a:r>
              <a:rPr lang="en-GB" dirty="0" smtClean="0"/>
              <a:t>Rapid Application Development (RAD)</a:t>
            </a:r>
          </a:p>
          <a:p>
            <a:pPr lvl="1"/>
            <a:r>
              <a:rPr lang="en-GB" dirty="0" smtClean="0"/>
              <a:t>Rational Unified Process (RUP)</a:t>
            </a:r>
          </a:p>
          <a:p>
            <a:pPr lvl="1"/>
            <a:r>
              <a:rPr lang="en-GB" dirty="0" smtClean="0"/>
              <a:t>Extreme Programming (XP)</a:t>
            </a:r>
          </a:p>
          <a:p>
            <a:pPr lvl="1"/>
            <a:r>
              <a:rPr lang="en-GB" dirty="0" smtClean="0"/>
              <a:t>Scrum</a:t>
            </a:r>
          </a:p>
          <a:p>
            <a:pPr lvl="1"/>
            <a:r>
              <a:rPr lang="en-GB" dirty="0" smtClean="0"/>
              <a:t>Dynamic Systems Development Method (DSDM) </a:t>
            </a:r>
          </a:p>
        </p:txBody>
      </p:sp>
      <p:sp>
        <p:nvSpPr>
          <p:cNvPr id="3" name="Title 2"/>
          <p:cNvSpPr>
            <a:spLocks noGrp="1"/>
          </p:cNvSpPr>
          <p:nvPr>
            <p:ph type="title"/>
          </p:nvPr>
        </p:nvSpPr>
        <p:spPr/>
        <p:txBody>
          <a:bodyPr/>
          <a:lstStyle/>
          <a:p>
            <a:r>
              <a:rPr lang="en-GB" dirty="0" smtClean="0"/>
              <a:t>Lifecycle Models</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Compare four software test types (functional, non-functional, structural and change-related) by example (K2)</a:t>
            </a:r>
            <a:br>
              <a:rPr lang="en-GB" dirty="0" smtClean="0"/>
            </a:br>
            <a:endParaRPr lang="en-GB" dirty="0" smtClean="0"/>
          </a:p>
          <a:p>
            <a:r>
              <a:rPr lang="en-GB" dirty="0" smtClean="0"/>
              <a:t>Recognise that functional and structural tests occur at any test level (K1)</a:t>
            </a:r>
            <a:br>
              <a:rPr lang="en-GB" dirty="0" smtClean="0"/>
            </a:br>
            <a:endParaRPr lang="en-GB" dirty="0" smtClean="0"/>
          </a:p>
          <a:p>
            <a:r>
              <a:rPr lang="en-GB" dirty="0" smtClean="0"/>
              <a:t>Identify and describe non-functional test types based on non-functional requirements (K2)</a:t>
            </a:r>
            <a:br>
              <a:rPr lang="en-GB" dirty="0" smtClean="0"/>
            </a:br>
            <a:endParaRPr lang="en-GB" dirty="0" smtClean="0"/>
          </a:p>
          <a:p>
            <a:r>
              <a:rPr lang="en-GB" dirty="0" smtClean="0"/>
              <a:t>Identify and describe test types based on the analysis of a software system’s structure or architecture (K2)</a:t>
            </a:r>
            <a:br>
              <a:rPr lang="en-GB" dirty="0" smtClean="0"/>
            </a:br>
            <a:endParaRPr lang="en-GB" dirty="0" smtClean="0"/>
          </a:p>
          <a:p>
            <a:r>
              <a:rPr lang="en-GB" dirty="0" smtClean="0"/>
              <a:t>Describe the purpose of confirmation testing and regression testing (K2)</a:t>
            </a:r>
          </a:p>
        </p:txBody>
      </p:sp>
      <p:sp>
        <p:nvSpPr>
          <p:cNvPr id="43010" name="Rectangle 4"/>
          <p:cNvSpPr>
            <a:spLocks noGrp="1" noChangeArrowheads="1"/>
          </p:cNvSpPr>
          <p:nvPr>
            <p:ph type="title"/>
          </p:nvPr>
        </p:nvSpPr>
        <p:spPr/>
        <p:txBody>
          <a:bodyPr/>
          <a:lstStyle/>
          <a:p>
            <a:r>
              <a:rPr lang="en-GB" dirty="0" smtClean="0"/>
              <a:t>2.3 Test Types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smtClean="0"/>
              <a:t>Functional testing</a:t>
            </a:r>
          </a:p>
          <a:p>
            <a:pPr lvl="1"/>
            <a:r>
              <a:rPr lang="en-GB" dirty="0" smtClean="0"/>
              <a:t>What the system does</a:t>
            </a:r>
          </a:p>
          <a:p>
            <a:pPr lvl="1"/>
            <a:r>
              <a:rPr lang="en-GB" dirty="0" smtClean="0"/>
              <a:t>Tests required system capability</a:t>
            </a:r>
            <a:br>
              <a:rPr lang="en-GB" dirty="0" smtClean="0"/>
            </a:br>
            <a:endParaRPr lang="en-GB" dirty="0" smtClean="0"/>
          </a:p>
          <a:p>
            <a:r>
              <a:rPr lang="en-GB" dirty="0" smtClean="0"/>
              <a:t>Non-Functional testing</a:t>
            </a:r>
          </a:p>
          <a:p>
            <a:pPr lvl="1"/>
            <a:r>
              <a:rPr lang="en-GB" dirty="0" smtClean="0"/>
              <a:t>How well the system works</a:t>
            </a:r>
          </a:p>
          <a:p>
            <a:pPr lvl="1"/>
            <a:r>
              <a:rPr lang="en-GB" dirty="0" smtClean="0"/>
              <a:t>Tests software characteristics</a:t>
            </a:r>
            <a:br>
              <a:rPr lang="en-GB" dirty="0" smtClean="0"/>
            </a:br>
            <a:endParaRPr lang="en-GB" dirty="0" smtClean="0"/>
          </a:p>
          <a:p>
            <a:r>
              <a:rPr lang="en-GB" dirty="0" smtClean="0"/>
              <a:t>Structural testing</a:t>
            </a:r>
          </a:p>
          <a:p>
            <a:pPr lvl="1"/>
            <a:r>
              <a:rPr lang="en-GB" dirty="0" smtClean="0"/>
              <a:t>Measures coverage of system structure</a:t>
            </a:r>
            <a:br>
              <a:rPr lang="en-GB" dirty="0" smtClean="0"/>
            </a:br>
            <a:endParaRPr lang="en-GB" dirty="0" smtClean="0"/>
          </a:p>
          <a:p>
            <a:r>
              <a:rPr lang="en-GB" dirty="0" smtClean="0"/>
              <a:t>Testing related to change</a:t>
            </a:r>
          </a:p>
          <a:p>
            <a:pPr lvl="1"/>
            <a:r>
              <a:rPr lang="en-GB" dirty="0" smtClean="0"/>
              <a:t>Testing following a change or fix to software</a:t>
            </a:r>
          </a:p>
          <a:p>
            <a:pPr lvl="1"/>
            <a:r>
              <a:rPr lang="en-GB" dirty="0" smtClean="0"/>
              <a:t>Re-testing and regression testing</a:t>
            </a:r>
            <a:endParaRPr lang="en-GB" dirty="0"/>
          </a:p>
        </p:txBody>
      </p:sp>
      <p:sp>
        <p:nvSpPr>
          <p:cNvPr id="2" name="Title 1"/>
          <p:cNvSpPr>
            <a:spLocks noGrp="1"/>
          </p:cNvSpPr>
          <p:nvPr>
            <p:ph type="title"/>
          </p:nvPr>
        </p:nvSpPr>
        <p:spPr/>
        <p:txBody>
          <a:bodyPr/>
          <a:lstStyle/>
          <a:p>
            <a:r>
              <a:rPr lang="en-GB" dirty="0" smtClean="0"/>
              <a:t>Four Test Types</a:t>
            </a:r>
            <a:endParaRPr lang="en-GB" dirty="0"/>
          </a:p>
        </p:txBody>
      </p:sp>
      <p:sp>
        <p:nvSpPr>
          <p:cNvPr id="16" name="Rectangle 6"/>
          <p:cNvSpPr>
            <a:spLocks noChangeAspect="1" noChangeArrowheads="1"/>
          </p:cNvSpPr>
          <p:nvPr/>
        </p:nvSpPr>
        <p:spPr bwMode="auto">
          <a:xfrm>
            <a:off x="6743011" y="2155549"/>
            <a:ext cx="1325815" cy="40011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buClr>
                <a:srgbClr val="FF0000"/>
              </a:buClr>
            </a:pPr>
            <a:r>
              <a:rPr lang="en-GB" sz="2000" dirty="0">
                <a:solidFill>
                  <a:schemeClr val="bg1"/>
                </a:solidFill>
              </a:rPr>
              <a:t>Black </a:t>
            </a:r>
            <a:r>
              <a:rPr lang="en-GB" sz="2000" dirty="0" smtClean="0">
                <a:solidFill>
                  <a:schemeClr val="bg1"/>
                </a:solidFill>
              </a:rPr>
              <a:t>box</a:t>
            </a:r>
            <a:endParaRPr lang="en-GB" sz="2000" dirty="0">
              <a:solidFill>
                <a:schemeClr val="bg1"/>
              </a:solidFill>
            </a:endParaRPr>
          </a:p>
        </p:txBody>
      </p:sp>
      <p:grpSp>
        <p:nvGrpSpPr>
          <p:cNvPr id="17" name="Group 16"/>
          <p:cNvGrpSpPr/>
          <p:nvPr/>
        </p:nvGrpSpPr>
        <p:grpSpPr>
          <a:xfrm>
            <a:off x="6199810" y="3513600"/>
            <a:ext cx="2188190" cy="1454371"/>
            <a:chOff x="6199810" y="3513600"/>
            <a:chExt cx="2188190" cy="1454371"/>
          </a:xfrm>
        </p:grpSpPr>
        <p:cxnSp>
          <p:nvCxnSpPr>
            <p:cNvPr id="7" name="Straight Connector 6"/>
            <p:cNvCxnSpPr/>
            <p:nvPr/>
          </p:nvCxnSpPr>
          <p:spPr>
            <a:xfrm>
              <a:off x="6199810" y="4310749"/>
              <a:ext cx="540000"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000" y="3513600"/>
              <a:ext cx="1548000" cy="1454371"/>
            </a:xfrm>
            <a:prstGeom prst="rect">
              <a:avLst/>
            </a:prstGeom>
          </p:spPr>
        </p:pic>
      </p:grpSp>
      <p:grpSp>
        <p:nvGrpSpPr>
          <p:cNvPr id="14" name="Group 13"/>
          <p:cNvGrpSpPr/>
          <p:nvPr/>
        </p:nvGrpSpPr>
        <p:grpSpPr>
          <a:xfrm>
            <a:off x="6199810" y="1165608"/>
            <a:ext cx="2188190" cy="2361363"/>
            <a:chOff x="6199810" y="1165608"/>
            <a:chExt cx="2188190" cy="2361363"/>
          </a:xfrm>
        </p:grpSpPr>
        <p:sp>
          <p:nvSpPr>
            <p:cNvPr id="5" name="Right Brace 4"/>
            <p:cNvSpPr/>
            <p:nvPr/>
          </p:nvSpPr>
          <p:spPr>
            <a:xfrm>
              <a:off x="6199810" y="1165608"/>
              <a:ext cx="540000" cy="2361363"/>
            </a:xfrm>
            <a:prstGeom prst="rightBrace">
              <a:avLst>
                <a:gd name="adj1" fmla="val 32471"/>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000" y="1553926"/>
              <a:ext cx="1548000" cy="1336909"/>
            </a:xfrm>
            <a:prstGeom prst="rect">
              <a:avLst/>
            </a:prstGeom>
          </p:spPr>
        </p:pic>
      </p:grpSp>
    </p:spTree>
    <p:extLst>
      <p:ext uri="{BB962C8B-B14F-4D97-AF65-F5344CB8AC3E}">
        <p14:creationId xmlns:p14="http://schemas.microsoft.com/office/powerpoint/2010/main" val="739192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8"/>
          <p:cNvSpPr>
            <a:spLocks noGrp="1" noChangeArrowheads="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endParaRPr lang="en-GB" dirty="0"/>
          </a:p>
          <a:p>
            <a:r>
              <a:rPr lang="en-GB" dirty="0" smtClean="0"/>
              <a:t>Tests </a:t>
            </a:r>
            <a:r>
              <a:rPr lang="en-GB" dirty="0"/>
              <a:t>WHAT the system must do to achieve its </a:t>
            </a:r>
            <a:r>
              <a:rPr lang="en-GB" dirty="0" smtClean="0"/>
              <a:t>objectives</a:t>
            </a:r>
          </a:p>
          <a:p>
            <a:pPr lvl="1"/>
            <a:r>
              <a:rPr lang="en-GB" dirty="0"/>
              <a:t>A</a:t>
            </a:r>
            <a:r>
              <a:rPr lang="en-GB" dirty="0" smtClean="0"/>
              <a:t>s described in business requirements, functional specifications, Use Cases, etc.</a:t>
            </a:r>
            <a:endParaRPr lang="en-GB" dirty="0"/>
          </a:p>
          <a:p>
            <a:r>
              <a:rPr lang="en-US" dirty="0"/>
              <a:t>Considers the external </a:t>
            </a:r>
            <a:r>
              <a:rPr lang="en-US" dirty="0" smtClean="0"/>
              <a:t>behaviour </a:t>
            </a:r>
            <a:r>
              <a:rPr lang="en-US" dirty="0"/>
              <a:t>of the software, i.e. </a:t>
            </a:r>
            <a:r>
              <a:rPr lang="en-US" dirty="0" smtClean="0"/>
              <a:t>Black Box</a:t>
            </a:r>
            <a:endParaRPr lang="en-US" dirty="0"/>
          </a:p>
          <a:p>
            <a:r>
              <a:rPr lang="en-GB" dirty="0" smtClean="0"/>
              <a:t>Occurs at all test levels</a:t>
            </a:r>
          </a:p>
          <a:p>
            <a:pPr lvl="1"/>
            <a:r>
              <a:rPr lang="en-GB" dirty="0"/>
              <a:t>e</a:t>
            </a:r>
            <a:r>
              <a:rPr lang="en-GB" dirty="0" smtClean="0"/>
              <a:t>.g. Component specification is a source of functional tests for component testing </a:t>
            </a:r>
          </a:p>
          <a:p>
            <a:r>
              <a:rPr lang="en-GB" dirty="0" smtClean="0"/>
              <a:t>Functional Testing </a:t>
            </a:r>
            <a:r>
              <a:rPr lang="en-GB" dirty="0"/>
              <a:t>includes security </a:t>
            </a:r>
            <a:r>
              <a:rPr lang="en-GB" dirty="0" smtClean="0"/>
              <a:t>and interoperability testing</a:t>
            </a:r>
          </a:p>
          <a:p>
            <a:pPr lvl="1"/>
            <a:r>
              <a:rPr lang="en-GB" dirty="0" smtClean="0"/>
              <a:t>(Other disciplines might consider these non-functional)</a:t>
            </a:r>
          </a:p>
        </p:txBody>
      </p:sp>
      <p:sp>
        <p:nvSpPr>
          <p:cNvPr id="44034" name="Rectangle 4"/>
          <p:cNvSpPr>
            <a:spLocks noGrp="1" noChangeArrowheads="1"/>
          </p:cNvSpPr>
          <p:nvPr>
            <p:ph type="title"/>
          </p:nvPr>
        </p:nvSpPr>
        <p:spPr/>
        <p:txBody>
          <a:bodyPr/>
          <a:lstStyle/>
          <a:p>
            <a:r>
              <a:rPr lang="en-GB" dirty="0" smtClean="0"/>
              <a:t>Functional Testing</a:t>
            </a:r>
          </a:p>
        </p:txBody>
      </p:sp>
      <p:sp>
        <p:nvSpPr>
          <p:cNvPr id="4" name="AutoShape 2"/>
          <p:cNvSpPr>
            <a:spLocks noChangeArrowheads="1"/>
          </p:cNvSpPr>
          <p:nvPr/>
        </p:nvSpPr>
        <p:spPr bwMode="auto">
          <a:xfrm>
            <a:off x="598750" y="1005550"/>
            <a:ext cx="7560000" cy="1084498"/>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eaLnBrk="1" hangingPunct="1">
              <a:lnSpc>
                <a:spcPts val="2100"/>
              </a:lnSpc>
              <a:spcBef>
                <a:spcPts val="18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Testing based on an analysis of the specification of the functionality of a component or </a:t>
            </a:r>
            <a:r>
              <a:rPr lang="en-GB" sz="2000" dirty="0" smtClean="0"/>
              <a:t>system</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a:t>®</a:t>
            </a:r>
            <a:r>
              <a:rPr lang="en-GB" sz="1200" b="1" baseline="-10000" dirty="0"/>
              <a:t> </a:t>
            </a:r>
            <a:r>
              <a:rPr lang="en-GB" sz="1200" b="1" dirty="0" smtClean="0"/>
              <a:t>Glossary</a:t>
            </a:r>
            <a:endParaRPr lang="en-US" sz="1200" b="1" dirty="0">
              <a:latin typeface="Arial" pitchFamily="34" charset="0"/>
            </a:endParaRPr>
          </a:p>
        </p:txBody>
      </p:sp>
    </p:spTree>
    <p:extLst>
      <p:ext uri="{BB962C8B-B14F-4D97-AF65-F5344CB8AC3E}">
        <p14:creationId xmlns:p14="http://schemas.microsoft.com/office/powerpoint/2010/main" val="3720124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6"/>
          <p:cNvSpPr>
            <a:spLocks noGrp="1" noChangeArrowheads="1"/>
          </p:cNvSpPr>
          <p:nvPr>
            <p:ph type="body" sz="quarter" idx="15"/>
          </p:nvPr>
        </p:nvSpPr>
        <p:spPr/>
        <p:txBody>
          <a:bodyPr/>
          <a:lstStyle/>
          <a:p>
            <a:r>
              <a:rPr lang="en-GB" dirty="0" smtClean="0"/>
              <a:t>Input validation tests are a typical functional test</a:t>
            </a:r>
            <a:br>
              <a:rPr lang="en-GB" dirty="0" smtClean="0"/>
            </a:br>
            <a:endParaRPr lang="en-GB" dirty="0" smtClean="0"/>
          </a:p>
          <a:p>
            <a:r>
              <a:rPr lang="en-GB" dirty="0" smtClean="0"/>
              <a:t>Various specification-based techniques can be used to construct functional tests from the requirement</a:t>
            </a:r>
            <a:br>
              <a:rPr lang="en-GB" dirty="0" smtClean="0"/>
            </a:br>
            <a:endParaRPr lang="en-GB" dirty="0" smtClean="0"/>
          </a:p>
          <a:p>
            <a:r>
              <a:rPr lang="en-GB" dirty="0" smtClean="0"/>
              <a:t>Example:</a:t>
            </a:r>
          </a:p>
          <a:p>
            <a:pPr lvl="1"/>
            <a:r>
              <a:rPr lang="en-GB" dirty="0" smtClean="0"/>
              <a:t>“The vehicle’s VIN (Vehicle Identification Number) is keyed in.  The system should check that the format of the VIN is valid (2 alphas / 3 numeric / 2 alphas / 10 numeric) - otherwise error message 1 is to be displayed”</a:t>
            </a:r>
            <a:br>
              <a:rPr lang="en-GB" dirty="0" smtClean="0"/>
            </a:br>
            <a:endParaRPr lang="en-GB" dirty="0" smtClean="0"/>
          </a:p>
          <a:p>
            <a:r>
              <a:rPr lang="en-GB" dirty="0" smtClean="0"/>
              <a:t>Functional tests might include:</a:t>
            </a:r>
          </a:p>
          <a:p>
            <a:pPr lvl="1"/>
            <a:r>
              <a:rPr lang="en-GB" dirty="0"/>
              <a:t>C</a:t>
            </a:r>
            <a:r>
              <a:rPr lang="en-GB" dirty="0" smtClean="0"/>
              <a:t>orrect format, incorrect format, null input, special characters, etc.</a:t>
            </a:r>
          </a:p>
        </p:txBody>
      </p:sp>
      <p:sp>
        <p:nvSpPr>
          <p:cNvPr id="45058" name="Rectangle 5"/>
          <p:cNvSpPr>
            <a:spLocks noGrp="1" noChangeArrowheads="1"/>
          </p:cNvSpPr>
          <p:nvPr>
            <p:ph type="title"/>
          </p:nvPr>
        </p:nvSpPr>
        <p:spPr/>
        <p:txBody>
          <a:bodyPr/>
          <a:lstStyle/>
          <a:p>
            <a:r>
              <a:rPr lang="en-GB" dirty="0" smtClean="0"/>
              <a:t>Functional Testing Example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Tests HOW WELL the system works</a:t>
            </a:r>
          </a:p>
          <a:p>
            <a:r>
              <a:rPr lang="en-GB" dirty="0"/>
              <a:t>Considers the external behaviour of the </a:t>
            </a:r>
            <a:r>
              <a:rPr lang="en-GB" dirty="0" smtClean="0"/>
              <a:t>software, i.e. Black Box</a:t>
            </a:r>
            <a:endParaRPr lang="en-GB" dirty="0"/>
          </a:p>
          <a:p>
            <a:r>
              <a:rPr lang="en-GB" dirty="0"/>
              <a:t>Measures the characteristics of software that can be quantified on a varying scale</a:t>
            </a:r>
          </a:p>
          <a:p>
            <a:pPr lvl="1"/>
            <a:r>
              <a:rPr lang="en-GB" dirty="0"/>
              <a:t>e.g. </a:t>
            </a:r>
            <a:r>
              <a:rPr lang="en-GB" dirty="0" smtClean="0"/>
              <a:t>Response </a:t>
            </a:r>
            <a:r>
              <a:rPr lang="en-GB" dirty="0"/>
              <a:t>time for performance </a:t>
            </a:r>
            <a:r>
              <a:rPr lang="en-GB" dirty="0" smtClean="0"/>
              <a:t>testing</a:t>
            </a:r>
            <a:endParaRPr lang="en-GB" dirty="0"/>
          </a:p>
          <a:p>
            <a:r>
              <a:rPr lang="en-GB" dirty="0" smtClean="0"/>
              <a:t>May be performed at all test levels</a:t>
            </a:r>
          </a:p>
          <a:p>
            <a:pPr lvl="1"/>
            <a:r>
              <a:rPr lang="en-GB" dirty="0"/>
              <a:t>e</a:t>
            </a:r>
            <a:r>
              <a:rPr lang="en-GB" dirty="0" smtClean="0"/>
              <a:t>.g. </a:t>
            </a:r>
            <a:r>
              <a:rPr lang="en-GB" dirty="0"/>
              <a:t>U</a:t>
            </a:r>
            <a:r>
              <a:rPr lang="en-GB" dirty="0" smtClean="0"/>
              <a:t>sability could be tested as soon as a set of linked web pages are available</a:t>
            </a:r>
          </a:p>
          <a:p>
            <a:r>
              <a:rPr lang="en-GB" dirty="0" smtClean="0"/>
              <a:t>May be referenced to a quality model</a:t>
            </a:r>
          </a:p>
          <a:p>
            <a:pPr lvl="1"/>
            <a:r>
              <a:rPr lang="en-GB" dirty="0"/>
              <a:t>e</a:t>
            </a:r>
            <a:r>
              <a:rPr lang="en-GB" dirty="0" smtClean="0"/>
              <a:t>.g. ISO 9126 (“Software Engineering – Software Product Quality”)</a:t>
            </a:r>
          </a:p>
        </p:txBody>
      </p:sp>
      <p:sp>
        <p:nvSpPr>
          <p:cNvPr id="2" name="Title 1"/>
          <p:cNvSpPr>
            <a:spLocks noGrp="1"/>
          </p:cNvSpPr>
          <p:nvPr>
            <p:ph type="title"/>
          </p:nvPr>
        </p:nvSpPr>
        <p:spPr/>
        <p:txBody>
          <a:bodyPr/>
          <a:lstStyle/>
          <a:p>
            <a:r>
              <a:rPr lang="en-GB" dirty="0" smtClean="0"/>
              <a:t>Non-Functional Testing</a:t>
            </a:r>
            <a:endParaRPr lang="en-GB" dirty="0"/>
          </a:p>
        </p:txBody>
      </p:sp>
      <p:sp>
        <p:nvSpPr>
          <p:cNvPr id="4" name="AutoShape 2"/>
          <p:cNvSpPr>
            <a:spLocks noChangeArrowheads="1"/>
          </p:cNvSpPr>
          <p:nvPr/>
        </p:nvSpPr>
        <p:spPr bwMode="auto">
          <a:xfrm>
            <a:off x="598751" y="1005550"/>
            <a:ext cx="7560000" cy="1084498"/>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eaLnBrk="1" hangingPunct="1">
              <a:lnSpc>
                <a:spcPts val="2100"/>
              </a:lnSpc>
              <a:spcBef>
                <a:spcPts val="18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Testing the attributes of a component or system that do not relate to functionality</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a:t>®</a:t>
            </a:r>
            <a:r>
              <a:rPr lang="en-GB" sz="1200" b="1" baseline="-10000" dirty="0"/>
              <a:t> </a:t>
            </a:r>
            <a:r>
              <a:rPr lang="en-GB" sz="1200" b="1" dirty="0" smtClean="0"/>
              <a:t>Glossary</a:t>
            </a:r>
            <a:endParaRPr lang="en-US" sz="1200" b="1" dirty="0">
              <a:latin typeface="Arial" pitchFamily="34" charset="0"/>
            </a:endParaRPr>
          </a:p>
        </p:txBody>
      </p:sp>
    </p:spTree>
    <p:extLst>
      <p:ext uri="{BB962C8B-B14F-4D97-AF65-F5344CB8AC3E}">
        <p14:creationId xmlns:p14="http://schemas.microsoft.com/office/powerpoint/2010/main" val="17163077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8"/>
          <p:cNvSpPr>
            <a:spLocks noGrp="1" noChangeArrowheads="1"/>
          </p:cNvSpPr>
          <p:nvPr>
            <p:ph type="body" sz="quarter" idx="15"/>
          </p:nvPr>
        </p:nvSpPr>
        <p:spPr/>
        <p:txBody>
          <a:bodyPr/>
          <a:lstStyle/>
          <a:p>
            <a:r>
              <a:rPr lang="en-GB" dirty="0" smtClean="0"/>
              <a:t>Non-functional testing includes:</a:t>
            </a:r>
          </a:p>
          <a:p>
            <a:pPr lvl="1"/>
            <a:r>
              <a:rPr lang="en-GB" dirty="0" smtClean="0"/>
              <a:t>Performance</a:t>
            </a:r>
          </a:p>
          <a:p>
            <a:pPr lvl="1"/>
            <a:r>
              <a:rPr lang="en-GB" dirty="0" smtClean="0"/>
              <a:t>Load</a:t>
            </a:r>
          </a:p>
          <a:p>
            <a:pPr lvl="1"/>
            <a:r>
              <a:rPr lang="en-GB" dirty="0" smtClean="0"/>
              <a:t>Stress</a:t>
            </a:r>
          </a:p>
          <a:p>
            <a:pPr lvl="1"/>
            <a:r>
              <a:rPr lang="en-GB" dirty="0" smtClean="0"/>
              <a:t>Volume</a:t>
            </a:r>
          </a:p>
          <a:p>
            <a:pPr lvl="1"/>
            <a:r>
              <a:rPr lang="en-GB" dirty="0" smtClean="0"/>
              <a:t>Usability</a:t>
            </a:r>
          </a:p>
          <a:p>
            <a:pPr lvl="1"/>
            <a:r>
              <a:rPr lang="en-GB" dirty="0" smtClean="0"/>
              <a:t>Accessibility</a:t>
            </a:r>
          </a:p>
          <a:p>
            <a:pPr lvl="1"/>
            <a:r>
              <a:rPr lang="en-GB" dirty="0" smtClean="0"/>
              <a:t>Maintainability</a:t>
            </a:r>
          </a:p>
          <a:p>
            <a:pPr lvl="1"/>
            <a:r>
              <a:rPr lang="en-GB" dirty="0" smtClean="0"/>
              <a:t>Reliability</a:t>
            </a:r>
          </a:p>
          <a:p>
            <a:pPr lvl="1"/>
            <a:r>
              <a:rPr lang="en-GB" dirty="0" smtClean="0"/>
              <a:t>Portability</a:t>
            </a:r>
          </a:p>
          <a:p>
            <a:pPr lvl="1"/>
            <a:r>
              <a:rPr lang="en-GB" dirty="0" smtClean="0"/>
              <a:t>etc.</a:t>
            </a:r>
          </a:p>
        </p:txBody>
      </p:sp>
      <p:sp>
        <p:nvSpPr>
          <p:cNvPr id="46082" name="Rectangle 7"/>
          <p:cNvSpPr>
            <a:spLocks noGrp="1" noChangeArrowheads="1"/>
          </p:cNvSpPr>
          <p:nvPr>
            <p:ph type="title"/>
          </p:nvPr>
        </p:nvSpPr>
        <p:spPr/>
        <p:txBody>
          <a:bodyPr/>
          <a:lstStyle/>
          <a:p>
            <a:r>
              <a:rPr lang="en-GB" dirty="0" smtClean="0"/>
              <a:t>Non-Functional Testing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quarter" idx="15"/>
          </p:nvPr>
        </p:nvSpPr>
        <p:spPr/>
        <p:txBody>
          <a:bodyPr/>
          <a:lstStyle/>
          <a:p>
            <a:r>
              <a:rPr lang="en-GB" dirty="0" smtClean="0"/>
              <a:t>The Service Level Agreement  (SLA) for a system states:</a:t>
            </a:r>
          </a:p>
          <a:p>
            <a:pPr lvl="1"/>
            <a:r>
              <a:rPr lang="en-GB" dirty="0" smtClean="0"/>
              <a:t>“Provide a 3 second response during peak periods 09:00 to 10:00 and 16:00 to 17:00”</a:t>
            </a:r>
          </a:p>
          <a:p>
            <a:endParaRPr lang="en-GB" dirty="0" smtClean="0"/>
          </a:p>
          <a:p>
            <a:r>
              <a:rPr lang="en-GB" dirty="0" smtClean="0"/>
              <a:t>Non-functional testing might include:</a:t>
            </a:r>
          </a:p>
          <a:p>
            <a:pPr lvl="1"/>
            <a:r>
              <a:rPr lang="en-GB" dirty="0" smtClean="0"/>
              <a:t>Measurement of response times</a:t>
            </a:r>
          </a:p>
          <a:p>
            <a:pPr lvl="1"/>
            <a:r>
              <a:rPr lang="en-GB" dirty="0"/>
              <a:t>U</a:t>
            </a:r>
            <a:r>
              <a:rPr lang="en-GB" dirty="0" smtClean="0"/>
              <a:t>sing specialised tools in a controlled environment to simulate production activity during specified times</a:t>
            </a:r>
          </a:p>
        </p:txBody>
      </p:sp>
      <p:sp>
        <p:nvSpPr>
          <p:cNvPr id="47106" name="Rectangle 2"/>
          <p:cNvSpPr>
            <a:spLocks noGrp="1" noChangeArrowheads="1"/>
          </p:cNvSpPr>
          <p:nvPr>
            <p:ph type="title"/>
          </p:nvPr>
        </p:nvSpPr>
        <p:spPr/>
        <p:txBody>
          <a:bodyPr/>
          <a:lstStyle/>
          <a:p>
            <a:r>
              <a:rPr lang="en-GB" dirty="0" smtClean="0"/>
              <a:t>Non-Functional Testing Example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85788" y="6048375"/>
            <a:ext cx="1905000" cy="457200"/>
          </a:xfrm>
          <a:prstGeom prst="rect">
            <a:avLst/>
          </a:prstGeom>
          <a:noFill/>
          <a:ln w="9525">
            <a:noFill/>
            <a:miter lim="800000"/>
            <a:headEnd/>
            <a:tailEnd/>
          </a:ln>
        </p:spPr>
        <p:txBody>
          <a:bodyPr wrap="none" anchor="ctr"/>
          <a:lstStyle/>
          <a:p>
            <a:endParaRPr lang="en-US" dirty="0"/>
          </a:p>
        </p:txBody>
      </p:sp>
      <p:sp>
        <p:nvSpPr>
          <p:cNvPr id="48133" name="Rectangle 6"/>
          <p:cNvSpPr>
            <a:spLocks noGrp="1" noChangeArrowheads="1"/>
          </p:cNvSpPr>
          <p:nvPr>
            <p:ph type="body" sz="quarter" idx="15"/>
          </p:nvPr>
        </p:nvSpPr>
        <p:spPr/>
        <p:txBody>
          <a:bodyPr/>
          <a:lstStyle/>
          <a:p>
            <a:pPr marL="0" indent="0">
              <a:buNone/>
            </a:pPr>
            <a:r>
              <a:rPr lang="en-US" dirty="0"/>
              <a:t/>
            </a:r>
            <a:br>
              <a:rPr lang="en-US" dirty="0"/>
            </a:br>
            <a:r>
              <a:rPr lang="en-US" dirty="0" smtClean="0"/>
              <a:t/>
            </a:r>
            <a:br>
              <a:rPr lang="en-US" dirty="0" smtClean="0"/>
            </a:br>
            <a:r>
              <a:rPr lang="en-US" dirty="0" smtClean="0"/>
              <a:t/>
            </a:r>
            <a:br>
              <a:rPr lang="en-US" dirty="0" smtClean="0"/>
            </a:br>
            <a:endParaRPr lang="en-US" dirty="0" smtClean="0"/>
          </a:p>
          <a:p>
            <a:r>
              <a:rPr lang="en-US" dirty="0"/>
              <a:t>Based on knowledge of internal structure i.e. White Box</a:t>
            </a:r>
          </a:p>
          <a:p>
            <a:r>
              <a:rPr lang="en-US" dirty="0" smtClean="0"/>
              <a:t>Tests are designed to measure coverage of a particular structure</a:t>
            </a:r>
          </a:p>
          <a:p>
            <a:r>
              <a:rPr lang="en-US" dirty="0" smtClean="0"/>
              <a:t>Coverage </a:t>
            </a:r>
            <a:r>
              <a:rPr lang="en-US" dirty="0"/>
              <a:t>measurement applies at all </a:t>
            </a:r>
            <a:r>
              <a:rPr lang="en-US" dirty="0" smtClean="0"/>
              <a:t>test levels</a:t>
            </a:r>
            <a:endParaRPr lang="en-US" dirty="0"/>
          </a:p>
          <a:p>
            <a:pPr lvl="1"/>
            <a:r>
              <a:rPr lang="en-US" dirty="0"/>
              <a:t>Component </a:t>
            </a:r>
            <a:r>
              <a:rPr lang="en-US" dirty="0" smtClean="0"/>
              <a:t>testing</a:t>
            </a:r>
            <a:endParaRPr lang="en-US" dirty="0"/>
          </a:p>
          <a:p>
            <a:pPr lvl="2"/>
            <a:r>
              <a:rPr lang="en-US" dirty="0" smtClean="0"/>
              <a:t>Measure coverage of code (e.g. decisions</a:t>
            </a:r>
            <a:r>
              <a:rPr lang="en-US" dirty="0"/>
              <a:t>, </a:t>
            </a:r>
            <a:r>
              <a:rPr lang="en-US" dirty="0" smtClean="0"/>
              <a:t>statements)</a:t>
            </a:r>
            <a:endParaRPr lang="en-US" dirty="0"/>
          </a:p>
          <a:p>
            <a:pPr lvl="1"/>
            <a:r>
              <a:rPr lang="en-US" dirty="0" smtClean="0"/>
              <a:t>Component integration testing</a:t>
            </a:r>
            <a:endParaRPr lang="en-US" dirty="0"/>
          </a:p>
          <a:p>
            <a:pPr lvl="2"/>
            <a:r>
              <a:rPr lang="en-US" dirty="0" smtClean="0"/>
              <a:t>Measure coverage of component hierarchy or system architecture</a:t>
            </a:r>
          </a:p>
          <a:p>
            <a:pPr lvl="1"/>
            <a:r>
              <a:rPr lang="en-US" dirty="0" smtClean="0"/>
              <a:t>Acceptance testing</a:t>
            </a:r>
            <a:endParaRPr lang="en-US" dirty="0"/>
          </a:p>
          <a:p>
            <a:pPr lvl="2"/>
            <a:r>
              <a:rPr lang="en-US" dirty="0" smtClean="0"/>
              <a:t>Measure coverage of </a:t>
            </a:r>
            <a:r>
              <a:rPr lang="en-US" dirty="0"/>
              <a:t>menu </a:t>
            </a:r>
            <a:r>
              <a:rPr lang="en-US" dirty="0" smtClean="0"/>
              <a:t>structures or web page navigation </a:t>
            </a:r>
          </a:p>
          <a:p>
            <a:r>
              <a:rPr lang="en-US" dirty="0" smtClean="0"/>
              <a:t>Usually </a:t>
            </a:r>
            <a:r>
              <a:rPr lang="en-US" dirty="0"/>
              <a:t>follows specification-based tests</a:t>
            </a:r>
          </a:p>
          <a:p>
            <a:pPr lvl="1"/>
            <a:r>
              <a:rPr lang="en-US" dirty="0"/>
              <a:t>To ensure thoroughness of </a:t>
            </a:r>
            <a:r>
              <a:rPr lang="en-US" dirty="0" smtClean="0"/>
              <a:t>coverage</a:t>
            </a:r>
            <a:endParaRPr lang="en-US" dirty="0"/>
          </a:p>
        </p:txBody>
      </p:sp>
      <p:sp>
        <p:nvSpPr>
          <p:cNvPr id="48132" name="Rectangle 30"/>
          <p:cNvSpPr>
            <a:spLocks noGrp="1" noChangeArrowheads="1"/>
          </p:cNvSpPr>
          <p:nvPr>
            <p:ph type="title"/>
          </p:nvPr>
        </p:nvSpPr>
        <p:spPr/>
        <p:txBody>
          <a:bodyPr/>
          <a:lstStyle/>
          <a:p>
            <a:r>
              <a:rPr lang="en-US" dirty="0" smtClean="0"/>
              <a:t>Structural Testing</a:t>
            </a:r>
          </a:p>
        </p:txBody>
      </p:sp>
      <p:sp>
        <p:nvSpPr>
          <p:cNvPr id="5" name="AutoShape 2"/>
          <p:cNvSpPr>
            <a:spLocks noChangeArrowheads="1"/>
          </p:cNvSpPr>
          <p:nvPr/>
        </p:nvSpPr>
        <p:spPr bwMode="auto">
          <a:xfrm>
            <a:off x="598751" y="1005550"/>
            <a:ext cx="7560000" cy="1084498"/>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eaLnBrk="1" hangingPunct="1">
              <a:lnSpc>
                <a:spcPts val="2100"/>
              </a:lnSpc>
              <a:spcBef>
                <a:spcPts val="18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Testing based on an analysis of the internal structure of the component or </a:t>
            </a:r>
            <a:r>
              <a:rPr lang="en-GB" sz="2000" dirty="0" smtClean="0"/>
              <a:t>system</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a:t>®</a:t>
            </a:r>
            <a:r>
              <a:rPr lang="en-GB" sz="1200" b="1" baseline="-10000" dirty="0"/>
              <a:t> </a:t>
            </a:r>
            <a:r>
              <a:rPr lang="en-GB" sz="1200" b="1" dirty="0" smtClean="0"/>
              <a:t>Glossary</a:t>
            </a:r>
            <a:endParaRPr lang="en-US" sz="1200" b="1" dirty="0">
              <a:latin typeface="Arial" pitchFamily="34" charset="0"/>
            </a:endParaRPr>
          </a:p>
        </p:txBody>
      </p:sp>
    </p:spTree>
    <p:extLst>
      <p:ext uri="{BB962C8B-B14F-4D97-AF65-F5344CB8AC3E}">
        <p14:creationId xmlns:p14="http://schemas.microsoft.com/office/powerpoint/2010/main" val="40028637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GB" dirty="0" smtClean="0"/>
              <a:t>The fragment of program code on the left is represented by the structure (flowchart) on the right </a:t>
            </a:r>
          </a:p>
          <a:p>
            <a:r>
              <a:rPr lang="en-GB" dirty="0" smtClean="0"/>
              <a:t>Structural testing could be used to ensure each decision outcome (True and False) is executed to give 100% decision coverage</a:t>
            </a:r>
          </a:p>
          <a:p>
            <a:endParaRPr lang="en-GB" dirty="0"/>
          </a:p>
        </p:txBody>
      </p:sp>
      <p:sp>
        <p:nvSpPr>
          <p:cNvPr id="1029" name="Rectangle 32"/>
          <p:cNvSpPr>
            <a:spLocks noGrp="1" noChangeArrowheads="1"/>
          </p:cNvSpPr>
          <p:nvPr>
            <p:ph type="title"/>
          </p:nvPr>
        </p:nvSpPr>
        <p:spPr/>
        <p:txBody>
          <a:bodyPr/>
          <a:lstStyle/>
          <a:p>
            <a:r>
              <a:rPr lang="en-GB" dirty="0" smtClean="0"/>
              <a:t>Structural Testing Example</a:t>
            </a:r>
          </a:p>
        </p:txBody>
      </p:sp>
      <p:grpSp>
        <p:nvGrpSpPr>
          <p:cNvPr id="26" name="Group 25"/>
          <p:cNvGrpSpPr/>
          <p:nvPr/>
        </p:nvGrpSpPr>
        <p:grpSpPr>
          <a:xfrm>
            <a:off x="780935" y="2919940"/>
            <a:ext cx="8292727" cy="3675918"/>
            <a:chOff x="780935" y="2919940"/>
            <a:chExt cx="8292727" cy="3675918"/>
          </a:xfrm>
        </p:grpSpPr>
        <p:sp>
          <p:nvSpPr>
            <p:cNvPr id="1038" name="Text Box 14"/>
            <p:cNvSpPr txBox="1">
              <a:spLocks noChangeArrowheads="1"/>
            </p:cNvSpPr>
            <p:nvPr/>
          </p:nvSpPr>
          <p:spPr bwMode="auto">
            <a:xfrm>
              <a:off x="6779846" y="3894331"/>
              <a:ext cx="2293816" cy="646331"/>
            </a:xfrm>
            <a:prstGeom prst="rect">
              <a:avLst/>
            </a:prstGeom>
            <a:noFill/>
            <a:ln w="9525">
              <a:noFill/>
              <a:miter lim="800000"/>
              <a:headEnd/>
              <a:tailEnd/>
            </a:ln>
          </p:spPr>
          <p:txBody>
            <a:bodyPr wrap="square">
              <a:spAutoFit/>
            </a:bodyPr>
            <a:lstStyle/>
            <a:p>
              <a:pPr eaLnBrk="1" hangingPunct="1"/>
              <a:r>
                <a:rPr lang="en-US" sz="1800" dirty="0" smtClean="0"/>
                <a:t>2 decision outcomes (True, False)</a:t>
              </a:r>
              <a:endParaRPr lang="en-GB" sz="1800" dirty="0"/>
            </a:p>
          </p:txBody>
        </p:sp>
        <p:sp>
          <p:nvSpPr>
            <p:cNvPr id="1052" name="Text Box 28"/>
            <p:cNvSpPr txBox="1">
              <a:spLocks noChangeArrowheads="1"/>
            </p:cNvSpPr>
            <p:nvPr/>
          </p:nvSpPr>
          <p:spPr bwMode="auto">
            <a:xfrm>
              <a:off x="1102703" y="2919940"/>
              <a:ext cx="2303462" cy="369332"/>
            </a:xfrm>
            <a:prstGeom prst="rect">
              <a:avLst/>
            </a:prstGeom>
            <a:noFill/>
            <a:ln w="12700">
              <a:noFill/>
              <a:miter lim="800000"/>
              <a:headEnd/>
              <a:tailEnd/>
            </a:ln>
          </p:spPr>
          <p:txBody>
            <a:bodyPr>
              <a:spAutoFit/>
            </a:bodyPr>
            <a:lstStyle/>
            <a:p>
              <a:pPr algn="ctr" defTabSz="762000"/>
              <a:r>
                <a:rPr lang="en-US" sz="1800" u="sng" dirty="0"/>
                <a:t>Code Excerpt</a:t>
              </a:r>
            </a:p>
          </p:txBody>
        </p:sp>
        <p:sp>
          <p:nvSpPr>
            <p:cNvPr id="8" name="Rectangle 7"/>
            <p:cNvSpPr/>
            <p:nvPr/>
          </p:nvSpPr>
          <p:spPr>
            <a:xfrm>
              <a:off x="5165195" y="2919940"/>
              <a:ext cx="1184941" cy="369332"/>
            </a:xfrm>
            <a:prstGeom prst="rect">
              <a:avLst/>
            </a:prstGeom>
          </p:spPr>
          <p:txBody>
            <a:bodyPr wrap="none">
              <a:spAutoFit/>
            </a:bodyPr>
            <a:lstStyle/>
            <a:p>
              <a:pPr algn="ctr" defTabSz="762000"/>
              <a:r>
                <a:rPr lang="en-US" sz="1800" u="sng" dirty="0" smtClean="0"/>
                <a:t>Flowchart</a:t>
              </a:r>
              <a:endParaRPr lang="en-US" sz="1800" u="sng" dirty="0"/>
            </a:p>
          </p:txBody>
        </p:sp>
        <p:sp>
          <p:nvSpPr>
            <p:cNvPr id="28" name="Rectangle 27"/>
            <p:cNvSpPr>
              <a:spLocks noChangeArrowheads="1"/>
            </p:cNvSpPr>
            <p:nvPr/>
          </p:nvSpPr>
          <p:spPr bwMode="auto">
            <a:xfrm>
              <a:off x="780935" y="3493655"/>
              <a:ext cx="2946999" cy="1932382"/>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600"/>
                </a:spcBef>
                <a:defRPr/>
              </a:pPr>
              <a:r>
                <a:rPr lang="en-GB" sz="1800" b="1" dirty="0" smtClean="0">
                  <a:latin typeface="Courier New" pitchFamily="49" charset="0"/>
                  <a:cs typeface="Courier New" pitchFamily="49" charset="0"/>
                </a:rPr>
                <a:t>If Y &lt; 10 Then</a:t>
              </a:r>
              <a:r>
                <a:rPr lang="en-GB" sz="1800" b="1" dirty="0">
                  <a:latin typeface="Courier New" pitchFamily="49" charset="0"/>
                  <a:cs typeface="Courier New" pitchFamily="49" charset="0"/>
                </a:rPr>
                <a:t/>
              </a:r>
              <a:br>
                <a:rPr lang="en-GB" sz="1800" b="1" dirty="0">
                  <a:latin typeface="Courier New" pitchFamily="49" charset="0"/>
                  <a:cs typeface="Courier New" pitchFamily="49" charset="0"/>
                </a:rPr>
              </a:br>
              <a:r>
                <a:rPr lang="en-GB" sz="1800" b="1" dirty="0" smtClean="0">
                  <a:latin typeface="Courier New" pitchFamily="49" charset="0"/>
                  <a:cs typeface="Courier New" pitchFamily="49" charset="0"/>
                </a:rPr>
                <a:t>    Z = X / Y</a:t>
              </a:r>
            </a:p>
            <a:p>
              <a:pPr>
                <a:spcBef>
                  <a:spcPts val="600"/>
                </a:spcBef>
                <a:defRPr/>
              </a:pPr>
              <a:r>
                <a:rPr lang="en-GB" sz="1800" b="1" dirty="0" smtClean="0">
                  <a:latin typeface="Courier New" pitchFamily="49" charset="0"/>
                  <a:cs typeface="Courier New" pitchFamily="49" charset="0"/>
                </a:rPr>
                <a:t>Else</a:t>
              </a:r>
            </a:p>
            <a:p>
              <a:pPr>
                <a:spcBef>
                  <a:spcPts val="600"/>
                </a:spcBef>
                <a:defRPr/>
              </a:pPr>
              <a:r>
                <a:rPr lang="en-GB" sz="1800" b="1" dirty="0" smtClean="0">
                  <a:latin typeface="Courier New" pitchFamily="49" charset="0"/>
                  <a:cs typeface="Courier New" pitchFamily="49" charset="0"/>
                </a:rPr>
                <a:t>    Z = Y / X</a:t>
              </a:r>
              <a:br>
                <a:rPr lang="en-GB" sz="1800" b="1" dirty="0" smtClean="0">
                  <a:latin typeface="Courier New" pitchFamily="49" charset="0"/>
                  <a:cs typeface="Courier New" pitchFamily="49" charset="0"/>
                </a:rPr>
              </a:br>
              <a:r>
                <a:rPr lang="en-GB" sz="1800" b="1" dirty="0" smtClean="0">
                  <a:latin typeface="Courier New" pitchFamily="49" charset="0"/>
                  <a:cs typeface="Courier New" pitchFamily="49" charset="0"/>
                </a:rPr>
                <a:t>End If</a:t>
              </a:r>
            </a:p>
          </p:txBody>
        </p:sp>
        <p:grpSp>
          <p:nvGrpSpPr>
            <p:cNvPr id="24" name="Group 23"/>
            <p:cNvGrpSpPr/>
            <p:nvPr/>
          </p:nvGrpSpPr>
          <p:grpSpPr>
            <a:xfrm>
              <a:off x="4771979" y="3427858"/>
              <a:ext cx="2279258" cy="3168000"/>
              <a:chOff x="4771979" y="3427858"/>
              <a:chExt cx="2279258" cy="3168000"/>
            </a:xfrm>
          </p:grpSpPr>
          <p:sp>
            <p:nvSpPr>
              <p:cNvPr id="30" name="Line 17"/>
              <p:cNvSpPr>
                <a:spLocks noChangeShapeType="1"/>
              </p:cNvSpPr>
              <p:nvPr/>
            </p:nvSpPr>
            <p:spPr bwMode="auto">
              <a:xfrm>
                <a:off x="5338259" y="3427858"/>
                <a:ext cx="0" cy="3168000"/>
              </a:xfrm>
              <a:prstGeom prst="line">
                <a:avLst/>
              </a:prstGeom>
              <a:noFill/>
              <a:ln w="25400">
                <a:solidFill>
                  <a:srgbClr val="FF3300"/>
                </a:solidFill>
                <a:prstDash val="lgDash"/>
                <a:round/>
                <a:headEnd/>
                <a:tailEnd type="triangle" w="med" len="lg"/>
              </a:ln>
            </p:spPr>
            <p:txBody>
              <a:bodyPr/>
              <a:lstStyle/>
              <a:p>
                <a:endParaRPr lang="en-GB" dirty="0"/>
              </a:p>
            </p:txBody>
          </p:sp>
          <p:sp>
            <p:nvSpPr>
              <p:cNvPr id="31" name="TextBox 30"/>
              <p:cNvSpPr txBox="1"/>
              <p:nvPr/>
            </p:nvSpPr>
            <p:spPr>
              <a:xfrm>
                <a:off x="4771979" y="4669303"/>
                <a:ext cx="614855" cy="523220"/>
              </a:xfrm>
              <a:prstGeom prst="rect">
                <a:avLst/>
              </a:prstGeom>
              <a:noFill/>
            </p:spPr>
            <p:txBody>
              <a:bodyPr wrap="square" rtlCol="0">
                <a:spAutoFit/>
              </a:bodyPr>
              <a:lstStyle/>
              <a:p>
                <a:pPr algn="r"/>
                <a:r>
                  <a:rPr lang="en-GB" sz="2800" dirty="0" smtClean="0">
                    <a:solidFill>
                      <a:srgbClr val="FF0000"/>
                    </a:solidFill>
                    <a:latin typeface="Arial" pitchFamily="34" charset="0"/>
                    <a:cs typeface="Arial" pitchFamily="34" charset="0"/>
                    <a:sym typeface="Wingdings"/>
                  </a:rPr>
                  <a:t></a:t>
                </a:r>
                <a:endParaRPr lang="en-GB" sz="2800" dirty="0" smtClean="0">
                  <a:solidFill>
                    <a:srgbClr val="FF0000"/>
                  </a:solidFill>
                  <a:latin typeface="Arial" pitchFamily="34" charset="0"/>
                  <a:cs typeface="Arial" pitchFamily="34" charset="0"/>
                </a:endParaRPr>
              </a:p>
            </p:txBody>
          </p:sp>
          <p:sp>
            <p:nvSpPr>
              <p:cNvPr id="33" name="TextBox 32"/>
              <p:cNvSpPr txBox="1"/>
              <p:nvPr/>
            </p:nvSpPr>
            <p:spPr>
              <a:xfrm>
                <a:off x="5729301" y="3427858"/>
                <a:ext cx="614855" cy="523220"/>
              </a:xfrm>
              <a:prstGeom prst="rect">
                <a:avLst/>
              </a:prstGeom>
              <a:noFill/>
            </p:spPr>
            <p:txBody>
              <a:bodyPr wrap="square" rtlCol="0">
                <a:spAutoFit/>
              </a:bodyPr>
              <a:lstStyle/>
              <a:p>
                <a:r>
                  <a:rPr lang="en-GB" sz="2800" dirty="0" smtClean="0">
                    <a:solidFill>
                      <a:srgbClr val="FF0000"/>
                    </a:solidFill>
                    <a:latin typeface="Arial" pitchFamily="34" charset="0"/>
                    <a:cs typeface="Arial" pitchFamily="34" charset="0"/>
                    <a:sym typeface="Wingdings"/>
                  </a:rPr>
                  <a:t></a:t>
                </a:r>
                <a:endParaRPr lang="en-GB" sz="2800" dirty="0" smtClean="0">
                  <a:solidFill>
                    <a:srgbClr val="FF0000"/>
                  </a:solidFill>
                  <a:latin typeface="Arial" pitchFamily="34" charset="0"/>
                  <a:cs typeface="Arial" pitchFamily="34" charset="0"/>
                </a:endParaRPr>
              </a:p>
            </p:txBody>
          </p:sp>
          <p:sp>
            <p:nvSpPr>
              <p:cNvPr id="34" name="Text Box 12"/>
              <p:cNvSpPr txBox="1">
                <a:spLocks noChangeArrowheads="1"/>
              </p:cNvSpPr>
              <p:nvPr/>
            </p:nvSpPr>
            <p:spPr bwMode="auto">
              <a:xfrm>
                <a:off x="5066329" y="5215643"/>
                <a:ext cx="898839"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Z = X / Y</a:t>
                </a:r>
                <a:endParaRPr lang="en-GB" sz="1400" dirty="0"/>
              </a:p>
            </p:txBody>
          </p:sp>
          <p:sp>
            <p:nvSpPr>
              <p:cNvPr id="35" name="AutoShape 13"/>
              <p:cNvSpPr>
                <a:spLocks noChangeAspect="1" noChangeArrowheads="1"/>
              </p:cNvSpPr>
              <p:nvPr/>
            </p:nvSpPr>
            <p:spPr bwMode="auto">
              <a:xfrm>
                <a:off x="5093069" y="3833803"/>
                <a:ext cx="828000" cy="828000"/>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b" anchorCtr="0"/>
              <a:lstStyle/>
              <a:p>
                <a:pPr algn="ctr">
                  <a:spcBef>
                    <a:spcPts val="0"/>
                  </a:spcBef>
                </a:pPr>
                <a:r>
                  <a:rPr lang="en-US" sz="1400" dirty="0" smtClean="0"/>
                  <a:t>IF</a:t>
                </a:r>
                <a:br>
                  <a:rPr lang="en-US" sz="1400" dirty="0" smtClean="0"/>
                </a:br>
                <a:r>
                  <a:rPr lang="en-US" sz="1400" dirty="0" smtClean="0"/>
                  <a:t>Y &lt; 10</a:t>
                </a:r>
                <a:endParaRPr lang="en-US" sz="1400" dirty="0"/>
              </a:p>
            </p:txBody>
          </p:sp>
          <p:sp>
            <p:nvSpPr>
              <p:cNvPr id="36" name="Line 15"/>
              <p:cNvSpPr>
                <a:spLocks noChangeShapeType="1"/>
              </p:cNvSpPr>
              <p:nvPr/>
            </p:nvSpPr>
            <p:spPr bwMode="auto">
              <a:xfrm flipH="1">
                <a:off x="5579078" y="5782146"/>
                <a:ext cx="0" cy="79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cxnSp>
            <p:nvCxnSpPr>
              <p:cNvPr id="37" name="AutoShape 16"/>
              <p:cNvCxnSpPr>
                <a:cxnSpLocks noChangeShapeType="1"/>
                <a:stCxn id="35" idx="2"/>
                <a:endCxn id="34" idx="0"/>
              </p:cNvCxnSpPr>
              <p:nvPr/>
            </p:nvCxnSpPr>
            <p:spPr bwMode="auto">
              <a:xfrm rot="16200000" flipH="1">
                <a:off x="5230149" y="4938723"/>
                <a:ext cx="553840" cy="0"/>
              </a:xfrm>
              <a:prstGeom prst="bentConnector3">
                <a:avLst>
                  <a:gd name="adj1" fmla="val 5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 Box 20"/>
              <p:cNvSpPr txBox="1">
                <a:spLocks noChangeArrowheads="1"/>
              </p:cNvSpPr>
              <p:nvPr/>
            </p:nvSpPr>
            <p:spPr bwMode="auto">
              <a:xfrm>
                <a:off x="5502734" y="4714187"/>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a:t>T</a:t>
                </a:r>
              </a:p>
            </p:txBody>
          </p:sp>
          <p:sp>
            <p:nvSpPr>
              <p:cNvPr id="39" name="Text Box 21"/>
              <p:cNvSpPr txBox="1">
                <a:spLocks noChangeArrowheads="1"/>
              </p:cNvSpPr>
              <p:nvPr/>
            </p:nvSpPr>
            <p:spPr bwMode="auto">
              <a:xfrm>
                <a:off x="6021318" y="4235300"/>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a:t>F</a:t>
                </a:r>
              </a:p>
            </p:txBody>
          </p:sp>
          <p:cxnSp>
            <p:nvCxnSpPr>
              <p:cNvPr id="40" name="Elbow Connector 39"/>
              <p:cNvCxnSpPr>
                <a:stCxn id="35" idx="3"/>
                <a:endCxn id="44" idx="0"/>
              </p:cNvCxnSpPr>
              <p:nvPr/>
            </p:nvCxnSpPr>
            <p:spPr>
              <a:xfrm>
                <a:off x="5921069" y="4247803"/>
                <a:ext cx="680749" cy="96784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5" idx="0"/>
              </p:cNvCxnSpPr>
              <p:nvPr/>
            </p:nvCxnSpPr>
            <p:spPr>
              <a:xfrm flipH="1">
                <a:off x="5507069" y="3427858"/>
                <a:ext cx="8680" cy="4059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4820926" y="4336232"/>
                <a:ext cx="2819894" cy="1003146"/>
              </a:xfrm>
              <a:prstGeom prst="bentConnector3">
                <a:avLst>
                  <a:gd name="adj1" fmla="val 25769"/>
                </a:avLst>
              </a:prstGeom>
              <a:ln w="25400">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10800000" flipV="1">
                <a:off x="5756223" y="6247752"/>
                <a:ext cx="976224" cy="326394"/>
              </a:xfrm>
              <a:prstGeom prst="bentConnector3">
                <a:avLst>
                  <a:gd name="adj1" fmla="val 100436"/>
                </a:avLst>
              </a:prstGeom>
              <a:ln w="25400">
                <a:solidFill>
                  <a:srgbClr val="FF0000"/>
                </a:solidFill>
                <a:prstDash val="sysDash"/>
                <a:tailEnd type="triangle" w="med" len="lg"/>
              </a:ln>
            </p:spPr>
            <p:style>
              <a:lnRef idx="1">
                <a:schemeClr val="accent1"/>
              </a:lnRef>
              <a:fillRef idx="0">
                <a:schemeClr val="accent1"/>
              </a:fillRef>
              <a:effectRef idx="0">
                <a:schemeClr val="accent1"/>
              </a:effectRef>
              <a:fontRef idx="minor">
                <a:schemeClr val="tx1"/>
              </a:fontRef>
            </p:style>
          </p:cxnSp>
          <p:sp>
            <p:nvSpPr>
              <p:cNvPr id="44" name="Text Box 12"/>
              <p:cNvSpPr txBox="1">
                <a:spLocks noChangeArrowheads="1"/>
              </p:cNvSpPr>
              <p:nvPr/>
            </p:nvSpPr>
            <p:spPr bwMode="auto">
              <a:xfrm>
                <a:off x="6152398" y="5215644"/>
                <a:ext cx="898839"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Z = Y / X</a:t>
                </a:r>
                <a:endParaRPr lang="en-GB" sz="1400" dirty="0"/>
              </a:p>
            </p:txBody>
          </p:sp>
          <p:cxnSp>
            <p:nvCxnSpPr>
              <p:cNvPr id="45" name="Elbow Connector 44"/>
              <p:cNvCxnSpPr>
                <a:stCxn id="44" idx="2"/>
              </p:cNvCxnSpPr>
              <p:nvPr/>
            </p:nvCxnSpPr>
            <p:spPr>
              <a:xfrm rot="5400000">
                <a:off x="5892449" y="5468776"/>
                <a:ext cx="395999" cy="102274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sz="quarter" idx="15"/>
          </p:nvPr>
        </p:nvSpPr>
        <p:spPr/>
        <p:txBody>
          <a:bodyPr/>
          <a:lstStyle/>
          <a:p>
            <a:r>
              <a:rPr lang="en-GB" dirty="0" smtClean="0"/>
              <a:t>Testing following a change or fix to the software or environment</a:t>
            </a:r>
            <a:br>
              <a:rPr lang="en-GB" dirty="0" smtClean="0"/>
            </a:br>
            <a:endParaRPr lang="en-GB" dirty="0" smtClean="0"/>
          </a:p>
          <a:p>
            <a:r>
              <a:rPr lang="en-GB" dirty="0" smtClean="0"/>
              <a:t>Re-testing</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pPr lvl="1"/>
            <a:r>
              <a:rPr lang="en-GB" dirty="0" smtClean="0"/>
              <a:t>Re-run of a test that previously failed</a:t>
            </a:r>
            <a:br>
              <a:rPr lang="en-GB" dirty="0" smtClean="0"/>
            </a:br>
            <a:endParaRPr lang="en-US" dirty="0" smtClean="0"/>
          </a:p>
          <a:p>
            <a:r>
              <a:rPr lang="en-GB" dirty="0" smtClean="0"/>
              <a:t>Regression Testing</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pPr lvl="1"/>
            <a:r>
              <a:rPr lang="en-US" dirty="0" smtClean="0"/>
              <a:t>Re-run of a test that previously passed</a:t>
            </a:r>
            <a:endParaRPr lang="en-GB" dirty="0" smtClean="0"/>
          </a:p>
        </p:txBody>
      </p:sp>
      <p:sp>
        <p:nvSpPr>
          <p:cNvPr id="49154" name="Rectangle 2"/>
          <p:cNvSpPr>
            <a:spLocks noGrp="1" noChangeArrowheads="1"/>
          </p:cNvSpPr>
          <p:nvPr>
            <p:ph type="title"/>
          </p:nvPr>
        </p:nvSpPr>
        <p:spPr/>
        <p:txBody>
          <a:bodyPr/>
          <a:lstStyle/>
          <a:p>
            <a:r>
              <a:rPr lang="en-GB" dirty="0" smtClean="0"/>
              <a:t>Testing Related to Change</a:t>
            </a:r>
          </a:p>
        </p:txBody>
      </p:sp>
      <p:sp>
        <p:nvSpPr>
          <p:cNvPr id="4" name="AutoShape 2"/>
          <p:cNvSpPr>
            <a:spLocks noChangeArrowheads="1"/>
          </p:cNvSpPr>
          <p:nvPr/>
        </p:nvSpPr>
        <p:spPr bwMode="auto">
          <a:xfrm>
            <a:off x="628895" y="2151022"/>
            <a:ext cx="7956000" cy="1084498"/>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eaLnBrk="1" hangingPunct="1">
              <a:lnSpc>
                <a:spcPts val="2100"/>
              </a:lnSpc>
              <a:spcBef>
                <a:spcPts val="18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Testing that reruns test cases that previously failed in order to verify the success of </a:t>
            </a:r>
            <a:r>
              <a:rPr lang="en-GB" sz="2000" dirty="0" smtClean="0"/>
              <a:t>corrective actions</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a:t>®</a:t>
            </a:r>
            <a:r>
              <a:rPr lang="en-GB" sz="1200" b="1" baseline="-10000" dirty="0"/>
              <a:t> </a:t>
            </a:r>
            <a:r>
              <a:rPr lang="en-GB" sz="1200" b="1" dirty="0" smtClean="0"/>
              <a:t>Glossary</a:t>
            </a:r>
            <a:endParaRPr lang="en-US" sz="1200" b="1" dirty="0">
              <a:latin typeface="Arial" pitchFamily="34" charset="0"/>
            </a:endParaRPr>
          </a:p>
        </p:txBody>
      </p:sp>
      <p:sp>
        <p:nvSpPr>
          <p:cNvPr id="5" name="AutoShape 2"/>
          <p:cNvSpPr>
            <a:spLocks noChangeArrowheads="1"/>
          </p:cNvSpPr>
          <p:nvPr/>
        </p:nvSpPr>
        <p:spPr bwMode="auto">
          <a:xfrm>
            <a:off x="630574" y="4473789"/>
            <a:ext cx="7956000" cy="1283914"/>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eaLnBrk="1" hangingPunct="1">
              <a:lnSpc>
                <a:spcPts val="2100"/>
              </a:lnSpc>
              <a:spcBef>
                <a:spcPts val="18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Testing of a previously tested program following modification, to ensure that defects have not been introduced or uncovered in unchanged areas of the software as a result of the </a:t>
            </a:r>
            <a:r>
              <a:rPr lang="en-GB" sz="2000" dirty="0" smtClean="0"/>
              <a:t>changes made</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a:t>®</a:t>
            </a:r>
            <a:r>
              <a:rPr lang="en-GB" sz="1200" b="1" baseline="-10000" dirty="0"/>
              <a:t> </a:t>
            </a:r>
            <a:r>
              <a:rPr lang="en-GB" sz="1200" b="1" dirty="0" smtClean="0"/>
              <a:t>Glossary</a:t>
            </a:r>
            <a:endParaRPr lang="en-US" sz="1200" b="1" dirty="0">
              <a:latin typeface="Arial" pitchFamily="34" charset="0"/>
            </a:endParaRPr>
          </a:p>
        </p:txBody>
      </p:sp>
    </p:spTree>
    <p:extLst>
      <p:ext uri="{BB962C8B-B14F-4D97-AF65-F5344CB8AC3E}">
        <p14:creationId xmlns:p14="http://schemas.microsoft.com/office/powerpoint/2010/main" val="1798965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Waterfall Model</a:t>
            </a:r>
            <a:endParaRPr lang="en-GB" dirty="0"/>
          </a:p>
        </p:txBody>
      </p:sp>
      <p:sp>
        <p:nvSpPr>
          <p:cNvPr id="3" name="AutoShape 1028"/>
          <p:cNvSpPr>
            <a:spLocks noChangeArrowheads="1"/>
          </p:cNvSpPr>
          <p:nvPr/>
        </p:nvSpPr>
        <p:spPr bwMode="auto">
          <a:xfrm>
            <a:off x="838200" y="1358450"/>
            <a:ext cx="2286000" cy="457200"/>
          </a:xfrm>
          <a:prstGeom prst="roundRect">
            <a:avLst/>
          </a:prstGeom>
          <a:solidFill>
            <a:schemeClr val="accent1"/>
          </a:solidFill>
          <a:ln w="19050">
            <a:solidFill>
              <a:schemeClr val="tx1"/>
            </a:solidFill>
            <a:miter lim="800000"/>
            <a:headEnd/>
            <a:tailEnd/>
          </a:ln>
          <a:effectLst/>
          <a:scene3d>
            <a:camera prst="orthographicFront"/>
            <a:lightRig rig="threePt" dir="t"/>
          </a:scene3d>
          <a:sp3d extrusionH="76200">
            <a:bevelT/>
            <a:extrusionClr>
              <a:srgbClr val="FF0000"/>
            </a:extrusionClr>
          </a:sp3d>
        </p:spPr>
        <p:txBody>
          <a:bodyPr wrap="none" anchor="ctr" anchorCtr="1"/>
          <a:lstStyle/>
          <a:p>
            <a:pPr algn="ctr"/>
            <a:r>
              <a:rPr lang="en-GB" sz="2400" b="1" dirty="0">
                <a:solidFill>
                  <a:schemeClr val="tx1"/>
                </a:solidFill>
              </a:rPr>
              <a:t>Initiation</a:t>
            </a:r>
          </a:p>
        </p:txBody>
      </p:sp>
      <p:sp>
        <p:nvSpPr>
          <p:cNvPr id="4" name="AutoShape 1029"/>
          <p:cNvSpPr>
            <a:spLocks noChangeArrowheads="1"/>
          </p:cNvSpPr>
          <p:nvPr/>
        </p:nvSpPr>
        <p:spPr bwMode="auto">
          <a:xfrm>
            <a:off x="1828800" y="2134738"/>
            <a:ext cx="2286000" cy="457200"/>
          </a:xfrm>
          <a:prstGeom prst="roundRect">
            <a:avLst/>
          </a:prstGeom>
          <a:solidFill>
            <a:schemeClr val="accent1"/>
          </a:solidFill>
          <a:ln w="19050">
            <a:solidFill>
              <a:schemeClr val="tx1"/>
            </a:solidFill>
            <a:miter lim="800000"/>
            <a:headEnd/>
            <a:tailEnd/>
          </a:ln>
          <a:effectLst/>
          <a:scene3d>
            <a:camera prst="orthographicFront"/>
            <a:lightRig rig="threePt" dir="t"/>
          </a:scene3d>
          <a:sp3d extrusionH="76200">
            <a:bevelT/>
            <a:extrusionClr>
              <a:srgbClr val="FF0000"/>
            </a:extrusionClr>
          </a:sp3d>
        </p:spPr>
        <p:txBody>
          <a:bodyPr wrap="none" anchor="ctr" anchorCtr="1"/>
          <a:lstStyle/>
          <a:p>
            <a:pPr algn="ctr"/>
            <a:r>
              <a:rPr lang="en-GB" sz="2400" b="1" dirty="0">
                <a:solidFill>
                  <a:schemeClr val="tx1"/>
                </a:solidFill>
              </a:rPr>
              <a:t>Analysis</a:t>
            </a:r>
          </a:p>
        </p:txBody>
      </p:sp>
      <p:sp>
        <p:nvSpPr>
          <p:cNvPr id="5" name="AutoShape 1030"/>
          <p:cNvSpPr>
            <a:spLocks noChangeArrowheads="1"/>
          </p:cNvSpPr>
          <p:nvPr/>
        </p:nvSpPr>
        <p:spPr bwMode="auto">
          <a:xfrm>
            <a:off x="3962400" y="3688900"/>
            <a:ext cx="2438400" cy="457200"/>
          </a:xfrm>
          <a:prstGeom prst="roundRect">
            <a:avLst/>
          </a:prstGeom>
          <a:solidFill>
            <a:schemeClr val="accent1"/>
          </a:solidFill>
          <a:ln w="19050">
            <a:solidFill>
              <a:schemeClr val="tx1"/>
            </a:solidFill>
            <a:miter lim="800000"/>
            <a:headEnd/>
            <a:tailEnd/>
          </a:ln>
          <a:effectLst/>
          <a:scene3d>
            <a:camera prst="orthographicFront"/>
            <a:lightRig rig="threePt" dir="t"/>
          </a:scene3d>
          <a:sp3d extrusionH="76200">
            <a:bevelT/>
            <a:extrusionClr>
              <a:srgbClr val="FF0000"/>
            </a:extrusionClr>
          </a:sp3d>
        </p:spPr>
        <p:txBody>
          <a:bodyPr wrap="none" anchor="ctr" anchorCtr="1"/>
          <a:lstStyle/>
          <a:p>
            <a:pPr algn="ctr"/>
            <a:r>
              <a:rPr lang="en-GB" sz="2400" b="1" dirty="0" smtClean="0">
                <a:solidFill>
                  <a:schemeClr val="tx1"/>
                </a:solidFill>
              </a:rPr>
              <a:t>Build</a:t>
            </a:r>
            <a:endParaRPr lang="en-GB" sz="2400" b="1" dirty="0">
              <a:solidFill>
                <a:schemeClr val="tx1"/>
              </a:solidFill>
            </a:endParaRPr>
          </a:p>
        </p:txBody>
      </p:sp>
      <p:sp>
        <p:nvSpPr>
          <p:cNvPr id="6" name="AutoShape 1031"/>
          <p:cNvSpPr>
            <a:spLocks noChangeArrowheads="1"/>
          </p:cNvSpPr>
          <p:nvPr/>
        </p:nvSpPr>
        <p:spPr bwMode="auto">
          <a:xfrm>
            <a:off x="2895600" y="2912613"/>
            <a:ext cx="2286000" cy="457200"/>
          </a:xfrm>
          <a:prstGeom prst="roundRect">
            <a:avLst/>
          </a:prstGeom>
          <a:solidFill>
            <a:schemeClr val="accent1"/>
          </a:solidFill>
          <a:ln w="19050">
            <a:solidFill>
              <a:schemeClr val="tx1"/>
            </a:solidFill>
            <a:miter lim="800000"/>
            <a:headEnd/>
            <a:tailEnd/>
          </a:ln>
          <a:effectLst/>
          <a:scene3d>
            <a:camera prst="orthographicFront"/>
            <a:lightRig rig="threePt" dir="t"/>
          </a:scene3d>
          <a:sp3d extrusionH="76200">
            <a:bevelT/>
            <a:extrusionClr>
              <a:srgbClr val="FF0000"/>
            </a:extrusionClr>
          </a:sp3d>
        </p:spPr>
        <p:txBody>
          <a:bodyPr wrap="none" anchor="ctr" anchorCtr="1"/>
          <a:lstStyle/>
          <a:p>
            <a:pPr algn="ctr"/>
            <a:r>
              <a:rPr lang="en-GB" sz="2400" b="1" dirty="0">
                <a:solidFill>
                  <a:schemeClr val="tx1"/>
                </a:solidFill>
              </a:rPr>
              <a:t>Design</a:t>
            </a:r>
          </a:p>
        </p:txBody>
      </p:sp>
      <p:sp>
        <p:nvSpPr>
          <p:cNvPr id="7" name="AutoShape 1032"/>
          <p:cNvSpPr>
            <a:spLocks noChangeArrowheads="1"/>
          </p:cNvSpPr>
          <p:nvPr/>
        </p:nvSpPr>
        <p:spPr bwMode="auto">
          <a:xfrm>
            <a:off x="4952999" y="4466775"/>
            <a:ext cx="2472559" cy="457200"/>
          </a:xfrm>
          <a:prstGeom prst="roundRect">
            <a:avLst/>
          </a:prstGeom>
          <a:solidFill>
            <a:schemeClr val="accent1"/>
          </a:solidFill>
          <a:ln w="19050">
            <a:solidFill>
              <a:schemeClr val="tx1"/>
            </a:solidFill>
            <a:miter lim="800000"/>
            <a:headEnd/>
            <a:tailEnd/>
          </a:ln>
          <a:effectLst/>
          <a:scene3d>
            <a:camera prst="orthographicFront"/>
            <a:lightRig rig="threePt" dir="t"/>
          </a:scene3d>
          <a:sp3d extrusionH="76200">
            <a:bevelT/>
            <a:extrusionClr>
              <a:srgbClr val="FF0000"/>
            </a:extrusionClr>
          </a:sp3d>
        </p:spPr>
        <p:txBody>
          <a:bodyPr wrap="none" anchor="ctr" anchorCtr="1"/>
          <a:lstStyle/>
          <a:p>
            <a:pPr algn="ctr"/>
            <a:r>
              <a:rPr lang="en-GB" sz="2400" b="1" dirty="0" smtClean="0">
                <a:solidFill>
                  <a:schemeClr val="tx1"/>
                </a:solidFill>
              </a:rPr>
              <a:t>Test</a:t>
            </a:r>
            <a:endParaRPr lang="en-GB" sz="2400" b="1" dirty="0">
              <a:solidFill>
                <a:schemeClr val="tx1"/>
              </a:solidFill>
            </a:endParaRPr>
          </a:p>
        </p:txBody>
      </p:sp>
      <p:sp>
        <p:nvSpPr>
          <p:cNvPr id="8" name="AutoShape 1033"/>
          <p:cNvSpPr>
            <a:spLocks noChangeArrowheads="1"/>
          </p:cNvSpPr>
          <p:nvPr/>
        </p:nvSpPr>
        <p:spPr bwMode="auto">
          <a:xfrm>
            <a:off x="5943599" y="5244650"/>
            <a:ext cx="2459421" cy="457200"/>
          </a:xfrm>
          <a:prstGeom prst="roundRect">
            <a:avLst/>
          </a:prstGeom>
          <a:solidFill>
            <a:schemeClr val="accent1"/>
          </a:solidFill>
          <a:ln w="19050">
            <a:solidFill>
              <a:schemeClr val="tx1"/>
            </a:solidFill>
            <a:miter lim="800000"/>
            <a:headEnd/>
            <a:tailEnd/>
          </a:ln>
          <a:effectLst/>
          <a:scene3d>
            <a:camera prst="orthographicFront"/>
            <a:lightRig rig="threePt" dir="t"/>
          </a:scene3d>
          <a:sp3d extrusionH="76200">
            <a:bevelT/>
            <a:extrusionClr>
              <a:srgbClr val="FF0000"/>
            </a:extrusionClr>
          </a:sp3d>
        </p:spPr>
        <p:txBody>
          <a:bodyPr wrap="none" anchor="ctr" anchorCtr="1"/>
          <a:lstStyle/>
          <a:p>
            <a:pPr algn="ctr"/>
            <a:r>
              <a:rPr lang="en-GB" sz="2400" b="1" dirty="0" smtClean="0">
                <a:solidFill>
                  <a:schemeClr val="tx1"/>
                </a:solidFill>
              </a:rPr>
              <a:t>Deploy</a:t>
            </a:r>
            <a:endParaRPr lang="en-GB" sz="2400" b="1" dirty="0">
              <a:solidFill>
                <a:schemeClr val="tx1"/>
              </a:solidFill>
            </a:endParaRPr>
          </a:p>
        </p:txBody>
      </p:sp>
      <p:cxnSp>
        <p:nvCxnSpPr>
          <p:cNvPr id="9" name="AutoShape 1034"/>
          <p:cNvCxnSpPr>
            <a:cxnSpLocks noChangeShapeType="1"/>
          </p:cNvCxnSpPr>
          <p:nvPr/>
        </p:nvCxnSpPr>
        <p:spPr bwMode="auto">
          <a:xfrm rot="5400000">
            <a:off x="1631156" y="2013294"/>
            <a:ext cx="547688" cy="152400"/>
          </a:xfrm>
          <a:prstGeom prst="curvedConnector4">
            <a:avLst>
              <a:gd name="adj1" fmla="val 28986"/>
              <a:gd name="adj2" fmla="val 250000"/>
            </a:avLst>
          </a:prstGeom>
          <a:noFill/>
          <a:ln w="63500">
            <a:solidFill>
              <a:schemeClr val="accent4">
                <a:lumMod val="75000"/>
              </a:schemeClr>
            </a:solidFill>
            <a:round/>
            <a:headEnd/>
            <a:tailEnd type="triangle" w="med" len="med"/>
          </a:ln>
          <a:effectLst/>
        </p:spPr>
      </p:cxnSp>
      <p:cxnSp>
        <p:nvCxnSpPr>
          <p:cNvPr id="10" name="AutoShape 1035"/>
          <p:cNvCxnSpPr>
            <a:cxnSpLocks noChangeShapeType="1"/>
          </p:cNvCxnSpPr>
          <p:nvPr/>
        </p:nvCxnSpPr>
        <p:spPr bwMode="auto">
          <a:xfrm rot="5400000">
            <a:off x="2659062" y="2828476"/>
            <a:ext cx="549275" cy="76200"/>
          </a:xfrm>
          <a:prstGeom prst="curvedConnector4">
            <a:avLst>
              <a:gd name="adj1" fmla="val 29190"/>
              <a:gd name="adj2" fmla="val 400000"/>
            </a:avLst>
          </a:prstGeom>
          <a:noFill/>
          <a:ln w="63500">
            <a:solidFill>
              <a:schemeClr val="accent4">
                <a:lumMod val="75000"/>
              </a:schemeClr>
            </a:solidFill>
            <a:round/>
            <a:headEnd/>
            <a:tailEnd type="triangle" w="med" len="med"/>
          </a:ln>
          <a:effectLst/>
        </p:spPr>
      </p:cxnSp>
      <p:cxnSp>
        <p:nvCxnSpPr>
          <p:cNvPr id="11" name="AutoShape 1036"/>
          <p:cNvCxnSpPr>
            <a:cxnSpLocks noChangeShapeType="1"/>
          </p:cNvCxnSpPr>
          <p:nvPr/>
        </p:nvCxnSpPr>
        <p:spPr bwMode="auto">
          <a:xfrm rot="5400000">
            <a:off x="3726657" y="3605556"/>
            <a:ext cx="547687" cy="76200"/>
          </a:xfrm>
          <a:prstGeom prst="curvedConnector4">
            <a:avLst>
              <a:gd name="adj1" fmla="val 29130"/>
              <a:gd name="adj2" fmla="val 400000"/>
            </a:avLst>
          </a:prstGeom>
          <a:noFill/>
          <a:ln w="63500">
            <a:solidFill>
              <a:schemeClr val="accent4">
                <a:lumMod val="75000"/>
              </a:schemeClr>
            </a:solidFill>
            <a:round/>
            <a:headEnd/>
            <a:tailEnd type="triangle" w="med" len="med"/>
          </a:ln>
          <a:effectLst/>
        </p:spPr>
      </p:cxnSp>
      <p:cxnSp>
        <p:nvCxnSpPr>
          <p:cNvPr id="12" name="AutoShape 1037"/>
          <p:cNvCxnSpPr>
            <a:cxnSpLocks noChangeShapeType="1"/>
          </p:cNvCxnSpPr>
          <p:nvPr/>
        </p:nvCxnSpPr>
        <p:spPr bwMode="auto">
          <a:xfrm rot="5400000">
            <a:off x="4792663" y="4306437"/>
            <a:ext cx="549275" cy="228601"/>
          </a:xfrm>
          <a:prstGeom prst="curvedConnector4">
            <a:avLst>
              <a:gd name="adj1" fmla="val 29191"/>
              <a:gd name="adj2" fmla="val 200000"/>
            </a:avLst>
          </a:prstGeom>
          <a:noFill/>
          <a:ln w="63500">
            <a:solidFill>
              <a:schemeClr val="accent4">
                <a:lumMod val="75000"/>
              </a:schemeClr>
            </a:solidFill>
            <a:round/>
            <a:headEnd/>
            <a:tailEnd type="triangle" w="med" len="med"/>
          </a:ln>
          <a:effectLst/>
        </p:spPr>
      </p:cxnSp>
      <p:cxnSp>
        <p:nvCxnSpPr>
          <p:cNvPr id="13" name="AutoShape 1038"/>
          <p:cNvCxnSpPr>
            <a:cxnSpLocks noChangeShapeType="1"/>
          </p:cNvCxnSpPr>
          <p:nvPr/>
        </p:nvCxnSpPr>
        <p:spPr bwMode="auto">
          <a:xfrm rot="5400000">
            <a:off x="5791802" y="5075772"/>
            <a:ext cx="549275" cy="245680"/>
          </a:xfrm>
          <a:prstGeom prst="curvedConnector4">
            <a:avLst>
              <a:gd name="adj1" fmla="val 29191"/>
              <a:gd name="adj2" fmla="val 193048"/>
            </a:avLst>
          </a:prstGeom>
          <a:noFill/>
          <a:ln w="63500">
            <a:solidFill>
              <a:schemeClr val="accent4">
                <a:lumMod val="75000"/>
              </a:schemeClr>
            </a:solidFill>
            <a:round/>
            <a:headEnd/>
            <a:tailEnd type="triangle" w="med" len="med"/>
          </a:ln>
          <a:effectLst/>
        </p:spPr>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8"/>
          <p:cNvSpPr>
            <a:spLocks noGrp="1" noChangeArrowheads="1"/>
          </p:cNvSpPr>
          <p:nvPr>
            <p:ph type="body" sz="quarter" idx="15"/>
          </p:nvPr>
        </p:nvSpPr>
        <p:spPr/>
        <p:txBody>
          <a:bodyPr/>
          <a:lstStyle/>
          <a:p>
            <a:r>
              <a:rPr lang="en-US" dirty="0" smtClean="0"/>
              <a:t>It is estimated that 20% to 50% of system changes introduce new defects </a:t>
            </a:r>
            <a:br>
              <a:rPr lang="en-US" dirty="0" smtClean="0"/>
            </a:br>
            <a:endParaRPr lang="en-US" dirty="0" smtClean="0"/>
          </a:p>
          <a:p>
            <a:r>
              <a:rPr lang="en-US" dirty="0" smtClean="0"/>
              <a:t>Regression testing checks that amendments to software or environment have no adverse effect on unmodified parts of the system </a:t>
            </a:r>
            <a:br>
              <a:rPr lang="en-US" dirty="0" smtClean="0"/>
            </a:br>
            <a:endParaRPr lang="en-US" dirty="0" smtClean="0"/>
          </a:p>
          <a:p>
            <a:r>
              <a:rPr lang="en-US" dirty="0" smtClean="0"/>
              <a:t>May be performed at all test levels and types</a:t>
            </a:r>
          </a:p>
          <a:p>
            <a:pPr lvl="1"/>
            <a:r>
              <a:rPr lang="en-US" dirty="0" smtClean="0"/>
              <a:t>Functional, non-functional and structural </a:t>
            </a:r>
            <a:br>
              <a:rPr lang="en-US" dirty="0" smtClean="0"/>
            </a:br>
            <a:endParaRPr lang="en-US" dirty="0" smtClean="0"/>
          </a:p>
          <a:p>
            <a:r>
              <a:rPr lang="en-US" dirty="0" smtClean="0"/>
              <a:t>Regression testing should take place at all stages of testing after a functional change or fix</a:t>
            </a:r>
          </a:p>
        </p:txBody>
      </p:sp>
      <p:sp>
        <p:nvSpPr>
          <p:cNvPr id="50178" name="Rectangle 7"/>
          <p:cNvSpPr>
            <a:spLocks noGrp="1" noChangeArrowheads="1"/>
          </p:cNvSpPr>
          <p:nvPr>
            <p:ph type="title"/>
          </p:nvPr>
        </p:nvSpPr>
        <p:spPr/>
        <p:txBody>
          <a:bodyPr/>
          <a:lstStyle/>
          <a:p>
            <a:r>
              <a:rPr lang="en-US" dirty="0" smtClean="0"/>
              <a:t>Regression Testing</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graphicFrame>
        <p:nvGraphicFramePr>
          <p:cNvPr id="5" name="Diagram 4"/>
          <p:cNvGraphicFramePr/>
          <p:nvPr>
            <p:extLst>
              <p:ext uri="{D42A27DB-BD31-4B8C-83A1-F6EECF244321}">
                <p14:modId xmlns:p14="http://schemas.microsoft.com/office/powerpoint/2010/main" val="1901935389"/>
              </p:ext>
            </p:extLst>
          </p:nvPr>
        </p:nvGraphicFramePr>
        <p:xfrm>
          <a:off x="3746178" y="1654875"/>
          <a:ext cx="5000657" cy="3000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0023" y="1232845"/>
            <a:ext cx="2340869" cy="3794768"/>
          </a:xfrm>
          <a:prstGeom prst="rect">
            <a:avLst/>
          </a:prstGeom>
        </p:spPr>
      </p:pic>
    </p:spTree>
    <p:extLst>
      <p:ext uri="{BB962C8B-B14F-4D97-AF65-F5344CB8AC3E}">
        <p14:creationId xmlns:p14="http://schemas.microsoft.com/office/powerpoint/2010/main" val="12986990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smtClean="0"/>
              <a:t>The extent of regression testing is based on the risk of not finding defects in software that worked previously</a:t>
            </a:r>
            <a:br>
              <a:rPr lang="en-GB" dirty="0" smtClean="0"/>
            </a:br>
            <a:endParaRPr lang="en-GB" dirty="0" smtClean="0"/>
          </a:p>
          <a:p>
            <a:r>
              <a:rPr lang="en-GB" dirty="0" smtClean="0"/>
              <a:t>Full regression testing</a:t>
            </a:r>
          </a:p>
          <a:p>
            <a:pPr lvl="1"/>
            <a:r>
              <a:rPr lang="en-GB" dirty="0" smtClean="0"/>
              <a:t>Test all functions</a:t>
            </a:r>
          </a:p>
          <a:p>
            <a:pPr lvl="1"/>
            <a:r>
              <a:rPr lang="en-GB" dirty="0" smtClean="0"/>
              <a:t>Minimise risk of failure</a:t>
            </a:r>
          </a:p>
          <a:p>
            <a:pPr lvl="1"/>
            <a:r>
              <a:rPr lang="en-GB" dirty="0" smtClean="0"/>
              <a:t>May be very time-consuming and costly</a:t>
            </a:r>
          </a:p>
          <a:p>
            <a:pPr lvl="1"/>
            <a:r>
              <a:rPr lang="en-GB" dirty="0" smtClean="0"/>
              <a:t>Probably not realistic except in very small projects</a:t>
            </a:r>
            <a:br>
              <a:rPr lang="en-GB" dirty="0" smtClean="0"/>
            </a:br>
            <a:endParaRPr lang="en-GB" dirty="0" smtClean="0"/>
          </a:p>
          <a:p>
            <a:r>
              <a:rPr lang="en-GB" dirty="0" smtClean="0"/>
              <a:t>Partial regression testing</a:t>
            </a:r>
          </a:p>
          <a:p>
            <a:pPr lvl="1"/>
            <a:r>
              <a:rPr lang="en-GB" dirty="0" smtClean="0"/>
              <a:t>Test selected functions or business areas</a:t>
            </a:r>
          </a:p>
          <a:p>
            <a:pPr lvl="1"/>
            <a:r>
              <a:rPr lang="en-GB" dirty="0" smtClean="0"/>
              <a:t>Less time and cost</a:t>
            </a:r>
          </a:p>
          <a:p>
            <a:pPr lvl="1"/>
            <a:r>
              <a:rPr lang="en-GB" dirty="0" smtClean="0"/>
              <a:t>More practical approach</a:t>
            </a:r>
          </a:p>
          <a:p>
            <a:pPr lvl="1"/>
            <a:r>
              <a:rPr lang="en-GB" dirty="0" smtClean="0"/>
              <a:t>… But increased risk of unforeseen failure</a:t>
            </a:r>
          </a:p>
          <a:p>
            <a:endParaRPr lang="en-GB" dirty="0" smtClean="0"/>
          </a:p>
          <a:p>
            <a:endParaRPr lang="en-GB" dirty="0"/>
          </a:p>
        </p:txBody>
      </p:sp>
      <p:sp>
        <p:nvSpPr>
          <p:cNvPr id="6" name="Title 5"/>
          <p:cNvSpPr>
            <a:spLocks noGrp="1"/>
          </p:cNvSpPr>
          <p:nvPr>
            <p:ph type="title"/>
          </p:nvPr>
        </p:nvSpPr>
        <p:spPr/>
        <p:txBody>
          <a:bodyPr/>
          <a:lstStyle/>
          <a:p>
            <a:r>
              <a:rPr lang="en-GB" dirty="0" smtClean="0"/>
              <a:t>Scope of Regression Testing</a:t>
            </a:r>
            <a:endParaRPr lang="en-GB"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6"/>
          <p:cNvSpPr>
            <a:spLocks noGrp="1" noChangeArrowheads="1"/>
          </p:cNvSpPr>
          <p:nvPr>
            <p:ph type="body" sz="quarter" idx="15"/>
          </p:nvPr>
        </p:nvSpPr>
        <p:spPr/>
        <p:txBody>
          <a:bodyPr/>
          <a:lstStyle/>
          <a:p>
            <a:r>
              <a:rPr lang="en-GB" dirty="0" smtClean="0"/>
              <a:t>Tests used for re-testing and regression testing should be repeatable</a:t>
            </a:r>
          </a:p>
          <a:p>
            <a:pPr lvl="1"/>
            <a:r>
              <a:rPr lang="en-GB" dirty="0" smtClean="0"/>
              <a:t>So they can be re-run every time there is a change or fix</a:t>
            </a:r>
            <a:br>
              <a:rPr lang="en-GB" dirty="0" smtClean="0"/>
            </a:br>
            <a:endParaRPr lang="en-GB" dirty="0" smtClean="0"/>
          </a:p>
          <a:p>
            <a:r>
              <a:rPr lang="en-GB" dirty="0" smtClean="0"/>
              <a:t>Regression test suites can be built up from selected key functions </a:t>
            </a:r>
          </a:p>
          <a:p>
            <a:pPr marL="742950" lvl="2" indent="-342900"/>
            <a:r>
              <a:rPr lang="en-GB" dirty="0"/>
              <a:t>May be very large to re-test all </a:t>
            </a:r>
            <a:r>
              <a:rPr lang="en-GB" dirty="0" smtClean="0"/>
              <a:t>aspects</a:t>
            </a:r>
            <a:br>
              <a:rPr lang="en-GB" dirty="0" smtClean="0"/>
            </a:br>
            <a:endParaRPr lang="en-GB" dirty="0"/>
          </a:p>
          <a:p>
            <a:r>
              <a:rPr lang="en-GB" dirty="0" smtClean="0"/>
              <a:t>These suites will not change much over time, so are ideal for automation using test execution scripts</a:t>
            </a:r>
          </a:p>
          <a:p>
            <a:pPr lvl="1"/>
            <a:r>
              <a:rPr lang="en-GB" dirty="0" smtClean="0"/>
              <a:t>Scripts may include resetting of data, break points and restarts</a:t>
            </a:r>
            <a:br>
              <a:rPr lang="en-GB" dirty="0" smtClean="0"/>
            </a:br>
            <a:endParaRPr lang="en-GB" dirty="0" smtClean="0"/>
          </a:p>
          <a:p>
            <a:r>
              <a:rPr lang="en-GB" dirty="0" smtClean="0"/>
              <a:t>Automated regression test suites can be executed following any changes</a:t>
            </a:r>
          </a:p>
          <a:p>
            <a:pPr lvl="1"/>
            <a:r>
              <a:rPr lang="en-GB" dirty="0" smtClean="0"/>
              <a:t>Tools can execute at high speed</a:t>
            </a:r>
          </a:p>
          <a:p>
            <a:pPr lvl="1"/>
            <a:r>
              <a:rPr lang="en-GB" dirty="0" smtClean="0"/>
              <a:t>The more sophisticated types are truly hands-off</a:t>
            </a:r>
          </a:p>
        </p:txBody>
      </p:sp>
      <p:sp>
        <p:nvSpPr>
          <p:cNvPr id="52226" name="Rectangle 5"/>
          <p:cNvSpPr>
            <a:spLocks noGrp="1" noChangeArrowheads="1"/>
          </p:cNvSpPr>
          <p:nvPr>
            <p:ph type="title"/>
          </p:nvPr>
        </p:nvSpPr>
        <p:spPr/>
        <p:txBody>
          <a:bodyPr/>
          <a:lstStyle/>
          <a:p>
            <a:r>
              <a:rPr lang="en-GB" dirty="0" smtClean="0"/>
              <a:t>Repeatable Regression Testing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Compare maintenance testing (testing an existing system) to testing a new application with respect to test types, triggers for testing and amount of testing (K2)</a:t>
            </a:r>
            <a:br>
              <a:rPr lang="en-GB" dirty="0" smtClean="0"/>
            </a:br>
            <a:endParaRPr lang="en-GB" dirty="0" smtClean="0"/>
          </a:p>
          <a:p>
            <a:r>
              <a:rPr lang="en-GB" dirty="0" smtClean="0"/>
              <a:t>Recognise indicators for maintenance testing (modification, migration and retirement) (K1)</a:t>
            </a:r>
            <a:br>
              <a:rPr lang="en-GB" dirty="0" smtClean="0"/>
            </a:br>
            <a:endParaRPr lang="en-GB" dirty="0" smtClean="0"/>
          </a:p>
          <a:p>
            <a:r>
              <a:rPr lang="en-GB" dirty="0" smtClean="0"/>
              <a:t>Describe the role of regression testing and impact analysis in maintenance (K2)</a:t>
            </a:r>
          </a:p>
        </p:txBody>
      </p:sp>
      <p:sp>
        <p:nvSpPr>
          <p:cNvPr id="53250" name="Rectangle 5"/>
          <p:cNvSpPr>
            <a:spLocks noGrp="1" noChangeArrowheads="1"/>
          </p:cNvSpPr>
          <p:nvPr>
            <p:ph type="title"/>
          </p:nvPr>
        </p:nvSpPr>
        <p:spPr/>
        <p:txBody>
          <a:bodyPr/>
          <a:lstStyle/>
          <a:p>
            <a:r>
              <a:rPr lang="en-GB" dirty="0" smtClean="0"/>
              <a:t>2.4 Maintenance Testing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sz="quarter" idx="15"/>
          </p:nvPr>
        </p:nvSpPr>
        <p:spPr>
          <a:xfrm>
            <a:off x="180000" y="1080000"/>
            <a:ext cx="8820000" cy="5612202"/>
          </a:xfrm>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Once deployed, production systems, their configuration data or environment may be corrected, changed or extended</a:t>
            </a:r>
          </a:p>
          <a:p>
            <a:r>
              <a:rPr lang="en-US" dirty="0" smtClean="0"/>
              <a:t>This can be </a:t>
            </a:r>
            <a:r>
              <a:rPr lang="en-US" dirty="0"/>
              <a:t>triggered </a:t>
            </a:r>
            <a:r>
              <a:rPr lang="en-US" dirty="0" smtClean="0"/>
              <a:t>by:</a:t>
            </a:r>
          </a:p>
          <a:p>
            <a:pPr lvl="1"/>
            <a:r>
              <a:rPr lang="en-US" dirty="0" smtClean="0"/>
              <a:t>Planned enhancements to systems</a:t>
            </a:r>
          </a:p>
          <a:p>
            <a:pPr lvl="1"/>
            <a:r>
              <a:rPr lang="en-US" dirty="0" smtClean="0"/>
              <a:t>Corrective and emergency changes</a:t>
            </a:r>
          </a:p>
          <a:p>
            <a:pPr lvl="1"/>
            <a:r>
              <a:rPr lang="en-US" dirty="0" smtClean="0"/>
              <a:t>Changes to environment, e.g. operating system or database upgrades</a:t>
            </a:r>
          </a:p>
          <a:p>
            <a:pPr lvl="1"/>
            <a:r>
              <a:rPr lang="en-US" dirty="0" smtClean="0"/>
              <a:t>Upgrades to COTS software</a:t>
            </a:r>
          </a:p>
          <a:p>
            <a:pPr lvl="1"/>
            <a:r>
              <a:rPr lang="en-US" dirty="0" smtClean="0"/>
              <a:t>Migration of applications from one platform to another</a:t>
            </a:r>
          </a:p>
          <a:p>
            <a:pPr lvl="1"/>
            <a:r>
              <a:rPr lang="en-US" dirty="0" smtClean="0"/>
              <a:t>Retirement </a:t>
            </a:r>
            <a:r>
              <a:rPr lang="en-US" dirty="0"/>
              <a:t>of </a:t>
            </a:r>
            <a:r>
              <a:rPr lang="en-US" dirty="0" smtClean="0"/>
              <a:t>legacy software systems</a:t>
            </a:r>
          </a:p>
          <a:p>
            <a:r>
              <a:rPr lang="en-US" dirty="0" smtClean="0"/>
              <a:t>All changes to production systems must be thoroughly tested</a:t>
            </a:r>
          </a:p>
        </p:txBody>
      </p:sp>
      <p:sp>
        <p:nvSpPr>
          <p:cNvPr id="54274" name="Rectangle 2"/>
          <p:cNvSpPr>
            <a:spLocks noGrp="1" noChangeArrowheads="1"/>
          </p:cNvSpPr>
          <p:nvPr>
            <p:ph type="title"/>
          </p:nvPr>
        </p:nvSpPr>
        <p:spPr/>
        <p:txBody>
          <a:bodyPr/>
          <a:lstStyle/>
          <a:p>
            <a:r>
              <a:rPr lang="en-GB" dirty="0" smtClean="0"/>
              <a:t>Maintenance Testing</a:t>
            </a:r>
          </a:p>
        </p:txBody>
      </p:sp>
      <p:sp>
        <p:nvSpPr>
          <p:cNvPr id="4" name="AutoShape 2"/>
          <p:cNvSpPr>
            <a:spLocks noChangeArrowheads="1"/>
          </p:cNvSpPr>
          <p:nvPr/>
        </p:nvSpPr>
        <p:spPr bwMode="auto">
          <a:xfrm>
            <a:off x="598751" y="1005550"/>
            <a:ext cx="7560000" cy="1084498"/>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eaLnBrk="1" hangingPunct="1">
              <a:lnSpc>
                <a:spcPts val="2100"/>
              </a:lnSpc>
              <a:spcBef>
                <a:spcPts val="18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Testing the changes to an operational system or the impact of a changed environment to an operational </a:t>
            </a:r>
            <a:r>
              <a:rPr lang="en-GB" sz="2000" dirty="0" smtClean="0"/>
              <a:t>system</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a:t>®</a:t>
            </a:r>
            <a:r>
              <a:rPr lang="en-GB" sz="1200" b="1" baseline="-10000" dirty="0"/>
              <a:t> </a:t>
            </a:r>
            <a:r>
              <a:rPr lang="en-GB" sz="1200" b="1" dirty="0" smtClean="0"/>
              <a:t>Glossary</a:t>
            </a:r>
            <a:endParaRPr lang="en-US" sz="1200" b="1" dirty="0">
              <a:latin typeface="Arial" pitchFamily="34" charset="0"/>
            </a:endParaRPr>
          </a:p>
        </p:txBody>
      </p:sp>
    </p:spTree>
    <p:extLst>
      <p:ext uri="{BB962C8B-B14F-4D97-AF65-F5344CB8AC3E}">
        <p14:creationId xmlns:p14="http://schemas.microsoft.com/office/powerpoint/2010/main" val="247922255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smtClean="0"/>
              <a:t>Maintenance testing is likely to be on a smaller scale than testing new projects</a:t>
            </a:r>
          </a:p>
          <a:p>
            <a:pPr lvl="1"/>
            <a:r>
              <a:rPr lang="en-GB" dirty="0" smtClean="0"/>
              <a:t>Test basis might be Change Request Form or live incident report rather than project requirements catalogue</a:t>
            </a:r>
          </a:p>
          <a:p>
            <a:pPr lvl="1"/>
            <a:r>
              <a:rPr lang="en-GB" dirty="0" smtClean="0"/>
              <a:t>Timescale for development and testing might be days or weeks rather than months</a:t>
            </a:r>
          </a:p>
          <a:p>
            <a:r>
              <a:rPr lang="en-GB" dirty="0" smtClean="0"/>
              <a:t>If business functionality is changing (e.g. enhancement or correction), all test stages and test types could be used</a:t>
            </a:r>
          </a:p>
          <a:p>
            <a:pPr lvl="1"/>
            <a:r>
              <a:rPr lang="en-GB" dirty="0" smtClean="0"/>
              <a:t>Component, integration, system, acceptance testing</a:t>
            </a:r>
          </a:p>
          <a:p>
            <a:pPr lvl="1"/>
            <a:r>
              <a:rPr lang="en-GB" dirty="0" smtClean="0"/>
              <a:t>Functional, non-functional, structural testing</a:t>
            </a:r>
          </a:p>
          <a:p>
            <a:r>
              <a:rPr lang="en-GB" dirty="0" smtClean="0"/>
              <a:t>If business functionality is unchanged (e.g. system migration or operating system upgrade), regression testing will be key</a:t>
            </a:r>
          </a:p>
          <a:p>
            <a:r>
              <a:rPr lang="en-GB" dirty="0" smtClean="0"/>
              <a:t>Maintenance testing of migration could include</a:t>
            </a:r>
          </a:p>
          <a:p>
            <a:pPr lvl="1"/>
            <a:r>
              <a:rPr lang="en-GB" dirty="0" smtClean="0"/>
              <a:t>Operational acceptance testing of new platform</a:t>
            </a:r>
          </a:p>
          <a:p>
            <a:pPr lvl="1"/>
            <a:r>
              <a:rPr lang="en-GB" dirty="0" smtClean="0"/>
              <a:t>Data integrity testing</a:t>
            </a:r>
          </a:p>
        </p:txBody>
      </p:sp>
      <p:sp>
        <p:nvSpPr>
          <p:cNvPr id="2" name="Title 1"/>
          <p:cNvSpPr>
            <a:spLocks noGrp="1"/>
          </p:cNvSpPr>
          <p:nvPr>
            <p:ph type="title"/>
          </p:nvPr>
        </p:nvSpPr>
        <p:spPr/>
        <p:txBody>
          <a:bodyPr/>
          <a:lstStyle/>
          <a:p>
            <a:r>
              <a:rPr lang="en-GB" dirty="0" smtClean="0"/>
              <a:t>Scale of Maintenance Testing</a:t>
            </a:r>
            <a:endParaRPr lang="en-GB" dirty="0"/>
          </a:p>
        </p:txBody>
      </p:sp>
    </p:spTree>
    <p:extLst>
      <p:ext uri="{BB962C8B-B14F-4D97-AF65-F5344CB8AC3E}">
        <p14:creationId xmlns:p14="http://schemas.microsoft.com/office/powerpoint/2010/main" val="274234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US" dirty="0" smtClean="0"/>
              <a:t>For planned enhancements, maintenance testing can be included in release planning</a:t>
            </a:r>
            <a:br>
              <a:rPr lang="en-US" dirty="0" smtClean="0"/>
            </a:br>
            <a:endParaRPr lang="en-US" dirty="0" smtClean="0"/>
          </a:p>
          <a:p>
            <a:r>
              <a:rPr lang="en-US" dirty="0" smtClean="0"/>
              <a:t>For emergency changes (“hot fixes”) this may not be possible</a:t>
            </a:r>
          </a:p>
          <a:p>
            <a:pPr lvl="1"/>
            <a:r>
              <a:rPr lang="en-US" dirty="0" smtClean="0"/>
              <a:t>Maintenance testing may be compromised</a:t>
            </a:r>
            <a:br>
              <a:rPr lang="en-US" dirty="0" smtClean="0"/>
            </a:br>
            <a:endParaRPr lang="en-US" dirty="0" smtClean="0"/>
          </a:p>
          <a:p>
            <a:r>
              <a:rPr lang="en-US" dirty="0" smtClean="0"/>
              <a:t>Maintenance testing of old legacy systems can </a:t>
            </a:r>
            <a:r>
              <a:rPr lang="en-US" dirty="0"/>
              <a:t>be difficult if </a:t>
            </a:r>
          </a:p>
          <a:p>
            <a:pPr lvl="1"/>
            <a:r>
              <a:rPr lang="en-US" dirty="0"/>
              <a:t>Specifications are out of date (or non-existent!) </a:t>
            </a:r>
          </a:p>
          <a:p>
            <a:pPr lvl="1"/>
            <a:r>
              <a:rPr lang="en-US" dirty="0"/>
              <a:t>Testers with domain knowledge are not </a:t>
            </a:r>
            <a:r>
              <a:rPr lang="en-US" dirty="0" smtClean="0"/>
              <a:t>available</a:t>
            </a:r>
            <a:endParaRPr lang="en-US" dirty="0"/>
          </a:p>
        </p:txBody>
      </p:sp>
      <p:sp>
        <p:nvSpPr>
          <p:cNvPr id="2" name="Title 1"/>
          <p:cNvSpPr>
            <a:spLocks noGrp="1"/>
          </p:cNvSpPr>
          <p:nvPr>
            <p:ph type="title"/>
          </p:nvPr>
        </p:nvSpPr>
        <p:spPr/>
        <p:txBody>
          <a:bodyPr/>
          <a:lstStyle/>
          <a:p>
            <a:r>
              <a:rPr lang="en-GB" dirty="0" smtClean="0"/>
              <a:t>Maintenance Testing Issues</a:t>
            </a:r>
            <a:endParaRPr lang="en-GB"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GB" dirty="0" smtClean="0"/>
              <a:t>Maintenance Testing should include extensive regression testing</a:t>
            </a:r>
          </a:p>
          <a:p>
            <a:r>
              <a:rPr lang="en-GB" dirty="0" smtClean="0"/>
              <a:t>The size and risk of the change is used to decide the scope of regression testing</a:t>
            </a:r>
          </a:p>
          <a:p>
            <a:r>
              <a:rPr lang="en-GB" dirty="0" smtClean="0"/>
              <a:t>Select key functional tests and acceptance criteria for regression test suite</a:t>
            </a:r>
            <a:endParaRPr lang="en-GB" dirty="0"/>
          </a:p>
        </p:txBody>
      </p:sp>
      <p:sp>
        <p:nvSpPr>
          <p:cNvPr id="560132" name="Rectangle 4"/>
          <p:cNvSpPr>
            <a:spLocks noGrp="1" noChangeArrowheads="1"/>
          </p:cNvSpPr>
          <p:nvPr>
            <p:ph type="title"/>
          </p:nvPr>
        </p:nvSpPr>
        <p:spPr/>
        <p:txBody>
          <a:bodyPr/>
          <a:lstStyle/>
          <a:p>
            <a:r>
              <a:rPr lang="en-GB" dirty="0" smtClean="0"/>
              <a:t>The Need for Regression Testing</a:t>
            </a:r>
            <a:endParaRPr lang="en-GB" dirty="0"/>
          </a:p>
        </p:txBody>
      </p:sp>
      <p:grpSp>
        <p:nvGrpSpPr>
          <p:cNvPr id="6" name="Group 5"/>
          <p:cNvGrpSpPr/>
          <p:nvPr/>
        </p:nvGrpSpPr>
        <p:grpSpPr>
          <a:xfrm>
            <a:off x="629918" y="2966525"/>
            <a:ext cx="7902895" cy="3783937"/>
            <a:chOff x="629918" y="2966525"/>
            <a:chExt cx="7902895" cy="3783937"/>
          </a:xfrm>
        </p:grpSpPr>
        <p:grpSp>
          <p:nvGrpSpPr>
            <p:cNvPr id="560153" name="Group 25"/>
            <p:cNvGrpSpPr>
              <a:grpSpLocks/>
            </p:cNvGrpSpPr>
            <p:nvPr/>
          </p:nvGrpSpPr>
          <p:grpSpPr bwMode="auto">
            <a:xfrm>
              <a:off x="629918" y="2966525"/>
              <a:ext cx="3598863" cy="3598862"/>
              <a:chOff x="1746" y="799"/>
              <a:chExt cx="2267" cy="2267"/>
            </a:xfrm>
          </p:grpSpPr>
          <p:sp>
            <p:nvSpPr>
              <p:cNvPr id="560133" name="Oval 5"/>
              <p:cNvSpPr>
                <a:spLocks noChangeAspect="1" noChangeArrowheads="1"/>
              </p:cNvSpPr>
              <p:nvPr/>
            </p:nvSpPr>
            <p:spPr bwMode="auto">
              <a:xfrm>
                <a:off x="1746" y="799"/>
                <a:ext cx="2267" cy="2267"/>
              </a:xfrm>
              <a:prstGeom prst="ellipse">
                <a:avLst/>
              </a:prstGeom>
              <a:solidFill>
                <a:srgbClr val="FFFF99"/>
              </a:solidFill>
              <a:ln w="19050">
                <a:solidFill>
                  <a:schemeClr val="tx1"/>
                </a:solidFill>
                <a:round/>
                <a:headEnd type="none" w="med"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560140" name="Text Box 12"/>
              <p:cNvSpPr txBox="1">
                <a:spLocks noChangeArrowheads="1"/>
              </p:cNvSpPr>
              <p:nvPr/>
            </p:nvSpPr>
            <p:spPr bwMode="auto">
              <a:xfrm>
                <a:off x="2293" y="977"/>
                <a:ext cx="11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b="1" dirty="0">
                    <a:solidFill>
                      <a:srgbClr val="000000"/>
                    </a:solidFill>
                  </a:rPr>
                  <a:t>LIVE SYSTEM</a:t>
                </a:r>
              </a:p>
            </p:txBody>
          </p:sp>
        </p:grpSp>
        <p:grpSp>
          <p:nvGrpSpPr>
            <p:cNvPr id="560138" name="Group 10"/>
            <p:cNvGrpSpPr>
              <a:grpSpLocks/>
            </p:cNvGrpSpPr>
            <p:nvPr/>
          </p:nvGrpSpPr>
          <p:grpSpPr bwMode="auto">
            <a:xfrm>
              <a:off x="817243" y="4075140"/>
              <a:ext cx="1117601" cy="1117599"/>
              <a:chOff x="373" y="1701"/>
              <a:chExt cx="704" cy="704"/>
            </a:xfrm>
          </p:grpSpPr>
          <p:sp>
            <p:nvSpPr>
              <p:cNvPr id="560134" name="Oval 6"/>
              <p:cNvSpPr>
                <a:spLocks noChangeAspect="1" noChangeArrowheads="1"/>
              </p:cNvSpPr>
              <p:nvPr/>
            </p:nvSpPr>
            <p:spPr bwMode="auto">
              <a:xfrm>
                <a:off x="373" y="1701"/>
                <a:ext cx="704" cy="704"/>
              </a:xfrm>
              <a:prstGeom prst="ellipse">
                <a:avLst/>
              </a:prstGeom>
              <a:solidFill>
                <a:srgbClr val="C00000"/>
              </a:solidFill>
              <a:ln w="19050">
                <a:solidFill>
                  <a:schemeClr val="tx1"/>
                </a:solidFill>
                <a:round/>
                <a:headEnd type="none" w="med"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560137" name="Text Box 9"/>
              <p:cNvSpPr txBox="1">
                <a:spLocks noChangeArrowheads="1"/>
              </p:cNvSpPr>
              <p:nvPr/>
            </p:nvSpPr>
            <p:spPr bwMode="auto">
              <a:xfrm>
                <a:off x="408" y="1919"/>
                <a:ext cx="635" cy="268"/>
              </a:xfrm>
              <a:prstGeom prst="rect">
                <a:avLst/>
              </a:prstGeom>
              <a:solidFill>
                <a:srgbClr val="C00000"/>
              </a:solidFill>
              <a:ln>
                <a:noFill/>
              </a:ln>
              <a:effectLst/>
              <a:extLst>
                <a:ext uri="{91240B29-F687-4F45-9708-019B960494DF}">
                  <a14:hiddenLine xmlns:a14="http://schemas.microsoft.com/office/drawing/2010/main" w="2540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a:spcBef>
                    <a:spcPct val="50000"/>
                  </a:spcBef>
                </a:pPr>
                <a:r>
                  <a:rPr lang="en-GB" sz="1400" b="1" dirty="0">
                    <a:solidFill>
                      <a:schemeClr val="bg1"/>
                    </a:solidFill>
                  </a:rPr>
                  <a:t>NEW CHANGES</a:t>
                </a:r>
              </a:p>
            </p:txBody>
          </p:sp>
        </p:grpSp>
        <p:sp>
          <p:nvSpPr>
            <p:cNvPr id="560142" name="AutoShape 14"/>
            <p:cNvSpPr>
              <a:spLocks noChangeArrowheads="1"/>
            </p:cNvSpPr>
            <p:nvPr/>
          </p:nvSpPr>
          <p:spPr bwMode="auto">
            <a:xfrm>
              <a:off x="1985606" y="4464079"/>
              <a:ext cx="792163" cy="288925"/>
            </a:xfrm>
            <a:custGeom>
              <a:avLst/>
              <a:gdLst>
                <a:gd name="G0" fmla="+- 14371 0 0"/>
                <a:gd name="G1" fmla="+- 6090 0 0"/>
                <a:gd name="G2" fmla="+- 21600 0 6090"/>
                <a:gd name="G3" fmla="+- 10800 0 6090"/>
                <a:gd name="G4" fmla="+- 21600 0 14371"/>
                <a:gd name="G5" fmla="*/ G4 G3 10800"/>
                <a:gd name="G6" fmla="+- 21600 0 G5"/>
                <a:gd name="T0" fmla="*/ 14371 w 21600"/>
                <a:gd name="T1" fmla="*/ 0 h 21600"/>
                <a:gd name="T2" fmla="*/ 0 w 21600"/>
                <a:gd name="T3" fmla="*/ 10800 h 21600"/>
                <a:gd name="T4" fmla="*/ 1437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4371" y="0"/>
                  </a:moveTo>
                  <a:lnTo>
                    <a:pt x="14371" y="6090"/>
                  </a:lnTo>
                  <a:lnTo>
                    <a:pt x="3375" y="6090"/>
                  </a:lnTo>
                  <a:lnTo>
                    <a:pt x="3375" y="15510"/>
                  </a:lnTo>
                  <a:lnTo>
                    <a:pt x="14371" y="15510"/>
                  </a:lnTo>
                  <a:lnTo>
                    <a:pt x="14371" y="21600"/>
                  </a:lnTo>
                  <a:lnTo>
                    <a:pt x="21600" y="10800"/>
                  </a:lnTo>
                  <a:close/>
                </a:path>
                <a:path w="21600" h="21600">
                  <a:moveTo>
                    <a:pt x="1350" y="6090"/>
                  </a:moveTo>
                  <a:lnTo>
                    <a:pt x="1350" y="15510"/>
                  </a:lnTo>
                  <a:lnTo>
                    <a:pt x="2700" y="15510"/>
                  </a:lnTo>
                  <a:lnTo>
                    <a:pt x="2700" y="6090"/>
                  </a:lnTo>
                  <a:close/>
                </a:path>
                <a:path w="21600" h="21600">
                  <a:moveTo>
                    <a:pt x="0" y="6090"/>
                  </a:moveTo>
                  <a:lnTo>
                    <a:pt x="0" y="15510"/>
                  </a:lnTo>
                  <a:lnTo>
                    <a:pt x="675" y="15510"/>
                  </a:lnTo>
                  <a:lnTo>
                    <a:pt x="675" y="6090"/>
                  </a:lnTo>
                  <a:close/>
                </a:path>
              </a:pathLst>
            </a:custGeom>
            <a:solidFill>
              <a:srgbClr val="C00000"/>
            </a:solidFill>
            <a:ln w="19050">
              <a:solidFill>
                <a:srgbClr val="000000"/>
              </a:solidFill>
              <a:miter lim="800000"/>
              <a:headEnd type="none" w="med"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560143" name="AutoShape 15"/>
            <p:cNvSpPr>
              <a:spLocks noChangeArrowheads="1"/>
            </p:cNvSpPr>
            <p:nvPr/>
          </p:nvSpPr>
          <p:spPr bwMode="auto">
            <a:xfrm rot="20329691">
              <a:off x="1904121" y="4087318"/>
              <a:ext cx="792162" cy="288925"/>
            </a:xfrm>
            <a:custGeom>
              <a:avLst/>
              <a:gdLst>
                <a:gd name="G0" fmla="+- 14371 0 0"/>
                <a:gd name="G1" fmla="+- 6090 0 0"/>
                <a:gd name="G2" fmla="+- 21600 0 6090"/>
                <a:gd name="G3" fmla="+- 10800 0 6090"/>
                <a:gd name="G4" fmla="+- 21600 0 14371"/>
                <a:gd name="G5" fmla="*/ G4 G3 10800"/>
                <a:gd name="G6" fmla="+- 21600 0 G5"/>
                <a:gd name="T0" fmla="*/ 14371 w 21600"/>
                <a:gd name="T1" fmla="*/ 0 h 21600"/>
                <a:gd name="T2" fmla="*/ 0 w 21600"/>
                <a:gd name="T3" fmla="*/ 10800 h 21600"/>
                <a:gd name="T4" fmla="*/ 1437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4371" y="0"/>
                  </a:moveTo>
                  <a:lnTo>
                    <a:pt x="14371" y="6090"/>
                  </a:lnTo>
                  <a:lnTo>
                    <a:pt x="3375" y="6090"/>
                  </a:lnTo>
                  <a:lnTo>
                    <a:pt x="3375" y="15510"/>
                  </a:lnTo>
                  <a:lnTo>
                    <a:pt x="14371" y="15510"/>
                  </a:lnTo>
                  <a:lnTo>
                    <a:pt x="14371" y="21600"/>
                  </a:lnTo>
                  <a:lnTo>
                    <a:pt x="21600" y="10800"/>
                  </a:lnTo>
                  <a:close/>
                </a:path>
                <a:path w="21600" h="21600">
                  <a:moveTo>
                    <a:pt x="1350" y="6090"/>
                  </a:moveTo>
                  <a:lnTo>
                    <a:pt x="1350" y="15510"/>
                  </a:lnTo>
                  <a:lnTo>
                    <a:pt x="2700" y="15510"/>
                  </a:lnTo>
                  <a:lnTo>
                    <a:pt x="2700" y="6090"/>
                  </a:lnTo>
                  <a:close/>
                </a:path>
                <a:path w="21600" h="21600">
                  <a:moveTo>
                    <a:pt x="0" y="6090"/>
                  </a:moveTo>
                  <a:lnTo>
                    <a:pt x="0" y="15510"/>
                  </a:lnTo>
                  <a:lnTo>
                    <a:pt x="675" y="15510"/>
                  </a:lnTo>
                  <a:lnTo>
                    <a:pt x="675" y="6090"/>
                  </a:lnTo>
                  <a:close/>
                </a:path>
              </a:pathLst>
            </a:custGeom>
            <a:solidFill>
              <a:srgbClr val="C00000"/>
            </a:solidFill>
            <a:ln w="19050">
              <a:solidFill>
                <a:srgbClr val="000000"/>
              </a:solidFill>
              <a:miter lim="800000"/>
              <a:headEnd type="none" w="med"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560144" name="AutoShape 16"/>
            <p:cNvSpPr>
              <a:spLocks noChangeArrowheads="1"/>
            </p:cNvSpPr>
            <p:nvPr/>
          </p:nvSpPr>
          <p:spPr bwMode="auto">
            <a:xfrm rot="1108188">
              <a:off x="1924217" y="4849823"/>
              <a:ext cx="792162" cy="288925"/>
            </a:xfrm>
            <a:custGeom>
              <a:avLst/>
              <a:gdLst>
                <a:gd name="G0" fmla="+- 14371 0 0"/>
                <a:gd name="G1" fmla="+- 6090 0 0"/>
                <a:gd name="G2" fmla="+- 21600 0 6090"/>
                <a:gd name="G3" fmla="+- 10800 0 6090"/>
                <a:gd name="G4" fmla="+- 21600 0 14371"/>
                <a:gd name="G5" fmla="*/ G4 G3 10800"/>
                <a:gd name="G6" fmla="+- 21600 0 G5"/>
                <a:gd name="T0" fmla="*/ 14371 w 21600"/>
                <a:gd name="T1" fmla="*/ 0 h 21600"/>
                <a:gd name="T2" fmla="*/ 0 w 21600"/>
                <a:gd name="T3" fmla="*/ 10800 h 21600"/>
                <a:gd name="T4" fmla="*/ 1437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4371" y="0"/>
                  </a:moveTo>
                  <a:lnTo>
                    <a:pt x="14371" y="6090"/>
                  </a:lnTo>
                  <a:lnTo>
                    <a:pt x="3375" y="6090"/>
                  </a:lnTo>
                  <a:lnTo>
                    <a:pt x="3375" y="15510"/>
                  </a:lnTo>
                  <a:lnTo>
                    <a:pt x="14371" y="15510"/>
                  </a:lnTo>
                  <a:lnTo>
                    <a:pt x="14371" y="21600"/>
                  </a:lnTo>
                  <a:lnTo>
                    <a:pt x="21600" y="10800"/>
                  </a:lnTo>
                  <a:close/>
                </a:path>
                <a:path w="21600" h="21600">
                  <a:moveTo>
                    <a:pt x="1350" y="6090"/>
                  </a:moveTo>
                  <a:lnTo>
                    <a:pt x="1350" y="15510"/>
                  </a:lnTo>
                  <a:lnTo>
                    <a:pt x="2700" y="15510"/>
                  </a:lnTo>
                  <a:lnTo>
                    <a:pt x="2700" y="6090"/>
                  </a:lnTo>
                  <a:close/>
                </a:path>
                <a:path w="21600" h="21600">
                  <a:moveTo>
                    <a:pt x="0" y="6090"/>
                  </a:moveTo>
                  <a:lnTo>
                    <a:pt x="0" y="15510"/>
                  </a:lnTo>
                  <a:lnTo>
                    <a:pt x="675" y="15510"/>
                  </a:lnTo>
                  <a:lnTo>
                    <a:pt x="675" y="6090"/>
                  </a:lnTo>
                  <a:close/>
                </a:path>
              </a:pathLst>
            </a:custGeom>
            <a:solidFill>
              <a:srgbClr val="C00000"/>
            </a:solidFill>
            <a:ln w="19050">
              <a:solidFill>
                <a:srgbClr val="000000"/>
              </a:solidFill>
              <a:miter lim="800000"/>
              <a:headEnd type="none" w="med"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560145" name="Text Box 17"/>
            <p:cNvSpPr txBox="1">
              <a:spLocks noChangeArrowheads="1"/>
            </p:cNvSpPr>
            <p:nvPr/>
          </p:nvSpPr>
          <p:spPr bwMode="auto">
            <a:xfrm>
              <a:off x="2965955" y="4022754"/>
              <a:ext cx="1290637" cy="1169551"/>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905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400" b="1" dirty="0" smtClean="0">
                  <a:solidFill>
                    <a:srgbClr val="C00000"/>
                  </a:solidFill>
                </a:rPr>
                <a:t>Assess impact of changes on rest of system</a:t>
              </a:r>
              <a:endParaRPr lang="en-GB" sz="1400" b="1" dirty="0">
                <a:solidFill>
                  <a:srgbClr val="C00000"/>
                </a:solidFill>
              </a:endParaRPr>
            </a:p>
          </p:txBody>
        </p:sp>
        <p:sp>
          <p:nvSpPr>
            <p:cNvPr id="560147" name="AutoShape 19"/>
            <p:cNvSpPr>
              <a:spLocks noChangeAspect="1" noChangeArrowheads="1"/>
            </p:cNvSpPr>
            <p:nvPr/>
          </p:nvSpPr>
          <p:spPr bwMode="auto">
            <a:xfrm>
              <a:off x="3582668" y="5394354"/>
              <a:ext cx="184150" cy="182562"/>
            </a:xfrm>
            <a:prstGeom prst="star5">
              <a:avLst/>
            </a:prstGeom>
            <a:solidFill>
              <a:srgbClr val="000099"/>
            </a:solidFill>
            <a:ln>
              <a:noFill/>
            </a:ln>
            <a:effectLst/>
            <a:extLst>
              <a:ext uri="{91240B29-F687-4F45-9708-019B960494DF}">
                <a14:hiddenLine xmlns:a14="http://schemas.microsoft.com/office/drawing/2010/main" w="1905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560148" name="AutoShape 20"/>
            <p:cNvSpPr>
              <a:spLocks noChangeAspect="1" noChangeArrowheads="1"/>
            </p:cNvSpPr>
            <p:nvPr/>
          </p:nvSpPr>
          <p:spPr bwMode="auto">
            <a:xfrm>
              <a:off x="2162638" y="5373156"/>
              <a:ext cx="184150" cy="182563"/>
            </a:xfrm>
            <a:prstGeom prst="star5">
              <a:avLst/>
            </a:prstGeom>
            <a:solidFill>
              <a:srgbClr val="000099"/>
            </a:solidFill>
            <a:ln>
              <a:noFill/>
            </a:ln>
            <a:effectLst/>
            <a:extLst>
              <a:ext uri="{91240B29-F687-4F45-9708-019B960494DF}">
                <a14:hiddenLine xmlns:a14="http://schemas.microsoft.com/office/drawing/2010/main" w="1905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560149" name="AutoShape 21"/>
            <p:cNvSpPr>
              <a:spLocks noChangeAspect="1" noChangeArrowheads="1"/>
            </p:cNvSpPr>
            <p:nvPr/>
          </p:nvSpPr>
          <p:spPr bwMode="auto">
            <a:xfrm>
              <a:off x="1709418" y="5827741"/>
              <a:ext cx="184150" cy="182563"/>
            </a:xfrm>
            <a:prstGeom prst="star5">
              <a:avLst/>
            </a:prstGeom>
            <a:solidFill>
              <a:srgbClr val="000099"/>
            </a:solidFill>
            <a:ln>
              <a:noFill/>
            </a:ln>
            <a:effectLst/>
            <a:extLst>
              <a:ext uri="{91240B29-F687-4F45-9708-019B960494DF}">
                <a14:hiddenLine xmlns:a14="http://schemas.microsoft.com/office/drawing/2010/main" w="1905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560150" name="Text Box 22"/>
            <p:cNvSpPr txBox="1">
              <a:spLocks noChangeArrowheads="1"/>
            </p:cNvSpPr>
            <p:nvPr/>
          </p:nvSpPr>
          <p:spPr bwMode="auto">
            <a:xfrm>
              <a:off x="4020726" y="5987798"/>
              <a:ext cx="1455620" cy="52322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905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sz="1400" b="1" dirty="0" smtClean="0">
                  <a:solidFill>
                    <a:srgbClr val="000099"/>
                  </a:solidFill>
                </a:rPr>
                <a:t>Select key functionality</a:t>
              </a:r>
              <a:endParaRPr lang="en-GB" sz="1400" b="1" dirty="0">
                <a:solidFill>
                  <a:srgbClr val="000099"/>
                </a:solidFill>
              </a:endParaRPr>
            </a:p>
          </p:txBody>
        </p:sp>
        <p:sp>
          <p:nvSpPr>
            <p:cNvPr id="560152" name="AutoShape 24"/>
            <p:cNvSpPr>
              <a:spLocks noChangeArrowheads="1"/>
            </p:cNvSpPr>
            <p:nvPr/>
          </p:nvSpPr>
          <p:spPr bwMode="auto">
            <a:xfrm>
              <a:off x="6732588" y="5491575"/>
              <a:ext cx="1800225" cy="1258887"/>
            </a:xfrm>
            <a:prstGeom prst="flowChartMultidocument">
              <a:avLst/>
            </a:prstGeom>
            <a:solidFill>
              <a:schemeClr val="tx2">
                <a:lumMod val="40000"/>
                <a:lumOff val="60000"/>
              </a:schemeClr>
            </a:solidFill>
            <a:ln w="19050">
              <a:solidFill>
                <a:srgbClr val="000099"/>
              </a:solidFill>
              <a:miter lim="800000"/>
              <a:headEnd type="none" w="med" len="sm"/>
              <a:tailEnd type="non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GB" sz="1400" b="1" dirty="0">
                  <a:solidFill>
                    <a:srgbClr val="000099"/>
                  </a:solidFill>
                </a:rPr>
                <a:t>REGRESSION TEST PACK</a:t>
              </a:r>
            </a:p>
          </p:txBody>
        </p:sp>
        <p:sp>
          <p:nvSpPr>
            <p:cNvPr id="560154" name="Line 26"/>
            <p:cNvSpPr>
              <a:spLocks noChangeShapeType="1"/>
            </p:cNvSpPr>
            <p:nvPr/>
          </p:nvSpPr>
          <p:spPr bwMode="auto">
            <a:xfrm flipH="1" flipV="1">
              <a:off x="3785867" y="5575329"/>
              <a:ext cx="695697" cy="454538"/>
            </a:xfrm>
            <a:prstGeom prst="line">
              <a:avLst/>
            </a:prstGeom>
            <a:noFill/>
            <a:ln w="25400">
              <a:solidFill>
                <a:srgbClr val="000099"/>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560155" name="Line 27"/>
            <p:cNvSpPr>
              <a:spLocks noChangeShapeType="1"/>
            </p:cNvSpPr>
            <p:nvPr/>
          </p:nvSpPr>
          <p:spPr bwMode="auto">
            <a:xfrm flipH="1" flipV="1">
              <a:off x="2411759" y="5517231"/>
              <a:ext cx="1721953" cy="591191"/>
            </a:xfrm>
            <a:prstGeom prst="line">
              <a:avLst/>
            </a:prstGeom>
            <a:noFill/>
            <a:ln w="25400">
              <a:solidFill>
                <a:srgbClr val="000099"/>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560156" name="Line 28"/>
            <p:cNvSpPr>
              <a:spLocks noChangeShapeType="1"/>
            </p:cNvSpPr>
            <p:nvPr/>
          </p:nvSpPr>
          <p:spPr bwMode="auto">
            <a:xfrm flipH="1" flipV="1">
              <a:off x="1930080" y="5967440"/>
              <a:ext cx="2078037" cy="281967"/>
            </a:xfrm>
            <a:prstGeom prst="line">
              <a:avLst/>
            </a:prstGeom>
            <a:noFill/>
            <a:ln w="25400">
              <a:solidFill>
                <a:srgbClr val="000099"/>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560157" name="AutoShape 29"/>
            <p:cNvSpPr>
              <a:spLocks noChangeArrowheads="1"/>
            </p:cNvSpPr>
            <p:nvPr/>
          </p:nvSpPr>
          <p:spPr bwMode="auto">
            <a:xfrm>
              <a:off x="5476347" y="6029867"/>
              <a:ext cx="1139890" cy="433388"/>
            </a:xfrm>
            <a:prstGeom prst="rightArrow">
              <a:avLst>
                <a:gd name="adj1" fmla="val 50000"/>
                <a:gd name="adj2" fmla="val 55128"/>
              </a:avLst>
            </a:prstGeom>
            <a:solidFill>
              <a:srgbClr val="000099"/>
            </a:solidFill>
            <a:ln w="22225" cap="sq">
              <a:solidFill>
                <a:srgbClr val="000099"/>
              </a:solidFill>
              <a:miter lim="800000"/>
              <a:headEnd type="none" w="med"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28" name="Text Box 17"/>
            <p:cNvSpPr txBox="1">
              <a:spLocks noChangeArrowheads="1"/>
            </p:cNvSpPr>
            <p:nvPr/>
          </p:nvSpPr>
          <p:spPr bwMode="auto">
            <a:xfrm>
              <a:off x="2565716" y="3843570"/>
              <a:ext cx="389104" cy="46166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905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sz="2400" b="1" dirty="0" smtClean="0">
                  <a:solidFill>
                    <a:srgbClr val="C00000"/>
                  </a:solidFill>
                </a:rPr>
                <a:t>?</a:t>
              </a:r>
              <a:endParaRPr lang="en-GB" sz="2400" b="1" dirty="0">
                <a:solidFill>
                  <a:srgbClr val="C00000"/>
                </a:solidFill>
              </a:endParaRPr>
            </a:p>
          </p:txBody>
        </p:sp>
        <p:sp>
          <p:nvSpPr>
            <p:cNvPr id="29" name="Text Box 17"/>
            <p:cNvSpPr txBox="1">
              <a:spLocks noChangeArrowheads="1"/>
            </p:cNvSpPr>
            <p:nvPr/>
          </p:nvSpPr>
          <p:spPr bwMode="auto">
            <a:xfrm>
              <a:off x="2597540" y="4900290"/>
              <a:ext cx="389104" cy="46166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905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sz="2400" b="1" dirty="0" smtClean="0">
                  <a:solidFill>
                    <a:srgbClr val="C00000"/>
                  </a:solidFill>
                </a:rPr>
                <a:t>?</a:t>
              </a:r>
              <a:endParaRPr lang="en-GB" sz="2400" b="1" dirty="0">
                <a:solidFill>
                  <a:srgbClr val="C00000"/>
                </a:solidFill>
              </a:endParaRPr>
            </a:p>
          </p:txBody>
        </p:sp>
        <p:sp>
          <p:nvSpPr>
            <p:cNvPr id="30" name="Text Box 17"/>
            <p:cNvSpPr txBox="1">
              <a:spLocks noChangeArrowheads="1"/>
            </p:cNvSpPr>
            <p:nvPr/>
          </p:nvSpPr>
          <p:spPr bwMode="auto">
            <a:xfrm>
              <a:off x="2667876" y="4377794"/>
              <a:ext cx="389104" cy="46166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9050">
                  <a:solidFill>
                    <a:schemeClr val="tx1"/>
                  </a:solidFill>
                  <a:miter lim="800000"/>
                  <a:headEnd type="none" w="med"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sz="2400" b="1" dirty="0" smtClean="0">
                  <a:solidFill>
                    <a:srgbClr val="C00000"/>
                  </a:solidFill>
                </a:rPr>
                <a:t>?</a:t>
              </a:r>
              <a:endParaRPr lang="en-GB" sz="2400" b="1" dirty="0">
                <a:solidFill>
                  <a:srgbClr val="C00000"/>
                </a:solidFill>
              </a:endParaRPr>
            </a:p>
          </p:txBody>
        </p:sp>
      </p:grpSp>
    </p:spTree>
    <p:extLst>
      <p:ext uri="{BB962C8B-B14F-4D97-AF65-F5344CB8AC3E}">
        <p14:creationId xmlns:p14="http://schemas.microsoft.com/office/powerpoint/2010/main" val="100962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sz="quarter" idx="15"/>
          </p:nvPr>
        </p:nvSpPr>
        <p:spPr/>
        <p:txBody>
          <a:bodyPr/>
          <a:lstStyle/>
          <a:p>
            <a:r>
              <a:rPr lang="en-GB" dirty="0" smtClean="0"/>
              <a:t>Software Development Models</a:t>
            </a:r>
            <a:br>
              <a:rPr lang="en-GB" dirty="0" smtClean="0"/>
            </a:br>
            <a:endParaRPr lang="en-GB" dirty="0" smtClean="0"/>
          </a:p>
          <a:p>
            <a:r>
              <a:rPr lang="en-GB" dirty="0" smtClean="0"/>
              <a:t>Test Levels</a:t>
            </a:r>
            <a:br>
              <a:rPr lang="en-GB" dirty="0" smtClean="0"/>
            </a:br>
            <a:endParaRPr lang="en-GB" dirty="0" smtClean="0"/>
          </a:p>
          <a:p>
            <a:r>
              <a:rPr lang="en-GB" dirty="0" smtClean="0"/>
              <a:t>Test Types</a:t>
            </a:r>
            <a:br>
              <a:rPr lang="en-GB" dirty="0" smtClean="0"/>
            </a:br>
            <a:endParaRPr lang="en-GB" dirty="0" smtClean="0"/>
          </a:p>
          <a:p>
            <a:r>
              <a:rPr lang="en-GB" dirty="0" smtClean="0"/>
              <a:t>Maintenance Testing</a:t>
            </a:r>
          </a:p>
        </p:txBody>
      </p:sp>
      <p:sp>
        <p:nvSpPr>
          <p:cNvPr id="56322" name="Rectangle 5"/>
          <p:cNvSpPr>
            <a:spLocks noGrp="1" noChangeArrowheads="1"/>
          </p:cNvSpPr>
          <p:nvPr>
            <p:ph type="title"/>
          </p:nvPr>
        </p:nvSpPr>
        <p:spPr/>
        <p:txBody>
          <a:bodyPr/>
          <a:lstStyle/>
          <a:p>
            <a:r>
              <a:rPr lang="en-US" dirty="0" smtClean="0"/>
              <a:t>In this session we covered…</a:t>
            </a:r>
            <a:endParaRPr lang="en-GB"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pPr lvl="0"/>
            <a:r>
              <a:rPr lang="en-GB" dirty="0" smtClean="0"/>
              <a:t>V-Model</a:t>
            </a:r>
            <a:endParaRPr lang="en-GB" dirty="0"/>
          </a:p>
        </p:txBody>
      </p:sp>
      <p:sp>
        <p:nvSpPr>
          <p:cNvPr id="37" name="Text Box 4"/>
          <p:cNvSpPr txBox="1">
            <a:spLocks noChangeArrowheads="1"/>
          </p:cNvSpPr>
          <p:nvPr/>
        </p:nvSpPr>
        <p:spPr bwMode="auto">
          <a:xfrm rot="3326331">
            <a:off x="-87483" y="3792807"/>
            <a:ext cx="2289175" cy="579438"/>
          </a:xfrm>
          <a:prstGeom prst="rect">
            <a:avLst/>
          </a:prstGeom>
          <a:noFill/>
          <a:ln w="12700">
            <a:noFill/>
            <a:miter lim="800000"/>
            <a:headEnd/>
            <a:tailEnd/>
          </a:ln>
          <a:effectLst/>
        </p:spPr>
        <p:txBody>
          <a:bodyPr>
            <a:spAutoFit/>
          </a:bodyPr>
          <a:lstStyle/>
          <a:p>
            <a:pPr algn="ctr"/>
            <a:r>
              <a:rPr lang="en-GB" sz="3200" b="1" dirty="0">
                <a:solidFill>
                  <a:schemeClr val="accent4">
                    <a:lumMod val="75000"/>
                  </a:schemeClr>
                </a:solidFill>
                <a:latin typeface="Arial" pitchFamily="34" charset="0"/>
                <a:cs typeface="Arial" pitchFamily="34" charset="0"/>
              </a:rPr>
              <a:t>Static</a:t>
            </a:r>
          </a:p>
        </p:txBody>
      </p:sp>
      <p:sp>
        <p:nvSpPr>
          <p:cNvPr id="42" name="Text Box 5"/>
          <p:cNvSpPr txBox="1">
            <a:spLocks noChangeArrowheads="1"/>
          </p:cNvSpPr>
          <p:nvPr/>
        </p:nvSpPr>
        <p:spPr bwMode="auto">
          <a:xfrm rot="18081617">
            <a:off x="6873771" y="3757655"/>
            <a:ext cx="2289175" cy="579438"/>
          </a:xfrm>
          <a:prstGeom prst="rect">
            <a:avLst/>
          </a:prstGeom>
          <a:noFill/>
          <a:ln w="12700">
            <a:noFill/>
            <a:miter lim="800000"/>
            <a:headEnd/>
            <a:tailEnd/>
          </a:ln>
          <a:effectLst/>
        </p:spPr>
        <p:txBody>
          <a:bodyPr>
            <a:spAutoFit/>
          </a:bodyPr>
          <a:lstStyle/>
          <a:p>
            <a:pPr algn="ctr"/>
            <a:r>
              <a:rPr lang="en-GB" sz="3200" b="1" dirty="0">
                <a:solidFill>
                  <a:schemeClr val="accent4">
                    <a:lumMod val="75000"/>
                  </a:schemeClr>
                </a:solidFill>
                <a:latin typeface="Arial" pitchFamily="34" charset="0"/>
                <a:cs typeface="Arial" pitchFamily="34" charset="0"/>
              </a:rPr>
              <a:t>Dynamic</a:t>
            </a:r>
          </a:p>
        </p:txBody>
      </p:sp>
      <p:grpSp>
        <p:nvGrpSpPr>
          <p:cNvPr id="2" name="Group 1"/>
          <p:cNvGrpSpPr/>
          <p:nvPr/>
        </p:nvGrpSpPr>
        <p:grpSpPr>
          <a:xfrm>
            <a:off x="39588" y="1151479"/>
            <a:ext cx="9044124" cy="5157835"/>
            <a:chOff x="39588" y="990711"/>
            <a:chExt cx="9044124" cy="5157835"/>
          </a:xfrm>
        </p:grpSpPr>
        <p:cxnSp>
          <p:nvCxnSpPr>
            <p:cNvPr id="50" name="Straight Connector 49"/>
            <p:cNvCxnSpPr/>
            <p:nvPr/>
          </p:nvCxnSpPr>
          <p:spPr bwMode="auto">
            <a:xfrm>
              <a:off x="2700000" y="3096000"/>
              <a:ext cx="3636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34" name="Straight Connector 33"/>
            <p:cNvCxnSpPr/>
            <p:nvPr/>
          </p:nvCxnSpPr>
          <p:spPr bwMode="auto">
            <a:xfrm>
              <a:off x="3924000" y="4896000"/>
              <a:ext cx="12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33" name="Straight Connector 32"/>
            <p:cNvCxnSpPr/>
            <p:nvPr/>
          </p:nvCxnSpPr>
          <p:spPr bwMode="auto">
            <a:xfrm>
              <a:off x="3312000" y="3996000"/>
              <a:ext cx="2412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31" name="Straight Connector 30"/>
            <p:cNvCxnSpPr/>
            <p:nvPr/>
          </p:nvCxnSpPr>
          <p:spPr bwMode="auto">
            <a:xfrm>
              <a:off x="2087999" y="2196000"/>
              <a:ext cx="4860000" cy="3"/>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cxnSp>
          <p:nvCxnSpPr>
            <p:cNvPr id="30" name="Straight Connector 29"/>
            <p:cNvCxnSpPr/>
            <p:nvPr/>
          </p:nvCxnSpPr>
          <p:spPr bwMode="auto">
            <a:xfrm>
              <a:off x="1476000" y="1296000"/>
              <a:ext cx="6120000" cy="0"/>
            </a:xfrm>
            <a:prstGeom prst="line">
              <a:avLst/>
            </a:prstGeom>
            <a:solidFill>
              <a:schemeClr val="accent1"/>
            </a:solidFill>
            <a:ln w="38100" cap="flat" cmpd="sng" algn="ctr">
              <a:solidFill>
                <a:srgbClr val="008BBC"/>
              </a:solidFill>
              <a:prstDash val="dash"/>
              <a:round/>
              <a:headEnd type="none" w="med" len="med"/>
              <a:tailEnd type="none" w="med" len="med"/>
            </a:ln>
            <a:effectLst>
              <a:outerShdw blurRad="50800" dist="38100" dir="2700000" algn="tl" rotWithShape="0">
                <a:prstClr val="black">
                  <a:alpha val="40000"/>
                </a:prstClr>
              </a:outerShdw>
            </a:effectLst>
          </p:spPr>
        </p:cxnSp>
        <p:sp>
          <p:nvSpPr>
            <p:cNvPr id="3" name="Rounded Rectangle 2"/>
            <p:cNvSpPr/>
            <p:nvPr/>
          </p:nvSpPr>
          <p:spPr bwMode="auto">
            <a:xfrm>
              <a:off x="39588" y="1251959"/>
              <a:ext cx="157622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lang="en-GB" sz="1400" b="1" i="0" dirty="0" smtClean="0"/>
                <a:t>Business Requirements</a:t>
              </a:r>
              <a:endParaRPr kumimoji="0" lang="en-GB" sz="1400" b="1" i="0" u="none" strike="noStrike" cap="none" normalizeH="0" baseline="0" dirty="0" smtClean="0">
                <a:ln>
                  <a:noFill/>
                </a:ln>
                <a:solidFill>
                  <a:schemeClr val="tx1"/>
                </a:solidFill>
                <a:effectLst/>
                <a:latin typeface="Arial" charset="0"/>
              </a:endParaRPr>
            </a:p>
          </p:txBody>
        </p:sp>
        <p:sp>
          <p:nvSpPr>
            <p:cNvPr id="4" name="Rounded Rectangle 3"/>
            <p:cNvSpPr/>
            <p:nvPr/>
          </p:nvSpPr>
          <p:spPr bwMode="auto">
            <a:xfrm>
              <a:off x="708224" y="2129311"/>
              <a:ext cx="1643074"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Interface Specification</a:t>
              </a:r>
            </a:p>
          </p:txBody>
        </p:sp>
        <p:sp>
          <p:nvSpPr>
            <p:cNvPr id="5" name="Rounded Rectangle 4"/>
            <p:cNvSpPr/>
            <p:nvPr/>
          </p:nvSpPr>
          <p:spPr bwMode="auto">
            <a:xfrm>
              <a:off x="1311426" y="3046572"/>
              <a:ext cx="1571636"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System</a:t>
              </a:r>
              <a:r>
                <a:rPr kumimoji="0" lang="en-GB" sz="1400" b="1" i="0" u="none" strike="noStrike" cap="none" normalizeH="0" dirty="0" smtClean="0">
                  <a:ln>
                    <a:noFill/>
                  </a:ln>
                  <a:solidFill>
                    <a:schemeClr val="tx1"/>
                  </a:solidFill>
                  <a:effectLst/>
                  <a:latin typeface="Arial" charset="0"/>
                </a:rPr>
                <a:t> Specification</a:t>
              </a:r>
              <a:endParaRPr kumimoji="0" lang="en-GB" sz="1400" b="1" i="0" u="none" strike="noStrike" cap="none" normalizeH="0" baseline="0" dirty="0" smtClean="0">
                <a:ln>
                  <a:noFill/>
                </a:ln>
                <a:solidFill>
                  <a:schemeClr val="tx1"/>
                </a:solidFill>
                <a:effectLst/>
                <a:latin typeface="Arial" charset="0"/>
              </a:endParaRPr>
            </a:p>
          </p:txBody>
        </p:sp>
        <p:sp>
          <p:nvSpPr>
            <p:cNvPr id="6" name="Rounded Rectangle 5"/>
            <p:cNvSpPr/>
            <p:nvPr/>
          </p:nvSpPr>
          <p:spPr bwMode="auto">
            <a:xfrm>
              <a:off x="2044348" y="3966197"/>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Design Specification </a:t>
              </a:r>
            </a:p>
          </p:txBody>
        </p:sp>
        <p:sp>
          <p:nvSpPr>
            <p:cNvPr id="7" name="Rounded Rectangle 6"/>
            <p:cNvSpPr/>
            <p:nvPr/>
          </p:nvSpPr>
          <p:spPr bwMode="auto">
            <a:xfrm>
              <a:off x="5406218" y="4637566"/>
              <a:ext cx="1296843"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Component Testing</a:t>
              </a:r>
            </a:p>
          </p:txBody>
        </p:sp>
        <p:sp>
          <p:nvSpPr>
            <p:cNvPr id="8" name="Rounded Rectangle 7"/>
            <p:cNvSpPr/>
            <p:nvPr/>
          </p:nvSpPr>
          <p:spPr bwMode="auto">
            <a:xfrm>
              <a:off x="6631164" y="2835564"/>
              <a:ext cx="928694" cy="524781"/>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System Testing</a:t>
              </a:r>
            </a:p>
          </p:txBody>
        </p:sp>
        <p:sp>
          <p:nvSpPr>
            <p:cNvPr id="9" name="Rounded Rectangle 8"/>
            <p:cNvSpPr/>
            <p:nvPr/>
          </p:nvSpPr>
          <p:spPr bwMode="auto">
            <a:xfrm>
              <a:off x="7266547" y="1827871"/>
              <a:ext cx="1337095" cy="78693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System Integration Testing</a:t>
              </a:r>
            </a:p>
          </p:txBody>
        </p:sp>
        <p:sp>
          <p:nvSpPr>
            <p:cNvPr id="10" name="Rounded Rectangle 9"/>
            <p:cNvSpPr/>
            <p:nvPr/>
          </p:nvSpPr>
          <p:spPr bwMode="auto">
            <a:xfrm>
              <a:off x="7839233" y="990711"/>
              <a:ext cx="1244479"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Acceptance</a:t>
              </a:r>
              <a:r>
                <a:rPr kumimoji="0" lang="en-GB" sz="1400" b="1" i="0" u="none" strike="noStrike" cap="none" normalizeH="0" dirty="0" smtClean="0">
                  <a:ln>
                    <a:noFill/>
                  </a:ln>
                  <a:solidFill>
                    <a:schemeClr val="tx1"/>
                  </a:solidFill>
                  <a:effectLst/>
                  <a:latin typeface="Arial" charset="0"/>
                </a:rPr>
                <a:t> </a:t>
              </a:r>
              <a:r>
                <a:rPr kumimoji="0" lang="en-GB" sz="1400" b="1" i="0" u="none" strike="noStrike" cap="none" normalizeH="0" baseline="0" dirty="0" smtClean="0">
                  <a:ln>
                    <a:noFill/>
                  </a:ln>
                  <a:solidFill>
                    <a:schemeClr val="tx1"/>
                  </a:solidFill>
                  <a:effectLst/>
                  <a:latin typeface="Arial" charset="0"/>
                </a:rPr>
                <a:t>Testing</a:t>
              </a:r>
            </a:p>
          </p:txBody>
        </p:sp>
        <p:sp>
          <p:nvSpPr>
            <p:cNvPr id="24" name="Oval 23"/>
            <p:cNvSpPr>
              <a:spLocks/>
            </p:cNvSpPr>
            <p:nvPr/>
          </p:nvSpPr>
          <p:spPr bwMode="auto">
            <a:xfrm>
              <a:off x="2412000" y="28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25" name="Oval 24"/>
            <p:cNvSpPr>
              <a:spLocks/>
            </p:cNvSpPr>
            <p:nvPr/>
          </p:nvSpPr>
          <p:spPr bwMode="auto">
            <a:xfrm>
              <a:off x="3024000" y="37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26" name="Oval 25"/>
            <p:cNvSpPr>
              <a:spLocks/>
            </p:cNvSpPr>
            <p:nvPr/>
          </p:nvSpPr>
          <p:spPr bwMode="auto">
            <a:xfrm>
              <a:off x="3636000" y="46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18" name="Oval 17"/>
            <p:cNvSpPr>
              <a:spLocks/>
            </p:cNvSpPr>
            <p:nvPr/>
          </p:nvSpPr>
          <p:spPr bwMode="auto">
            <a:xfrm>
              <a:off x="4860000" y="46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21" name="Oval 20"/>
            <p:cNvSpPr>
              <a:spLocks/>
            </p:cNvSpPr>
            <p:nvPr/>
          </p:nvSpPr>
          <p:spPr bwMode="auto">
            <a:xfrm>
              <a:off x="5472000" y="37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27" name="Oval 26"/>
            <p:cNvSpPr>
              <a:spLocks/>
            </p:cNvSpPr>
            <p:nvPr/>
          </p:nvSpPr>
          <p:spPr bwMode="auto">
            <a:xfrm>
              <a:off x="6084000" y="28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38" name="Oval 37"/>
            <p:cNvSpPr>
              <a:spLocks/>
            </p:cNvSpPr>
            <p:nvPr/>
          </p:nvSpPr>
          <p:spPr bwMode="auto">
            <a:xfrm>
              <a:off x="1800000" y="19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43" name="Oval 42"/>
            <p:cNvSpPr>
              <a:spLocks/>
            </p:cNvSpPr>
            <p:nvPr/>
          </p:nvSpPr>
          <p:spPr bwMode="auto">
            <a:xfrm>
              <a:off x="6696000" y="19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39" name="Oval 38"/>
            <p:cNvSpPr>
              <a:spLocks/>
            </p:cNvSpPr>
            <p:nvPr/>
          </p:nvSpPr>
          <p:spPr bwMode="auto">
            <a:xfrm>
              <a:off x="4248000" y="5508000"/>
              <a:ext cx="576000" cy="576000"/>
            </a:xfrm>
            <a:prstGeom prst="ellipse">
              <a:avLst/>
            </a:prstGeom>
            <a:solidFill>
              <a:srgbClr val="58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40" name="Oval 39"/>
            <p:cNvSpPr>
              <a:spLocks/>
            </p:cNvSpPr>
            <p:nvPr/>
          </p:nvSpPr>
          <p:spPr bwMode="auto">
            <a:xfrm>
              <a:off x="1188000" y="10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41" name="Oval 40"/>
            <p:cNvSpPr>
              <a:spLocks/>
            </p:cNvSpPr>
            <p:nvPr/>
          </p:nvSpPr>
          <p:spPr bwMode="auto">
            <a:xfrm>
              <a:off x="7308000" y="1008000"/>
              <a:ext cx="576000" cy="576000"/>
            </a:xfrm>
            <a:prstGeom prst="ellipse">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0" h="381000"/>
            </a:sp3d>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charset="0"/>
              </a:endParaRPr>
            </a:p>
          </p:txBody>
        </p:sp>
        <p:sp>
          <p:nvSpPr>
            <p:cNvPr id="46" name="Rounded Rectangle 45"/>
            <p:cNvSpPr/>
            <p:nvPr/>
          </p:nvSpPr>
          <p:spPr bwMode="auto">
            <a:xfrm>
              <a:off x="2425392" y="4768190"/>
              <a:ext cx="1428760" cy="667657"/>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Component Specification </a:t>
              </a:r>
            </a:p>
          </p:txBody>
        </p:sp>
        <p:sp>
          <p:nvSpPr>
            <p:cNvPr id="47" name="Rounded Rectangle 46"/>
            <p:cNvSpPr/>
            <p:nvPr/>
          </p:nvSpPr>
          <p:spPr bwMode="auto">
            <a:xfrm>
              <a:off x="3451431" y="5565222"/>
              <a:ext cx="904052" cy="58332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Source Code</a:t>
              </a:r>
            </a:p>
          </p:txBody>
        </p:sp>
        <p:sp>
          <p:nvSpPr>
            <p:cNvPr id="48" name="Rounded Rectangle 47"/>
            <p:cNvSpPr/>
            <p:nvPr/>
          </p:nvSpPr>
          <p:spPr bwMode="auto">
            <a:xfrm>
              <a:off x="4818496" y="5565222"/>
              <a:ext cx="809458" cy="53602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Object Code</a:t>
              </a:r>
            </a:p>
          </p:txBody>
        </p:sp>
        <p:sp>
          <p:nvSpPr>
            <p:cNvPr id="49" name="Rounded Rectangle 48"/>
            <p:cNvSpPr/>
            <p:nvPr/>
          </p:nvSpPr>
          <p:spPr bwMode="auto">
            <a:xfrm>
              <a:off x="6009420" y="3624565"/>
              <a:ext cx="1318676" cy="780195"/>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defTabSz="914400" rtl="0" eaLnBrk="0" fontAlgn="base" latinLnBrk="0" hangingPunct="0">
                <a:lnSpc>
                  <a:spcPct val="100000"/>
                </a:lnSpc>
                <a:spcBef>
                  <a:spcPct val="5000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Component Integration Testing</a:t>
              </a:r>
            </a:p>
          </p:txBody>
        </p:sp>
        <p:cxnSp>
          <p:nvCxnSpPr>
            <p:cNvPr id="12" name="Straight Arrow Connector 11"/>
            <p:cNvCxnSpPr/>
            <p:nvPr/>
          </p:nvCxnSpPr>
          <p:spPr>
            <a:xfrm flipH="1" flipV="1">
              <a:off x="4104400" y="51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1656000" y="15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2268000" y="24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2880000" y="33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492000" y="4248000"/>
              <a:ext cx="280800" cy="414000"/>
            </a:xfrm>
            <a:prstGeom prst="straightConnector1">
              <a:avLst/>
            </a:prstGeom>
            <a:ln w="127000">
              <a:solidFill>
                <a:srgbClr val="008BBC"/>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716000" y="51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164000" y="15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552000" y="24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5940000" y="33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328000" y="4248000"/>
              <a:ext cx="280800" cy="414000"/>
            </a:xfrm>
            <a:prstGeom prst="straightConnector1">
              <a:avLst/>
            </a:prstGeom>
            <a:ln w="127000">
              <a:solidFill>
                <a:srgbClr val="008BBC"/>
              </a:solidFill>
              <a:tailEnd type="triangl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061115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15"/>
          </p:nvPr>
        </p:nvSpPr>
        <p:spPr/>
        <p:txBody>
          <a:bodyPr/>
          <a:lstStyle/>
          <a:p>
            <a:r>
              <a:rPr lang="en-US" dirty="0" smtClean="0"/>
              <a:t>Test specification can begin during a development stage, meaning</a:t>
            </a:r>
          </a:p>
          <a:p>
            <a:pPr lvl="1"/>
            <a:r>
              <a:rPr lang="en-US" dirty="0" smtClean="0"/>
              <a:t>The test function is better prepared when the software is ready</a:t>
            </a:r>
          </a:p>
          <a:p>
            <a:pPr lvl="1"/>
            <a:r>
              <a:rPr lang="en-US" dirty="0" smtClean="0"/>
              <a:t>Untestable or ambiguous requirements or designs are resolved at an early stage, resulting in large savings and improvements in quality</a:t>
            </a:r>
            <a:br>
              <a:rPr lang="en-US" dirty="0" smtClean="0"/>
            </a:br>
            <a:endParaRPr lang="en-US" dirty="0" smtClean="0"/>
          </a:p>
          <a:p>
            <a:r>
              <a:rPr lang="en-US" dirty="0" smtClean="0"/>
              <a:t>Documents are identified which can be reviewed to trap faults as early as possible</a:t>
            </a:r>
            <a:br>
              <a:rPr lang="en-US" dirty="0" smtClean="0"/>
            </a:br>
            <a:endParaRPr lang="en-US" dirty="0" smtClean="0"/>
          </a:p>
          <a:p>
            <a:r>
              <a:rPr lang="en-GB" dirty="0" smtClean="0"/>
              <a:t>Verification and Validation of software work products take place at each stage during development</a:t>
            </a:r>
          </a:p>
          <a:p>
            <a:endParaRPr lang="en-GB" dirty="0"/>
          </a:p>
          <a:p>
            <a:r>
              <a:rPr lang="en-GB" dirty="0" smtClean="0"/>
              <a:t>The V-model </a:t>
            </a:r>
            <a:r>
              <a:rPr lang="en-GB" dirty="0"/>
              <a:t>may have more, fewer or different levels of development and </a:t>
            </a:r>
            <a:r>
              <a:rPr lang="en-GB" dirty="0" smtClean="0"/>
              <a:t>testing, depending </a:t>
            </a:r>
            <a:r>
              <a:rPr lang="en-GB" dirty="0"/>
              <a:t>on the project and the software product</a:t>
            </a:r>
            <a:endParaRPr lang="en-GB" dirty="0" smtClean="0"/>
          </a:p>
          <a:p>
            <a:endParaRPr lang="en-US" dirty="0" smtClean="0"/>
          </a:p>
        </p:txBody>
      </p:sp>
      <p:sp>
        <p:nvSpPr>
          <p:cNvPr id="11266" name="Rectangle 5"/>
          <p:cNvSpPr>
            <a:spLocks noGrp="1" noChangeArrowheads="1"/>
          </p:cNvSpPr>
          <p:nvPr>
            <p:ph type="title"/>
          </p:nvPr>
        </p:nvSpPr>
        <p:spPr/>
        <p:txBody>
          <a:bodyPr/>
          <a:lstStyle/>
          <a:p>
            <a:r>
              <a:rPr lang="en-US" dirty="0" smtClean="0"/>
              <a:t>Testing Within the V-Model</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0"/>
          <p:cNvSpPr>
            <a:spLocks noGrp="1" noChangeArrowheads="1"/>
          </p:cNvSpPr>
          <p:nvPr>
            <p:ph type="title"/>
          </p:nvPr>
        </p:nvSpPr>
        <p:spPr/>
        <p:txBody>
          <a:bodyPr/>
          <a:lstStyle/>
          <a:p>
            <a:r>
              <a:rPr lang="en-US" dirty="0" smtClean="0"/>
              <a:t>Iterative-Incremental Models</a:t>
            </a:r>
          </a:p>
        </p:txBody>
      </p:sp>
      <p:grpSp>
        <p:nvGrpSpPr>
          <p:cNvPr id="2" name="Group 1"/>
          <p:cNvGrpSpPr/>
          <p:nvPr/>
        </p:nvGrpSpPr>
        <p:grpSpPr>
          <a:xfrm>
            <a:off x="566738" y="1225305"/>
            <a:ext cx="8010525" cy="5404470"/>
            <a:chOff x="566738" y="1225305"/>
            <a:chExt cx="8010525" cy="5404470"/>
          </a:xfrm>
        </p:grpSpPr>
        <p:sp>
          <p:nvSpPr>
            <p:cNvPr id="19" name="Rectangle 3"/>
            <p:cNvSpPr>
              <a:spLocks noChangeArrowheads="1"/>
            </p:cNvSpPr>
            <p:nvPr/>
          </p:nvSpPr>
          <p:spPr bwMode="auto">
            <a:xfrm>
              <a:off x="1427163" y="1786313"/>
              <a:ext cx="608013" cy="444500"/>
            </a:xfrm>
            <a:prstGeom prst="rect">
              <a:avLst/>
            </a:prstGeom>
            <a:solidFill>
              <a:srgbClr val="CCCCFF"/>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smtClean="0"/>
                <a:t>Reqts</a:t>
              </a:r>
              <a:endParaRPr lang="en-GB" sz="1200" b="1" dirty="0"/>
            </a:p>
          </p:txBody>
        </p:sp>
        <p:sp>
          <p:nvSpPr>
            <p:cNvPr id="20" name="Rectangle 4"/>
            <p:cNvSpPr>
              <a:spLocks noChangeArrowheads="1"/>
            </p:cNvSpPr>
            <p:nvPr/>
          </p:nvSpPr>
          <p:spPr bwMode="auto">
            <a:xfrm>
              <a:off x="666751" y="2397500"/>
              <a:ext cx="608013" cy="444500"/>
            </a:xfrm>
            <a:prstGeom prst="rect">
              <a:avLst/>
            </a:prstGeom>
            <a:solidFill>
              <a:schemeClr val="accent4">
                <a:lumMod val="20000"/>
                <a:lumOff val="80000"/>
              </a:schemeClr>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a:t>Design</a:t>
              </a:r>
            </a:p>
          </p:txBody>
        </p:sp>
        <p:sp>
          <p:nvSpPr>
            <p:cNvPr id="21" name="Rectangle 5"/>
            <p:cNvSpPr>
              <a:spLocks noChangeArrowheads="1"/>
            </p:cNvSpPr>
            <p:nvPr/>
          </p:nvSpPr>
          <p:spPr bwMode="auto">
            <a:xfrm>
              <a:off x="2187576" y="2397500"/>
              <a:ext cx="608013" cy="444500"/>
            </a:xfrm>
            <a:prstGeom prst="rect">
              <a:avLst/>
            </a:prstGeom>
            <a:solidFill>
              <a:schemeClr val="accent5">
                <a:lumMod val="90000"/>
              </a:schemeClr>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a:t>Test</a:t>
              </a:r>
            </a:p>
          </p:txBody>
        </p:sp>
        <p:sp>
          <p:nvSpPr>
            <p:cNvPr id="22" name="Rectangle 6"/>
            <p:cNvSpPr>
              <a:spLocks noChangeArrowheads="1"/>
            </p:cNvSpPr>
            <p:nvPr/>
          </p:nvSpPr>
          <p:spPr bwMode="auto">
            <a:xfrm>
              <a:off x="1427163" y="3005513"/>
              <a:ext cx="608013" cy="444500"/>
            </a:xfrm>
            <a:prstGeom prst="rect">
              <a:avLst/>
            </a:prstGeom>
            <a:solidFill>
              <a:schemeClr val="accent6"/>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a:t>Code</a:t>
              </a:r>
            </a:p>
          </p:txBody>
        </p:sp>
        <p:cxnSp>
          <p:nvCxnSpPr>
            <p:cNvPr id="23" name="AutoShape 7"/>
            <p:cNvCxnSpPr>
              <a:cxnSpLocks noChangeShapeType="1"/>
              <a:stCxn id="19" idx="1"/>
              <a:endCxn id="20" idx="0"/>
            </p:cNvCxnSpPr>
            <p:nvPr/>
          </p:nvCxnSpPr>
          <p:spPr bwMode="auto">
            <a:xfrm rot="10800000" flipV="1">
              <a:off x="971551" y="2008563"/>
              <a:ext cx="446088" cy="379412"/>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8"/>
            <p:cNvCxnSpPr>
              <a:cxnSpLocks noChangeShapeType="1"/>
              <a:stCxn id="20" idx="2"/>
              <a:endCxn id="22" idx="1"/>
            </p:cNvCxnSpPr>
            <p:nvPr/>
          </p:nvCxnSpPr>
          <p:spPr bwMode="auto">
            <a:xfrm rot="16200000" flipH="1">
              <a:off x="1006476" y="2816600"/>
              <a:ext cx="376237" cy="446088"/>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9"/>
            <p:cNvCxnSpPr>
              <a:cxnSpLocks noChangeShapeType="1"/>
              <a:stCxn id="22" idx="3"/>
              <a:endCxn id="21" idx="2"/>
            </p:cNvCxnSpPr>
            <p:nvPr/>
          </p:nvCxnSpPr>
          <p:spPr bwMode="auto">
            <a:xfrm flipV="1">
              <a:off x="2044701" y="2851525"/>
              <a:ext cx="447675" cy="376237"/>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0"/>
            <p:cNvCxnSpPr>
              <a:cxnSpLocks noChangeShapeType="1"/>
              <a:stCxn id="21" idx="0"/>
              <a:endCxn id="19" idx="3"/>
            </p:cNvCxnSpPr>
            <p:nvPr/>
          </p:nvCxnSpPr>
          <p:spPr bwMode="auto">
            <a:xfrm rot="5400000" flipH="1">
              <a:off x="2078038" y="1975225"/>
              <a:ext cx="379412" cy="447675"/>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12"/>
            <p:cNvSpPr>
              <a:spLocks noChangeArrowheads="1"/>
            </p:cNvSpPr>
            <p:nvPr/>
          </p:nvSpPr>
          <p:spPr bwMode="auto">
            <a:xfrm>
              <a:off x="3962401" y="3170613"/>
              <a:ext cx="606425" cy="444500"/>
            </a:xfrm>
            <a:prstGeom prst="rect">
              <a:avLst/>
            </a:prstGeom>
            <a:solidFill>
              <a:srgbClr val="CCCCFF"/>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smtClean="0"/>
                <a:t>Reqts</a:t>
              </a:r>
              <a:endParaRPr lang="en-GB" sz="1200" b="1" dirty="0"/>
            </a:p>
          </p:txBody>
        </p:sp>
        <p:sp>
          <p:nvSpPr>
            <p:cNvPr id="28" name="Rectangle 13"/>
            <p:cNvSpPr>
              <a:spLocks noChangeArrowheads="1"/>
            </p:cNvSpPr>
            <p:nvPr/>
          </p:nvSpPr>
          <p:spPr bwMode="auto">
            <a:xfrm>
              <a:off x="3201988" y="3781800"/>
              <a:ext cx="608013" cy="444500"/>
            </a:xfrm>
            <a:prstGeom prst="rect">
              <a:avLst/>
            </a:prstGeom>
            <a:solidFill>
              <a:schemeClr val="accent4">
                <a:lumMod val="20000"/>
                <a:lumOff val="80000"/>
              </a:schemeClr>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a:t>Design</a:t>
              </a:r>
            </a:p>
          </p:txBody>
        </p:sp>
        <p:sp>
          <p:nvSpPr>
            <p:cNvPr id="29" name="Rectangle 14"/>
            <p:cNvSpPr>
              <a:spLocks noChangeArrowheads="1"/>
            </p:cNvSpPr>
            <p:nvPr/>
          </p:nvSpPr>
          <p:spPr bwMode="auto">
            <a:xfrm>
              <a:off x="4721226" y="3781800"/>
              <a:ext cx="608013" cy="444500"/>
            </a:xfrm>
            <a:prstGeom prst="rect">
              <a:avLst/>
            </a:prstGeom>
            <a:solidFill>
              <a:schemeClr val="accent5">
                <a:lumMod val="90000"/>
              </a:schemeClr>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a:t>Test</a:t>
              </a:r>
            </a:p>
          </p:txBody>
        </p:sp>
        <p:sp>
          <p:nvSpPr>
            <p:cNvPr id="30" name="Rectangle 15"/>
            <p:cNvSpPr>
              <a:spLocks noChangeArrowheads="1"/>
            </p:cNvSpPr>
            <p:nvPr/>
          </p:nvSpPr>
          <p:spPr bwMode="auto">
            <a:xfrm>
              <a:off x="3962401" y="4389813"/>
              <a:ext cx="606425" cy="444500"/>
            </a:xfrm>
            <a:prstGeom prst="rect">
              <a:avLst/>
            </a:prstGeom>
            <a:solidFill>
              <a:schemeClr val="accent6"/>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a:t>Code</a:t>
              </a:r>
            </a:p>
          </p:txBody>
        </p:sp>
        <p:cxnSp>
          <p:nvCxnSpPr>
            <p:cNvPr id="31" name="AutoShape 16"/>
            <p:cNvCxnSpPr>
              <a:cxnSpLocks noChangeShapeType="1"/>
              <a:stCxn id="27" idx="1"/>
              <a:endCxn id="28" idx="0"/>
            </p:cNvCxnSpPr>
            <p:nvPr/>
          </p:nvCxnSpPr>
          <p:spPr bwMode="auto">
            <a:xfrm rot="10800000" flipV="1">
              <a:off x="3506788" y="3392863"/>
              <a:ext cx="446088" cy="379412"/>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7"/>
            <p:cNvCxnSpPr>
              <a:cxnSpLocks noChangeShapeType="1"/>
              <a:stCxn id="28" idx="2"/>
              <a:endCxn id="30" idx="1"/>
            </p:cNvCxnSpPr>
            <p:nvPr/>
          </p:nvCxnSpPr>
          <p:spPr bwMode="auto">
            <a:xfrm rot="16200000" flipH="1">
              <a:off x="3541713" y="4200900"/>
              <a:ext cx="376237" cy="446088"/>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8"/>
            <p:cNvCxnSpPr>
              <a:cxnSpLocks noChangeShapeType="1"/>
              <a:stCxn id="30" idx="3"/>
              <a:endCxn id="29" idx="2"/>
            </p:cNvCxnSpPr>
            <p:nvPr/>
          </p:nvCxnSpPr>
          <p:spPr bwMode="auto">
            <a:xfrm flipV="1">
              <a:off x="4578351" y="4235825"/>
              <a:ext cx="447675" cy="376237"/>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9"/>
            <p:cNvCxnSpPr>
              <a:cxnSpLocks noChangeShapeType="1"/>
              <a:stCxn id="29" idx="0"/>
              <a:endCxn id="27" idx="3"/>
            </p:cNvCxnSpPr>
            <p:nvPr/>
          </p:nvCxnSpPr>
          <p:spPr bwMode="auto">
            <a:xfrm rot="5400000" flipH="1">
              <a:off x="4611688" y="3359525"/>
              <a:ext cx="379412" cy="447675"/>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ectangle 21"/>
            <p:cNvSpPr>
              <a:spLocks noChangeArrowheads="1"/>
            </p:cNvSpPr>
            <p:nvPr/>
          </p:nvSpPr>
          <p:spPr bwMode="auto">
            <a:xfrm>
              <a:off x="6494463" y="4556500"/>
              <a:ext cx="608013" cy="444500"/>
            </a:xfrm>
            <a:prstGeom prst="rect">
              <a:avLst/>
            </a:prstGeom>
            <a:solidFill>
              <a:srgbClr val="CCCCFF"/>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smtClean="0"/>
                <a:t>Reqts</a:t>
              </a:r>
              <a:endParaRPr lang="en-GB" sz="1200" b="1" dirty="0"/>
            </a:p>
          </p:txBody>
        </p:sp>
        <p:sp>
          <p:nvSpPr>
            <p:cNvPr id="36" name="Rectangle 22"/>
            <p:cNvSpPr>
              <a:spLocks noChangeArrowheads="1"/>
            </p:cNvSpPr>
            <p:nvPr/>
          </p:nvSpPr>
          <p:spPr bwMode="auto">
            <a:xfrm>
              <a:off x="5734051" y="5167688"/>
              <a:ext cx="608013" cy="444500"/>
            </a:xfrm>
            <a:prstGeom prst="rect">
              <a:avLst/>
            </a:prstGeom>
            <a:solidFill>
              <a:schemeClr val="accent4">
                <a:lumMod val="20000"/>
                <a:lumOff val="80000"/>
              </a:schemeClr>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a:t>Design</a:t>
              </a:r>
            </a:p>
          </p:txBody>
        </p:sp>
        <p:sp>
          <p:nvSpPr>
            <p:cNvPr id="37" name="Rectangle 23"/>
            <p:cNvSpPr>
              <a:spLocks noChangeArrowheads="1"/>
            </p:cNvSpPr>
            <p:nvPr/>
          </p:nvSpPr>
          <p:spPr bwMode="auto">
            <a:xfrm>
              <a:off x="7254876" y="5167688"/>
              <a:ext cx="608013" cy="444500"/>
            </a:xfrm>
            <a:prstGeom prst="rect">
              <a:avLst/>
            </a:prstGeom>
            <a:solidFill>
              <a:schemeClr val="accent5">
                <a:lumMod val="90000"/>
              </a:schemeClr>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a:t>Test</a:t>
              </a:r>
            </a:p>
          </p:txBody>
        </p:sp>
        <p:sp>
          <p:nvSpPr>
            <p:cNvPr id="38" name="Rectangle 24"/>
            <p:cNvSpPr>
              <a:spLocks noChangeArrowheads="1"/>
            </p:cNvSpPr>
            <p:nvPr/>
          </p:nvSpPr>
          <p:spPr bwMode="auto">
            <a:xfrm>
              <a:off x="6494463" y="5775700"/>
              <a:ext cx="608013" cy="444500"/>
            </a:xfrm>
            <a:prstGeom prst="rect">
              <a:avLst/>
            </a:prstGeom>
            <a:solidFill>
              <a:schemeClr val="accent6"/>
            </a:solidFill>
            <a:ln w="19050">
              <a:solidFill>
                <a:schemeClr val="tx1"/>
              </a:solidFill>
              <a:miter lim="800000"/>
              <a:headEnd/>
              <a:tailEnd type="none" w="med" len="lg"/>
            </a:ln>
            <a:effectLst/>
            <a:scene3d>
              <a:camera prst="orthographicFront"/>
              <a:lightRig rig="threePt" dir="t"/>
            </a:scene3d>
            <a:sp3d>
              <a:bevelT/>
            </a:sp3d>
          </p:spPr>
          <p:txBody>
            <a:bodyPr wrap="none" anchor="ctr"/>
            <a:lstStyle/>
            <a:p>
              <a:pPr algn="ctr"/>
              <a:r>
                <a:rPr lang="en-GB" sz="1200" b="1" dirty="0"/>
                <a:t>Code</a:t>
              </a:r>
            </a:p>
          </p:txBody>
        </p:sp>
        <p:cxnSp>
          <p:nvCxnSpPr>
            <p:cNvPr id="39" name="AutoShape 25"/>
            <p:cNvCxnSpPr>
              <a:cxnSpLocks noChangeShapeType="1"/>
              <a:stCxn id="35" idx="1"/>
              <a:endCxn id="36" idx="0"/>
            </p:cNvCxnSpPr>
            <p:nvPr/>
          </p:nvCxnSpPr>
          <p:spPr bwMode="auto">
            <a:xfrm rot="10800000" flipV="1">
              <a:off x="6038851" y="4778750"/>
              <a:ext cx="446088" cy="379412"/>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26"/>
            <p:cNvCxnSpPr>
              <a:cxnSpLocks noChangeShapeType="1"/>
              <a:stCxn id="36" idx="2"/>
              <a:endCxn id="38" idx="1"/>
            </p:cNvCxnSpPr>
            <p:nvPr/>
          </p:nvCxnSpPr>
          <p:spPr bwMode="auto">
            <a:xfrm rot="16200000" flipH="1">
              <a:off x="6073776" y="5586788"/>
              <a:ext cx="376237" cy="446088"/>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27"/>
            <p:cNvCxnSpPr>
              <a:cxnSpLocks noChangeShapeType="1"/>
              <a:stCxn id="38" idx="3"/>
              <a:endCxn id="37" idx="2"/>
            </p:cNvCxnSpPr>
            <p:nvPr/>
          </p:nvCxnSpPr>
          <p:spPr bwMode="auto">
            <a:xfrm flipV="1">
              <a:off x="7112001" y="5621713"/>
              <a:ext cx="447675" cy="376237"/>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28"/>
            <p:cNvCxnSpPr>
              <a:cxnSpLocks noChangeShapeType="1"/>
              <a:stCxn id="37" idx="0"/>
              <a:endCxn id="35" idx="3"/>
            </p:cNvCxnSpPr>
            <p:nvPr/>
          </p:nvCxnSpPr>
          <p:spPr bwMode="auto">
            <a:xfrm rot="5400000" flipH="1">
              <a:off x="7145338" y="4745413"/>
              <a:ext cx="379412" cy="447675"/>
            </a:xfrm>
            <a:prstGeom prst="curvedConnector2">
              <a:avLst/>
            </a:prstGeom>
            <a:noFill/>
            <a:ln w="63500">
              <a:solidFill>
                <a:srgbClr val="008BB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29"/>
            <p:cNvCxnSpPr>
              <a:cxnSpLocks noChangeShapeType="1"/>
              <a:stCxn id="21" idx="3"/>
              <a:endCxn id="27" idx="0"/>
            </p:cNvCxnSpPr>
            <p:nvPr/>
          </p:nvCxnSpPr>
          <p:spPr bwMode="auto">
            <a:xfrm>
              <a:off x="2805113" y="2619750"/>
              <a:ext cx="1460500" cy="541337"/>
            </a:xfrm>
            <a:prstGeom prst="curvedConnector2">
              <a:avLst/>
            </a:prstGeom>
            <a:noFill/>
            <a:ln w="635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30"/>
            <p:cNvCxnSpPr>
              <a:cxnSpLocks noChangeShapeType="1"/>
              <a:stCxn id="29" idx="3"/>
              <a:endCxn id="35" idx="0"/>
            </p:cNvCxnSpPr>
            <p:nvPr/>
          </p:nvCxnSpPr>
          <p:spPr bwMode="auto">
            <a:xfrm>
              <a:off x="5338763" y="4004050"/>
              <a:ext cx="1460500" cy="542925"/>
            </a:xfrm>
            <a:prstGeom prst="curvedConnector2">
              <a:avLst/>
            </a:prstGeom>
            <a:noFill/>
            <a:ln w="635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Line 31"/>
            <p:cNvSpPr>
              <a:spLocks noChangeShapeType="1"/>
            </p:cNvSpPr>
            <p:nvPr/>
          </p:nvSpPr>
          <p:spPr bwMode="auto">
            <a:xfrm>
              <a:off x="3009340" y="1296000"/>
              <a:ext cx="0" cy="5220000"/>
            </a:xfrm>
            <a:prstGeom prst="line">
              <a:avLst/>
            </a:prstGeom>
            <a:noFill/>
            <a:ln w="2540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46" name="Line 32"/>
            <p:cNvSpPr>
              <a:spLocks noChangeShapeType="1"/>
            </p:cNvSpPr>
            <p:nvPr/>
          </p:nvSpPr>
          <p:spPr bwMode="auto">
            <a:xfrm>
              <a:off x="5562320" y="1296000"/>
              <a:ext cx="0" cy="5220000"/>
            </a:xfrm>
            <a:prstGeom prst="line">
              <a:avLst/>
            </a:prstGeom>
            <a:noFill/>
            <a:ln w="2540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47" name="Line 34"/>
            <p:cNvSpPr>
              <a:spLocks noChangeShapeType="1"/>
            </p:cNvSpPr>
            <p:nvPr/>
          </p:nvSpPr>
          <p:spPr bwMode="auto">
            <a:xfrm>
              <a:off x="3093515" y="5112125"/>
              <a:ext cx="2432050" cy="0"/>
            </a:xfrm>
            <a:prstGeom prst="line">
              <a:avLst/>
            </a:prstGeom>
            <a:noFill/>
            <a:ln w="508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48" name="Text Box 35"/>
            <p:cNvSpPr txBox="1">
              <a:spLocks noChangeArrowheads="1"/>
            </p:cNvSpPr>
            <p:nvPr/>
          </p:nvSpPr>
          <p:spPr bwMode="auto">
            <a:xfrm>
              <a:off x="3868738" y="4974013"/>
              <a:ext cx="768350" cy="2762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l" eaLnBrk="1" hangingPunct="1"/>
              <a:r>
                <a:rPr lang="en-GB" sz="1200" b="1" dirty="0">
                  <a:solidFill>
                    <a:srgbClr val="CC0000"/>
                  </a:solidFill>
                </a:rPr>
                <a:t>timebox</a:t>
              </a:r>
            </a:p>
          </p:txBody>
        </p:sp>
        <p:sp>
          <p:nvSpPr>
            <p:cNvPr id="49" name="Line 37"/>
            <p:cNvSpPr>
              <a:spLocks noChangeShapeType="1"/>
            </p:cNvSpPr>
            <p:nvPr/>
          </p:nvSpPr>
          <p:spPr bwMode="auto">
            <a:xfrm>
              <a:off x="5614465" y="6491663"/>
              <a:ext cx="2432050" cy="0"/>
            </a:xfrm>
            <a:prstGeom prst="line">
              <a:avLst/>
            </a:prstGeom>
            <a:noFill/>
            <a:ln w="508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50" name="Text Box 38"/>
            <p:cNvSpPr txBox="1">
              <a:spLocks noChangeArrowheads="1"/>
            </p:cNvSpPr>
            <p:nvPr/>
          </p:nvSpPr>
          <p:spPr bwMode="auto">
            <a:xfrm>
              <a:off x="6421420" y="6353550"/>
              <a:ext cx="768350" cy="2762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l" eaLnBrk="1" hangingPunct="1"/>
              <a:r>
                <a:rPr lang="en-GB" sz="1200" b="1" dirty="0">
                  <a:solidFill>
                    <a:srgbClr val="CC0000"/>
                  </a:solidFill>
                </a:rPr>
                <a:t>timebox</a:t>
              </a:r>
            </a:p>
          </p:txBody>
        </p:sp>
        <p:sp>
          <p:nvSpPr>
            <p:cNvPr id="51" name="Line 40"/>
            <p:cNvSpPr>
              <a:spLocks noChangeShapeType="1"/>
            </p:cNvSpPr>
            <p:nvPr/>
          </p:nvSpPr>
          <p:spPr bwMode="auto">
            <a:xfrm>
              <a:off x="566738" y="3708775"/>
              <a:ext cx="2432050" cy="0"/>
            </a:xfrm>
            <a:prstGeom prst="line">
              <a:avLst/>
            </a:prstGeom>
            <a:noFill/>
            <a:ln w="508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52" name="Text Box 41"/>
            <p:cNvSpPr txBox="1">
              <a:spLocks noChangeArrowheads="1"/>
            </p:cNvSpPr>
            <p:nvPr/>
          </p:nvSpPr>
          <p:spPr bwMode="auto">
            <a:xfrm>
              <a:off x="1338263" y="3572250"/>
              <a:ext cx="774571" cy="27699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l" eaLnBrk="1" hangingPunct="1"/>
              <a:r>
                <a:rPr lang="en-GB" sz="1200" b="1" dirty="0">
                  <a:solidFill>
                    <a:srgbClr val="CC0000"/>
                  </a:solidFill>
                </a:rPr>
                <a:t>timebox</a:t>
              </a:r>
            </a:p>
          </p:txBody>
        </p:sp>
        <p:sp>
          <p:nvSpPr>
            <p:cNvPr id="53" name="Line 50"/>
            <p:cNvSpPr>
              <a:spLocks noChangeShapeType="1"/>
            </p:cNvSpPr>
            <p:nvPr/>
          </p:nvSpPr>
          <p:spPr bwMode="auto">
            <a:xfrm>
              <a:off x="8115301" y="1296000"/>
              <a:ext cx="0" cy="5220000"/>
            </a:xfrm>
            <a:prstGeom prst="line">
              <a:avLst/>
            </a:prstGeom>
            <a:noFill/>
            <a:ln w="2540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cxnSp>
          <p:nvCxnSpPr>
            <p:cNvPr id="54" name="AutoShape 52"/>
            <p:cNvCxnSpPr>
              <a:cxnSpLocks noChangeShapeType="1"/>
              <a:stCxn id="37" idx="3"/>
            </p:cNvCxnSpPr>
            <p:nvPr/>
          </p:nvCxnSpPr>
          <p:spPr bwMode="auto">
            <a:xfrm>
              <a:off x="7872413" y="5389938"/>
              <a:ext cx="704850" cy="441325"/>
            </a:xfrm>
            <a:prstGeom prst="curvedConnector2">
              <a:avLst/>
            </a:prstGeom>
            <a:noFill/>
            <a:ln w="635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Rectangle 3"/>
            <p:cNvSpPr>
              <a:spLocks noChangeArrowheads="1"/>
            </p:cNvSpPr>
            <p:nvPr/>
          </p:nvSpPr>
          <p:spPr bwMode="auto">
            <a:xfrm>
              <a:off x="812934" y="1225305"/>
              <a:ext cx="1839832" cy="444500"/>
            </a:xfrm>
            <a:prstGeom prst="rect">
              <a:avLst/>
            </a:prstGeom>
            <a:noFill/>
            <a:ln w="19050">
              <a:noFill/>
              <a:miter lim="800000"/>
              <a:headEnd/>
              <a:tailEnd type="none" w="med" len="lg"/>
            </a:ln>
            <a:effectLst/>
          </p:spPr>
          <p:txBody>
            <a:bodyPr wrap="none" anchor="ctr"/>
            <a:lstStyle/>
            <a:p>
              <a:pPr algn="ctr"/>
              <a:r>
                <a:rPr lang="en-GB" sz="2000" b="1" dirty="0" smtClean="0">
                  <a:solidFill>
                    <a:srgbClr val="CC0000"/>
                  </a:solidFill>
                </a:rPr>
                <a:t>Increment 1</a:t>
              </a:r>
              <a:endParaRPr lang="en-GB" sz="2000" b="1" dirty="0">
                <a:solidFill>
                  <a:srgbClr val="CC0000"/>
                </a:solidFill>
              </a:endParaRPr>
            </a:p>
          </p:txBody>
        </p:sp>
        <p:sp>
          <p:nvSpPr>
            <p:cNvPr id="58" name="Rectangle 3"/>
            <p:cNvSpPr>
              <a:spLocks noChangeArrowheads="1"/>
            </p:cNvSpPr>
            <p:nvPr/>
          </p:nvSpPr>
          <p:spPr bwMode="auto">
            <a:xfrm>
              <a:off x="3365914" y="1225305"/>
              <a:ext cx="1839832" cy="444500"/>
            </a:xfrm>
            <a:prstGeom prst="rect">
              <a:avLst/>
            </a:prstGeom>
            <a:noFill/>
            <a:ln w="19050">
              <a:noFill/>
              <a:miter lim="800000"/>
              <a:headEnd/>
              <a:tailEnd type="none" w="med" len="lg"/>
            </a:ln>
            <a:effectLst/>
          </p:spPr>
          <p:txBody>
            <a:bodyPr wrap="none" anchor="ctr"/>
            <a:lstStyle/>
            <a:p>
              <a:pPr algn="ctr"/>
              <a:r>
                <a:rPr lang="en-GB" sz="2000" b="1" dirty="0" smtClean="0">
                  <a:solidFill>
                    <a:srgbClr val="CC0000"/>
                  </a:solidFill>
                </a:rPr>
                <a:t>Increment 2</a:t>
              </a:r>
              <a:endParaRPr lang="en-GB" sz="2000" b="1" dirty="0">
                <a:solidFill>
                  <a:srgbClr val="CC0000"/>
                </a:solidFill>
              </a:endParaRPr>
            </a:p>
          </p:txBody>
        </p:sp>
        <p:sp>
          <p:nvSpPr>
            <p:cNvPr id="59" name="Rectangle 3"/>
            <p:cNvSpPr>
              <a:spLocks noChangeArrowheads="1"/>
            </p:cNvSpPr>
            <p:nvPr/>
          </p:nvSpPr>
          <p:spPr bwMode="auto">
            <a:xfrm>
              <a:off x="5918894" y="1225305"/>
              <a:ext cx="1839832" cy="444500"/>
            </a:xfrm>
            <a:prstGeom prst="rect">
              <a:avLst/>
            </a:prstGeom>
            <a:noFill/>
            <a:ln w="19050">
              <a:noFill/>
              <a:miter lim="800000"/>
              <a:headEnd/>
              <a:tailEnd type="none" w="med" len="lg"/>
            </a:ln>
            <a:effectLst/>
          </p:spPr>
          <p:txBody>
            <a:bodyPr wrap="none" anchor="ctr"/>
            <a:lstStyle/>
            <a:p>
              <a:pPr algn="ctr"/>
              <a:r>
                <a:rPr lang="en-GB" sz="2000" b="1" dirty="0" smtClean="0">
                  <a:solidFill>
                    <a:srgbClr val="CC0000"/>
                  </a:solidFill>
                </a:rPr>
                <a:t>Increment 3</a:t>
              </a:r>
              <a:endParaRPr lang="en-GB" sz="2000" b="1" dirty="0">
                <a:solidFill>
                  <a:srgbClr val="CC0000"/>
                </a:solidFill>
              </a:endParaRPr>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8"/>
          <p:cNvSpPr>
            <a:spLocks noGrp="1" noChangeArrowheads="1"/>
          </p:cNvSpPr>
          <p:nvPr>
            <p:ph type="body" sz="quarter" idx="15"/>
          </p:nvPr>
        </p:nvSpPr>
        <p:spPr/>
        <p:txBody>
          <a:bodyPr/>
          <a:lstStyle/>
          <a:p>
            <a:r>
              <a:rPr lang="en-US" dirty="0" smtClean="0"/>
              <a:t>Requirements are divided into separate chunks or increments</a:t>
            </a:r>
          </a:p>
          <a:p>
            <a:pPr lvl="1"/>
            <a:r>
              <a:rPr lang="en-US" dirty="0" smtClean="0"/>
              <a:t>One requirement can be developed while others are evolving</a:t>
            </a:r>
          </a:p>
          <a:p>
            <a:r>
              <a:rPr lang="en-US" dirty="0" smtClean="0"/>
              <a:t>Each increment produces a working piece of software</a:t>
            </a:r>
          </a:p>
          <a:p>
            <a:r>
              <a:rPr lang="en-US" dirty="0" smtClean="0"/>
              <a:t>Development takes place in rapid cycles or iterations</a:t>
            </a:r>
          </a:p>
          <a:p>
            <a:r>
              <a:rPr lang="en-US" dirty="0"/>
              <a:t>Each iteration includes the life </a:t>
            </a:r>
            <a:r>
              <a:rPr lang="en-US" dirty="0" smtClean="0"/>
              <a:t>full cycle</a:t>
            </a:r>
          </a:p>
          <a:p>
            <a:pPr lvl="1"/>
            <a:r>
              <a:rPr lang="en-US" dirty="0" smtClean="0"/>
              <a:t>Requirements</a:t>
            </a:r>
            <a:r>
              <a:rPr lang="en-US" dirty="0"/>
              <a:t>, </a:t>
            </a:r>
            <a:r>
              <a:rPr lang="en-US" dirty="0" smtClean="0"/>
              <a:t>design</a:t>
            </a:r>
            <a:r>
              <a:rPr lang="en-US" dirty="0"/>
              <a:t>, </a:t>
            </a:r>
            <a:r>
              <a:rPr lang="en-US" dirty="0" smtClean="0"/>
              <a:t>code </a:t>
            </a:r>
            <a:r>
              <a:rPr lang="en-US" dirty="0"/>
              <a:t>and </a:t>
            </a:r>
            <a:r>
              <a:rPr lang="en-US" dirty="0" smtClean="0"/>
              <a:t>test</a:t>
            </a:r>
            <a:endParaRPr lang="en-US" dirty="0"/>
          </a:p>
          <a:p>
            <a:r>
              <a:rPr lang="en-US" dirty="0" smtClean="0"/>
              <a:t>Each iteration is time-limited using fixed timeboxes</a:t>
            </a:r>
          </a:p>
          <a:p>
            <a:r>
              <a:rPr lang="en-US" dirty="0"/>
              <a:t>Exploits use of technology at all development stages</a:t>
            </a:r>
          </a:p>
          <a:p>
            <a:pPr lvl="1"/>
            <a:r>
              <a:rPr lang="en-US" dirty="0"/>
              <a:t>e.g. </a:t>
            </a:r>
            <a:r>
              <a:rPr lang="en-US" dirty="0" smtClean="0"/>
              <a:t>Prototyping</a:t>
            </a:r>
            <a:r>
              <a:rPr lang="en-US" dirty="0"/>
              <a:t>, design </a:t>
            </a:r>
            <a:r>
              <a:rPr lang="en-US" dirty="0" smtClean="0"/>
              <a:t>modeling tools</a:t>
            </a:r>
            <a:r>
              <a:rPr lang="en-US" dirty="0"/>
              <a:t>, debugging tools, test tools</a:t>
            </a:r>
          </a:p>
          <a:p>
            <a:r>
              <a:rPr lang="en-US" dirty="0" smtClean="0"/>
              <a:t>Multi-skilled teams and close involvement of all project personnel</a:t>
            </a:r>
          </a:p>
          <a:p>
            <a:pPr lvl="1"/>
            <a:r>
              <a:rPr lang="en-US" dirty="0" smtClean="0"/>
              <a:t>Users, analysts, designers, developers, testers</a:t>
            </a:r>
          </a:p>
          <a:p>
            <a:r>
              <a:rPr lang="en-US" dirty="0" smtClean="0"/>
              <a:t>Emphasis on communication rather than documentation</a:t>
            </a:r>
          </a:p>
          <a:p>
            <a:pPr lvl="1"/>
            <a:r>
              <a:rPr lang="en-US" dirty="0" smtClean="0"/>
              <a:t>Less formal requirements, designs, specifications</a:t>
            </a:r>
          </a:p>
        </p:txBody>
      </p:sp>
      <p:sp>
        <p:nvSpPr>
          <p:cNvPr id="13314" name="Rectangle 40"/>
          <p:cNvSpPr>
            <a:spLocks noGrp="1" noChangeArrowheads="1"/>
          </p:cNvSpPr>
          <p:nvPr>
            <p:ph type="title"/>
          </p:nvPr>
        </p:nvSpPr>
        <p:spPr/>
        <p:txBody>
          <a:bodyPr/>
          <a:lstStyle/>
          <a:p>
            <a:r>
              <a:rPr lang="en-US" dirty="0" smtClean="0"/>
              <a:t>Features of Iterative-Incremental Models</a:t>
            </a:r>
          </a:p>
        </p:txBody>
      </p:sp>
    </p:spTree>
    <p:extLst>
      <p:ext uri="{BB962C8B-B14F-4D97-AF65-F5344CB8AC3E}">
        <p14:creationId xmlns:p14="http://schemas.microsoft.com/office/powerpoint/2010/main" val="368177834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QA PowerPoint Template_DRAFTMay2012">
  <a:themeElements>
    <a:clrScheme name="QA BSD">
      <a:dk1>
        <a:sysClr val="windowText" lastClr="000000"/>
      </a:dk1>
      <a:lt1>
        <a:sysClr val="window" lastClr="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8906D8E1-6105-478F-BAC4-C2284DB7FB65">2</SequenceNumber>
    <BookTypeField0 xmlns="8906D8E1-6105-478F-BAC4-C2284DB7FB65">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IsBuildFile xmlns="8906D8E1-6105-478F-BAC4-C2284DB7FB65">false</IsBuildFi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0D38DE047ED49B46ADC63A7FB54358FC" ma:contentTypeVersion="0" ma:contentTypeDescription="Base content type which represents courseware documents" ma:contentTypeScope="" ma:versionID="aa34ac6504a9faa609b8d49ebfbd759b">
  <xsd:schema xmlns:xsd="http://www.w3.org/2001/XMLSchema" xmlns:xs="http://www.w3.org/2001/XMLSchema" xmlns:p="http://schemas.microsoft.com/office/2006/metadata/properties" xmlns:ns2="8906D8E1-6105-478F-BAC4-C2284DB7FB65" targetNamespace="http://schemas.microsoft.com/office/2006/metadata/properties" ma:root="true" ma:fieldsID="68c463e5a62d25f978099cffd317b10c" ns2:_="">
    <xsd:import namespace="8906D8E1-6105-478F-BAC4-C2284DB7FB65"/>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06D8E1-6105-478F-BAC4-C2284DB7FB65"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6775BD-34B2-4D80-9B92-5276160947A4}">
  <ds:schemaRefs>
    <ds:schemaRef ds:uri="http://purl.org/dc/terms/"/>
    <ds:schemaRef ds:uri="http://www.w3.org/XML/1998/namespace"/>
    <ds:schemaRef ds:uri="http://schemas.microsoft.com/office/infopath/2007/PartnerControls"/>
    <ds:schemaRef ds:uri="8906D8E1-6105-478F-BAC4-C2284DB7FB65"/>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A2D4FBF4-7159-467E-92FF-C17647DD6FB0}">
  <ds:schemaRefs>
    <ds:schemaRef ds:uri="http://schemas.microsoft.com/sharepoint/v3/contenttype/forms"/>
  </ds:schemaRefs>
</ds:datastoreItem>
</file>

<file path=customXml/itemProps3.xml><?xml version="1.0" encoding="utf-8"?>
<ds:datastoreItem xmlns:ds="http://schemas.openxmlformats.org/officeDocument/2006/customXml" ds:itemID="{F8807CD7-C3B6-40BA-9594-F2F028D94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06D8E1-6105-478F-BAC4-C2284DB7FB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PBP PowerPoint Master</Template>
  <TotalTime>9142</TotalTime>
  <Words>8423</Words>
  <Application>Microsoft Office PowerPoint</Application>
  <PresentationFormat>On-screen Show (4:3)</PresentationFormat>
  <Paragraphs>1192</Paragraphs>
  <Slides>59</Slides>
  <Notes>59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Courier New</vt:lpstr>
      <vt:lpstr>Symbol</vt:lpstr>
      <vt:lpstr>Times New Roman</vt:lpstr>
      <vt:lpstr>Wingdings</vt:lpstr>
      <vt:lpstr>QA PowerPoint Template_DRAFTMay2012</vt:lpstr>
      <vt:lpstr>BCS-ISTQB® Software Testing Foundation</vt:lpstr>
      <vt:lpstr>Topics</vt:lpstr>
      <vt:lpstr>2.1 Software Development Models</vt:lpstr>
      <vt:lpstr>Lifecycle Models</vt:lpstr>
      <vt:lpstr>Waterfall Model</vt:lpstr>
      <vt:lpstr>V-Model</vt:lpstr>
      <vt:lpstr>Testing Within the V-Model</vt:lpstr>
      <vt:lpstr>Iterative-Incremental Models</vt:lpstr>
      <vt:lpstr>Features of Iterative-Incremental Models</vt:lpstr>
      <vt:lpstr>Testing Within the Iterative-Incremental Model</vt:lpstr>
      <vt:lpstr>Good Testing Within a Lifecycle Model</vt:lpstr>
      <vt:lpstr>Deviation From the Models</vt:lpstr>
      <vt:lpstr>2.2 Test Levels</vt:lpstr>
      <vt:lpstr>Test Levels</vt:lpstr>
      <vt:lpstr>Component Testing</vt:lpstr>
      <vt:lpstr>Component (Unit) Testing </vt:lpstr>
      <vt:lpstr>Component (Unit) Testing </vt:lpstr>
      <vt:lpstr>Component Testing</vt:lpstr>
      <vt:lpstr>Test-first / Test-driven Development</vt:lpstr>
      <vt:lpstr>Component Integration Testing</vt:lpstr>
      <vt:lpstr>Component Integration Testing</vt:lpstr>
      <vt:lpstr>Component Integration Testing</vt:lpstr>
      <vt:lpstr>Component Integration Strategies</vt:lpstr>
      <vt:lpstr>Incremental Integration</vt:lpstr>
      <vt:lpstr>Incremental Integration</vt:lpstr>
      <vt:lpstr>Incremental Integration</vt:lpstr>
      <vt:lpstr>System Testing</vt:lpstr>
      <vt:lpstr>System Testing</vt:lpstr>
      <vt:lpstr>System Testing</vt:lpstr>
      <vt:lpstr>System Integration Testing</vt:lpstr>
      <vt:lpstr>System Integration Testing</vt:lpstr>
      <vt:lpstr>System Integration Testing</vt:lpstr>
      <vt:lpstr>System Integration Testing</vt:lpstr>
      <vt:lpstr>Acceptance Testing</vt:lpstr>
      <vt:lpstr>Acceptance Testing</vt:lpstr>
      <vt:lpstr>Acceptance Testing</vt:lpstr>
      <vt:lpstr>Acceptance Testing </vt:lpstr>
      <vt:lpstr>Types of Acceptance Testing</vt:lpstr>
      <vt:lpstr>Types of Acceptance Testing</vt:lpstr>
      <vt:lpstr>2.3 Test Types</vt:lpstr>
      <vt:lpstr>Four Test Types</vt:lpstr>
      <vt:lpstr>Functional Testing</vt:lpstr>
      <vt:lpstr>Functional Testing Example</vt:lpstr>
      <vt:lpstr>Non-Functional Testing</vt:lpstr>
      <vt:lpstr>Non-Functional Testing</vt:lpstr>
      <vt:lpstr>Non-Functional Testing Example</vt:lpstr>
      <vt:lpstr>Structural Testing</vt:lpstr>
      <vt:lpstr>Structural Testing Example</vt:lpstr>
      <vt:lpstr>Testing Related to Change</vt:lpstr>
      <vt:lpstr>Regression Testing</vt:lpstr>
      <vt:lpstr>What do you think?</vt:lpstr>
      <vt:lpstr>Scope of Regression Testing</vt:lpstr>
      <vt:lpstr>Repeatable Regression Testing</vt:lpstr>
      <vt:lpstr>2.4 Maintenance Testing</vt:lpstr>
      <vt:lpstr>Maintenance Testing</vt:lpstr>
      <vt:lpstr>Scale of Maintenance Testing</vt:lpstr>
      <vt:lpstr>Maintenance Testing Issues</vt:lpstr>
      <vt:lpstr>The Need for Regression Testing</vt:lpstr>
      <vt:lpstr>In this session we covered…</vt:lpstr>
    </vt:vector>
  </TitlesOfParts>
  <Manager>Sarah Whitehead</Manager>
  <Company>QA IT Services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IK_02_STF Testing Throughout the Software Lifecycle</dc:title>
  <dc:subject>STF-2 Version 4.8</dc:subject>
  <dc:creator>N Sabbagh</dc:creator>
  <cp:keywords/>
  <dc:description/>
  <cp:lastModifiedBy>Admin</cp:lastModifiedBy>
  <cp:revision>396</cp:revision>
  <cp:lastPrinted>2012-07-30T11:08:30Z</cp:lastPrinted>
  <dcterms:created xsi:type="dcterms:W3CDTF">2007-02-26T10:59:35Z</dcterms:created>
  <dcterms:modified xsi:type="dcterms:W3CDTF">2018-02-20T11:13:41Z</dcterms:modified>
  <cp:category>Chapter 03</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urse Code">
    <vt:lpwstr>QAASPMIG2</vt:lpwstr>
  </property>
  <property fmtid="{D5CDD505-2E9C-101B-9397-08002B2CF9AE}" pid="3" name="Chapter">
    <vt:lpwstr>1</vt:lpwstr>
  </property>
  <property fmtid="{D5CDD505-2E9C-101B-9397-08002B2CF9AE}" pid="4" name="ContentTypeId">
    <vt:lpwstr>0x010100F0967B7CEE8D417F966757887D9466FB000D38DE047ED49B46ADC63A7FB54358FC</vt:lpwstr>
  </property>
  <property fmtid="{D5CDD505-2E9C-101B-9397-08002B2CF9AE}" pid="5" name="Practice Name">
    <vt:lpwstr/>
  </property>
  <property fmtid="{D5CDD505-2E9C-101B-9397-08002B2CF9AE}" pid="6" name="xd_Signature">
    <vt:bool>false</vt:bool>
  </property>
  <property fmtid="{D5CDD505-2E9C-101B-9397-08002B2CF9AE}" pid="7" name="xd_ProgID">
    <vt:lpwstr/>
  </property>
  <property fmtid="{D5CDD505-2E9C-101B-9397-08002B2CF9AE}" pid="8" name="DocumentSetDescription">
    <vt:lpwstr/>
  </property>
  <property fmtid="{D5CDD505-2E9C-101B-9397-08002B2CF9AE}" pid="9" name="_dlc_DocId">
    <vt:lpwstr/>
  </property>
  <property fmtid="{D5CDD505-2E9C-101B-9397-08002B2CF9AE}" pid="10" name="PageNumbering">
    <vt:lpwstr/>
  </property>
  <property fmtid="{D5CDD505-2E9C-101B-9397-08002B2CF9AE}" pid="11" name="wic_System_Copyright">
    <vt:lpwstr/>
  </property>
  <property fmtid="{D5CDD505-2E9C-101B-9397-08002B2CF9AE}" pid="12" name="Owner Name">
    <vt:lpwstr/>
  </property>
  <property fmtid="{D5CDD505-2E9C-101B-9397-08002B2CF9AE}" pid="13" name="CompanyName">
    <vt:lpwstr/>
  </property>
  <property fmtid="{D5CDD505-2E9C-101B-9397-08002B2CF9AE}" pid="14" name="_dlc_DocIdUrl">
    <vt:lpwstr/>
  </property>
  <property fmtid="{D5CDD505-2E9C-101B-9397-08002B2CF9AE}" pid="15" name="TemplateUrl">
    <vt:lpwstr/>
  </property>
  <property fmtid="{D5CDD505-2E9C-101B-9397-08002B2CF9AE}" pid="16" name="DepartmentName">
    <vt:lpwstr/>
  </property>
  <property fmtid="{D5CDD505-2E9C-101B-9397-08002B2CF9AE}" pid="17" name="ChapterNo">
    <vt:lpwstr/>
  </property>
  <property fmtid="{D5CDD505-2E9C-101B-9397-08002B2CF9AE}" pid="18" name="PPTPrintingStyle">
    <vt:lpwstr/>
  </property>
  <property fmtid="{D5CDD505-2E9C-101B-9397-08002B2CF9AE}" pid="19" name="CourseCode">
    <vt:lpwstr/>
  </property>
  <property fmtid="{D5CDD505-2E9C-101B-9397-08002B2CF9AE}" pid="20" name="_dlc_DocIdPersistId">
    <vt:bool>false</vt:bool>
  </property>
  <property fmtid="{D5CDD505-2E9C-101B-9397-08002B2CF9AE}" pid="21" name="ChapterType">
    <vt:lpwstr/>
  </property>
  <property fmtid="{D5CDD505-2E9C-101B-9397-08002B2CF9AE}" pid="22" name="EnsureEvenPages">
    <vt:bool>false</vt:bool>
  </property>
  <property fmtid="{D5CDD505-2E9C-101B-9397-08002B2CF9AE}" pid="23" name="vti_imgdate">
    <vt:lpwstr/>
  </property>
  <property fmtid="{D5CDD505-2E9C-101B-9397-08002B2CF9AE}" pid="24" name="BookType">
    <vt:lpwstr>5</vt:lpwstr>
  </property>
</Properties>
</file>