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4" r:id="rId4"/>
  </p:sldMasterIdLst>
  <p:notesMasterIdLst>
    <p:notesMasterId r:id="rId36"/>
  </p:notesMasterIdLst>
  <p:handoutMasterIdLst>
    <p:handoutMasterId r:id="rId37"/>
  </p:handoutMasterIdLst>
  <p:sldIdLst>
    <p:sldId id="256" r:id="rId5"/>
    <p:sldId id="286" r:id="rId6"/>
    <p:sldId id="287" r:id="rId7"/>
    <p:sldId id="313" r:id="rId8"/>
    <p:sldId id="322" r:id="rId9"/>
    <p:sldId id="288" r:id="rId10"/>
    <p:sldId id="290" r:id="rId11"/>
    <p:sldId id="292" r:id="rId12"/>
    <p:sldId id="291" r:id="rId13"/>
    <p:sldId id="330" r:id="rId14"/>
    <p:sldId id="331" r:id="rId15"/>
    <p:sldId id="332" r:id="rId16"/>
    <p:sldId id="333" r:id="rId17"/>
    <p:sldId id="334" r:id="rId18"/>
    <p:sldId id="335" r:id="rId19"/>
    <p:sldId id="336" r:id="rId20"/>
    <p:sldId id="337" r:id="rId21"/>
    <p:sldId id="338" r:id="rId22"/>
    <p:sldId id="339" r:id="rId23"/>
    <p:sldId id="303" r:id="rId24"/>
    <p:sldId id="340" r:id="rId25"/>
    <p:sldId id="306" r:id="rId26"/>
    <p:sldId id="307" r:id="rId27"/>
    <p:sldId id="308" r:id="rId28"/>
    <p:sldId id="323" r:id="rId29"/>
    <p:sldId id="324" r:id="rId30"/>
    <p:sldId id="325" r:id="rId31"/>
    <p:sldId id="326" r:id="rId32"/>
    <p:sldId id="321" r:id="rId33"/>
    <p:sldId id="310" r:id="rId34"/>
    <p:sldId id="311" r:id="rId35"/>
  </p:sldIdLst>
  <p:sldSz cx="9144000" cy="6858000" type="screen4x3"/>
  <p:notesSz cx="7099300" cy="10223500"/>
  <p:defaultTextStyle>
    <a:defPPr>
      <a:defRPr lang="en-GB"/>
    </a:defPPr>
    <a:lvl1pPr algn="l" rtl="0" eaLnBrk="0" fontAlgn="base" hangingPunct="0">
      <a:spcBef>
        <a:spcPct val="50000"/>
      </a:spcBef>
      <a:spcAft>
        <a:spcPct val="0"/>
      </a:spcAft>
      <a:defRPr sz="1000" kern="1200">
        <a:solidFill>
          <a:schemeClr val="tx1"/>
        </a:solidFill>
        <a:latin typeface="Arial" charset="0"/>
        <a:ea typeface="+mn-ea"/>
        <a:cs typeface="+mn-cs"/>
      </a:defRPr>
    </a:lvl1pPr>
    <a:lvl2pPr marL="457200" algn="l" rtl="0" eaLnBrk="0" fontAlgn="base" hangingPunct="0">
      <a:spcBef>
        <a:spcPct val="50000"/>
      </a:spcBef>
      <a:spcAft>
        <a:spcPct val="0"/>
      </a:spcAft>
      <a:defRPr sz="1000" kern="1200">
        <a:solidFill>
          <a:schemeClr val="tx1"/>
        </a:solidFill>
        <a:latin typeface="Arial" charset="0"/>
        <a:ea typeface="+mn-ea"/>
        <a:cs typeface="+mn-cs"/>
      </a:defRPr>
    </a:lvl2pPr>
    <a:lvl3pPr marL="914400" algn="l" rtl="0" eaLnBrk="0" fontAlgn="base" hangingPunct="0">
      <a:spcBef>
        <a:spcPct val="50000"/>
      </a:spcBef>
      <a:spcAft>
        <a:spcPct val="0"/>
      </a:spcAft>
      <a:defRPr sz="1000" kern="1200">
        <a:solidFill>
          <a:schemeClr val="tx1"/>
        </a:solidFill>
        <a:latin typeface="Arial" charset="0"/>
        <a:ea typeface="+mn-ea"/>
        <a:cs typeface="+mn-cs"/>
      </a:defRPr>
    </a:lvl3pPr>
    <a:lvl4pPr marL="1371600" algn="l" rtl="0" eaLnBrk="0" fontAlgn="base" hangingPunct="0">
      <a:spcBef>
        <a:spcPct val="50000"/>
      </a:spcBef>
      <a:spcAft>
        <a:spcPct val="0"/>
      </a:spcAft>
      <a:defRPr sz="1000" kern="1200">
        <a:solidFill>
          <a:schemeClr val="tx1"/>
        </a:solidFill>
        <a:latin typeface="Arial" charset="0"/>
        <a:ea typeface="+mn-ea"/>
        <a:cs typeface="+mn-cs"/>
      </a:defRPr>
    </a:lvl4pPr>
    <a:lvl5pPr marL="1828800" algn="l"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2">
          <p15:clr>
            <a:srgbClr val="A4A3A4"/>
          </p15:clr>
        </p15:guide>
        <p15:guide id="2" pos="111">
          <p15:clr>
            <a:srgbClr val="A4A3A4"/>
          </p15:clr>
        </p15:guide>
      </p15:sldGuideLst>
    </p:ext>
    <p:ext uri="{2D200454-40CA-4A62-9FC3-DE9A4176ACB9}">
      <p15:notesGuideLst xmlns:p15="http://schemas.microsoft.com/office/powerpoint/2012/main">
        <p15:guide id="1" orient="horz" pos="3220">
          <p15:clr>
            <a:srgbClr val="A4A3A4"/>
          </p15:clr>
        </p15:guide>
        <p15:guide id="2" pos="401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astair" initials="A"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FFF"/>
    <a:srgbClr val="C80000"/>
    <a:srgbClr val="800080"/>
    <a:srgbClr val="0070C0"/>
    <a:srgbClr val="134183"/>
    <a:srgbClr val="0000C8"/>
    <a:srgbClr val="DFFFCD"/>
    <a:srgbClr val="005AA9"/>
    <a:srgbClr val="EAEAE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77555" autoAdjust="0"/>
  </p:normalViewPr>
  <p:slideViewPr>
    <p:cSldViewPr snapToGrid="0">
      <p:cViewPr varScale="1">
        <p:scale>
          <a:sx n="57" d="100"/>
          <a:sy n="57" d="100"/>
        </p:scale>
        <p:origin x="1782" y="60"/>
      </p:cViewPr>
      <p:guideLst>
        <p:guide orient="horz" pos="432"/>
        <p:guide pos="11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3918" y="-108"/>
      </p:cViewPr>
      <p:guideLst>
        <p:guide orient="horz" pos="3220"/>
        <p:guide pos="401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30" name="Chapter Title"/>
          <p:cNvSpPr>
            <a:spLocks noGrp="1" noChangeArrowheads="1"/>
          </p:cNvSpPr>
          <p:nvPr>
            <p:ph type="hdr" sz="quarter"/>
          </p:nvPr>
        </p:nvSpPr>
        <p:spPr bwMode="auto">
          <a:xfrm>
            <a:off x="514202" y="268265"/>
            <a:ext cx="6049334" cy="296073"/>
          </a:xfrm>
          <a:prstGeom prst="rect">
            <a:avLst/>
          </a:prstGeom>
          <a:noFill/>
          <a:ln w="9525">
            <a:noFill/>
            <a:miter lim="800000"/>
            <a:headEnd/>
            <a:tailEnd/>
          </a:ln>
          <a:effectLst/>
        </p:spPr>
        <p:txBody>
          <a:bodyPr vert="horz" wrap="square" lIns="94750" tIns="47375" rIns="94750" bIns="47375" numCol="1" anchor="t" anchorCtr="0" compatLnSpc="1">
            <a:prstTxWarp prst="textNoShape">
              <a:avLst/>
            </a:prstTxWarp>
          </a:bodyPr>
          <a:lstStyle>
            <a:lvl1pPr>
              <a:spcBef>
                <a:spcPct val="0"/>
              </a:spcBef>
              <a:defRPr sz="1200">
                <a:latin typeface="Arial" charset="0"/>
              </a:defRPr>
            </a:lvl1pPr>
          </a:lstStyle>
          <a:p>
            <a:pPr>
              <a:defRPr/>
            </a:pPr>
            <a:endParaRPr lang="en-US" dirty="0"/>
          </a:p>
        </p:txBody>
      </p:sp>
      <p:sp>
        <p:nvSpPr>
          <p:cNvPr id="13331" name="Top Line"/>
          <p:cNvSpPr>
            <a:spLocks noChangeShapeType="1"/>
          </p:cNvSpPr>
          <p:nvPr/>
        </p:nvSpPr>
        <p:spPr bwMode="auto">
          <a:xfrm>
            <a:off x="539083" y="682112"/>
            <a:ext cx="5997913" cy="0"/>
          </a:xfrm>
          <a:prstGeom prst="line">
            <a:avLst/>
          </a:prstGeom>
          <a:noFill/>
          <a:ln w="9525">
            <a:solidFill>
              <a:schemeClr val="tx1"/>
            </a:solidFill>
            <a:round/>
            <a:headEnd/>
            <a:tailEnd/>
          </a:ln>
          <a:effectLst/>
        </p:spPr>
        <p:txBody>
          <a:bodyPr wrap="none" lIns="94750" tIns="47375" rIns="94750" bIns="47375" anchor="ctr"/>
          <a:lstStyle/>
          <a:p>
            <a:pPr>
              <a:defRPr/>
            </a:pPr>
            <a:endParaRPr lang="en-GB" dirty="0"/>
          </a:p>
        </p:txBody>
      </p:sp>
      <p:sp>
        <p:nvSpPr>
          <p:cNvPr id="13334" name="Bottom Line"/>
          <p:cNvSpPr>
            <a:spLocks noChangeShapeType="1"/>
          </p:cNvSpPr>
          <p:nvPr/>
        </p:nvSpPr>
        <p:spPr bwMode="auto">
          <a:xfrm>
            <a:off x="539083" y="9716414"/>
            <a:ext cx="5997913" cy="0"/>
          </a:xfrm>
          <a:prstGeom prst="line">
            <a:avLst/>
          </a:prstGeom>
          <a:noFill/>
          <a:ln w="9525">
            <a:solidFill>
              <a:schemeClr val="tx1"/>
            </a:solidFill>
            <a:round/>
            <a:headEnd/>
            <a:tailEnd/>
          </a:ln>
          <a:effectLst/>
        </p:spPr>
        <p:txBody>
          <a:bodyPr wrap="none" lIns="94750" tIns="47375" rIns="94750" bIns="47375" anchor="ctr"/>
          <a:lstStyle/>
          <a:p>
            <a:pPr>
              <a:defRPr/>
            </a:pPr>
            <a:endParaRPr lang="en-GB" dirty="0"/>
          </a:p>
        </p:txBody>
      </p:sp>
      <p:sp>
        <p:nvSpPr>
          <p:cNvPr id="13348" name="Rectangle 36"/>
          <p:cNvSpPr>
            <a:spLocks noGrp="1" noChangeArrowheads="1"/>
          </p:cNvSpPr>
          <p:nvPr>
            <p:ph type="sldNum" sz="quarter" idx="3"/>
          </p:nvPr>
        </p:nvSpPr>
        <p:spPr bwMode="auto">
          <a:xfrm>
            <a:off x="5440585" y="9835826"/>
            <a:ext cx="1127926" cy="296072"/>
          </a:xfrm>
          <a:prstGeom prst="rect">
            <a:avLst/>
          </a:prstGeom>
          <a:noFill/>
          <a:ln w="9525">
            <a:noFill/>
            <a:miter lim="800000"/>
            <a:headEnd/>
            <a:tailEnd/>
          </a:ln>
          <a:effectLst/>
        </p:spPr>
        <p:txBody>
          <a:bodyPr vert="horz" wrap="square" lIns="94750" tIns="47375" rIns="94750" bIns="47375" numCol="1" anchor="b" anchorCtr="0" compatLnSpc="1">
            <a:prstTxWarp prst="textNoShape">
              <a:avLst/>
            </a:prstTxWarp>
          </a:bodyPr>
          <a:lstStyle>
            <a:lvl1pPr algn="r">
              <a:spcBef>
                <a:spcPct val="0"/>
              </a:spcBef>
              <a:defRPr sz="1200">
                <a:latin typeface="Arial" charset="0"/>
              </a:defRPr>
            </a:lvl1pPr>
          </a:lstStyle>
          <a:p>
            <a:pPr>
              <a:defRPr/>
            </a:pPr>
            <a:r>
              <a:rPr lang="en-GB" dirty="0"/>
              <a:t>Page </a:t>
            </a:r>
            <a:fld id="{960A5FFC-D9C9-4F66-94D5-754A78629C5A}" type="slidenum">
              <a:rPr lang="en-GB"/>
              <a:pPr>
                <a:defRPr/>
              </a:pPr>
              <a:t>‹#›</a:t>
            </a:fld>
            <a:endParaRPr lang="en-GB" dirty="0"/>
          </a:p>
        </p:txBody>
      </p:sp>
      <p:sp>
        <p:nvSpPr>
          <p:cNvPr id="13349" name="Text Box 37"/>
          <p:cNvSpPr txBox="1">
            <a:spLocks noChangeArrowheads="1"/>
          </p:cNvSpPr>
          <p:nvPr/>
        </p:nvSpPr>
        <p:spPr bwMode="auto">
          <a:xfrm>
            <a:off x="2829768" y="9839097"/>
            <a:ext cx="1391662" cy="296072"/>
          </a:xfrm>
          <a:prstGeom prst="rect">
            <a:avLst/>
          </a:prstGeom>
          <a:noFill/>
          <a:ln w="9525">
            <a:noFill/>
            <a:miter lim="800000"/>
            <a:headEnd/>
            <a:tailEnd/>
          </a:ln>
          <a:effectLst/>
        </p:spPr>
        <p:txBody>
          <a:bodyPr lIns="94750" tIns="74606" rIns="94750" bIns="37303"/>
          <a:lstStyle/>
          <a:p>
            <a:pPr algn="ctr">
              <a:defRPr/>
            </a:pPr>
            <a:r>
              <a:rPr lang="en-GB" sz="1200" dirty="0"/>
              <a:t>© QA Ltd</a:t>
            </a:r>
          </a:p>
        </p:txBody>
      </p:sp>
      <p:sp>
        <p:nvSpPr>
          <p:cNvPr id="13351" name="Rectangle 39"/>
          <p:cNvSpPr>
            <a:spLocks noGrp="1" noChangeArrowheads="1"/>
          </p:cNvSpPr>
          <p:nvPr>
            <p:ph type="ftr" sz="quarter" idx="2"/>
          </p:nvPr>
        </p:nvSpPr>
        <p:spPr bwMode="auto">
          <a:xfrm>
            <a:off x="484345" y="9835826"/>
            <a:ext cx="2347082" cy="296072"/>
          </a:xfrm>
          <a:prstGeom prst="rect">
            <a:avLst/>
          </a:prstGeom>
          <a:noFill/>
          <a:ln w="9525">
            <a:noFill/>
            <a:miter lim="800000"/>
            <a:headEnd/>
            <a:tailEnd/>
          </a:ln>
          <a:effectLst/>
        </p:spPr>
        <p:txBody>
          <a:bodyPr vert="horz" wrap="square" lIns="94750" tIns="37303" rIns="186516" bIns="37303" numCol="1" anchor="b" anchorCtr="0" compatLnSpc="1">
            <a:prstTxWarp prst="textNoShape">
              <a:avLst/>
            </a:prstTxWarp>
          </a:bodyPr>
          <a:lstStyle>
            <a:lvl1pPr>
              <a:spcBef>
                <a:spcPct val="0"/>
              </a:spcBef>
              <a:defRPr sz="1200">
                <a:latin typeface="Arial" charset="0"/>
              </a:defRPr>
            </a:lvl1pPr>
          </a:lstStyle>
          <a:p>
            <a:pPr>
              <a:defRPr/>
            </a:pPr>
            <a:r>
              <a:rPr lang="en-GB" dirty="0"/>
              <a:t>Course Code_vx.y</a:t>
            </a:r>
            <a:endParaRPr lang="en-GB" dirty="0">
              <a:latin typeface="Times New Roman" pitchFamily="18" charset="0"/>
            </a:endParaRPr>
          </a:p>
        </p:txBody>
      </p:sp>
    </p:spTree>
    <p:extLst>
      <p:ext uri="{BB962C8B-B14F-4D97-AF65-F5344CB8AC3E}">
        <p14:creationId xmlns:p14="http://schemas.microsoft.com/office/powerpoint/2010/main" val="144243544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ChapterTitle"/>
          <p:cNvSpPr>
            <a:spLocks noGrp="1" noChangeArrowheads="1"/>
          </p:cNvSpPr>
          <p:nvPr>
            <p:ph type="hdr" sz="quarter"/>
          </p:nvPr>
        </p:nvSpPr>
        <p:spPr bwMode="auto">
          <a:xfrm>
            <a:off x="720000" y="90000"/>
            <a:ext cx="5400000" cy="277200"/>
          </a:xfrm>
          <a:prstGeom prst="rect">
            <a:avLst/>
          </a:prstGeom>
          <a:noFill/>
          <a:ln w="9525">
            <a:noFill/>
            <a:miter lim="800000"/>
            <a:headEnd/>
            <a:tailEnd/>
          </a:ln>
          <a:effectLst/>
        </p:spPr>
        <p:txBody>
          <a:bodyPr vert="horz" wrap="square" lIns="94750" tIns="47375" rIns="94750" bIns="47375" numCol="1" anchor="t" anchorCtr="0" compatLnSpc="1">
            <a:prstTxWarp prst="textNoShape">
              <a:avLst/>
            </a:prstTxWarp>
          </a:bodyPr>
          <a:lstStyle>
            <a:lvl1pPr>
              <a:spcBef>
                <a:spcPct val="0"/>
              </a:spcBef>
              <a:defRPr sz="1200">
                <a:solidFill>
                  <a:srgbClr val="0070C0"/>
                </a:solidFill>
                <a:latin typeface="Arial" charset="0"/>
              </a:defRPr>
            </a:lvl1pPr>
          </a:lstStyle>
          <a:p>
            <a:pPr>
              <a:defRPr/>
            </a:pPr>
            <a:r>
              <a:rPr lang="en-US" dirty="0" smtClean="0"/>
              <a:t>03 Static Techniques</a:t>
            </a:r>
            <a:endParaRPr lang="en-US" dirty="0"/>
          </a:p>
        </p:txBody>
      </p:sp>
      <p:sp>
        <p:nvSpPr>
          <p:cNvPr id="30723" name="Slide"/>
          <p:cNvSpPr>
            <a:spLocks noGrp="1" noRot="1" noChangeAspect="1" noChangeArrowheads="1" noTextEdit="1"/>
          </p:cNvSpPr>
          <p:nvPr>
            <p:ph type="sldImg" idx="2"/>
          </p:nvPr>
        </p:nvSpPr>
        <p:spPr bwMode="auto">
          <a:xfrm>
            <a:off x="720000" y="428400"/>
            <a:ext cx="5401578" cy="4050000"/>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720000" y="4680000"/>
            <a:ext cx="5400000" cy="4867200"/>
          </a:xfrm>
          <a:prstGeom prst="rect">
            <a:avLst/>
          </a:prstGeom>
          <a:noFill/>
          <a:ln w="9525">
            <a:noFill/>
            <a:miter lim="800000"/>
            <a:headEnd/>
            <a:tailEnd/>
          </a:ln>
          <a:effectLst/>
        </p:spPr>
        <p:txBody>
          <a:bodyPr vert="horz" wrap="square" lIns="94750" tIns="48494" rIns="94750" bIns="48494" numCol="1" anchor="t" anchorCtr="0" compatLnSpc="1">
            <a:prstTxWarp prst="textNoShape">
              <a:avLst/>
            </a:prstTxWarp>
          </a:bodyPr>
          <a:lstStyle/>
          <a:p>
            <a:pPr lvl="0"/>
            <a:r>
              <a:rPr lang="en-GB" noProof="0" dirty="0" smtClean="0"/>
              <a:t>First level</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095" name="Page Number Right"/>
          <p:cNvSpPr>
            <a:spLocks noGrp="1" noChangeArrowheads="1"/>
          </p:cNvSpPr>
          <p:nvPr>
            <p:ph type="sldNum" sz="quarter" idx="5"/>
          </p:nvPr>
        </p:nvSpPr>
        <p:spPr bwMode="auto">
          <a:xfrm>
            <a:off x="360000" y="9864000"/>
            <a:ext cx="6480000" cy="277200"/>
          </a:xfrm>
          <a:prstGeom prst="rect">
            <a:avLst/>
          </a:prstGeom>
          <a:noFill/>
          <a:ln w="9525">
            <a:noFill/>
            <a:miter lim="800000"/>
            <a:headEnd/>
            <a:tailEnd/>
          </a:ln>
          <a:effectLst/>
        </p:spPr>
        <p:txBody>
          <a:bodyPr vert="horz" wrap="square" lIns="94750" tIns="37303" rIns="94750" bIns="37303" numCol="1" anchor="b" anchorCtr="0" compatLnSpc="1">
            <a:prstTxWarp prst="textNoShape">
              <a:avLst/>
            </a:prstTxWarp>
          </a:bodyPr>
          <a:lstStyle>
            <a:lvl1pPr algn="r">
              <a:spcBef>
                <a:spcPct val="0"/>
              </a:spcBef>
              <a:defRPr sz="1200">
                <a:solidFill>
                  <a:srgbClr val="0070C0"/>
                </a:solidFill>
                <a:latin typeface="Arial" charset="0"/>
              </a:defRPr>
            </a:lvl1pPr>
          </a:lstStyle>
          <a:p>
            <a:pPr>
              <a:defRPr/>
            </a:pPr>
            <a:r>
              <a:rPr lang="en-GB" dirty="0" smtClean="0"/>
              <a:t>Page </a:t>
            </a:r>
            <a:fld id="{05E83C90-8A56-4BBF-9F90-C4FFA44FB228}" type="slidenum">
              <a:rPr lang="en-GB" smtClean="0"/>
              <a:pPr>
                <a:defRPr/>
              </a:pPr>
              <a:t>‹#›</a:t>
            </a:fld>
            <a:endParaRPr lang="en-GB" dirty="0"/>
          </a:p>
        </p:txBody>
      </p:sp>
    </p:spTree>
    <p:extLst>
      <p:ext uri="{BB962C8B-B14F-4D97-AF65-F5344CB8AC3E}">
        <p14:creationId xmlns:p14="http://schemas.microsoft.com/office/powerpoint/2010/main" val="2063164173"/>
      </p:ext>
    </p:extLst>
  </p:cSld>
  <p:clrMap bg1="lt1" tx1="dk1" bg2="lt2" tx2="dk2" accent1="accent1" accent2="accent2" accent3="accent3" accent4="accent4" accent5="accent5" accent6="accent6" hlink="hlink" folHlink="folHlink"/>
  <p:hf dt="0"/>
  <p:notesStyle>
    <a:lvl1pPr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720725" y="428625"/>
            <a:ext cx="5400675" cy="4049713"/>
          </a:xfrm>
        </p:spPr>
      </p:sp>
      <p:sp>
        <p:nvSpPr>
          <p:cNvPr id="4" name="Notes Placeholder 3"/>
          <p:cNvSpPr>
            <a:spLocks noGrp="1"/>
          </p:cNvSpPr>
          <p:nvPr>
            <p:ph type="body" idx="1"/>
          </p:nvPr>
        </p:nvSpPr>
        <p:spPr/>
        <p:txBody>
          <a:bodyPr/>
          <a:lstStyle/>
          <a:p>
            <a:endParaRPr lang="en-GB" dirty="0"/>
          </a:p>
        </p:txBody>
      </p:sp>
      <p:sp>
        <p:nvSpPr>
          <p:cNvPr id="2" name="Slide Number Placeholder 1"/>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1</a:t>
            </a:fld>
            <a:endParaRPr lang="en-GB" dirty="0"/>
          </a:p>
        </p:txBody>
      </p:sp>
      <p:sp>
        <p:nvSpPr>
          <p:cNvPr id="7" name="Header Placeholder 6"/>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213399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The different types of reviews vary from informal, characterized by no written instructions for reviewers, to systematic, characterized by </a:t>
            </a:r>
            <a:r>
              <a:rPr lang="en-GB" dirty="0" smtClean="0"/>
              <a:t>team </a:t>
            </a:r>
            <a:r>
              <a:rPr lang="en-GB" dirty="0"/>
              <a:t>participation, documented results of the review, and documented procedures for conducting the review.  The formality of a review process is related to factors such as the maturity of the development process, any legal or regulatory requirements or the need for an audit trail.</a:t>
            </a:r>
          </a:p>
          <a:p>
            <a:r>
              <a:rPr lang="en-GB" dirty="0"/>
              <a:t>The way a review is carried out depends on the agreed objectives of the review (e.g., find defects, gain understanding, educate testers and new team members, or discussion and decision by consensus).</a:t>
            </a:r>
          </a:p>
          <a:p>
            <a:r>
              <a:rPr lang="en-US" dirty="0" smtClean="0"/>
              <a:t>Checklists for software products can be found in ”Software review Process” by Robert B.  Ebenau and Susan H. Strauss (McGraw Hill 1994)</a:t>
            </a:r>
          </a:p>
          <a:p>
            <a:endParaRPr lang="en-GB" dirty="0" smtClean="0"/>
          </a:p>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10</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49860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3"/>
          <p:cNvSpPr>
            <a:spLocks noGrp="1" noChangeArrowheads="1"/>
          </p:cNvSpPr>
          <p:nvPr>
            <p:ph type="body" idx="1"/>
          </p:nvPr>
        </p:nvSpPr>
        <p:spPr/>
        <p:txBody>
          <a:bodyPr/>
          <a:lstStyle/>
          <a:p>
            <a:r>
              <a:rPr lang="en-US" u="sng" dirty="0" smtClean="0"/>
              <a:t>Planning</a:t>
            </a:r>
            <a:br>
              <a:rPr lang="en-US" u="sng" dirty="0" smtClean="0"/>
            </a:br>
            <a:r>
              <a:rPr lang="en-US" dirty="0" smtClean="0"/>
              <a:t>Moderator </a:t>
            </a:r>
            <a:r>
              <a:rPr lang="en-US" dirty="0"/>
              <a:t>selects the review team, obtains material to be inspected and distributes them.  Material should be distributed about 1-3 days in advance.  Not too long and long enough</a:t>
            </a:r>
            <a:r>
              <a:rPr lang="en-US" dirty="0" smtClean="0"/>
              <a:t>.</a:t>
            </a:r>
          </a:p>
          <a:p>
            <a:r>
              <a:rPr lang="en-US" u="sng" dirty="0" smtClean="0"/>
              <a:t>Kick-off</a:t>
            </a:r>
            <a:r>
              <a:rPr lang="en-US" dirty="0" smtClean="0"/>
              <a:t/>
            </a:r>
            <a:br>
              <a:rPr lang="en-US" dirty="0" smtClean="0"/>
            </a:br>
            <a:r>
              <a:rPr lang="en-US" dirty="0" smtClean="0"/>
              <a:t>This may be a meeting, or just done by email.  Ensure all reviewers understand their role and timetable.</a:t>
            </a:r>
            <a:endParaRPr lang="en-US" dirty="0"/>
          </a:p>
          <a:p>
            <a:r>
              <a:rPr lang="en-US" u="sng" dirty="0" smtClean="0"/>
              <a:t>Preparation</a:t>
            </a:r>
            <a:r>
              <a:rPr lang="en-US" dirty="0" smtClean="0"/>
              <a:t/>
            </a:r>
            <a:br>
              <a:rPr lang="en-US" dirty="0" smtClean="0"/>
            </a:br>
            <a:r>
              <a:rPr lang="en-US" dirty="0" smtClean="0"/>
              <a:t>Everyone </a:t>
            </a:r>
            <a:r>
              <a:rPr lang="en-US" dirty="0"/>
              <a:t>is required to report readiness to the moderator or the meeting can not be held.  Review in the meeting is not allowed.  Compare product to predecessor products, standards, guidelines, and best practices as well as architecture strategies. </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11</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92546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3"/>
          <p:cNvSpPr>
            <a:spLocks noGrp="1" noChangeArrowheads="1"/>
          </p:cNvSpPr>
          <p:nvPr>
            <p:ph type="body" idx="1"/>
          </p:nvPr>
        </p:nvSpPr>
        <p:spPr/>
        <p:txBody>
          <a:bodyPr/>
          <a:lstStyle/>
          <a:p>
            <a:r>
              <a:rPr lang="en-GB" u="sng" dirty="0" smtClean="0"/>
              <a:t>Meeting</a:t>
            </a:r>
            <a:r>
              <a:rPr lang="en-GB" dirty="0" smtClean="0"/>
              <a:t/>
            </a:r>
            <a:br>
              <a:rPr lang="en-GB" dirty="0" smtClean="0"/>
            </a:br>
            <a:r>
              <a:rPr lang="en-GB" dirty="0" smtClean="0"/>
              <a:t>Managed by the moderator, who ensures discussions are kept on track and remain objective.  In some review types, only defects are identified and agreed; in others, there may be discussions on alternatives and solutions.</a:t>
            </a:r>
          </a:p>
          <a:p>
            <a:r>
              <a:rPr lang="en-GB" u="sng" dirty="0" smtClean="0"/>
              <a:t>Rework</a:t>
            </a:r>
            <a:r>
              <a:rPr lang="en-GB" dirty="0" smtClean="0"/>
              <a:t/>
            </a:r>
            <a:br>
              <a:rPr lang="en-GB" dirty="0" smtClean="0"/>
            </a:br>
            <a:r>
              <a:rPr lang="en-GB" dirty="0" smtClean="0"/>
              <a:t>Author corrects document based on action list from review meeting.</a:t>
            </a:r>
          </a:p>
          <a:p>
            <a:r>
              <a:rPr lang="en-GB" u="sng" dirty="0" smtClean="0"/>
              <a:t>Follow-up</a:t>
            </a:r>
            <a:r>
              <a:rPr lang="en-GB" dirty="0"/>
              <a:t/>
            </a:r>
            <a:br>
              <a:rPr lang="en-GB" dirty="0"/>
            </a:br>
            <a:r>
              <a:rPr lang="en-GB" dirty="0"/>
              <a:t>Moderator ensures </a:t>
            </a:r>
            <a:r>
              <a:rPr lang="en-GB" dirty="0" smtClean="0"/>
              <a:t>that document has been corrected and collects metrics such as time spent by reviewers on checking, defect density in reviewed document, and breakdown of defects by business area or severity.  This will be used for causal analysis to find recurring issues.</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12</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564569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p:cNvSpPr>
            <a:spLocks noGrp="1" noChangeArrowheads="1"/>
          </p:cNvSpPr>
          <p:nvPr>
            <p:ph type="body" idx="1"/>
          </p:nvPr>
        </p:nvSpPr>
        <p:spPr/>
        <p:txBody>
          <a:bodyPr/>
          <a:lstStyle/>
          <a:p>
            <a:r>
              <a:rPr lang="en-GB" dirty="0" smtClean="0"/>
              <a:t>The Moderator (aka Leader) is responsible for managing all review team activities.  Duties include planning, motivating, facilitating meetings, training checkers and monitoring the whole review process.</a:t>
            </a:r>
          </a:p>
          <a:p>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13</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1803776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3"/>
          <p:cNvSpPr>
            <a:spLocks noGrp="1" noChangeArrowheads="1"/>
          </p:cNvSpPr>
          <p:nvPr>
            <p:ph type="body" idx="1"/>
          </p:nvPr>
        </p:nvSpPr>
        <p:spPr/>
        <p:txBody>
          <a:bodyPr/>
          <a:lstStyle/>
          <a:p>
            <a:r>
              <a:rPr lang="en-GB" dirty="0" smtClean="0"/>
              <a:t>Note that these are roles, not job titles: one person could play a number of roles within the process, particularly the leader who may serve as Reader, Recorder and Inspector too.  </a:t>
            </a:r>
            <a:r>
              <a:rPr lang="en-US" dirty="0" smtClean="0"/>
              <a:t>All participants act as reviewers.</a:t>
            </a:r>
          </a:p>
          <a:p>
            <a:r>
              <a:rPr lang="en-US" dirty="0" smtClean="0"/>
              <a:t>Looking at software products or related work products from different perspectives and using checklists can make reviews more effective and efficient. For example, a checklist based on various perspectives such as user, maintainer, tester or operations, or a checklist of typical requirements problems may help to uncover previously undetected issues.</a:t>
            </a:r>
            <a:endParaRPr lang="en-GB" dirty="0" smtClean="0"/>
          </a:p>
          <a:p>
            <a:endParaRPr lang="en-GB" dirty="0" smtClean="0"/>
          </a:p>
          <a:p>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14</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196179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3"/>
          <p:cNvSpPr>
            <a:spLocks noGrp="1" noChangeArrowheads="1"/>
          </p:cNvSpPr>
          <p:nvPr>
            <p:ph type="body" idx="1"/>
          </p:nvPr>
        </p:nvSpPr>
        <p:spPr/>
        <p:txBody>
          <a:bodyPr/>
          <a:lstStyle/>
          <a:p>
            <a:r>
              <a:rPr lang="en-GB" dirty="0" smtClean="0"/>
              <a:t>The four review types listed vary broadly in formality, although it is not a strict hierarchy.</a:t>
            </a:r>
          </a:p>
          <a:p>
            <a:r>
              <a:rPr lang="en-GB" dirty="0"/>
              <a:t>A single software product or related work product may be the subject of more than one </a:t>
            </a:r>
            <a:r>
              <a:rPr lang="en-GB" dirty="0" smtClean="0"/>
              <a:t>review.</a:t>
            </a:r>
          </a:p>
          <a:p>
            <a:r>
              <a:rPr lang="en-GB" dirty="0" smtClean="0"/>
              <a:t>If more </a:t>
            </a:r>
            <a:r>
              <a:rPr lang="en-GB" dirty="0"/>
              <a:t>than one type of review is used, the order may vary. </a:t>
            </a:r>
            <a:endParaRPr lang="en-GB" dirty="0" smtClean="0"/>
          </a:p>
          <a:p>
            <a:r>
              <a:rPr lang="en-GB" dirty="0" smtClean="0"/>
              <a:t>For </a:t>
            </a:r>
            <a:r>
              <a:rPr lang="en-GB" dirty="0"/>
              <a:t>example, an informal review may </a:t>
            </a:r>
            <a:r>
              <a:rPr lang="en-GB" dirty="0" smtClean="0"/>
              <a:t>be carried </a:t>
            </a:r>
            <a:r>
              <a:rPr lang="en-GB" dirty="0"/>
              <a:t>out before a technical review, or an inspection may be carried out on a </a:t>
            </a:r>
            <a:r>
              <a:rPr lang="en-GB" dirty="0" smtClean="0"/>
              <a:t>requirements specification </a:t>
            </a:r>
            <a:r>
              <a:rPr lang="en-GB" dirty="0"/>
              <a:t>before a walkthrough with customers</a:t>
            </a:r>
            <a:r>
              <a:rPr lang="en-GB" dirty="0" smtClean="0"/>
              <a:t>.</a:t>
            </a:r>
          </a:p>
          <a:p>
            <a:r>
              <a:rPr lang="en-GB" dirty="0" smtClean="0"/>
              <a:t>Any review without managers present is a ‘peer review’; any review with managers present is a ‘management review’.</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15</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2933707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Grp="1" noChangeArrowheads="1"/>
          </p:cNvSpPr>
          <p:nvPr>
            <p:ph type="body" idx="1"/>
          </p:nvPr>
        </p:nvSpPr>
        <p:spPr/>
        <p:txBody>
          <a:bodyPr/>
          <a:lstStyle/>
          <a:p>
            <a:r>
              <a:rPr lang="en-GB" dirty="0" smtClean="0"/>
              <a:t>Informal reviews are one-to-one discussions with no formal structure or minutes.</a:t>
            </a:r>
          </a:p>
          <a:p>
            <a:r>
              <a:rPr lang="en-GB" dirty="0" smtClean="0"/>
              <a:t>They are common in most business areas, with senior staff helping and advising more junior staff, or peers assessing each other’s work.</a:t>
            </a:r>
          </a:p>
          <a:p>
            <a:r>
              <a:rPr lang="en-GB" dirty="0" smtClean="0"/>
              <a:t>When people see the benefits of the informal reviews by reduced number of failures they may be willing to invest time in more formal types and start recording the lessons learned.</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16</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288787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Rectangle 3"/>
          <p:cNvSpPr>
            <a:spLocks noGrp="1" noChangeArrowheads="1"/>
          </p:cNvSpPr>
          <p:nvPr>
            <p:ph type="body" idx="1"/>
          </p:nvPr>
        </p:nvSpPr>
        <p:spPr/>
        <p:txBody>
          <a:bodyPr/>
          <a:lstStyle/>
          <a:p>
            <a:r>
              <a:rPr lang="en-GB" dirty="0" smtClean="0"/>
              <a:t>Walkthroughs are probably the most common review type in many organisations.</a:t>
            </a:r>
          </a:p>
          <a:p>
            <a:r>
              <a:rPr lang="en-GB" dirty="0" smtClean="0"/>
              <a:t>They are often seen primarily as a means of presenting information and learning, e.g. a business analyst presenting a requirements document to other project personnel.</a:t>
            </a:r>
          </a:p>
          <a:p>
            <a:r>
              <a:rPr lang="en-GB" dirty="0" smtClean="0"/>
              <a:t>Many attendees will therefore see their role as ‘passive’ – i.e. to learn rather than provide input.</a:t>
            </a:r>
          </a:p>
          <a:p>
            <a:r>
              <a:rPr lang="en-GB" dirty="0" smtClean="0"/>
              <a:t>However, testers should see them as an opportunity to analyse and query  the document, to find defects and improve its quality.</a:t>
            </a:r>
          </a:p>
          <a:p>
            <a:r>
              <a:rPr lang="en-GB" dirty="0" smtClean="0"/>
              <a:t>Walkthroughs are very useful for highly visual products via storyboarding, workflow tools etc.</a:t>
            </a:r>
          </a:p>
          <a:p>
            <a:r>
              <a:rPr lang="en-GB" dirty="0" smtClean="0"/>
              <a:t>Walkthroughs (and Inspections) should find defects but not propose solutions – that is the author’s task after the meeting. </a:t>
            </a:r>
          </a:p>
          <a:p>
            <a:r>
              <a:rPr lang="en-GB" dirty="0" smtClean="0"/>
              <a:t>This is in contrast to Technical Reviews where the purpose (as well as finding defects) is to find solutions (as the technical expert is present</a:t>
            </a:r>
            <a:r>
              <a:rPr lang="en-GB" dirty="0" smtClean="0"/>
              <a:t>).</a:t>
            </a:r>
          </a:p>
          <a:p>
            <a:endParaRPr lang="en-GB" dirty="0" smtClean="0"/>
          </a:p>
          <a:p>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17</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252035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3"/>
          <p:cNvSpPr>
            <a:spLocks noGrp="1" noChangeArrowheads="1"/>
          </p:cNvSpPr>
          <p:nvPr>
            <p:ph type="body" idx="1"/>
          </p:nvPr>
        </p:nvSpPr>
        <p:spPr/>
        <p:txBody>
          <a:bodyPr/>
          <a:lstStyle/>
          <a:p>
            <a:r>
              <a:rPr lang="en-GB" dirty="0" smtClean="0"/>
              <a:t>The key difference between a Technical Review and a Walkthrough is the presence of technical experts or specialists.</a:t>
            </a:r>
          </a:p>
          <a:p>
            <a:r>
              <a:rPr lang="en-GB" dirty="0" smtClean="0"/>
              <a:t>They can review the document from a particular perspective, and propose solutions to problems, e.g.</a:t>
            </a:r>
          </a:p>
          <a:p>
            <a:pPr marL="171450" indent="-171450">
              <a:buFont typeface="Arial" pitchFamily="34" charset="0"/>
              <a:buChar char="•"/>
            </a:pPr>
            <a:r>
              <a:rPr lang="en-GB" dirty="0" smtClean="0"/>
              <a:t>Database administrator reviewing requirements for data design issues;</a:t>
            </a:r>
          </a:p>
          <a:p>
            <a:pPr marL="171450" indent="-171450">
              <a:buFont typeface="Arial" pitchFamily="34" charset="0"/>
              <a:buChar char="•"/>
            </a:pPr>
            <a:r>
              <a:rPr lang="en-GB" dirty="0" smtClean="0"/>
              <a:t>Compliance officer reviewing project documents for compliance with regulatory framework;</a:t>
            </a:r>
          </a:p>
          <a:p>
            <a:pPr marL="171450" indent="-171450">
              <a:buFont typeface="Arial" pitchFamily="34" charset="0"/>
              <a:buChar char="•"/>
            </a:pPr>
            <a:r>
              <a:rPr lang="en-GB" dirty="0" smtClean="0"/>
              <a:t>Operations staff reviewing code or design for implementation issues.</a:t>
            </a:r>
          </a:p>
          <a:p>
            <a:r>
              <a:rPr lang="en-GB" dirty="0" smtClean="0"/>
              <a:t>This type is aimed at getting the best out of a design, so may contain roles like technical architect. </a:t>
            </a:r>
          </a:p>
          <a:p>
            <a:r>
              <a:rPr lang="en-GB" dirty="0" smtClean="0"/>
              <a:t>Has some formal elements (guidelines, checklists etc) but some informal as it may be done as a peer review rather than a specially called meeting.</a:t>
            </a:r>
          </a:p>
          <a:p>
            <a:r>
              <a:rPr lang="en-US" dirty="0" smtClean="0"/>
              <a:t>There should be a review report which includes the list of findings, the verdict whether the software product meets its requirements and, where appropriate, recommendations related to </a:t>
            </a:r>
            <a:r>
              <a:rPr lang="en-GB" dirty="0" smtClean="0"/>
              <a:t>findings</a:t>
            </a:r>
            <a:r>
              <a:rPr lang="en-GB" dirty="0" smtClean="0"/>
              <a:t>.</a:t>
            </a:r>
          </a:p>
          <a:p>
            <a:endParaRPr lang="en-GB" dirty="0" smtClean="0"/>
          </a:p>
          <a:p>
            <a:r>
              <a:rPr lang="en-GB" dirty="0" smtClean="0"/>
              <a:t>First point – usually</a:t>
            </a:r>
            <a:r>
              <a:rPr lang="en-GB" baseline="0" dirty="0" smtClean="0"/>
              <a:t> a peer review</a:t>
            </a:r>
          </a:p>
          <a:p>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18</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4125342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3"/>
          <p:cNvSpPr>
            <a:spLocks noGrp="1" noChangeArrowheads="1"/>
          </p:cNvSpPr>
          <p:nvPr>
            <p:ph type="body" idx="1"/>
          </p:nvPr>
        </p:nvSpPr>
        <p:spPr/>
        <p:txBody>
          <a:bodyPr/>
          <a:lstStyle/>
          <a:p>
            <a:r>
              <a:rPr lang="en-GB" dirty="0" smtClean="0"/>
              <a:t>Aka Fagan Inspections after Michael Fagan of IBM.</a:t>
            </a:r>
          </a:p>
          <a:p>
            <a:r>
              <a:rPr lang="en-GB" u="sng" dirty="0" smtClean="0"/>
              <a:t>Moderator</a:t>
            </a:r>
            <a:r>
              <a:rPr lang="en-GB" dirty="0" smtClean="0"/>
              <a:t/>
            </a:r>
            <a:br>
              <a:rPr lang="en-GB" dirty="0" smtClean="0"/>
            </a:br>
            <a:r>
              <a:rPr lang="en-GB" dirty="0" smtClean="0"/>
              <a:t>trained in quality reviews, manages the process, doesn’t need to understand content of discussions.</a:t>
            </a:r>
          </a:p>
          <a:p>
            <a:r>
              <a:rPr lang="en-GB" u="sng" dirty="0" smtClean="0"/>
              <a:t>Roles</a:t>
            </a:r>
            <a:r>
              <a:rPr lang="en-GB" dirty="0" smtClean="0"/>
              <a:t/>
            </a:r>
            <a:br>
              <a:rPr lang="en-GB" dirty="0" smtClean="0"/>
            </a:br>
            <a:r>
              <a:rPr lang="en-GB" dirty="0" smtClean="0"/>
              <a:t>e.g. developer, tester, user, SME, manager, sys admin.</a:t>
            </a:r>
          </a:p>
          <a:p>
            <a:r>
              <a:rPr lang="en-GB" u="sng" dirty="0" smtClean="0"/>
              <a:t>Causal analysis</a:t>
            </a:r>
            <a:r>
              <a:rPr lang="en-GB" dirty="0" smtClean="0"/>
              <a:t/>
            </a:r>
            <a:br>
              <a:rPr lang="en-GB" dirty="0" smtClean="0"/>
            </a:br>
            <a:r>
              <a:rPr lang="en-GB" dirty="0" smtClean="0"/>
              <a:t>analyse common causes of defects and provide feedback to improve future development and inspection processes.</a:t>
            </a:r>
          </a:p>
          <a:p>
            <a:r>
              <a:rPr lang="en-GB" u="sng" dirty="0" smtClean="0"/>
              <a:t>Rules</a:t>
            </a:r>
            <a:r>
              <a:rPr lang="en-GB" dirty="0" smtClean="0"/>
              <a:t/>
            </a:r>
            <a:br>
              <a:rPr lang="en-GB" dirty="0" smtClean="0"/>
            </a:br>
            <a:r>
              <a:rPr lang="en-GB" dirty="0" smtClean="0"/>
              <a:t>whole review process, agenda for meeting.</a:t>
            </a:r>
          </a:p>
          <a:p>
            <a:r>
              <a:rPr lang="en-GB" u="sng" dirty="0" smtClean="0"/>
              <a:t>Checklist</a:t>
            </a:r>
            <a:r>
              <a:rPr lang="en-GB" dirty="0" smtClean="0"/>
              <a:t/>
            </a:r>
            <a:br>
              <a:rPr lang="en-GB" dirty="0" smtClean="0"/>
            </a:br>
            <a:r>
              <a:rPr lang="en-GB" dirty="0" smtClean="0"/>
              <a:t>list of typical problems to look for.</a:t>
            </a:r>
          </a:p>
          <a:p>
            <a:r>
              <a:rPr lang="en-GB" u="sng" dirty="0" smtClean="0"/>
              <a:t>Entry criteria</a:t>
            </a:r>
            <a:r>
              <a:rPr lang="en-GB" dirty="0" smtClean="0"/>
              <a:t/>
            </a:r>
            <a:br>
              <a:rPr lang="en-GB" dirty="0" smtClean="0"/>
            </a:br>
            <a:r>
              <a:rPr lang="en-GB" dirty="0" smtClean="0"/>
              <a:t>conditions to ensure document and reviewers are ready and meeting can proceed, otherwise no point.</a:t>
            </a:r>
          </a:p>
          <a:p>
            <a:r>
              <a:rPr lang="en-GB" u="sng" dirty="0" smtClean="0"/>
              <a:t>Exit criteria</a:t>
            </a:r>
            <a:r>
              <a:rPr lang="en-GB" dirty="0" smtClean="0"/>
              <a:t/>
            </a:r>
            <a:br>
              <a:rPr lang="en-GB" dirty="0" smtClean="0"/>
            </a:br>
            <a:r>
              <a:rPr lang="en-GB" dirty="0" smtClean="0"/>
              <a:t>conditions which define when process is complete, e.g. all issues resolved, sign-off obtained.</a:t>
            </a:r>
          </a:p>
          <a:p>
            <a:r>
              <a:rPr lang="en-GB" u="sng" dirty="0" smtClean="0"/>
              <a:t>Formal report</a:t>
            </a:r>
            <a:r>
              <a:rPr lang="en-GB" dirty="0" smtClean="0"/>
              <a:t/>
            </a:r>
            <a:br>
              <a:rPr lang="en-GB" dirty="0" smtClean="0"/>
            </a:br>
            <a:r>
              <a:rPr lang="en-GB" dirty="0" smtClean="0"/>
              <a:t>list of findings or defects prepared by scribe, possibly using incident management tool.</a:t>
            </a:r>
            <a:endParaRPr lang="en-US"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19</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380651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3"/>
          <p:cNvSpPr>
            <a:spLocks noGrp="1" noChangeArrowheads="1"/>
          </p:cNvSpPr>
          <p:nvPr>
            <p:ph type="body" idx="1"/>
          </p:nvPr>
        </p:nvSpPr>
        <p:spPr/>
        <p:txBody>
          <a:bodyPr/>
          <a:lstStyle/>
          <a:p>
            <a:r>
              <a:rPr lang="en-GB" dirty="0" smtClean="0"/>
              <a:t>Source</a:t>
            </a:r>
            <a:r>
              <a:rPr lang="en-GB" baseline="0" dirty="0" smtClean="0"/>
              <a:t> code or code documentation</a:t>
            </a:r>
          </a:p>
          <a:p>
            <a:r>
              <a:rPr lang="en-GB" baseline="0" dirty="0" smtClean="0"/>
              <a:t>Everything up the left hand side of the v model</a:t>
            </a:r>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2</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41178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3"/>
          <p:cNvSpPr>
            <a:spLocks noGrp="1" noChangeArrowheads="1"/>
          </p:cNvSpPr>
          <p:nvPr>
            <p:ph type="body" idx="1"/>
          </p:nvPr>
        </p:nvSpPr>
        <p:spPr/>
        <p:txBody>
          <a:bodyPr/>
          <a:lstStyle/>
          <a:p>
            <a:r>
              <a:rPr lang="en-GB" dirty="0" smtClean="0"/>
              <a:t>If the meeting lasts more than two hours people will lose concentration and the review should then be split into two.</a:t>
            </a:r>
          </a:p>
          <a:p>
            <a:r>
              <a:rPr lang="en-GB" dirty="0" smtClean="0"/>
              <a:t>The meeting should concentrate on logging and classifying issues and should avoid debugging problems there and then.  </a:t>
            </a:r>
          </a:p>
          <a:p>
            <a:r>
              <a:rPr lang="en-GB" dirty="0" smtClean="0"/>
              <a:t>This is the province of the preparation and rework stages.</a:t>
            </a:r>
          </a:p>
          <a:p>
            <a:r>
              <a:rPr lang="en-GB" dirty="0" smtClean="0"/>
              <a:t>Most people are reasonable especially as they recognise that their work will be undergoing a review process at some time too. </a:t>
            </a:r>
          </a:p>
          <a:p>
            <a:r>
              <a:rPr lang="en-GB" dirty="0" smtClean="0"/>
              <a:t>It also helps to avoid conflict by referring to problems or queries as “issues” rather than faults or inadequacies.</a:t>
            </a:r>
          </a:p>
          <a:p>
            <a:r>
              <a:rPr lang="en-US" dirty="0" smtClean="0"/>
              <a:t>Testers are valued reviewers who contribute to the review and also learn about the product which enables them to prepare tests earlier. </a:t>
            </a:r>
          </a:p>
          <a:p>
            <a:r>
              <a:rPr lang="en-GB" dirty="0" smtClean="0"/>
              <a:t>People issues and psychological aspects are dealt with (e.g. making it a positive experience for the author). </a:t>
            </a:r>
          </a:p>
          <a:p>
            <a:r>
              <a:rPr lang="en-US" dirty="0" smtClean="0"/>
              <a:t>The review is conducted in an atmosphere of trust; the outcome will not be used for the </a:t>
            </a:r>
            <a:r>
              <a:rPr lang="en-GB" dirty="0" smtClean="0"/>
              <a:t>evaluation of the participants.</a:t>
            </a:r>
          </a:p>
          <a:p>
            <a:r>
              <a:rPr lang="en-US" dirty="0" smtClean="0"/>
              <a:t>Review techniques are applied that are suitable to achieve the objectives and to the type and level of software work products and reviewers.</a:t>
            </a:r>
            <a:endParaRPr lang="en-GB" dirty="0" smtClean="0"/>
          </a:p>
          <a:p>
            <a:endParaRPr lang="en-GB" dirty="0" smtClean="0"/>
          </a:p>
        </p:txBody>
      </p:sp>
      <p:sp>
        <p:nvSpPr>
          <p:cNvPr id="12" name="Slide Image Placeholder 11"/>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20</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1997461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3"/>
          <p:cNvSpPr>
            <a:spLocks noGrp="1" noChangeArrowheads="1"/>
          </p:cNvSpPr>
          <p:nvPr>
            <p:ph type="body" idx="1"/>
          </p:nvPr>
        </p:nvSpPr>
        <p:spPr/>
        <p:txBody>
          <a:bodyPr/>
          <a:lstStyle/>
          <a:p>
            <a:r>
              <a:rPr lang="en-GB" dirty="0" smtClean="0"/>
              <a:t>Other common checklists will also be relevant to testability, for example ambiguities and inconsistencies in a specification mean it is impossible to derive precise test cases. </a:t>
            </a:r>
          </a:p>
          <a:p>
            <a:r>
              <a:rPr lang="en-GB" dirty="0" smtClean="0"/>
              <a:t>There are many free on the WWW.</a:t>
            </a:r>
          </a:p>
          <a:p>
            <a:endParaRPr lang="en-GB" dirty="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21</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3017277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22</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4080574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3"/>
          <p:cNvSpPr>
            <a:spLocks noGrp="1" noChangeArrowheads="1"/>
          </p:cNvSpPr>
          <p:nvPr>
            <p:ph type="body" idx="1"/>
          </p:nvPr>
        </p:nvSpPr>
        <p:spPr/>
        <p:txBody>
          <a:bodyPr/>
          <a:lstStyle/>
          <a:p>
            <a:r>
              <a:rPr lang="en-GB" dirty="0"/>
              <a:t>The objective of static analysis is to find defects in software source code and software models.</a:t>
            </a:r>
          </a:p>
          <a:p>
            <a:r>
              <a:rPr lang="en-GB" dirty="0"/>
              <a:t>Static analysis is performed without actually executing the software being examined by the </a:t>
            </a:r>
            <a:r>
              <a:rPr lang="en-GB" dirty="0" smtClean="0"/>
              <a:t>tool; dynamic </a:t>
            </a:r>
            <a:r>
              <a:rPr lang="en-GB" dirty="0"/>
              <a:t>testing does execute the software code. </a:t>
            </a:r>
            <a:endParaRPr lang="en-GB" dirty="0" smtClean="0"/>
          </a:p>
          <a:p>
            <a:r>
              <a:rPr lang="en-GB" dirty="0" smtClean="0"/>
              <a:t>Static </a:t>
            </a:r>
            <a:r>
              <a:rPr lang="en-GB" dirty="0"/>
              <a:t>analysis can locate defects that are hard </a:t>
            </a:r>
            <a:r>
              <a:rPr lang="en-GB" dirty="0" smtClean="0"/>
              <a:t>to find </a:t>
            </a:r>
            <a:r>
              <a:rPr lang="en-GB" dirty="0"/>
              <a:t>in dynamic testing. </a:t>
            </a:r>
            <a:endParaRPr lang="en-GB" dirty="0" smtClean="0"/>
          </a:p>
          <a:p>
            <a:r>
              <a:rPr lang="en-GB" dirty="0" smtClean="0"/>
              <a:t>As </a:t>
            </a:r>
            <a:r>
              <a:rPr lang="en-GB" dirty="0"/>
              <a:t>with reviews, static analysis finds defects rather than failures. </a:t>
            </a:r>
            <a:endParaRPr lang="en-GB" dirty="0" smtClean="0"/>
          </a:p>
          <a:p>
            <a:r>
              <a:rPr lang="en-GB" dirty="0" smtClean="0"/>
              <a:t>Static analysis </a:t>
            </a:r>
            <a:r>
              <a:rPr lang="en-GB" dirty="0"/>
              <a:t>tools </a:t>
            </a:r>
            <a:r>
              <a:rPr lang="en-GB" dirty="0" smtClean="0"/>
              <a:t>analyse </a:t>
            </a:r>
            <a:r>
              <a:rPr lang="en-GB" dirty="0"/>
              <a:t>program code (e.g., control flow and data flow), as well as generated </a:t>
            </a:r>
            <a:r>
              <a:rPr lang="en-GB" dirty="0" smtClean="0"/>
              <a:t>output such </a:t>
            </a:r>
            <a:r>
              <a:rPr lang="en-GB" dirty="0"/>
              <a:t>as HTML and XML.</a:t>
            </a:r>
            <a:endParaRPr lang="en-GB" dirty="0" smtClean="0"/>
          </a:p>
          <a:p>
            <a:r>
              <a:rPr lang="en-GB" dirty="0" smtClean="0"/>
              <a:t>Subtle coding errors and fault-prone code can often be found far more quickly using these tools than by visual inspection or testing. </a:t>
            </a:r>
          </a:p>
          <a:p>
            <a:r>
              <a:rPr lang="en-GB" dirty="0" smtClean="0"/>
              <a:t>Mention that dynamic testing will come up later especially during the tools session, give examples of memory management etc if necessary.</a:t>
            </a:r>
            <a:endParaRPr lang="en-US"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23</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2690960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3"/>
          <p:cNvSpPr>
            <a:spLocks noGrp="1" noChangeArrowheads="1"/>
          </p:cNvSpPr>
          <p:nvPr>
            <p:ph type="body" idx="1"/>
          </p:nvPr>
        </p:nvSpPr>
        <p:spPr/>
        <p:txBody>
          <a:bodyPr/>
          <a:lstStyle/>
          <a:p>
            <a:r>
              <a:rPr lang="en-GB" dirty="0" smtClean="0"/>
              <a:t>It is generally much quicker to find and fix these defects before setting up data and running dynamic tests.</a:t>
            </a:r>
          </a:p>
          <a:p>
            <a:r>
              <a:rPr lang="en-GB" dirty="0" smtClean="0"/>
              <a:t>Considering complexity might result in a major redesign. </a:t>
            </a:r>
          </a:p>
          <a:p>
            <a:r>
              <a:rPr lang="en-GB" dirty="0" smtClean="0"/>
              <a:t>Q: Why else might knowledge of complexity be useful? </a:t>
            </a:r>
          </a:p>
          <a:p>
            <a:r>
              <a:rPr lang="en-GB" dirty="0" smtClean="0"/>
              <a:t>A: estimates, risk.</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24</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3937288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Note these are structural defects, not functional defects.</a:t>
            </a:r>
          </a:p>
          <a:p>
            <a:r>
              <a:rPr lang="en-US" dirty="0" smtClean="0"/>
              <a:t>Static Analysis cannot say whether code will do what it’s supposed to do.</a:t>
            </a:r>
          </a:p>
          <a:p>
            <a:r>
              <a:rPr lang="en-US" dirty="0" smtClean="0"/>
              <a:t>Procedure and variable cross-references produced by the compiler will show up uncalled functions and procedures and where variables are used.</a:t>
            </a:r>
          </a:p>
          <a:p>
            <a:r>
              <a:rPr lang="en-US" dirty="0" smtClean="0"/>
              <a:t>Unreachable code is a little harder to detect (as anyone who has ever had to maintain a legacy program will tell you) and may need a special add-on tool for the program language in question. </a:t>
            </a:r>
          </a:p>
          <a:p>
            <a:r>
              <a:rPr lang="en-US" dirty="0" smtClean="0"/>
              <a:t>Many static analysers can be customised to look for specific coding standards (such as program layout or variable naming conventions).</a:t>
            </a:r>
          </a:p>
          <a:p>
            <a:r>
              <a:rPr lang="en-US" dirty="0"/>
              <a:t>Many of these faults such as </a:t>
            </a:r>
            <a:r>
              <a:rPr lang="en-US" dirty="0" smtClean="0"/>
              <a:t>syntax errors and undeclared </a:t>
            </a:r>
            <a:r>
              <a:rPr lang="en-US" dirty="0"/>
              <a:t>variables are detected by compilers. </a:t>
            </a:r>
          </a:p>
          <a:p>
            <a:r>
              <a:rPr lang="en-US" dirty="0" smtClean="0"/>
              <a:t>They are not of course testing the functionality and desk-checking is still required however sophisticated the compiler.  Watts Humphrey noticed that for some students who were performing no early checking, the number of errors found by the compiler tended to predict the number of run-time or test defects.</a:t>
            </a:r>
          </a:p>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5" name="Slide Number Placeholder 4"/>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25</a:t>
            </a:fld>
            <a:endParaRPr lang="en-GB" dirty="0"/>
          </a:p>
        </p:txBody>
      </p:sp>
      <p:sp>
        <p:nvSpPr>
          <p:cNvPr id="6" name="Header Placeholder 5"/>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1407534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720725" y="428625"/>
            <a:ext cx="5400675" cy="4049713"/>
          </a:xfrm>
        </p:spPr>
      </p:sp>
      <p:sp>
        <p:nvSpPr>
          <p:cNvPr id="11" name="Notes Placeholder 10"/>
          <p:cNvSpPr>
            <a:spLocks noGrp="1"/>
          </p:cNvSpPr>
          <p:nvPr>
            <p:ph type="body" idx="1"/>
          </p:nvPr>
        </p:nvSpPr>
        <p:spPr/>
        <p:txBody>
          <a:bodyPr/>
          <a:lstStyle/>
          <a:p>
            <a:r>
              <a:rPr lang="en-GB" dirty="0" smtClean="0"/>
              <a:t>SKIP THROUGH THESE SLIDES QUICKLY – DELEGATES DON’T NEED TO KNOW WHAT THESE DEFECTS MEAN IN DETAIL, ONLY THAT THEY CAN BE FOUND BY STATIC ANALYSIS.</a:t>
            </a:r>
            <a:endParaRPr lang="en-GB" dirty="0"/>
          </a:p>
        </p:txBody>
      </p:sp>
      <p:sp>
        <p:nvSpPr>
          <p:cNvPr id="2" name="Slide Number Placeholder 1"/>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26</a:t>
            </a:fld>
            <a:endParaRPr lang="en-GB" dirty="0"/>
          </a:p>
        </p:txBody>
      </p:sp>
      <p:sp>
        <p:nvSpPr>
          <p:cNvPr id="3" name="Header Placeholder 2"/>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2034770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SKIP THROUGH THESE SLIDES QUICKLY – DELEGATES DON’T NEED TO KNOW WHAT THESE DEFECTS MEAN IN DETAIL, ONLY THAT THEY CAN BE FOUND BY STATIC ANALYSIS.</a:t>
            </a:r>
          </a:p>
          <a:p>
            <a:r>
              <a:rPr lang="en-US" dirty="0" smtClean="0"/>
              <a:t>The statement “Cannot drive” is unreachable (dead) code.</a:t>
            </a:r>
          </a:p>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27</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129797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SKIP THROUGH THESE SLIDES QUICKLY – DELEGATES DON’T NEED TO KNOW WHAT THESE DEFECTS MEAN IN DETAIL, ONLY THAT THEY CAN BE FOUND BY STATIC ANALYSIS.</a:t>
            </a:r>
          </a:p>
          <a:p>
            <a:r>
              <a:rPr lang="en-US" dirty="0" smtClean="0"/>
              <a:t>Examples of the typical problems that a data flow analyzer would detect.</a:t>
            </a:r>
          </a:p>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28</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2523083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29</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2274085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3"/>
          <p:cNvSpPr>
            <a:spLocks noGrp="1" noChangeArrowheads="1"/>
          </p:cNvSpPr>
          <p:nvPr>
            <p:ph type="body" idx="1"/>
          </p:nvPr>
        </p:nvSpPr>
        <p:spPr/>
        <p:txBody>
          <a:bodyPr/>
          <a:lstStyle/>
          <a:p>
            <a:r>
              <a:rPr lang="en-GB" dirty="0" smtClean="0"/>
              <a:t>Talk through</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3</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4246325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3"/>
          <p:cNvSpPr>
            <a:spLocks noGrp="1" noChangeArrowheads="1"/>
          </p:cNvSpPr>
          <p:nvPr>
            <p:ph type="body" idx="1"/>
          </p:nvPr>
        </p:nvSpPr>
        <p:spPr/>
        <p:txBody>
          <a:bodyPr/>
          <a:lstStyle/>
          <a:p>
            <a:r>
              <a:rPr lang="en-US" dirty="0" smtClean="0"/>
              <a:t>Most of these tools provide a graphical layout of the code plus various measures such as nesting depth and Cyclomatic Complexity. </a:t>
            </a:r>
          </a:p>
          <a:p>
            <a:r>
              <a:rPr lang="en-US" dirty="0" smtClean="0"/>
              <a:t>This can be used to design white-box tests.</a:t>
            </a:r>
          </a:p>
          <a:p>
            <a:endParaRPr lang="en-US" dirty="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30</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2612379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endParaRPr lang="en-GB" dirty="0"/>
          </a:p>
          <a:p>
            <a:pPr algn="ctr"/>
            <a:r>
              <a:rPr lang="en-GB" b="1" dirty="0"/>
              <a:t>CHAPTER </a:t>
            </a:r>
            <a:r>
              <a:rPr lang="en-GB" b="1" dirty="0" smtClean="0"/>
              <a:t>3 </a:t>
            </a:r>
            <a:r>
              <a:rPr lang="en-GB" b="1" dirty="0"/>
              <a:t>PRACTICE EXAM QUESTIONS:  Q1 – </a:t>
            </a:r>
            <a:r>
              <a:rPr lang="en-GB" b="1" dirty="0" smtClean="0"/>
              <a:t>Q15</a:t>
            </a:r>
          </a:p>
          <a:p>
            <a:pPr algn="ctr"/>
            <a:r>
              <a:rPr lang="en-GB" b="1" dirty="0" smtClean="0"/>
              <a:t>Page 191</a:t>
            </a:r>
          </a:p>
          <a:p>
            <a:pPr algn="ctr"/>
            <a:r>
              <a:rPr lang="en-GB" b="1" dirty="0" smtClean="0"/>
              <a:t>15 questions.. Need 10 to Pass!!</a:t>
            </a:r>
            <a:endParaRPr lang="en-GB" b="1" dirty="0"/>
          </a:p>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31</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160319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720725" y="428625"/>
            <a:ext cx="5400675" cy="4049713"/>
          </a:xfrm>
        </p:spPr>
      </p:sp>
      <p:sp>
        <p:nvSpPr>
          <p:cNvPr id="11" name="Notes Placeholder 10"/>
          <p:cNvSpPr>
            <a:spLocks noGrp="1"/>
          </p:cNvSpPr>
          <p:nvPr>
            <p:ph type="body" idx="1"/>
          </p:nvPr>
        </p:nvSpPr>
        <p:spPr/>
        <p:txBody>
          <a:bodyPr/>
          <a:lstStyle/>
          <a:p>
            <a:r>
              <a:rPr lang="en-GB" dirty="0" smtClean="0"/>
              <a:t>For delegates without programming experience, explain the distinction between:</a:t>
            </a:r>
          </a:p>
          <a:p>
            <a:r>
              <a:rPr lang="en-GB" dirty="0" smtClean="0"/>
              <a:t>Source code: program code written in a programming language (such as Java, C++, Visual Basic, HTML, COBOL, etc)</a:t>
            </a:r>
          </a:p>
          <a:p>
            <a:r>
              <a:rPr lang="en-GB" dirty="0" smtClean="0"/>
              <a:t>Object code: compiled  binary code which can be executed by a computer.</a:t>
            </a:r>
          </a:p>
          <a:p>
            <a:r>
              <a:rPr lang="en-GB" dirty="0"/>
              <a:t>Static Testing can analyse source code by treating it like a written document.</a:t>
            </a:r>
          </a:p>
          <a:p>
            <a:r>
              <a:rPr lang="en-GB" dirty="0" smtClean="0"/>
              <a:t>Software models (such as activity models, process models, use case models) held in repositories can also be analysed.</a:t>
            </a:r>
          </a:p>
          <a:p>
            <a:r>
              <a:rPr lang="en-GB" dirty="0" smtClean="0"/>
              <a:t>Dynamic testing runs object code</a:t>
            </a:r>
            <a:r>
              <a:rPr lang="en-GB" dirty="0" smtClean="0"/>
              <a:t>.</a:t>
            </a:r>
          </a:p>
          <a:p>
            <a:endParaRPr lang="en-GB" dirty="0" smtClean="0"/>
          </a:p>
          <a:p>
            <a:r>
              <a:rPr lang="en-GB" dirty="0" smtClean="0"/>
              <a:t>How do IDE’s know about</a:t>
            </a:r>
            <a:r>
              <a:rPr lang="en-GB" baseline="0" dirty="0" smtClean="0"/>
              <a:t> the red and yellow issues that it shows</a:t>
            </a:r>
          </a:p>
          <a:p>
            <a:r>
              <a:rPr lang="en-GB" baseline="0" dirty="0" smtClean="0"/>
              <a:t>Static analysis tools</a:t>
            </a:r>
          </a:p>
          <a:p>
            <a:r>
              <a:rPr lang="en-GB" baseline="0" dirty="0" smtClean="0"/>
              <a:t>It analyses the lines of the code line by line</a:t>
            </a:r>
          </a:p>
          <a:p>
            <a:endParaRPr lang="en-GB" dirty="0" smtClean="0"/>
          </a:p>
        </p:txBody>
      </p:sp>
      <p:sp>
        <p:nvSpPr>
          <p:cNvPr id="2" name="Slide Number Placeholder 1"/>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4</a:t>
            </a:fld>
            <a:endParaRPr lang="en-GB" dirty="0"/>
          </a:p>
        </p:txBody>
      </p:sp>
      <p:sp>
        <p:nvSpPr>
          <p:cNvPr id="3" name="Header Placeholder 2"/>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3655588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Reviews and  static analysis have the same objective as dynamic testing – identifying defects. </a:t>
            </a:r>
          </a:p>
          <a:p>
            <a:r>
              <a:rPr lang="en-GB" dirty="0" smtClean="0"/>
              <a:t>They are complementary: the different techniques can find different types of defect effectively and efficiently. </a:t>
            </a:r>
          </a:p>
          <a:p>
            <a:r>
              <a:rPr lang="en-GB" dirty="0" smtClean="0"/>
              <a:t>Compared to dynamic testing, static techniques find causes of failures (defects) rather than the failures themselves. </a:t>
            </a:r>
          </a:p>
          <a:p>
            <a:endParaRPr lang="en-GB" dirty="0" smtClean="0"/>
          </a:p>
          <a:p>
            <a:r>
              <a:rPr lang="en-GB" dirty="0" smtClean="0"/>
              <a:t>Static testing adds quality (important to remember) – if you fix something like a spelling mistake you add quality</a:t>
            </a:r>
          </a:p>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5</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139136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ChangeArrowheads="1"/>
          </p:cNvSpPr>
          <p:nvPr/>
        </p:nvSpPr>
        <p:spPr bwMode="auto">
          <a:xfrm>
            <a:off x="4024043" y="-13086"/>
            <a:ext cx="3075258" cy="526715"/>
          </a:xfrm>
          <a:prstGeom prst="rect">
            <a:avLst/>
          </a:prstGeom>
          <a:noFill/>
          <a:ln w="9525">
            <a:noFill/>
            <a:miter lim="800000"/>
            <a:headEnd/>
            <a:tailEnd/>
          </a:ln>
        </p:spPr>
        <p:txBody>
          <a:bodyPr wrap="none" lIns="94750" tIns="47375" rIns="94750" bIns="47375" anchor="ctr"/>
          <a:lstStyle/>
          <a:p>
            <a:endParaRPr lang="en-US" dirty="0"/>
          </a:p>
        </p:txBody>
      </p:sp>
      <p:sp>
        <p:nvSpPr>
          <p:cNvPr id="34822" name="Rectangle 3"/>
          <p:cNvSpPr>
            <a:spLocks noChangeArrowheads="1"/>
          </p:cNvSpPr>
          <p:nvPr/>
        </p:nvSpPr>
        <p:spPr bwMode="auto">
          <a:xfrm>
            <a:off x="-1659" y="-13086"/>
            <a:ext cx="3073599" cy="526715"/>
          </a:xfrm>
          <a:prstGeom prst="rect">
            <a:avLst/>
          </a:prstGeom>
          <a:noFill/>
          <a:ln w="9525">
            <a:noFill/>
            <a:miter lim="800000"/>
            <a:headEnd/>
            <a:tailEnd/>
          </a:ln>
        </p:spPr>
        <p:txBody>
          <a:bodyPr wrap="none" lIns="94750" tIns="47375" rIns="94750" bIns="47375" anchor="ctr"/>
          <a:lstStyle/>
          <a:p>
            <a:endParaRPr lang="en-US" dirty="0"/>
          </a:p>
        </p:txBody>
      </p:sp>
      <p:sp>
        <p:nvSpPr>
          <p:cNvPr id="34823" name="Rectangle 4"/>
          <p:cNvSpPr>
            <a:spLocks noChangeArrowheads="1"/>
          </p:cNvSpPr>
          <p:nvPr/>
        </p:nvSpPr>
        <p:spPr bwMode="auto">
          <a:xfrm>
            <a:off x="4024043" y="9815"/>
            <a:ext cx="3075258" cy="480913"/>
          </a:xfrm>
          <a:prstGeom prst="rect">
            <a:avLst/>
          </a:prstGeom>
          <a:noFill/>
          <a:ln w="9525">
            <a:noFill/>
            <a:miter lim="800000"/>
            <a:headEnd/>
            <a:tailEnd/>
          </a:ln>
        </p:spPr>
        <p:txBody>
          <a:bodyPr wrap="none" lIns="94750" tIns="47375" rIns="94750" bIns="47375" anchor="ctr"/>
          <a:lstStyle/>
          <a:p>
            <a:endParaRPr lang="en-US" dirty="0"/>
          </a:p>
        </p:txBody>
      </p:sp>
      <p:sp>
        <p:nvSpPr>
          <p:cNvPr id="34824" name="Rectangle 5"/>
          <p:cNvSpPr>
            <a:spLocks noChangeArrowheads="1"/>
          </p:cNvSpPr>
          <p:nvPr/>
        </p:nvSpPr>
        <p:spPr bwMode="auto">
          <a:xfrm>
            <a:off x="-1659" y="9815"/>
            <a:ext cx="3073599" cy="480913"/>
          </a:xfrm>
          <a:prstGeom prst="rect">
            <a:avLst/>
          </a:prstGeom>
          <a:noFill/>
          <a:ln w="9525">
            <a:noFill/>
            <a:miter lim="800000"/>
            <a:headEnd/>
            <a:tailEnd/>
          </a:ln>
        </p:spPr>
        <p:txBody>
          <a:bodyPr wrap="none" lIns="94750" tIns="47375" rIns="94750" bIns="47375" anchor="ctr"/>
          <a:lstStyle/>
          <a:p>
            <a:endParaRPr lang="en-US" dirty="0"/>
          </a:p>
        </p:txBody>
      </p:sp>
      <p:sp>
        <p:nvSpPr>
          <p:cNvPr id="34825" name="Rectangle 6"/>
          <p:cNvSpPr>
            <a:spLocks noChangeArrowheads="1"/>
          </p:cNvSpPr>
          <p:nvPr/>
        </p:nvSpPr>
        <p:spPr bwMode="auto">
          <a:xfrm>
            <a:off x="4024043" y="3272"/>
            <a:ext cx="3075258" cy="485821"/>
          </a:xfrm>
          <a:prstGeom prst="rect">
            <a:avLst/>
          </a:prstGeom>
          <a:noFill/>
          <a:ln w="9525">
            <a:noFill/>
            <a:miter lim="800000"/>
            <a:headEnd/>
            <a:tailEnd/>
          </a:ln>
        </p:spPr>
        <p:txBody>
          <a:bodyPr wrap="none" lIns="94750" tIns="47375" rIns="94750" bIns="47375" anchor="ctr"/>
          <a:lstStyle/>
          <a:p>
            <a:endParaRPr lang="en-US" dirty="0"/>
          </a:p>
        </p:txBody>
      </p:sp>
      <p:sp>
        <p:nvSpPr>
          <p:cNvPr id="34826" name="Rectangle 7"/>
          <p:cNvSpPr>
            <a:spLocks noChangeArrowheads="1"/>
          </p:cNvSpPr>
          <p:nvPr/>
        </p:nvSpPr>
        <p:spPr bwMode="auto">
          <a:xfrm>
            <a:off x="-1659" y="3272"/>
            <a:ext cx="3073599" cy="485821"/>
          </a:xfrm>
          <a:prstGeom prst="rect">
            <a:avLst/>
          </a:prstGeom>
          <a:noFill/>
          <a:ln w="9525">
            <a:noFill/>
            <a:miter lim="800000"/>
            <a:headEnd/>
            <a:tailEnd/>
          </a:ln>
        </p:spPr>
        <p:txBody>
          <a:bodyPr wrap="none" lIns="94750" tIns="47375" rIns="94750" bIns="47375" anchor="ctr"/>
          <a:lstStyle/>
          <a:p>
            <a:endParaRPr lang="en-US" dirty="0"/>
          </a:p>
        </p:txBody>
      </p:sp>
      <p:sp>
        <p:nvSpPr>
          <p:cNvPr id="34828" name="Rectangle 9"/>
          <p:cNvSpPr>
            <a:spLocks noGrp="1" noChangeArrowheads="1"/>
          </p:cNvSpPr>
          <p:nvPr>
            <p:ph type="body" idx="1"/>
          </p:nvPr>
        </p:nvSpPr>
        <p:spPr/>
        <p:txBody>
          <a:bodyPr/>
          <a:lstStyle/>
          <a:p>
            <a:r>
              <a:rPr lang="en-GB" dirty="0" smtClean="0"/>
              <a:t>Any written project document or software product can be reviewed.</a:t>
            </a:r>
          </a:p>
          <a:p>
            <a:r>
              <a:rPr lang="en-GB" dirty="0" smtClean="0"/>
              <a:t>Other examples might be:</a:t>
            </a:r>
          </a:p>
          <a:p>
            <a:r>
              <a:rPr lang="en-GB" dirty="0" smtClean="0"/>
              <a:t>Project Initiation Document, business case, </a:t>
            </a:r>
            <a:r>
              <a:rPr lang="en-GB" dirty="0"/>
              <a:t>feasibility </a:t>
            </a:r>
            <a:r>
              <a:rPr lang="en-GB" dirty="0" smtClean="0"/>
              <a:t>study, risk report.</a:t>
            </a:r>
          </a:p>
        </p:txBody>
      </p:sp>
      <p:sp>
        <p:nvSpPr>
          <p:cNvPr id="7" name="Slide Image Placeholder 6"/>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6</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11671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ChangeArrowheads="1"/>
          </p:cNvSpPr>
          <p:nvPr/>
        </p:nvSpPr>
        <p:spPr bwMode="auto">
          <a:xfrm>
            <a:off x="4025702" y="-1636"/>
            <a:ext cx="3073598" cy="510358"/>
          </a:xfrm>
          <a:prstGeom prst="rect">
            <a:avLst/>
          </a:prstGeom>
          <a:noFill/>
          <a:ln w="9525">
            <a:noFill/>
            <a:miter lim="800000"/>
            <a:headEnd/>
            <a:tailEnd/>
          </a:ln>
        </p:spPr>
        <p:txBody>
          <a:bodyPr wrap="none" lIns="94750" tIns="47375" rIns="94750" bIns="47375" anchor="ctr"/>
          <a:lstStyle/>
          <a:p>
            <a:endParaRPr lang="en-US" dirty="0"/>
          </a:p>
        </p:txBody>
      </p:sp>
      <p:sp>
        <p:nvSpPr>
          <p:cNvPr id="36870" name="Rectangle 3"/>
          <p:cNvSpPr>
            <a:spLocks noChangeArrowheads="1"/>
          </p:cNvSpPr>
          <p:nvPr/>
        </p:nvSpPr>
        <p:spPr bwMode="auto">
          <a:xfrm>
            <a:off x="0" y="9713143"/>
            <a:ext cx="3073599" cy="510357"/>
          </a:xfrm>
          <a:prstGeom prst="rect">
            <a:avLst/>
          </a:prstGeom>
          <a:noFill/>
          <a:ln w="9525">
            <a:noFill/>
            <a:miter lim="800000"/>
            <a:headEnd/>
            <a:tailEnd/>
          </a:ln>
        </p:spPr>
        <p:txBody>
          <a:bodyPr wrap="none" lIns="94750" tIns="47375" rIns="94750" bIns="47375" anchor="ctr"/>
          <a:lstStyle/>
          <a:p>
            <a:endParaRPr lang="en-US" dirty="0"/>
          </a:p>
        </p:txBody>
      </p:sp>
      <p:sp>
        <p:nvSpPr>
          <p:cNvPr id="36871" name="Rectangle 4"/>
          <p:cNvSpPr>
            <a:spLocks noChangeArrowheads="1"/>
          </p:cNvSpPr>
          <p:nvPr/>
        </p:nvSpPr>
        <p:spPr bwMode="auto">
          <a:xfrm>
            <a:off x="0" y="-1636"/>
            <a:ext cx="3073599" cy="510358"/>
          </a:xfrm>
          <a:prstGeom prst="rect">
            <a:avLst/>
          </a:prstGeom>
          <a:noFill/>
          <a:ln w="9525">
            <a:noFill/>
            <a:miter lim="800000"/>
            <a:headEnd/>
            <a:tailEnd/>
          </a:ln>
        </p:spPr>
        <p:txBody>
          <a:bodyPr wrap="none" lIns="94750" tIns="47375" rIns="94750" bIns="47375" anchor="ctr"/>
          <a:lstStyle/>
          <a:p>
            <a:endParaRPr lang="en-US" dirty="0"/>
          </a:p>
        </p:txBody>
      </p:sp>
      <p:sp>
        <p:nvSpPr>
          <p:cNvPr id="36872" name="Rectangle 5"/>
          <p:cNvSpPr>
            <a:spLocks noChangeArrowheads="1"/>
          </p:cNvSpPr>
          <p:nvPr/>
        </p:nvSpPr>
        <p:spPr bwMode="auto">
          <a:xfrm>
            <a:off x="4025702" y="-1636"/>
            <a:ext cx="3073598" cy="510358"/>
          </a:xfrm>
          <a:prstGeom prst="rect">
            <a:avLst/>
          </a:prstGeom>
          <a:noFill/>
          <a:ln w="9525">
            <a:noFill/>
            <a:miter lim="800000"/>
            <a:headEnd/>
            <a:tailEnd/>
          </a:ln>
        </p:spPr>
        <p:txBody>
          <a:bodyPr wrap="none" lIns="94750" tIns="47375" rIns="94750" bIns="47375" anchor="ctr"/>
          <a:lstStyle/>
          <a:p>
            <a:endParaRPr lang="en-US" dirty="0"/>
          </a:p>
        </p:txBody>
      </p:sp>
      <p:sp>
        <p:nvSpPr>
          <p:cNvPr id="36873" name="Rectangle 6"/>
          <p:cNvSpPr>
            <a:spLocks noChangeArrowheads="1"/>
          </p:cNvSpPr>
          <p:nvPr/>
        </p:nvSpPr>
        <p:spPr bwMode="auto">
          <a:xfrm>
            <a:off x="4025702" y="9713143"/>
            <a:ext cx="3073598" cy="510357"/>
          </a:xfrm>
          <a:prstGeom prst="rect">
            <a:avLst/>
          </a:prstGeom>
          <a:noFill/>
          <a:ln w="9525">
            <a:noFill/>
            <a:miter lim="800000"/>
            <a:headEnd/>
            <a:tailEnd/>
          </a:ln>
        </p:spPr>
        <p:txBody>
          <a:bodyPr wrap="none" lIns="94750" tIns="47375" rIns="94750" bIns="47375" anchor="ctr"/>
          <a:lstStyle/>
          <a:p>
            <a:endParaRPr lang="en-US" dirty="0"/>
          </a:p>
        </p:txBody>
      </p:sp>
      <p:sp>
        <p:nvSpPr>
          <p:cNvPr id="36874" name="Rectangle 7"/>
          <p:cNvSpPr>
            <a:spLocks noChangeArrowheads="1"/>
          </p:cNvSpPr>
          <p:nvPr/>
        </p:nvSpPr>
        <p:spPr bwMode="auto">
          <a:xfrm>
            <a:off x="0" y="9713143"/>
            <a:ext cx="3073599" cy="510357"/>
          </a:xfrm>
          <a:prstGeom prst="rect">
            <a:avLst/>
          </a:prstGeom>
          <a:noFill/>
          <a:ln w="9525">
            <a:noFill/>
            <a:miter lim="800000"/>
            <a:headEnd/>
            <a:tailEnd/>
          </a:ln>
        </p:spPr>
        <p:txBody>
          <a:bodyPr wrap="none" lIns="94750" tIns="47375" rIns="94750" bIns="47375" anchor="ctr"/>
          <a:lstStyle/>
          <a:p>
            <a:endParaRPr lang="en-US" dirty="0"/>
          </a:p>
        </p:txBody>
      </p:sp>
      <p:sp>
        <p:nvSpPr>
          <p:cNvPr id="36875" name="Rectangle 8"/>
          <p:cNvSpPr>
            <a:spLocks noChangeArrowheads="1"/>
          </p:cNvSpPr>
          <p:nvPr/>
        </p:nvSpPr>
        <p:spPr bwMode="auto">
          <a:xfrm>
            <a:off x="0" y="-1636"/>
            <a:ext cx="3073599" cy="510358"/>
          </a:xfrm>
          <a:prstGeom prst="rect">
            <a:avLst/>
          </a:prstGeom>
          <a:noFill/>
          <a:ln w="9525">
            <a:noFill/>
            <a:miter lim="800000"/>
            <a:headEnd/>
            <a:tailEnd/>
          </a:ln>
        </p:spPr>
        <p:txBody>
          <a:bodyPr wrap="none" lIns="94750" tIns="47375" rIns="94750" bIns="47375" anchor="ctr"/>
          <a:lstStyle/>
          <a:p>
            <a:endParaRPr lang="en-US" dirty="0"/>
          </a:p>
        </p:txBody>
      </p:sp>
      <p:sp>
        <p:nvSpPr>
          <p:cNvPr id="36876" name="Rectangle 9"/>
          <p:cNvSpPr>
            <a:spLocks noChangeArrowheads="1"/>
          </p:cNvSpPr>
          <p:nvPr/>
        </p:nvSpPr>
        <p:spPr bwMode="auto">
          <a:xfrm>
            <a:off x="4025702" y="-1636"/>
            <a:ext cx="3073598" cy="510358"/>
          </a:xfrm>
          <a:prstGeom prst="rect">
            <a:avLst/>
          </a:prstGeom>
          <a:noFill/>
          <a:ln w="9525">
            <a:noFill/>
            <a:miter lim="800000"/>
            <a:headEnd/>
            <a:tailEnd/>
          </a:ln>
        </p:spPr>
        <p:txBody>
          <a:bodyPr wrap="none" lIns="94750" tIns="47375" rIns="94750" bIns="47375" anchor="ctr"/>
          <a:lstStyle/>
          <a:p>
            <a:endParaRPr lang="en-US" dirty="0"/>
          </a:p>
        </p:txBody>
      </p:sp>
      <p:sp>
        <p:nvSpPr>
          <p:cNvPr id="36877" name="Rectangle 10"/>
          <p:cNvSpPr>
            <a:spLocks noChangeArrowheads="1"/>
          </p:cNvSpPr>
          <p:nvPr/>
        </p:nvSpPr>
        <p:spPr bwMode="auto">
          <a:xfrm>
            <a:off x="0" y="9713143"/>
            <a:ext cx="3073599" cy="510357"/>
          </a:xfrm>
          <a:prstGeom prst="rect">
            <a:avLst/>
          </a:prstGeom>
          <a:noFill/>
          <a:ln w="9525">
            <a:noFill/>
            <a:miter lim="800000"/>
            <a:headEnd/>
            <a:tailEnd/>
          </a:ln>
        </p:spPr>
        <p:txBody>
          <a:bodyPr wrap="none" lIns="94750" tIns="47375" rIns="94750" bIns="47375" anchor="ctr"/>
          <a:lstStyle/>
          <a:p>
            <a:endParaRPr lang="en-US" dirty="0"/>
          </a:p>
        </p:txBody>
      </p:sp>
      <p:sp>
        <p:nvSpPr>
          <p:cNvPr id="36878" name="Rectangle 11"/>
          <p:cNvSpPr>
            <a:spLocks noChangeArrowheads="1"/>
          </p:cNvSpPr>
          <p:nvPr/>
        </p:nvSpPr>
        <p:spPr bwMode="auto">
          <a:xfrm>
            <a:off x="0" y="-1636"/>
            <a:ext cx="3073599" cy="510358"/>
          </a:xfrm>
          <a:prstGeom prst="rect">
            <a:avLst/>
          </a:prstGeom>
          <a:noFill/>
          <a:ln w="9525">
            <a:noFill/>
            <a:miter lim="800000"/>
            <a:headEnd/>
            <a:tailEnd/>
          </a:ln>
        </p:spPr>
        <p:txBody>
          <a:bodyPr wrap="none" lIns="94750" tIns="47375" rIns="94750" bIns="47375" anchor="ctr"/>
          <a:lstStyle/>
          <a:p>
            <a:endParaRPr lang="en-US" dirty="0"/>
          </a:p>
        </p:txBody>
      </p:sp>
      <p:sp>
        <p:nvSpPr>
          <p:cNvPr id="6" name="Slide Image Placeholder 5"/>
          <p:cNvSpPr>
            <a:spLocks noGrp="1" noRot="1" noChangeAspect="1"/>
          </p:cNvSpPr>
          <p:nvPr>
            <p:ph type="sldImg"/>
          </p:nvPr>
        </p:nvSpPr>
        <p:spPr>
          <a:xfrm>
            <a:off x="720725" y="428625"/>
            <a:ext cx="5400675" cy="4049713"/>
          </a:xfrm>
        </p:spPr>
      </p:sp>
      <p:sp>
        <p:nvSpPr>
          <p:cNvPr id="7" name="Notes Placeholder 6"/>
          <p:cNvSpPr>
            <a:spLocks noGrp="1"/>
          </p:cNvSpPr>
          <p:nvPr>
            <p:ph type="body" idx="1"/>
          </p:nvPr>
        </p:nvSpPr>
        <p:spPr/>
        <p:txBody>
          <a:bodyPr/>
          <a:lstStyle/>
          <a:p>
            <a:r>
              <a:rPr lang="en-US" dirty="0"/>
              <a:t>Prevention is better than cure.</a:t>
            </a:r>
          </a:p>
          <a:p>
            <a:r>
              <a:rPr lang="en-GB" dirty="0" smtClean="0"/>
              <a:t>Studies have shown that defects found early in a project are easier and cheaper to fix than those found later.</a:t>
            </a:r>
          </a:p>
          <a:p>
            <a:r>
              <a:rPr lang="en-GB" u="sng" dirty="0"/>
              <a:t>Cost Escalation Model</a:t>
            </a:r>
            <a:r>
              <a:rPr lang="en-GB" dirty="0"/>
              <a:t/>
            </a:r>
            <a:br>
              <a:rPr lang="en-GB" dirty="0"/>
            </a:br>
            <a:r>
              <a:rPr lang="en-GB" dirty="0"/>
              <a:t>Cost of fixing bugs increases 10-fold for each stage:</a:t>
            </a:r>
            <a:br>
              <a:rPr lang="en-GB" dirty="0"/>
            </a:br>
            <a:r>
              <a:rPr lang="en-GB" dirty="0" smtClean="0"/>
              <a:t>Requirements			£1</a:t>
            </a:r>
            <a:br>
              <a:rPr lang="en-GB" dirty="0" smtClean="0"/>
            </a:br>
            <a:r>
              <a:rPr lang="en-GB" dirty="0" smtClean="0"/>
              <a:t>Coding					£10</a:t>
            </a:r>
            <a:br>
              <a:rPr lang="en-GB" dirty="0" smtClean="0"/>
            </a:br>
            <a:r>
              <a:rPr lang="en-GB" dirty="0" smtClean="0"/>
              <a:t>Unit Testing				£100</a:t>
            </a:r>
            <a:br>
              <a:rPr lang="en-GB" dirty="0" smtClean="0"/>
            </a:br>
            <a:r>
              <a:rPr lang="en-GB" dirty="0" smtClean="0"/>
              <a:t>Acceptance Testing		£1,000</a:t>
            </a:r>
            <a:br>
              <a:rPr lang="en-GB" dirty="0" smtClean="0"/>
            </a:br>
            <a:r>
              <a:rPr lang="en-GB" dirty="0" smtClean="0"/>
              <a:t>Live					£10,000</a:t>
            </a:r>
            <a:endParaRPr lang="en-GB" dirty="0"/>
          </a:p>
          <a:p>
            <a:r>
              <a:rPr lang="en-GB" u="sng" dirty="0"/>
              <a:t>Source of errors found in UAT</a:t>
            </a:r>
            <a:r>
              <a:rPr lang="en-GB" dirty="0"/>
              <a:t/>
            </a:r>
            <a:br>
              <a:rPr lang="en-GB" dirty="0"/>
            </a:br>
            <a:r>
              <a:rPr lang="en-GB" dirty="0"/>
              <a:t>Analysis	</a:t>
            </a:r>
            <a:r>
              <a:rPr lang="en-GB" dirty="0" smtClean="0"/>
              <a:t>55%</a:t>
            </a:r>
            <a:br>
              <a:rPr lang="en-GB" dirty="0" smtClean="0"/>
            </a:br>
            <a:r>
              <a:rPr lang="en-GB" dirty="0" smtClean="0"/>
              <a:t>Design		25</a:t>
            </a:r>
            <a:r>
              <a:rPr lang="en-GB" dirty="0"/>
              <a:t>%</a:t>
            </a:r>
            <a:br>
              <a:rPr lang="en-GB" dirty="0"/>
            </a:br>
            <a:r>
              <a:rPr lang="en-GB" dirty="0"/>
              <a:t>Build		</a:t>
            </a:r>
            <a:r>
              <a:rPr lang="en-GB" dirty="0" smtClean="0"/>
              <a:t> </a:t>
            </a:r>
            <a:r>
              <a:rPr lang="en-GB" dirty="0"/>
              <a:t>8</a:t>
            </a:r>
            <a:r>
              <a:rPr lang="en-GB" dirty="0" smtClean="0"/>
              <a:t>%</a:t>
            </a:r>
            <a:br>
              <a:rPr lang="en-GB" dirty="0" smtClean="0"/>
            </a:br>
            <a:r>
              <a:rPr lang="en-GB" dirty="0" smtClean="0"/>
              <a:t>Misc</a:t>
            </a:r>
            <a:r>
              <a:rPr lang="en-GB" dirty="0"/>
              <a:t>		12%</a:t>
            </a:r>
            <a:endParaRPr lang="en-US" dirty="0"/>
          </a:p>
          <a:p>
            <a:r>
              <a:rPr lang="en-US" dirty="0" smtClean="0"/>
              <a:t>Some defects, such as missing requirements or adherence to standards, are much easier to find in static testing and may be difficult or impossible to find in dynamic testing.  </a:t>
            </a:r>
            <a:endParaRPr lang="en-US" dirty="0"/>
          </a:p>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7</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309426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3"/>
          <p:cNvSpPr>
            <a:spLocks noGrp="1" noChangeArrowheads="1"/>
          </p:cNvSpPr>
          <p:nvPr>
            <p:ph type="body" idx="1"/>
          </p:nvPr>
        </p:nvSpPr>
        <p:spPr/>
        <p:txBody>
          <a:bodyPr/>
          <a:lstStyle/>
          <a:p>
            <a:r>
              <a:rPr lang="en-US" dirty="0" smtClean="0"/>
              <a:t>A review is the human evaluation of a project product to check:</a:t>
            </a:r>
          </a:p>
          <a:p>
            <a:pPr marL="171450" indent="-171450">
              <a:buFont typeface="Arial" pitchFamily="34" charset="0"/>
              <a:buChar char="•"/>
            </a:pPr>
            <a:r>
              <a:rPr lang="en-US" dirty="0" smtClean="0"/>
              <a:t>Completeness</a:t>
            </a:r>
            <a:endParaRPr lang="en-US" dirty="0"/>
          </a:p>
          <a:p>
            <a:pPr marL="171450" indent="-171450">
              <a:buFont typeface="Arial" pitchFamily="34" charset="0"/>
              <a:buChar char="•"/>
            </a:pPr>
            <a:r>
              <a:rPr lang="en-US" dirty="0" smtClean="0"/>
              <a:t>Correctness</a:t>
            </a:r>
            <a:endParaRPr lang="en-US" dirty="0"/>
          </a:p>
          <a:p>
            <a:pPr marL="171450" indent="-171450">
              <a:buFont typeface="Arial" pitchFamily="34" charset="0"/>
              <a:buChar char="•"/>
            </a:pPr>
            <a:r>
              <a:rPr lang="en-US" dirty="0" smtClean="0"/>
              <a:t>Conformance to standards</a:t>
            </a:r>
          </a:p>
          <a:p>
            <a:pPr marL="171450" indent="-171450">
              <a:buFont typeface="Arial" pitchFamily="34" charset="0"/>
              <a:buChar char="•"/>
            </a:pPr>
            <a:r>
              <a:rPr lang="en-US" dirty="0" smtClean="0"/>
              <a:t>Program logic and</a:t>
            </a:r>
          </a:p>
          <a:p>
            <a:pPr marL="171450" indent="-171450">
              <a:buFont typeface="Arial" pitchFamily="34" charset="0"/>
              <a:buChar char="•"/>
            </a:pPr>
            <a:r>
              <a:rPr lang="en-US" dirty="0" smtClean="0"/>
              <a:t>Algorithm implementation </a:t>
            </a:r>
          </a:p>
          <a:p>
            <a:r>
              <a:rPr lang="en-US" dirty="0" smtClean="0"/>
              <a:t>before the code is exercised by a computer</a:t>
            </a:r>
          </a:p>
          <a:p>
            <a:r>
              <a:rPr lang="en-GB" dirty="0"/>
              <a:t>Typical defects that are easier to find in reviews than in dynamic testing include: deviations from standards, requirement defects, design defects, insufficient maintainability and incorrect interface specifications.</a:t>
            </a:r>
          </a:p>
          <a:p>
            <a:r>
              <a:rPr lang="en-GB" dirty="0" smtClean="0"/>
              <a:t>A good review will also include causal analysis to learn from issues and bring about process improvement. By involving a number of reviewers in a controlled manner consensus can be reached on subjects such as best design practice.</a:t>
            </a:r>
          </a:p>
          <a:p>
            <a:endParaRPr lang="en-GB" dirty="0" smtClean="0"/>
          </a:p>
          <a:p>
            <a:endParaRPr lang="en-GB" dirty="0" smtClean="0"/>
          </a:p>
          <a:p>
            <a:endParaRPr lang="en-GB" dirty="0" smtClean="0"/>
          </a:p>
          <a:p>
            <a:endParaRPr lang="en-US"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8</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398640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05E83C90-8A56-4BBF-9F90-C4FFA44FB228}" type="slidenum">
              <a:rPr lang="en-GB" smtClean="0"/>
              <a:pPr>
                <a:defRPr/>
              </a:pPr>
              <a:t>9</a:t>
            </a:fld>
            <a:endParaRPr lang="en-GB" dirty="0"/>
          </a:p>
        </p:txBody>
      </p:sp>
      <p:sp>
        <p:nvSpPr>
          <p:cNvPr id="5" name="Header Placeholder 4"/>
          <p:cNvSpPr>
            <a:spLocks noGrp="1"/>
          </p:cNvSpPr>
          <p:nvPr>
            <p:ph type="hdr" sz="quarter" idx="11"/>
          </p:nvPr>
        </p:nvSpPr>
        <p:spPr/>
        <p:txBody>
          <a:bodyPr/>
          <a:lstStyle/>
          <a:p>
            <a:pPr>
              <a:defRPr/>
            </a:pPr>
            <a:r>
              <a:rPr lang="en-US" dirty="0" smtClean="0"/>
              <a:t>03 Static Techniques</a:t>
            </a:r>
            <a:endParaRPr lang="en-US" dirty="0"/>
          </a:p>
        </p:txBody>
      </p:sp>
    </p:spTree>
    <p:extLst>
      <p:ext uri="{BB962C8B-B14F-4D97-AF65-F5344CB8AC3E}">
        <p14:creationId xmlns:p14="http://schemas.microsoft.com/office/powerpoint/2010/main" val="22129030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1"/>
            <a:ext cx="9144000" cy="1775961"/>
          </a:xfrm>
          <a:prstGeom prst="rect">
            <a:avLst/>
          </a:prstGeom>
        </p:spPr>
      </p:pic>
      <p:sp>
        <p:nvSpPr>
          <p:cNvPr id="2" name="Title 1"/>
          <p:cNvSpPr>
            <a:spLocks noGrp="1"/>
          </p:cNvSpPr>
          <p:nvPr>
            <p:ph type="ctrTitle"/>
          </p:nvPr>
        </p:nvSpPr>
        <p:spPr>
          <a:xfrm>
            <a:off x="428600" y="2130433"/>
            <a:ext cx="8286808" cy="1470025"/>
          </a:xfrm>
        </p:spPr>
        <p:txBody>
          <a:bodyPr>
            <a:normAutofit/>
          </a:bodyPr>
          <a:lstStyle>
            <a:lvl1pPr marL="0" indent="0" algn="ctr">
              <a:spcBef>
                <a:spcPts val="0"/>
              </a:spcBef>
              <a:defRPr sz="3600">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spcBef>
                <a:spcPts val="0"/>
              </a:spcBef>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rcRect l="47414"/>
          <a:stretch>
            <a:fillRect/>
          </a:stretch>
        </p:blipFill>
        <p:spPr>
          <a:xfrm>
            <a:off x="670560" y="785794"/>
            <a:ext cx="743712" cy="707136"/>
          </a:xfrm>
          <a:prstGeom prst="rect">
            <a:avLst/>
          </a:prstGeom>
        </p:spPr>
      </p:pic>
    </p:spTree>
    <p:extLst>
      <p:ext uri="{BB962C8B-B14F-4D97-AF65-F5344CB8AC3E}">
        <p14:creationId xmlns:p14="http://schemas.microsoft.com/office/powerpoint/2010/main" val="39993824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80000" y="1080000"/>
            <a:ext cx="8820000" cy="5400000"/>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60000"/>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80000"/>
            <a:ext cx="2133600" cy="360000"/>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2028774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8"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60000"/>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7904086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STF-2 v6.3</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600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80000" y="1080000"/>
            <a:ext cx="8820000" cy="5400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08886300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Lst>
  <p:timing>
    <p:tnLst>
      <p:par>
        <p:cTn id="1" dur="indefinite" restart="never" nodeType="tmRoot"/>
      </p:par>
    </p:tnLst>
  </p:timing>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BCS-ISTQB</a:t>
            </a:r>
            <a:r>
              <a:rPr lang="en-GB" sz="3200" baseline="30000" dirty="0" smtClean="0">
                <a:latin typeface="Arial"/>
                <a:cs typeface="Arial"/>
              </a:rPr>
              <a:t>®</a:t>
            </a:r>
            <a:r>
              <a:rPr lang="en-GB" dirty="0" smtClean="0"/>
              <a:t> Software Testing Foundation</a:t>
            </a:r>
          </a:p>
        </p:txBody>
      </p:sp>
      <p:sp>
        <p:nvSpPr>
          <p:cNvPr id="4099" name="Rectangle 3"/>
          <p:cNvSpPr>
            <a:spLocks noGrp="1" noChangeArrowheads="1"/>
          </p:cNvSpPr>
          <p:nvPr>
            <p:ph type="subTitle" idx="1"/>
          </p:nvPr>
        </p:nvSpPr>
        <p:spPr>
          <a:noFill/>
        </p:spPr>
        <p:txBody>
          <a:bodyPr/>
          <a:lstStyle/>
          <a:p>
            <a:pPr marL="0" indent="0">
              <a:buFontTx/>
              <a:buNone/>
            </a:pPr>
            <a:r>
              <a:rPr lang="en-GB" dirty="0" smtClean="0"/>
              <a:t>03 Static Techniques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5"/>
          </p:nvPr>
        </p:nvSpPr>
        <p:spPr/>
        <p:txBody>
          <a:bodyPr/>
          <a:lstStyle/>
          <a:p>
            <a:r>
              <a:rPr lang="en-GB" dirty="0" smtClean="0"/>
              <a:t>A ‘formal review’ is any review with documented procedures and requirements</a:t>
            </a:r>
            <a:endParaRPr lang="en-GB" dirty="0"/>
          </a:p>
        </p:txBody>
      </p:sp>
      <p:sp>
        <p:nvSpPr>
          <p:cNvPr id="4" name="Title 3"/>
          <p:cNvSpPr>
            <a:spLocks noGrp="1"/>
          </p:cNvSpPr>
          <p:nvPr>
            <p:ph type="title"/>
          </p:nvPr>
        </p:nvSpPr>
        <p:spPr/>
        <p:txBody>
          <a:bodyPr/>
          <a:lstStyle/>
          <a:p>
            <a:r>
              <a:rPr lang="en-GB" dirty="0" smtClean="0"/>
              <a:t>Phases of a Formal Review</a:t>
            </a:r>
            <a:endParaRPr lang="en-GB" dirty="0"/>
          </a:p>
        </p:txBody>
      </p:sp>
      <p:grpSp>
        <p:nvGrpSpPr>
          <p:cNvPr id="17" name="Group 16"/>
          <p:cNvGrpSpPr/>
          <p:nvPr/>
        </p:nvGrpSpPr>
        <p:grpSpPr>
          <a:xfrm>
            <a:off x="426944" y="2256838"/>
            <a:ext cx="8290112" cy="3316255"/>
            <a:chOff x="150598" y="1708602"/>
            <a:chExt cx="8290112" cy="3316255"/>
          </a:xfrm>
        </p:grpSpPr>
        <p:sp>
          <p:nvSpPr>
            <p:cNvPr id="19" name="Freeform 18"/>
            <p:cNvSpPr>
              <a:spLocks noChangeAspect="1"/>
            </p:cNvSpPr>
            <p:nvPr/>
          </p:nvSpPr>
          <p:spPr>
            <a:xfrm>
              <a:off x="150598" y="1708602"/>
              <a:ext cx="1826999" cy="1008000"/>
            </a:xfrm>
            <a:custGeom>
              <a:avLst/>
              <a:gdLst>
                <a:gd name="connsiteX0" fmla="*/ 0 w 2308254"/>
                <a:gd name="connsiteY0" fmla="*/ 138495 h 1384952"/>
                <a:gd name="connsiteX1" fmla="*/ 138495 w 2308254"/>
                <a:gd name="connsiteY1" fmla="*/ 0 h 1384952"/>
                <a:gd name="connsiteX2" fmla="*/ 2169759 w 2308254"/>
                <a:gd name="connsiteY2" fmla="*/ 0 h 1384952"/>
                <a:gd name="connsiteX3" fmla="*/ 2308254 w 2308254"/>
                <a:gd name="connsiteY3" fmla="*/ 138495 h 1384952"/>
                <a:gd name="connsiteX4" fmla="*/ 2308254 w 2308254"/>
                <a:gd name="connsiteY4" fmla="*/ 1246457 h 1384952"/>
                <a:gd name="connsiteX5" fmla="*/ 2169759 w 2308254"/>
                <a:gd name="connsiteY5" fmla="*/ 1384952 h 1384952"/>
                <a:gd name="connsiteX6" fmla="*/ 138495 w 2308254"/>
                <a:gd name="connsiteY6" fmla="*/ 1384952 h 1384952"/>
                <a:gd name="connsiteX7" fmla="*/ 0 w 2308254"/>
                <a:gd name="connsiteY7" fmla="*/ 1246457 h 1384952"/>
                <a:gd name="connsiteX8" fmla="*/ 0 w 2308254"/>
                <a:gd name="connsiteY8" fmla="*/ 138495 h 13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8254" h="1384952">
                  <a:moveTo>
                    <a:pt x="0" y="138495"/>
                  </a:moveTo>
                  <a:cubicBezTo>
                    <a:pt x="0" y="62006"/>
                    <a:pt x="62006" y="0"/>
                    <a:pt x="138495" y="0"/>
                  </a:cubicBezTo>
                  <a:lnTo>
                    <a:pt x="2169759" y="0"/>
                  </a:lnTo>
                  <a:cubicBezTo>
                    <a:pt x="2246248" y="0"/>
                    <a:pt x="2308254" y="62006"/>
                    <a:pt x="2308254" y="138495"/>
                  </a:cubicBezTo>
                  <a:lnTo>
                    <a:pt x="2308254" y="1246457"/>
                  </a:lnTo>
                  <a:cubicBezTo>
                    <a:pt x="2308254" y="1322946"/>
                    <a:pt x="2246248" y="1384952"/>
                    <a:pt x="2169759" y="1384952"/>
                  </a:cubicBezTo>
                  <a:lnTo>
                    <a:pt x="138495" y="1384952"/>
                  </a:lnTo>
                  <a:cubicBezTo>
                    <a:pt x="62006" y="1384952"/>
                    <a:pt x="0" y="1322946"/>
                    <a:pt x="0" y="1246457"/>
                  </a:cubicBezTo>
                  <a:lnTo>
                    <a:pt x="0" y="138495"/>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72000" tIns="72000" rIns="72000" bIns="72000" numCol="1" spcCol="1270" anchor="ctr" anchorCtr="0">
              <a:noAutofit/>
            </a:bodyPr>
            <a:lstStyle/>
            <a:p>
              <a:pPr lvl="0" algn="ctr" defTabSz="1333500">
                <a:lnSpc>
                  <a:spcPct val="90000"/>
                </a:lnSpc>
                <a:spcBef>
                  <a:spcPct val="0"/>
                </a:spcBef>
                <a:spcAft>
                  <a:spcPct val="35000"/>
                </a:spcAft>
              </a:pPr>
              <a:r>
                <a:rPr lang="en-GB" sz="2400" kern="1200" dirty="0" smtClean="0"/>
                <a:t>Planning</a:t>
              </a:r>
              <a:endParaRPr lang="en-GB" sz="2400" kern="1200" dirty="0"/>
            </a:p>
          </p:txBody>
        </p:sp>
        <p:sp>
          <p:nvSpPr>
            <p:cNvPr id="20" name="Freeform 19"/>
            <p:cNvSpPr/>
            <p:nvPr/>
          </p:nvSpPr>
          <p:spPr>
            <a:xfrm>
              <a:off x="2229876" y="1924602"/>
              <a:ext cx="900000" cy="576000"/>
            </a:xfrm>
            <a:custGeom>
              <a:avLst/>
              <a:gdLst>
                <a:gd name="connsiteX0" fmla="*/ 0 w 489349"/>
                <a:gd name="connsiteY0" fmla="*/ 114489 h 572447"/>
                <a:gd name="connsiteX1" fmla="*/ 244675 w 489349"/>
                <a:gd name="connsiteY1" fmla="*/ 114489 h 572447"/>
                <a:gd name="connsiteX2" fmla="*/ 244675 w 489349"/>
                <a:gd name="connsiteY2" fmla="*/ 0 h 572447"/>
                <a:gd name="connsiteX3" fmla="*/ 489349 w 489349"/>
                <a:gd name="connsiteY3" fmla="*/ 286224 h 572447"/>
                <a:gd name="connsiteX4" fmla="*/ 244675 w 489349"/>
                <a:gd name="connsiteY4" fmla="*/ 572447 h 572447"/>
                <a:gd name="connsiteX5" fmla="*/ 244675 w 489349"/>
                <a:gd name="connsiteY5" fmla="*/ 457958 h 572447"/>
                <a:gd name="connsiteX6" fmla="*/ 0 w 489349"/>
                <a:gd name="connsiteY6" fmla="*/ 457958 h 572447"/>
                <a:gd name="connsiteX7" fmla="*/ 0 w 489349"/>
                <a:gd name="connsiteY7" fmla="*/ 114489 h 57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349" h="572447">
                  <a:moveTo>
                    <a:pt x="0" y="114489"/>
                  </a:moveTo>
                  <a:lnTo>
                    <a:pt x="244675" y="114489"/>
                  </a:lnTo>
                  <a:lnTo>
                    <a:pt x="244675" y="0"/>
                  </a:lnTo>
                  <a:lnTo>
                    <a:pt x="489349" y="286224"/>
                  </a:lnTo>
                  <a:lnTo>
                    <a:pt x="244675" y="572447"/>
                  </a:lnTo>
                  <a:lnTo>
                    <a:pt x="244675" y="457958"/>
                  </a:lnTo>
                  <a:lnTo>
                    <a:pt x="0" y="457958"/>
                  </a:lnTo>
                  <a:lnTo>
                    <a:pt x="0" y="114489"/>
                  </a:lnTo>
                  <a:close/>
                </a:path>
              </a:pathLst>
            </a:cu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lt1"/>
            </a:fontRef>
          </p:style>
          <p:txBody>
            <a:bodyPr spcFirstLastPara="0" vert="horz" wrap="square" lIns="0" tIns="114489" rIns="146805" bIns="114489" numCol="1" spcCol="1270" anchor="ctr" anchorCtr="0">
              <a:noAutofit/>
            </a:bodyPr>
            <a:lstStyle/>
            <a:p>
              <a:pPr lvl="0" algn="ctr" defTabSz="1066800">
                <a:lnSpc>
                  <a:spcPct val="90000"/>
                </a:lnSpc>
                <a:spcBef>
                  <a:spcPct val="0"/>
                </a:spcBef>
                <a:spcAft>
                  <a:spcPct val="35000"/>
                </a:spcAft>
              </a:pPr>
              <a:endParaRPr lang="en-GB" sz="2400" kern="1200" dirty="0"/>
            </a:p>
          </p:txBody>
        </p:sp>
        <p:sp>
          <p:nvSpPr>
            <p:cNvPr id="21" name="Freeform 20"/>
            <p:cNvSpPr>
              <a:spLocks noChangeAspect="1"/>
            </p:cNvSpPr>
            <p:nvPr/>
          </p:nvSpPr>
          <p:spPr>
            <a:xfrm>
              <a:off x="3382155" y="1708602"/>
              <a:ext cx="1826999" cy="1008000"/>
            </a:xfrm>
            <a:custGeom>
              <a:avLst/>
              <a:gdLst>
                <a:gd name="connsiteX0" fmla="*/ 0 w 2308254"/>
                <a:gd name="connsiteY0" fmla="*/ 138495 h 1384952"/>
                <a:gd name="connsiteX1" fmla="*/ 138495 w 2308254"/>
                <a:gd name="connsiteY1" fmla="*/ 0 h 1384952"/>
                <a:gd name="connsiteX2" fmla="*/ 2169759 w 2308254"/>
                <a:gd name="connsiteY2" fmla="*/ 0 h 1384952"/>
                <a:gd name="connsiteX3" fmla="*/ 2308254 w 2308254"/>
                <a:gd name="connsiteY3" fmla="*/ 138495 h 1384952"/>
                <a:gd name="connsiteX4" fmla="*/ 2308254 w 2308254"/>
                <a:gd name="connsiteY4" fmla="*/ 1246457 h 1384952"/>
                <a:gd name="connsiteX5" fmla="*/ 2169759 w 2308254"/>
                <a:gd name="connsiteY5" fmla="*/ 1384952 h 1384952"/>
                <a:gd name="connsiteX6" fmla="*/ 138495 w 2308254"/>
                <a:gd name="connsiteY6" fmla="*/ 1384952 h 1384952"/>
                <a:gd name="connsiteX7" fmla="*/ 0 w 2308254"/>
                <a:gd name="connsiteY7" fmla="*/ 1246457 h 1384952"/>
                <a:gd name="connsiteX8" fmla="*/ 0 w 2308254"/>
                <a:gd name="connsiteY8" fmla="*/ 138495 h 13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8254" h="1384952">
                  <a:moveTo>
                    <a:pt x="0" y="138495"/>
                  </a:moveTo>
                  <a:cubicBezTo>
                    <a:pt x="0" y="62006"/>
                    <a:pt x="62006" y="0"/>
                    <a:pt x="138495" y="0"/>
                  </a:cubicBezTo>
                  <a:lnTo>
                    <a:pt x="2169759" y="0"/>
                  </a:lnTo>
                  <a:cubicBezTo>
                    <a:pt x="2246248" y="0"/>
                    <a:pt x="2308254" y="62006"/>
                    <a:pt x="2308254" y="138495"/>
                  </a:cubicBezTo>
                  <a:lnTo>
                    <a:pt x="2308254" y="1246457"/>
                  </a:lnTo>
                  <a:cubicBezTo>
                    <a:pt x="2308254" y="1322946"/>
                    <a:pt x="2246248" y="1384952"/>
                    <a:pt x="2169759" y="1384952"/>
                  </a:cubicBezTo>
                  <a:lnTo>
                    <a:pt x="138495" y="1384952"/>
                  </a:lnTo>
                  <a:cubicBezTo>
                    <a:pt x="62006" y="1384952"/>
                    <a:pt x="0" y="1322946"/>
                    <a:pt x="0" y="1246457"/>
                  </a:cubicBezTo>
                  <a:lnTo>
                    <a:pt x="0" y="138495"/>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72000" tIns="72000" rIns="72000" bIns="72000" numCol="1" spcCol="1270" anchor="ctr" anchorCtr="0">
              <a:noAutofit/>
            </a:bodyPr>
            <a:lstStyle/>
            <a:p>
              <a:pPr lvl="0" algn="ctr" defTabSz="1333500">
                <a:lnSpc>
                  <a:spcPct val="90000"/>
                </a:lnSpc>
                <a:spcBef>
                  <a:spcPct val="0"/>
                </a:spcBef>
                <a:spcAft>
                  <a:spcPct val="35000"/>
                </a:spcAft>
              </a:pPr>
              <a:r>
                <a:rPr lang="en-GB" sz="2400" kern="1200" dirty="0" smtClean="0"/>
                <a:t>Kick-off</a:t>
              </a:r>
              <a:endParaRPr lang="en-GB" sz="2400" kern="1200" dirty="0"/>
            </a:p>
          </p:txBody>
        </p:sp>
        <p:sp>
          <p:nvSpPr>
            <p:cNvPr id="22" name="Freeform 21"/>
            <p:cNvSpPr/>
            <p:nvPr/>
          </p:nvSpPr>
          <p:spPr>
            <a:xfrm>
              <a:off x="5461433" y="1924602"/>
              <a:ext cx="900000" cy="576000"/>
            </a:xfrm>
            <a:custGeom>
              <a:avLst/>
              <a:gdLst>
                <a:gd name="connsiteX0" fmla="*/ 0 w 489349"/>
                <a:gd name="connsiteY0" fmla="*/ 114489 h 572447"/>
                <a:gd name="connsiteX1" fmla="*/ 244675 w 489349"/>
                <a:gd name="connsiteY1" fmla="*/ 114489 h 572447"/>
                <a:gd name="connsiteX2" fmla="*/ 244675 w 489349"/>
                <a:gd name="connsiteY2" fmla="*/ 0 h 572447"/>
                <a:gd name="connsiteX3" fmla="*/ 489349 w 489349"/>
                <a:gd name="connsiteY3" fmla="*/ 286224 h 572447"/>
                <a:gd name="connsiteX4" fmla="*/ 244675 w 489349"/>
                <a:gd name="connsiteY4" fmla="*/ 572447 h 572447"/>
                <a:gd name="connsiteX5" fmla="*/ 244675 w 489349"/>
                <a:gd name="connsiteY5" fmla="*/ 457958 h 572447"/>
                <a:gd name="connsiteX6" fmla="*/ 0 w 489349"/>
                <a:gd name="connsiteY6" fmla="*/ 457958 h 572447"/>
                <a:gd name="connsiteX7" fmla="*/ 0 w 489349"/>
                <a:gd name="connsiteY7" fmla="*/ 114489 h 57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349" h="572447">
                  <a:moveTo>
                    <a:pt x="0" y="114489"/>
                  </a:moveTo>
                  <a:lnTo>
                    <a:pt x="244675" y="114489"/>
                  </a:lnTo>
                  <a:lnTo>
                    <a:pt x="244675" y="0"/>
                  </a:lnTo>
                  <a:lnTo>
                    <a:pt x="489349" y="286224"/>
                  </a:lnTo>
                  <a:lnTo>
                    <a:pt x="244675" y="572447"/>
                  </a:lnTo>
                  <a:lnTo>
                    <a:pt x="244675" y="457958"/>
                  </a:lnTo>
                  <a:lnTo>
                    <a:pt x="0" y="457958"/>
                  </a:lnTo>
                  <a:lnTo>
                    <a:pt x="0" y="114489"/>
                  </a:lnTo>
                  <a:close/>
                </a:path>
              </a:pathLst>
            </a:cu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lt1"/>
            </a:fontRef>
          </p:style>
          <p:txBody>
            <a:bodyPr spcFirstLastPara="0" vert="horz" wrap="square" lIns="0" tIns="114489" rIns="146805" bIns="114489" numCol="1" spcCol="1270" anchor="ctr" anchorCtr="0">
              <a:noAutofit/>
            </a:bodyPr>
            <a:lstStyle/>
            <a:p>
              <a:pPr lvl="0" algn="ctr" defTabSz="1066800">
                <a:lnSpc>
                  <a:spcPct val="90000"/>
                </a:lnSpc>
                <a:spcBef>
                  <a:spcPct val="0"/>
                </a:spcBef>
                <a:spcAft>
                  <a:spcPct val="35000"/>
                </a:spcAft>
              </a:pPr>
              <a:endParaRPr lang="en-GB" sz="2400" kern="1200" dirty="0"/>
            </a:p>
          </p:txBody>
        </p:sp>
        <p:sp>
          <p:nvSpPr>
            <p:cNvPr id="23" name="Freeform 22"/>
            <p:cNvSpPr>
              <a:spLocks noChangeAspect="1"/>
            </p:cNvSpPr>
            <p:nvPr/>
          </p:nvSpPr>
          <p:spPr>
            <a:xfrm>
              <a:off x="6613711" y="1708602"/>
              <a:ext cx="1826999" cy="1008000"/>
            </a:xfrm>
            <a:custGeom>
              <a:avLst/>
              <a:gdLst>
                <a:gd name="connsiteX0" fmla="*/ 0 w 2308254"/>
                <a:gd name="connsiteY0" fmla="*/ 138495 h 1384952"/>
                <a:gd name="connsiteX1" fmla="*/ 138495 w 2308254"/>
                <a:gd name="connsiteY1" fmla="*/ 0 h 1384952"/>
                <a:gd name="connsiteX2" fmla="*/ 2169759 w 2308254"/>
                <a:gd name="connsiteY2" fmla="*/ 0 h 1384952"/>
                <a:gd name="connsiteX3" fmla="*/ 2308254 w 2308254"/>
                <a:gd name="connsiteY3" fmla="*/ 138495 h 1384952"/>
                <a:gd name="connsiteX4" fmla="*/ 2308254 w 2308254"/>
                <a:gd name="connsiteY4" fmla="*/ 1246457 h 1384952"/>
                <a:gd name="connsiteX5" fmla="*/ 2169759 w 2308254"/>
                <a:gd name="connsiteY5" fmla="*/ 1384952 h 1384952"/>
                <a:gd name="connsiteX6" fmla="*/ 138495 w 2308254"/>
                <a:gd name="connsiteY6" fmla="*/ 1384952 h 1384952"/>
                <a:gd name="connsiteX7" fmla="*/ 0 w 2308254"/>
                <a:gd name="connsiteY7" fmla="*/ 1246457 h 1384952"/>
                <a:gd name="connsiteX8" fmla="*/ 0 w 2308254"/>
                <a:gd name="connsiteY8" fmla="*/ 138495 h 13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8254" h="1384952">
                  <a:moveTo>
                    <a:pt x="0" y="138495"/>
                  </a:moveTo>
                  <a:cubicBezTo>
                    <a:pt x="0" y="62006"/>
                    <a:pt x="62006" y="0"/>
                    <a:pt x="138495" y="0"/>
                  </a:cubicBezTo>
                  <a:lnTo>
                    <a:pt x="2169759" y="0"/>
                  </a:lnTo>
                  <a:cubicBezTo>
                    <a:pt x="2246248" y="0"/>
                    <a:pt x="2308254" y="62006"/>
                    <a:pt x="2308254" y="138495"/>
                  </a:cubicBezTo>
                  <a:lnTo>
                    <a:pt x="2308254" y="1246457"/>
                  </a:lnTo>
                  <a:cubicBezTo>
                    <a:pt x="2308254" y="1322946"/>
                    <a:pt x="2246248" y="1384952"/>
                    <a:pt x="2169759" y="1384952"/>
                  </a:cubicBezTo>
                  <a:lnTo>
                    <a:pt x="138495" y="1384952"/>
                  </a:lnTo>
                  <a:cubicBezTo>
                    <a:pt x="62006" y="1384952"/>
                    <a:pt x="0" y="1322946"/>
                    <a:pt x="0" y="1246457"/>
                  </a:cubicBezTo>
                  <a:lnTo>
                    <a:pt x="0" y="138495"/>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72000" tIns="72000" rIns="72000" bIns="72000" numCol="1" spcCol="1270" anchor="ctr" anchorCtr="0">
              <a:noAutofit/>
            </a:bodyPr>
            <a:lstStyle/>
            <a:p>
              <a:pPr lvl="0" algn="ctr" defTabSz="1333500">
                <a:lnSpc>
                  <a:spcPct val="90000"/>
                </a:lnSpc>
                <a:spcBef>
                  <a:spcPct val="0"/>
                </a:spcBef>
                <a:spcAft>
                  <a:spcPct val="35000"/>
                </a:spcAft>
              </a:pPr>
              <a:r>
                <a:rPr lang="en-GB" sz="2400" kern="1200" dirty="0" smtClean="0"/>
                <a:t>Individual Preparation</a:t>
              </a:r>
              <a:endParaRPr lang="en-GB" sz="2400" kern="1200" dirty="0"/>
            </a:p>
          </p:txBody>
        </p:sp>
        <p:sp>
          <p:nvSpPr>
            <p:cNvPr id="24" name="Freeform 23"/>
            <p:cNvSpPr/>
            <p:nvPr/>
          </p:nvSpPr>
          <p:spPr>
            <a:xfrm>
              <a:off x="7239210" y="2916729"/>
              <a:ext cx="576000" cy="900000"/>
            </a:xfrm>
            <a:custGeom>
              <a:avLst/>
              <a:gdLst>
                <a:gd name="connsiteX0" fmla="*/ 0 w 489349"/>
                <a:gd name="connsiteY0" fmla="*/ 114489 h 572447"/>
                <a:gd name="connsiteX1" fmla="*/ 244675 w 489349"/>
                <a:gd name="connsiteY1" fmla="*/ 114489 h 572447"/>
                <a:gd name="connsiteX2" fmla="*/ 244675 w 489349"/>
                <a:gd name="connsiteY2" fmla="*/ 0 h 572447"/>
                <a:gd name="connsiteX3" fmla="*/ 489349 w 489349"/>
                <a:gd name="connsiteY3" fmla="*/ 286224 h 572447"/>
                <a:gd name="connsiteX4" fmla="*/ 244675 w 489349"/>
                <a:gd name="connsiteY4" fmla="*/ 572447 h 572447"/>
                <a:gd name="connsiteX5" fmla="*/ 244675 w 489349"/>
                <a:gd name="connsiteY5" fmla="*/ 457958 h 572447"/>
                <a:gd name="connsiteX6" fmla="*/ 0 w 489349"/>
                <a:gd name="connsiteY6" fmla="*/ 457958 h 572447"/>
                <a:gd name="connsiteX7" fmla="*/ 0 w 489349"/>
                <a:gd name="connsiteY7" fmla="*/ 114489 h 57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349" h="572447">
                  <a:moveTo>
                    <a:pt x="391480" y="1"/>
                  </a:moveTo>
                  <a:lnTo>
                    <a:pt x="391480" y="286224"/>
                  </a:lnTo>
                  <a:lnTo>
                    <a:pt x="489349" y="286224"/>
                  </a:lnTo>
                  <a:lnTo>
                    <a:pt x="244674" y="572446"/>
                  </a:lnTo>
                  <a:lnTo>
                    <a:pt x="0" y="286224"/>
                  </a:lnTo>
                  <a:lnTo>
                    <a:pt x="97869" y="286224"/>
                  </a:lnTo>
                  <a:lnTo>
                    <a:pt x="97869" y="1"/>
                  </a:lnTo>
                  <a:lnTo>
                    <a:pt x="391480" y="1"/>
                  </a:lnTo>
                  <a:close/>
                </a:path>
              </a:pathLst>
            </a:cu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lt1"/>
            </a:fontRef>
          </p:style>
          <p:txBody>
            <a:bodyPr spcFirstLastPara="0" vert="horz" wrap="square" lIns="114490" tIns="0" rIns="114488" bIns="146805" numCol="1" spcCol="1270" anchor="ctr" anchorCtr="0">
              <a:noAutofit/>
            </a:bodyPr>
            <a:lstStyle/>
            <a:p>
              <a:pPr lvl="0" algn="ctr" defTabSz="1066800">
                <a:lnSpc>
                  <a:spcPct val="90000"/>
                </a:lnSpc>
                <a:spcBef>
                  <a:spcPct val="0"/>
                </a:spcBef>
                <a:spcAft>
                  <a:spcPct val="35000"/>
                </a:spcAft>
              </a:pPr>
              <a:endParaRPr lang="en-GB" sz="2400" kern="1200" dirty="0"/>
            </a:p>
          </p:txBody>
        </p:sp>
        <p:sp>
          <p:nvSpPr>
            <p:cNvPr id="25" name="Freeform 24"/>
            <p:cNvSpPr>
              <a:spLocks noChangeAspect="1"/>
            </p:cNvSpPr>
            <p:nvPr/>
          </p:nvSpPr>
          <p:spPr>
            <a:xfrm>
              <a:off x="6613711" y="4016857"/>
              <a:ext cx="1826999" cy="1008000"/>
            </a:xfrm>
            <a:custGeom>
              <a:avLst/>
              <a:gdLst>
                <a:gd name="connsiteX0" fmla="*/ 0 w 2308254"/>
                <a:gd name="connsiteY0" fmla="*/ 138495 h 1384952"/>
                <a:gd name="connsiteX1" fmla="*/ 138495 w 2308254"/>
                <a:gd name="connsiteY1" fmla="*/ 0 h 1384952"/>
                <a:gd name="connsiteX2" fmla="*/ 2169759 w 2308254"/>
                <a:gd name="connsiteY2" fmla="*/ 0 h 1384952"/>
                <a:gd name="connsiteX3" fmla="*/ 2308254 w 2308254"/>
                <a:gd name="connsiteY3" fmla="*/ 138495 h 1384952"/>
                <a:gd name="connsiteX4" fmla="*/ 2308254 w 2308254"/>
                <a:gd name="connsiteY4" fmla="*/ 1246457 h 1384952"/>
                <a:gd name="connsiteX5" fmla="*/ 2169759 w 2308254"/>
                <a:gd name="connsiteY5" fmla="*/ 1384952 h 1384952"/>
                <a:gd name="connsiteX6" fmla="*/ 138495 w 2308254"/>
                <a:gd name="connsiteY6" fmla="*/ 1384952 h 1384952"/>
                <a:gd name="connsiteX7" fmla="*/ 0 w 2308254"/>
                <a:gd name="connsiteY7" fmla="*/ 1246457 h 1384952"/>
                <a:gd name="connsiteX8" fmla="*/ 0 w 2308254"/>
                <a:gd name="connsiteY8" fmla="*/ 138495 h 13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8254" h="1384952">
                  <a:moveTo>
                    <a:pt x="0" y="138495"/>
                  </a:moveTo>
                  <a:cubicBezTo>
                    <a:pt x="0" y="62006"/>
                    <a:pt x="62006" y="0"/>
                    <a:pt x="138495" y="0"/>
                  </a:cubicBezTo>
                  <a:lnTo>
                    <a:pt x="2169759" y="0"/>
                  </a:lnTo>
                  <a:cubicBezTo>
                    <a:pt x="2246248" y="0"/>
                    <a:pt x="2308254" y="62006"/>
                    <a:pt x="2308254" y="138495"/>
                  </a:cubicBezTo>
                  <a:lnTo>
                    <a:pt x="2308254" y="1246457"/>
                  </a:lnTo>
                  <a:cubicBezTo>
                    <a:pt x="2308254" y="1322946"/>
                    <a:pt x="2246248" y="1384952"/>
                    <a:pt x="2169759" y="1384952"/>
                  </a:cubicBezTo>
                  <a:lnTo>
                    <a:pt x="138495" y="1384952"/>
                  </a:lnTo>
                  <a:cubicBezTo>
                    <a:pt x="62006" y="1384952"/>
                    <a:pt x="0" y="1322946"/>
                    <a:pt x="0" y="1246457"/>
                  </a:cubicBezTo>
                  <a:lnTo>
                    <a:pt x="0" y="138495"/>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72000" tIns="72000" rIns="72000" bIns="72000" numCol="1" spcCol="1270" anchor="ctr" anchorCtr="0">
              <a:noAutofit/>
            </a:bodyPr>
            <a:lstStyle/>
            <a:p>
              <a:pPr lvl="0" algn="ctr" defTabSz="1333500">
                <a:lnSpc>
                  <a:spcPct val="90000"/>
                </a:lnSpc>
                <a:spcBef>
                  <a:spcPct val="0"/>
                </a:spcBef>
                <a:spcAft>
                  <a:spcPct val="35000"/>
                </a:spcAft>
              </a:pPr>
              <a:r>
                <a:rPr lang="en-GB" sz="2400" kern="1200" dirty="0" smtClean="0"/>
                <a:t>Review Meeting</a:t>
              </a:r>
              <a:endParaRPr lang="en-GB" sz="2400" kern="1200" dirty="0"/>
            </a:p>
          </p:txBody>
        </p:sp>
        <p:sp>
          <p:nvSpPr>
            <p:cNvPr id="26" name="Freeform 25"/>
            <p:cNvSpPr/>
            <p:nvPr/>
          </p:nvSpPr>
          <p:spPr>
            <a:xfrm>
              <a:off x="5461433" y="4304857"/>
              <a:ext cx="900000" cy="576000"/>
            </a:xfrm>
            <a:custGeom>
              <a:avLst/>
              <a:gdLst>
                <a:gd name="connsiteX0" fmla="*/ 0 w 489349"/>
                <a:gd name="connsiteY0" fmla="*/ 114489 h 572447"/>
                <a:gd name="connsiteX1" fmla="*/ 244675 w 489349"/>
                <a:gd name="connsiteY1" fmla="*/ 114489 h 572447"/>
                <a:gd name="connsiteX2" fmla="*/ 244675 w 489349"/>
                <a:gd name="connsiteY2" fmla="*/ 0 h 572447"/>
                <a:gd name="connsiteX3" fmla="*/ 489349 w 489349"/>
                <a:gd name="connsiteY3" fmla="*/ 286224 h 572447"/>
                <a:gd name="connsiteX4" fmla="*/ 244675 w 489349"/>
                <a:gd name="connsiteY4" fmla="*/ 572447 h 572447"/>
                <a:gd name="connsiteX5" fmla="*/ 244675 w 489349"/>
                <a:gd name="connsiteY5" fmla="*/ 457958 h 572447"/>
                <a:gd name="connsiteX6" fmla="*/ 0 w 489349"/>
                <a:gd name="connsiteY6" fmla="*/ 457958 h 572447"/>
                <a:gd name="connsiteX7" fmla="*/ 0 w 489349"/>
                <a:gd name="connsiteY7" fmla="*/ 114489 h 57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349" h="572447">
                  <a:moveTo>
                    <a:pt x="489349" y="457958"/>
                  </a:moveTo>
                  <a:lnTo>
                    <a:pt x="244674" y="457958"/>
                  </a:lnTo>
                  <a:lnTo>
                    <a:pt x="244674" y="572447"/>
                  </a:lnTo>
                  <a:lnTo>
                    <a:pt x="0" y="286223"/>
                  </a:lnTo>
                  <a:lnTo>
                    <a:pt x="244674" y="0"/>
                  </a:lnTo>
                  <a:lnTo>
                    <a:pt x="244674" y="114489"/>
                  </a:lnTo>
                  <a:lnTo>
                    <a:pt x="489349" y="114489"/>
                  </a:lnTo>
                  <a:lnTo>
                    <a:pt x="489349" y="457958"/>
                  </a:lnTo>
                  <a:close/>
                </a:path>
              </a:pathLst>
            </a:cu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lt1"/>
            </a:fontRef>
          </p:style>
          <p:txBody>
            <a:bodyPr spcFirstLastPara="0" vert="horz" wrap="square" lIns="146805" tIns="114489" rIns="1" bIns="114489" numCol="1" spcCol="1270" anchor="ctr" anchorCtr="0">
              <a:noAutofit/>
            </a:bodyPr>
            <a:lstStyle/>
            <a:p>
              <a:pPr lvl="0" algn="ctr" defTabSz="1066800">
                <a:lnSpc>
                  <a:spcPct val="90000"/>
                </a:lnSpc>
                <a:spcBef>
                  <a:spcPct val="0"/>
                </a:spcBef>
                <a:spcAft>
                  <a:spcPct val="35000"/>
                </a:spcAft>
              </a:pPr>
              <a:endParaRPr lang="en-GB" sz="2400" kern="1200" dirty="0"/>
            </a:p>
          </p:txBody>
        </p:sp>
        <p:sp>
          <p:nvSpPr>
            <p:cNvPr id="27" name="Freeform 26"/>
            <p:cNvSpPr>
              <a:spLocks noChangeAspect="1"/>
            </p:cNvSpPr>
            <p:nvPr/>
          </p:nvSpPr>
          <p:spPr>
            <a:xfrm>
              <a:off x="3382155" y="4016857"/>
              <a:ext cx="1826999" cy="1008000"/>
            </a:xfrm>
            <a:custGeom>
              <a:avLst/>
              <a:gdLst>
                <a:gd name="connsiteX0" fmla="*/ 0 w 2308254"/>
                <a:gd name="connsiteY0" fmla="*/ 138495 h 1384952"/>
                <a:gd name="connsiteX1" fmla="*/ 138495 w 2308254"/>
                <a:gd name="connsiteY1" fmla="*/ 0 h 1384952"/>
                <a:gd name="connsiteX2" fmla="*/ 2169759 w 2308254"/>
                <a:gd name="connsiteY2" fmla="*/ 0 h 1384952"/>
                <a:gd name="connsiteX3" fmla="*/ 2308254 w 2308254"/>
                <a:gd name="connsiteY3" fmla="*/ 138495 h 1384952"/>
                <a:gd name="connsiteX4" fmla="*/ 2308254 w 2308254"/>
                <a:gd name="connsiteY4" fmla="*/ 1246457 h 1384952"/>
                <a:gd name="connsiteX5" fmla="*/ 2169759 w 2308254"/>
                <a:gd name="connsiteY5" fmla="*/ 1384952 h 1384952"/>
                <a:gd name="connsiteX6" fmla="*/ 138495 w 2308254"/>
                <a:gd name="connsiteY6" fmla="*/ 1384952 h 1384952"/>
                <a:gd name="connsiteX7" fmla="*/ 0 w 2308254"/>
                <a:gd name="connsiteY7" fmla="*/ 1246457 h 1384952"/>
                <a:gd name="connsiteX8" fmla="*/ 0 w 2308254"/>
                <a:gd name="connsiteY8" fmla="*/ 138495 h 13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8254" h="1384952">
                  <a:moveTo>
                    <a:pt x="0" y="138495"/>
                  </a:moveTo>
                  <a:cubicBezTo>
                    <a:pt x="0" y="62006"/>
                    <a:pt x="62006" y="0"/>
                    <a:pt x="138495" y="0"/>
                  </a:cubicBezTo>
                  <a:lnTo>
                    <a:pt x="2169759" y="0"/>
                  </a:lnTo>
                  <a:cubicBezTo>
                    <a:pt x="2246248" y="0"/>
                    <a:pt x="2308254" y="62006"/>
                    <a:pt x="2308254" y="138495"/>
                  </a:cubicBezTo>
                  <a:lnTo>
                    <a:pt x="2308254" y="1246457"/>
                  </a:lnTo>
                  <a:cubicBezTo>
                    <a:pt x="2308254" y="1322946"/>
                    <a:pt x="2246248" y="1384952"/>
                    <a:pt x="2169759" y="1384952"/>
                  </a:cubicBezTo>
                  <a:lnTo>
                    <a:pt x="138495" y="1384952"/>
                  </a:lnTo>
                  <a:cubicBezTo>
                    <a:pt x="62006" y="1384952"/>
                    <a:pt x="0" y="1322946"/>
                    <a:pt x="0" y="1246457"/>
                  </a:cubicBezTo>
                  <a:lnTo>
                    <a:pt x="0" y="138495"/>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72000" tIns="72000" rIns="72000" bIns="72000" numCol="1" spcCol="1270" anchor="ctr" anchorCtr="0">
              <a:noAutofit/>
            </a:bodyPr>
            <a:lstStyle/>
            <a:p>
              <a:pPr lvl="0" algn="ctr" defTabSz="1333500">
                <a:lnSpc>
                  <a:spcPct val="90000"/>
                </a:lnSpc>
                <a:spcBef>
                  <a:spcPct val="0"/>
                </a:spcBef>
                <a:spcAft>
                  <a:spcPct val="35000"/>
                </a:spcAft>
              </a:pPr>
              <a:r>
                <a:rPr lang="en-GB" sz="2400" kern="1200" dirty="0" smtClean="0"/>
                <a:t>Re-work</a:t>
              </a:r>
              <a:endParaRPr lang="en-GB" sz="2400" kern="1200" dirty="0"/>
            </a:p>
          </p:txBody>
        </p:sp>
        <p:sp>
          <p:nvSpPr>
            <p:cNvPr id="28" name="Freeform 27"/>
            <p:cNvSpPr/>
            <p:nvPr/>
          </p:nvSpPr>
          <p:spPr>
            <a:xfrm>
              <a:off x="2229876" y="4232857"/>
              <a:ext cx="900000" cy="576000"/>
            </a:xfrm>
            <a:custGeom>
              <a:avLst/>
              <a:gdLst>
                <a:gd name="connsiteX0" fmla="*/ 0 w 489349"/>
                <a:gd name="connsiteY0" fmla="*/ 114489 h 572447"/>
                <a:gd name="connsiteX1" fmla="*/ 244675 w 489349"/>
                <a:gd name="connsiteY1" fmla="*/ 114489 h 572447"/>
                <a:gd name="connsiteX2" fmla="*/ 244675 w 489349"/>
                <a:gd name="connsiteY2" fmla="*/ 0 h 572447"/>
                <a:gd name="connsiteX3" fmla="*/ 489349 w 489349"/>
                <a:gd name="connsiteY3" fmla="*/ 286224 h 572447"/>
                <a:gd name="connsiteX4" fmla="*/ 244675 w 489349"/>
                <a:gd name="connsiteY4" fmla="*/ 572447 h 572447"/>
                <a:gd name="connsiteX5" fmla="*/ 244675 w 489349"/>
                <a:gd name="connsiteY5" fmla="*/ 457958 h 572447"/>
                <a:gd name="connsiteX6" fmla="*/ 0 w 489349"/>
                <a:gd name="connsiteY6" fmla="*/ 457958 h 572447"/>
                <a:gd name="connsiteX7" fmla="*/ 0 w 489349"/>
                <a:gd name="connsiteY7" fmla="*/ 114489 h 57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349" h="572447">
                  <a:moveTo>
                    <a:pt x="489349" y="457958"/>
                  </a:moveTo>
                  <a:lnTo>
                    <a:pt x="244674" y="457958"/>
                  </a:lnTo>
                  <a:lnTo>
                    <a:pt x="244674" y="572447"/>
                  </a:lnTo>
                  <a:lnTo>
                    <a:pt x="0" y="286223"/>
                  </a:lnTo>
                  <a:lnTo>
                    <a:pt x="244674" y="0"/>
                  </a:lnTo>
                  <a:lnTo>
                    <a:pt x="244674" y="114489"/>
                  </a:lnTo>
                  <a:lnTo>
                    <a:pt x="489349" y="114489"/>
                  </a:lnTo>
                  <a:lnTo>
                    <a:pt x="489349" y="457958"/>
                  </a:lnTo>
                  <a:close/>
                </a:path>
              </a:pathLst>
            </a:cu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lt1"/>
            </a:fontRef>
          </p:style>
          <p:txBody>
            <a:bodyPr spcFirstLastPara="0" vert="horz" wrap="square" lIns="146805" tIns="114490" rIns="1" bIns="114488" numCol="1" spcCol="1270" anchor="ctr" anchorCtr="0">
              <a:noAutofit/>
            </a:bodyPr>
            <a:lstStyle/>
            <a:p>
              <a:pPr lvl="0" algn="ctr" defTabSz="1066800">
                <a:lnSpc>
                  <a:spcPct val="90000"/>
                </a:lnSpc>
                <a:spcBef>
                  <a:spcPct val="0"/>
                </a:spcBef>
                <a:spcAft>
                  <a:spcPct val="35000"/>
                </a:spcAft>
              </a:pPr>
              <a:endParaRPr lang="en-GB" sz="2400" kern="1200" dirty="0"/>
            </a:p>
          </p:txBody>
        </p:sp>
        <p:sp>
          <p:nvSpPr>
            <p:cNvPr id="29" name="Freeform 28"/>
            <p:cNvSpPr>
              <a:spLocks noChangeAspect="1"/>
            </p:cNvSpPr>
            <p:nvPr/>
          </p:nvSpPr>
          <p:spPr>
            <a:xfrm>
              <a:off x="150598" y="4016857"/>
              <a:ext cx="1826999" cy="1008000"/>
            </a:xfrm>
            <a:custGeom>
              <a:avLst/>
              <a:gdLst>
                <a:gd name="connsiteX0" fmla="*/ 0 w 2308254"/>
                <a:gd name="connsiteY0" fmla="*/ 138495 h 1384952"/>
                <a:gd name="connsiteX1" fmla="*/ 138495 w 2308254"/>
                <a:gd name="connsiteY1" fmla="*/ 0 h 1384952"/>
                <a:gd name="connsiteX2" fmla="*/ 2169759 w 2308254"/>
                <a:gd name="connsiteY2" fmla="*/ 0 h 1384952"/>
                <a:gd name="connsiteX3" fmla="*/ 2308254 w 2308254"/>
                <a:gd name="connsiteY3" fmla="*/ 138495 h 1384952"/>
                <a:gd name="connsiteX4" fmla="*/ 2308254 w 2308254"/>
                <a:gd name="connsiteY4" fmla="*/ 1246457 h 1384952"/>
                <a:gd name="connsiteX5" fmla="*/ 2169759 w 2308254"/>
                <a:gd name="connsiteY5" fmla="*/ 1384952 h 1384952"/>
                <a:gd name="connsiteX6" fmla="*/ 138495 w 2308254"/>
                <a:gd name="connsiteY6" fmla="*/ 1384952 h 1384952"/>
                <a:gd name="connsiteX7" fmla="*/ 0 w 2308254"/>
                <a:gd name="connsiteY7" fmla="*/ 1246457 h 1384952"/>
                <a:gd name="connsiteX8" fmla="*/ 0 w 2308254"/>
                <a:gd name="connsiteY8" fmla="*/ 138495 h 13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8254" h="1384952">
                  <a:moveTo>
                    <a:pt x="0" y="138495"/>
                  </a:moveTo>
                  <a:cubicBezTo>
                    <a:pt x="0" y="62006"/>
                    <a:pt x="62006" y="0"/>
                    <a:pt x="138495" y="0"/>
                  </a:cubicBezTo>
                  <a:lnTo>
                    <a:pt x="2169759" y="0"/>
                  </a:lnTo>
                  <a:cubicBezTo>
                    <a:pt x="2246248" y="0"/>
                    <a:pt x="2308254" y="62006"/>
                    <a:pt x="2308254" y="138495"/>
                  </a:cubicBezTo>
                  <a:lnTo>
                    <a:pt x="2308254" y="1246457"/>
                  </a:lnTo>
                  <a:cubicBezTo>
                    <a:pt x="2308254" y="1322946"/>
                    <a:pt x="2246248" y="1384952"/>
                    <a:pt x="2169759" y="1384952"/>
                  </a:cubicBezTo>
                  <a:lnTo>
                    <a:pt x="138495" y="1384952"/>
                  </a:lnTo>
                  <a:cubicBezTo>
                    <a:pt x="62006" y="1384952"/>
                    <a:pt x="0" y="1322946"/>
                    <a:pt x="0" y="1246457"/>
                  </a:cubicBezTo>
                  <a:lnTo>
                    <a:pt x="0" y="138495"/>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72000" tIns="72000" rIns="72000" bIns="72000" numCol="1" spcCol="1270" anchor="ctr" anchorCtr="0">
              <a:noAutofit/>
            </a:bodyPr>
            <a:lstStyle/>
            <a:p>
              <a:pPr lvl="0" algn="ctr" defTabSz="1333500">
                <a:lnSpc>
                  <a:spcPct val="90000"/>
                </a:lnSpc>
                <a:spcBef>
                  <a:spcPct val="0"/>
                </a:spcBef>
                <a:spcAft>
                  <a:spcPct val="35000"/>
                </a:spcAft>
              </a:pPr>
              <a:r>
                <a:rPr lang="en-GB" sz="2400" kern="1200" dirty="0" smtClean="0"/>
                <a:t>Follow-up</a:t>
              </a:r>
              <a:endParaRPr lang="en-GB" sz="2400" kern="1200" dirty="0"/>
            </a:p>
          </p:txBody>
        </p:sp>
      </p:grpSp>
    </p:spTree>
    <p:extLst>
      <p:ext uri="{BB962C8B-B14F-4D97-AF65-F5344CB8AC3E}">
        <p14:creationId xmlns:p14="http://schemas.microsoft.com/office/powerpoint/2010/main" val="3979845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quarter" idx="15"/>
          </p:nvPr>
        </p:nvSpPr>
        <p:spPr>
          <a:xfrm>
            <a:off x="180000" y="1080000"/>
            <a:ext cx="8820000" cy="5697872"/>
          </a:xfrm>
        </p:spPr>
        <p:txBody>
          <a:bodyPr>
            <a:normAutofit/>
          </a:bodyPr>
          <a:lstStyle/>
          <a:p>
            <a:r>
              <a:rPr lang="en-GB" dirty="0" smtClean="0"/>
              <a:t>Planning</a:t>
            </a:r>
          </a:p>
          <a:p>
            <a:pPr lvl="1"/>
            <a:r>
              <a:rPr lang="en-GB" dirty="0" smtClean="0"/>
              <a:t>Define review objectives</a:t>
            </a:r>
          </a:p>
          <a:p>
            <a:pPr lvl="1"/>
            <a:r>
              <a:rPr lang="en-GB" dirty="0" smtClean="0"/>
              <a:t>Select the personnel</a:t>
            </a:r>
          </a:p>
          <a:p>
            <a:pPr lvl="1"/>
            <a:r>
              <a:rPr lang="en-GB" dirty="0"/>
              <a:t>A</a:t>
            </a:r>
            <a:r>
              <a:rPr lang="en-GB" dirty="0" smtClean="0"/>
              <a:t>llocate roles</a:t>
            </a:r>
          </a:p>
          <a:p>
            <a:pPr lvl="1"/>
            <a:r>
              <a:rPr lang="en-GB" dirty="0"/>
              <a:t>D</a:t>
            </a:r>
            <a:r>
              <a:rPr lang="en-GB" dirty="0" smtClean="0"/>
              <a:t>efine the entry and exit criteria</a:t>
            </a:r>
          </a:p>
          <a:p>
            <a:pPr lvl="1"/>
            <a:r>
              <a:rPr lang="en-GB" dirty="0"/>
              <a:t>S</a:t>
            </a:r>
            <a:r>
              <a:rPr lang="en-GB" dirty="0" smtClean="0"/>
              <a:t>elect which parts of documents to review</a:t>
            </a:r>
            <a:br>
              <a:rPr lang="en-GB" dirty="0" smtClean="0"/>
            </a:br>
            <a:endParaRPr lang="en-GB" dirty="0" smtClean="0"/>
          </a:p>
          <a:p>
            <a:r>
              <a:rPr lang="en-GB" dirty="0" smtClean="0"/>
              <a:t>Kick-off</a:t>
            </a:r>
          </a:p>
          <a:p>
            <a:pPr lvl="1"/>
            <a:r>
              <a:rPr lang="en-GB" dirty="0" smtClean="0"/>
              <a:t>Distribute documents</a:t>
            </a:r>
          </a:p>
          <a:p>
            <a:pPr lvl="1"/>
            <a:r>
              <a:rPr lang="en-GB" dirty="0" smtClean="0"/>
              <a:t>Explain the objectives, process and documents to participants</a:t>
            </a:r>
            <a:br>
              <a:rPr lang="en-GB" dirty="0" smtClean="0"/>
            </a:br>
            <a:endParaRPr lang="en-GB" dirty="0" smtClean="0"/>
          </a:p>
          <a:p>
            <a:r>
              <a:rPr lang="en-GB" dirty="0" smtClean="0"/>
              <a:t>Individual preparation</a:t>
            </a:r>
          </a:p>
          <a:p>
            <a:pPr lvl="1"/>
            <a:r>
              <a:rPr lang="en-GB" dirty="0" smtClean="0"/>
              <a:t>Prepare for the review meeting by reviewing the document(s)</a:t>
            </a:r>
          </a:p>
          <a:p>
            <a:pPr lvl="1"/>
            <a:r>
              <a:rPr lang="en-GB" dirty="0" smtClean="0"/>
              <a:t>Note potential defects, questions and comments</a:t>
            </a:r>
          </a:p>
        </p:txBody>
      </p:sp>
      <p:sp>
        <p:nvSpPr>
          <p:cNvPr id="13314" name="Rectangle 5"/>
          <p:cNvSpPr>
            <a:spLocks noGrp="1" noChangeArrowheads="1"/>
          </p:cNvSpPr>
          <p:nvPr>
            <p:ph type="title"/>
          </p:nvPr>
        </p:nvSpPr>
        <p:spPr/>
        <p:txBody>
          <a:bodyPr/>
          <a:lstStyle/>
          <a:p>
            <a:r>
              <a:rPr lang="en-GB" dirty="0" smtClean="0"/>
              <a:t>Activities of a Formal Review</a:t>
            </a:r>
          </a:p>
        </p:txBody>
      </p:sp>
    </p:spTree>
    <p:extLst>
      <p:ext uri="{BB962C8B-B14F-4D97-AF65-F5344CB8AC3E}">
        <p14:creationId xmlns:p14="http://schemas.microsoft.com/office/powerpoint/2010/main" val="255093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quarter" idx="15"/>
          </p:nvPr>
        </p:nvSpPr>
        <p:spPr>
          <a:xfrm>
            <a:off x="180000" y="1080000"/>
            <a:ext cx="8820000" cy="5697872"/>
          </a:xfrm>
        </p:spPr>
        <p:txBody>
          <a:bodyPr>
            <a:normAutofit/>
          </a:bodyPr>
          <a:lstStyle/>
          <a:p>
            <a:r>
              <a:rPr lang="en-GB" dirty="0" smtClean="0"/>
              <a:t>Review meeting</a:t>
            </a:r>
          </a:p>
          <a:p>
            <a:pPr lvl="1"/>
            <a:r>
              <a:rPr lang="en-GB" dirty="0" smtClean="0"/>
              <a:t>Discuss or log issues, with documented results or minutes</a:t>
            </a:r>
          </a:p>
          <a:p>
            <a:pPr lvl="1"/>
            <a:r>
              <a:rPr lang="en-GB" dirty="0" smtClean="0"/>
              <a:t>Note defects, make recommendations and decisions about them</a:t>
            </a:r>
          </a:p>
          <a:p>
            <a:pPr lvl="1"/>
            <a:r>
              <a:rPr lang="en-GB" dirty="0" smtClean="0"/>
              <a:t>Evaluate and record issues</a:t>
            </a:r>
            <a:br>
              <a:rPr lang="en-GB" dirty="0" smtClean="0"/>
            </a:br>
            <a:endParaRPr lang="en-GB" dirty="0" smtClean="0"/>
          </a:p>
          <a:p>
            <a:r>
              <a:rPr lang="en-GB" dirty="0" smtClean="0"/>
              <a:t>Rework</a:t>
            </a:r>
          </a:p>
          <a:p>
            <a:pPr lvl="1"/>
            <a:r>
              <a:rPr lang="en-GB" dirty="0" smtClean="0"/>
              <a:t>Fix defects found, typically done by the author</a:t>
            </a:r>
          </a:p>
          <a:p>
            <a:pPr lvl="1"/>
            <a:r>
              <a:rPr lang="en-GB" dirty="0" smtClean="0"/>
              <a:t>Record updated status of defects</a:t>
            </a:r>
            <a:br>
              <a:rPr lang="en-GB" dirty="0" smtClean="0"/>
            </a:br>
            <a:endParaRPr lang="en-GB" dirty="0" smtClean="0"/>
          </a:p>
          <a:p>
            <a:r>
              <a:rPr lang="en-GB" dirty="0" smtClean="0"/>
              <a:t>Follow-up </a:t>
            </a:r>
          </a:p>
          <a:p>
            <a:pPr lvl="1"/>
            <a:r>
              <a:rPr lang="en-GB" dirty="0" smtClean="0"/>
              <a:t>Check that defects have been addressed</a:t>
            </a:r>
          </a:p>
          <a:p>
            <a:pPr lvl="1"/>
            <a:r>
              <a:rPr lang="en-GB" dirty="0" smtClean="0"/>
              <a:t>Gather metrics</a:t>
            </a:r>
          </a:p>
          <a:p>
            <a:pPr lvl="1"/>
            <a:r>
              <a:rPr lang="en-GB" dirty="0" smtClean="0"/>
              <a:t>Check on exit criteria</a:t>
            </a:r>
          </a:p>
        </p:txBody>
      </p:sp>
      <p:sp>
        <p:nvSpPr>
          <p:cNvPr id="13314" name="Rectangle 5"/>
          <p:cNvSpPr>
            <a:spLocks noGrp="1" noChangeArrowheads="1"/>
          </p:cNvSpPr>
          <p:nvPr>
            <p:ph type="title"/>
          </p:nvPr>
        </p:nvSpPr>
        <p:spPr/>
        <p:txBody>
          <a:bodyPr/>
          <a:lstStyle/>
          <a:p>
            <a:r>
              <a:rPr lang="en-GB" dirty="0" smtClean="0"/>
              <a:t>Activities of a Formal Review</a:t>
            </a:r>
          </a:p>
        </p:txBody>
      </p:sp>
    </p:spTree>
    <p:extLst>
      <p:ext uri="{BB962C8B-B14F-4D97-AF65-F5344CB8AC3E}">
        <p14:creationId xmlns:p14="http://schemas.microsoft.com/office/powerpoint/2010/main" val="4163174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8"/>
          <p:cNvSpPr>
            <a:spLocks noGrp="1" noChangeArrowheads="1"/>
          </p:cNvSpPr>
          <p:nvPr>
            <p:ph type="body" sz="quarter" idx="15"/>
          </p:nvPr>
        </p:nvSpPr>
        <p:spPr/>
        <p:txBody>
          <a:bodyPr/>
          <a:lstStyle/>
          <a:p>
            <a:r>
              <a:rPr lang="en-GB" dirty="0" smtClean="0"/>
              <a:t>Manager</a:t>
            </a:r>
          </a:p>
          <a:p>
            <a:pPr lvl="1"/>
            <a:r>
              <a:rPr lang="en-GB" dirty="0"/>
              <a:t>Allocate time in project schedules</a:t>
            </a:r>
          </a:p>
          <a:p>
            <a:pPr lvl="2"/>
            <a:r>
              <a:rPr lang="en-GB" dirty="0"/>
              <a:t>If not scheduled, preparation won’t be thorough enough</a:t>
            </a:r>
          </a:p>
          <a:p>
            <a:pPr lvl="1"/>
            <a:r>
              <a:rPr lang="en-GB" dirty="0"/>
              <a:t>Determine if review objectives have been </a:t>
            </a:r>
            <a:r>
              <a:rPr lang="en-GB" dirty="0" smtClean="0"/>
              <a:t>met</a:t>
            </a:r>
          </a:p>
          <a:p>
            <a:pPr lvl="1"/>
            <a:r>
              <a:rPr lang="en-GB" dirty="0" smtClean="0"/>
              <a:t>May not participate directly</a:t>
            </a:r>
          </a:p>
          <a:p>
            <a:pPr lvl="1"/>
            <a:endParaRPr lang="en-GB" dirty="0" smtClean="0"/>
          </a:p>
          <a:p>
            <a:r>
              <a:rPr lang="en-US" dirty="0" smtClean="0"/>
              <a:t>Moderator </a:t>
            </a:r>
          </a:p>
          <a:p>
            <a:pPr lvl="1"/>
            <a:r>
              <a:rPr lang="en-US" dirty="0" smtClean="0"/>
              <a:t>Trained in review process</a:t>
            </a:r>
          </a:p>
          <a:p>
            <a:pPr lvl="1"/>
            <a:r>
              <a:rPr lang="en-US" dirty="0" smtClean="0"/>
              <a:t>Plan the review</a:t>
            </a:r>
          </a:p>
          <a:p>
            <a:pPr lvl="1"/>
            <a:r>
              <a:rPr lang="en-US" dirty="0" smtClean="0"/>
              <a:t>Set </a:t>
            </a:r>
            <a:r>
              <a:rPr lang="en-US" dirty="0"/>
              <a:t>the </a:t>
            </a:r>
            <a:r>
              <a:rPr lang="en-US" dirty="0" smtClean="0"/>
              <a:t>agenda and run the review meeting</a:t>
            </a:r>
          </a:p>
          <a:p>
            <a:pPr lvl="1"/>
            <a:r>
              <a:rPr lang="en-US" dirty="0" smtClean="0"/>
              <a:t>Mediate between viewpoints if necessary</a:t>
            </a:r>
          </a:p>
          <a:p>
            <a:pPr lvl="1"/>
            <a:r>
              <a:rPr lang="en-US" dirty="0" smtClean="0"/>
              <a:t>Record summary results</a:t>
            </a:r>
          </a:p>
          <a:p>
            <a:pPr lvl="1"/>
            <a:r>
              <a:rPr lang="en-US" dirty="0" smtClean="0"/>
              <a:t>Follow up after meeting</a:t>
            </a:r>
            <a:endParaRPr lang="en-GB" dirty="0" smtClean="0"/>
          </a:p>
        </p:txBody>
      </p:sp>
      <p:sp>
        <p:nvSpPr>
          <p:cNvPr id="15362" name="Rectangle 7"/>
          <p:cNvSpPr>
            <a:spLocks noGrp="1" noChangeArrowheads="1"/>
          </p:cNvSpPr>
          <p:nvPr>
            <p:ph type="title"/>
          </p:nvPr>
        </p:nvSpPr>
        <p:spPr/>
        <p:txBody>
          <a:bodyPr/>
          <a:lstStyle/>
          <a:p>
            <a:r>
              <a:rPr lang="en-GB" dirty="0" smtClean="0"/>
              <a:t>Formal Review Roles and Responsibilities</a:t>
            </a:r>
          </a:p>
        </p:txBody>
      </p:sp>
    </p:spTree>
    <p:extLst>
      <p:ext uri="{BB962C8B-B14F-4D97-AF65-F5344CB8AC3E}">
        <p14:creationId xmlns:p14="http://schemas.microsoft.com/office/powerpoint/2010/main" val="264534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8"/>
          <p:cNvSpPr>
            <a:spLocks noGrp="1" noChangeArrowheads="1"/>
          </p:cNvSpPr>
          <p:nvPr>
            <p:ph type="body" sz="quarter" idx="15"/>
          </p:nvPr>
        </p:nvSpPr>
        <p:spPr/>
        <p:txBody>
          <a:bodyPr/>
          <a:lstStyle/>
          <a:p>
            <a:r>
              <a:rPr lang="en-US" dirty="0" smtClean="0"/>
              <a:t>Author</a:t>
            </a:r>
          </a:p>
          <a:p>
            <a:pPr lvl="1"/>
            <a:r>
              <a:rPr lang="en-US" dirty="0" smtClean="0"/>
              <a:t>Prepare the material to be reviewed</a:t>
            </a:r>
          </a:p>
          <a:p>
            <a:pPr lvl="1"/>
            <a:r>
              <a:rPr lang="en-US" dirty="0"/>
              <a:t>Take part in review meeting (and may chair it)</a:t>
            </a:r>
          </a:p>
          <a:p>
            <a:pPr lvl="1"/>
            <a:r>
              <a:rPr lang="en-US" dirty="0" smtClean="0"/>
              <a:t>Incorporate agreed changes</a:t>
            </a:r>
            <a:br>
              <a:rPr lang="en-US" dirty="0" smtClean="0"/>
            </a:br>
            <a:endParaRPr lang="en-US" dirty="0" smtClean="0"/>
          </a:p>
          <a:p>
            <a:r>
              <a:rPr lang="en-GB" dirty="0" smtClean="0"/>
              <a:t>Reviewers</a:t>
            </a:r>
          </a:p>
          <a:p>
            <a:pPr lvl="1"/>
            <a:r>
              <a:rPr lang="en-GB" dirty="0" smtClean="0"/>
              <a:t>Individuals with specific technical or business background</a:t>
            </a:r>
          </a:p>
          <a:p>
            <a:pPr marL="742950" lvl="2" indent="-342900"/>
            <a:r>
              <a:rPr lang="en-GB" dirty="0" smtClean="0"/>
              <a:t>Represent different perspectives </a:t>
            </a:r>
            <a:endParaRPr lang="en-GB" dirty="0"/>
          </a:p>
          <a:p>
            <a:pPr marL="1200150" lvl="3" indent="-342900"/>
            <a:r>
              <a:rPr lang="en-GB" dirty="0"/>
              <a:t>e.g. </a:t>
            </a:r>
            <a:r>
              <a:rPr lang="en-GB" dirty="0" smtClean="0"/>
              <a:t>Users</a:t>
            </a:r>
            <a:r>
              <a:rPr lang="en-GB" dirty="0"/>
              <a:t>, developers, analysts, testers, compliance officers</a:t>
            </a:r>
          </a:p>
          <a:p>
            <a:pPr marL="742950" lvl="2" indent="-342900"/>
            <a:r>
              <a:rPr lang="en-GB" dirty="0" smtClean="0"/>
              <a:t>Take part in review meeting</a:t>
            </a:r>
          </a:p>
          <a:p>
            <a:pPr marL="742950" lvl="2" indent="-342900"/>
            <a:r>
              <a:rPr lang="en-GB" dirty="0" smtClean="0"/>
              <a:t>Identify and describe defects </a:t>
            </a:r>
            <a:r>
              <a:rPr lang="en-GB" dirty="0"/>
              <a:t>in the product under </a:t>
            </a:r>
            <a:r>
              <a:rPr lang="en-GB" dirty="0" smtClean="0"/>
              <a:t>review</a:t>
            </a:r>
            <a:br>
              <a:rPr lang="en-GB" dirty="0" smtClean="0"/>
            </a:br>
            <a:endParaRPr lang="en-GB" dirty="0"/>
          </a:p>
          <a:p>
            <a:r>
              <a:rPr lang="en-GB" dirty="0" smtClean="0"/>
              <a:t>Scribe (or Recorder)</a:t>
            </a:r>
          </a:p>
          <a:p>
            <a:pPr lvl="1"/>
            <a:r>
              <a:rPr lang="en-GB" dirty="0" smtClean="0"/>
              <a:t>Document issues and problems identified during the meeting</a:t>
            </a:r>
          </a:p>
          <a:p>
            <a:pPr lvl="1"/>
            <a:endParaRPr lang="en-US" dirty="0" smtClean="0"/>
          </a:p>
        </p:txBody>
      </p:sp>
      <p:sp>
        <p:nvSpPr>
          <p:cNvPr id="16386" name="Rectangle 7"/>
          <p:cNvSpPr>
            <a:spLocks noGrp="1" noChangeArrowheads="1"/>
          </p:cNvSpPr>
          <p:nvPr>
            <p:ph type="title"/>
          </p:nvPr>
        </p:nvSpPr>
        <p:spPr/>
        <p:txBody>
          <a:bodyPr/>
          <a:lstStyle/>
          <a:p>
            <a:r>
              <a:rPr lang="en-GB" dirty="0" smtClean="0"/>
              <a:t>Formal Review Roles and Responsibilities</a:t>
            </a:r>
          </a:p>
        </p:txBody>
      </p:sp>
    </p:spTree>
    <p:extLst>
      <p:ext uri="{BB962C8B-B14F-4D97-AF65-F5344CB8AC3E}">
        <p14:creationId xmlns:p14="http://schemas.microsoft.com/office/powerpoint/2010/main" val="621147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180000" y="1079999"/>
            <a:ext cx="8820000" cy="5679019"/>
          </a:xfrm>
        </p:spPr>
        <p:txBody>
          <a:bodyPr>
            <a:normAutofit lnSpcReduction="10000"/>
          </a:bodyPr>
          <a:lstStyle/>
          <a:p>
            <a:pPr marL="0" indent="0">
              <a:lnSpc>
                <a:spcPct val="110000"/>
              </a:lnSpc>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pPr>
              <a:lnSpc>
                <a:spcPct val="110000"/>
              </a:lnSpc>
            </a:pPr>
            <a:r>
              <a:rPr lang="en-GB" dirty="0" smtClean="0"/>
              <a:t>More than one type of review may be performed on a single document</a:t>
            </a:r>
          </a:p>
          <a:p>
            <a:pPr lvl="1">
              <a:lnSpc>
                <a:spcPct val="110000"/>
              </a:lnSpc>
            </a:pPr>
            <a:r>
              <a:rPr lang="en-GB" dirty="0" smtClean="0"/>
              <a:t>e.g. Informal review before a technical review</a:t>
            </a:r>
          </a:p>
          <a:p>
            <a:pPr>
              <a:lnSpc>
                <a:spcPct val="110000"/>
              </a:lnSpc>
            </a:pPr>
            <a:r>
              <a:rPr lang="en-GB" dirty="0" smtClean="0"/>
              <a:t>Each of these may be termed a ‘peer review’</a:t>
            </a:r>
          </a:p>
          <a:p>
            <a:pPr lvl="1">
              <a:lnSpc>
                <a:spcPct val="110000"/>
              </a:lnSpc>
            </a:pPr>
            <a:r>
              <a:rPr lang="en-GB" dirty="0" smtClean="0"/>
              <a:t>If conducted by reviewers at the same organisational level, without management participation</a:t>
            </a:r>
          </a:p>
        </p:txBody>
      </p:sp>
      <p:sp>
        <p:nvSpPr>
          <p:cNvPr id="17411" name="Rectangle 2"/>
          <p:cNvSpPr>
            <a:spLocks noGrp="1" noChangeArrowheads="1"/>
          </p:cNvSpPr>
          <p:nvPr>
            <p:ph type="title"/>
          </p:nvPr>
        </p:nvSpPr>
        <p:spPr/>
        <p:txBody>
          <a:bodyPr/>
          <a:lstStyle/>
          <a:p>
            <a:r>
              <a:rPr lang="en-GB" dirty="0" smtClean="0"/>
              <a:t>Types of Review</a:t>
            </a:r>
          </a:p>
        </p:txBody>
      </p:sp>
      <p:grpSp>
        <p:nvGrpSpPr>
          <p:cNvPr id="4" name="Group 3"/>
          <p:cNvGrpSpPr/>
          <p:nvPr/>
        </p:nvGrpSpPr>
        <p:grpSpPr>
          <a:xfrm>
            <a:off x="2117168" y="700245"/>
            <a:ext cx="5105862" cy="3623267"/>
            <a:chOff x="2268000" y="3151265"/>
            <a:chExt cx="5105862" cy="3623267"/>
          </a:xfrm>
        </p:grpSpPr>
        <p:sp>
          <p:nvSpPr>
            <p:cNvPr id="17410" name="AutoShape 5"/>
            <p:cNvSpPr>
              <a:spLocks noChangeArrowheads="1"/>
            </p:cNvSpPr>
            <p:nvPr/>
          </p:nvSpPr>
          <p:spPr bwMode="auto">
            <a:xfrm>
              <a:off x="2268000" y="3168000"/>
              <a:ext cx="4115471" cy="3600462"/>
            </a:xfrm>
            <a:prstGeom prst="triangle">
              <a:avLst>
                <a:gd name="adj" fmla="val 50000"/>
              </a:avLst>
            </a:prstGeom>
            <a:solidFill>
              <a:srgbClr val="BBC3FD"/>
            </a:solidFill>
            <a:ln w="28575">
              <a:solidFill>
                <a:schemeClr val="accent4">
                  <a:lumMod val="75000"/>
                </a:schemeClr>
              </a:solidFill>
              <a:miter lim="800000"/>
              <a:headEnd/>
              <a:tailEnd/>
            </a:ln>
          </p:spPr>
          <p:txBody>
            <a:bodyPr wrap="square" anchor="ctr">
              <a:spAutoFit/>
            </a:bodyPr>
            <a:lstStyle/>
            <a:p>
              <a:endParaRPr lang="en-US" dirty="0"/>
            </a:p>
          </p:txBody>
        </p:sp>
        <p:sp>
          <p:nvSpPr>
            <p:cNvPr id="17413" name="Line 6"/>
            <p:cNvSpPr>
              <a:spLocks noChangeShapeType="1"/>
            </p:cNvSpPr>
            <p:nvPr/>
          </p:nvSpPr>
          <p:spPr bwMode="auto">
            <a:xfrm>
              <a:off x="3516272" y="4608000"/>
              <a:ext cx="1620000" cy="0"/>
            </a:xfrm>
            <a:prstGeom prst="line">
              <a:avLst/>
            </a:prstGeom>
            <a:noFill/>
            <a:ln w="28575">
              <a:solidFill>
                <a:schemeClr val="accent4">
                  <a:lumMod val="75000"/>
                </a:schemeClr>
              </a:solidFill>
              <a:round/>
              <a:headEnd/>
              <a:tailEnd/>
            </a:ln>
          </p:spPr>
          <p:txBody>
            <a:bodyPr>
              <a:spAutoFit/>
            </a:bodyPr>
            <a:lstStyle/>
            <a:p>
              <a:endParaRPr lang="en-GB" dirty="0"/>
            </a:p>
          </p:txBody>
        </p:sp>
        <p:sp>
          <p:nvSpPr>
            <p:cNvPr id="17414" name="Line 7"/>
            <p:cNvSpPr>
              <a:spLocks noChangeShapeType="1"/>
            </p:cNvSpPr>
            <p:nvPr/>
          </p:nvSpPr>
          <p:spPr bwMode="auto">
            <a:xfrm>
              <a:off x="3102053" y="5328000"/>
              <a:ext cx="2448000" cy="0"/>
            </a:xfrm>
            <a:prstGeom prst="line">
              <a:avLst/>
            </a:prstGeom>
            <a:noFill/>
            <a:ln w="28575">
              <a:solidFill>
                <a:schemeClr val="accent4">
                  <a:lumMod val="75000"/>
                </a:schemeClr>
              </a:solidFill>
              <a:round/>
              <a:headEnd/>
              <a:tailEnd/>
            </a:ln>
          </p:spPr>
          <p:txBody>
            <a:bodyPr>
              <a:spAutoFit/>
            </a:bodyPr>
            <a:lstStyle/>
            <a:p>
              <a:endParaRPr lang="en-GB" dirty="0"/>
            </a:p>
          </p:txBody>
        </p:sp>
        <p:sp>
          <p:nvSpPr>
            <p:cNvPr id="17415" name="Line 8"/>
            <p:cNvSpPr>
              <a:spLocks noChangeShapeType="1"/>
            </p:cNvSpPr>
            <p:nvPr/>
          </p:nvSpPr>
          <p:spPr bwMode="auto">
            <a:xfrm>
              <a:off x="2694379" y="6048000"/>
              <a:ext cx="3276000" cy="0"/>
            </a:xfrm>
            <a:prstGeom prst="line">
              <a:avLst/>
            </a:prstGeom>
            <a:noFill/>
            <a:ln w="28575">
              <a:solidFill>
                <a:schemeClr val="accent4">
                  <a:lumMod val="75000"/>
                </a:schemeClr>
              </a:solidFill>
              <a:round/>
              <a:headEnd/>
              <a:tailEnd/>
            </a:ln>
          </p:spPr>
          <p:txBody>
            <a:bodyPr>
              <a:spAutoFit/>
            </a:bodyPr>
            <a:lstStyle/>
            <a:p>
              <a:endParaRPr lang="en-GB" dirty="0"/>
            </a:p>
          </p:txBody>
        </p:sp>
        <p:sp>
          <p:nvSpPr>
            <p:cNvPr id="17416" name="Text Box 9"/>
            <p:cNvSpPr txBox="1">
              <a:spLocks noChangeArrowheads="1"/>
            </p:cNvSpPr>
            <p:nvPr/>
          </p:nvSpPr>
          <p:spPr bwMode="auto">
            <a:xfrm>
              <a:off x="4578644" y="3151265"/>
              <a:ext cx="926553" cy="369332"/>
            </a:xfrm>
            <a:prstGeom prst="rect">
              <a:avLst/>
            </a:prstGeom>
            <a:noFill/>
            <a:ln w="9525">
              <a:noFill/>
              <a:miter lim="800000"/>
              <a:headEnd/>
              <a:tailEnd/>
            </a:ln>
          </p:spPr>
          <p:txBody>
            <a:bodyPr wrap="square">
              <a:spAutoFit/>
            </a:bodyPr>
            <a:lstStyle/>
            <a:p>
              <a:pPr>
                <a:spcBef>
                  <a:spcPts val="0"/>
                </a:spcBef>
              </a:pPr>
              <a:r>
                <a:rPr lang="en-GB" sz="1800" b="1" dirty="0">
                  <a:solidFill>
                    <a:schemeClr val="accent4">
                      <a:lumMod val="75000"/>
                    </a:schemeClr>
                  </a:solidFill>
                </a:rPr>
                <a:t>Low</a:t>
              </a:r>
            </a:p>
          </p:txBody>
        </p:sp>
        <p:sp>
          <p:nvSpPr>
            <p:cNvPr id="17417" name="Text Box 10"/>
            <p:cNvSpPr txBox="1">
              <a:spLocks noChangeArrowheads="1"/>
            </p:cNvSpPr>
            <p:nvPr/>
          </p:nvSpPr>
          <p:spPr bwMode="auto">
            <a:xfrm>
              <a:off x="6543108" y="6405200"/>
              <a:ext cx="830754" cy="369332"/>
            </a:xfrm>
            <a:prstGeom prst="rect">
              <a:avLst/>
            </a:prstGeom>
            <a:noFill/>
            <a:ln w="9525">
              <a:noFill/>
              <a:miter lim="800000"/>
              <a:headEnd/>
              <a:tailEnd/>
            </a:ln>
          </p:spPr>
          <p:txBody>
            <a:bodyPr wrap="square">
              <a:spAutoFit/>
            </a:bodyPr>
            <a:lstStyle/>
            <a:p>
              <a:pPr>
                <a:spcBef>
                  <a:spcPts val="0"/>
                </a:spcBef>
              </a:pPr>
              <a:r>
                <a:rPr lang="en-GB" sz="1800" b="1" dirty="0">
                  <a:solidFill>
                    <a:schemeClr val="accent4">
                      <a:lumMod val="75000"/>
                    </a:schemeClr>
                  </a:solidFill>
                </a:rPr>
                <a:t>High</a:t>
              </a:r>
            </a:p>
          </p:txBody>
        </p:sp>
        <p:sp>
          <p:nvSpPr>
            <p:cNvPr id="17418" name="AutoShape 11"/>
            <p:cNvSpPr>
              <a:spLocks noChangeArrowheads="1"/>
            </p:cNvSpPr>
            <p:nvPr/>
          </p:nvSpPr>
          <p:spPr bwMode="auto">
            <a:xfrm rot="3600000">
              <a:off x="4218987" y="4765376"/>
              <a:ext cx="3305437" cy="398462"/>
            </a:xfrm>
            <a:prstGeom prst="rightArrow">
              <a:avLst>
                <a:gd name="adj1" fmla="val 50000"/>
                <a:gd name="adj2" fmla="val 136677"/>
              </a:avLst>
            </a:prstGeom>
            <a:gradFill flip="none" rotWithShape="0">
              <a:gsLst>
                <a:gs pos="0">
                  <a:schemeClr val="accent4">
                    <a:lumMod val="75000"/>
                  </a:schemeClr>
                </a:gs>
                <a:gs pos="39999">
                  <a:srgbClr val="85C2FF"/>
                </a:gs>
                <a:gs pos="70000">
                  <a:srgbClr val="C4D6EB"/>
                </a:gs>
                <a:gs pos="100000">
                  <a:srgbClr val="E1FFFF"/>
                </a:gs>
              </a:gsLst>
              <a:lin ang="15000000" scaled="0"/>
              <a:tileRect/>
            </a:gradFill>
            <a:ln w="9525">
              <a:solidFill>
                <a:schemeClr val="tx1"/>
              </a:solidFill>
              <a:miter lim="800000"/>
              <a:headEnd/>
              <a:tailEnd/>
            </a:ln>
          </p:spPr>
          <p:txBody>
            <a:bodyPr wrap="square" anchor="ctr">
              <a:spAutoFit/>
            </a:bodyPr>
            <a:lstStyle/>
            <a:p>
              <a:endParaRPr lang="en-US" dirty="0"/>
            </a:p>
          </p:txBody>
        </p:sp>
        <p:sp>
          <p:nvSpPr>
            <p:cNvPr id="17419" name="Text Box 12"/>
            <p:cNvSpPr txBox="1">
              <a:spLocks noChangeArrowheads="1"/>
            </p:cNvSpPr>
            <p:nvPr/>
          </p:nvSpPr>
          <p:spPr bwMode="auto">
            <a:xfrm rot="3600000">
              <a:off x="5043132" y="4508061"/>
              <a:ext cx="1962690" cy="338554"/>
            </a:xfrm>
            <a:prstGeom prst="rect">
              <a:avLst/>
            </a:prstGeom>
            <a:noFill/>
            <a:ln w="9525">
              <a:noFill/>
              <a:miter lim="800000"/>
              <a:headEnd/>
              <a:tailEnd/>
            </a:ln>
          </p:spPr>
          <p:txBody>
            <a:bodyPr wrap="square">
              <a:spAutoFit/>
            </a:bodyPr>
            <a:lstStyle/>
            <a:p>
              <a:pPr>
                <a:spcBef>
                  <a:spcPts val="0"/>
                </a:spcBef>
              </a:pPr>
              <a:r>
                <a:rPr lang="en-GB" sz="1600" b="1" dirty="0">
                  <a:solidFill>
                    <a:schemeClr val="accent4">
                      <a:lumMod val="75000"/>
                    </a:schemeClr>
                  </a:solidFill>
                </a:rPr>
                <a:t>Level of f</a:t>
              </a:r>
              <a:r>
                <a:rPr lang="en-GB" sz="1600" b="1" dirty="0" smtClean="0">
                  <a:solidFill>
                    <a:schemeClr val="accent4">
                      <a:lumMod val="75000"/>
                    </a:schemeClr>
                  </a:solidFill>
                </a:rPr>
                <a:t>ormality</a:t>
              </a:r>
              <a:endParaRPr lang="en-GB" sz="1600" b="1" dirty="0">
                <a:solidFill>
                  <a:schemeClr val="accent4">
                    <a:lumMod val="75000"/>
                  </a:schemeClr>
                </a:solidFill>
              </a:endParaRPr>
            </a:p>
          </p:txBody>
        </p:sp>
        <p:sp>
          <p:nvSpPr>
            <p:cNvPr id="12" name="Rectangle 3"/>
            <p:cNvSpPr txBox="1">
              <a:spLocks noChangeArrowheads="1"/>
            </p:cNvSpPr>
            <p:nvPr/>
          </p:nvSpPr>
          <p:spPr>
            <a:xfrm>
              <a:off x="3245735" y="3849105"/>
              <a:ext cx="2160000" cy="720000"/>
            </a:xfrm>
            <a:prstGeom prst="rect">
              <a:avLst/>
            </a:prstGeom>
          </p:spPr>
          <p:txBody>
            <a:bodyPr vert="horz" lIns="91440" tIns="45720" rIns="91440" bIns="45720" rtlCol="0" anchor="ctr" anchorCtr="1">
              <a:noAutofit/>
            </a:bodyPr>
            <a:lstStyle/>
            <a:p>
              <a:pPr marR="0" lvl="0" algn="ctr" defTabSz="914400" rtl="0" eaLnBrk="1" fontAlgn="auto" latinLnBrk="0" hangingPunct="1">
                <a:spcBef>
                  <a:spcPts val="0"/>
                </a:spcBef>
                <a:spcAft>
                  <a:spcPts val="0"/>
                </a:spcAft>
                <a:buClr>
                  <a:schemeClr val="accent1"/>
                </a:buClr>
                <a:buSzTx/>
                <a:buFontTx/>
                <a:buNone/>
                <a:tabLst/>
                <a:defRPr/>
              </a:pPr>
              <a:r>
                <a:rPr kumimoji="0" lang="en-US" sz="1800" b="1" i="0" u="none" strike="noStrike" kern="1200" cap="none" spc="0" normalizeH="0" baseline="0" noProof="0" dirty="0" smtClean="0">
                  <a:ln>
                    <a:noFill/>
                  </a:ln>
                  <a:solidFill>
                    <a:schemeClr val="accent4">
                      <a:lumMod val="75000"/>
                    </a:schemeClr>
                  </a:solidFill>
                  <a:effectLst/>
                  <a:uLnTx/>
                  <a:uFillTx/>
                  <a:latin typeface="Arial" pitchFamily="34" charset="0"/>
                  <a:ea typeface="+mn-ea"/>
                  <a:cs typeface="Arial" pitchFamily="34" charset="0"/>
                </a:rPr>
                <a:t>Informal</a:t>
              </a:r>
              <a:r>
                <a:rPr kumimoji="0" lang="en-US" sz="1800" b="0" i="0" u="none" strike="noStrike" kern="1200" cap="none" spc="0" normalizeH="0" baseline="0" noProof="0" dirty="0" smtClean="0">
                  <a:ln>
                    <a:noFill/>
                  </a:ln>
                  <a:solidFill>
                    <a:schemeClr val="accent4">
                      <a:lumMod val="75000"/>
                    </a:schemeClr>
                  </a:solidFill>
                  <a:effectLst/>
                  <a:uLnTx/>
                  <a:uFillTx/>
                  <a:latin typeface="Arial" pitchFamily="34" charset="0"/>
                  <a:ea typeface="+mn-ea"/>
                  <a:cs typeface="Arial" pitchFamily="34" charset="0"/>
                </a:rPr>
                <a:t> </a:t>
              </a:r>
            </a:p>
          </p:txBody>
        </p:sp>
        <p:sp>
          <p:nvSpPr>
            <p:cNvPr id="13" name="Rectangle 3"/>
            <p:cNvSpPr txBox="1">
              <a:spLocks noChangeArrowheads="1"/>
            </p:cNvSpPr>
            <p:nvPr/>
          </p:nvSpPr>
          <p:spPr>
            <a:xfrm>
              <a:off x="3245735" y="4610221"/>
              <a:ext cx="2160000" cy="720000"/>
            </a:xfrm>
            <a:prstGeom prst="rect">
              <a:avLst/>
            </a:prstGeom>
          </p:spPr>
          <p:txBody>
            <a:bodyPr vert="horz" lIns="91440" tIns="45720" rIns="91440" bIns="45720" rtlCol="0" anchor="ctr" anchorCtr="1">
              <a:noAutofit/>
            </a:bodyPr>
            <a:lstStyle/>
            <a:p>
              <a:pPr marR="0" lvl="0" algn="ctr" defTabSz="914400" rtl="0" eaLnBrk="1" fontAlgn="auto" latinLnBrk="0" hangingPunct="1">
                <a:spcBef>
                  <a:spcPts val="0"/>
                </a:spcBef>
                <a:spcAft>
                  <a:spcPts val="0"/>
                </a:spcAft>
                <a:buClr>
                  <a:schemeClr val="accent1"/>
                </a:buClr>
                <a:buSzTx/>
                <a:buFontTx/>
                <a:buNone/>
                <a:tabLst/>
                <a:defRPr/>
              </a:pPr>
              <a:r>
                <a:rPr kumimoji="0" lang="en-GB" sz="1800" b="1" i="0" u="none" strike="noStrike" kern="1200" cap="none" spc="0" normalizeH="0" baseline="0" noProof="0" dirty="0" smtClean="0">
                  <a:ln>
                    <a:noFill/>
                  </a:ln>
                  <a:solidFill>
                    <a:schemeClr val="accent4">
                      <a:lumMod val="75000"/>
                    </a:schemeClr>
                  </a:solidFill>
                  <a:effectLst/>
                  <a:uLnTx/>
                  <a:uFillTx/>
                  <a:latin typeface="Arial" pitchFamily="34" charset="0"/>
                  <a:ea typeface="+mn-ea"/>
                  <a:cs typeface="Arial" pitchFamily="34" charset="0"/>
                </a:rPr>
                <a:t>Walkthrough</a:t>
              </a:r>
              <a:endParaRPr kumimoji="0" lang="en-US" sz="1800" b="1" i="0" u="none" strike="noStrike" kern="1200" cap="none" spc="0" normalizeH="0" baseline="0" noProof="0" dirty="0" smtClean="0">
                <a:ln>
                  <a:noFill/>
                </a:ln>
                <a:solidFill>
                  <a:schemeClr val="accent4">
                    <a:lumMod val="75000"/>
                  </a:schemeClr>
                </a:solidFill>
                <a:effectLst/>
                <a:uLnTx/>
                <a:uFillTx/>
                <a:latin typeface="Arial" pitchFamily="34" charset="0"/>
                <a:ea typeface="+mn-ea"/>
                <a:cs typeface="Arial" pitchFamily="34" charset="0"/>
              </a:endParaRPr>
            </a:p>
          </p:txBody>
        </p:sp>
        <p:sp>
          <p:nvSpPr>
            <p:cNvPr id="14" name="Rectangle 3"/>
            <p:cNvSpPr txBox="1">
              <a:spLocks noChangeArrowheads="1"/>
            </p:cNvSpPr>
            <p:nvPr/>
          </p:nvSpPr>
          <p:spPr>
            <a:xfrm>
              <a:off x="3245735" y="6053646"/>
              <a:ext cx="2160000" cy="720000"/>
            </a:xfrm>
            <a:prstGeom prst="rect">
              <a:avLst/>
            </a:prstGeom>
          </p:spPr>
          <p:txBody>
            <a:bodyPr vert="horz" lIns="91440" tIns="45720" rIns="91440" bIns="45720" rtlCol="0" anchor="ctr" anchorCtr="1">
              <a:noAutofit/>
            </a:bodyPr>
            <a:lstStyle/>
            <a:p>
              <a:pPr lvl="0" algn="ctr" eaLnBrk="1" fontAlgn="auto" hangingPunct="1">
                <a:spcBef>
                  <a:spcPts val="0"/>
                </a:spcBef>
                <a:spcAft>
                  <a:spcPts val="0"/>
                </a:spcAft>
                <a:buClr>
                  <a:schemeClr val="accent1"/>
                </a:buClr>
              </a:pPr>
              <a:r>
                <a:rPr kumimoji="0" lang="en-GB" sz="1800" b="1" i="0" u="none" strike="noStrike" kern="1200" cap="none" spc="0" normalizeH="0" baseline="0" noProof="0" dirty="0" smtClean="0">
                  <a:ln>
                    <a:noFill/>
                  </a:ln>
                  <a:solidFill>
                    <a:schemeClr val="accent4">
                      <a:lumMod val="75000"/>
                    </a:schemeClr>
                  </a:solidFill>
                  <a:effectLst/>
                  <a:uLnTx/>
                  <a:uFillTx/>
                  <a:latin typeface="Arial" pitchFamily="34" charset="0"/>
                  <a:ea typeface="+mn-ea"/>
                  <a:cs typeface="Arial" pitchFamily="34" charset="0"/>
                </a:rPr>
                <a:t>Inspection</a:t>
              </a:r>
              <a:endParaRPr kumimoji="0" lang="en-US" sz="1800" b="1" i="0" u="none" strike="noStrike" kern="1200" cap="none" spc="0" normalizeH="0" baseline="0" noProof="0" dirty="0" smtClean="0">
                <a:ln>
                  <a:noFill/>
                </a:ln>
                <a:solidFill>
                  <a:schemeClr val="accent4">
                    <a:lumMod val="75000"/>
                  </a:schemeClr>
                </a:solidFill>
                <a:effectLst/>
                <a:uLnTx/>
                <a:uFillTx/>
                <a:latin typeface="Arial" pitchFamily="34" charset="0"/>
                <a:ea typeface="+mn-ea"/>
                <a:cs typeface="Arial" pitchFamily="34" charset="0"/>
              </a:endParaRPr>
            </a:p>
          </p:txBody>
        </p:sp>
        <p:sp>
          <p:nvSpPr>
            <p:cNvPr id="16" name="Rectangle 3"/>
            <p:cNvSpPr txBox="1">
              <a:spLocks noChangeArrowheads="1"/>
            </p:cNvSpPr>
            <p:nvPr/>
          </p:nvSpPr>
          <p:spPr>
            <a:xfrm>
              <a:off x="3245735" y="5328241"/>
              <a:ext cx="2160000" cy="720000"/>
            </a:xfrm>
            <a:prstGeom prst="rect">
              <a:avLst/>
            </a:prstGeom>
          </p:spPr>
          <p:txBody>
            <a:bodyPr vert="horz" lIns="91440" tIns="45720" rIns="91440" bIns="45720" rtlCol="0" anchor="ctr" anchorCtr="1">
              <a:noAutofit/>
            </a:bodyPr>
            <a:lstStyle/>
            <a:p>
              <a:pPr marR="0" lvl="0" algn="ctr" defTabSz="914400" rtl="0" eaLnBrk="1" fontAlgn="auto" latinLnBrk="0" hangingPunct="1">
                <a:spcBef>
                  <a:spcPts val="0"/>
                </a:spcBef>
                <a:spcAft>
                  <a:spcPts val="0"/>
                </a:spcAft>
                <a:buClr>
                  <a:schemeClr val="accent1"/>
                </a:buClr>
                <a:buSzTx/>
                <a:buFontTx/>
                <a:buNone/>
                <a:tabLst/>
                <a:defRPr/>
              </a:pPr>
              <a:r>
                <a:rPr kumimoji="0" lang="en-GB" sz="1800" b="1" i="0" u="none" strike="noStrike" kern="1200" cap="none" spc="0" normalizeH="0" baseline="0" noProof="0" dirty="0" smtClean="0">
                  <a:ln>
                    <a:noFill/>
                  </a:ln>
                  <a:solidFill>
                    <a:schemeClr val="accent4">
                      <a:lumMod val="75000"/>
                    </a:schemeClr>
                  </a:solidFill>
                  <a:effectLst/>
                  <a:uLnTx/>
                  <a:uFillTx/>
                  <a:latin typeface="Arial" pitchFamily="34" charset="0"/>
                  <a:ea typeface="+mn-ea"/>
                  <a:cs typeface="Arial" pitchFamily="34" charset="0"/>
                </a:rPr>
                <a:t>Technical Review</a:t>
              </a:r>
              <a:endParaRPr kumimoji="0" lang="en-US" sz="1800" b="1" i="0" u="none" strike="noStrike" kern="1200" cap="none" spc="0" normalizeH="0" baseline="0" noProof="0" dirty="0" smtClean="0">
                <a:ln>
                  <a:noFill/>
                </a:ln>
                <a:solidFill>
                  <a:schemeClr val="accent4">
                    <a:lumMod val="75000"/>
                  </a:schemeClr>
                </a:solidFill>
                <a:effectLst/>
                <a:uLnTx/>
                <a:uFillTx/>
                <a:latin typeface="Arial" pitchFamily="34" charset="0"/>
                <a:ea typeface="+mn-ea"/>
                <a:cs typeface="Arial" pitchFamily="34" charset="0"/>
              </a:endParaRPr>
            </a:p>
          </p:txBody>
        </p:sp>
      </p:grpSp>
    </p:spTree>
    <p:extLst>
      <p:ext uri="{BB962C8B-B14F-4D97-AF65-F5344CB8AC3E}">
        <p14:creationId xmlns:p14="http://schemas.microsoft.com/office/powerpoint/2010/main" val="2078379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sz="quarter" idx="15"/>
          </p:nvPr>
        </p:nvSpPr>
        <p:spPr/>
        <p:txBody>
          <a:bodyPr/>
          <a:lstStyle/>
          <a:p>
            <a:r>
              <a:rPr lang="en-GB" dirty="0" smtClean="0"/>
              <a:t>Informal peer assessment of document or work</a:t>
            </a:r>
          </a:p>
          <a:p>
            <a:pPr lvl="1"/>
            <a:r>
              <a:rPr lang="en-GB" dirty="0" smtClean="0"/>
              <a:t>No formal process, objectives, roles, entry/exit criteria or metrics</a:t>
            </a:r>
          </a:p>
          <a:p>
            <a:pPr lvl="1"/>
            <a:r>
              <a:rPr lang="en-GB" dirty="0" smtClean="0"/>
              <a:t>Record of findings is often not kept</a:t>
            </a:r>
          </a:p>
          <a:p>
            <a:pPr lvl="1"/>
            <a:r>
              <a:rPr lang="en-GB" dirty="0" smtClean="0"/>
              <a:t>May be performed on partially complete products</a:t>
            </a:r>
            <a:br>
              <a:rPr lang="en-GB" dirty="0" smtClean="0"/>
            </a:br>
            <a:endParaRPr lang="en-GB" dirty="0" smtClean="0"/>
          </a:p>
          <a:p>
            <a:r>
              <a:rPr lang="en-GB" dirty="0" smtClean="0"/>
              <a:t>Examples</a:t>
            </a:r>
          </a:p>
          <a:p>
            <a:pPr lvl="1"/>
            <a:r>
              <a:rPr lang="en-GB" dirty="0" smtClean="0"/>
              <a:t>Buddy reviews</a:t>
            </a:r>
          </a:p>
          <a:p>
            <a:pPr lvl="1"/>
            <a:r>
              <a:rPr lang="en-GB" dirty="0" smtClean="0"/>
              <a:t>Desk check</a:t>
            </a:r>
          </a:p>
          <a:p>
            <a:pPr lvl="1"/>
            <a:r>
              <a:rPr lang="en-GB" dirty="0" smtClean="0"/>
              <a:t>Pair programming </a:t>
            </a:r>
          </a:p>
          <a:p>
            <a:pPr lvl="1"/>
            <a:r>
              <a:rPr lang="en-GB" dirty="0" smtClean="0"/>
              <a:t>Technical leader reviewing designs and code </a:t>
            </a:r>
            <a:br>
              <a:rPr lang="en-GB" dirty="0" smtClean="0"/>
            </a:br>
            <a:endParaRPr lang="en-GB" dirty="0" smtClean="0"/>
          </a:p>
          <a:p>
            <a:r>
              <a:rPr lang="en-GB" dirty="0" smtClean="0"/>
              <a:t>Varies in usefulness depending on the reviewers</a:t>
            </a:r>
            <a:br>
              <a:rPr lang="en-GB" dirty="0" smtClean="0"/>
            </a:br>
            <a:endParaRPr lang="en-GB" dirty="0" smtClean="0"/>
          </a:p>
          <a:p>
            <a:r>
              <a:rPr lang="en-GB" dirty="0" smtClean="0"/>
              <a:t>Main purpose:</a:t>
            </a:r>
          </a:p>
          <a:p>
            <a:pPr lvl="1"/>
            <a:r>
              <a:rPr lang="en-GB" dirty="0" smtClean="0"/>
              <a:t>Find defects and encourage best practice cheaply</a:t>
            </a:r>
          </a:p>
        </p:txBody>
      </p:sp>
      <p:sp>
        <p:nvSpPr>
          <p:cNvPr id="18434" name="Rectangle 6"/>
          <p:cNvSpPr>
            <a:spLocks noGrp="1" noChangeArrowheads="1"/>
          </p:cNvSpPr>
          <p:nvPr>
            <p:ph type="title"/>
          </p:nvPr>
        </p:nvSpPr>
        <p:spPr/>
        <p:txBody>
          <a:bodyPr/>
          <a:lstStyle/>
          <a:p>
            <a:r>
              <a:rPr lang="en-GB" dirty="0" smtClean="0"/>
              <a:t>Informal Review Characteristics</a:t>
            </a:r>
          </a:p>
        </p:txBody>
      </p:sp>
    </p:spTree>
    <p:extLst>
      <p:ext uri="{BB962C8B-B14F-4D97-AF65-F5344CB8AC3E}">
        <p14:creationId xmlns:p14="http://schemas.microsoft.com/office/powerpoint/2010/main" val="1314797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quarter" idx="15"/>
          </p:nvPr>
        </p:nvSpPr>
        <p:spPr/>
        <p:txBody>
          <a:bodyPr/>
          <a:lstStyle/>
          <a:p>
            <a:r>
              <a:rPr lang="en-GB" dirty="0" smtClean="0"/>
              <a:t>Meeting led by the author of document being reviewed</a:t>
            </a:r>
          </a:p>
          <a:p>
            <a:r>
              <a:rPr lang="en-GB" dirty="0" smtClean="0"/>
              <a:t>Peer group participation</a:t>
            </a:r>
          </a:p>
          <a:p>
            <a:r>
              <a:rPr lang="en-GB" dirty="0" smtClean="0"/>
              <a:t>May </a:t>
            </a:r>
            <a:r>
              <a:rPr lang="en-GB" dirty="0"/>
              <a:t>take the form of scenarios and dry runs</a:t>
            </a:r>
          </a:p>
          <a:p>
            <a:r>
              <a:rPr lang="en-GB" dirty="0" smtClean="0"/>
              <a:t>Open-ended sessions</a:t>
            </a:r>
          </a:p>
          <a:p>
            <a:pPr lvl="1"/>
            <a:r>
              <a:rPr lang="en-GB" dirty="0" smtClean="0"/>
              <a:t>Take as much time as is needed</a:t>
            </a:r>
          </a:p>
          <a:p>
            <a:r>
              <a:rPr lang="en-GB" dirty="0" smtClean="0"/>
              <a:t>Solutions should not be discussed, only issues</a:t>
            </a:r>
          </a:p>
          <a:p>
            <a:r>
              <a:rPr lang="en-GB" dirty="0" smtClean="0"/>
              <a:t>Should produce a review report including list of findings</a:t>
            </a:r>
          </a:p>
          <a:p>
            <a:r>
              <a:rPr lang="en-GB" dirty="0" smtClean="0"/>
              <a:t>Scribe should not be the author</a:t>
            </a:r>
            <a:endParaRPr lang="en-GB" dirty="0"/>
          </a:p>
          <a:p>
            <a:r>
              <a:rPr lang="en-GB" dirty="0" smtClean="0"/>
              <a:t>May vary from quite informal to very formal</a:t>
            </a:r>
          </a:p>
          <a:p>
            <a:r>
              <a:rPr lang="en-GB" dirty="0" smtClean="0"/>
              <a:t>Main purposes:</a:t>
            </a:r>
          </a:p>
          <a:p>
            <a:pPr lvl="1"/>
            <a:r>
              <a:rPr lang="en-GB" dirty="0"/>
              <a:t>L</a:t>
            </a:r>
            <a:r>
              <a:rPr lang="en-GB" dirty="0" smtClean="0"/>
              <a:t>earning, gaining understanding, finding defects</a:t>
            </a:r>
          </a:p>
        </p:txBody>
      </p:sp>
      <p:sp>
        <p:nvSpPr>
          <p:cNvPr id="19458" name="Rectangle 6"/>
          <p:cNvSpPr>
            <a:spLocks noGrp="1" noChangeArrowheads="1"/>
          </p:cNvSpPr>
          <p:nvPr>
            <p:ph type="title"/>
          </p:nvPr>
        </p:nvSpPr>
        <p:spPr/>
        <p:txBody>
          <a:bodyPr/>
          <a:lstStyle/>
          <a:p>
            <a:r>
              <a:rPr lang="en-GB" dirty="0" smtClean="0"/>
              <a:t>Walkthrough Characteristics</a:t>
            </a:r>
          </a:p>
        </p:txBody>
      </p:sp>
    </p:spTree>
    <p:extLst>
      <p:ext uri="{BB962C8B-B14F-4D97-AF65-F5344CB8AC3E}">
        <p14:creationId xmlns:p14="http://schemas.microsoft.com/office/powerpoint/2010/main" val="2869740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quarter" idx="15"/>
          </p:nvPr>
        </p:nvSpPr>
        <p:spPr/>
        <p:txBody>
          <a:bodyPr/>
          <a:lstStyle/>
          <a:p>
            <a:r>
              <a:rPr lang="en-GB" dirty="0" smtClean="0"/>
              <a:t>Examination of document for defects and technical suitability</a:t>
            </a:r>
          </a:p>
          <a:p>
            <a:r>
              <a:rPr lang="en-GB" dirty="0" smtClean="0"/>
              <a:t>Includes peers and technical experts</a:t>
            </a:r>
            <a:endParaRPr lang="en-GB" dirty="0"/>
          </a:p>
          <a:p>
            <a:r>
              <a:rPr lang="en-GB" dirty="0"/>
              <a:t>Optional management participation for decision-making</a:t>
            </a:r>
          </a:p>
          <a:p>
            <a:r>
              <a:rPr lang="en-GB" dirty="0" smtClean="0"/>
              <a:t>Ideally led by trained moderator (not the author)</a:t>
            </a:r>
          </a:p>
          <a:p>
            <a:r>
              <a:rPr lang="en-GB" dirty="0" smtClean="0"/>
              <a:t>Pre-meeting preparation by reviewers</a:t>
            </a:r>
          </a:p>
          <a:p>
            <a:r>
              <a:rPr lang="en-GB" dirty="0" smtClean="0"/>
              <a:t>Optional use of checklists</a:t>
            </a:r>
          </a:p>
          <a:p>
            <a:r>
              <a:rPr lang="en-GB" dirty="0"/>
              <a:t>May vary from quite informal to very formal</a:t>
            </a:r>
          </a:p>
          <a:p>
            <a:r>
              <a:rPr lang="en-GB" dirty="0" smtClean="0"/>
              <a:t>Produces a review report with</a:t>
            </a:r>
          </a:p>
          <a:p>
            <a:pPr lvl="1"/>
            <a:r>
              <a:rPr lang="en-GB" dirty="0" smtClean="0"/>
              <a:t>List of findings, verdict whether the software product meets its requirements and recommendations</a:t>
            </a:r>
          </a:p>
          <a:p>
            <a:r>
              <a:rPr lang="en-GB" dirty="0" smtClean="0"/>
              <a:t>Main purposes:</a:t>
            </a:r>
          </a:p>
          <a:p>
            <a:pPr lvl="1"/>
            <a:r>
              <a:rPr lang="en-GB" dirty="0" smtClean="0"/>
              <a:t>Discuss document, make decisions, evaluate alternatives, find defects, solve technical problems and check conformance to specifications and standards</a:t>
            </a:r>
          </a:p>
        </p:txBody>
      </p:sp>
      <p:sp>
        <p:nvSpPr>
          <p:cNvPr id="20482" name="Rectangle 5"/>
          <p:cNvSpPr>
            <a:spLocks noGrp="1" noChangeArrowheads="1"/>
          </p:cNvSpPr>
          <p:nvPr>
            <p:ph type="title"/>
          </p:nvPr>
        </p:nvSpPr>
        <p:spPr/>
        <p:txBody>
          <a:bodyPr/>
          <a:lstStyle/>
          <a:p>
            <a:r>
              <a:rPr lang="en-GB" dirty="0" smtClean="0"/>
              <a:t>Technical Review Characteristics</a:t>
            </a:r>
          </a:p>
        </p:txBody>
      </p:sp>
    </p:spTree>
    <p:extLst>
      <p:ext uri="{BB962C8B-B14F-4D97-AF65-F5344CB8AC3E}">
        <p14:creationId xmlns:p14="http://schemas.microsoft.com/office/powerpoint/2010/main" val="3991360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sz="quarter" idx="15"/>
          </p:nvPr>
        </p:nvSpPr>
        <p:spPr/>
        <p:txBody>
          <a:bodyPr/>
          <a:lstStyle/>
          <a:p>
            <a:r>
              <a:rPr lang="en-GB" dirty="0" smtClean="0"/>
              <a:t>Very formal defect-detection process </a:t>
            </a:r>
            <a:r>
              <a:rPr lang="en-GB" dirty="0"/>
              <a:t>based on rules and checklists</a:t>
            </a:r>
          </a:p>
          <a:p>
            <a:r>
              <a:rPr lang="en-GB" dirty="0" smtClean="0"/>
              <a:t>Led by trained moderator (not author)</a:t>
            </a:r>
          </a:p>
          <a:p>
            <a:r>
              <a:rPr lang="en-GB" dirty="0" smtClean="0"/>
              <a:t>Usually conducted as a peer examination</a:t>
            </a:r>
          </a:p>
          <a:p>
            <a:r>
              <a:rPr lang="en-GB" dirty="0" smtClean="0"/>
              <a:t>All participants have defined roles</a:t>
            </a:r>
          </a:p>
          <a:p>
            <a:pPr lvl="1"/>
            <a:r>
              <a:rPr lang="en-GB" dirty="0" smtClean="0"/>
              <a:t>Reviewers focus on areas of expertise</a:t>
            </a:r>
          </a:p>
          <a:p>
            <a:r>
              <a:rPr lang="en-GB" dirty="0" smtClean="0"/>
              <a:t>Specified entry and exit criteria for acceptance of the document</a:t>
            </a:r>
          </a:p>
          <a:p>
            <a:r>
              <a:rPr lang="en-GB" dirty="0" smtClean="0"/>
              <a:t>Mandatory pre-meeting preparation by reviewers</a:t>
            </a:r>
          </a:p>
          <a:p>
            <a:r>
              <a:rPr lang="en-GB" dirty="0" smtClean="0"/>
              <a:t>Formal report and follow-up</a:t>
            </a:r>
          </a:p>
          <a:p>
            <a:r>
              <a:rPr lang="en-GB" dirty="0"/>
              <a:t>Includes metrics gathering for causal analysis and process improvement</a:t>
            </a:r>
          </a:p>
          <a:p>
            <a:r>
              <a:rPr lang="en-GB" dirty="0" smtClean="0"/>
              <a:t>Main purposes: </a:t>
            </a:r>
          </a:p>
          <a:p>
            <a:pPr lvl="1"/>
            <a:r>
              <a:rPr lang="en-GB" dirty="0"/>
              <a:t>F</a:t>
            </a:r>
            <a:r>
              <a:rPr lang="en-GB" dirty="0" smtClean="0"/>
              <a:t>inding defects, process improvement</a:t>
            </a:r>
          </a:p>
        </p:txBody>
      </p:sp>
      <p:sp>
        <p:nvSpPr>
          <p:cNvPr id="21506" name="Rectangle 2"/>
          <p:cNvSpPr>
            <a:spLocks noGrp="1" noChangeArrowheads="1"/>
          </p:cNvSpPr>
          <p:nvPr>
            <p:ph type="title"/>
          </p:nvPr>
        </p:nvSpPr>
        <p:spPr/>
        <p:txBody>
          <a:bodyPr/>
          <a:lstStyle/>
          <a:p>
            <a:r>
              <a:rPr lang="en-GB" dirty="0" smtClean="0"/>
              <a:t>Inspection Characteristics</a:t>
            </a:r>
          </a:p>
        </p:txBody>
      </p:sp>
    </p:spTree>
    <p:extLst>
      <p:ext uri="{BB962C8B-B14F-4D97-AF65-F5344CB8AC3E}">
        <p14:creationId xmlns:p14="http://schemas.microsoft.com/office/powerpoint/2010/main" val="181436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5"/>
          </p:nvPr>
        </p:nvSpPr>
        <p:spPr/>
        <p:txBody>
          <a:bodyPr/>
          <a:lstStyle/>
          <a:p>
            <a:r>
              <a:rPr lang="en-GB" dirty="0" smtClean="0"/>
              <a:t>Static Techniques and the Test Process</a:t>
            </a:r>
            <a:br>
              <a:rPr lang="en-GB" dirty="0" smtClean="0"/>
            </a:br>
            <a:endParaRPr lang="en-GB" dirty="0" smtClean="0"/>
          </a:p>
          <a:p>
            <a:r>
              <a:rPr lang="en-GB" dirty="0" smtClean="0"/>
              <a:t>Review Process</a:t>
            </a:r>
            <a:br>
              <a:rPr lang="en-GB" dirty="0" smtClean="0"/>
            </a:br>
            <a:endParaRPr lang="en-GB" dirty="0" smtClean="0"/>
          </a:p>
          <a:p>
            <a:r>
              <a:rPr lang="en-GB" dirty="0" smtClean="0"/>
              <a:t>Static Analysis by Tools</a:t>
            </a:r>
          </a:p>
        </p:txBody>
      </p:sp>
      <p:sp>
        <p:nvSpPr>
          <p:cNvPr id="5122" name="Rectangle 4"/>
          <p:cNvSpPr>
            <a:spLocks noGrp="1" noChangeArrowheads="1"/>
          </p:cNvSpPr>
          <p:nvPr>
            <p:ph type="title"/>
          </p:nvPr>
        </p:nvSpPr>
        <p:spPr/>
        <p:txBody>
          <a:bodyPr/>
          <a:lstStyle/>
          <a:p>
            <a:r>
              <a:rPr lang="en-GB" dirty="0" smtClean="0"/>
              <a:t>Topics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sz="quarter" idx="15"/>
          </p:nvPr>
        </p:nvSpPr>
        <p:spPr/>
        <p:txBody>
          <a:bodyPr/>
          <a:lstStyle/>
          <a:p>
            <a:r>
              <a:rPr lang="en-GB" dirty="0" smtClean="0"/>
              <a:t>Each review has clear, predefined objectives</a:t>
            </a:r>
          </a:p>
          <a:p>
            <a:r>
              <a:rPr lang="en-GB" dirty="0"/>
              <a:t>Appropriate review techniques are used to achieve objectives</a:t>
            </a:r>
          </a:p>
          <a:p>
            <a:r>
              <a:rPr lang="en-GB" dirty="0" smtClean="0"/>
              <a:t>The right people for the review objectives are involved</a:t>
            </a:r>
          </a:p>
          <a:p>
            <a:r>
              <a:rPr lang="en-GB" dirty="0" smtClean="0"/>
              <a:t>Testers are valuable reviewers; reviews help testers understand the product and prepare tests</a:t>
            </a:r>
          </a:p>
          <a:p>
            <a:r>
              <a:rPr lang="en-GB" dirty="0" smtClean="0"/>
              <a:t>Defects found are welcomed, and expressed objectively</a:t>
            </a:r>
          </a:p>
          <a:p>
            <a:r>
              <a:rPr lang="en-GB" dirty="0" smtClean="0"/>
              <a:t>People issues and psychological factors are dealt with</a:t>
            </a:r>
          </a:p>
          <a:p>
            <a:r>
              <a:rPr lang="en-GB" dirty="0" smtClean="0"/>
              <a:t>Reviews are based on trust and are not used for the evaluation of participants</a:t>
            </a:r>
          </a:p>
          <a:p>
            <a:r>
              <a:rPr lang="en-GB" dirty="0" smtClean="0"/>
              <a:t>Checklists or roles are used if appropriate to increase effectiveness of defect identification</a:t>
            </a:r>
          </a:p>
          <a:p>
            <a:r>
              <a:rPr lang="en-GB" dirty="0" smtClean="0"/>
              <a:t>Training given in review techniques, particularly for inspections</a:t>
            </a:r>
          </a:p>
          <a:p>
            <a:r>
              <a:rPr lang="en-GB" dirty="0" smtClean="0"/>
              <a:t>The review process is supported by management</a:t>
            </a:r>
          </a:p>
          <a:p>
            <a:r>
              <a:rPr lang="en-GB" dirty="0" smtClean="0"/>
              <a:t>There is emphasis on learning and process improvement</a:t>
            </a:r>
          </a:p>
        </p:txBody>
      </p:sp>
      <p:sp>
        <p:nvSpPr>
          <p:cNvPr id="23554" name="Rectangle 5"/>
          <p:cNvSpPr>
            <a:spLocks noGrp="1" noChangeArrowheads="1"/>
          </p:cNvSpPr>
          <p:nvPr>
            <p:ph type="title"/>
          </p:nvPr>
        </p:nvSpPr>
        <p:spPr/>
        <p:txBody>
          <a:bodyPr/>
          <a:lstStyle/>
          <a:p>
            <a:r>
              <a:rPr lang="en-GB" dirty="0" smtClean="0"/>
              <a:t>Factors for Successful Reviews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8"/>
          <p:cNvSpPr>
            <a:spLocks noGrp="1" noChangeArrowheads="1"/>
          </p:cNvSpPr>
          <p:nvPr>
            <p:ph type="body" sz="quarter" idx="15"/>
          </p:nvPr>
        </p:nvSpPr>
        <p:spPr>
          <a:xfrm>
            <a:off x="180000" y="1080000"/>
            <a:ext cx="8820000" cy="1908297"/>
          </a:xfrm>
        </p:spPr>
        <p:txBody>
          <a:bodyPr>
            <a:noAutofit/>
          </a:bodyPr>
          <a:lstStyle/>
          <a:p>
            <a:r>
              <a:rPr lang="en-US" dirty="0" smtClean="0"/>
              <a:t>Using checklists can make reviews more effective and help to identify defects</a:t>
            </a:r>
          </a:p>
          <a:p>
            <a:r>
              <a:rPr lang="en-US" dirty="0" smtClean="0"/>
              <a:t>Checklists can be based on various perspectives, e.g.</a:t>
            </a:r>
          </a:p>
          <a:p>
            <a:pPr lvl="1"/>
            <a:r>
              <a:rPr lang="en-US" dirty="0" smtClean="0"/>
              <a:t>User, developer, tester or operations</a:t>
            </a:r>
          </a:p>
          <a:p>
            <a:pPr lvl="1"/>
            <a:r>
              <a:rPr lang="en-US" dirty="0" smtClean="0"/>
              <a:t>List of typical requirements problems</a:t>
            </a:r>
          </a:p>
          <a:p>
            <a:endParaRPr lang="en-GB" b="0" dirty="0" smtClean="0"/>
          </a:p>
        </p:txBody>
      </p:sp>
      <p:sp>
        <p:nvSpPr>
          <p:cNvPr id="24578" name="Rectangle 7"/>
          <p:cNvSpPr>
            <a:spLocks noGrp="1" noChangeArrowheads="1"/>
          </p:cNvSpPr>
          <p:nvPr>
            <p:ph type="title"/>
          </p:nvPr>
        </p:nvSpPr>
        <p:spPr/>
        <p:txBody>
          <a:bodyPr/>
          <a:lstStyle/>
          <a:p>
            <a:r>
              <a:rPr lang="en-GB" sz="2400" dirty="0" smtClean="0"/>
              <a:t>Use of </a:t>
            </a:r>
            <a:r>
              <a:rPr lang="en-GB" dirty="0" smtClean="0"/>
              <a:t>Checklists in Reviews</a:t>
            </a:r>
            <a:endParaRPr lang="en-GB" sz="2400" dirty="0" smtClean="0"/>
          </a:p>
        </p:txBody>
      </p:sp>
      <p:sp>
        <p:nvSpPr>
          <p:cNvPr id="2" name="TextBox 1"/>
          <p:cNvSpPr txBox="1"/>
          <p:nvPr/>
        </p:nvSpPr>
        <p:spPr>
          <a:xfrm>
            <a:off x="942680" y="3044855"/>
            <a:ext cx="7258640" cy="3600986"/>
          </a:xfrm>
          <a:prstGeom prst="rect">
            <a:avLst/>
          </a:prstGeom>
          <a:solidFill>
            <a:schemeClr val="tx2">
              <a:lumMod val="20000"/>
              <a:lumOff val="80000"/>
            </a:schemeClr>
          </a:solidFill>
          <a:ln>
            <a:solidFill>
              <a:schemeClr val="accent4">
                <a:lumMod val="75000"/>
              </a:schemeClr>
            </a:solidFill>
          </a:ln>
          <a:effectLst>
            <a:outerShdw blurRad="50800" dist="101600" dir="2700000" algn="tl" rotWithShape="0">
              <a:prstClr val="black">
                <a:alpha val="40000"/>
              </a:prstClr>
            </a:outerShdw>
          </a:effectLst>
        </p:spPr>
        <p:txBody>
          <a:bodyPr wrap="square" rtlCol="0">
            <a:spAutoFit/>
          </a:bodyPr>
          <a:lstStyle/>
          <a:p>
            <a:pPr algn="ctr"/>
            <a:r>
              <a:rPr lang="en-US" sz="1800" b="1" i="1" dirty="0" smtClean="0"/>
              <a:t>Example checklist for inspecting requirements</a:t>
            </a:r>
          </a:p>
          <a:p>
            <a:r>
              <a:rPr lang="en-US" sz="1200" b="1" dirty="0" smtClean="0"/>
              <a:t>Correctness</a:t>
            </a:r>
            <a:endParaRPr lang="en-US" sz="1200" b="1" dirty="0"/>
          </a:p>
          <a:p>
            <a:pPr marL="171450" indent="-171450">
              <a:buFont typeface="Arial" pitchFamily="34" charset="0"/>
              <a:buChar char="•"/>
            </a:pPr>
            <a:r>
              <a:rPr lang="en-US" sz="1200" dirty="0"/>
              <a:t>Do any requirements conflict with or duplicate other requirements?</a:t>
            </a:r>
          </a:p>
          <a:p>
            <a:pPr marL="171450" indent="-171450">
              <a:buFont typeface="Arial" pitchFamily="34" charset="0"/>
              <a:buChar char="•"/>
            </a:pPr>
            <a:r>
              <a:rPr lang="en-US" sz="1200" dirty="0"/>
              <a:t>Is each requirement written in clear, concise, unambiguous language?</a:t>
            </a:r>
          </a:p>
          <a:p>
            <a:pPr marL="171450" indent="-171450">
              <a:buFont typeface="Arial" pitchFamily="34" charset="0"/>
              <a:buChar char="•"/>
            </a:pPr>
            <a:r>
              <a:rPr lang="en-US" sz="1200" dirty="0"/>
              <a:t>Is each requirement verifiable by testing, demonstration, review, or analysis?</a:t>
            </a:r>
          </a:p>
          <a:p>
            <a:pPr marL="171450" indent="-171450">
              <a:buFont typeface="Arial" pitchFamily="34" charset="0"/>
              <a:buChar char="•"/>
            </a:pPr>
            <a:r>
              <a:rPr lang="en-US" sz="1200" dirty="0"/>
              <a:t>Is any necessary information missing from a requirement? If so, is it identified as TBD?</a:t>
            </a:r>
          </a:p>
          <a:p>
            <a:pPr marL="171450" indent="-171450">
              <a:buFont typeface="Arial" pitchFamily="34" charset="0"/>
              <a:buChar char="•"/>
            </a:pPr>
            <a:r>
              <a:rPr lang="en-US" sz="1200" dirty="0"/>
              <a:t>Can all of the requirements be implemented within known constraints and in scope for the project?</a:t>
            </a:r>
          </a:p>
          <a:p>
            <a:pPr marL="171450" indent="-171450">
              <a:buFont typeface="Arial" pitchFamily="34" charset="0"/>
              <a:buChar char="•"/>
            </a:pPr>
            <a:r>
              <a:rPr lang="en-US" sz="1200" dirty="0"/>
              <a:t>Are any specified error messages unique and meaningful?</a:t>
            </a:r>
          </a:p>
          <a:p>
            <a:r>
              <a:rPr lang="en-US" sz="1200" b="1" dirty="0"/>
              <a:t>Quality Attributes</a:t>
            </a:r>
          </a:p>
          <a:p>
            <a:pPr marL="171450" indent="-171450">
              <a:buFont typeface="Arial" pitchFamily="34" charset="0"/>
              <a:buChar char="•"/>
            </a:pPr>
            <a:r>
              <a:rPr lang="en-US" sz="1200" dirty="0"/>
              <a:t>Are all performance objectives properly specified?</a:t>
            </a:r>
          </a:p>
          <a:p>
            <a:pPr marL="171450" indent="-171450">
              <a:buFont typeface="Arial" pitchFamily="34" charset="0"/>
              <a:buChar char="•"/>
            </a:pPr>
            <a:r>
              <a:rPr lang="en-US" sz="1200" dirty="0"/>
              <a:t>Are all security and safety considerations properly specified?</a:t>
            </a:r>
          </a:p>
          <a:p>
            <a:pPr marL="171450" indent="-171450">
              <a:buFont typeface="Arial" pitchFamily="34" charset="0"/>
              <a:buChar char="•"/>
            </a:pPr>
            <a:r>
              <a:rPr lang="en-US" sz="1200" dirty="0"/>
              <a:t>Are other pertinent quality attribute goals explicitly documented and quantified, with the acceptable tradeoffs specified?</a:t>
            </a:r>
            <a:endParaRPr lang="en-GB" sz="1200" dirty="0" smtClean="0">
              <a:latin typeface="Courier New" pitchFamily="49" charset="0"/>
              <a:cs typeface="Courier New" pitchFamily="49" charset="0"/>
            </a:endParaRPr>
          </a:p>
        </p:txBody>
      </p:sp>
    </p:spTree>
    <p:extLst>
      <p:ext uri="{BB962C8B-B14F-4D97-AF65-F5344CB8AC3E}">
        <p14:creationId xmlns:p14="http://schemas.microsoft.com/office/powerpoint/2010/main" val="2358854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Recall typical defects and errors identified by static analysis and compare them to reviews and dynamic testing (K1)</a:t>
            </a:r>
            <a:br>
              <a:rPr lang="en-GB" dirty="0" smtClean="0"/>
            </a:br>
            <a:endParaRPr lang="en-GB" dirty="0" smtClean="0"/>
          </a:p>
          <a:p>
            <a:r>
              <a:rPr lang="en-GB" dirty="0" smtClean="0"/>
              <a:t>Describe, using examples, the typical benefits of static analysis (K2)</a:t>
            </a:r>
            <a:br>
              <a:rPr lang="en-GB" dirty="0" smtClean="0"/>
            </a:br>
            <a:endParaRPr lang="en-GB" dirty="0" smtClean="0"/>
          </a:p>
          <a:p>
            <a:r>
              <a:rPr lang="en-GB" dirty="0" smtClean="0"/>
              <a:t>List typical code and design defects that may be identified by static analysis tools (K1)</a:t>
            </a:r>
          </a:p>
        </p:txBody>
      </p:sp>
      <p:sp>
        <p:nvSpPr>
          <p:cNvPr id="25602" name="Rectangle 4"/>
          <p:cNvSpPr>
            <a:spLocks noGrp="1" noChangeArrowheads="1"/>
          </p:cNvSpPr>
          <p:nvPr>
            <p:ph type="title"/>
          </p:nvPr>
        </p:nvSpPr>
        <p:spPr/>
        <p:txBody>
          <a:bodyPr/>
          <a:lstStyle/>
          <a:p>
            <a:r>
              <a:rPr lang="en-GB" dirty="0" smtClean="0"/>
              <a:t>3.3 Static Analysis by Tools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12"/>
          <p:cNvSpPr>
            <a:spLocks noGrp="1" noChangeArrowheads="1"/>
          </p:cNvSpPr>
          <p:nvPr>
            <p:ph type="body" sz="quarter" idx="15"/>
          </p:nvPr>
        </p:nvSpPr>
        <p:spPr/>
        <p:txBody>
          <a:bodyPr/>
          <a:lstStyle/>
          <a:p>
            <a:r>
              <a:rPr lang="en-US" dirty="0" smtClean="0"/>
              <a:t>Static Analysis aims to find defects in source code and software models</a:t>
            </a:r>
          </a:p>
          <a:p>
            <a:pPr lvl="1"/>
            <a:r>
              <a:rPr lang="en-US" dirty="0"/>
              <a:t>B</a:t>
            </a:r>
            <a:r>
              <a:rPr lang="en-US" dirty="0" smtClean="0"/>
              <a:t>ut without executing the system’s code</a:t>
            </a:r>
            <a:br>
              <a:rPr lang="en-US" dirty="0" smtClean="0"/>
            </a:br>
            <a:endParaRPr lang="en-US" dirty="0" smtClean="0"/>
          </a:p>
          <a:p>
            <a:r>
              <a:rPr lang="en-US" dirty="0" smtClean="0"/>
              <a:t>Static Analysis is performed by specialised tools, rather than human involvement</a:t>
            </a:r>
          </a:p>
          <a:p>
            <a:pPr lvl="1"/>
            <a:r>
              <a:rPr lang="en-US" dirty="0"/>
              <a:t>A</a:t>
            </a:r>
            <a:r>
              <a:rPr lang="en-US" dirty="0" smtClean="0"/>
              <a:t>s it is too large a task for manual assessment</a:t>
            </a:r>
            <a:br>
              <a:rPr lang="en-US" dirty="0" smtClean="0"/>
            </a:br>
            <a:endParaRPr lang="en-US" dirty="0" smtClean="0"/>
          </a:p>
          <a:p>
            <a:r>
              <a:rPr lang="en-US" dirty="0" smtClean="0"/>
              <a:t>Locates defects that can be hard to find with dynamic testing</a:t>
            </a:r>
          </a:p>
        </p:txBody>
      </p:sp>
      <p:sp>
        <p:nvSpPr>
          <p:cNvPr id="1032" name="Rectangle 13"/>
          <p:cNvSpPr>
            <a:spLocks noGrp="1" noChangeArrowheads="1"/>
          </p:cNvSpPr>
          <p:nvPr>
            <p:ph type="title"/>
          </p:nvPr>
        </p:nvSpPr>
        <p:spPr/>
        <p:txBody>
          <a:bodyPr/>
          <a:lstStyle/>
          <a:p>
            <a:r>
              <a:rPr lang="en-US" dirty="0" smtClean="0"/>
              <a:t>Static Analysis by Tools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8"/>
          <p:cNvSpPr>
            <a:spLocks noGrp="1" noChangeArrowheads="1"/>
          </p:cNvSpPr>
          <p:nvPr>
            <p:ph type="body" sz="quarter" idx="15"/>
          </p:nvPr>
        </p:nvSpPr>
        <p:spPr/>
        <p:txBody>
          <a:bodyPr/>
          <a:lstStyle/>
          <a:p>
            <a:pPr marL="0" indent="0">
              <a:buNone/>
            </a:pPr>
            <a:r>
              <a:rPr lang="en-GB" dirty="0" smtClean="0"/>
              <a:t>The value of static analysis is:</a:t>
            </a:r>
          </a:p>
          <a:p>
            <a:pPr marL="0" indent="0">
              <a:buNone/>
            </a:pPr>
            <a:endParaRPr lang="en-GB" dirty="0" smtClean="0"/>
          </a:p>
          <a:p>
            <a:r>
              <a:rPr lang="en-GB" dirty="0" smtClean="0"/>
              <a:t>Early detection of defects prior to test execution</a:t>
            </a:r>
          </a:p>
          <a:p>
            <a:endParaRPr lang="en-GB" dirty="0" smtClean="0"/>
          </a:p>
          <a:p>
            <a:r>
              <a:rPr lang="en-GB" dirty="0" smtClean="0"/>
              <a:t>Early warning about complex code or design</a:t>
            </a:r>
          </a:p>
          <a:p>
            <a:endParaRPr lang="en-GB" dirty="0" smtClean="0"/>
          </a:p>
          <a:p>
            <a:r>
              <a:rPr lang="en-GB" dirty="0" smtClean="0"/>
              <a:t>Identify structural defects not easily found by dynamic testing</a:t>
            </a:r>
          </a:p>
          <a:p>
            <a:endParaRPr lang="en-GB" dirty="0" smtClean="0"/>
          </a:p>
          <a:p>
            <a:r>
              <a:rPr lang="en-GB" dirty="0" smtClean="0"/>
              <a:t>Detect dependencies and inconsistencies in software models such as links</a:t>
            </a:r>
          </a:p>
          <a:p>
            <a:endParaRPr lang="en-GB" dirty="0" smtClean="0"/>
          </a:p>
          <a:p>
            <a:r>
              <a:rPr lang="en-GB" dirty="0" smtClean="0"/>
              <a:t>Check maintainability of code and design</a:t>
            </a:r>
          </a:p>
          <a:p>
            <a:endParaRPr lang="en-GB" dirty="0" smtClean="0"/>
          </a:p>
          <a:p>
            <a:r>
              <a:rPr lang="en-GB" dirty="0" smtClean="0"/>
              <a:t>Defect prevention</a:t>
            </a:r>
          </a:p>
        </p:txBody>
      </p:sp>
      <p:sp>
        <p:nvSpPr>
          <p:cNvPr id="26626" name="Rectangle 7"/>
          <p:cNvSpPr>
            <a:spLocks noGrp="1" noChangeArrowheads="1"/>
          </p:cNvSpPr>
          <p:nvPr>
            <p:ph type="title"/>
          </p:nvPr>
        </p:nvSpPr>
        <p:spPr/>
        <p:txBody>
          <a:bodyPr/>
          <a:lstStyle/>
          <a:p>
            <a:r>
              <a:rPr lang="en-GB" smtClean="0"/>
              <a:t>Why Perform Static Analysis?</a:t>
            </a:r>
            <a:endParaRPr lang="en-GB"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smtClean="0"/>
              <a:t>Typical defects found by static analysis tools include:</a:t>
            </a:r>
          </a:p>
          <a:p>
            <a:pPr lvl="1"/>
            <a:r>
              <a:rPr lang="en-GB" dirty="0" smtClean="0"/>
              <a:t>Referencing a variable with an undefined value</a:t>
            </a:r>
          </a:p>
          <a:p>
            <a:pPr lvl="1"/>
            <a:r>
              <a:rPr lang="en-GB" dirty="0" smtClean="0"/>
              <a:t>Variables that are not used or improperly declared</a:t>
            </a:r>
          </a:p>
          <a:p>
            <a:pPr lvl="1"/>
            <a:r>
              <a:rPr lang="en-GB" dirty="0"/>
              <a:t>Inconsistent component interfaces</a:t>
            </a:r>
          </a:p>
          <a:p>
            <a:pPr lvl="1"/>
            <a:r>
              <a:rPr lang="en-GB" dirty="0"/>
              <a:t>Unreachable (dead) </a:t>
            </a:r>
            <a:r>
              <a:rPr lang="en-GB" dirty="0" smtClean="0"/>
              <a:t>code, including uncalled </a:t>
            </a:r>
            <a:r>
              <a:rPr lang="en-GB" dirty="0"/>
              <a:t>functions and procedures</a:t>
            </a:r>
          </a:p>
          <a:p>
            <a:pPr lvl="1"/>
            <a:r>
              <a:rPr lang="en-GB" dirty="0"/>
              <a:t>Missing and erroneous logic, e.g. infinite loops</a:t>
            </a:r>
          </a:p>
          <a:p>
            <a:pPr lvl="1"/>
            <a:r>
              <a:rPr lang="en-GB" dirty="0" smtClean="0"/>
              <a:t>Overly complicated constructs</a:t>
            </a:r>
            <a:endParaRPr lang="en-GB" dirty="0"/>
          </a:p>
          <a:p>
            <a:pPr lvl="1"/>
            <a:r>
              <a:rPr lang="en-GB" dirty="0" smtClean="0"/>
              <a:t>Syntax </a:t>
            </a:r>
            <a:r>
              <a:rPr lang="en-GB" dirty="0"/>
              <a:t>violations</a:t>
            </a:r>
          </a:p>
          <a:p>
            <a:pPr lvl="1"/>
            <a:r>
              <a:rPr lang="en-GB" dirty="0" smtClean="0"/>
              <a:t>Programming standards violations</a:t>
            </a:r>
          </a:p>
          <a:p>
            <a:pPr lvl="1"/>
            <a:r>
              <a:rPr lang="en-GB" dirty="0" smtClean="0"/>
              <a:t>Security vulnerabilities</a:t>
            </a:r>
            <a:br>
              <a:rPr lang="en-GB" dirty="0" smtClean="0"/>
            </a:br>
            <a:endParaRPr lang="en-GB" dirty="0" smtClean="0"/>
          </a:p>
          <a:p>
            <a:r>
              <a:rPr lang="en-GB" dirty="0" smtClean="0"/>
              <a:t>Compilers may perform some static analysis, including calculation of metrics</a:t>
            </a:r>
          </a:p>
          <a:p>
            <a:endParaRPr lang="en-GB" dirty="0"/>
          </a:p>
        </p:txBody>
      </p:sp>
      <p:sp>
        <p:nvSpPr>
          <p:cNvPr id="2" name="Title 1"/>
          <p:cNvSpPr>
            <a:spLocks noGrp="1"/>
          </p:cNvSpPr>
          <p:nvPr>
            <p:ph type="title"/>
          </p:nvPr>
        </p:nvSpPr>
        <p:spPr/>
        <p:txBody>
          <a:bodyPr/>
          <a:lstStyle/>
          <a:p>
            <a:r>
              <a:rPr lang="en-GB" dirty="0" smtClean="0"/>
              <a:t>Benefits of Static Analysis</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15"/>
          </p:nvPr>
        </p:nvSpPr>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This will loop forever as the condition ‘While A &gt; 0’ will always be True</a:t>
            </a:r>
          </a:p>
        </p:txBody>
      </p:sp>
      <p:sp>
        <p:nvSpPr>
          <p:cNvPr id="2" name="Title 1"/>
          <p:cNvSpPr>
            <a:spLocks noGrp="1"/>
          </p:cNvSpPr>
          <p:nvPr>
            <p:ph type="title"/>
          </p:nvPr>
        </p:nvSpPr>
        <p:spPr/>
        <p:txBody>
          <a:bodyPr/>
          <a:lstStyle/>
          <a:p>
            <a:r>
              <a:rPr lang="en-GB" dirty="0" smtClean="0"/>
              <a:t>Looping Code</a:t>
            </a:r>
            <a:endParaRPr lang="en-GB" dirty="0"/>
          </a:p>
        </p:txBody>
      </p:sp>
      <p:grpSp>
        <p:nvGrpSpPr>
          <p:cNvPr id="23" name="Group 22"/>
          <p:cNvGrpSpPr/>
          <p:nvPr/>
        </p:nvGrpSpPr>
        <p:grpSpPr>
          <a:xfrm>
            <a:off x="2724365" y="783403"/>
            <a:ext cx="4785946" cy="4248150"/>
            <a:chOff x="3308839" y="1773238"/>
            <a:chExt cx="4785946" cy="4248150"/>
          </a:xfrm>
        </p:grpSpPr>
        <p:sp>
          <p:nvSpPr>
            <p:cNvPr id="5" name="AutoShape 8"/>
            <p:cNvSpPr>
              <a:spLocks noChangeArrowheads="1"/>
            </p:cNvSpPr>
            <p:nvPr/>
          </p:nvSpPr>
          <p:spPr bwMode="auto">
            <a:xfrm>
              <a:off x="3574806" y="2387601"/>
              <a:ext cx="1261696" cy="609600"/>
            </a:xfrm>
            <a:prstGeom prst="flowChartProcess">
              <a:avLst/>
            </a:prstGeom>
            <a:solidFill>
              <a:schemeClr val="accent1"/>
            </a:solidFill>
            <a:ln w="12700" algn="ctr">
              <a:solidFill>
                <a:schemeClr val="tx1"/>
              </a:solidFill>
              <a:miter lim="800000"/>
              <a:headEnd type="none" w="sm" len="sm"/>
              <a:tailEnd type="none" w="sm" len="sm"/>
            </a:ln>
            <a:effectLst/>
          </p:spPr>
          <p:txBody>
            <a:bodyPr wrap="none" anchor="ctr"/>
            <a:lstStyle/>
            <a:p>
              <a:pPr algn="ctr"/>
              <a:r>
                <a:rPr lang="en-GB" sz="1800" b="1" dirty="0" smtClean="0"/>
                <a:t>A </a:t>
              </a:r>
              <a:r>
                <a:rPr lang="en-GB" sz="1800" b="1" dirty="0"/>
                <a:t>= 10</a:t>
              </a:r>
            </a:p>
          </p:txBody>
        </p:sp>
        <p:sp>
          <p:nvSpPr>
            <p:cNvPr id="6" name="AutoShape 9"/>
            <p:cNvSpPr>
              <a:spLocks noChangeArrowheads="1"/>
            </p:cNvSpPr>
            <p:nvPr/>
          </p:nvSpPr>
          <p:spPr bwMode="auto">
            <a:xfrm>
              <a:off x="3541835" y="5411788"/>
              <a:ext cx="1327638" cy="609600"/>
            </a:xfrm>
            <a:prstGeom prst="flowChartProcess">
              <a:avLst/>
            </a:prstGeom>
            <a:solidFill>
              <a:schemeClr val="accent1"/>
            </a:solidFill>
            <a:ln w="12700" algn="ctr">
              <a:solidFill>
                <a:schemeClr val="tx1"/>
              </a:solidFill>
              <a:miter lim="800000"/>
              <a:headEnd type="none" w="sm" len="sm"/>
              <a:tailEnd type="none" w="sm" len="sm"/>
            </a:ln>
            <a:effectLst/>
          </p:spPr>
          <p:txBody>
            <a:bodyPr wrap="none" anchor="ctr"/>
            <a:lstStyle/>
            <a:p>
              <a:pPr algn="ctr"/>
              <a:r>
                <a:rPr lang="en-GB" sz="1800" b="1" dirty="0" smtClean="0"/>
                <a:t>Display A</a:t>
              </a:r>
              <a:endParaRPr lang="en-GB" sz="1800" b="1" dirty="0"/>
            </a:p>
          </p:txBody>
        </p:sp>
        <p:sp>
          <p:nvSpPr>
            <p:cNvPr id="7" name="AutoShape 10"/>
            <p:cNvSpPr>
              <a:spLocks noChangeArrowheads="1"/>
            </p:cNvSpPr>
            <p:nvPr/>
          </p:nvSpPr>
          <p:spPr bwMode="auto">
            <a:xfrm>
              <a:off x="3308839" y="3900488"/>
              <a:ext cx="1793631" cy="825500"/>
            </a:xfrm>
            <a:prstGeom prst="flowChartDecision">
              <a:avLst/>
            </a:prstGeom>
            <a:solidFill>
              <a:schemeClr val="accent1"/>
            </a:solidFill>
            <a:ln w="12700" algn="ctr">
              <a:solidFill>
                <a:schemeClr val="tx1"/>
              </a:solidFill>
              <a:miter lim="800000"/>
              <a:headEnd type="none" w="sm" len="sm"/>
              <a:tailEnd type="none" w="sm" len="sm"/>
            </a:ln>
            <a:effectLst/>
          </p:spPr>
          <p:txBody>
            <a:bodyPr wrap="none" lIns="0" anchor="ctr"/>
            <a:lstStyle/>
            <a:p>
              <a:pPr algn="ctr"/>
              <a:r>
                <a:rPr lang="en-GB" sz="1600" b="1" dirty="0"/>
                <a:t>While A &gt; 0</a:t>
              </a:r>
            </a:p>
          </p:txBody>
        </p:sp>
        <p:sp>
          <p:nvSpPr>
            <p:cNvPr id="8" name="AutoShape 11"/>
            <p:cNvSpPr>
              <a:spLocks noChangeArrowheads="1"/>
            </p:cNvSpPr>
            <p:nvPr/>
          </p:nvSpPr>
          <p:spPr bwMode="auto">
            <a:xfrm>
              <a:off x="6786197" y="4008438"/>
              <a:ext cx="1308588" cy="609600"/>
            </a:xfrm>
            <a:prstGeom prst="flowChartProcess">
              <a:avLst/>
            </a:prstGeom>
            <a:solidFill>
              <a:schemeClr val="accent1"/>
            </a:solidFill>
            <a:ln w="12700" algn="ctr">
              <a:solidFill>
                <a:schemeClr val="tx1"/>
              </a:solidFill>
              <a:miter lim="800000"/>
              <a:headEnd type="none" w="sm" len="sm"/>
              <a:tailEnd type="none" w="sm" len="sm"/>
            </a:ln>
            <a:effectLst/>
          </p:spPr>
          <p:txBody>
            <a:bodyPr wrap="none" anchor="ctr"/>
            <a:lstStyle/>
            <a:p>
              <a:pPr algn="ctr"/>
              <a:r>
                <a:rPr lang="en-GB" sz="1800" b="1" dirty="0" smtClean="0"/>
                <a:t>Display</a:t>
              </a:r>
              <a:br>
                <a:rPr lang="en-GB" sz="1800" b="1" dirty="0" smtClean="0"/>
              </a:br>
              <a:r>
                <a:rPr lang="en-GB" sz="1800" b="1" dirty="0"/>
                <a:t>"</a:t>
              </a:r>
              <a:r>
                <a:rPr lang="en-GB" sz="1800" b="1" dirty="0" smtClean="0"/>
                <a:t>Goodbye"</a:t>
              </a:r>
              <a:endParaRPr lang="en-GB" sz="1800" b="1" dirty="0"/>
            </a:p>
          </p:txBody>
        </p:sp>
        <p:cxnSp>
          <p:nvCxnSpPr>
            <p:cNvPr id="9" name="AutoShape 14"/>
            <p:cNvCxnSpPr>
              <a:cxnSpLocks noChangeShapeType="1"/>
              <a:stCxn id="5" idx="2"/>
              <a:endCxn id="11" idx="0"/>
            </p:cNvCxnSpPr>
            <p:nvPr/>
          </p:nvCxnSpPr>
          <p:spPr bwMode="auto">
            <a:xfrm>
              <a:off x="4205654" y="2997201"/>
              <a:ext cx="0" cy="327025"/>
            </a:xfrm>
            <a:prstGeom prst="straightConnector1">
              <a:avLst/>
            </a:prstGeom>
            <a:noFill/>
            <a:ln w="12700">
              <a:solidFill>
                <a:schemeClr val="tx1"/>
              </a:solidFill>
              <a:round/>
              <a:headEnd/>
              <a:tailEnd type="triangle" w="med" len="med"/>
            </a:ln>
            <a:effectLst/>
          </p:spPr>
        </p:cxnSp>
        <p:cxnSp>
          <p:nvCxnSpPr>
            <p:cNvPr id="10" name="AutoShape 15"/>
            <p:cNvCxnSpPr>
              <a:cxnSpLocks noChangeShapeType="1"/>
              <a:stCxn id="7" idx="2"/>
              <a:endCxn id="6" idx="0"/>
            </p:cNvCxnSpPr>
            <p:nvPr/>
          </p:nvCxnSpPr>
          <p:spPr bwMode="auto">
            <a:xfrm flipH="1">
              <a:off x="4205654" y="4725988"/>
              <a:ext cx="1" cy="685800"/>
            </a:xfrm>
            <a:prstGeom prst="straightConnector1">
              <a:avLst/>
            </a:prstGeom>
            <a:noFill/>
            <a:ln w="12700">
              <a:solidFill>
                <a:schemeClr val="tx1"/>
              </a:solidFill>
              <a:round/>
              <a:headEnd/>
              <a:tailEnd type="triangle" w="med" len="med"/>
            </a:ln>
            <a:effectLst/>
          </p:spPr>
        </p:cxnSp>
        <p:sp>
          <p:nvSpPr>
            <p:cNvPr id="11" name="AutoShape 17"/>
            <p:cNvSpPr>
              <a:spLocks noChangeArrowheads="1"/>
            </p:cNvSpPr>
            <p:nvPr/>
          </p:nvSpPr>
          <p:spPr bwMode="auto">
            <a:xfrm>
              <a:off x="4097654" y="3324226"/>
              <a:ext cx="216000" cy="215900"/>
            </a:xfrm>
            <a:prstGeom prst="flowChartConnector">
              <a:avLst/>
            </a:prstGeom>
            <a:solidFill>
              <a:schemeClr val="accent1"/>
            </a:solidFill>
            <a:ln w="12700" algn="ctr">
              <a:solidFill>
                <a:schemeClr val="tx1"/>
              </a:solidFill>
              <a:round/>
              <a:headEnd/>
              <a:tailEnd/>
            </a:ln>
            <a:effectLst/>
          </p:spPr>
          <p:txBody>
            <a:bodyPr wrap="none" anchor="ctr"/>
            <a:lstStyle/>
            <a:p>
              <a:endParaRPr lang="en-GB" dirty="0"/>
            </a:p>
          </p:txBody>
        </p:sp>
        <p:cxnSp>
          <p:nvCxnSpPr>
            <p:cNvPr id="12" name="AutoShape 18"/>
            <p:cNvCxnSpPr>
              <a:cxnSpLocks noChangeShapeType="1"/>
              <a:stCxn id="11" idx="4"/>
              <a:endCxn id="7" idx="0"/>
            </p:cNvCxnSpPr>
            <p:nvPr/>
          </p:nvCxnSpPr>
          <p:spPr bwMode="auto">
            <a:xfrm>
              <a:off x="4205654" y="3540126"/>
              <a:ext cx="1" cy="360362"/>
            </a:xfrm>
            <a:prstGeom prst="straightConnector1">
              <a:avLst/>
            </a:prstGeom>
            <a:noFill/>
            <a:ln w="12700">
              <a:solidFill>
                <a:schemeClr val="tx1"/>
              </a:solidFill>
              <a:round/>
              <a:headEnd/>
              <a:tailEnd type="triangle" w="med" len="med"/>
            </a:ln>
            <a:effectLst/>
          </p:spPr>
        </p:cxnSp>
        <p:cxnSp>
          <p:nvCxnSpPr>
            <p:cNvPr id="13" name="AutoShape 19"/>
            <p:cNvCxnSpPr>
              <a:cxnSpLocks noChangeShapeType="1"/>
              <a:stCxn id="6" idx="2"/>
              <a:endCxn id="11" idx="2"/>
            </p:cNvCxnSpPr>
            <p:nvPr/>
          </p:nvCxnSpPr>
          <p:spPr bwMode="auto">
            <a:xfrm rot="5400000" flipH="1">
              <a:off x="2857048" y="4672782"/>
              <a:ext cx="2589212" cy="108000"/>
            </a:xfrm>
            <a:prstGeom prst="bentConnector4">
              <a:avLst>
                <a:gd name="adj1" fmla="val -8829"/>
                <a:gd name="adj2" fmla="val 1157998"/>
              </a:avLst>
            </a:prstGeom>
            <a:noFill/>
            <a:ln w="12700">
              <a:solidFill>
                <a:schemeClr val="tx1"/>
              </a:solidFill>
              <a:miter lim="800000"/>
              <a:headEnd/>
              <a:tailEnd type="triangle" w="med" len="med"/>
            </a:ln>
            <a:effectLst/>
          </p:spPr>
        </p:cxnSp>
        <p:cxnSp>
          <p:nvCxnSpPr>
            <p:cNvPr id="14" name="AutoShape 20"/>
            <p:cNvCxnSpPr>
              <a:cxnSpLocks noChangeShapeType="1"/>
              <a:stCxn id="7" idx="3"/>
              <a:endCxn id="8" idx="1"/>
            </p:cNvCxnSpPr>
            <p:nvPr/>
          </p:nvCxnSpPr>
          <p:spPr bwMode="auto">
            <a:xfrm>
              <a:off x="5102470" y="4313238"/>
              <a:ext cx="1683727" cy="0"/>
            </a:xfrm>
            <a:prstGeom prst="straightConnector1">
              <a:avLst/>
            </a:prstGeom>
            <a:noFill/>
            <a:ln w="12700">
              <a:solidFill>
                <a:schemeClr val="tx1"/>
              </a:solidFill>
              <a:round/>
              <a:headEnd/>
              <a:tailEnd type="triangle" w="med" len="med"/>
            </a:ln>
            <a:effectLst/>
          </p:spPr>
        </p:cxnSp>
        <p:sp>
          <p:nvSpPr>
            <p:cNvPr id="15" name="AutoShape 21"/>
            <p:cNvSpPr>
              <a:spLocks noChangeArrowheads="1"/>
            </p:cNvSpPr>
            <p:nvPr/>
          </p:nvSpPr>
          <p:spPr bwMode="auto">
            <a:xfrm>
              <a:off x="7340845" y="5700713"/>
              <a:ext cx="216000" cy="215900"/>
            </a:xfrm>
            <a:prstGeom prst="flowChartConnector">
              <a:avLst/>
            </a:prstGeom>
            <a:solidFill>
              <a:schemeClr val="accent1"/>
            </a:solidFill>
            <a:ln w="12700" algn="ctr">
              <a:solidFill>
                <a:schemeClr val="tx1"/>
              </a:solidFill>
              <a:round/>
              <a:headEnd/>
              <a:tailEnd/>
            </a:ln>
            <a:effectLst/>
          </p:spPr>
          <p:txBody>
            <a:bodyPr wrap="none" anchor="ctr"/>
            <a:lstStyle/>
            <a:p>
              <a:endParaRPr lang="en-GB" dirty="0"/>
            </a:p>
          </p:txBody>
        </p:sp>
        <p:cxnSp>
          <p:nvCxnSpPr>
            <p:cNvPr id="16" name="AutoShape 22"/>
            <p:cNvCxnSpPr>
              <a:cxnSpLocks noChangeShapeType="1"/>
              <a:stCxn id="8" idx="2"/>
              <a:endCxn id="15" idx="0"/>
            </p:cNvCxnSpPr>
            <p:nvPr/>
          </p:nvCxnSpPr>
          <p:spPr bwMode="auto">
            <a:xfrm>
              <a:off x="7440491" y="4618038"/>
              <a:ext cx="8354" cy="1082675"/>
            </a:xfrm>
            <a:prstGeom prst="straightConnector1">
              <a:avLst/>
            </a:prstGeom>
            <a:noFill/>
            <a:ln w="12700">
              <a:solidFill>
                <a:schemeClr val="tx1"/>
              </a:solidFill>
              <a:round/>
              <a:headEnd/>
              <a:tailEnd type="triangle" w="med" len="med"/>
            </a:ln>
            <a:effectLst/>
          </p:spPr>
        </p:cxnSp>
        <p:sp>
          <p:nvSpPr>
            <p:cNvPr id="17" name="Text Box 24"/>
            <p:cNvSpPr txBox="1">
              <a:spLocks noChangeArrowheads="1"/>
            </p:cNvSpPr>
            <p:nvPr/>
          </p:nvSpPr>
          <p:spPr bwMode="auto">
            <a:xfrm>
              <a:off x="5117086" y="3962009"/>
              <a:ext cx="325730" cy="369332"/>
            </a:xfrm>
            <a:prstGeom prst="rect">
              <a:avLst/>
            </a:prstGeom>
            <a:noFill/>
            <a:ln w="12700" algn="ctr">
              <a:noFill/>
              <a:miter lim="800000"/>
              <a:headEnd/>
              <a:tailEnd/>
            </a:ln>
            <a:effectLst/>
          </p:spPr>
          <p:txBody>
            <a:bodyPr wrap="none">
              <a:spAutoFit/>
            </a:bodyPr>
            <a:lstStyle/>
            <a:p>
              <a:r>
                <a:rPr lang="en-GB" sz="1800" b="1" dirty="0" smtClean="0"/>
                <a:t>F</a:t>
              </a:r>
              <a:endParaRPr lang="en-GB" sz="1800" b="1" dirty="0"/>
            </a:p>
          </p:txBody>
        </p:sp>
        <p:sp>
          <p:nvSpPr>
            <p:cNvPr id="18" name="AutoShape 25"/>
            <p:cNvSpPr>
              <a:spLocks noChangeArrowheads="1"/>
            </p:cNvSpPr>
            <p:nvPr/>
          </p:nvSpPr>
          <p:spPr bwMode="auto">
            <a:xfrm>
              <a:off x="4097654" y="1773238"/>
              <a:ext cx="216000" cy="215900"/>
            </a:xfrm>
            <a:prstGeom prst="flowChartConnector">
              <a:avLst/>
            </a:prstGeom>
            <a:solidFill>
              <a:schemeClr val="accent1"/>
            </a:solidFill>
            <a:ln w="12700" algn="ctr">
              <a:solidFill>
                <a:schemeClr val="tx1"/>
              </a:solidFill>
              <a:round/>
              <a:headEnd/>
              <a:tailEnd/>
            </a:ln>
            <a:effectLst/>
          </p:spPr>
          <p:txBody>
            <a:bodyPr wrap="none" anchor="ctr"/>
            <a:lstStyle/>
            <a:p>
              <a:endParaRPr lang="en-GB" dirty="0"/>
            </a:p>
          </p:txBody>
        </p:sp>
        <p:cxnSp>
          <p:nvCxnSpPr>
            <p:cNvPr id="19" name="AutoShape 26"/>
            <p:cNvCxnSpPr>
              <a:cxnSpLocks noChangeShapeType="1"/>
              <a:stCxn id="18" idx="4"/>
              <a:endCxn id="5" idx="0"/>
            </p:cNvCxnSpPr>
            <p:nvPr/>
          </p:nvCxnSpPr>
          <p:spPr bwMode="auto">
            <a:xfrm>
              <a:off x="4205654" y="1989138"/>
              <a:ext cx="0" cy="398463"/>
            </a:xfrm>
            <a:prstGeom prst="straightConnector1">
              <a:avLst/>
            </a:prstGeom>
            <a:noFill/>
            <a:ln w="12700">
              <a:solidFill>
                <a:schemeClr val="tx1"/>
              </a:solidFill>
              <a:round/>
              <a:headEnd/>
              <a:tailEnd type="triangle" w="med" len="med"/>
            </a:ln>
            <a:effectLst/>
          </p:spPr>
        </p:cxnSp>
        <p:sp>
          <p:nvSpPr>
            <p:cNvPr id="20" name="Text Box 28"/>
            <p:cNvSpPr txBox="1">
              <a:spLocks noChangeArrowheads="1"/>
            </p:cNvSpPr>
            <p:nvPr/>
          </p:nvSpPr>
          <p:spPr bwMode="auto">
            <a:xfrm>
              <a:off x="4199793" y="4674169"/>
              <a:ext cx="325730" cy="369332"/>
            </a:xfrm>
            <a:prstGeom prst="rect">
              <a:avLst/>
            </a:prstGeom>
            <a:noFill/>
            <a:ln w="12700" algn="ctr">
              <a:noFill/>
              <a:miter lim="800000"/>
              <a:headEnd/>
              <a:tailEnd/>
            </a:ln>
            <a:effectLst/>
          </p:spPr>
          <p:txBody>
            <a:bodyPr wrap="none">
              <a:spAutoFit/>
            </a:bodyPr>
            <a:lstStyle/>
            <a:p>
              <a:r>
                <a:rPr lang="en-GB" sz="1800" b="1" dirty="0" smtClean="0"/>
                <a:t>T</a:t>
              </a:r>
              <a:endParaRPr lang="en-GB" sz="18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xEl>
                                              <p:pRg st="12" end="12"/>
                                            </p:txEl>
                                          </p:spTgt>
                                        </p:tgtEl>
                                        <p:attrNameLst>
                                          <p:attrName>style.visibility</p:attrName>
                                        </p:attrNameLst>
                                      </p:cBhvr>
                                      <p:to>
                                        <p:strVal val="visible"/>
                                      </p:to>
                                    </p:set>
                                    <p:animEffect transition="in" filter="dissolve">
                                      <p:cBhvr>
                                        <p:cTn id="7" dur="500"/>
                                        <p:tgtEl>
                                          <p:spTgt spid="2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quarter" idx="15"/>
          </p:nvPr>
        </p:nvSpPr>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The statement ‘Cannot drive’ will never be executed as the condition ‘If over 18’ will always be True</a:t>
            </a:r>
            <a:endParaRPr lang="en-GB" dirty="0"/>
          </a:p>
        </p:txBody>
      </p:sp>
      <p:sp>
        <p:nvSpPr>
          <p:cNvPr id="2" name="Title 1"/>
          <p:cNvSpPr>
            <a:spLocks noGrp="1"/>
          </p:cNvSpPr>
          <p:nvPr>
            <p:ph type="title"/>
          </p:nvPr>
        </p:nvSpPr>
        <p:spPr/>
        <p:txBody>
          <a:bodyPr/>
          <a:lstStyle/>
          <a:p>
            <a:r>
              <a:rPr lang="en-GB" dirty="0" smtClean="0"/>
              <a:t>Unreachable Code </a:t>
            </a:r>
            <a:endParaRPr lang="en-GB" dirty="0"/>
          </a:p>
        </p:txBody>
      </p:sp>
      <p:grpSp>
        <p:nvGrpSpPr>
          <p:cNvPr id="29" name="Group 28"/>
          <p:cNvGrpSpPr/>
          <p:nvPr/>
        </p:nvGrpSpPr>
        <p:grpSpPr>
          <a:xfrm>
            <a:off x="880855" y="889126"/>
            <a:ext cx="7378212" cy="4515713"/>
            <a:chOff x="1248508" y="1511308"/>
            <a:chExt cx="7378212" cy="4515713"/>
          </a:xfrm>
        </p:grpSpPr>
        <p:sp>
          <p:nvSpPr>
            <p:cNvPr id="4" name="AutoShape 6"/>
            <p:cNvSpPr>
              <a:spLocks noChangeArrowheads="1"/>
            </p:cNvSpPr>
            <p:nvPr/>
          </p:nvSpPr>
          <p:spPr bwMode="auto">
            <a:xfrm>
              <a:off x="1513743" y="1981208"/>
              <a:ext cx="1261696" cy="609600"/>
            </a:xfrm>
            <a:prstGeom prst="flowChartProcess">
              <a:avLst/>
            </a:prstGeom>
            <a:solidFill>
              <a:schemeClr val="accent1"/>
            </a:solidFill>
            <a:ln w="12700" algn="ctr">
              <a:solidFill>
                <a:schemeClr val="tx1"/>
              </a:solidFill>
              <a:miter lim="800000"/>
              <a:headEnd type="none" w="sm" len="sm"/>
              <a:tailEnd type="none" w="sm" len="sm"/>
            </a:ln>
            <a:effectLst/>
          </p:spPr>
          <p:txBody>
            <a:bodyPr wrap="none" anchor="ctr"/>
            <a:lstStyle/>
            <a:p>
              <a:pPr algn="ctr"/>
              <a:r>
                <a:rPr lang="en-GB" sz="1600" b="1" dirty="0" smtClean="0"/>
                <a:t> Read </a:t>
              </a:r>
              <a:r>
                <a:rPr lang="en-GB" sz="1600" b="1" dirty="0"/>
                <a:t>age</a:t>
              </a:r>
            </a:p>
          </p:txBody>
        </p:sp>
        <p:sp>
          <p:nvSpPr>
            <p:cNvPr id="5" name="AutoShape 8"/>
            <p:cNvSpPr>
              <a:spLocks noChangeArrowheads="1"/>
            </p:cNvSpPr>
            <p:nvPr/>
          </p:nvSpPr>
          <p:spPr bwMode="auto">
            <a:xfrm>
              <a:off x="1248508" y="2951171"/>
              <a:ext cx="1793631" cy="825500"/>
            </a:xfrm>
            <a:prstGeom prst="flowChartDecision">
              <a:avLst/>
            </a:prstGeom>
            <a:solidFill>
              <a:schemeClr val="accent1"/>
            </a:solidFill>
            <a:ln w="12700" algn="ctr">
              <a:solidFill>
                <a:schemeClr val="tx1"/>
              </a:solidFill>
              <a:miter lim="800000"/>
              <a:headEnd type="none" w="sm" len="sm"/>
              <a:tailEnd type="none" w="sm" len="sm"/>
            </a:ln>
            <a:effectLst/>
          </p:spPr>
          <p:txBody>
            <a:bodyPr wrap="none" anchor="ctr"/>
            <a:lstStyle/>
            <a:p>
              <a:pPr algn="ctr"/>
              <a:r>
                <a:rPr lang="en-GB" sz="1600" b="1" dirty="0" smtClean="0"/>
                <a:t>If </a:t>
              </a:r>
              <a:r>
                <a:rPr lang="en-GB" sz="1600" b="1" dirty="0"/>
                <a:t>over 21</a:t>
              </a:r>
            </a:p>
          </p:txBody>
        </p:sp>
        <p:sp>
          <p:nvSpPr>
            <p:cNvPr id="6" name="AutoShape 9"/>
            <p:cNvSpPr>
              <a:spLocks noChangeArrowheads="1"/>
            </p:cNvSpPr>
            <p:nvPr/>
          </p:nvSpPr>
          <p:spPr bwMode="auto">
            <a:xfrm>
              <a:off x="5015279" y="3059121"/>
              <a:ext cx="1308589" cy="609600"/>
            </a:xfrm>
            <a:prstGeom prst="flowChartProcess">
              <a:avLst/>
            </a:prstGeom>
            <a:solidFill>
              <a:schemeClr val="accent1"/>
            </a:solidFill>
            <a:ln w="12700" algn="ctr">
              <a:solidFill>
                <a:schemeClr val="tx1"/>
              </a:solidFill>
              <a:miter lim="800000"/>
              <a:headEnd type="none" w="sm" len="sm"/>
              <a:tailEnd type="none" w="sm" len="sm"/>
            </a:ln>
            <a:effectLst/>
          </p:spPr>
          <p:txBody>
            <a:bodyPr wrap="none" anchor="ctr"/>
            <a:lstStyle/>
            <a:p>
              <a:pPr algn="ctr"/>
              <a:r>
                <a:rPr lang="en-GB" sz="1600" b="1" dirty="0"/>
                <a:t>Can be MP</a:t>
              </a:r>
            </a:p>
          </p:txBody>
        </p:sp>
        <p:cxnSp>
          <p:nvCxnSpPr>
            <p:cNvPr id="7" name="AutoShape 10"/>
            <p:cNvCxnSpPr>
              <a:cxnSpLocks noChangeShapeType="1"/>
              <a:stCxn id="4" idx="2"/>
              <a:endCxn id="5" idx="0"/>
            </p:cNvCxnSpPr>
            <p:nvPr/>
          </p:nvCxnSpPr>
          <p:spPr bwMode="auto">
            <a:xfrm>
              <a:off x="2144591" y="2590808"/>
              <a:ext cx="733" cy="360363"/>
            </a:xfrm>
            <a:prstGeom prst="straightConnector1">
              <a:avLst/>
            </a:prstGeom>
            <a:noFill/>
            <a:ln w="12700">
              <a:solidFill>
                <a:schemeClr val="tx1"/>
              </a:solidFill>
              <a:round/>
              <a:headEnd/>
              <a:tailEnd type="triangle" w="med" len="med"/>
            </a:ln>
            <a:effectLst/>
          </p:spPr>
        </p:cxnSp>
        <p:cxnSp>
          <p:nvCxnSpPr>
            <p:cNvPr id="8" name="AutoShape 11"/>
            <p:cNvCxnSpPr>
              <a:cxnSpLocks noChangeShapeType="1"/>
              <a:stCxn id="16" idx="1"/>
              <a:endCxn id="18" idx="3"/>
            </p:cNvCxnSpPr>
            <p:nvPr/>
          </p:nvCxnSpPr>
          <p:spPr bwMode="auto">
            <a:xfrm flipH="1">
              <a:off x="4040066" y="4371983"/>
              <a:ext cx="732692" cy="0"/>
            </a:xfrm>
            <a:prstGeom prst="straightConnector1">
              <a:avLst/>
            </a:prstGeom>
            <a:noFill/>
            <a:ln w="12700">
              <a:solidFill>
                <a:schemeClr val="tx1"/>
              </a:solidFill>
              <a:round/>
              <a:headEnd/>
              <a:tailEnd type="triangle" w="med" len="med"/>
            </a:ln>
            <a:effectLst/>
          </p:spPr>
        </p:cxnSp>
        <p:sp>
          <p:nvSpPr>
            <p:cNvPr id="9" name="AutoShape 12"/>
            <p:cNvSpPr>
              <a:spLocks noChangeArrowheads="1"/>
            </p:cNvSpPr>
            <p:nvPr/>
          </p:nvSpPr>
          <p:spPr bwMode="auto">
            <a:xfrm>
              <a:off x="3974123" y="5811121"/>
              <a:ext cx="216000" cy="215900"/>
            </a:xfrm>
            <a:prstGeom prst="flowChartConnector">
              <a:avLst/>
            </a:prstGeom>
            <a:solidFill>
              <a:schemeClr val="accent1"/>
            </a:solidFill>
            <a:ln w="12700" algn="ctr">
              <a:solidFill>
                <a:schemeClr val="tx1"/>
              </a:solidFill>
              <a:round/>
              <a:headEnd/>
              <a:tailEnd/>
            </a:ln>
            <a:effectLst/>
          </p:spPr>
          <p:txBody>
            <a:bodyPr wrap="none" anchor="ctr"/>
            <a:lstStyle/>
            <a:p>
              <a:endParaRPr lang="en-GB" dirty="0"/>
            </a:p>
          </p:txBody>
        </p:sp>
        <p:cxnSp>
          <p:nvCxnSpPr>
            <p:cNvPr id="10" name="AutoShape 15"/>
            <p:cNvCxnSpPr>
              <a:cxnSpLocks noChangeShapeType="1"/>
              <a:stCxn id="5" idx="3"/>
              <a:endCxn id="6" idx="1"/>
            </p:cNvCxnSpPr>
            <p:nvPr/>
          </p:nvCxnSpPr>
          <p:spPr bwMode="auto">
            <a:xfrm>
              <a:off x="3042139" y="3363921"/>
              <a:ext cx="1973140" cy="0"/>
            </a:xfrm>
            <a:prstGeom prst="straightConnector1">
              <a:avLst/>
            </a:prstGeom>
            <a:noFill/>
            <a:ln w="12700">
              <a:solidFill>
                <a:schemeClr val="tx1"/>
              </a:solidFill>
              <a:round/>
              <a:headEnd/>
              <a:tailEnd type="triangle" w="med" len="med"/>
            </a:ln>
            <a:effectLst/>
          </p:spPr>
        </p:cxnSp>
        <p:sp>
          <p:nvSpPr>
            <p:cNvPr id="11" name="AutoShape 16"/>
            <p:cNvSpPr>
              <a:spLocks noChangeArrowheads="1"/>
            </p:cNvSpPr>
            <p:nvPr/>
          </p:nvSpPr>
          <p:spPr bwMode="auto">
            <a:xfrm>
              <a:off x="5635869" y="5010452"/>
              <a:ext cx="216000" cy="215900"/>
            </a:xfrm>
            <a:prstGeom prst="flowChartConnector">
              <a:avLst/>
            </a:prstGeom>
            <a:solidFill>
              <a:schemeClr val="accent1"/>
            </a:solidFill>
            <a:ln w="12700" algn="ctr">
              <a:solidFill>
                <a:schemeClr val="tx1"/>
              </a:solidFill>
              <a:round/>
              <a:headEnd/>
              <a:tailEnd/>
            </a:ln>
            <a:effectLst/>
          </p:spPr>
          <p:txBody>
            <a:bodyPr wrap="none" anchor="ctr"/>
            <a:lstStyle/>
            <a:p>
              <a:endParaRPr lang="en-GB" dirty="0"/>
            </a:p>
          </p:txBody>
        </p:sp>
        <p:cxnSp>
          <p:nvCxnSpPr>
            <p:cNvPr id="12" name="AutoShape 17"/>
            <p:cNvCxnSpPr>
              <a:cxnSpLocks noChangeShapeType="1"/>
              <a:stCxn id="6" idx="2"/>
              <a:endCxn id="16" idx="0"/>
            </p:cNvCxnSpPr>
            <p:nvPr/>
          </p:nvCxnSpPr>
          <p:spPr bwMode="auto">
            <a:xfrm>
              <a:off x="5669574" y="3668721"/>
              <a:ext cx="0" cy="290512"/>
            </a:xfrm>
            <a:prstGeom prst="straightConnector1">
              <a:avLst/>
            </a:prstGeom>
            <a:noFill/>
            <a:ln w="12700">
              <a:solidFill>
                <a:schemeClr val="tx1"/>
              </a:solidFill>
              <a:round/>
              <a:headEnd/>
              <a:tailEnd type="triangle" w="med" len="med"/>
            </a:ln>
            <a:effectLst/>
          </p:spPr>
        </p:cxnSp>
        <p:sp>
          <p:nvSpPr>
            <p:cNvPr id="13" name="Text Box 18"/>
            <p:cNvSpPr txBox="1">
              <a:spLocks noChangeArrowheads="1"/>
            </p:cNvSpPr>
            <p:nvPr/>
          </p:nvSpPr>
          <p:spPr bwMode="auto">
            <a:xfrm>
              <a:off x="2980313" y="3065275"/>
              <a:ext cx="309700" cy="338554"/>
            </a:xfrm>
            <a:prstGeom prst="rect">
              <a:avLst/>
            </a:prstGeom>
            <a:noFill/>
            <a:ln w="12700" algn="ctr">
              <a:noFill/>
              <a:miter lim="800000"/>
              <a:headEnd/>
              <a:tailEnd/>
            </a:ln>
            <a:effectLst/>
          </p:spPr>
          <p:txBody>
            <a:bodyPr wrap="none">
              <a:spAutoFit/>
            </a:bodyPr>
            <a:lstStyle/>
            <a:p>
              <a:r>
                <a:rPr lang="en-GB" sz="1600" b="1" dirty="0" smtClean="0"/>
                <a:t>T</a:t>
              </a:r>
              <a:endParaRPr lang="en-GB" sz="1600" b="1" dirty="0"/>
            </a:p>
          </p:txBody>
        </p:sp>
        <p:sp>
          <p:nvSpPr>
            <p:cNvPr id="14" name="AutoShape 19"/>
            <p:cNvSpPr>
              <a:spLocks noChangeArrowheads="1"/>
            </p:cNvSpPr>
            <p:nvPr/>
          </p:nvSpPr>
          <p:spPr bwMode="auto">
            <a:xfrm>
              <a:off x="2045677" y="1511308"/>
              <a:ext cx="216000" cy="215900"/>
            </a:xfrm>
            <a:prstGeom prst="flowChartConnector">
              <a:avLst/>
            </a:prstGeom>
            <a:solidFill>
              <a:schemeClr val="accent1"/>
            </a:solidFill>
            <a:ln w="12700" algn="ctr">
              <a:solidFill>
                <a:schemeClr val="tx1"/>
              </a:solidFill>
              <a:round/>
              <a:headEnd/>
              <a:tailEnd/>
            </a:ln>
            <a:effectLst/>
          </p:spPr>
          <p:txBody>
            <a:bodyPr wrap="none" anchor="ctr"/>
            <a:lstStyle/>
            <a:p>
              <a:endParaRPr lang="en-GB" dirty="0"/>
            </a:p>
          </p:txBody>
        </p:sp>
        <p:cxnSp>
          <p:nvCxnSpPr>
            <p:cNvPr id="15" name="AutoShape 20"/>
            <p:cNvCxnSpPr>
              <a:cxnSpLocks noChangeShapeType="1"/>
              <a:stCxn id="14" idx="4"/>
              <a:endCxn id="4" idx="0"/>
            </p:cNvCxnSpPr>
            <p:nvPr/>
          </p:nvCxnSpPr>
          <p:spPr bwMode="auto">
            <a:xfrm flipH="1">
              <a:off x="2144591" y="1727208"/>
              <a:ext cx="9086" cy="254000"/>
            </a:xfrm>
            <a:prstGeom prst="straightConnector1">
              <a:avLst/>
            </a:prstGeom>
            <a:noFill/>
            <a:ln w="12700">
              <a:solidFill>
                <a:schemeClr val="tx1"/>
              </a:solidFill>
              <a:round/>
              <a:headEnd/>
              <a:tailEnd type="triangle" w="med" len="med"/>
            </a:ln>
            <a:effectLst/>
          </p:spPr>
        </p:cxnSp>
        <p:sp>
          <p:nvSpPr>
            <p:cNvPr id="16" name="AutoShape 21"/>
            <p:cNvSpPr>
              <a:spLocks noChangeArrowheads="1"/>
            </p:cNvSpPr>
            <p:nvPr/>
          </p:nvSpPr>
          <p:spPr bwMode="auto">
            <a:xfrm>
              <a:off x="4772758" y="3959233"/>
              <a:ext cx="1793631" cy="825500"/>
            </a:xfrm>
            <a:prstGeom prst="flowChartDecision">
              <a:avLst/>
            </a:prstGeom>
            <a:solidFill>
              <a:schemeClr val="accent1"/>
            </a:solidFill>
            <a:ln w="12700" algn="ctr">
              <a:solidFill>
                <a:schemeClr val="tx1"/>
              </a:solidFill>
              <a:miter lim="800000"/>
              <a:headEnd type="none" w="sm" len="sm"/>
              <a:tailEnd type="none" w="sm" len="sm"/>
            </a:ln>
            <a:effectLst/>
          </p:spPr>
          <p:txBody>
            <a:bodyPr wrap="none" anchor="ctr"/>
            <a:lstStyle/>
            <a:p>
              <a:pPr algn="ctr"/>
              <a:r>
                <a:rPr lang="en-GB" sz="1600" b="1" dirty="0" smtClean="0"/>
                <a:t>If </a:t>
              </a:r>
              <a:r>
                <a:rPr lang="en-GB" sz="1600" b="1" dirty="0"/>
                <a:t>over 18</a:t>
              </a:r>
            </a:p>
          </p:txBody>
        </p:sp>
        <p:sp>
          <p:nvSpPr>
            <p:cNvPr id="17" name="AutoShape 22"/>
            <p:cNvSpPr>
              <a:spLocks noChangeArrowheads="1"/>
            </p:cNvSpPr>
            <p:nvPr/>
          </p:nvSpPr>
          <p:spPr bwMode="auto">
            <a:xfrm>
              <a:off x="7318131" y="4067183"/>
              <a:ext cx="1308589" cy="609600"/>
            </a:xfrm>
            <a:prstGeom prst="flowChartProcess">
              <a:avLst/>
            </a:prstGeom>
            <a:solidFill>
              <a:schemeClr val="accent1"/>
            </a:solidFill>
            <a:ln w="12700" algn="ctr">
              <a:solidFill>
                <a:schemeClr val="tx1"/>
              </a:solidFill>
              <a:miter lim="800000"/>
              <a:headEnd type="none" w="sm" len="sm"/>
              <a:tailEnd type="none" w="sm" len="sm"/>
            </a:ln>
            <a:effectLst/>
          </p:spPr>
          <p:txBody>
            <a:bodyPr wrap="none" anchor="ctr"/>
            <a:lstStyle/>
            <a:p>
              <a:pPr algn="ctr"/>
              <a:r>
                <a:rPr lang="en-GB" sz="1600" b="1" dirty="0"/>
                <a:t>Can </a:t>
              </a:r>
              <a:r>
                <a:rPr lang="en-GB" sz="1600" b="1" dirty="0" smtClean="0"/>
                <a:t>drive</a:t>
              </a:r>
              <a:endParaRPr lang="en-GB" sz="1600" b="1" dirty="0"/>
            </a:p>
          </p:txBody>
        </p:sp>
        <p:sp>
          <p:nvSpPr>
            <p:cNvPr id="18" name="AutoShape 23"/>
            <p:cNvSpPr>
              <a:spLocks noChangeArrowheads="1"/>
            </p:cNvSpPr>
            <p:nvPr/>
          </p:nvSpPr>
          <p:spPr bwMode="auto">
            <a:xfrm>
              <a:off x="2577612" y="4067183"/>
              <a:ext cx="1462454" cy="609600"/>
            </a:xfrm>
            <a:prstGeom prst="flowChartProcess">
              <a:avLst/>
            </a:prstGeom>
            <a:solidFill>
              <a:schemeClr val="accent1"/>
            </a:solidFill>
            <a:ln w="12700" algn="ctr">
              <a:solidFill>
                <a:schemeClr val="tx1"/>
              </a:solidFill>
              <a:miter lim="800000"/>
              <a:headEnd type="none" w="sm" len="sm"/>
              <a:tailEnd type="none" w="sm" len="sm"/>
            </a:ln>
            <a:effectLst/>
          </p:spPr>
          <p:txBody>
            <a:bodyPr wrap="none" anchor="ctr"/>
            <a:lstStyle/>
            <a:p>
              <a:pPr algn="ctr"/>
              <a:r>
                <a:rPr lang="en-GB" sz="1600" b="1" dirty="0"/>
                <a:t>Cannot </a:t>
              </a:r>
              <a:r>
                <a:rPr lang="en-GB" sz="1600" b="1" dirty="0" smtClean="0"/>
                <a:t>drive</a:t>
              </a:r>
              <a:endParaRPr lang="en-GB" sz="1600" b="1" dirty="0"/>
            </a:p>
          </p:txBody>
        </p:sp>
        <p:cxnSp>
          <p:nvCxnSpPr>
            <p:cNvPr id="19" name="AutoShape 24"/>
            <p:cNvCxnSpPr>
              <a:cxnSpLocks noChangeShapeType="1"/>
              <a:stCxn id="16" idx="3"/>
              <a:endCxn id="17" idx="1"/>
            </p:cNvCxnSpPr>
            <p:nvPr/>
          </p:nvCxnSpPr>
          <p:spPr bwMode="auto">
            <a:xfrm>
              <a:off x="6566389" y="4371983"/>
              <a:ext cx="751742" cy="0"/>
            </a:xfrm>
            <a:prstGeom prst="straightConnector1">
              <a:avLst/>
            </a:prstGeom>
            <a:noFill/>
            <a:ln w="12700">
              <a:solidFill>
                <a:schemeClr val="tx1"/>
              </a:solidFill>
              <a:round/>
              <a:headEnd/>
              <a:tailEnd type="triangle" w="med" len="med"/>
            </a:ln>
            <a:effectLst/>
          </p:spPr>
        </p:cxnSp>
        <p:cxnSp>
          <p:nvCxnSpPr>
            <p:cNvPr id="20" name="AutoShape 25"/>
            <p:cNvCxnSpPr>
              <a:cxnSpLocks noChangeShapeType="1"/>
              <a:stCxn id="18" idx="2"/>
              <a:endCxn id="11" idx="2"/>
            </p:cNvCxnSpPr>
            <p:nvPr/>
          </p:nvCxnSpPr>
          <p:spPr bwMode="auto">
            <a:xfrm rot="16200000" flipH="1">
              <a:off x="4251545" y="3734077"/>
              <a:ext cx="441619" cy="2327030"/>
            </a:xfrm>
            <a:prstGeom prst="bentConnector2">
              <a:avLst/>
            </a:prstGeom>
            <a:noFill/>
            <a:ln w="12700">
              <a:solidFill>
                <a:schemeClr val="tx1"/>
              </a:solidFill>
              <a:miter lim="800000"/>
              <a:headEnd/>
              <a:tailEnd type="triangle" w="med" len="med"/>
            </a:ln>
            <a:effectLst/>
          </p:spPr>
        </p:cxnSp>
        <p:cxnSp>
          <p:nvCxnSpPr>
            <p:cNvPr id="21" name="AutoShape 26"/>
            <p:cNvCxnSpPr>
              <a:cxnSpLocks noChangeShapeType="1"/>
              <a:stCxn id="17" idx="2"/>
              <a:endCxn id="11" idx="6"/>
            </p:cNvCxnSpPr>
            <p:nvPr/>
          </p:nvCxnSpPr>
          <p:spPr bwMode="auto">
            <a:xfrm rot="5400000">
              <a:off x="6691339" y="3837314"/>
              <a:ext cx="441619" cy="2120557"/>
            </a:xfrm>
            <a:prstGeom prst="bentConnector2">
              <a:avLst/>
            </a:prstGeom>
            <a:noFill/>
            <a:ln w="12700">
              <a:solidFill>
                <a:schemeClr val="tx1"/>
              </a:solidFill>
              <a:miter lim="800000"/>
              <a:headEnd/>
              <a:tailEnd type="triangle" w="med" len="med"/>
            </a:ln>
            <a:effectLst/>
          </p:spPr>
        </p:cxnSp>
        <p:sp>
          <p:nvSpPr>
            <p:cNvPr id="22" name="AutoShape 27"/>
            <p:cNvSpPr>
              <a:spLocks noChangeArrowheads="1"/>
            </p:cNvSpPr>
            <p:nvPr/>
          </p:nvSpPr>
          <p:spPr bwMode="auto">
            <a:xfrm>
              <a:off x="3974123" y="5376263"/>
              <a:ext cx="216000" cy="215900"/>
            </a:xfrm>
            <a:prstGeom prst="flowChartConnector">
              <a:avLst/>
            </a:prstGeom>
            <a:solidFill>
              <a:schemeClr val="accent1"/>
            </a:solidFill>
            <a:ln w="12700" algn="ctr">
              <a:solidFill>
                <a:schemeClr val="tx1"/>
              </a:solidFill>
              <a:round/>
              <a:headEnd/>
              <a:tailEnd/>
            </a:ln>
            <a:effectLst/>
          </p:spPr>
          <p:txBody>
            <a:bodyPr wrap="none" anchor="ctr"/>
            <a:lstStyle/>
            <a:p>
              <a:endParaRPr lang="en-GB" dirty="0"/>
            </a:p>
          </p:txBody>
        </p:sp>
        <p:cxnSp>
          <p:nvCxnSpPr>
            <p:cNvPr id="23" name="AutoShape 28"/>
            <p:cNvCxnSpPr>
              <a:cxnSpLocks noChangeShapeType="1"/>
              <a:stCxn id="5" idx="2"/>
              <a:endCxn id="22" idx="2"/>
            </p:cNvCxnSpPr>
            <p:nvPr/>
          </p:nvCxnSpPr>
          <p:spPr bwMode="auto">
            <a:xfrm rot="16200000" flipH="1">
              <a:off x="2205952" y="3716042"/>
              <a:ext cx="1707542" cy="1828799"/>
            </a:xfrm>
            <a:prstGeom prst="bentConnector2">
              <a:avLst/>
            </a:prstGeom>
            <a:noFill/>
            <a:ln w="12700">
              <a:solidFill>
                <a:schemeClr val="tx1"/>
              </a:solidFill>
              <a:miter lim="800000"/>
              <a:headEnd/>
              <a:tailEnd type="triangle" w="med" len="med"/>
            </a:ln>
            <a:effectLst/>
          </p:spPr>
        </p:cxnSp>
        <p:cxnSp>
          <p:nvCxnSpPr>
            <p:cNvPr id="24" name="AutoShape 29"/>
            <p:cNvCxnSpPr>
              <a:cxnSpLocks noChangeShapeType="1"/>
              <a:stCxn id="11" idx="4"/>
              <a:endCxn id="22" idx="6"/>
            </p:cNvCxnSpPr>
            <p:nvPr/>
          </p:nvCxnSpPr>
          <p:spPr bwMode="auto">
            <a:xfrm rot="5400000">
              <a:off x="4838066" y="4578409"/>
              <a:ext cx="257861" cy="1553746"/>
            </a:xfrm>
            <a:prstGeom prst="bentConnector2">
              <a:avLst/>
            </a:prstGeom>
            <a:noFill/>
            <a:ln w="12700">
              <a:solidFill>
                <a:schemeClr val="tx1"/>
              </a:solidFill>
              <a:miter lim="800000"/>
              <a:headEnd/>
              <a:tailEnd type="triangle" w="med" len="med"/>
            </a:ln>
            <a:effectLst/>
          </p:spPr>
        </p:cxnSp>
        <p:cxnSp>
          <p:nvCxnSpPr>
            <p:cNvPr id="25" name="AutoShape 30"/>
            <p:cNvCxnSpPr>
              <a:cxnSpLocks noChangeShapeType="1"/>
              <a:stCxn id="22" idx="4"/>
              <a:endCxn id="9" idx="0"/>
            </p:cNvCxnSpPr>
            <p:nvPr/>
          </p:nvCxnSpPr>
          <p:spPr bwMode="auto">
            <a:xfrm>
              <a:off x="4082123" y="5592163"/>
              <a:ext cx="0" cy="218958"/>
            </a:xfrm>
            <a:prstGeom prst="straightConnector1">
              <a:avLst/>
            </a:prstGeom>
            <a:noFill/>
            <a:ln w="12700">
              <a:solidFill>
                <a:schemeClr val="tx1"/>
              </a:solidFill>
              <a:round/>
              <a:headEnd/>
              <a:tailEnd type="triangle" w="med" len="med"/>
            </a:ln>
            <a:effectLst/>
          </p:spPr>
        </p:cxnSp>
        <p:sp>
          <p:nvSpPr>
            <p:cNvPr id="26" name="Text Box 31"/>
            <p:cNvSpPr txBox="1">
              <a:spLocks noChangeArrowheads="1"/>
            </p:cNvSpPr>
            <p:nvPr/>
          </p:nvSpPr>
          <p:spPr bwMode="auto">
            <a:xfrm>
              <a:off x="1848233" y="3800875"/>
              <a:ext cx="309700" cy="338554"/>
            </a:xfrm>
            <a:prstGeom prst="rect">
              <a:avLst/>
            </a:prstGeom>
            <a:noFill/>
            <a:ln w="12700" algn="ctr">
              <a:noFill/>
              <a:miter lim="800000"/>
              <a:headEnd/>
              <a:tailEnd/>
            </a:ln>
            <a:effectLst/>
          </p:spPr>
          <p:txBody>
            <a:bodyPr wrap="none">
              <a:spAutoFit/>
            </a:bodyPr>
            <a:lstStyle/>
            <a:p>
              <a:r>
                <a:rPr lang="en-GB" sz="1600" b="1" dirty="0" smtClean="0"/>
                <a:t>F</a:t>
              </a:r>
              <a:endParaRPr lang="en-GB" sz="1600" b="1" dirty="0"/>
            </a:p>
          </p:txBody>
        </p:sp>
        <p:sp>
          <p:nvSpPr>
            <p:cNvPr id="27" name="Text Box 32"/>
            <p:cNvSpPr txBox="1">
              <a:spLocks noChangeArrowheads="1"/>
            </p:cNvSpPr>
            <p:nvPr/>
          </p:nvSpPr>
          <p:spPr bwMode="auto">
            <a:xfrm>
              <a:off x="6509780" y="4082764"/>
              <a:ext cx="309700" cy="338554"/>
            </a:xfrm>
            <a:prstGeom prst="rect">
              <a:avLst/>
            </a:prstGeom>
            <a:noFill/>
            <a:ln w="12700" algn="ctr">
              <a:noFill/>
              <a:miter lim="800000"/>
              <a:headEnd/>
              <a:tailEnd/>
            </a:ln>
            <a:effectLst/>
          </p:spPr>
          <p:txBody>
            <a:bodyPr wrap="none">
              <a:spAutoFit/>
            </a:bodyPr>
            <a:lstStyle/>
            <a:p>
              <a:r>
                <a:rPr lang="en-GB" sz="1600" b="1" dirty="0" smtClean="0"/>
                <a:t>T</a:t>
              </a:r>
              <a:endParaRPr lang="en-GB" sz="1600" b="1" dirty="0"/>
            </a:p>
          </p:txBody>
        </p:sp>
        <p:sp>
          <p:nvSpPr>
            <p:cNvPr id="28" name="Text Box 33"/>
            <p:cNvSpPr txBox="1">
              <a:spLocks noChangeArrowheads="1"/>
            </p:cNvSpPr>
            <p:nvPr/>
          </p:nvSpPr>
          <p:spPr bwMode="auto">
            <a:xfrm>
              <a:off x="4515867" y="4082764"/>
              <a:ext cx="309700" cy="338554"/>
            </a:xfrm>
            <a:prstGeom prst="rect">
              <a:avLst/>
            </a:prstGeom>
            <a:noFill/>
            <a:ln w="12700" algn="ctr">
              <a:noFill/>
              <a:miter lim="800000"/>
              <a:headEnd/>
              <a:tailEnd/>
            </a:ln>
            <a:effectLst/>
          </p:spPr>
          <p:txBody>
            <a:bodyPr wrap="none">
              <a:spAutoFit/>
            </a:bodyPr>
            <a:lstStyle/>
            <a:p>
              <a:r>
                <a:rPr lang="en-GB" sz="1600" b="1" dirty="0" smtClean="0"/>
                <a:t>F</a:t>
              </a:r>
              <a:endParaRPr lang="en-GB" sz="16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xEl>
                                              <p:pRg st="12" end="12"/>
                                            </p:txEl>
                                          </p:spTgt>
                                        </p:tgtEl>
                                        <p:attrNameLst>
                                          <p:attrName>style.visibility</p:attrName>
                                        </p:attrNameLst>
                                      </p:cBhvr>
                                      <p:to>
                                        <p:strVal val="visible"/>
                                      </p:to>
                                    </p:set>
                                    <p:animEffect transition="in" filter="dissolve">
                                      <p:cBhvr>
                                        <p:cTn id="7" dur="500"/>
                                        <p:tgtEl>
                                          <p:spTgt spid="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Flow Analysis</a:t>
            </a:r>
            <a:endParaRPr lang="en-GB" dirty="0"/>
          </a:p>
        </p:txBody>
      </p:sp>
      <p:sp>
        <p:nvSpPr>
          <p:cNvPr id="4" name="Rectangle 3"/>
          <p:cNvSpPr txBox="1">
            <a:spLocks noChangeArrowheads="1"/>
          </p:cNvSpPr>
          <p:nvPr/>
        </p:nvSpPr>
        <p:spPr bwMode="auto">
          <a:xfrm>
            <a:off x="961841" y="1399905"/>
            <a:ext cx="2816469" cy="4708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a = 10</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b = 2</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e = 50</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f = 40	</a:t>
            </a:r>
            <a:endParaRPr kumimoji="0" lang="en-GB" sz="2000" b="1" i="0" u="none" strike="noStrike" kern="0" cap="none" spc="0" normalizeH="0" baseline="0" noProof="0" dirty="0" smtClean="0">
              <a:ln>
                <a:noFill/>
              </a:ln>
              <a:solidFill>
                <a:srgbClr val="008000"/>
              </a:solidFill>
              <a:effectLst/>
              <a:uLnTx/>
              <a:uFillTx/>
              <a:latin typeface="Courier New" pitchFamily="49" charset="0"/>
              <a:cs typeface="Courier New" pitchFamily="49" charset="0"/>
            </a:endParaRP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If b = x Then  </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     do this </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     do that </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     y = a*b</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Else</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	  do other</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	  e = 10 </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	  .</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	  .</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	  .</a:t>
            </a:r>
          </a:p>
          <a:p>
            <a:pPr marL="288925" marR="0" lvl="0" indent="-288925" algn="l" defTabSz="914400" rtl="0" eaLnBrk="0" fontAlgn="base" latinLnBrk="0" hangingPunct="0">
              <a:lnSpc>
                <a:spcPct val="100000"/>
              </a:lnSpc>
              <a:spcBef>
                <a:spcPts val="0"/>
              </a:spcBef>
              <a:spcAft>
                <a:spcPct val="0"/>
              </a:spcAft>
              <a:buClr>
                <a:schemeClr val="bg2"/>
              </a:buClr>
              <a:buSzTx/>
              <a:buFontTx/>
              <a:buNone/>
              <a:tabLst/>
              <a:defRPr/>
            </a:pPr>
            <a:r>
              <a:rPr kumimoji="0" lang="en-GB" sz="2000" b="1" i="0" u="none" strike="noStrike" kern="0" cap="none" spc="0" normalizeH="0" baseline="0" noProof="0" dirty="0" smtClean="0">
                <a:ln>
                  <a:noFill/>
                </a:ln>
                <a:solidFill>
                  <a:srgbClr val="134183"/>
                </a:solidFill>
                <a:effectLst/>
                <a:uLnTx/>
                <a:uFillTx/>
                <a:latin typeface="Courier New" pitchFamily="49" charset="0"/>
                <a:cs typeface="Courier New" pitchFamily="49" charset="0"/>
              </a:rPr>
              <a:t>End If</a:t>
            </a:r>
            <a:endParaRPr kumimoji="0" lang="en-GB" sz="2000" b="1" i="0" u="none" strike="noStrike" kern="0" cap="none" spc="0" normalizeH="0" baseline="0" noProof="0" dirty="0">
              <a:ln>
                <a:noFill/>
              </a:ln>
              <a:solidFill>
                <a:srgbClr val="134183"/>
              </a:solidFill>
              <a:effectLst/>
              <a:uLnTx/>
              <a:uFillTx/>
              <a:latin typeface="Courier New" pitchFamily="49" charset="0"/>
              <a:cs typeface="Courier New" pitchFamily="49" charset="0"/>
            </a:endParaRPr>
          </a:p>
        </p:txBody>
      </p:sp>
      <p:sp>
        <p:nvSpPr>
          <p:cNvPr id="5" name="Line 4"/>
          <p:cNvSpPr>
            <a:spLocks noChangeShapeType="1"/>
          </p:cNvSpPr>
          <p:nvPr/>
        </p:nvSpPr>
        <p:spPr bwMode="auto">
          <a:xfrm flipH="1" flipV="1">
            <a:off x="2035013" y="1563197"/>
            <a:ext cx="4132384" cy="152400"/>
          </a:xfrm>
          <a:prstGeom prst="line">
            <a:avLst/>
          </a:prstGeom>
          <a:noFill/>
          <a:ln w="19050">
            <a:solidFill>
              <a:schemeClr val="tx1">
                <a:lumMod val="60000"/>
                <a:lumOff val="40000"/>
              </a:schemeClr>
            </a:solidFill>
            <a:round/>
            <a:headEnd/>
            <a:tailEnd type="triangle" w="lg" len="lg"/>
          </a:ln>
          <a:effectLst/>
        </p:spPr>
        <p:txBody>
          <a:bodyPr/>
          <a:lstStyle/>
          <a:p>
            <a:endParaRPr lang="en-GB" dirty="0"/>
          </a:p>
        </p:txBody>
      </p:sp>
      <p:sp>
        <p:nvSpPr>
          <p:cNvPr id="6" name="Line 5"/>
          <p:cNvSpPr>
            <a:spLocks noChangeShapeType="1"/>
          </p:cNvSpPr>
          <p:nvPr/>
        </p:nvSpPr>
        <p:spPr bwMode="auto">
          <a:xfrm flipH="1" flipV="1">
            <a:off x="1999843" y="1848947"/>
            <a:ext cx="4167554" cy="228600"/>
          </a:xfrm>
          <a:prstGeom prst="line">
            <a:avLst/>
          </a:prstGeom>
          <a:noFill/>
          <a:ln w="19050">
            <a:solidFill>
              <a:schemeClr val="tx1">
                <a:lumMod val="60000"/>
                <a:lumOff val="40000"/>
              </a:schemeClr>
            </a:solidFill>
            <a:round/>
            <a:headEnd/>
            <a:tailEnd type="triangle" w="lg" len="lg"/>
          </a:ln>
          <a:effectLst/>
        </p:spPr>
        <p:txBody>
          <a:bodyPr/>
          <a:lstStyle/>
          <a:p>
            <a:endParaRPr lang="en-GB" dirty="0"/>
          </a:p>
        </p:txBody>
      </p:sp>
      <p:sp>
        <p:nvSpPr>
          <p:cNvPr id="7" name="Line 9"/>
          <p:cNvSpPr>
            <a:spLocks noChangeShapeType="1"/>
          </p:cNvSpPr>
          <p:nvPr/>
        </p:nvSpPr>
        <p:spPr bwMode="auto">
          <a:xfrm>
            <a:off x="2410378" y="4752435"/>
            <a:ext cx="3793785" cy="718651"/>
          </a:xfrm>
          <a:prstGeom prst="line">
            <a:avLst/>
          </a:prstGeom>
          <a:noFill/>
          <a:ln w="19050">
            <a:solidFill>
              <a:srgbClr val="FF0000"/>
            </a:solidFill>
            <a:round/>
            <a:headEnd type="triangle" w="lg" len="lg"/>
            <a:tailEnd/>
          </a:ln>
          <a:effectLst/>
        </p:spPr>
        <p:txBody>
          <a:bodyPr/>
          <a:lstStyle/>
          <a:p>
            <a:endParaRPr lang="en-GB" dirty="0"/>
          </a:p>
        </p:txBody>
      </p:sp>
      <p:sp>
        <p:nvSpPr>
          <p:cNvPr id="8" name="Line 12"/>
          <p:cNvSpPr>
            <a:spLocks noChangeShapeType="1"/>
          </p:cNvSpPr>
          <p:nvPr/>
        </p:nvSpPr>
        <p:spPr bwMode="auto">
          <a:xfrm flipH="1" flipV="1">
            <a:off x="3074274" y="2900855"/>
            <a:ext cx="3093119" cy="1110600"/>
          </a:xfrm>
          <a:prstGeom prst="line">
            <a:avLst/>
          </a:prstGeom>
          <a:noFill/>
          <a:ln w="19050">
            <a:solidFill>
              <a:srgbClr val="FF0000"/>
            </a:solidFill>
            <a:round/>
            <a:headEnd type="none" w="sm" len="sm"/>
            <a:tailEnd type="triangle" w="lg" len="lg"/>
          </a:ln>
          <a:effectLst/>
        </p:spPr>
        <p:txBody>
          <a:bodyPr/>
          <a:lstStyle/>
          <a:p>
            <a:endParaRPr lang="en-GB" dirty="0"/>
          </a:p>
        </p:txBody>
      </p:sp>
      <p:sp>
        <p:nvSpPr>
          <p:cNvPr id="9" name="Line 14"/>
          <p:cNvSpPr>
            <a:spLocks noChangeShapeType="1"/>
          </p:cNvSpPr>
          <p:nvPr/>
        </p:nvSpPr>
        <p:spPr bwMode="auto">
          <a:xfrm flipH="1" flipV="1">
            <a:off x="2948151" y="3783722"/>
            <a:ext cx="2958918" cy="1102587"/>
          </a:xfrm>
          <a:prstGeom prst="line">
            <a:avLst/>
          </a:prstGeom>
          <a:noFill/>
          <a:ln w="19050">
            <a:solidFill>
              <a:schemeClr val="tx1">
                <a:lumMod val="60000"/>
                <a:lumOff val="40000"/>
              </a:schemeClr>
            </a:solidFill>
            <a:round/>
            <a:headEnd/>
            <a:tailEnd type="triangle" w="lg" len="lg"/>
          </a:ln>
          <a:effectLst/>
        </p:spPr>
        <p:txBody>
          <a:bodyPr/>
          <a:lstStyle/>
          <a:p>
            <a:endParaRPr lang="en-GB" dirty="0"/>
          </a:p>
        </p:txBody>
      </p:sp>
      <p:sp>
        <p:nvSpPr>
          <p:cNvPr id="10" name="Text Box 15"/>
          <p:cNvSpPr txBox="1">
            <a:spLocks noChangeArrowheads="1"/>
          </p:cNvSpPr>
          <p:nvPr/>
        </p:nvSpPr>
        <p:spPr bwMode="auto">
          <a:xfrm>
            <a:off x="6204164" y="1479061"/>
            <a:ext cx="1233030" cy="338554"/>
          </a:xfrm>
          <a:prstGeom prst="rect">
            <a:avLst/>
          </a:prstGeom>
          <a:noFill/>
          <a:ln w="12700" algn="ctr">
            <a:noFill/>
            <a:miter lim="800000"/>
            <a:headEnd/>
            <a:tailEnd/>
          </a:ln>
          <a:effectLst/>
        </p:spPr>
        <p:txBody>
          <a:bodyPr wrap="none">
            <a:spAutoFit/>
          </a:bodyPr>
          <a:lstStyle/>
          <a:p>
            <a:r>
              <a:rPr lang="en-GB" sz="1600" dirty="0">
                <a:solidFill>
                  <a:srgbClr val="0070C0"/>
                </a:solidFill>
              </a:rPr>
              <a:t>a is defined</a:t>
            </a:r>
          </a:p>
        </p:txBody>
      </p:sp>
      <p:sp>
        <p:nvSpPr>
          <p:cNvPr id="11" name="Text Box 16"/>
          <p:cNvSpPr txBox="1">
            <a:spLocks noChangeArrowheads="1"/>
          </p:cNvSpPr>
          <p:nvPr/>
        </p:nvSpPr>
        <p:spPr bwMode="auto">
          <a:xfrm>
            <a:off x="6204164" y="1885461"/>
            <a:ext cx="1233030" cy="338554"/>
          </a:xfrm>
          <a:prstGeom prst="rect">
            <a:avLst/>
          </a:prstGeom>
          <a:noFill/>
          <a:ln w="12700" algn="ctr">
            <a:noFill/>
            <a:miter lim="800000"/>
            <a:headEnd/>
            <a:tailEnd/>
          </a:ln>
          <a:effectLst/>
        </p:spPr>
        <p:txBody>
          <a:bodyPr wrap="none">
            <a:spAutoFit/>
          </a:bodyPr>
          <a:lstStyle/>
          <a:p>
            <a:r>
              <a:rPr lang="en-GB" sz="1600" dirty="0">
                <a:solidFill>
                  <a:srgbClr val="0070C0"/>
                </a:solidFill>
              </a:rPr>
              <a:t>b is defined</a:t>
            </a:r>
          </a:p>
        </p:txBody>
      </p:sp>
      <p:sp>
        <p:nvSpPr>
          <p:cNvPr id="12" name="Text Box 17"/>
          <p:cNvSpPr txBox="1">
            <a:spLocks noChangeArrowheads="1"/>
          </p:cNvSpPr>
          <p:nvPr/>
        </p:nvSpPr>
        <p:spPr bwMode="auto">
          <a:xfrm>
            <a:off x="6204164" y="4470812"/>
            <a:ext cx="1221809" cy="830997"/>
          </a:xfrm>
          <a:prstGeom prst="rect">
            <a:avLst/>
          </a:prstGeom>
          <a:noFill/>
          <a:ln w="12700" algn="ctr">
            <a:noFill/>
            <a:miter lim="800000"/>
            <a:headEnd/>
            <a:tailEnd/>
          </a:ln>
          <a:effectLst/>
        </p:spPr>
        <p:txBody>
          <a:bodyPr wrap="none">
            <a:spAutoFit/>
          </a:bodyPr>
          <a:lstStyle/>
          <a:p>
            <a:pPr algn="l">
              <a:spcBef>
                <a:spcPts val="0"/>
              </a:spcBef>
            </a:pPr>
            <a:r>
              <a:rPr lang="en-GB" sz="1600" dirty="0" smtClean="0">
                <a:solidFill>
                  <a:srgbClr val="0070C0"/>
                </a:solidFill>
              </a:rPr>
              <a:t>y </a:t>
            </a:r>
            <a:r>
              <a:rPr lang="en-GB" sz="1600" dirty="0">
                <a:solidFill>
                  <a:srgbClr val="0070C0"/>
                </a:solidFill>
              </a:rPr>
              <a:t>is defined</a:t>
            </a:r>
          </a:p>
          <a:p>
            <a:pPr algn="l">
              <a:spcBef>
                <a:spcPts val="0"/>
              </a:spcBef>
            </a:pPr>
            <a:r>
              <a:rPr lang="en-GB" sz="1600" dirty="0">
                <a:solidFill>
                  <a:srgbClr val="0070C0"/>
                </a:solidFill>
              </a:rPr>
              <a:t>a is used</a:t>
            </a:r>
          </a:p>
          <a:p>
            <a:pPr algn="l">
              <a:spcBef>
                <a:spcPts val="0"/>
              </a:spcBef>
            </a:pPr>
            <a:r>
              <a:rPr lang="en-GB" sz="1600" dirty="0">
                <a:solidFill>
                  <a:srgbClr val="0070C0"/>
                </a:solidFill>
              </a:rPr>
              <a:t>b is used</a:t>
            </a:r>
          </a:p>
        </p:txBody>
      </p:sp>
      <p:sp>
        <p:nvSpPr>
          <p:cNvPr id="13" name="AutoShape 18"/>
          <p:cNvSpPr>
            <a:spLocks/>
          </p:cNvSpPr>
          <p:nvPr/>
        </p:nvSpPr>
        <p:spPr bwMode="auto">
          <a:xfrm>
            <a:off x="6026720" y="4544529"/>
            <a:ext cx="140677" cy="679941"/>
          </a:xfrm>
          <a:prstGeom prst="leftBrace">
            <a:avLst>
              <a:gd name="adj1" fmla="val 50000"/>
              <a:gd name="adj2" fmla="val 50000"/>
            </a:avLst>
          </a:prstGeom>
          <a:noFill/>
          <a:ln w="12700">
            <a:solidFill>
              <a:schemeClr val="tx1"/>
            </a:solidFill>
            <a:round/>
            <a:headEnd/>
            <a:tailEnd/>
          </a:ln>
          <a:effectLst/>
        </p:spPr>
        <p:txBody>
          <a:bodyPr wrap="none" anchor="ctr"/>
          <a:lstStyle/>
          <a:p>
            <a:endParaRPr lang="en-GB" dirty="0"/>
          </a:p>
        </p:txBody>
      </p:sp>
      <p:sp>
        <p:nvSpPr>
          <p:cNvPr id="14" name="Text Box 20"/>
          <p:cNvSpPr txBox="1">
            <a:spLocks noChangeArrowheads="1"/>
          </p:cNvSpPr>
          <p:nvPr/>
        </p:nvSpPr>
        <p:spPr bwMode="auto">
          <a:xfrm>
            <a:off x="6204164" y="3698283"/>
            <a:ext cx="1564852" cy="584775"/>
          </a:xfrm>
          <a:prstGeom prst="rect">
            <a:avLst/>
          </a:prstGeom>
          <a:noFill/>
          <a:ln w="12700" algn="ctr">
            <a:noFill/>
            <a:miter lim="800000"/>
            <a:headEnd/>
            <a:tailEnd/>
          </a:ln>
          <a:effectLst/>
        </p:spPr>
        <p:txBody>
          <a:bodyPr wrap="none">
            <a:spAutoFit/>
          </a:bodyPr>
          <a:lstStyle/>
          <a:p>
            <a:pPr algn="l">
              <a:spcBef>
                <a:spcPts val="0"/>
              </a:spcBef>
            </a:pPr>
            <a:r>
              <a:rPr lang="en-GB" sz="1600" dirty="0">
                <a:solidFill>
                  <a:srgbClr val="134183"/>
                </a:solidFill>
              </a:rPr>
              <a:t>b is used</a:t>
            </a:r>
          </a:p>
          <a:p>
            <a:pPr algn="l">
              <a:spcBef>
                <a:spcPts val="0"/>
              </a:spcBef>
            </a:pPr>
            <a:r>
              <a:rPr lang="en-GB" sz="1600" dirty="0" smtClean="0">
                <a:solidFill>
                  <a:srgbClr val="134183"/>
                </a:solidFill>
              </a:rPr>
              <a:t>x </a:t>
            </a:r>
            <a:r>
              <a:rPr lang="en-GB" sz="1600" dirty="0">
                <a:solidFill>
                  <a:srgbClr val="FF0000"/>
                </a:solidFill>
              </a:rPr>
              <a:t>is </a:t>
            </a:r>
            <a:r>
              <a:rPr lang="en-GB" sz="1600" dirty="0" smtClean="0">
                <a:solidFill>
                  <a:srgbClr val="FF0000"/>
                </a:solidFill>
              </a:rPr>
              <a:t>not defined</a:t>
            </a:r>
            <a:endParaRPr lang="en-GB" sz="1600" dirty="0">
              <a:solidFill>
                <a:srgbClr val="FF0000"/>
              </a:solidFill>
            </a:endParaRPr>
          </a:p>
        </p:txBody>
      </p:sp>
      <p:sp>
        <p:nvSpPr>
          <p:cNvPr id="15" name="Text Box 21"/>
          <p:cNvSpPr txBox="1">
            <a:spLocks noChangeArrowheads="1"/>
          </p:cNvSpPr>
          <p:nvPr/>
        </p:nvSpPr>
        <p:spPr bwMode="auto">
          <a:xfrm>
            <a:off x="6204164" y="5301809"/>
            <a:ext cx="2768591" cy="338554"/>
          </a:xfrm>
          <a:prstGeom prst="rect">
            <a:avLst/>
          </a:prstGeom>
          <a:noFill/>
          <a:ln w="12700" algn="ctr">
            <a:noFill/>
            <a:miter lim="800000"/>
            <a:headEnd/>
            <a:tailEnd/>
          </a:ln>
          <a:effectLst/>
        </p:spPr>
        <p:txBody>
          <a:bodyPr wrap="square">
            <a:spAutoFit/>
          </a:bodyPr>
          <a:lstStyle/>
          <a:p>
            <a:pPr algn="l"/>
            <a:r>
              <a:rPr lang="en-GB" sz="1600" dirty="0">
                <a:solidFill>
                  <a:srgbClr val="134183"/>
                </a:solidFill>
              </a:rPr>
              <a:t>e is </a:t>
            </a:r>
            <a:r>
              <a:rPr lang="en-GB" sz="1600" dirty="0" smtClean="0">
                <a:solidFill>
                  <a:srgbClr val="134183"/>
                </a:solidFill>
              </a:rPr>
              <a:t>redefined </a:t>
            </a:r>
            <a:r>
              <a:rPr lang="en-GB" sz="1600" dirty="0" smtClean="0">
                <a:solidFill>
                  <a:srgbClr val="FF0000"/>
                </a:solidFill>
              </a:rPr>
              <a:t>without </a:t>
            </a:r>
            <a:r>
              <a:rPr lang="en-GB" sz="1600" dirty="0">
                <a:solidFill>
                  <a:srgbClr val="FF0000"/>
                </a:solidFill>
              </a:rPr>
              <a:t>use</a:t>
            </a:r>
          </a:p>
        </p:txBody>
      </p:sp>
      <p:sp>
        <p:nvSpPr>
          <p:cNvPr id="16" name="Text Box 22"/>
          <p:cNvSpPr txBox="1">
            <a:spLocks noChangeArrowheads="1"/>
          </p:cNvSpPr>
          <p:nvPr/>
        </p:nvSpPr>
        <p:spPr bwMode="auto">
          <a:xfrm>
            <a:off x="6204163" y="3054296"/>
            <a:ext cx="2768591" cy="338554"/>
          </a:xfrm>
          <a:prstGeom prst="rect">
            <a:avLst/>
          </a:prstGeom>
          <a:noFill/>
          <a:ln w="12700" algn="ctr">
            <a:noFill/>
            <a:miter lim="800000"/>
            <a:headEnd/>
            <a:tailEnd/>
          </a:ln>
          <a:effectLst/>
        </p:spPr>
        <p:txBody>
          <a:bodyPr wrap="square">
            <a:spAutoFit/>
          </a:bodyPr>
          <a:lstStyle/>
          <a:p>
            <a:pPr algn="l"/>
            <a:r>
              <a:rPr lang="en-GB" sz="1600" dirty="0">
                <a:solidFill>
                  <a:srgbClr val="134183"/>
                </a:solidFill>
              </a:rPr>
              <a:t>f is </a:t>
            </a:r>
            <a:r>
              <a:rPr lang="en-GB" sz="1600" dirty="0" smtClean="0">
                <a:solidFill>
                  <a:srgbClr val="134183"/>
                </a:solidFill>
              </a:rPr>
              <a:t>defined but </a:t>
            </a:r>
            <a:r>
              <a:rPr lang="en-GB" sz="1600" dirty="0" smtClean="0">
                <a:solidFill>
                  <a:srgbClr val="FF0000"/>
                </a:solidFill>
              </a:rPr>
              <a:t>not used</a:t>
            </a:r>
            <a:endParaRPr lang="en-GB" sz="1600" dirty="0">
              <a:solidFill>
                <a:srgbClr val="FF0000"/>
              </a:solidFill>
            </a:endParaRPr>
          </a:p>
        </p:txBody>
      </p:sp>
      <p:sp>
        <p:nvSpPr>
          <p:cNvPr id="17" name="Line 24"/>
          <p:cNvSpPr>
            <a:spLocks noChangeShapeType="1"/>
          </p:cNvSpPr>
          <p:nvPr/>
        </p:nvSpPr>
        <p:spPr bwMode="auto">
          <a:xfrm flipH="1" flipV="1">
            <a:off x="2064319" y="2528397"/>
            <a:ext cx="4103075" cy="695176"/>
          </a:xfrm>
          <a:prstGeom prst="line">
            <a:avLst/>
          </a:prstGeom>
          <a:noFill/>
          <a:ln w="19050">
            <a:solidFill>
              <a:srgbClr val="FF0000"/>
            </a:solidFill>
            <a:round/>
            <a:headEnd/>
            <a:tailEnd type="triangle" w="lg" len="lg"/>
          </a:ln>
          <a:effectLst/>
        </p:spPr>
        <p:txBody>
          <a:bodyPr/>
          <a:lstStyle/>
          <a:p>
            <a:endParaRPr lang="en-GB" dirty="0"/>
          </a:p>
        </p:txBody>
      </p:sp>
      <p:sp>
        <p:nvSpPr>
          <p:cNvPr id="18" name="Text Box 25"/>
          <p:cNvSpPr txBox="1">
            <a:spLocks noChangeArrowheads="1"/>
          </p:cNvSpPr>
          <p:nvPr/>
        </p:nvSpPr>
        <p:spPr bwMode="auto">
          <a:xfrm>
            <a:off x="6204164" y="2234711"/>
            <a:ext cx="1233030" cy="338554"/>
          </a:xfrm>
          <a:prstGeom prst="rect">
            <a:avLst/>
          </a:prstGeom>
          <a:noFill/>
          <a:ln w="12700" algn="ctr">
            <a:noFill/>
            <a:miter lim="800000"/>
            <a:headEnd/>
            <a:tailEnd/>
          </a:ln>
          <a:effectLst/>
        </p:spPr>
        <p:txBody>
          <a:bodyPr wrap="none">
            <a:spAutoFit/>
          </a:bodyPr>
          <a:lstStyle/>
          <a:p>
            <a:r>
              <a:rPr lang="en-GB" sz="1600" dirty="0">
                <a:solidFill>
                  <a:srgbClr val="0070C0"/>
                </a:solidFill>
              </a:rPr>
              <a:t>e is defined</a:t>
            </a:r>
          </a:p>
        </p:txBody>
      </p:sp>
      <p:sp>
        <p:nvSpPr>
          <p:cNvPr id="19" name="Line 26"/>
          <p:cNvSpPr>
            <a:spLocks noChangeShapeType="1"/>
          </p:cNvSpPr>
          <p:nvPr/>
        </p:nvSpPr>
        <p:spPr bwMode="auto">
          <a:xfrm flipH="1" flipV="1">
            <a:off x="2076042" y="2121997"/>
            <a:ext cx="4091354" cy="304800"/>
          </a:xfrm>
          <a:prstGeom prst="line">
            <a:avLst/>
          </a:prstGeom>
          <a:noFill/>
          <a:ln w="19050">
            <a:solidFill>
              <a:schemeClr val="tx1">
                <a:lumMod val="60000"/>
                <a:lumOff val="40000"/>
              </a:schemeClr>
            </a:solidFill>
            <a:round/>
            <a:headEnd/>
            <a:tailEnd type="triangle" w="lg" len="lg"/>
          </a:ln>
          <a:effectLst/>
        </p:spPr>
        <p:txBody>
          <a:bodyPr/>
          <a:lstStyle/>
          <a:p>
            <a:endParaRPr lang="en-GB" dirty="0"/>
          </a:p>
        </p:txBody>
      </p:sp>
      <p:sp>
        <p:nvSpPr>
          <p:cNvPr id="20" name="Text Box 27"/>
          <p:cNvSpPr txBox="1">
            <a:spLocks noChangeArrowheads="1"/>
          </p:cNvSpPr>
          <p:nvPr/>
        </p:nvSpPr>
        <p:spPr bwMode="auto">
          <a:xfrm>
            <a:off x="6204164" y="2641111"/>
            <a:ext cx="1176925" cy="338554"/>
          </a:xfrm>
          <a:prstGeom prst="rect">
            <a:avLst/>
          </a:prstGeom>
          <a:noFill/>
          <a:ln w="12700" algn="ctr">
            <a:noFill/>
            <a:miter lim="800000"/>
            <a:headEnd/>
            <a:tailEnd/>
          </a:ln>
          <a:effectLst/>
        </p:spPr>
        <p:txBody>
          <a:bodyPr wrap="none">
            <a:spAutoFit/>
          </a:bodyPr>
          <a:lstStyle/>
          <a:p>
            <a:r>
              <a:rPr lang="en-GB" sz="1600" dirty="0">
                <a:solidFill>
                  <a:srgbClr val="0070C0"/>
                </a:solidFill>
              </a:rPr>
              <a:t>f is defined</a:t>
            </a:r>
          </a:p>
        </p:txBody>
      </p:sp>
      <p:sp>
        <p:nvSpPr>
          <p:cNvPr id="21" name="Line 28"/>
          <p:cNvSpPr>
            <a:spLocks noChangeShapeType="1"/>
          </p:cNvSpPr>
          <p:nvPr/>
        </p:nvSpPr>
        <p:spPr bwMode="auto">
          <a:xfrm flipH="1" flipV="1">
            <a:off x="2064320" y="2433147"/>
            <a:ext cx="4103075" cy="381000"/>
          </a:xfrm>
          <a:prstGeom prst="line">
            <a:avLst/>
          </a:prstGeom>
          <a:noFill/>
          <a:ln w="19050">
            <a:solidFill>
              <a:schemeClr val="tx1">
                <a:lumMod val="60000"/>
                <a:lumOff val="40000"/>
              </a:schemeClr>
            </a:solidFill>
            <a:round/>
            <a:headEnd/>
            <a:tailEnd type="triangle" w="lg" len="lg"/>
          </a:ln>
          <a:effectLst/>
        </p:spPr>
        <p:txBody>
          <a:bodyPr/>
          <a:lstStyle/>
          <a:p>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smtClean="0"/>
              <a:t>Tools are typically used by </a:t>
            </a:r>
          </a:p>
          <a:p>
            <a:pPr lvl="1"/>
            <a:r>
              <a:rPr lang="en-GB" dirty="0" smtClean="0"/>
              <a:t>Developers</a:t>
            </a:r>
          </a:p>
          <a:p>
            <a:pPr lvl="2"/>
            <a:r>
              <a:rPr lang="en-GB" dirty="0"/>
              <a:t>B</a:t>
            </a:r>
            <a:r>
              <a:rPr lang="en-GB" dirty="0" smtClean="0"/>
              <a:t>efore and during component and integration testing</a:t>
            </a:r>
          </a:p>
          <a:p>
            <a:pPr lvl="2"/>
            <a:r>
              <a:rPr lang="en-GB" dirty="0"/>
              <a:t>W</a:t>
            </a:r>
            <a:r>
              <a:rPr lang="en-GB" dirty="0" smtClean="0"/>
              <a:t>hen checking-in code to configuration management tools</a:t>
            </a:r>
          </a:p>
          <a:p>
            <a:pPr lvl="1"/>
            <a:r>
              <a:rPr lang="en-GB" dirty="0" smtClean="0"/>
              <a:t>Designers</a:t>
            </a:r>
          </a:p>
          <a:p>
            <a:pPr lvl="2"/>
            <a:r>
              <a:rPr lang="en-GB" dirty="0"/>
              <a:t>D</a:t>
            </a:r>
            <a:r>
              <a:rPr lang="en-GB" dirty="0" smtClean="0"/>
              <a:t>uring software modelling</a:t>
            </a:r>
            <a:br>
              <a:rPr lang="en-GB" dirty="0" smtClean="0"/>
            </a:br>
            <a:endParaRPr lang="en-GB" dirty="0" smtClean="0"/>
          </a:p>
          <a:p>
            <a:r>
              <a:rPr lang="en-GB" dirty="0" smtClean="0"/>
              <a:t>Static Analysers may produce a large number of warning messages</a:t>
            </a:r>
          </a:p>
          <a:p>
            <a:pPr lvl="1"/>
            <a:r>
              <a:rPr lang="en-GB" dirty="0"/>
              <a:t>W</a:t>
            </a:r>
            <a:r>
              <a:rPr lang="en-GB" dirty="0" smtClean="0"/>
              <a:t>hich need to be well-managed for effective use of the tool</a:t>
            </a:r>
          </a:p>
          <a:p>
            <a:endParaRPr lang="en-GB" dirty="0"/>
          </a:p>
        </p:txBody>
      </p:sp>
      <p:sp>
        <p:nvSpPr>
          <p:cNvPr id="2" name="Title 1"/>
          <p:cNvSpPr>
            <a:spLocks noGrp="1"/>
          </p:cNvSpPr>
          <p:nvPr>
            <p:ph type="title"/>
          </p:nvPr>
        </p:nvSpPr>
        <p:spPr/>
        <p:txBody>
          <a:bodyPr/>
          <a:lstStyle/>
          <a:p>
            <a:r>
              <a:rPr lang="en-GB" dirty="0" smtClean="0"/>
              <a:t>Use of Static Analysis by Tools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quarter" idx="15"/>
          </p:nvPr>
        </p:nvSpPr>
        <p:spPr>
          <a:noFill/>
        </p:spPr>
        <p:txBody>
          <a:bodyPr lIns="92075" tIns="46038" rIns="92075" bIns="46038"/>
          <a:lstStyle/>
          <a:p>
            <a:pPr marL="609600" indent="-609600" defTabSz="762000">
              <a:lnSpc>
                <a:spcPct val="100000"/>
              </a:lnSpc>
              <a:buFontTx/>
              <a:buNone/>
            </a:pPr>
            <a:r>
              <a:rPr lang="en-GB" dirty="0" smtClean="0"/>
              <a:t>Learning Objectives:</a:t>
            </a:r>
            <a:br>
              <a:rPr lang="en-GB" dirty="0" smtClean="0"/>
            </a:br>
            <a:endParaRPr lang="en-GB" dirty="0" smtClean="0"/>
          </a:p>
          <a:p>
            <a:pPr marL="609600" indent="-609600" defTabSz="762000">
              <a:lnSpc>
                <a:spcPct val="100000"/>
              </a:lnSpc>
            </a:pPr>
            <a:r>
              <a:rPr lang="en-GB" dirty="0" smtClean="0"/>
              <a:t>Recognise software work products that can be examined by the different static techniques (K1)</a:t>
            </a:r>
            <a:br>
              <a:rPr lang="en-GB" dirty="0" smtClean="0"/>
            </a:br>
            <a:endParaRPr lang="en-GB" dirty="0" smtClean="0"/>
          </a:p>
          <a:p>
            <a:pPr marL="609600" indent="-609600" defTabSz="762000">
              <a:lnSpc>
                <a:spcPct val="100000"/>
              </a:lnSpc>
            </a:pPr>
            <a:r>
              <a:rPr lang="en-GB" dirty="0" smtClean="0"/>
              <a:t>Describe the importance and value of considering static techniques for the assessment of software work products (K2)</a:t>
            </a:r>
            <a:br>
              <a:rPr lang="en-GB" dirty="0" smtClean="0"/>
            </a:br>
            <a:endParaRPr lang="en-GB" dirty="0" smtClean="0"/>
          </a:p>
          <a:p>
            <a:pPr marL="609600" indent="-609600" defTabSz="762000">
              <a:lnSpc>
                <a:spcPct val="100000"/>
              </a:lnSpc>
            </a:pPr>
            <a:r>
              <a:rPr lang="en-GB" dirty="0" smtClean="0"/>
              <a:t>Explain the difference between static and dynamic techniques, considering objectives, types of defects to be identified, and the role of these techniques within the software life cycle (K2)</a:t>
            </a:r>
          </a:p>
        </p:txBody>
      </p:sp>
      <p:sp>
        <p:nvSpPr>
          <p:cNvPr id="6146" name="Rectangle 4"/>
          <p:cNvSpPr>
            <a:spLocks noGrp="1" noChangeArrowheads="1"/>
          </p:cNvSpPr>
          <p:nvPr>
            <p:ph type="title"/>
          </p:nvPr>
        </p:nvSpPr>
        <p:spPr/>
        <p:txBody>
          <a:bodyPr/>
          <a:lstStyle/>
          <a:p>
            <a:pPr eaLnBrk="1" hangingPunct="1"/>
            <a:r>
              <a:rPr lang="en-GB" dirty="0" smtClean="0"/>
              <a:t>3.1 Static Techniques and the Test Process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ode Review"/>
          <p:cNvPicPr>
            <a:picLocks noChangeAspect="1" noChangeArrowheads="1"/>
          </p:cNvPicPr>
          <p:nvPr/>
        </p:nvPicPr>
        <p:blipFill>
          <a:blip r:embed="rId3" cstate="print"/>
          <a:srcRect/>
          <a:stretch>
            <a:fillRect/>
          </a:stretch>
        </p:blipFill>
        <p:spPr bwMode="auto">
          <a:xfrm>
            <a:off x="4651046" y="1133323"/>
            <a:ext cx="4295775" cy="5381625"/>
          </a:xfrm>
          <a:prstGeom prst="rect">
            <a:avLst/>
          </a:prstGeom>
          <a:noFill/>
        </p:spPr>
      </p:pic>
      <p:sp>
        <p:nvSpPr>
          <p:cNvPr id="28676" name="Rectangle 4"/>
          <p:cNvSpPr>
            <a:spLocks noGrp="1" noChangeArrowheads="1"/>
          </p:cNvSpPr>
          <p:nvPr>
            <p:ph type="body" sz="quarter" idx="15"/>
          </p:nvPr>
        </p:nvSpPr>
        <p:spPr>
          <a:xfrm>
            <a:off x="180000" y="1080000"/>
            <a:ext cx="4471046" cy="5400000"/>
          </a:xfrm>
        </p:spPr>
        <p:txBody>
          <a:bodyPr/>
          <a:lstStyle/>
          <a:p>
            <a:r>
              <a:rPr lang="en-GB" dirty="0" smtClean="0"/>
              <a:t>Static analysers may also</a:t>
            </a:r>
          </a:p>
          <a:p>
            <a:pPr lvl="1"/>
            <a:r>
              <a:rPr lang="en-GB" dirty="0"/>
              <a:t>Measure complexity of source </a:t>
            </a:r>
            <a:br>
              <a:rPr lang="en-GB" dirty="0"/>
            </a:br>
            <a:r>
              <a:rPr lang="en-GB" dirty="0"/>
              <a:t>code (e.g. Cyclomatic Complexity)</a:t>
            </a:r>
          </a:p>
          <a:p>
            <a:pPr lvl="1"/>
            <a:r>
              <a:rPr lang="en-GB" dirty="0"/>
              <a:t>Produce graphical </a:t>
            </a:r>
            <a:r>
              <a:rPr lang="en-GB" dirty="0" smtClean="0"/>
              <a:t>output (e.g. control flow graphs)</a:t>
            </a:r>
            <a:endParaRPr lang="en-GB" dirty="0"/>
          </a:p>
          <a:p>
            <a:pPr lvl="1"/>
            <a:r>
              <a:rPr lang="en-GB" dirty="0"/>
              <a:t>Design structural (white box) tests based on control flow or data flow</a:t>
            </a:r>
          </a:p>
          <a:p>
            <a:pPr lvl="1"/>
            <a:r>
              <a:rPr lang="en-GB" dirty="0" smtClean="0"/>
              <a:t>Examine code from a number </a:t>
            </a:r>
            <a:br>
              <a:rPr lang="en-GB" dirty="0" smtClean="0"/>
            </a:br>
            <a:r>
              <a:rPr lang="en-GB" dirty="0" smtClean="0"/>
              <a:t>of perspectives based on </a:t>
            </a:r>
            <a:br>
              <a:rPr lang="en-GB" dirty="0" smtClean="0"/>
            </a:br>
            <a:r>
              <a:rPr lang="en-GB" dirty="0" smtClean="0"/>
              <a:t>industry accepted measures</a:t>
            </a:r>
          </a:p>
        </p:txBody>
      </p:sp>
      <p:sp>
        <p:nvSpPr>
          <p:cNvPr id="28675" name="Rectangle 3"/>
          <p:cNvSpPr>
            <a:spLocks noGrp="1" noChangeArrowheads="1"/>
          </p:cNvSpPr>
          <p:nvPr>
            <p:ph type="title"/>
          </p:nvPr>
        </p:nvSpPr>
        <p:spPr/>
        <p:txBody>
          <a:bodyPr/>
          <a:lstStyle/>
          <a:p>
            <a:r>
              <a:rPr lang="en-US" dirty="0" smtClean="0"/>
              <a:t>Static Analysis Tool Features</a:t>
            </a:r>
            <a:endParaRPr lang="en-GB"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15"/>
          </p:nvPr>
        </p:nvSpPr>
        <p:spPr/>
        <p:txBody>
          <a:bodyPr/>
          <a:lstStyle/>
          <a:p>
            <a:endParaRPr lang="en-GB" dirty="0" smtClean="0"/>
          </a:p>
          <a:p>
            <a:r>
              <a:rPr lang="en-GB" dirty="0" smtClean="0"/>
              <a:t>Static Techniques and the Test Process</a:t>
            </a:r>
            <a:br>
              <a:rPr lang="en-GB" dirty="0" smtClean="0"/>
            </a:br>
            <a:endParaRPr lang="en-GB" dirty="0" smtClean="0"/>
          </a:p>
          <a:p>
            <a:r>
              <a:rPr lang="en-GB" dirty="0" smtClean="0"/>
              <a:t>Review </a:t>
            </a:r>
            <a:r>
              <a:rPr lang="en-GB" dirty="0"/>
              <a:t>P</a:t>
            </a:r>
            <a:r>
              <a:rPr lang="en-GB" dirty="0" smtClean="0"/>
              <a:t>rocess</a:t>
            </a:r>
            <a:br>
              <a:rPr lang="en-GB" dirty="0" smtClean="0"/>
            </a:br>
            <a:endParaRPr lang="en-GB" dirty="0" smtClean="0"/>
          </a:p>
          <a:p>
            <a:r>
              <a:rPr lang="en-GB" dirty="0" smtClean="0"/>
              <a:t>Static Analysis by Tools</a:t>
            </a:r>
          </a:p>
        </p:txBody>
      </p:sp>
      <p:sp>
        <p:nvSpPr>
          <p:cNvPr id="29698" name="Rectangle 4"/>
          <p:cNvSpPr>
            <a:spLocks noGrp="1" noChangeArrowheads="1"/>
          </p:cNvSpPr>
          <p:nvPr>
            <p:ph type="title"/>
          </p:nvPr>
        </p:nvSpPr>
        <p:spPr/>
        <p:txBody>
          <a:bodyPr/>
          <a:lstStyle/>
          <a:p>
            <a:r>
              <a:rPr lang="en-US" dirty="0"/>
              <a:t>In this session we covered…</a:t>
            </a:r>
            <a:endParaRPr lang="en-GB"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5"/>
          </p:nvPr>
        </p:nvSpPr>
        <p:spPr/>
        <p:txBody>
          <a:bodyPr/>
          <a:lstStyle/>
          <a:p>
            <a:r>
              <a:rPr lang="en-GB" dirty="0" smtClean="0"/>
              <a:t>Static testing is performed on code or other project documentation without the execution of the code</a:t>
            </a:r>
            <a:br>
              <a:rPr lang="en-GB" dirty="0" smtClean="0"/>
            </a:br>
            <a:endParaRPr lang="en-GB" dirty="0" smtClean="0"/>
          </a:p>
          <a:p>
            <a:r>
              <a:rPr lang="en-GB" dirty="0" smtClean="0"/>
              <a:t>Two static testing techniques:</a:t>
            </a:r>
            <a:br>
              <a:rPr lang="en-GB" dirty="0" smtClean="0"/>
            </a:br>
            <a:endParaRPr lang="en-GB" dirty="0" smtClean="0"/>
          </a:p>
          <a:p>
            <a:pPr lvl="1"/>
            <a:r>
              <a:rPr lang="en-GB" dirty="0" smtClean="0"/>
              <a:t>Review</a:t>
            </a:r>
          </a:p>
          <a:p>
            <a:pPr lvl="2"/>
            <a:r>
              <a:rPr lang="en-GB" dirty="0" smtClean="0"/>
              <a:t>Manual examination of documents</a:t>
            </a:r>
          </a:p>
          <a:p>
            <a:pPr lvl="2"/>
            <a:r>
              <a:rPr lang="en-GB" dirty="0"/>
              <a:t>D</a:t>
            </a:r>
            <a:r>
              <a:rPr lang="en-GB" dirty="0" smtClean="0"/>
              <a:t>one by humans</a:t>
            </a:r>
            <a:br>
              <a:rPr lang="en-GB" dirty="0" smtClean="0"/>
            </a:br>
            <a:endParaRPr lang="en-GB" dirty="0" smtClean="0"/>
          </a:p>
          <a:p>
            <a:pPr lvl="1"/>
            <a:r>
              <a:rPr lang="en-GB" dirty="0" smtClean="0"/>
              <a:t>Static analysis</a:t>
            </a:r>
          </a:p>
          <a:p>
            <a:pPr lvl="2"/>
            <a:r>
              <a:rPr lang="en-GB" dirty="0"/>
              <a:t>A</a:t>
            </a:r>
            <a:r>
              <a:rPr lang="en-GB" dirty="0" smtClean="0"/>
              <a:t>utomated analysis of source code and software models</a:t>
            </a:r>
          </a:p>
          <a:p>
            <a:pPr lvl="2"/>
            <a:r>
              <a:rPr lang="en-GB" dirty="0" smtClean="0"/>
              <a:t>Done by tools</a:t>
            </a:r>
          </a:p>
          <a:p>
            <a:endParaRPr lang="en-GB" dirty="0" smtClean="0"/>
          </a:p>
        </p:txBody>
      </p:sp>
      <p:sp>
        <p:nvSpPr>
          <p:cNvPr id="4" name="Title 3"/>
          <p:cNvSpPr>
            <a:spLocks noGrp="1"/>
          </p:cNvSpPr>
          <p:nvPr>
            <p:ph type="title"/>
          </p:nvPr>
        </p:nvSpPr>
        <p:spPr/>
        <p:txBody>
          <a:bodyPr/>
          <a:lstStyle/>
          <a:p>
            <a:r>
              <a:rPr lang="en-GB" dirty="0" smtClean="0"/>
              <a:t>Static Testing Techniques</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Static Testing</a:t>
            </a:r>
          </a:p>
          <a:p>
            <a:pPr lvl="1"/>
            <a:r>
              <a:rPr lang="en-GB" dirty="0"/>
              <a:t>Performed early in the lifecycle, before software is written</a:t>
            </a:r>
          </a:p>
          <a:p>
            <a:pPr lvl="1"/>
            <a:r>
              <a:rPr lang="en-GB" dirty="0"/>
              <a:t>Analyse code or documents without running software</a:t>
            </a:r>
          </a:p>
          <a:p>
            <a:pPr lvl="1"/>
            <a:r>
              <a:rPr lang="en-GB" dirty="0" smtClean="0"/>
              <a:t>Find </a:t>
            </a:r>
            <a:r>
              <a:rPr lang="en-GB" dirty="0"/>
              <a:t>defects in code or documents directly</a:t>
            </a:r>
          </a:p>
          <a:p>
            <a:pPr lvl="1"/>
            <a:r>
              <a:rPr lang="en-GB" dirty="0"/>
              <a:t>Defects are cheap to fix</a:t>
            </a:r>
          </a:p>
          <a:p>
            <a:pPr lvl="1"/>
            <a:r>
              <a:rPr lang="en-GB" dirty="0" smtClean="0"/>
              <a:t>Add </a:t>
            </a:r>
            <a:r>
              <a:rPr lang="en-GB" dirty="0"/>
              <a:t>quality into </a:t>
            </a:r>
            <a:r>
              <a:rPr lang="en-GB" dirty="0" smtClean="0"/>
              <a:t>software</a:t>
            </a:r>
            <a:br>
              <a:rPr lang="en-GB" dirty="0" smtClean="0"/>
            </a:br>
            <a:endParaRPr lang="en-GB" dirty="0"/>
          </a:p>
          <a:p>
            <a:r>
              <a:rPr lang="en-GB" dirty="0" smtClean="0"/>
              <a:t>Dynamic Testing</a:t>
            </a:r>
          </a:p>
          <a:p>
            <a:pPr lvl="1"/>
            <a:r>
              <a:rPr lang="en-GB" dirty="0"/>
              <a:t>Performed late in the lifecycle, after software is written</a:t>
            </a:r>
          </a:p>
          <a:p>
            <a:pPr lvl="1"/>
            <a:r>
              <a:rPr lang="en-GB" dirty="0" smtClean="0"/>
              <a:t>Execute software and analyse results</a:t>
            </a:r>
          </a:p>
          <a:p>
            <a:pPr lvl="1"/>
            <a:r>
              <a:rPr lang="en-GB" dirty="0" smtClean="0"/>
              <a:t>Observe failures in system which could identify defects in code</a:t>
            </a:r>
          </a:p>
          <a:p>
            <a:pPr lvl="1"/>
            <a:r>
              <a:rPr lang="en-GB" dirty="0" smtClean="0"/>
              <a:t>Defects are expensive to fix</a:t>
            </a:r>
          </a:p>
          <a:p>
            <a:pPr lvl="1"/>
            <a:r>
              <a:rPr lang="en-GB" dirty="0" smtClean="0"/>
              <a:t>Check quality of software</a:t>
            </a:r>
          </a:p>
        </p:txBody>
      </p:sp>
      <p:sp>
        <p:nvSpPr>
          <p:cNvPr id="2" name="Title 1"/>
          <p:cNvSpPr>
            <a:spLocks noGrp="1"/>
          </p:cNvSpPr>
          <p:nvPr>
            <p:ph type="title"/>
          </p:nvPr>
        </p:nvSpPr>
        <p:spPr/>
        <p:txBody>
          <a:bodyPr/>
          <a:lstStyle/>
          <a:p>
            <a:r>
              <a:rPr lang="en-GB" dirty="0" smtClean="0"/>
              <a:t>Static Testing v Dynamic Testing</a:t>
            </a:r>
            <a:endParaRPr lang="en-GB" dirty="0"/>
          </a:p>
        </p:txBody>
      </p:sp>
      <p:sp>
        <p:nvSpPr>
          <p:cNvPr id="8" name="Text Box 22"/>
          <p:cNvSpPr txBox="1">
            <a:spLocks noChangeArrowheads="1"/>
          </p:cNvSpPr>
          <p:nvPr/>
        </p:nvSpPr>
        <p:spPr bwMode="auto">
          <a:xfrm>
            <a:off x="7639599" y="4581525"/>
            <a:ext cx="184731" cy="584775"/>
          </a:xfrm>
          <a:prstGeom prst="rect">
            <a:avLst/>
          </a:prstGeom>
          <a:noFill/>
          <a:ln w="12700" algn="ctr">
            <a:noFill/>
            <a:miter lim="800000"/>
            <a:headEnd/>
            <a:tailEnd/>
          </a:ln>
          <a:effectLst/>
        </p:spPr>
        <p:txBody>
          <a:bodyPr wrap="none">
            <a:spAutoFit/>
          </a:bodyPr>
          <a:lstStyle/>
          <a:p>
            <a:endParaRPr lang="en-US" sz="3200" dirty="0">
              <a:solidFill>
                <a:schemeClr val="accen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5"/>
          </p:nvPr>
        </p:nvSpPr>
        <p:spPr/>
        <p:txBody>
          <a:bodyPr/>
          <a:lstStyle/>
          <a:p>
            <a:r>
              <a:rPr lang="en-GB" dirty="0" smtClean="0"/>
              <a:t>Reviews examine work products (source code or documents) and make comments</a:t>
            </a:r>
            <a:br>
              <a:rPr lang="en-GB" dirty="0" smtClean="0"/>
            </a:br>
            <a:endParaRPr lang="en-GB" dirty="0" smtClean="0"/>
          </a:p>
          <a:p>
            <a:r>
              <a:rPr lang="en-GB" dirty="0" smtClean="0"/>
              <a:t>Typical documents that may be reviewed include</a:t>
            </a:r>
          </a:p>
          <a:p>
            <a:pPr lvl="1"/>
            <a:r>
              <a:rPr lang="en-GB" dirty="0" smtClean="0"/>
              <a:t>Business requirements</a:t>
            </a:r>
          </a:p>
          <a:p>
            <a:pPr lvl="1"/>
            <a:r>
              <a:rPr lang="en-GB" dirty="0" smtClean="0"/>
              <a:t>Functional specifications</a:t>
            </a:r>
          </a:p>
          <a:p>
            <a:pPr lvl="1"/>
            <a:r>
              <a:rPr lang="en-GB" dirty="0" smtClean="0"/>
              <a:t>System and database design</a:t>
            </a:r>
          </a:p>
          <a:p>
            <a:pPr lvl="1"/>
            <a:r>
              <a:rPr lang="en-GB" dirty="0" smtClean="0"/>
              <a:t>Source code</a:t>
            </a:r>
          </a:p>
          <a:p>
            <a:pPr lvl="1"/>
            <a:r>
              <a:rPr lang="en-GB" dirty="0" smtClean="0"/>
              <a:t>Test plans, test cases and scripts</a:t>
            </a:r>
          </a:p>
          <a:p>
            <a:pPr lvl="1"/>
            <a:r>
              <a:rPr lang="en-GB" dirty="0" smtClean="0"/>
              <a:t>User guides, help text</a:t>
            </a:r>
          </a:p>
          <a:p>
            <a:pPr lvl="1"/>
            <a:r>
              <a:rPr lang="en-GB" dirty="0" smtClean="0"/>
              <a:t>Web pages</a:t>
            </a:r>
          </a:p>
          <a:p>
            <a:pPr lvl="1"/>
            <a:r>
              <a:rPr lang="en-GB" dirty="0" smtClean="0"/>
              <a:t>etc.</a:t>
            </a:r>
          </a:p>
        </p:txBody>
      </p:sp>
      <p:sp>
        <p:nvSpPr>
          <p:cNvPr id="7172" name="Rectangle 32"/>
          <p:cNvSpPr>
            <a:spLocks noGrp="1" noChangeArrowheads="1"/>
          </p:cNvSpPr>
          <p:nvPr>
            <p:ph type="title"/>
          </p:nvPr>
        </p:nvSpPr>
        <p:spPr/>
        <p:txBody>
          <a:bodyPr/>
          <a:lstStyle/>
          <a:p>
            <a:r>
              <a:rPr lang="en-GB" smtClean="0"/>
              <a:t>Review Techniques</a:t>
            </a:r>
            <a:endParaRPr lang="en-GB"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8"/>
          <p:cNvSpPr>
            <a:spLocks noGrp="1" noChangeArrowheads="1"/>
          </p:cNvSpPr>
          <p:nvPr>
            <p:ph type="body" sz="quarter" idx="15"/>
          </p:nvPr>
        </p:nvSpPr>
        <p:spPr/>
        <p:txBody>
          <a:bodyPr/>
          <a:lstStyle/>
          <a:p>
            <a:r>
              <a:rPr lang="en-GB" dirty="0" smtClean="0"/>
              <a:t>Benefits of conducting reviews on documents include:</a:t>
            </a:r>
          </a:p>
          <a:p>
            <a:pPr lvl="1"/>
            <a:r>
              <a:rPr lang="en-GB" dirty="0" smtClean="0"/>
              <a:t>Early defect detection and correction</a:t>
            </a:r>
          </a:p>
          <a:p>
            <a:pPr lvl="1"/>
            <a:r>
              <a:rPr lang="en-GB" dirty="0" smtClean="0"/>
              <a:t>Development productivity improvements</a:t>
            </a:r>
          </a:p>
          <a:p>
            <a:pPr lvl="1"/>
            <a:r>
              <a:rPr lang="en-GB" dirty="0" smtClean="0"/>
              <a:t>Reduced development cost and timescales</a:t>
            </a:r>
          </a:p>
          <a:p>
            <a:pPr lvl="1"/>
            <a:r>
              <a:rPr lang="en-GB" dirty="0" smtClean="0"/>
              <a:t>Fewer defects in code</a:t>
            </a:r>
          </a:p>
          <a:p>
            <a:pPr lvl="1"/>
            <a:r>
              <a:rPr lang="en-GB" dirty="0" smtClean="0"/>
              <a:t>Reduced time and cost of dynamic testing </a:t>
            </a:r>
          </a:p>
          <a:p>
            <a:pPr lvl="1"/>
            <a:r>
              <a:rPr lang="en-GB" dirty="0" smtClean="0"/>
              <a:t>Improved communication between testers, analysts, developers and users</a:t>
            </a:r>
          </a:p>
          <a:p>
            <a:pPr lvl="1"/>
            <a:r>
              <a:rPr lang="en-GB" dirty="0" smtClean="0"/>
              <a:t>Conformance to standards leading to improved maintainability of code and documents</a:t>
            </a:r>
            <a:endParaRPr lang="en-GB" dirty="0"/>
          </a:p>
        </p:txBody>
      </p:sp>
      <p:sp>
        <p:nvSpPr>
          <p:cNvPr id="9219" name="Rectangle 7"/>
          <p:cNvSpPr>
            <a:spLocks noGrp="1" noChangeArrowheads="1"/>
          </p:cNvSpPr>
          <p:nvPr>
            <p:ph type="title"/>
          </p:nvPr>
        </p:nvSpPr>
        <p:spPr/>
        <p:txBody>
          <a:bodyPr/>
          <a:lstStyle/>
          <a:p>
            <a:r>
              <a:rPr lang="en-GB" smtClean="0"/>
              <a:t>Benefits of Reviews</a:t>
            </a:r>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6"/>
          <p:cNvSpPr>
            <a:spLocks noGrp="1" noChangeArrowheads="1"/>
          </p:cNvSpPr>
          <p:nvPr>
            <p:ph type="body" sz="quarter" idx="15"/>
          </p:nvPr>
        </p:nvSpPr>
        <p:spPr/>
        <p:txBody>
          <a:bodyPr/>
          <a:lstStyle/>
          <a:p>
            <a:r>
              <a:rPr lang="en-US" dirty="0"/>
              <a:t>Verification </a:t>
            </a:r>
            <a:r>
              <a:rPr lang="en-US" dirty="0" smtClean="0"/>
              <a:t>and validation of documents </a:t>
            </a:r>
            <a:r>
              <a:rPr lang="en-GB" dirty="0" smtClean="0"/>
              <a:t>against specifications and standards</a:t>
            </a:r>
          </a:p>
          <a:p>
            <a:r>
              <a:rPr lang="en-GB" dirty="0" smtClean="0"/>
              <a:t>Consistency with predecessor documents</a:t>
            </a:r>
          </a:p>
          <a:p>
            <a:r>
              <a:rPr lang="en-GB" dirty="0" smtClean="0"/>
              <a:t>Completeness and conformance to standards</a:t>
            </a:r>
          </a:p>
          <a:p>
            <a:r>
              <a:rPr lang="en-GB" dirty="0" smtClean="0"/>
              <a:t>Identification of defects such as</a:t>
            </a:r>
          </a:p>
          <a:p>
            <a:pPr lvl="1"/>
            <a:r>
              <a:rPr lang="en-GB" dirty="0" smtClean="0"/>
              <a:t>Errors, omissions, additions, inconsistencies, ambiguities</a:t>
            </a:r>
          </a:p>
          <a:p>
            <a:pPr lvl="1"/>
            <a:r>
              <a:rPr lang="en-GB" dirty="0"/>
              <a:t>R</a:t>
            </a:r>
            <a:r>
              <a:rPr lang="en-GB" dirty="0" smtClean="0"/>
              <a:t>eadability, terminology, spelling, grammar, layout, structure</a:t>
            </a:r>
          </a:p>
          <a:p>
            <a:r>
              <a:rPr lang="en-GB" dirty="0" smtClean="0"/>
              <a:t>Process improvement</a:t>
            </a:r>
          </a:p>
          <a:p>
            <a:r>
              <a:rPr lang="en-GB" dirty="0" smtClean="0"/>
              <a:t>Skills improvement</a:t>
            </a:r>
          </a:p>
          <a:p>
            <a:r>
              <a:rPr lang="en-GB" dirty="0" smtClean="0"/>
              <a:t>Consensus</a:t>
            </a:r>
            <a:endParaRPr lang="en-US" dirty="0" smtClean="0"/>
          </a:p>
        </p:txBody>
      </p:sp>
      <p:sp>
        <p:nvSpPr>
          <p:cNvPr id="10242" name="Rectangle 5"/>
          <p:cNvSpPr>
            <a:spLocks noGrp="1" noChangeArrowheads="1"/>
          </p:cNvSpPr>
          <p:nvPr>
            <p:ph type="title"/>
          </p:nvPr>
        </p:nvSpPr>
        <p:spPr/>
        <p:txBody>
          <a:bodyPr/>
          <a:lstStyle/>
          <a:p>
            <a:r>
              <a:rPr lang="en-GB" dirty="0" smtClean="0"/>
              <a:t>Goals of Reviews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quarter" idx="15"/>
          </p:nvPr>
        </p:nvSpPr>
        <p:spPr/>
        <p:txBody>
          <a:bodyPr>
            <a:normAutofit/>
          </a:bodyPr>
          <a:lstStyle/>
          <a:p>
            <a:pPr>
              <a:buFontTx/>
              <a:buNone/>
            </a:pPr>
            <a:r>
              <a:rPr lang="en-GB" dirty="0" smtClean="0"/>
              <a:t>Learning Objectives:</a:t>
            </a:r>
            <a:br>
              <a:rPr lang="en-GB" dirty="0" smtClean="0"/>
            </a:br>
            <a:endParaRPr lang="en-GB" dirty="0" smtClean="0"/>
          </a:p>
          <a:p>
            <a:r>
              <a:rPr lang="en-GB" dirty="0" smtClean="0"/>
              <a:t>Recall the phases, roles and responsibilities of a typical formal review (K1)</a:t>
            </a:r>
            <a:br>
              <a:rPr lang="en-GB" dirty="0" smtClean="0"/>
            </a:br>
            <a:endParaRPr lang="en-GB" dirty="0" smtClean="0"/>
          </a:p>
          <a:p>
            <a:r>
              <a:rPr lang="en-GB" dirty="0" smtClean="0"/>
              <a:t>Explain the differences between different types of review: informal review, technical review, walkthrough and inspection (K2)</a:t>
            </a:r>
            <a:br>
              <a:rPr lang="en-GB" dirty="0" smtClean="0"/>
            </a:br>
            <a:endParaRPr lang="en-GB" dirty="0" smtClean="0"/>
          </a:p>
          <a:p>
            <a:r>
              <a:rPr lang="en-GB" dirty="0" smtClean="0"/>
              <a:t>Explain the factors for successful performance of reviews (K2)</a:t>
            </a:r>
          </a:p>
        </p:txBody>
      </p:sp>
      <p:sp>
        <p:nvSpPr>
          <p:cNvPr id="11266" name="Rectangle 4"/>
          <p:cNvSpPr>
            <a:spLocks noGrp="1" noChangeArrowheads="1"/>
          </p:cNvSpPr>
          <p:nvPr>
            <p:ph type="title"/>
          </p:nvPr>
        </p:nvSpPr>
        <p:spPr/>
        <p:txBody>
          <a:bodyPr/>
          <a:lstStyle/>
          <a:p>
            <a:pPr eaLnBrk="1" hangingPunct="1"/>
            <a:r>
              <a:rPr lang="en-GB" dirty="0" smtClean="0"/>
              <a:t>3.2 Review Process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0D38DE047ED49B46ADC63A7FB54358FC" ma:contentTypeVersion="0" ma:contentTypeDescription="Base content type which represents courseware documents" ma:contentTypeScope="" ma:versionID="aa34ac6504a9faa609b8d49ebfbd759b">
  <xsd:schema xmlns:xsd="http://www.w3.org/2001/XMLSchema" xmlns:xs="http://www.w3.org/2001/XMLSchema" xmlns:p="http://schemas.microsoft.com/office/2006/metadata/properties" xmlns:ns2="8906D8E1-6105-478F-BAC4-C2284DB7FB65" targetNamespace="http://schemas.microsoft.com/office/2006/metadata/properties" ma:root="true" ma:fieldsID="68c463e5a62d25f978099cffd317b10c" ns2:_="">
    <xsd:import namespace="8906D8E1-6105-478F-BAC4-C2284DB7FB65"/>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06D8E1-6105-478F-BAC4-C2284DB7FB65"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quenceNumber xmlns="8906D8E1-6105-478F-BAC4-C2284DB7FB65">3</SequenceNumber>
    <BookTypeField0 xmlns="8906D8E1-6105-478F-BAC4-C2284DB7FB65">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IsBuildFile xmlns="8906D8E1-6105-478F-BAC4-C2284DB7FB65">false</IsBuildFi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1ED407-F244-4CC5-8963-04F3E75D36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06D8E1-6105-478F-BAC4-C2284DB7FB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F0CA03-5AA1-452C-89E0-36709ABE9B60}">
  <ds:schemaRef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8906D8E1-6105-478F-BAC4-C2284DB7FB65"/>
    <ds:schemaRef ds:uri="http://purl.org/dc/elements/1.1/"/>
    <ds:schemaRef ds:uri="http://www.w3.org/XML/1998/namespace"/>
    <ds:schemaRef ds:uri="http://purl.org/dc/terms/"/>
  </ds:schemaRefs>
</ds:datastoreItem>
</file>

<file path=customXml/itemProps3.xml><?xml version="1.0" encoding="utf-8"?>
<ds:datastoreItem xmlns:ds="http://schemas.openxmlformats.org/officeDocument/2006/customXml" ds:itemID="{AB0CBA2D-B106-402E-8307-C9754F26A7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4927</TotalTime>
  <Words>3287</Words>
  <Application>Microsoft Office PowerPoint</Application>
  <PresentationFormat>On-screen Show (4:3)</PresentationFormat>
  <Paragraphs>532</Paragraphs>
  <Slides>31</Slides>
  <Notes>31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Courier New</vt:lpstr>
      <vt:lpstr>Times New Roman</vt:lpstr>
      <vt:lpstr>Wingdings</vt:lpstr>
      <vt:lpstr>QA PowerPoint Template_DRAFTMay2012</vt:lpstr>
      <vt:lpstr>BCS-ISTQB® Software Testing Foundation</vt:lpstr>
      <vt:lpstr>Topics</vt:lpstr>
      <vt:lpstr>3.1 Static Techniques and the Test Process</vt:lpstr>
      <vt:lpstr>Static Testing Techniques</vt:lpstr>
      <vt:lpstr>Static Testing v Dynamic Testing</vt:lpstr>
      <vt:lpstr>Review Techniques</vt:lpstr>
      <vt:lpstr>Benefits of Reviews</vt:lpstr>
      <vt:lpstr>Goals of Reviews</vt:lpstr>
      <vt:lpstr>3.2 Review Process</vt:lpstr>
      <vt:lpstr>Phases of a Formal Review</vt:lpstr>
      <vt:lpstr>Activities of a Formal Review</vt:lpstr>
      <vt:lpstr>Activities of a Formal Review</vt:lpstr>
      <vt:lpstr>Formal Review Roles and Responsibilities</vt:lpstr>
      <vt:lpstr>Formal Review Roles and Responsibilities</vt:lpstr>
      <vt:lpstr>Types of Review</vt:lpstr>
      <vt:lpstr>Informal Review Characteristics</vt:lpstr>
      <vt:lpstr>Walkthrough Characteristics</vt:lpstr>
      <vt:lpstr>Technical Review Characteristics</vt:lpstr>
      <vt:lpstr>Inspection Characteristics</vt:lpstr>
      <vt:lpstr>Factors for Successful Reviews</vt:lpstr>
      <vt:lpstr>Use of Checklists in Reviews</vt:lpstr>
      <vt:lpstr>3.3 Static Analysis by Tools</vt:lpstr>
      <vt:lpstr>Static Analysis by Tools</vt:lpstr>
      <vt:lpstr>Why Perform Static Analysis?</vt:lpstr>
      <vt:lpstr>Benefits of Static Analysis</vt:lpstr>
      <vt:lpstr>Looping Code</vt:lpstr>
      <vt:lpstr>Unreachable Code </vt:lpstr>
      <vt:lpstr>Data Flow Analysis</vt:lpstr>
      <vt:lpstr>Use of Static Analysis by Tools</vt:lpstr>
      <vt:lpstr>Static Analysis Tool Features</vt:lpstr>
      <vt:lpstr>In this session we covered…</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IK_03_ STF Static Techniques</dc:title>
  <dc:subject>STF-2 Version 4.8</dc:subject>
  <dc:creator>N Sabbagh</dc:creator>
  <cp:keywords/>
  <dc:description/>
  <cp:lastModifiedBy>Admin</cp:lastModifiedBy>
  <cp:revision>392</cp:revision>
  <dcterms:created xsi:type="dcterms:W3CDTF">2008-02-15T11:31:17Z</dcterms:created>
  <dcterms:modified xsi:type="dcterms:W3CDTF">2018-02-20T16:49:27Z</dcterms:modified>
  <cp:category>Chapter 04</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0x010100F0967B7CEE8D417F966757887D9466FB000D38DE047ED49B46ADC63A7FB54358FC</vt:lpwstr>
  </property>
  <property fmtid="{D5CDD505-2E9C-101B-9397-08002B2CF9AE}" pid="4" name="Practice Name">
    <vt:lpwstr/>
  </property>
  <property fmtid="{D5CDD505-2E9C-101B-9397-08002B2CF9AE}" pid="5" name="xd_Signature">
    <vt:bool>false</vt:bool>
  </property>
  <property fmtid="{D5CDD505-2E9C-101B-9397-08002B2CF9AE}" pid="6" name="xd_ProgID">
    <vt:lpwstr/>
  </property>
  <property fmtid="{D5CDD505-2E9C-101B-9397-08002B2CF9AE}" pid="7" name="DocumentSetDescription">
    <vt:lpwstr/>
  </property>
  <property fmtid="{D5CDD505-2E9C-101B-9397-08002B2CF9AE}" pid="8" name="_dlc_DocId">
    <vt:lpwstr/>
  </property>
  <property fmtid="{D5CDD505-2E9C-101B-9397-08002B2CF9AE}" pid="9" name="PageNumbering">
    <vt:lpwstr/>
  </property>
  <property fmtid="{D5CDD505-2E9C-101B-9397-08002B2CF9AE}" pid="10" name="wic_System_Copyright">
    <vt:lpwstr/>
  </property>
  <property fmtid="{D5CDD505-2E9C-101B-9397-08002B2CF9AE}" pid="11" name="Owner Name">
    <vt:lpwstr/>
  </property>
  <property fmtid="{D5CDD505-2E9C-101B-9397-08002B2CF9AE}" pid="12" name="CompanyName">
    <vt:lpwstr/>
  </property>
  <property fmtid="{D5CDD505-2E9C-101B-9397-08002B2CF9AE}" pid="13" name="_dlc_DocIdUrl">
    <vt:lpwstr/>
  </property>
  <property fmtid="{D5CDD505-2E9C-101B-9397-08002B2CF9AE}" pid="14" name="TemplateUrl">
    <vt:lpwstr/>
  </property>
  <property fmtid="{D5CDD505-2E9C-101B-9397-08002B2CF9AE}" pid="15" name="DepartmentName">
    <vt:lpwstr/>
  </property>
  <property fmtid="{D5CDD505-2E9C-101B-9397-08002B2CF9AE}" pid="16" name="ChapterNo">
    <vt:lpwstr/>
  </property>
  <property fmtid="{D5CDD505-2E9C-101B-9397-08002B2CF9AE}" pid="17" name="PPTPrintingStyle">
    <vt:lpwstr/>
  </property>
  <property fmtid="{D5CDD505-2E9C-101B-9397-08002B2CF9AE}" pid="18" name="CourseCode">
    <vt:lpwstr/>
  </property>
  <property fmtid="{D5CDD505-2E9C-101B-9397-08002B2CF9AE}" pid="19" name="_dlc_DocIdPersistId">
    <vt:bool>false</vt:bool>
  </property>
  <property fmtid="{D5CDD505-2E9C-101B-9397-08002B2CF9AE}" pid="20" name="ChapterType">
    <vt:lpwstr/>
  </property>
  <property fmtid="{D5CDD505-2E9C-101B-9397-08002B2CF9AE}" pid="21" name="EnsureEvenPages">
    <vt:bool>false</vt:bool>
  </property>
  <property fmtid="{D5CDD505-2E9C-101B-9397-08002B2CF9AE}" pid="22" name="vti_imgdate">
    <vt:lpwstr/>
  </property>
  <property fmtid="{D5CDD505-2E9C-101B-9397-08002B2CF9AE}" pid="23" name="BookType">
    <vt:lpwstr>5</vt:lpwstr>
  </property>
</Properties>
</file>