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8" r:id="rId4"/>
  </p:sldMasterIdLst>
  <p:notesMasterIdLst>
    <p:notesMasterId r:id="rId76"/>
  </p:notesMasterIdLst>
  <p:handoutMasterIdLst>
    <p:handoutMasterId r:id="rId77"/>
  </p:handoutMasterIdLst>
  <p:sldIdLst>
    <p:sldId id="256" r:id="rId5"/>
    <p:sldId id="257" r:id="rId6"/>
    <p:sldId id="258" r:id="rId7"/>
    <p:sldId id="392" r:id="rId8"/>
    <p:sldId id="338" r:id="rId9"/>
    <p:sldId id="367" r:id="rId10"/>
    <p:sldId id="387" r:id="rId11"/>
    <p:sldId id="259" r:id="rId12"/>
    <p:sldId id="260" r:id="rId13"/>
    <p:sldId id="261" r:id="rId14"/>
    <p:sldId id="368" r:id="rId15"/>
    <p:sldId id="266" r:id="rId16"/>
    <p:sldId id="267" r:id="rId17"/>
    <p:sldId id="369" r:id="rId18"/>
    <p:sldId id="268" r:id="rId19"/>
    <p:sldId id="393" r:id="rId20"/>
    <p:sldId id="270" r:id="rId21"/>
    <p:sldId id="355" r:id="rId22"/>
    <p:sldId id="272" r:id="rId23"/>
    <p:sldId id="357" r:id="rId24"/>
    <p:sldId id="273" r:id="rId25"/>
    <p:sldId id="370" r:id="rId26"/>
    <p:sldId id="276" r:id="rId27"/>
    <p:sldId id="371" r:id="rId28"/>
    <p:sldId id="279" r:id="rId29"/>
    <p:sldId id="281" r:id="rId30"/>
    <p:sldId id="282" r:id="rId31"/>
    <p:sldId id="284" r:id="rId32"/>
    <p:sldId id="285" r:id="rId33"/>
    <p:sldId id="286" r:id="rId34"/>
    <p:sldId id="331" r:id="rId35"/>
    <p:sldId id="287" r:id="rId36"/>
    <p:sldId id="372" r:id="rId37"/>
    <p:sldId id="289" r:id="rId38"/>
    <p:sldId id="359" r:id="rId39"/>
    <p:sldId id="395" r:id="rId40"/>
    <p:sldId id="291" r:id="rId41"/>
    <p:sldId id="373" r:id="rId42"/>
    <p:sldId id="360" r:id="rId43"/>
    <p:sldId id="294" r:id="rId44"/>
    <p:sldId id="295" r:id="rId45"/>
    <p:sldId id="296" r:id="rId46"/>
    <p:sldId id="297" r:id="rId47"/>
    <p:sldId id="299" r:id="rId48"/>
    <p:sldId id="391" r:id="rId49"/>
    <p:sldId id="301" r:id="rId50"/>
    <p:sldId id="302" r:id="rId51"/>
    <p:sldId id="376" r:id="rId52"/>
    <p:sldId id="304" r:id="rId53"/>
    <p:sldId id="305" r:id="rId54"/>
    <p:sldId id="375" r:id="rId55"/>
    <p:sldId id="308" r:id="rId56"/>
    <p:sldId id="388" r:id="rId57"/>
    <p:sldId id="377" r:id="rId58"/>
    <p:sldId id="389" r:id="rId59"/>
    <p:sldId id="381" r:id="rId60"/>
    <p:sldId id="379" r:id="rId61"/>
    <p:sldId id="380" r:id="rId62"/>
    <p:sldId id="317" r:id="rId63"/>
    <p:sldId id="390" r:id="rId64"/>
    <p:sldId id="321" r:id="rId65"/>
    <p:sldId id="322" r:id="rId66"/>
    <p:sldId id="323" r:id="rId67"/>
    <p:sldId id="362" r:id="rId68"/>
    <p:sldId id="325" r:id="rId69"/>
    <p:sldId id="394" r:id="rId70"/>
    <p:sldId id="327" r:id="rId71"/>
    <p:sldId id="384" r:id="rId72"/>
    <p:sldId id="329" r:id="rId73"/>
    <p:sldId id="364" r:id="rId74"/>
    <p:sldId id="330" r:id="rId75"/>
  </p:sldIdLst>
  <p:sldSz cx="9144000" cy="6858000" type="screen4x3"/>
  <p:notesSz cx="7099300" cy="10223500"/>
  <p:defaultTextStyle>
    <a:defPPr>
      <a:defRPr lang="en-GB"/>
    </a:defPPr>
    <a:lvl1pPr algn="l" rtl="0" eaLnBrk="0" fontAlgn="base" hangingPunct="0">
      <a:spcBef>
        <a:spcPct val="50000"/>
      </a:spcBef>
      <a:spcAft>
        <a:spcPct val="0"/>
      </a:spcAft>
      <a:defRPr sz="1000" kern="1200">
        <a:solidFill>
          <a:schemeClr val="tx1"/>
        </a:solidFill>
        <a:latin typeface="Arial" charset="0"/>
        <a:ea typeface="+mn-ea"/>
        <a:cs typeface="+mn-cs"/>
      </a:defRPr>
    </a:lvl1pPr>
    <a:lvl2pPr marL="457200" algn="l" rtl="0" eaLnBrk="0" fontAlgn="base" hangingPunct="0">
      <a:spcBef>
        <a:spcPct val="50000"/>
      </a:spcBef>
      <a:spcAft>
        <a:spcPct val="0"/>
      </a:spcAft>
      <a:defRPr sz="1000" kern="1200">
        <a:solidFill>
          <a:schemeClr val="tx1"/>
        </a:solidFill>
        <a:latin typeface="Arial" charset="0"/>
        <a:ea typeface="+mn-ea"/>
        <a:cs typeface="+mn-cs"/>
      </a:defRPr>
    </a:lvl2pPr>
    <a:lvl3pPr marL="914400" algn="l" rtl="0" eaLnBrk="0" fontAlgn="base" hangingPunct="0">
      <a:spcBef>
        <a:spcPct val="50000"/>
      </a:spcBef>
      <a:spcAft>
        <a:spcPct val="0"/>
      </a:spcAft>
      <a:defRPr sz="1000" kern="1200">
        <a:solidFill>
          <a:schemeClr val="tx1"/>
        </a:solidFill>
        <a:latin typeface="Arial" charset="0"/>
        <a:ea typeface="+mn-ea"/>
        <a:cs typeface="+mn-cs"/>
      </a:defRPr>
    </a:lvl3pPr>
    <a:lvl4pPr marL="1371600" algn="l" rtl="0" eaLnBrk="0" fontAlgn="base" hangingPunct="0">
      <a:spcBef>
        <a:spcPct val="50000"/>
      </a:spcBef>
      <a:spcAft>
        <a:spcPct val="0"/>
      </a:spcAft>
      <a:defRPr sz="1000" kern="1200">
        <a:solidFill>
          <a:schemeClr val="tx1"/>
        </a:solidFill>
        <a:latin typeface="Arial" charset="0"/>
        <a:ea typeface="+mn-ea"/>
        <a:cs typeface="+mn-cs"/>
      </a:defRPr>
    </a:lvl4pPr>
    <a:lvl5pPr marL="1828800" algn="l" rtl="0" eaLnBrk="0" fontAlgn="base" hangingPunct="0">
      <a:spcBef>
        <a:spcPct val="5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2">
          <p15:clr>
            <a:srgbClr val="A4A3A4"/>
          </p15:clr>
        </p15:guide>
        <p15:guide id="2" pos="111">
          <p15:clr>
            <a:srgbClr val="A4A3A4"/>
          </p15:clr>
        </p15:guide>
      </p15:sldGuideLst>
    </p:ext>
    <p:ext uri="{2D200454-40CA-4A62-9FC3-DE9A4176ACB9}">
      <p15:notesGuideLst xmlns:p15="http://schemas.microsoft.com/office/powerpoint/2012/main">
        <p15:guide id="1" orient="horz" pos="3220">
          <p15:clr>
            <a:srgbClr val="A4A3A4"/>
          </p15:clr>
        </p15:guide>
        <p15:guide id="2" pos="401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astair" initials="A"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3300"/>
    <a:srgbClr val="FF9900"/>
    <a:srgbClr val="FFCC66"/>
    <a:srgbClr val="FFCCCC"/>
    <a:srgbClr val="3366FF"/>
    <a:srgbClr val="99CCFF"/>
    <a:srgbClr val="333399"/>
    <a:srgbClr val="FF0000"/>
    <a:srgbClr val="0087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35401" autoAdjust="0"/>
  </p:normalViewPr>
  <p:slideViewPr>
    <p:cSldViewPr snapToGrid="0">
      <p:cViewPr varScale="1">
        <p:scale>
          <a:sx n="26" d="100"/>
          <a:sy n="26" d="100"/>
        </p:scale>
        <p:origin x="2670" y="42"/>
      </p:cViewPr>
      <p:guideLst>
        <p:guide orient="horz" pos="432"/>
        <p:guide pos="111"/>
      </p:guideLst>
    </p:cSldViewPr>
  </p:slideViewPr>
  <p:notesTextViewPr>
    <p:cViewPr>
      <p:scale>
        <a:sx n="100" d="100"/>
        <a:sy n="100" d="100"/>
      </p:scale>
      <p:origin x="0" y="0"/>
    </p:cViewPr>
  </p:notesTextViewPr>
  <p:sorterViewPr>
    <p:cViewPr>
      <p:scale>
        <a:sx n="100" d="100"/>
        <a:sy n="100" d="100"/>
      </p:scale>
      <p:origin x="0" y="11616"/>
    </p:cViewPr>
  </p:sorterViewPr>
  <p:notesViewPr>
    <p:cSldViewPr snapToGrid="0">
      <p:cViewPr varScale="1">
        <p:scale>
          <a:sx n="47" d="100"/>
          <a:sy n="47" d="100"/>
        </p:scale>
        <p:origin x="-2910" y="-114"/>
      </p:cViewPr>
      <p:guideLst>
        <p:guide orient="horz" pos="3220"/>
        <p:guide pos="401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441F1C-46DD-4695-B505-9A2E2EABA05D}"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GB"/>
        </a:p>
      </dgm:t>
    </dgm:pt>
    <dgm:pt modelId="{29630A8D-4C78-4C86-B4B5-DE3DD0A9431B}">
      <dgm:prSet custT="1"/>
      <dgm:spPr/>
      <dgm:t>
        <a:bodyPr/>
        <a:lstStyle/>
        <a:p>
          <a:pPr rtl="0">
            <a:lnSpc>
              <a:spcPct val="100000"/>
            </a:lnSpc>
            <a:spcAft>
              <a:spcPts val="0"/>
            </a:spcAft>
          </a:pPr>
          <a:r>
            <a:rPr lang="en-GB" sz="3200" b="0" dirty="0" smtClean="0"/>
            <a:t>What factors might influence the choice of test design technique?</a:t>
          </a:r>
          <a:endParaRPr lang="en-GB" sz="3200" b="1" dirty="0"/>
        </a:p>
      </dgm:t>
    </dgm:pt>
    <dgm:pt modelId="{D246C055-5D87-4863-8A7F-5C07313DD52C}" type="parTrans" cxnId="{CC02A5CC-C1B4-41BC-AB08-35AA413A4A48}">
      <dgm:prSet/>
      <dgm:spPr/>
      <dgm:t>
        <a:bodyPr/>
        <a:lstStyle/>
        <a:p>
          <a:endParaRPr lang="en-GB"/>
        </a:p>
      </dgm:t>
    </dgm:pt>
    <dgm:pt modelId="{21ED3A45-F3E6-4BD9-A9CA-7C309A9C1694}" type="sibTrans" cxnId="{CC02A5CC-C1B4-41BC-AB08-35AA413A4A48}">
      <dgm:prSet/>
      <dgm:spPr/>
      <dgm:t>
        <a:bodyPr/>
        <a:lstStyle/>
        <a:p>
          <a:endParaRPr lang="en-GB"/>
        </a:p>
      </dgm:t>
    </dgm:pt>
    <dgm:pt modelId="{9C302C71-B601-425E-9E04-BEEFF4E9CC96}">
      <dgm:prSet custT="1"/>
      <dgm:spPr/>
      <dgm:t>
        <a:bodyPr/>
        <a:lstStyle/>
        <a:p>
          <a:pPr>
            <a:lnSpc>
              <a:spcPct val="100000"/>
            </a:lnSpc>
            <a:spcAft>
              <a:spcPts val="0"/>
            </a:spcAft>
          </a:pPr>
          <a:r>
            <a:rPr lang="en-GB" sz="3200" b="0" dirty="0" smtClean="0"/>
            <a:t>Link each factor to one or more techniques</a:t>
          </a:r>
          <a:endParaRPr lang="en-GB" sz="3200" dirty="0" smtClean="0"/>
        </a:p>
      </dgm:t>
    </dgm:pt>
    <dgm:pt modelId="{C40ECBAC-C815-438C-B4AB-4FB57C68CA68}" type="parTrans" cxnId="{655E5EEF-02FB-4562-87FD-68B820CC62AC}">
      <dgm:prSet/>
      <dgm:spPr/>
      <dgm:t>
        <a:bodyPr/>
        <a:lstStyle/>
        <a:p>
          <a:endParaRPr lang="en-GB"/>
        </a:p>
      </dgm:t>
    </dgm:pt>
    <dgm:pt modelId="{696A91AB-2314-42AC-A531-1B20E7D5B6E9}" type="sibTrans" cxnId="{655E5EEF-02FB-4562-87FD-68B820CC62AC}">
      <dgm:prSet/>
      <dgm:spPr/>
      <dgm:t>
        <a:bodyPr/>
        <a:lstStyle/>
        <a:p>
          <a:endParaRPr lang="en-GB"/>
        </a:p>
      </dgm:t>
    </dgm:pt>
    <dgm:pt modelId="{D18CF671-309A-494F-879B-5477DD919331}" type="pres">
      <dgm:prSet presAssocID="{0E441F1C-46DD-4695-B505-9A2E2EABA05D}" presName="linear" presStyleCnt="0">
        <dgm:presLayoutVars>
          <dgm:animLvl val="lvl"/>
          <dgm:resizeHandles val="exact"/>
        </dgm:presLayoutVars>
      </dgm:prSet>
      <dgm:spPr/>
      <dgm:t>
        <a:bodyPr/>
        <a:lstStyle/>
        <a:p>
          <a:endParaRPr lang="en-GB"/>
        </a:p>
      </dgm:t>
    </dgm:pt>
    <dgm:pt modelId="{609F183F-7574-4A88-ACCC-9BA514CBE7B6}" type="pres">
      <dgm:prSet presAssocID="{29630A8D-4C78-4C86-B4B5-DE3DD0A9431B}" presName="parentText" presStyleLbl="node1" presStyleIdx="0" presStyleCnt="2" custLinFactNeighborY="-78948">
        <dgm:presLayoutVars>
          <dgm:chMax val="0"/>
          <dgm:bulletEnabled val="1"/>
        </dgm:presLayoutVars>
      </dgm:prSet>
      <dgm:spPr>
        <a:prstGeom prst="rect">
          <a:avLst/>
        </a:prstGeom>
      </dgm:spPr>
      <dgm:t>
        <a:bodyPr/>
        <a:lstStyle/>
        <a:p>
          <a:endParaRPr lang="en-GB"/>
        </a:p>
      </dgm:t>
    </dgm:pt>
    <dgm:pt modelId="{D80F0DA8-63CC-4D88-894A-127823AAAA1D}" type="pres">
      <dgm:prSet presAssocID="{21ED3A45-F3E6-4BD9-A9CA-7C309A9C1694}" presName="spacer" presStyleCnt="0"/>
      <dgm:spPr/>
      <dgm:t>
        <a:bodyPr/>
        <a:lstStyle/>
        <a:p>
          <a:endParaRPr lang="en-GB"/>
        </a:p>
      </dgm:t>
    </dgm:pt>
    <dgm:pt modelId="{D1E869B6-7C0C-408E-9E4B-BF84BEC2DB1C}" type="pres">
      <dgm:prSet presAssocID="{9C302C71-B601-425E-9E04-BEEFF4E9CC96}" presName="parentText" presStyleLbl="node1" presStyleIdx="1" presStyleCnt="2">
        <dgm:presLayoutVars>
          <dgm:chMax val="0"/>
          <dgm:bulletEnabled val="1"/>
        </dgm:presLayoutVars>
      </dgm:prSet>
      <dgm:spPr>
        <a:prstGeom prst="rect">
          <a:avLst/>
        </a:prstGeom>
      </dgm:spPr>
      <dgm:t>
        <a:bodyPr/>
        <a:lstStyle/>
        <a:p>
          <a:endParaRPr lang="en-GB"/>
        </a:p>
      </dgm:t>
    </dgm:pt>
  </dgm:ptLst>
  <dgm:cxnLst>
    <dgm:cxn modelId="{655E5EEF-02FB-4562-87FD-68B820CC62AC}" srcId="{0E441F1C-46DD-4695-B505-9A2E2EABA05D}" destId="{9C302C71-B601-425E-9E04-BEEFF4E9CC96}" srcOrd="1" destOrd="0" parTransId="{C40ECBAC-C815-438C-B4AB-4FB57C68CA68}" sibTransId="{696A91AB-2314-42AC-A531-1B20E7D5B6E9}"/>
    <dgm:cxn modelId="{39110318-656D-413E-BC28-3CBC31628BE3}" type="presOf" srcId="{9C302C71-B601-425E-9E04-BEEFF4E9CC96}" destId="{D1E869B6-7C0C-408E-9E4B-BF84BEC2DB1C}" srcOrd="0" destOrd="0" presId="urn:microsoft.com/office/officeart/2005/8/layout/vList2"/>
    <dgm:cxn modelId="{CC02A5CC-C1B4-41BC-AB08-35AA413A4A48}" srcId="{0E441F1C-46DD-4695-B505-9A2E2EABA05D}" destId="{29630A8D-4C78-4C86-B4B5-DE3DD0A9431B}" srcOrd="0" destOrd="0" parTransId="{D246C055-5D87-4863-8A7F-5C07313DD52C}" sibTransId="{21ED3A45-F3E6-4BD9-A9CA-7C309A9C1694}"/>
    <dgm:cxn modelId="{C3BC47DA-EA3E-4B09-8BC0-83B588803BA9}" type="presOf" srcId="{29630A8D-4C78-4C86-B4B5-DE3DD0A9431B}" destId="{609F183F-7574-4A88-ACCC-9BA514CBE7B6}" srcOrd="0" destOrd="0" presId="urn:microsoft.com/office/officeart/2005/8/layout/vList2"/>
    <dgm:cxn modelId="{C8633F9D-5157-4A47-8E3D-9FC6CC74C271}" type="presOf" srcId="{0E441F1C-46DD-4695-B505-9A2E2EABA05D}" destId="{D18CF671-309A-494F-879B-5477DD919331}" srcOrd="0" destOrd="0" presId="urn:microsoft.com/office/officeart/2005/8/layout/vList2"/>
    <dgm:cxn modelId="{A4A530ED-E476-4774-BEA1-9C90EC6BD7B6}" type="presParOf" srcId="{D18CF671-309A-494F-879B-5477DD919331}" destId="{609F183F-7574-4A88-ACCC-9BA514CBE7B6}" srcOrd="0" destOrd="0" presId="urn:microsoft.com/office/officeart/2005/8/layout/vList2"/>
    <dgm:cxn modelId="{03BFDA2D-9568-4EB2-A4EE-9E603B0E5DA9}" type="presParOf" srcId="{D18CF671-309A-494F-879B-5477DD919331}" destId="{D80F0DA8-63CC-4D88-894A-127823AAAA1D}" srcOrd="1" destOrd="0" presId="urn:microsoft.com/office/officeart/2005/8/layout/vList2"/>
    <dgm:cxn modelId="{0AED6BA4-689D-4D82-B5B1-A2D0F1326024}" type="presParOf" srcId="{D18CF671-309A-494F-879B-5477DD919331}" destId="{D1E869B6-7C0C-408E-9E4B-BF84BEC2DB1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F183F-7574-4A88-ACCC-9BA514CBE7B6}">
      <dsp:nvSpPr>
        <dsp:cNvPr id="0" name=""/>
        <dsp:cNvSpPr/>
      </dsp:nvSpPr>
      <dsp:spPr>
        <a:xfrm>
          <a:off x="0" y="0"/>
          <a:ext cx="5000657" cy="1673100"/>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100000"/>
            </a:lnSpc>
            <a:spcBef>
              <a:spcPct val="0"/>
            </a:spcBef>
            <a:spcAft>
              <a:spcPts val="0"/>
            </a:spcAft>
          </a:pPr>
          <a:r>
            <a:rPr lang="en-GB" sz="3200" b="0" kern="1200" dirty="0" smtClean="0"/>
            <a:t>What factors might influence the choice of test design technique?</a:t>
          </a:r>
          <a:endParaRPr lang="en-GB" sz="3200" b="1" kern="1200" dirty="0"/>
        </a:p>
      </dsp:txBody>
      <dsp:txXfrm>
        <a:off x="0" y="0"/>
        <a:ext cx="5000657" cy="1673100"/>
      </dsp:txXfrm>
    </dsp:sp>
    <dsp:sp modelId="{D1E869B6-7C0C-408E-9E4B-BF84BEC2DB1C}">
      <dsp:nvSpPr>
        <dsp:cNvPr id="0" name=""/>
        <dsp:cNvSpPr/>
      </dsp:nvSpPr>
      <dsp:spPr>
        <a:xfrm>
          <a:off x="0" y="1892106"/>
          <a:ext cx="5000657" cy="1673100"/>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100000"/>
            </a:lnSpc>
            <a:spcBef>
              <a:spcPct val="0"/>
            </a:spcBef>
            <a:spcAft>
              <a:spcPts val="0"/>
            </a:spcAft>
          </a:pPr>
          <a:r>
            <a:rPr lang="en-GB" sz="3200" b="0" kern="1200" dirty="0" smtClean="0"/>
            <a:t>Link each factor to one or more techniques</a:t>
          </a:r>
          <a:endParaRPr lang="en-GB" sz="3200" kern="1200" dirty="0" smtClean="0"/>
        </a:p>
      </dsp:txBody>
      <dsp:txXfrm>
        <a:off x="0" y="1892106"/>
        <a:ext cx="5000657" cy="16731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30" name="Chapter Title"/>
          <p:cNvSpPr>
            <a:spLocks noGrp="1" noChangeArrowheads="1"/>
          </p:cNvSpPr>
          <p:nvPr>
            <p:ph type="hdr" sz="quarter"/>
          </p:nvPr>
        </p:nvSpPr>
        <p:spPr bwMode="auto">
          <a:xfrm>
            <a:off x="514202" y="268265"/>
            <a:ext cx="6049334" cy="296073"/>
          </a:xfrm>
          <a:prstGeom prst="rect">
            <a:avLst/>
          </a:prstGeom>
          <a:noFill/>
          <a:ln w="9525">
            <a:noFill/>
            <a:miter lim="800000"/>
            <a:headEnd/>
            <a:tailEnd/>
          </a:ln>
          <a:effectLst/>
        </p:spPr>
        <p:txBody>
          <a:bodyPr vert="horz" wrap="square" lIns="94750" tIns="47375" rIns="94750" bIns="47375" numCol="1" anchor="t" anchorCtr="0" compatLnSpc="1">
            <a:prstTxWarp prst="textNoShape">
              <a:avLst/>
            </a:prstTxWarp>
          </a:bodyPr>
          <a:lstStyle>
            <a:lvl1pPr>
              <a:spcBef>
                <a:spcPct val="0"/>
              </a:spcBef>
              <a:defRPr sz="1200"/>
            </a:lvl1pPr>
          </a:lstStyle>
          <a:p>
            <a:pPr>
              <a:defRPr/>
            </a:pPr>
            <a:endParaRPr lang="en-US" dirty="0"/>
          </a:p>
        </p:txBody>
      </p:sp>
      <p:sp>
        <p:nvSpPr>
          <p:cNvPr id="13331" name="Top Line"/>
          <p:cNvSpPr>
            <a:spLocks noChangeShapeType="1"/>
          </p:cNvSpPr>
          <p:nvPr/>
        </p:nvSpPr>
        <p:spPr bwMode="auto">
          <a:xfrm>
            <a:off x="539083" y="682112"/>
            <a:ext cx="5997913" cy="0"/>
          </a:xfrm>
          <a:prstGeom prst="line">
            <a:avLst/>
          </a:prstGeom>
          <a:noFill/>
          <a:ln w="9525">
            <a:solidFill>
              <a:schemeClr val="tx1"/>
            </a:solidFill>
            <a:round/>
            <a:headEnd/>
            <a:tailEnd/>
          </a:ln>
          <a:effectLst/>
        </p:spPr>
        <p:txBody>
          <a:bodyPr wrap="none" lIns="94750" tIns="47375" rIns="94750" bIns="47375" anchor="ctr"/>
          <a:lstStyle/>
          <a:p>
            <a:pPr>
              <a:defRPr/>
            </a:pPr>
            <a:endParaRPr lang="en-GB" dirty="0"/>
          </a:p>
        </p:txBody>
      </p:sp>
      <p:sp>
        <p:nvSpPr>
          <p:cNvPr id="13334" name="Bottom Line"/>
          <p:cNvSpPr>
            <a:spLocks noChangeShapeType="1"/>
          </p:cNvSpPr>
          <p:nvPr/>
        </p:nvSpPr>
        <p:spPr bwMode="auto">
          <a:xfrm>
            <a:off x="539083" y="9716414"/>
            <a:ext cx="5997913" cy="0"/>
          </a:xfrm>
          <a:prstGeom prst="line">
            <a:avLst/>
          </a:prstGeom>
          <a:noFill/>
          <a:ln w="9525">
            <a:solidFill>
              <a:schemeClr val="tx1"/>
            </a:solidFill>
            <a:round/>
            <a:headEnd/>
            <a:tailEnd/>
          </a:ln>
          <a:effectLst/>
        </p:spPr>
        <p:txBody>
          <a:bodyPr wrap="none" lIns="94750" tIns="47375" rIns="94750" bIns="47375" anchor="ctr"/>
          <a:lstStyle/>
          <a:p>
            <a:pPr>
              <a:defRPr/>
            </a:pPr>
            <a:endParaRPr lang="en-GB" dirty="0"/>
          </a:p>
        </p:txBody>
      </p:sp>
      <p:sp>
        <p:nvSpPr>
          <p:cNvPr id="13348" name="Rectangle 36"/>
          <p:cNvSpPr>
            <a:spLocks noGrp="1" noChangeArrowheads="1"/>
          </p:cNvSpPr>
          <p:nvPr>
            <p:ph type="sldNum" sz="quarter" idx="3"/>
          </p:nvPr>
        </p:nvSpPr>
        <p:spPr bwMode="auto">
          <a:xfrm>
            <a:off x="5440585" y="9835826"/>
            <a:ext cx="1127926" cy="296072"/>
          </a:xfrm>
          <a:prstGeom prst="rect">
            <a:avLst/>
          </a:prstGeom>
          <a:noFill/>
          <a:ln w="9525">
            <a:noFill/>
            <a:miter lim="800000"/>
            <a:headEnd/>
            <a:tailEnd/>
          </a:ln>
          <a:effectLst/>
        </p:spPr>
        <p:txBody>
          <a:bodyPr vert="horz" wrap="square" lIns="94750" tIns="47375" rIns="94750" bIns="47375" numCol="1" anchor="b" anchorCtr="0" compatLnSpc="1">
            <a:prstTxWarp prst="textNoShape">
              <a:avLst/>
            </a:prstTxWarp>
          </a:bodyPr>
          <a:lstStyle>
            <a:lvl1pPr algn="r">
              <a:spcBef>
                <a:spcPct val="0"/>
              </a:spcBef>
              <a:defRPr sz="1200"/>
            </a:lvl1pPr>
          </a:lstStyle>
          <a:p>
            <a:pPr>
              <a:defRPr/>
            </a:pPr>
            <a:r>
              <a:rPr lang="en-GB" dirty="0"/>
              <a:t>Page </a:t>
            </a:r>
            <a:fld id="{E1C460BB-FFDC-49D9-82DF-22E18730984F}" type="slidenum">
              <a:rPr lang="en-GB"/>
              <a:pPr>
                <a:defRPr/>
              </a:pPr>
              <a:t>‹#›</a:t>
            </a:fld>
            <a:endParaRPr lang="en-GB" dirty="0"/>
          </a:p>
        </p:txBody>
      </p:sp>
      <p:sp>
        <p:nvSpPr>
          <p:cNvPr id="13349" name="Text Box 37"/>
          <p:cNvSpPr txBox="1">
            <a:spLocks noChangeArrowheads="1"/>
          </p:cNvSpPr>
          <p:nvPr/>
        </p:nvSpPr>
        <p:spPr bwMode="auto">
          <a:xfrm>
            <a:off x="2829768" y="9839097"/>
            <a:ext cx="1391662" cy="296072"/>
          </a:xfrm>
          <a:prstGeom prst="rect">
            <a:avLst/>
          </a:prstGeom>
          <a:noFill/>
          <a:ln w="9525">
            <a:noFill/>
            <a:miter lim="800000"/>
            <a:headEnd/>
            <a:tailEnd/>
          </a:ln>
          <a:effectLst/>
        </p:spPr>
        <p:txBody>
          <a:bodyPr lIns="94750" tIns="74606" rIns="94750" bIns="37303"/>
          <a:lstStyle/>
          <a:p>
            <a:pPr algn="ctr">
              <a:defRPr/>
            </a:pPr>
            <a:r>
              <a:rPr lang="en-GB" sz="1200" dirty="0"/>
              <a:t>© QA Ltd</a:t>
            </a:r>
          </a:p>
        </p:txBody>
      </p:sp>
      <p:sp>
        <p:nvSpPr>
          <p:cNvPr id="13351" name="Rectangle 39"/>
          <p:cNvSpPr>
            <a:spLocks noGrp="1" noChangeArrowheads="1"/>
          </p:cNvSpPr>
          <p:nvPr>
            <p:ph type="ftr" sz="quarter" idx="2"/>
          </p:nvPr>
        </p:nvSpPr>
        <p:spPr bwMode="auto">
          <a:xfrm>
            <a:off x="484345" y="9835826"/>
            <a:ext cx="2347082" cy="296072"/>
          </a:xfrm>
          <a:prstGeom prst="rect">
            <a:avLst/>
          </a:prstGeom>
          <a:noFill/>
          <a:ln w="9525">
            <a:noFill/>
            <a:miter lim="800000"/>
            <a:headEnd/>
            <a:tailEnd/>
          </a:ln>
          <a:effectLst/>
        </p:spPr>
        <p:txBody>
          <a:bodyPr vert="horz" wrap="square" lIns="94750" tIns="37303" rIns="186516" bIns="37303" numCol="1" anchor="b" anchorCtr="0" compatLnSpc="1">
            <a:prstTxWarp prst="textNoShape">
              <a:avLst/>
            </a:prstTxWarp>
          </a:bodyPr>
          <a:lstStyle>
            <a:lvl1pPr>
              <a:spcBef>
                <a:spcPct val="0"/>
              </a:spcBef>
              <a:defRPr sz="1200"/>
            </a:lvl1pPr>
          </a:lstStyle>
          <a:p>
            <a:pPr>
              <a:defRPr/>
            </a:pPr>
            <a:r>
              <a:rPr lang="en-GB" dirty="0"/>
              <a:t>Course Code_vx.y</a:t>
            </a:r>
            <a:endParaRPr lang="en-GB" dirty="0">
              <a:latin typeface="Times New Roman" pitchFamily="18" charset="0"/>
            </a:endParaRPr>
          </a:p>
        </p:txBody>
      </p:sp>
    </p:spTree>
    <p:extLst>
      <p:ext uri="{BB962C8B-B14F-4D97-AF65-F5344CB8AC3E}">
        <p14:creationId xmlns:p14="http://schemas.microsoft.com/office/powerpoint/2010/main" val="369872230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ChapterTitle"/>
          <p:cNvSpPr>
            <a:spLocks noGrp="1" noChangeArrowheads="1"/>
          </p:cNvSpPr>
          <p:nvPr>
            <p:ph type="hdr" sz="quarter"/>
          </p:nvPr>
        </p:nvSpPr>
        <p:spPr bwMode="auto">
          <a:xfrm>
            <a:off x="720000" y="90000"/>
            <a:ext cx="5400000" cy="277200"/>
          </a:xfrm>
          <a:prstGeom prst="rect">
            <a:avLst/>
          </a:prstGeom>
          <a:noFill/>
          <a:ln w="9525">
            <a:noFill/>
            <a:miter lim="800000"/>
            <a:headEnd/>
            <a:tailEnd/>
          </a:ln>
          <a:effectLst/>
        </p:spPr>
        <p:txBody>
          <a:bodyPr vert="horz" wrap="square" lIns="94750" tIns="47375" rIns="94750" bIns="47375" numCol="1" anchor="t" anchorCtr="0" compatLnSpc="1">
            <a:prstTxWarp prst="textNoShape">
              <a:avLst/>
            </a:prstTxWarp>
          </a:bodyPr>
          <a:lstStyle>
            <a:lvl1pPr>
              <a:spcBef>
                <a:spcPct val="0"/>
              </a:spcBef>
              <a:defRPr sz="1200">
                <a:solidFill>
                  <a:srgbClr val="0070C0"/>
                </a:solidFill>
              </a:defRPr>
            </a:lvl1pPr>
          </a:lstStyle>
          <a:p>
            <a:pPr>
              <a:defRPr/>
            </a:pPr>
            <a:r>
              <a:rPr lang="en-US" dirty="0" smtClean="0"/>
              <a:t>04 Test Design Techniques</a:t>
            </a:r>
            <a:endParaRPr lang="en-US" dirty="0"/>
          </a:p>
        </p:txBody>
      </p:sp>
      <p:sp>
        <p:nvSpPr>
          <p:cNvPr id="78851" name="Slide"/>
          <p:cNvSpPr>
            <a:spLocks noGrp="1" noRot="1" noChangeAspect="1" noChangeArrowheads="1" noTextEdit="1"/>
          </p:cNvSpPr>
          <p:nvPr>
            <p:ph type="sldImg" idx="2"/>
          </p:nvPr>
        </p:nvSpPr>
        <p:spPr bwMode="auto">
          <a:xfrm>
            <a:off x="720000" y="428400"/>
            <a:ext cx="5401578" cy="4050000"/>
          </a:xfrm>
          <a:prstGeom prst="rect">
            <a:avLst/>
          </a:prstGeom>
          <a:noFill/>
          <a:ln w="12700">
            <a:solidFill>
              <a:srgbClr val="000000"/>
            </a:solidFill>
            <a:miter lim="800000"/>
            <a:headEnd/>
            <a:tailEnd/>
          </a:ln>
        </p:spPr>
      </p:sp>
      <p:sp>
        <p:nvSpPr>
          <p:cNvPr id="3077" name="Notes"/>
          <p:cNvSpPr>
            <a:spLocks noGrp="1" noChangeArrowheads="1"/>
          </p:cNvSpPr>
          <p:nvPr>
            <p:ph type="body" sz="quarter" idx="3"/>
          </p:nvPr>
        </p:nvSpPr>
        <p:spPr bwMode="auto">
          <a:xfrm>
            <a:off x="720000" y="4680000"/>
            <a:ext cx="5400000" cy="4867200"/>
          </a:xfrm>
          <a:prstGeom prst="rect">
            <a:avLst/>
          </a:prstGeom>
          <a:noFill/>
          <a:ln w="9525">
            <a:noFill/>
            <a:miter lim="800000"/>
            <a:headEnd/>
            <a:tailEnd/>
          </a:ln>
          <a:effectLst/>
        </p:spPr>
        <p:txBody>
          <a:bodyPr vert="horz" wrap="square" lIns="94750" tIns="48494" rIns="94750" bIns="48494" numCol="1" anchor="t" anchorCtr="0" compatLnSpc="1">
            <a:prstTxWarp prst="textNoShape">
              <a:avLst/>
            </a:prstTxWarp>
          </a:bodyPr>
          <a:lstStyle/>
          <a:p>
            <a:pPr lvl="0"/>
            <a:r>
              <a:rPr lang="en-GB" noProof="0" dirty="0" smtClean="0"/>
              <a:t>First level</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095" name="Page Number Right"/>
          <p:cNvSpPr>
            <a:spLocks noGrp="1" noChangeArrowheads="1"/>
          </p:cNvSpPr>
          <p:nvPr>
            <p:ph type="sldNum" sz="quarter" idx="5"/>
          </p:nvPr>
        </p:nvSpPr>
        <p:spPr bwMode="auto">
          <a:xfrm>
            <a:off x="360000" y="9864000"/>
            <a:ext cx="6480000" cy="277200"/>
          </a:xfrm>
          <a:prstGeom prst="rect">
            <a:avLst/>
          </a:prstGeom>
          <a:noFill/>
          <a:ln w="9525">
            <a:noFill/>
            <a:miter lim="800000"/>
            <a:headEnd/>
            <a:tailEnd/>
          </a:ln>
          <a:effectLst/>
        </p:spPr>
        <p:txBody>
          <a:bodyPr vert="horz" wrap="square" lIns="94750" tIns="37303" rIns="94750" bIns="37303" numCol="1" anchor="b" anchorCtr="0" compatLnSpc="1">
            <a:prstTxWarp prst="textNoShape">
              <a:avLst/>
            </a:prstTxWarp>
          </a:bodyPr>
          <a:lstStyle>
            <a:lvl1pPr algn="r">
              <a:spcBef>
                <a:spcPct val="0"/>
              </a:spcBef>
              <a:defRPr sz="1200">
                <a:solidFill>
                  <a:srgbClr val="0070C0"/>
                </a:solidFill>
              </a:defRPr>
            </a:lvl1pPr>
          </a:lstStyle>
          <a:p>
            <a:pPr>
              <a:defRPr/>
            </a:pPr>
            <a:r>
              <a:rPr lang="en-GB" dirty="0" smtClean="0"/>
              <a:t>Page </a:t>
            </a:r>
            <a:fld id="{A5B0233B-73CB-4104-ADF2-59CD8A89D7CD}" type="slidenum">
              <a:rPr lang="en-GB" smtClean="0"/>
              <a:pPr>
                <a:defRPr/>
              </a:pPr>
              <a:t>‹#›</a:t>
            </a:fld>
            <a:endParaRPr lang="en-GB" dirty="0"/>
          </a:p>
        </p:txBody>
      </p:sp>
    </p:spTree>
    <p:extLst>
      <p:ext uri="{BB962C8B-B14F-4D97-AF65-F5344CB8AC3E}">
        <p14:creationId xmlns:p14="http://schemas.microsoft.com/office/powerpoint/2010/main" val="1706808338"/>
      </p:ext>
    </p:extLst>
  </p:cSld>
  <p:clrMap bg1="lt1" tx1="dk1" bg2="lt2" tx2="dk2" accent1="accent1" accent2="accent2" accent3="accent3" accent4="accent4" accent5="accent5" accent6="accent6" hlink="hlink" folHlink="folHlink"/>
  <p:hf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Image Placeholder 9"/>
          <p:cNvSpPr>
            <a:spLocks noGrp="1" noRot="1" noChangeAspect="1"/>
          </p:cNvSpPr>
          <p:nvPr>
            <p:ph type="sldImg"/>
          </p:nvPr>
        </p:nvSpPr>
        <p:spPr>
          <a:xfrm>
            <a:off x="720725" y="428625"/>
            <a:ext cx="5400675" cy="4049713"/>
          </a:xfrm>
        </p:spPr>
      </p:sp>
      <p:sp>
        <p:nvSpPr>
          <p:cNvPr id="11" name="Notes Placeholder 10"/>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1</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1413732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Rectangle 3"/>
          <p:cNvSpPr>
            <a:spLocks noGrp="1" noChangeArrowheads="1"/>
          </p:cNvSpPr>
          <p:nvPr>
            <p:ph type="body" idx="1"/>
          </p:nvPr>
        </p:nvSpPr>
        <p:spPr/>
        <p:txBody>
          <a:bodyPr/>
          <a:lstStyle/>
          <a:p>
            <a:r>
              <a:rPr lang="en-GB" dirty="0" smtClean="0"/>
              <a:t>Test Cases can be thought of as a combination of elements:</a:t>
            </a:r>
          </a:p>
          <a:p>
            <a:r>
              <a:rPr lang="en-GB" dirty="0" smtClean="0"/>
              <a:t>   one or more test conditions (already grouped into high-level test cases)</a:t>
            </a:r>
          </a:p>
          <a:p>
            <a:r>
              <a:rPr lang="en-GB" dirty="0" smtClean="0"/>
              <a:t>+ execution pre-conditions (state of system prior to test execution)</a:t>
            </a:r>
          </a:p>
          <a:p>
            <a:r>
              <a:rPr lang="en-GB" dirty="0" smtClean="0"/>
              <a:t>+ data required (both input and already on system)</a:t>
            </a:r>
          </a:p>
          <a:p>
            <a:r>
              <a:rPr lang="en-GB" dirty="0" smtClean="0"/>
              <a:t>+ expected result (such as screen display, error message, data storage)</a:t>
            </a:r>
          </a:p>
          <a:p>
            <a:r>
              <a:rPr lang="en-GB" dirty="0" smtClean="0"/>
              <a:t>+ execution post-conditions (state of system after test execution)</a:t>
            </a:r>
          </a:p>
          <a:p>
            <a:r>
              <a:rPr lang="en-GB" dirty="0" smtClean="0"/>
              <a:t>Pre- and post-conditions should not be confused with test conditions.  They are descriptions of  tasks or environmental issues which must be in place, such as data loaded, previous test case run, hardware set up.</a:t>
            </a:r>
          </a:p>
          <a:p>
            <a:r>
              <a:rPr lang="en-GB" dirty="0" smtClean="0"/>
              <a:t>Expected </a:t>
            </a:r>
            <a:r>
              <a:rPr lang="en-GB" dirty="0"/>
              <a:t>results should be produced as part of the specification of a test case and include </a:t>
            </a:r>
            <a:r>
              <a:rPr lang="en-GB" dirty="0" smtClean="0"/>
              <a:t>outputs, changes </a:t>
            </a:r>
            <a:r>
              <a:rPr lang="en-GB" dirty="0"/>
              <a:t>to data and states, and any other consequences of the test. If expected results have </a:t>
            </a:r>
            <a:r>
              <a:rPr lang="en-GB" dirty="0" smtClean="0"/>
              <a:t>not been </a:t>
            </a:r>
            <a:r>
              <a:rPr lang="en-GB" dirty="0"/>
              <a:t>defined, then a plausible, but erroneous, result may be interpreted as the correct one</a:t>
            </a:r>
            <a:r>
              <a:rPr lang="en-GB" dirty="0" smtClean="0"/>
              <a:t>.</a:t>
            </a:r>
            <a:endParaRPr lang="en-GB" dirty="0"/>
          </a:p>
        </p:txBody>
      </p:sp>
      <p:sp>
        <p:nvSpPr>
          <p:cNvPr id="12" name="Slide Image Placeholder 11"/>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10</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406523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5"/>
          <p:cNvSpPr>
            <a:spLocks noGrp="1" noChangeArrowheads="1"/>
          </p:cNvSpPr>
          <p:nvPr>
            <p:ph type="body" idx="1"/>
          </p:nvPr>
        </p:nvSpPr>
        <p:spPr/>
        <p:txBody>
          <a:bodyPr/>
          <a:lstStyle/>
          <a:p>
            <a:r>
              <a:rPr lang="en-GB" dirty="0"/>
              <a:t>Establishing traceability from test conditions back to the specifications and requirements </a:t>
            </a:r>
            <a:r>
              <a:rPr lang="en-GB" dirty="0" smtClean="0"/>
              <a:t>enables both </a:t>
            </a:r>
            <a:r>
              <a:rPr lang="en-GB" dirty="0"/>
              <a:t>effective impact analysis when requirements change, and determining requirements </a:t>
            </a:r>
            <a:r>
              <a:rPr lang="en-GB" dirty="0" smtClean="0"/>
              <a:t>coverage for </a:t>
            </a:r>
            <a:r>
              <a:rPr lang="en-GB" dirty="0"/>
              <a:t>a set of tests. </a:t>
            </a:r>
            <a:endParaRPr lang="en-GB" dirty="0" smtClean="0"/>
          </a:p>
          <a:p>
            <a:r>
              <a:rPr lang="en-GB" dirty="0" smtClean="0"/>
              <a:t>Conditions should be linked directly to requirements via whatever development specification has been used as the test basis.</a:t>
            </a:r>
          </a:p>
          <a:p>
            <a:r>
              <a:rPr lang="en-GB" dirty="0" smtClean="0"/>
              <a:t>A Dewey numbering system is typical  (1.1, 2.6.3, etc.)</a:t>
            </a:r>
          </a:p>
          <a:p>
            <a:r>
              <a:rPr lang="en-GB" dirty="0" smtClean="0"/>
              <a:t>However, when conditions are spread across multiple cases and vice versa traceability becomes much more difficult .</a:t>
            </a:r>
          </a:p>
          <a:p>
            <a:r>
              <a:rPr lang="en-GB" dirty="0" smtClean="0"/>
              <a:t>A Traceability Matrix can be created in Excel or using test tools, linking test cases directly to requirements, or via test conditions.</a:t>
            </a:r>
          </a:p>
          <a:p>
            <a:r>
              <a:rPr lang="en-GB" dirty="0" smtClean="0"/>
              <a:t>Expected results in test cases should be derived from requirement specifications, so traceability helps to ensure these are correct also.</a:t>
            </a:r>
          </a:p>
          <a:p>
            <a:r>
              <a:rPr lang="en-GB" dirty="0" smtClean="0"/>
              <a:t>Traceability is bi-directional, it ensures:</a:t>
            </a:r>
          </a:p>
          <a:p>
            <a:r>
              <a:rPr lang="en-GB" dirty="0" smtClean="0"/>
              <a:t>a) Each requirement is adequately covered by tests</a:t>
            </a:r>
          </a:p>
          <a:p>
            <a:r>
              <a:rPr lang="en-GB" dirty="0" smtClean="0"/>
              <a:t>b) Each test has a purpose related to requirements</a:t>
            </a:r>
          </a:p>
          <a:p>
            <a:r>
              <a:rPr lang="en-GB" dirty="0" smtClean="0"/>
              <a:t>Requirements  </a:t>
            </a:r>
            <a:r>
              <a:rPr lang="en-GB" dirty="0" smtClean="0">
                <a:sym typeface="Symbol" pitchFamily="18" charset="2"/>
              </a:rPr>
              <a:t></a:t>
            </a:r>
            <a:r>
              <a:rPr lang="en-GB" dirty="0" smtClean="0"/>
              <a:t>  Conditions  </a:t>
            </a:r>
            <a:r>
              <a:rPr lang="en-GB" dirty="0" smtClean="0">
                <a:sym typeface="Symbol" pitchFamily="18" charset="2"/>
              </a:rPr>
              <a:t></a:t>
            </a:r>
            <a:r>
              <a:rPr lang="en-GB" dirty="0" smtClean="0"/>
              <a:t>  Cases  </a:t>
            </a:r>
            <a:r>
              <a:rPr lang="en-GB" dirty="0" smtClean="0">
                <a:sym typeface="Symbol" pitchFamily="18" charset="2"/>
              </a:rPr>
              <a:t></a:t>
            </a:r>
            <a:r>
              <a:rPr lang="en-GB" dirty="0" smtClean="0"/>
              <a:t> Procedures</a:t>
            </a:r>
          </a:p>
          <a:p>
            <a:r>
              <a:rPr lang="en-GB" dirty="0" smtClean="0"/>
              <a:t>How do they link these in their business?</a:t>
            </a:r>
          </a:p>
          <a:p>
            <a:endParaRPr lang="en-GB" dirty="0" smtClean="0"/>
          </a:p>
        </p:txBody>
      </p:sp>
      <p:sp>
        <p:nvSpPr>
          <p:cNvPr id="5" name="Slide Image Placeholder 4"/>
          <p:cNvSpPr>
            <a:spLocks noGrp="1" noRot="1" noChangeAspect="1"/>
          </p:cNvSpPr>
          <p:nvPr>
            <p:ph type="sldImg"/>
          </p:nvPr>
        </p:nvSpPr>
        <p:spPr>
          <a:xfrm>
            <a:off x="720725" y="428625"/>
            <a:ext cx="5400675" cy="4049713"/>
          </a:xfrm>
        </p:spPr>
      </p:sp>
      <p:sp>
        <p:nvSpPr>
          <p:cNvPr id="2" name="Slide Number Placeholder 1"/>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11</a:t>
            </a:fld>
            <a:endParaRPr lang="en-GB" dirty="0"/>
          </a:p>
        </p:txBody>
      </p:sp>
      <p:sp>
        <p:nvSpPr>
          <p:cNvPr id="3" name="Header Placeholder 2"/>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1597200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4" name="Rectangle 3"/>
          <p:cNvSpPr>
            <a:spLocks noGrp="1" noChangeArrowheads="1"/>
          </p:cNvSpPr>
          <p:nvPr>
            <p:ph type="body" idx="1"/>
          </p:nvPr>
        </p:nvSpPr>
        <p:spPr/>
        <p:txBody>
          <a:bodyPr/>
          <a:lstStyle/>
          <a:p>
            <a:r>
              <a:rPr lang="en-GB" dirty="0"/>
              <a:t>During test implementation the test cases are developed, implemented, prioritized and organized </a:t>
            </a:r>
            <a:r>
              <a:rPr lang="en-GB" dirty="0" smtClean="0"/>
              <a:t>in the </a:t>
            </a:r>
            <a:r>
              <a:rPr lang="en-GB" dirty="0"/>
              <a:t>test procedure specification (IEEE STD 829-1998). </a:t>
            </a:r>
            <a:endParaRPr lang="en-GB" dirty="0" smtClean="0"/>
          </a:p>
          <a:p>
            <a:r>
              <a:rPr lang="en-GB" dirty="0" smtClean="0"/>
              <a:t>The </a:t>
            </a:r>
            <a:r>
              <a:rPr lang="en-GB" dirty="0"/>
              <a:t>test procedure specifies the </a:t>
            </a:r>
            <a:r>
              <a:rPr lang="en-GB" dirty="0" smtClean="0"/>
              <a:t>sequence of </a:t>
            </a:r>
            <a:r>
              <a:rPr lang="en-GB" dirty="0"/>
              <a:t>actions for the execution of a test. </a:t>
            </a:r>
            <a:endParaRPr lang="en-GB" dirty="0" smtClean="0"/>
          </a:p>
          <a:p>
            <a:r>
              <a:rPr lang="en-GB" dirty="0" smtClean="0"/>
              <a:t>If </a:t>
            </a:r>
            <a:r>
              <a:rPr lang="en-GB" dirty="0"/>
              <a:t>tests are run using a test execution tool, the sequence </a:t>
            </a:r>
            <a:r>
              <a:rPr lang="en-GB" dirty="0" smtClean="0"/>
              <a:t>of actions </a:t>
            </a:r>
            <a:r>
              <a:rPr lang="en-GB" dirty="0"/>
              <a:t>is specified in a test script (which is an automated test procedure</a:t>
            </a:r>
            <a:r>
              <a:rPr lang="en-GB" dirty="0" smtClean="0"/>
              <a:t>).</a:t>
            </a:r>
          </a:p>
          <a:p>
            <a:endParaRPr lang="en-GB" dirty="0"/>
          </a:p>
          <a:p>
            <a:r>
              <a:rPr lang="en-GB" b="1" u="sng" dirty="0" smtClean="0"/>
              <a:t>NOTE ON IEEE829 TEST SPECIFICATION DOCUMENTS </a:t>
            </a:r>
          </a:p>
          <a:p>
            <a:r>
              <a:rPr lang="en-GB" dirty="0" smtClean="0"/>
              <a:t>The standard clearly defines 3 separate documents for specifying test conditions, test cases and test procedures.  </a:t>
            </a:r>
          </a:p>
          <a:p>
            <a:r>
              <a:rPr lang="en-GB" dirty="0" smtClean="0"/>
              <a:t>In practice, very few organisations will follow this standard, and most will produce just one document (usually called a test script) which combines elements of all 3 documents.</a:t>
            </a:r>
          </a:p>
          <a:p>
            <a:r>
              <a:rPr lang="en-GB" dirty="0" smtClean="0"/>
              <a:t>This usually works well, particularly if the logical process of identifying test conditions, cases and steps is followed., and there is clear traceability between tests and requirements.</a:t>
            </a:r>
            <a:r>
              <a:rPr lang="en-GB" dirty="0"/>
              <a:t> </a:t>
            </a:r>
            <a:endParaRPr lang="en-GB" dirty="0" smtClean="0"/>
          </a:p>
          <a:p>
            <a:r>
              <a:rPr lang="en-GB" dirty="0" smtClean="0"/>
              <a:t>Also note that the </a:t>
            </a:r>
            <a:r>
              <a:rPr lang="en-GB" dirty="0"/>
              <a:t>exam syllabus clearly defines a difference between a test procedure (executed manually) and a test script (executed by an automated tool).  But in practice, most organisations call this a script however it is executed.</a:t>
            </a:r>
          </a:p>
          <a:p>
            <a:endParaRPr lang="en-GB" dirty="0" smtClean="0"/>
          </a:p>
        </p:txBody>
      </p:sp>
      <p:sp>
        <p:nvSpPr>
          <p:cNvPr id="16" name="Slide Image Placeholder 15"/>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12</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150876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8" name="Rectangle 3"/>
          <p:cNvSpPr>
            <a:spLocks noGrp="1" noChangeArrowheads="1"/>
          </p:cNvSpPr>
          <p:nvPr>
            <p:ph type="body" idx="1"/>
          </p:nvPr>
        </p:nvSpPr>
        <p:spPr/>
        <p:txBody>
          <a:bodyPr/>
          <a:lstStyle/>
          <a:p>
            <a:r>
              <a:rPr lang="en-GB" dirty="0" smtClean="0"/>
              <a:t>Here is a section of an example test procedure, showing the low-level execution steps and expected results.</a:t>
            </a:r>
          </a:p>
          <a:p>
            <a:r>
              <a:rPr lang="en-GB" dirty="0" smtClean="0"/>
              <a:t>The actions must be specific (e.g. enter “AD0015”) otherwise the test conditions will not be properly tested.</a:t>
            </a:r>
          </a:p>
          <a:p>
            <a:r>
              <a:rPr lang="en-GB" dirty="0" smtClean="0"/>
              <a:t>Not all steps need to have expected results, although it is often easier to include them to help the tester executing the steps.</a:t>
            </a:r>
          </a:p>
          <a:p>
            <a:r>
              <a:rPr lang="en-GB" dirty="0" smtClean="0"/>
              <a:t>Strictly speaking, the Actual Result column shown above should not be part of the test procedure, but part of the test log.  However, most people simply extend the procedure into a log by adding columns, e.g.  Actual Result, Discrepancy, Pass/Fail, Incident Ref, Comments,  etc.</a:t>
            </a:r>
          </a:p>
          <a:p>
            <a:r>
              <a:rPr lang="en-GB" dirty="0" smtClean="0"/>
              <a:t>The level of detail shown in a test procedure will vary depending on who is running it.  If it is to be run by a different tester or a user, then it is useful to add more detail and break down the steps to ensure greater accuracy .</a:t>
            </a:r>
          </a:p>
          <a:p>
            <a:r>
              <a:rPr lang="en-GB" dirty="0" smtClean="0"/>
              <a:t>The number of steps in a single procedure may vary from 1 to dozens.  In general, it is better is limit the number of steps to around 20 or 30 otherwise there is more scope for execution error, and re-running a failed script may be very time-consuming.</a:t>
            </a:r>
            <a:endParaRPr lang="en-GB" dirty="0"/>
          </a:p>
        </p:txBody>
      </p:sp>
      <p:sp>
        <p:nvSpPr>
          <p:cNvPr id="7" name="Slide Image Placeholder 6"/>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13</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748661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4" name="Rectangle 3"/>
          <p:cNvSpPr>
            <a:spLocks noGrp="1" noChangeArrowheads="1"/>
          </p:cNvSpPr>
          <p:nvPr>
            <p:ph type="body" idx="1"/>
          </p:nvPr>
        </p:nvSpPr>
        <p:spPr/>
        <p:txBody>
          <a:bodyPr/>
          <a:lstStyle/>
          <a:p>
            <a:r>
              <a:rPr lang="en-GB" dirty="0" smtClean="0"/>
              <a:t>The </a:t>
            </a:r>
            <a:r>
              <a:rPr lang="en-GB" dirty="0"/>
              <a:t>various test procedures and automated test scripts are subsequently formed into a </a:t>
            </a:r>
            <a:r>
              <a:rPr lang="en-GB" dirty="0" smtClean="0"/>
              <a:t>test execution </a:t>
            </a:r>
            <a:r>
              <a:rPr lang="en-GB" dirty="0"/>
              <a:t>schedule that defines the order in which the various test procedures, and </a:t>
            </a:r>
            <a:r>
              <a:rPr lang="en-GB" dirty="0" smtClean="0"/>
              <a:t>possibly automated </a:t>
            </a:r>
            <a:r>
              <a:rPr lang="en-GB" dirty="0"/>
              <a:t>test scripts, are executed. </a:t>
            </a:r>
            <a:endParaRPr lang="en-GB" dirty="0" smtClean="0"/>
          </a:p>
          <a:p>
            <a:r>
              <a:rPr lang="en-GB" dirty="0" smtClean="0"/>
              <a:t>The </a:t>
            </a:r>
            <a:r>
              <a:rPr lang="en-GB" dirty="0"/>
              <a:t>test execution schedule will take into account </a:t>
            </a:r>
            <a:r>
              <a:rPr lang="en-GB" dirty="0" smtClean="0"/>
              <a:t>such factors </a:t>
            </a:r>
            <a:r>
              <a:rPr lang="en-GB" dirty="0"/>
              <a:t>as regression tests, </a:t>
            </a:r>
            <a:r>
              <a:rPr lang="en-GB" dirty="0" smtClean="0"/>
              <a:t>prioritisation</a:t>
            </a:r>
            <a:r>
              <a:rPr lang="en-GB" dirty="0"/>
              <a:t>, and technical and logical </a:t>
            </a:r>
            <a:r>
              <a:rPr lang="en-GB" dirty="0" smtClean="0"/>
              <a:t>dependencies.</a:t>
            </a:r>
          </a:p>
          <a:p>
            <a:endParaRPr lang="en-GB" dirty="0"/>
          </a:p>
        </p:txBody>
      </p:sp>
      <p:sp>
        <p:nvSpPr>
          <p:cNvPr id="16" name="Slide Image Placeholder 15"/>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14</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290547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Rectangle 3"/>
          <p:cNvSpPr>
            <a:spLocks noGrp="1" noChangeArrowheads="1"/>
          </p:cNvSpPr>
          <p:nvPr>
            <p:ph type="body" idx="1"/>
          </p:nvPr>
        </p:nvSpPr>
        <p:spPr/>
        <p:txBody>
          <a:bodyPr/>
          <a:lstStyle/>
          <a:p>
            <a:r>
              <a:rPr lang="en-GB" dirty="0" smtClean="0"/>
              <a:t>Point out that this topic is designed to give people the ‘big picture’ of test design techniques (hence K1) and the worked examples will come later on.</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15</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597455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The purpose of a test design technique is to identify test conditions, test cases and test data.</a:t>
            </a:r>
          </a:p>
          <a:p>
            <a:r>
              <a:rPr lang="en-US" dirty="0" smtClean="0"/>
              <a:t>It is a classic distinction to denote test techniques as black-box or white-box. </a:t>
            </a:r>
          </a:p>
          <a:p>
            <a:r>
              <a:rPr lang="en-US" dirty="0" smtClean="0"/>
              <a:t>Black-box test design techniques (also called specification-based techniques) are a way to derive and select test conditions, test cases, or test data based on an analysis of the test basis documentation. </a:t>
            </a:r>
          </a:p>
          <a:p>
            <a:r>
              <a:rPr lang="en-US" dirty="0" smtClean="0"/>
              <a:t>This includes both functional and non-functional testing. </a:t>
            </a:r>
          </a:p>
          <a:p>
            <a:r>
              <a:rPr lang="en-US" dirty="0" smtClean="0"/>
              <a:t>Black-box testing, by definition, does not use any information regarding the internal structure of the component or system to be tested. </a:t>
            </a:r>
          </a:p>
          <a:p>
            <a:r>
              <a:rPr lang="en-US" dirty="0" smtClean="0"/>
              <a:t>White-box test design techniques (also called structural or structure-based techniques) are based on an analysis of the structure of the component or system. </a:t>
            </a:r>
          </a:p>
          <a:p>
            <a:r>
              <a:rPr lang="en-US" dirty="0" smtClean="0"/>
              <a:t>Black-box and white-box testing may also draw upon the experience of developers, testers and users to determine what should be tested.</a:t>
            </a:r>
          </a:p>
          <a:p>
            <a:r>
              <a:rPr lang="en-US" dirty="0" smtClean="0"/>
              <a:t>Some techniques fall clearly into a single category; others have elements of more than one </a:t>
            </a:r>
            <a:r>
              <a:rPr lang="en-GB" dirty="0" smtClean="0"/>
              <a:t>category.</a:t>
            </a:r>
          </a:p>
          <a:p>
            <a:r>
              <a:rPr lang="en-US" dirty="0" smtClean="0"/>
              <a:t>This syllabus refers to specification-based test design techniques as black-box techniques and structure-based test design techniques as white-box techniques. In addition experience-based test </a:t>
            </a:r>
            <a:r>
              <a:rPr lang="en-GB" dirty="0" smtClean="0"/>
              <a:t>design techniques are covered.</a:t>
            </a:r>
          </a:p>
          <a:p>
            <a:endParaRPr lang="en-GB" dirty="0"/>
          </a:p>
        </p:txBody>
      </p:sp>
      <p:sp>
        <p:nvSpPr>
          <p:cNvPr id="11" name="Slide Image Placeholder 10"/>
          <p:cNvSpPr>
            <a:spLocks noGrp="1" noRot="1" noChangeAspect="1"/>
          </p:cNvSpPr>
          <p:nvPr>
            <p:ph type="sldImg"/>
          </p:nvPr>
        </p:nvSpPr>
        <p:spPr>
          <a:xfrm>
            <a:off x="720725" y="428625"/>
            <a:ext cx="5400675" cy="4049713"/>
          </a:xfrm>
        </p:spPr>
      </p:sp>
      <p:sp>
        <p:nvSpPr>
          <p:cNvPr id="2" name="Slide Number Placeholder 1"/>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16</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733077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0" name="Rectangle 3"/>
          <p:cNvSpPr>
            <a:spLocks noGrp="1" noChangeArrowheads="1"/>
          </p:cNvSpPr>
          <p:nvPr>
            <p:ph type="body" idx="1"/>
          </p:nvPr>
        </p:nvSpPr>
        <p:spPr/>
        <p:txBody>
          <a:bodyPr/>
          <a:lstStyle/>
          <a:p>
            <a:endParaRPr lang="en-GB" dirty="0" smtClean="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17</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595464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a:t>Common features of specification-based techniques:</a:t>
            </a:r>
          </a:p>
          <a:p>
            <a:pPr marL="171450" indent="-171450">
              <a:buFont typeface="Arial" pitchFamily="34" charset="0"/>
              <a:buChar char="•"/>
            </a:pPr>
            <a:r>
              <a:rPr lang="en-GB" dirty="0"/>
              <a:t>Models, either formal or informal, are used for the specification of the problem to be solved, the software or its components.</a:t>
            </a:r>
          </a:p>
          <a:p>
            <a:pPr marL="171450" indent="-171450">
              <a:buFont typeface="Arial" pitchFamily="34" charset="0"/>
              <a:buChar char="•"/>
            </a:pPr>
            <a:r>
              <a:rPr lang="en-GB" dirty="0"/>
              <a:t>From these models test cases can be derived systematically.</a:t>
            </a:r>
          </a:p>
          <a:p>
            <a:r>
              <a:rPr lang="en-US" dirty="0" smtClean="0"/>
              <a:t>Most techniques used during Integration, System and Acceptance Testing are ‘black-box’ in nature and it should be the first approach to Unit Testing too.</a:t>
            </a:r>
            <a:endParaRPr lang="en-GB" dirty="0" smtClean="0"/>
          </a:p>
          <a:p>
            <a:r>
              <a:rPr lang="en-GB" dirty="0" smtClean="0"/>
              <a:t>Black box testing views the software under test as a functional entity.</a:t>
            </a:r>
          </a:p>
          <a:p>
            <a:r>
              <a:rPr lang="en-GB" dirty="0" smtClean="0"/>
              <a:t>A black box test will not determine whether the result has been achieved in the correct or intended way, only that the output is as expected.</a:t>
            </a:r>
          </a:p>
          <a:p>
            <a:endParaRPr lang="en-GB" dirty="0" smtClean="0"/>
          </a:p>
          <a:p>
            <a:endParaRPr lang="en-GB" dirty="0" smtClean="0"/>
          </a:p>
          <a:p>
            <a:endParaRPr lang="en-GB" dirty="0" smtClean="0"/>
          </a:p>
          <a:p>
            <a:endParaRPr lang="en-GB" dirty="0"/>
          </a:p>
        </p:txBody>
      </p:sp>
      <p:sp>
        <p:nvSpPr>
          <p:cNvPr id="11" name="Slide Image Placeholder 10"/>
          <p:cNvSpPr>
            <a:spLocks noGrp="1" noRot="1" noChangeAspect="1"/>
          </p:cNvSpPr>
          <p:nvPr>
            <p:ph type="sldImg"/>
          </p:nvPr>
        </p:nvSpPr>
        <p:spPr>
          <a:xfrm>
            <a:off x="720725" y="428625"/>
            <a:ext cx="5400675" cy="4049713"/>
          </a:xfrm>
        </p:spPr>
      </p:sp>
      <p:sp>
        <p:nvSpPr>
          <p:cNvPr id="2" name="Slide Number Placeholder 1"/>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18</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4258409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3"/>
          <p:cNvSpPr>
            <a:spLocks noGrp="1" noChangeArrowheads="1"/>
          </p:cNvSpPr>
          <p:nvPr>
            <p:ph type="body" idx="1"/>
          </p:nvPr>
        </p:nvSpPr>
        <p:spPr/>
        <p:txBody>
          <a:bodyPr/>
          <a:lstStyle/>
          <a:p>
            <a:r>
              <a:rPr lang="en-GB" b="1" dirty="0"/>
              <a:t>equivalence partition: </a:t>
            </a:r>
            <a:r>
              <a:rPr lang="en-GB" dirty="0"/>
              <a:t>A portion of an input or output domain for which the </a:t>
            </a:r>
            <a:r>
              <a:rPr lang="en-GB" dirty="0" smtClean="0"/>
              <a:t>behaviour </a:t>
            </a:r>
            <a:r>
              <a:rPr lang="en-GB" dirty="0"/>
              <a:t>of </a:t>
            </a:r>
            <a:r>
              <a:rPr lang="en-GB" dirty="0" smtClean="0"/>
              <a:t>a component </a:t>
            </a:r>
            <a:r>
              <a:rPr lang="en-GB" dirty="0"/>
              <a:t>or system is assumed to be the same, based on the specification.</a:t>
            </a:r>
            <a:endParaRPr lang="en-GB" dirty="0" smtClean="0"/>
          </a:p>
          <a:p>
            <a:r>
              <a:rPr lang="en-GB" dirty="0" smtClean="0"/>
              <a:t>Most</a:t>
            </a:r>
            <a:r>
              <a:rPr lang="en-US" dirty="0" smtClean="0"/>
              <a:t> testers use this even if they don’t know its long name! </a:t>
            </a:r>
          </a:p>
          <a:p>
            <a:r>
              <a:rPr lang="en-US" dirty="0" smtClean="0"/>
              <a:t>Sampling based on rules is fundamental to testing software. </a:t>
            </a:r>
          </a:p>
          <a:p>
            <a:r>
              <a:rPr lang="en-GB" dirty="0" smtClean="0"/>
              <a:t>Draw up some simple examples on the board.</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19</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719897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3"/>
          <p:cNvSpPr>
            <a:spLocks noGrp="1" noChangeArrowheads="1"/>
          </p:cNvSpPr>
          <p:nvPr>
            <p:ph type="body" idx="1"/>
          </p:nvPr>
        </p:nvSpPr>
        <p:spPr/>
        <p:txBody>
          <a:bodyPr/>
          <a:lstStyle/>
          <a:p>
            <a:r>
              <a:rPr lang="en-GB" dirty="0" smtClean="0"/>
              <a:t>Talk through</a:t>
            </a:r>
          </a:p>
        </p:txBody>
      </p:sp>
      <p:sp>
        <p:nvSpPr>
          <p:cNvPr id="12" name="Slide Image Placeholder 11"/>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2</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4280946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Equivalence Partitioning divides the input or output range up into partitions or classes where all the values will effectively be treated the same and be subject to the same functionality.</a:t>
            </a:r>
          </a:p>
          <a:p>
            <a:r>
              <a:rPr lang="en-GB" dirty="0" smtClean="0"/>
              <a:t>Once the partitions have been identified, one value in each partition or class becomes a test case. </a:t>
            </a:r>
          </a:p>
          <a:p>
            <a:r>
              <a:rPr lang="en-GB" dirty="0" smtClean="0"/>
              <a:t>If it works successfully then the basic function is present and working.</a:t>
            </a:r>
          </a:p>
          <a:p>
            <a:r>
              <a:rPr lang="en-GB" dirty="0" smtClean="0"/>
              <a:t>This is by no means all the testing necessary for the component but it can viewed as a starting point.</a:t>
            </a:r>
          </a:p>
          <a:p>
            <a:endParaRPr lang="en-GB" dirty="0" smtClean="0"/>
          </a:p>
          <a:p>
            <a:endParaRPr lang="en-GB" dirty="0"/>
          </a:p>
        </p:txBody>
      </p:sp>
      <p:sp>
        <p:nvSpPr>
          <p:cNvPr id="11" name="Slide Image Placeholder 10"/>
          <p:cNvSpPr>
            <a:spLocks noGrp="1" noRot="1" noChangeAspect="1"/>
          </p:cNvSpPr>
          <p:nvPr>
            <p:ph type="sldImg"/>
          </p:nvPr>
        </p:nvSpPr>
        <p:spPr>
          <a:xfrm>
            <a:off x="720725" y="428625"/>
            <a:ext cx="5400675" cy="4049713"/>
          </a:xfrm>
        </p:spPr>
      </p:sp>
      <p:sp>
        <p:nvSpPr>
          <p:cNvPr id="2" name="Slide Number Placeholder 1"/>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20</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004167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Image Placeholder 10"/>
          <p:cNvSpPr>
            <a:spLocks noGrp="1" noRot="1" noChangeAspect="1"/>
          </p:cNvSpPr>
          <p:nvPr>
            <p:ph type="sldImg"/>
          </p:nvPr>
        </p:nvSpPr>
        <p:spPr>
          <a:xfrm>
            <a:off x="720725" y="428625"/>
            <a:ext cx="5400675" cy="4049713"/>
          </a:xfrm>
        </p:spPr>
      </p:sp>
      <p:sp>
        <p:nvSpPr>
          <p:cNvPr id="12" name="Notes Placeholder 11"/>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21</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079202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Image Placeholder 10"/>
          <p:cNvSpPr>
            <a:spLocks noGrp="1" noRot="1" noChangeAspect="1"/>
          </p:cNvSpPr>
          <p:nvPr>
            <p:ph type="sldImg"/>
          </p:nvPr>
        </p:nvSpPr>
        <p:spPr>
          <a:xfrm>
            <a:off x="720725" y="428625"/>
            <a:ext cx="5400675" cy="4049713"/>
          </a:xfrm>
        </p:spPr>
      </p:sp>
      <p:sp>
        <p:nvSpPr>
          <p:cNvPr id="12" name="Notes Placeholder 11"/>
          <p:cNvSpPr>
            <a:spLocks noGrp="1"/>
          </p:cNvSpPr>
          <p:nvPr>
            <p:ph type="body" idx="1"/>
          </p:nvPr>
        </p:nvSpPr>
        <p:spPr/>
        <p:txBody>
          <a:bodyPr/>
          <a:lstStyle/>
          <a:p>
            <a:r>
              <a:rPr lang="en-GB" dirty="0" smtClean="0"/>
              <a:t>In this example, there are 4 valid partitions and 2 invalid partitions, giving a total of 6 tests to cover the whole specification.</a:t>
            </a:r>
          </a:p>
          <a:p>
            <a:r>
              <a:rPr lang="en-GB" dirty="0" smtClean="0"/>
              <a:t>The </a:t>
            </a:r>
            <a:r>
              <a:rPr lang="en-GB" dirty="0"/>
              <a:t>diagram also helps to clarify </a:t>
            </a:r>
            <a:r>
              <a:rPr lang="en-GB" dirty="0" smtClean="0"/>
              <a:t>the specification, </a:t>
            </a:r>
            <a:r>
              <a:rPr lang="en-GB" dirty="0"/>
              <a:t>and identify gaps, e.g. upper/lower </a:t>
            </a:r>
            <a:r>
              <a:rPr lang="en-GB" dirty="0" smtClean="0"/>
              <a:t>boundaries.</a:t>
            </a:r>
          </a:p>
          <a:p>
            <a:r>
              <a:rPr lang="en-GB" dirty="0" smtClean="0"/>
              <a:t>In this case, the specification did not explicitly state what the output value is for an input less than 40 – we have assumed it is ‘Fail’.</a:t>
            </a:r>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22</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831876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4" name="Rectangle 3"/>
          <p:cNvSpPr>
            <a:spLocks noGrp="1" noChangeArrowheads="1"/>
          </p:cNvSpPr>
          <p:nvPr>
            <p:ph type="body" idx="1"/>
          </p:nvPr>
        </p:nvSpPr>
        <p:spPr/>
        <p:txBody>
          <a:bodyPr/>
          <a:lstStyle/>
          <a:p>
            <a:r>
              <a:rPr lang="en-GB" dirty="0"/>
              <a:t>Behaviour at the edge of each equivalence partition is more likely to be incorrect than behaviour within the partition, so boundaries are an area where testing is likely to yield defects.</a:t>
            </a:r>
          </a:p>
          <a:p>
            <a:r>
              <a:rPr lang="en-GB" dirty="0"/>
              <a:t>The maximum and minimum values of a partition are its boundary values. </a:t>
            </a:r>
          </a:p>
          <a:p>
            <a:r>
              <a:rPr lang="en-GB" dirty="0"/>
              <a:t>A boundary value for a valid partition is a valid boundary value; the boundary of an invalid partition is an invalid boundary value. </a:t>
            </a:r>
            <a:r>
              <a:rPr lang="en-GB" dirty="0" smtClean="0"/>
              <a:t> Tests </a:t>
            </a:r>
            <a:r>
              <a:rPr lang="en-GB" dirty="0"/>
              <a:t>can be designed to cover both valid and invalid boundary values. </a:t>
            </a:r>
            <a:endParaRPr lang="en-GB" dirty="0" smtClean="0"/>
          </a:p>
          <a:p>
            <a:r>
              <a:rPr lang="en-GB" dirty="0" smtClean="0"/>
              <a:t>When </a:t>
            </a:r>
            <a:r>
              <a:rPr lang="en-GB" dirty="0"/>
              <a:t>designing test cases, a test for each boundary value is chosen.</a:t>
            </a:r>
          </a:p>
          <a:p>
            <a:r>
              <a:rPr lang="en-GB" dirty="0" smtClean="0"/>
              <a:t>Q: Why are boundaries the most likely point of failure?</a:t>
            </a:r>
          </a:p>
          <a:p>
            <a:r>
              <a:rPr lang="en-GB" dirty="0" smtClean="0"/>
              <a:t>A: Because that’s where analysts and developers are mots likely to have made mistakes (e.g. using &gt; instead of </a:t>
            </a:r>
            <a:r>
              <a:rPr lang="en-GB" dirty="0" smtClean="0">
                <a:sym typeface="Symbol"/>
              </a:rPr>
              <a:t></a:t>
            </a:r>
            <a:r>
              <a:rPr lang="en-GB" dirty="0" smtClean="0"/>
              <a:t>).</a:t>
            </a:r>
          </a:p>
          <a:p>
            <a:r>
              <a:rPr lang="en-GB" dirty="0" smtClean="0"/>
              <a:t>Boundary </a:t>
            </a:r>
            <a:r>
              <a:rPr lang="en-GB" dirty="0"/>
              <a:t>value analysis can be applied at all test levels. It is relatively easy to apply and its </a:t>
            </a:r>
            <a:r>
              <a:rPr lang="en-GB" dirty="0" smtClean="0"/>
              <a:t>defect finding capability </a:t>
            </a:r>
            <a:r>
              <a:rPr lang="en-GB" dirty="0"/>
              <a:t>is high. Detailed specifications are helpful in determining the </a:t>
            </a:r>
            <a:r>
              <a:rPr lang="en-GB" dirty="0" smtClean="0"/>
              <a:t>interesting boundaries</a:t>
            </a:r>
            <a:r>
              <a:rPr lang="en-GB" dirty="0"/>
              <a:t>.</a:t>
            </a:r>
          </a:p>
          <a:p>
            <a:r>
              <a:rPr lang="en-GB" dirty="0"/>
              <a:t>This technique is often considered as an extension of equivalence partitioning or other </a:t>
            </a:r>
            <a:r>
              <a:rPr lang="en-GB" dirty="0" smtClean="0"/>
              <a:t>black-box test </a:t>
            </a:r>
            <a:r>
              <a:rPr lang="en-GB" dirty="0"/>
              <a:t>design techniques. </a:t>
            </a:r>
            <a:endParaRPr lang="en-GB" dirty="0" smtClean="0"/>
          </a:p>
          <a:p>
            <a:r>
              <a:rPr lang="en-GB" dirty="0" smtClean="0"/>
              <a:t>It </a:t>
            </a:r>
            <a:r>
              <a:rPr lang="en-GB" dirty="0"/>
              <a:t>can be used on equivalence classes for user input on screen as well as</a:t>
            </a:r>
            <a:r>
              <a:rPr lang="en-GB" dirty="0" smtClean="0"/>
              <a:t>, for </a:t>
            </a:r>
            <a:r>
              <a:rPr lang="en-GB" dirty="0"/>
              <a:t>example, on time ranges (e.g., time out, transactional speed requirements) or table ranges (e.g</a:t>
            </a:r>
            <a:r>
              <a:rPr lang="en-GB" dirty="0" smtClean="0"/>
              <a:t>., table </a:t>
            </a:r>
            <a:r>
              <a:rPr lang="en-GB" dirty="0"/>
              <a:t>size is 256*256</a:t>
            </a:r>
            <a:r>
              <a:rPr lang="en-GB" dirty="0" smtClean="0"/>
              <a:t>).</a:t>
            </a:r>
          </a:p>
          <a:p>
            <a:endParaRPr lang="en-GB" dirty="0" smtClean="0"/>
          </a:p>
          <a:p>
            <a:endParaRPr lang="en-GB" dirty="0" smtClean="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23</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644672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Image Placeholder 10"/>
          <p:cNvSpPr>
            <a:spLocks noGrp="1" noRot="1" noChangeAspect="1"/>
          </p:cNvSpPr>
          <p:nvPr>
            <p:ph type="sldImg"/>
          </p:nvPr>
        </p:nvSpPr>
        <p:spPr>
          <a:xfrm>
            <a:off x="720725" y="428625"/>
            <a:ext cx="5400675" cy="4049713"/>
          </a:xfrm>
        </p:spPr>
      </p:sp>
      <p:sp>
        <p:nvSpPr>
          <p:cNvPr id="12" name="Notes Placeholder 11"/>
          <p:cNvSpPr>
            <a:spLocks noGrp="1"/>
          </p:cNvSpPr>
          <p:nvPr>
            <p:ph type="body" idx="1"/>
          </p:nvPr>
        </p:nvSpPr>
        <p:spPr/>
        <p:txBody>
          <a:bodyPr/>
          <a:lstStyle/>
          <a:p>
            <a:r>
              <a:rPr lang="en-GB" dirty="0" smtClean="0"/>
              <a:t>In this example, there are 5 boundaries, giving a total of 10 tests to cover the whole specification.</a:t>
            </a:r>
          </a:p>
          <a:p>
            <a:r>
              <a:rPr lang="en-GB" dirty="0"/>
              <a:t>Q: Why do BVA tests as well as EP, why not use boundary values as the equivalence partition tests?</a:t>
            </a:r>
          </a:p>
          <a:p>
            <a:r>
              <a:rPr lang="en-GB" dirty="0"/>
              <a:t>A: Because if it fails, you don’t know if both EP and BVA have failed and will have to test them again separately.</a:t>
            </a:r>
          </a:p>
          <a:p>
            <a:r>
              <a:rPr lang="en-GB" dirty="0" smtClean="0"/>
              <a:t>The </a:t>
            </a:r>
            <a:r>
              <a:rPr lang="en-GB" dirty="0"/>
              <a:t>diagram also helps to clarify </a:t>
            </a:r>
            <a:r>
              <a:rPr lang="en-GB" dirty="0" smtClean="0"/>
              <a:t>the minimum increment between values, e.g. should we test 39 or 39.9 or 39.99?</a:t>
            </a:r>
          </a:p>
          <a:p>
            <a:r>
              <a:rPr lang="en-GB" dirty="0" smtClean="0"/>
              <a:t>Note that BVA </a:t>
            </a:r>
            <a:r>
              <a:rPr lang="en-GB" dirty="0"/>
              <a:t>will always apply when EP applies; but BVA may also apply when EP doesn’t, e.g. with a single boundary rather than ranges of values.</a:t>
            </a:r>
          </a:p>
        </p:txBody>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24</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415697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720725" y="428625"/>
            <a:ext cx="5400675" cy="4049713"/>
          </a:xfrm>
        </p:spPr>
      </p:sp>
      <p:sp>
        <p:nvSpPr>
          <p:cNvPr id="8" name="Notes Placeholder 7"/>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25</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131797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6" name="Rectangle 3"/>
          <p:cNvSpPr>
            <a:spLocks noGrp="1" noChangeArrowheads="1"/>
          </p:cNvSpPr>
          <p:nvPr>
            <p:ph type="body" idx="1"/>
          </p:nvPr>
        </p:nvSpPr>
        <p:spPr/>
        <p:txBody>
          <a:bodyPr/>
          <a:lstStyle/>
          <a:p>
            <a:r>
              <a:rPr lang="en-GB" dirty="0" smtClean="0"/>
              <a:t>This typical of sample exam questions.</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26</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7866920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0" name="Rectangle 3"/>
          <p:cNvSpPr>
            <a:spLocks noGrp="1" noChangeArrowheads="1"/>
          </p:cNvSpPr>
          <p:nvPr>
            <p:ph type="body" idx="1"/>
          </p:nvPr>
        </p:nvSpPr>
        <p:spPr/>
        <p:txBody>
          <a:bodyPr/>
          <a:lstStyle/>
          <a:p>
            <a:r>
              <a:rPr lang="en-GB" dirty="0"/>
              <a:t>Decision tables are a good way to capture system requirements that contain logical conditions, </a:t>
            </a:r>
            <a:r>
              <a:rPr lang="en-GB" dirty="0" smtClean="0"/>
              <a:t>and to </a:t>
            </a:r>
            <a:r>
              <a:rPr lang="en-GB" dirty="0"/>
              <a:t>document internal system design. </a:t>
            </a:r>
            <a:endParaRPr lang="en-GB" dirty="0" smtClean="0"/>
          </a:p>
          <a:p>
            <a:r>
              <a:rPr lang="en-GB" dirty="0" smtClean="0"/>
              <a:t>They </a:t>
            </a:r>
            <a:r>
              <a:rPr lang="en-GB" dirty="0"/>
              <a:t>may be used to record complex business rules that </a:t>
            </a:r>
            <a:r>
              <a:rPr lang="en-GB" dirty="0" smtClean="0"/>
              <a:t>a system </a:t>
            </a:r>
            <a:r>
              <a:rPr lang="en-GB" dirty="0"/>
              <a:t>is to implement. When creating decision tables, the specification is </a:t>
            </a:r>
            <a:r>
              <a:rPr lang="en-GB" dirty="0" smtClean="0"/>
              <a:t>analysed</a:t>
            </a:r>
            <a:r>
              <a:rPr lang="en-GB" dirty="0"/>
              <a:t>, and </a:t>
            </a:r>
            <a:r>
              <a:rPr lang="en-GB" dirty="0" smtClean="0"/>
              <a:t>conditions and </a:t>
            </a:r>
            <a:r>
              <a:rPr lang="en-GB" dirty="0"/>
              <a:t>actions of the system are identified. </a:t>
            </a:r>
            <a:endParaRPr lang="en-GB" dirty="0" smtClean="0"/>
          </a:p>
          <a:p>
            <a:r>
              <a:rPr lang="en-GB" dirty="0" smtClean="0"/>
              <a:t>The </a:t>
            </a:r>
            <a:r>
              <a:rPr lang="en-GB" dirty="0"/>
              <a:t>input conditions and actions are most often stated </a:t>
            </a:r>
            <a:r>
              <a:rPr lang="en-GB" dirty="0" smtClean="0"/>
              <a:t>in such </a:t>
            </a:r>
            <a:r>
              <a:rPr lang="en-GB" dirty="0"/>
              <a:t>a way that they must be true or false (Boolean). </a:t>
            </a:r>
            <a:endParaRPr lang="en-GB" dirty="0" smtClean="0"/>
          </a:p>
          <a:p>
            <a:r>
              <a:rPr lang="en-GB" dirty="0" smtClean="0"/>
              <a:t>The </a:t>
            </a:r>
            <a:r>
              <a:rPr lang="en-GB" dirty="0"/>
              <a:t>decision table contains the </a:t>
            </a:r>
            <a:r>
              <a:rPr lang="en-GB" dirty="0" smtClean="0"/>
              <a:t>triggering conditions</a:t>
            </a:r>
            <a:r>
              <a:rPr lang="en-GB" dirty="0"/>
              <a:t>, often combinations of true and false for all input conditions, and the resulting actions </a:t>
            </a:r>
            <a:r>
              <a:rPr lang="en-GB" dirty="0" smtClean="0"/>
              <a:t>for each </a:t>
            </a:r>
            <a:r>
              <a:rPr lang="en-GB" dirty="0"/>
              <a:t>combination of conditions. </a:t>
            </a:r>
            <a:endParaRPr lang="en-GB" dirty="0" smtClean="0"/>
          </a:p>
          <a:p>
            <a:r>
              <a:rPr lang="en-GB" dirty="0" smtClean="0"/>
              <a:t>Each </a:t>
            </a:r>
            <a:r>
              <a:rPr lang="en-GB" dirty="0"/>
              <a:t>column of the table corresponds to a business rule </a:t>
            </a:r>
            <a:r>
              <a:rPr lang="en-GB" dirty="0" smtClean="0"/>
              <a:t>that defines </a:t>
            </a:r>
            <a:r>
              <a:rPr lang="en-GB" dirty="0"/>
              <a:t>a unique combination of conditions and which result in the execution of the </a:t>
            </a:r>
            <a:r>
              <a:rPr lang="en-GB" dirty="0" smtClean="0"/>
              <a:t>actions associated </a:t>
            </a:r>
            <a:r>
              <a:rPr lang="en-GB" dirty="0"/>
              <a:t>with that rule. </a:t>
            </a:r>
            <a:endParaRPr lang="en-GB" dirty="0" smtClean="0"/>
          </a:p>
          <a:p>
            <a:r>
              <a:rPr lang="en-GB" dirty="0" smtClean="0"/>
              <a:t>The </a:t>
            </a:r>
            <a:r>
              <a:rPr lang="en-GB" dirty="0"/>
              <a:t>coverage standard commonly used with decision table testing is </a:t>
            </a:r>
            <a:r>
              <a:rPr lang="en-GB" dirty="0" smtClean="0"/>
              <a:t>to have </a:t>
            </a:r>
            <a:r>
              <a:rPr lang="en-GB" dirty="0"/>
              <a:t>at least one test per column in the table, which typically involves covering all combinations </a:t>
            </a:r>
            <a:r>
              <a:rPr lang="en-GB" dirty="0" smtClean="0"/>
              <a:t>of triggering conditions.</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27</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700861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8" name="Rectangle 3"/>
          <p:cNvSpPr>
            <a:spLocks noGrp="1" noChangeArrowheads="1"/>
          </p:cNvSpPr>
          <p:nvPr>
            <p:ph type="body" idx="1"/>
          </p:nvPr>
        </p:nvSpPr>
        <p:spPr/>
        <p:txBody>
          <a:bodyPr/>
          <a:lstStyle/>
          <a:p>
            <a:r>
              <a:rPr lang="en-GB" dirty="0" smtClean="0"/>
              <a:t>Decision tables have been around since early 20</a:t>
            </a:r>
            <a:r>
              <a:rPr lang="en-GB" baseline="30000" dirty="0" smtClean="0"/>
              <a:t>th</a:t>
            </a:r>
            <a:r>
              <a:rPr lang="en-GB" dirty="0" smtClean="0"/>
              <a:t> century, once called truth tables.</a:t>
            </a:r>
          </a:p>
          <a:p>
            <a:pPr marL="171450" indent="-171450">
              <a:buFont typeface="Arial" pitchFamily="34" charset="0"/>
              <a:buChar char="•"/>
            </a:pPr>
            <a:r>
              <a:rPr lang="en-GB" dirty="0" smtClean="0"/>
              <a:t>Top half = If</a:t>
            </a:r>
          </a:p>
          <a:p>
            <a:pPr marL="171450" indent="-171450">
              <a:buFont typeface="Arial" pitchFamily="34" charset="0"/>
              <a:buChar char="•"/>
            </a:pPr>
            <a:r>
              <a:rPr lang="en-GB" dirty="0" smtClean="0"/>
              <a:t>Bottom half = Then</a:t>
            </a:r>
          </a:p>
          <a:p>
            <a:r>
              <a:rPr lang="en-GB" dirty="0" smtClean="0"/>
              <a:t>Process for creating a decision table:</a:t>
            </a:r>
          </a:p>
          <a:p>
            <a:pPr marL="228600" indent="-228600">
              <a:buFont typeface="+mj-lt"/>
              <a:buAutoNum type="arabicPeriod"/>
            </a:pPr>
            <a:r>
              <a:rPr lang="en-GB" dirty="0" smtClean="0"/>
              <a:t>Identify the condition stubs (descriptions) from the test basis.</a:t>
            </a:r>
          </a:p>
          <a:p>
            <a:pPr marL="228600" indent="-228600">
              <a:buFont typeface="+mj-lt"/>
              <a:buAutoNum type="arabicPeriod"/>
            </a:pPr>
            <a:r>
              <a:rPr lang="en-GB" dirty="0" smtClean="0"/>
              <a:t>Identify the action stubs (descriptions) from the test basis.</a:t>
            </a:r>
          </a:p>
          <a:p>
            <a:pPr marL="228600" indent="-228600">
              <a:buFont typeface="+mj-lt"/>
              <a:buAutoNum type="arabicPeriod"/>
            </a:pPr>
            <a:r>
              <a:rPr lang="en-GB" dirty="0" smtClean="0"/>
              <a:t>Establish the condition entries – all the possible combination of conditions.</a:t>
            </a:r>
          </a:p>
          <a:p>
            <a:pPr marL="228600" indent="-228600">
              <a:buFont typeface="+mj-lt"/>
              <a:buAutoNum type="arabicPeriod"/>
            </a:pPr>
            <a:r>
              <a:rPr lang="en-GB" dirty="0" smtClean="0"/>
              <a:t>List the rules from the test basis – the outcomes associated with each combination.</a:t>
            </a:r>
          </a:p>
          <a:p>
            <a:r>
              <a:rPr lang="en-GB" dirty="0" smtClean="0"/>
              <a:t>Note that the term ‘stub’ here has nothing to do with stubs and drivers met earlier.</a:t>
            </a:r>
          </a:p>
          <a:p>
            <a:r>
              <a:rPr lang="en-GB" dirty="0"/>
              <a:t>Each </a:t>
            </a:r>
            <a:r>
              <a:rPr lang="en-GB" dirty="0" smtClean="0"/>
              <a:t>column corresponds </a:t>
            </a:r>
            <a:r>
              <a:rPr lang="en-GB" dirty="0"/>
              <a:t>to a test case, in which the condition </a:t>
            </a:r>
            <a:r>
              <a:rPr lang="en-GB" dirty="0" smtClean="0"/>
              <a:t>entries </a:t>
            </a:r>
            <a:r>
              <a:rPr lang="en-GB" dirty="0"/>
              <a:t>are the test conditions, and the action entries are the expected results.</a:t>
            </a:r>
          </a:p>
          <a:p>
            <a:r>
              <a:rPr lang="en-GB" dirty="0" smtClean="0"/>
              <a:t>The number of possible condition entries (columns) is 2 to the power of the number of conditions.  </a:t>
            </a:r>
          </a:p>
          <a:p>
            <a:r>
              <a:rPr lang="en-GB" dirty="0" smtClean="0"/>
              <a:t>So	2 conditions = 2</a:t>
            </a:r>
            <a:r>
              <a:rPr lang="en-GB" baseline="30000" dirty="0" smtClean="0"/>
              <a:t>2</a:t>
            </a:r>
            <a:r>
              <a:rPr lang="en-GB" dirty="0" smtClean="0"/>
              <a:t> = 4 entries</a:t>
            </a:r>
            <a:br>
              <a:rPr lang="en-GB" dirty="0" smtClean="0"/>
            </a:br>
            <a:r>
              <a:rPr lang="en-GB" dirty="0" smtClean="0"/>
              <a:t>	3 conditions = 2</a:t>
            </a:r>
            <a:r>
              <a:rPr lang="en-GB" baseline="30000" dirty="0" smtClean="0"/>
              <a:t>3</a:t>
            </a:r>
            <a:r>
              <a:rPr lang="en-GB" dirty="0" smtClean="0"/>
              <a:t> = 8 entries</a:t>
            </a:r>
            <a:br>
              <a:rPr lang="en-GB" dirty="0" smtClean="0"/>
            </a:br>
            <a:r>
              <a:rPr lang="en-GB" dirty="0" smtClean="0"/>
              <a:t>	4 conditions = 2</a:t>
            </a:r>
            <a:r>
              <a:rPr lang="en-GB" baseline="30000" dirty="0" smtClean="0"/>
              <a:t>4</a:t>
            </a:r>
            <a:r>
              <a:rPr lang="en-GB" dirty="0" smtClean="0"/>
              <a:t> = 16 entries</a:t>
            </a:r>
            <a:br>
              <a:rPr lang="en-GB" dirty="0" smtClean="0"/>
            </a:br>
            <a:r>
              <a:rPr lang="en-GB" dirty="0" smtClean="0"/>
              <a:t>	etc.</a:t>
            </a:r>
          </a:p>
          <a:p>
            <a:endParaRPr lang="en-GB" dirty="0" smtClean="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28</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459461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2" name="Rectangle 3"/>
          <p:cNvSpPr>
            <a:spLocks noGrp="1" noChangeArrowheads="1"/>
          </p:cNvSpPr>
          <p:nvPr>
            <p:ph type="body" idx="1"/>
          </p:nvPr>
        </p:nvSpPr>
        <p:spPr/>
        <p:txBody>
          <a:bodyPr/>
          <a:lstStyle/>
          <a:p>
            <a:r>
              <a:rPr lang="en-GB" dirty="0" smtClean="0"/>
              <a:t>When faced with dense text in a requirements document, it is often easier to understand the logic using a diagrammatic technique, in this case a decision table.</a:t>
            </a:r>
          </a:p>
          <a:p>
            <a:r>
              <a:rPr lang="en-GB" dirty="0" smtClean="0"/>
              <a:t>Like EP and BVA, it also helps to clarify the rules and establish any omissions or ambiguities.</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29</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1732819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Image Placeholder 10"/>
          <p:cNvSpPr>
            <a:spLocks noGrp="1" noRot="1" noChangeAspect="1"/>
          </p:cNvSpPr>
          <p:nvPr>
            <p:ph type="sldImg"/>
          </p:nvPr>
        </p:nvSpPr>
        <p:spPr>
          <a:xfrm>
            <a:off x="720725" y="428625"/>
            <a:ext cx="5400675" cy="4049713"/>
          </a:xfrm>
        </p:spPr>
      </p:sp>
      <p:sp>
        <p:nvSpPr>
          <p:cNvPr id="12" name="Notes Placeholder 11"/>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3</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678469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6" name="Rectangle 3"/>
          <p:cNvSpPr>
            <a:spLocks noGrp="1" noChangeArrowheads="1"/>
          </p:cNvSpPr>
          <p:nvPr>
            <p:ph type="body" idx="1"/>
          </p:nvPr>
        </p:nvSpPr>
        <p:spPr/>
        <p:txBody>
          <a:bodyPr/>
          <a:lstStyle/>
          <a:p>
            <a:r>
              <a:rPr lang="en-GB" dirty="0" smtClean="0"/>
              <a:t>In this example each combination of conditions has a unique action and every combination is tested. This is the standard for a DT, to test every column.</a:t>
            </a:r>
          </a:p>
          <a:p>
            <a:r>
              <a:rPr lang="en-GB" dirty="0" smtClean="0"/>
              <a:t>Often however, there may be combinations of conditions for which there is an exception generated, or no action.  Then the tester will have to decide how many to test based </a:t>
            </a:r>
            <a:r>
              <a:rPr lang="en-GB" dirty="0"/>
              <a:t>on risk .</a:t>
            </a:r>
            <a:endParaRPr lang="en-GB" dirty="0" smtClean="0"/>
          </a:p>
        </p:txBody>
      </p:sp>
      <p:sp>
        <p:nvSpPr>
          <p:cNvPr id="12" name="Slide Image Placeholder 11"/>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30</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864363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0" name="Rectangle 3"/>
          <p:cNvSpPr>
            <a:spLocks noGrp="1" noChangeArrowheads="1"/>
          </p:cNvSpPr>
          <p:nvPr>
            <p:ph type="body" idx="1"/>
          </p:nvPr>
        </p:nvSpPr>
        <p:spPr/>
        <p:txBody>
          <a:bodyPr/>
          <a:lstStyle/>
          <a:p>
            <a:r>
              <a:rPr lang="en-GB" dirty="0" smtClean="0"/>
              <a:t>Note the change here – there is no differentiation of rush orders for local shops, and we have introduced an over-riding weight limit requirement.</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31</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66751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4" name="Rectangle 3"/>
          <p:cNvSpPr>
            <a:spLocks noGrp="1" noChangeArrowheads="1"/>
          </p:cNvSpPr>
          <p:nvPr>
            <p:ph type="body" idx="1"/>
          </p:nvPr>
        </p:nvSpPr>
        <p:spPr/>
        <p:txBody>
          <a:bodyPr/>
          <a:lstStyle/>
          <a:p>
            <a:r>
              <a:rPr lang="en-GB" dirty="0" smtClean="0"/>
              <a:t>With three conditions, there should be eight combinations or rules.</a:t>
            </a:r>
          </a:p>
          <a:p>
            <a:r>
              <a:rPr lang="en-GB" dirty="0" smtClean="0"/>
              <a:t>But some of these would have the same outcome, so they can be combined to simplify the table.</a:t>
            </a:r>
          </a:p>
          <a:p>
            <a:r>
              <a:rPr lang="en-GB" dirty="0" smtClean="0"/>
              <a:t>This is a more typical example with some irrelevant (‘indifferent’ or ‘Don’t care’ conditions) and an extra (‘Else’) action if none of the standard conditions apply. </a:t>
            </a:r>
          </a:p>
          <a:p>
            <a:r>
              <a:rPr lang="en-GB" dirty="0" smtClean="0"/>
              <a:t>The strength of decision table testing is that it creates combinations of conditions that might not otherwise have been exercised during testing.</a:t>
            </a:r>
          </a:p>
          <a:p>
            <a:endParaRPr lang="en-GB" dirty="0" smtClean="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32</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6119875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8" name="Rectangle 3"/>
          <p:cNvSpPr>
            <a:spLocks noGrp="1" noChangeArrowheads="1"/>
          </p:cNvSpPr>
          <p:nvPr>
            <p:ph type="body" idx="1"/>
          </p:nvPr>
        </p:nvSpPr>
        <p:spPr/>
        <p:txBody>
          <a:bodyPr/>
          <a:lstStyle/>
          <a:p>
            <a:r>
              <a:rPr lang="en-GB" dirty="0" smtClean="0"/>
              <a:t>After 10 mins, draw the blank table then ask people how to fill in.</a:t>
            </a:r>
          </a:p>
        </p:txBody>
      </p:sp>
      <p:sp>
        <p:nvSpPr>
          <p:cNvPr id="7" name="Slide Image Placeholder 6"/>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33</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738706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2" name="Rectangle 3"/>
          <p:cNvSpPr>
            <a:spLocks noGrp="1" noChangeArrowheads="1"/>
          </p:cNvSpPr>
          <p:nvPr>
            <p:ph type="body" idx="1"/>
          </p:nvPr>
        </p:nvSpPr>
        <p:spPr/>
        <p:txBody>
          <a:bodyPr/>
          <a:lstStyle/>
          <a:p>
            <a:r>
              <a:rPr lang="en-GB" dirty="0" smtClean="0"/>
              <a:t>Note that in this case the use of the indifference symbol is quite safe; if the account number is not valid then there can be no signature or balance.</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34</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366645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State diagrams model a system in terms of finite states or modes.</a:t>
            </a:r>
          </a:p>
          <a:p>
            <a:r>
              <a:rPr lang="en-GB" dirty="0" smtClean="0"/>
              <a:t>A system may exhibit a different response depending on current conditions or previous history (its state). </a:t>
            </a:r>
          </a:p>
          <a:p>
            <a:r>
              <a:rPr lang="en-GB" dirty="0" smtClean="0"/>
              <a:t>In this case, that aspect of the system can be shown as a state transition diagram. </a:t>
            </a:r>
          </a:p>
          <a:p>
            <a:r>
              <a:rPr lang="en-GB" dirty="0" smtClean="0"/>
              <a:t>It allows the tester to view the software in terms of its states, transitions between states, the inputs or events that trigger state changes (transitions) and the actions which may result from those transitions. </a:t>
            </a:r>
          </a:p>
          <a:p>
            <a:r>
              <a:rPr lang="en-GB" dirty="0" smtClean="0"/>
              <a:t>The states of the system or object under test are separate, identifiable and finite in number.</a:t>
            </a:r>
          </a:p>
          <a:p>
            <a:r>
              <a:rPr lang="en-GB" dirty="0" smtClean="0"/>
              <a:t>State transition testing is much used within the embedded software industry and technical automation in general. </a:t>
            </a:r>
          </a:p>
          <a:p>
            <a:r>
              <a:rPr lang="en-GB" dirty="0" smtClean="0"/>
              <a:t>However, the technique is also suitable for modelling a business object having specific states or testing screen-dialogue flows (e.g. for internet applications or business scenarios).</a:t>
            </a:r>
          </a:p>
          <a:p>
            <a:endParaRPr lang="en-GB" dirty="0"/>
          </a:p>
        </p:txBody>
      </p:sp>
      <p:sp>
        <p:nvSpPr>
          <p:cNvPr id="11" name="Slide Image Placeholder 10"/>
          <p:cNvSpPr>
            <a:spLocks noGrp="1" noRot="1" noChangeAspect="1"/>
          </p:cNvSpPr>
          <p:nvPr>
            <p:ph type="sldImg"/>
          </p:nvPr>
        </p:nvSpPr>
        <p:spPr>
          <a:xfrm>
            <a:off x="720725" y="428625"/>
            <a:ext cx="5400675" cy="4049713"/>
          </a:xfrm>
        </p:spPr>
      </p:sp>
      <p:sp>
        <p:nvSpPr>
          <p:cNvPr id="2" name="Slide Number Placeholder 1"/>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35</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1816042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11" name="Slide Image Placeholder 10"/>
          <p:cNvSpPr>
            <a:spLocks noGrp="1" noRot="1" noChangeAspect="1"/>
          </p:cNvSpPr>
          <p:nvPr>
            <p:ph type="sldImg"/>
          </p:nvPr>
        </p:nvSpPr>
        <p:spPr>
          <a:xfrm>
            <a:off x="720725" y="428625"/>
            <a:ext cx="5400675" cy="4049713"/>
          </a:xfrm>
        </p:spPr>
      </p:sp>
      <p:sp>
        <p:nvSpPr>
          <p:cNvPr id="2" name="Slide Number Placeholder 1"/>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36</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829993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0" name="Rectangle 3"/>
          <p:cNvSpPr>
            <a:spLocks noGrp="1" noChangeArrowheads="1"/>
          </p:cNvSpPr>
          <p:nvPr>
            <p:ph type="body" idx="1"/>
          </p:nvPr>
        </p:nvSpPr>
        <p:spPr/>
        <p:txBody>
          <a:bodyPr/>
          <a:lstStyle/>
          <a:p>
            <a:r>
              <a:rPr lang="en-GB" dirty="0">
                <a:latin typeface="Arial" charset="0"/>
                <a:cs typeface="Arial" charset="0"/>
              </a:rPr>
              <a:t>The State Diagram </a:t>
            </a:r>
            <a:r>
              <a:rPr lang="en-GB" dirty="0" smtClean="0">
                <a:latin typeface="Arial" charset="0"/>
                <a:cs typeface="Arial" charset="0"/>
              </a:rPr>
              <a:t>shows:</a:t>
            </a:r>
          </a:p>
          <a:p>
            <a:pPr marL="171450" indent="-171450">
              <a:buFont typeface="Arial" pitchFamily="34" charset="0"/>
              <a:buChar char="•"/>
            </a:pPr>
            <a:r>
              <a:rPr lang="en-GB" dirty="0" smtClean="0">
                <a:latin typeface="Arial" charset="0"/>
                <a:cs typeface="Arial" charset="0"/>
              </a:rPr>
              <a:t>possible states</a:t>
            </a:r>
          </a:p>
          <a:p>
            <a:pPr marL="171450" indent="-171450">
              <a:buFont typeface="Arial" pitchFamily="34" charset="0"/>
              <a:buChar char="•"/>
            </a:pPr>
            <a:r>
              <a:rPr lang="en-GB" dirty="0" smtClean="0">
                <a:latin typeface="Arial" charset="0"/>
                <a:cs typeface="Arial" charset="0"/>
              </a:rPr>
              <a:t>transitions </a:t>
            </a:r>
            <a:r>
              <a:rPr lang="en-GB" dirty="0">
                <a:latin typeface="Arial" charset="0"/>
                <a:cs typeface="Arial" charset="0"/>
              </a:rPr>
              <a:t>between </a:t>
            </a:r>
            <a:r>
              <a:rPr lang="en-GB" dirty="0" smtClean="0">
                <a:latin typeface="Arial" charset="0"/>
                <a:cs typeface="Arial" charset="0"/>
              </a:rPr>
              <a:t>states</a:t>
            </a:r>
          </a:p>
          <a:p>
            <a:pPr marL="171450" indent="-171450">
              <a:buFont typeface="Arial" pitchFamily="34" charset="0"/>
              <a:buChar char="•"/>
            </a:pPr>
            <a:r>
              <a:rPr lang="en-GB" dirty="0" smtClean="0">
                <a:latin typeface="Arial" charset="0"/>
                <a:cs typeface="Arial" charset="0"/>
              </a:rPr>
              <a:t>events </a:t>
            </a:r>
            <a:r>
              <a:rPr lang="en-GB" dirty="0">
                <a:latin typeface="Arial" charset="0"/>
                <a:cs typeface="Arial" charset="0"/>
              </a:rPr>
              <a:t>or actions which cause the </a:t>
            </a:r>
            <a:r>
              <a:rPr lang="en-GB" dirty="0" smtClean="0">
                <a:latin typeface="Arial" charset="0"/>
                <a:cs typeface="Arial" charset="0"/>
              </a:rPr>
              <a:t>transitions</a:t>
            </a:r>
          </a:p>
          <a:p>
            <a:pPr marL="171450" indent="-171450">
              <a:buFont typeface="Arial" pitchFamily="34" charset="0"/>
              <a:buChar char="•"/>
            </a:pPr>
            <a:r>
              <a:rPr lang="en-GB" dirty="0" smtClean="0">
                <a:latin typeface="Arial" charset="0"/>
                <a:cs typeface="Arial" charset="0"/>
              </a:rPr>
              <a:t>results </a:t>
            </a:r>
            <a:r>
              <a:rPr lang="en-GB" dirty="0">
                <a:latin typeface="Arial" charset="0"/>
                <a:cs typeface="Arial" charset="0"/>
              </a:rPr>
              <a:t>of actions from </a:t>
            </a:r>
            <a:r>
              <a:rPr lang="en-GB" dirty="0" smtClean="0">
                <a:latin typeface="Arial" charset="0"/>
                <a:cs typeface="Arial" charset="0"/>
              </a:rPr>
              <a:t>transitions</a:t>
            </a:r>
          </a:p>
          <a:p>
            <a:r>
              <a:rPr lang="en-GB" dirty="0" smtClean="0"/>
              <a:t>This example, derived from the BS7925-2 standard for Component Testing, shows a State Transition Diagram for managing the Display_Changes component of an electronic clock. </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37</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1757462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4" name="Rectangle 3"/>
          <p:cNvSpPr>
            <a:spLocks noGrp="1" noChangeArrowheads="1"/>
          </p:cNvSpPr>
          <p:nvPr>
            <p:ph type="body" idx="1"/>
          </p:nvPr>
        </p:nvSpPr>
        <p:spPr/>
        <p:txBody>
          <a:bodyPr/>
          <a:lstStyle/>
          <a:p>
            <a:r>
              <a:rPr lang="en-GB" dirty="0" smtClean="0"/>
              <a:t>Test cases are derived from the State Transition Diagram to exercise each of the possible transitions. </a:t>
            </a:r>
          </a:p>
          <a:p>
            <a:r>
              <a:rPr lang="en-GB" dirty="0" smtClean="0"/>
              <a:t>For example in test case 3, from the start state of CHANGE TIME (S3) the input is ‘Time set’ (TS), with an expected finish state is DISPLAY TIME (S1).</a:t>
            </a:r>
          </a:p>
          <a:p>
            <a:r>
              <a:rPr lang="en-GB" dirty="0" smtClean="0"/>
              <a:t>Creating a test case to cover each possible single transition in the model is known as 0-switch coverage. </a:t>
            </a:r>
          </a:p>
          <a:p>
            <a:r>
              <a:rPr lang="en-GB" dirty="0" smtClean="0"/>
              <a:t>It provides the ability to detect the most obvious faults but will not detect more subtle ones which would only be detectable by exercising sequences of transitions. </a:t>
            </a:r>
          </a:p>
          <a:p>
            <a:r>
              <a:rPr lang="en-GB" dirty="0" smtClean="0"/>
              <a:t>N-switch testing is a form of state transition testing in which test cases are designed to execute all valid sequences of N+1 transitions, therefore 0-switch testing means covering 0+1 (or one, or single) transitions.</a:t>
            </a:r>
          </a:p>
          <a:p>
            <a:r>
              <a:rPr lang="en-GB" dirty="0" smtClean="0"/>
              <a:t>In simple terms, 0-switch transitions equate to single arrows on the state diagram.</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38</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19864169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State tables are a state model that shows both valid and invalid transitions, unlike the State transition diagram which shows only valid ones. </a:t>
            </a:r>
          </a:p>
          <a:p>
            <a:r>
              <a:rPr lang="en-GB" dirty="0" smtClean="0"/>
              <a:t>All possible states are listed down the left side of the table, with all possible events or triggers along the top.  The table is filled in with the outcome of performing each transition from each start state.  If this result is unknown or not shown on the state diagram, the corresponding cell is left blank or marked ‘null’ to indicate an invalid transition.</a:t>
            </a:r>
          </a:p>
          <a:p>
            <a:r>
              <a:rPr lang="en-GB" dirty="0" smtClean="0"/>
              <a:t>State tables are therefore a useful testing aid to derive the invalid “null” transitions directly. </a:t>
            </a:r>
          </a:p>
          <a:p>
            <a:r>
              <a:rPr lang="en-GB" dirty="0" smtClean="0"/>
              <a:t>Any entry where the state remains the same and the output is shown as null (N) represents a null transition, where any actual transition that can be induced will represent a failure. </a:t>
            </a:r>
          </a:p>
          <a:p>
            <a:r>
              <a:rPr lang="en-GB" dirty="0" smtClean="0"/>
              <a:t>In the example there are 16 entries in the state table, giving 16 test cases, i.e. extra 10 cases in addition to those seen in 0-switch, each of the extra 10 representing a null transition test. </a:t>
            </a:r>
          </a:p>
          <a:p>
            <a:r>
              <a:rPr lang="en-GB" dirty="0" smtClean="0"/>
              <a:t>Each cell with a non-null entry represents one of those original six 0-switch test cases.</a:t>
            </a:r>
          </a:p>
        </p:txBody>
      </p:sp>
      <p:sp>
        <p:nvSpPr>
          <p:cNvPr id="11" name="Slide Image Placeholder 10"/>
          <p:cNvSpPr>
            <a:spLocks noGrp="1" noRot="1" noChangeAspect="1"/>
          </p:cNvSpPr>
          <p:nvPr>
            <p:ph type="sldImg"/>
          </p:nvPr>
        </p:nvSpPr>
        <p:spPr>
          <a:xfrm>
            <a:off x="720725" y="428625"/>
            <a:ext cx="5400675" cy="4049713"/>
          </a:xfrm>
        </p:spPr>
      </p:sp>
      <p:sp>
        <p:nvSpPr>
          <p:cNvPr id="2" name="Slide Number Placeholder 1"/>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39</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66708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720725" y="428625"/>
            <a:ext cx="5399088" cy="4049713"/>
          </a:xfrm>
        </p:spPr>
      </p:sp>
      <p:sp>
        <p:nvSpPr>
          <p:cNvPr id="7" name="Notes Placeholder 6"/>
          <p:cNvSpPr>
            <a:spLocks noGrp="1"/>
          </p:cNvSpPr>
          <p:nvPr>
            <p:ph type="body" idx="1"/>
          </p:nvPr>
        </p:nvSpPr>
        <p:spPr/>
        <p:txBody>
          <a:bodyPr/>
          <a:lstStyle/>
          <a:p>
            <a:r>
              <a:rPr lang="en-GB" dirty="0" smtClean="0"/>
              <a:t>This just places the chapter in context within the Fundamental Test Process seen earlier.</a:t>
            </a:r>
          </a:p>
          <a:p>
            <a:r>
              <a:rPr lang="en-GB" dirty="0" smtClean="0"/>
              <a:t>The Test Development Process we are about to see is a breakdown of the Analysis, Design and Implementation phases of the Fundamental Test Process.</a:t>
            </a:r>
            <a:endParaRPr lang="en-GB" dirty="0"/>
          </a:p>
        </p:txBody>
      </p:sp>
      <p:sp>
        <p:nvSpPr>
          <p:cNvPr id="2" name="Slide Number Placeholder 1"/>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4</a:t>
            </a:fld>
            <a:endParaRPr lang="en-GB" dirty="0"/>
          </a:p>
        </p:txBody>
      </p:sp>
      <p:sp>
        <p:nvSpPr>
          <p:cNvPr id="3" name="Header Placeholder 2"/>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6504610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2" name="Rectangle 3"/>
          <p:cNvSpPr>
            <a:spLocks noGrp="1" noChangeArrowheads="1"/>
          </p:cNvSpPr>
          <p:nvPr>
            <p:ph type="body" idx="1"/>
          </p:nvPr>
        </p:nvSpPr>
        <p:spPr/>
        <p:txBody>
          <a:bodyPr/>
          <a:lstStyle/>
          <a:p>
            <a:r>
              <a:rPr lang="en-GB" dirty="0" smtClean="0"/>
              <a:t>Workshop the answer.</a:t>
            </a:r>
          </a:p>
        </p:txBody>
      </p:sp>
      <p:sp>
        <p:nvSpPr>
          <p:cNvPr id="11" name="Slide Image Placeholder 10"/>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40</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9988298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720725" y="428625"/>
            <a:ext cx="5400675" cy="4049713"/>
          </a:xfrm>
        </p:spPr>
      </p:sp>
      <p:sp>
        <p:nvSpPr>
          <p:cNvPr id="8" name="Notes Placeholder 7"/>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41</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863777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90" name="Rectangle 3"/>
          <p:cNvSpPr>
            <a:spLocks noGrp="1" noChangeArrowheads="1"/>
          </p:cNvSpPr>
          <p:nvPr>
            <p:ph type="body" idx="1"/>
          </p:nvPr>
        </p:nvSpPr>
        <p:spPr/>
        <p:txBody>
          <a:bodyPr/>
          <a:lstStyle/>
          <a:p>
            <a:r>
              <a:rPr lang="en-GB" dirty="0" smtClean="0"/>
              <a:t>When counting valid transitions (0-switch transitions) on a State transition diagram, a same-state transitions counts as one, just like any other arrow.</a:t>
            </a:r>
          </a:p>
          <a:p>
            <a:r>
              <a:rPr lang="en-GB" dirty="0" smtClean="0">
                <a:latin typeface="Arial" charset="0"/>
                <a:cs typeface="Arial" charset="0"/>
              </a:rPr>
              <a:t>This illustrates that </a:t>
            </a:r>
            <a:r>
              <a:rPr lang="en-GB" dirty="0">
                <a:latin typeface="Arial" charset="0"/>
                <a:cs typeface="Arial" charset="0"/>
              </a:rPr>
              <a:t>State </a:t>
            </a:r>
            <a:r>
              <a:rPr lang="en-GB" dirty="0" smtClean="0">
                <a:latin typeface="Arial" charset="0"/>
                <a:cs typeface="Arial" charset="0"/>
              </a:rPr>
              <a:t>diagrams do </a:t>
            </a:r>
            <a:r>
              <a:rPr lang="en-GB" dirty="0">
                <a:latin typeface="Arial" charset="0"/>
                <a:cs typeface="Arial" charset="0"/>
              </a:rPr>
              <a:t>NOT show all system functionality, only transitions between states.  Sometimes, </a:t>
            </a:r>
            <a:r>
              <a:rPr lang="en-GB" dirty="0" smtClean="0">
                <a:latin typeface="Arial" charset="0"/>
                <a:cs typeface="Arial" charset="0"/>
              </a:rPr>
              <a:t>outcomes are </a:t>
            </a:r>
            <a:r>
              <a:rPr lang="en-GB" dirty="0">
                <a:latin typeface="Arial" charset="0"/>
                <a:cs typeface="Arial" charset="0"/>
              </a:rPr>
              <a:t>shown on diagrams under </a:t>
            </a:r>
            <a:r>
              <a:rPr lang="en-GB" dirty="0" smtClean="0">
                <a:latin typeface="Arial" charset="0"/>
                <a:cs typeface="Arial" charset="0"/>
              </a:rPr>
              <a:t>the arrows.  Or there may be a separate text description accompanying the state diagram, which should also be used as a test basis.</a:t>
            </a:r>
            <a:endParaRPr lang="en-GB" dirty="0">
              <a:latin typeface="Arial" charset="0"/>
              <a:cs typeface="Arial" charset="0"/>
            </a:endParaRPr>
          </a:p>
          <a:p>
            <a:r>
              <a:rPr lang="en-GB" dirty="0">
                <a:latin typeface="Arial" charset="0"/>
                <a:cs typeface="Arial" charset="0"/>
              </a:rPr>
              <a:t>STDs usually apply to hardware interfaces or digital equipment, e.g. ATM soft buttons.</a:t>
            </a:r>
          </a:p>
          <a:p>
            <a:r>
              <a:rPr lang="en-GB" dirty="0">
                <a:latin typeface="Arial" charset="0"/>
                <a:cs typeface="Arial" charset="0"/>
              </a:rPr>
              <a:t>But they could also be used for software systems, e.g. screen navigation.</a:t>
            </a:r>
          </a:p>
          <a:p>
            <a:r>
              <a:rPr lang="en-GB" b="1" u="sng" dirty="0" smtClean="0">
                <a:latin typeface="Arial" charset="0"/>
                <a:cs typeface="Arial" charset="0"/>
              </a:rPr>
              <a:t>NOTE ON STATE DIAGRAMS:</a:t>
            </a:r>
            <a:r>
              <a:rPr lang="en-GB" b="1" u="sng" dirty="0">
                <a:latin typeface="Arial" charset="0"/>
                <a:cs typeface="Arial" charset="0"/>
              </a:rPr>
              <a:t/>
            </a:r>
            <a:br>
              <a:rPr lang="en-GB" b="1" u="sng" dirty="0">
                <a:latin typeface="Arial" charset="0"/>
                <a:cs typeface="Arial" charset="0"/>
              </a:rPr>
            </a:br>
            <a:r>
              <a:rPr lang="en-GB" dirty="0">
                <a:latin typeface="Arial" charset="0"/>
                <a:cs typeface="Arial" charset="0"/>
              </a:rPr>
              <a:t>States are typically labelled with a </a:t>
            </a:r>
            <a:r>
              <a:rPr lang="en-GB" dirty="0" smtClean="0">
                <a:latin typeface="Arial" charset="0"/>
                <a:cs typeface="Arial" charset="0"/>
              </a:rPr>
              <a:t>name </a:t>
            </a:r>
            <a:r>
              <a:rPr lang="en-GB" dirty="0">
                <a:latin typeface="Arial" charset="0"/>
                <a:cs typeface="Arial" charset="0"/>
              </a:rPr>
              <a:t>and label e.g. S1, S2, S3, etc.  There may be a fixed start state (labelled Start State or SS) and fixed finish state (End State or ES).</a:t>
            </a:r>
          </a:p>
          <a:p>
            <a:endParaRPr lang="en-GB" dirty="0" smtClean="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42</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566534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4" name="Rectangle 3"/>
          <p:cNvSpPr>
            <a:spLocks noGrp="1" noChangeArrowheads="1"/>
          </p:cNvSpPr>
          <p:nvPr>
            <p:ph type="body" idx="1"/>
          </p:nvPr>
        </p:nvSpPr>
        <p:spPr/>
        <p:txBody>
          <a:bodyPr/>
          <a:lstStyle/>
          <a:p>
            <a:r>
              <a:rPr lang="en-GB" dirty="0"/>
              <a:t>Tests can be derived from use </a:t>
            </a:r>
            <a:r>
              <a:rPr lang="en-GB" dirty="0" smtClean="0"/>
              <a:t>cases.</a:t>
            </a:r>
          </a:p>
          <a:p>
            <a:r>
              <a:rPr lang="en-GB" dirty="0" smtClean="0"/>
              <a:t>A </a:t>
            </a:r>
            <a:r>
              <a:rPr lang="en-GB" dirty="0"/>
              <a:t>use case describes interactions between actors (user </a:t>
            </a:r>
            <a:r>
              <a:rPr lang="en-GB" dirty="0" smtClean="0"/>
              <a:t>or systems</a:t>
            </a:r>
            <a:r>
              <a:rPr lang="en-GB" dirty="0"/>
              <a:t>), which produce a result of value to a system user or the customer. </a:t>
            </a:r>
            <a:endParaRPr lang="en-GB" dirty="0" smtClean="0"/>
          </a:p>
          <a:p>
            <a:r>
              <a:rPr lang="en-GB" dirty="0" smtClean="0"/>
              <a:t>Use </a:t>
            </a:r>
            <a:r>
              <a:rPr lang="en-GB" dirty="0"/>
              <a:t>cases may </a:t>
            </a:r>
            <a:r>
              <a:rPr lang="en-GB" dirty="0" smtClean="0"/>
              <a:t>be described </a:t>
            </a:r>
            <a:r>
              <a:rPr lang="en-GB" dirty="0"/>
              <a:t>at the abstract level (business use case, technology-free, business process level) or </a:t>
            </a:r>
            <a:r>
              <a:rPr lang="en-GB" dirty="0" smtClean="0"/>
              <a:t>at the </a:t>
            </a:r>
            <a:r>
              <a:rPr lang="en-GB" dirty="0"/>
              <a:t>system level (system use case on the system functionality level). </a:t>
            </a:r>
            <a:endParaRPr lang="en-GB" dirty="0" smtClean="0"/>
          </a:p>
          <a:p>
            <a:r>
              <a:rPr lang="en-GB" dirty="0" smtClean="0"/>
              <a:t>Each </a:t>
            </a:r>
            <a:r>
              <a:rPr lang="en-GB" dirty="0"/>
              <a:t>use case </a:t>
            </a:r>
            <a:r>
              <a:rPr lang="en-GB" dirty="0" smtClean="0"/>
              <a:t>has preconditions </a:t>
            </a:r>
            <a:r>
              <a:rPr lang="en-GB" dirty="0"/>
              <a:t>which need to be met for a use case to work successfully. </a:t>
            </a:r>
            <a:endParaRPr lang="en-GB" dirty="0" smtClean="0"/>
          </a:p>
          <a:p>
            <a:r>
              <a:rPr lang="en-GB" dirty="0" smtClean="0"/>
              <a:t>Each </a:t>
            </a:r>
            <a:r>
              <a:rPr lang="en-GB" dirty="0"/>
              <a:t>use case </a:t>
            </a:r>
            <a:r>
              <a:rPr lang="en-GB" dirty="0" smtClean="0"/>
              <a:t>terminates with </a:t>
            </a:r>
            <a:r>
              <a:rPr lang="en-GB" dirty="0"/>
              <a:t>postconditions which are the observable results and final state of the system after the use </a:t>
            </a:r>
            <a:r>
              <a:rPr lang="en-GB" dirty="0" smtClean="0"/>
              <a:t>case has </a:t>
            </a:r>
            <a:r>
              <a:rPr lang="en-GB" dirty="0"/>
              <a:t>been completed</a:t>
            </a:r>
            <a:r>
              <a:rPr lang="en-GB" dirty="0" smtClean="0"/>
              <a:t>.</a:t>
            </a:r>
          </a:p>
          <a:p>
            <a:r>
              <a:rPr lang="en-GB" dirty="0" smtClean="0"/>
              <a:t>A </a:t>
            </a:r>
            <a:r>
              <a:rPr lang="en-GB" dirty="0"/>
              <a:t>use case usually has a mainstream (i.e. most likely) scenario </a:t>
            </a:r>
            <a:r>
              <a:rPr lang="en-GB" dirty="0" smtClean="0"/>
              <a:t>and alternative </a:t>
            </a:r>
            <a:r>
              <a:rPr lang="en-GB" dirty="0"/>
              <a:t>scenarios.</a:t>
            </a:r>
            <a:endParaRPr lang="en-GB" dirty="0" smtClean="0"/>
          </a:p>
          <a:p>
            <a:r>
              <a:rPr lang="en-GB" dirty="0" smtClean="0"/>
              <a:t>Ask delegates if they are familiar with these? </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43</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1237113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Rectangle 3"/>
          <p:cNvSpPr>
            <a:spLocks noGrp="1" noChangeArrowheads="1"/>
          </p:cNvSpPr>
          <p:nvPr>
            <p:ph type="body" idx="1"/>
          </p:nvPr>
        </p:nvSpPr>
        <p:spPr/>
        <p:txBody>
          <a:bodyPr/>
          <a:lstStyle/>
          <a:p>
            <a:r>
              <a:rPr lang="en-GB" dirty="0" smtClean="0"/>
              <a:t>Actors are users or external systems which interact with the process.</a:t>
            </a:r>
          </a:p>
          <a:p>
            <a:r>
              <a:rPr lang="en-GB" dirty="0" smtClean="0"/>
              <a:t>Mainstream scenario is the process flow of the main business  process, with the aim of achieving a result for the actor.</a:t>
            </a:r>
          </a:p>
          <a:p>
            <a:r>
              <a:rPr lang="en-GB" dirty="0" smtClean="0"/>
              <a:t>Alternate scenarios are other possible process flows which could occur.</a:t>
            </a:r>
          </a:p>
          <a:p>
            <a:r>
              <a:rPr lang="en-GB" dirty="0" smtClean="0"/>
              <a:t>Exception scenarios are error conditions.</a:t>
            </a:r>
          </a:p>
          <a:p>
            <a:endParaRPr lang="en-GB" dirty="0" smtClean="0"/>
          </a:p>
          <a:p>
            <a:r>
              <a:rPr lang="en-GB" dirty="0" smtClean="0"/>
              <a:t>Use Case descriptions may be accompanied by a diagram showing actors and use cases, e.g.</a:t>
            </a:r>
          </a:p>
        </p:txBody>
      </p:sp>
      <p:sp>
        <p:nvSpPr>
          <p:cNvPr id="8" name="Slide Image Placeholder 7"/>
          <p:cNvSpPr>
            <a:spLocks noGrp="1" noRot="1" noChangeAspect="1"/>
          </p:cNvSpPr>
          <p:nvPr>
            <p:ph type="sldImg"/>
          </p:nvPr>
        </p:nvSpPr>
        <p:spPr>
          <a:xfrm>
            <a:off x="720725" y="428625"/>
            <a:ext cx="5400675" cy="4049713"/>
          </a:xfrm>
        </p:spPr>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50" y="6631435"/>
            <a:ext cx="5400000" cy="2962576"/>
          </a:xfrm>
          <a:prstGeom prst="rect">
            <a:avLst/>
          </a:prstGeom>
        </p:spPr>
      </p:pic>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44</a:t>
            </a:fld>
            <a:endParaRPr lang="en-GB" dirty="0"/>
          </a:p>
        </p:txBody>
      </p:sp>
      <p:sp>
        <p:nvSpPr>
          <p:cNvPr id="6" name="Header Placeholder 5"/>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10115896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0725" y="428625"/>
            <a:ext cx="5400675" cy="4049713"/>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757226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10" name="Rectangle 3"/>
          <p:cNvSpPr>
            <a:spLocks noGrp="1" noChangeArrowheads="1"/>
          </p:cNvSpPr>
          <p:nvPr>
            <p:ph type="body" idx="1"/>
          </p:nvPr>
        </p:nvSpPr>
        <p:spPr/>
        <p:txBody>
          <a:bodyPr/>
          <a:lstStyle/>
          <a:p>
            <a:r>
              <a:rPr lang="en-GB" dirty="0"/>
              <a:t>Use cases describe the “process flows” through a system based on its actual likely use, so the </a:t>
            </a:r>
            <a:r>
              <a:rPr lang="en-GB" dirty="0" smtClean="0"/>
              <a:t>test cases </a:t>
            </a:r>
            <a:r>
              <a:rPr lang="en-GB" dirty="0"/>
              <a:t>derived from use cases are most useful in uncovering defects in the process flows </a:t>
            </a:r>
            <a:r>
              <a:rPr lang="en-GB" dirty="0" smtClean="0"/>
              <a:t>during real-world </a:t>
            </a:r>
            <a:r>
              <a:rPr lang="en-GB" dirty="0"/>
              <a:t>use of the system. </a:t>
            </a:r>
            <a:endParaRPr lang="en-GB" dirty="0" smtClean="0"/>
          </a:p>
          <a:p>
            <a:r>
              <a:rPr lang="en-GB" dirty="0" smtClean="0"/>
              <a:t>Use </a:t>
            </a:r>
            <a:r>
              <a:rPr lang="en-GB" dirty="0"/>
              <a:t>cases are very useful for designing acceptance tests </a:t>
            </a:r>
            <a:r>
              <a:rPr lang="en-GB" dirty="0" smtClean="0"/>
              <a:t>with customer/user </a:t>
            </a:r>
            <a:r>
              <a:rPr lang="en-GB" dirty="0"/>
              <a:t>participation. </a:t>
            </a:r>
            <a:endParaRPr lang="en-GB" dirty="0" smtClean="0"/>
          </a:p>
          <a:p>
            <a:r>
              <a:rPr lang="en-GB" dirty="0" smtClean="0"/>
              <a:t>They </a:t>
            </a:r>
            <a:r>
              <a:rPr lang="en-GB" dirty="0"/>
              <a:t>also help uncover integration defects caused by the </a:t>
            </a:r>
            <a:r>
              <a:rPr lang="en-GB" dirty="0" smtClean="0"/>
              <a:t>interaction and </a:t>
            </a:r>
            <a:r>
              <a:rPr lang="en-GB" dirty="0"/>
              <a:t>interference of different components, which individual component testing would not see.</a:t>
            </a:r>
          </a:p>
          <a:p>
            <a:r>
              <a:rPr lang="en-GB" dirty="0"/>
              <a:t>Designing test cases from use cases may be combined with other specification-based </a:t>
            </a:r>
            <a:r>
              <a:rPr lang="en-GB" dirty="0" smtClean="0"/>
              <a:t>test techniques.</a:t>
            </a:r>
          </a:p>
          <a:p>
            <a:endParaRPr lang="en-GB" dirty="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46</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7739142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Rectangle 3"/>
          <p:cNvSpPr>
            <a:spLocks noGrp="1" noChangeArrowheads="1"/>
          </p:cNvSpPr>
          <p:nvPr>
            <p:ph type="body" idx="1"/>
          </p:nvPr>
        </p:nvSpPr>
        <p:spPr/>
        <p:txBody>
          <a:bodyPr/>
          <a:lstStyle/>
          <a:p>
            <a:r>
              <a:rPr lang="en-GB" dirty="0" smtClean="0"/>
              <a:t>Q: Why coverage is relevant?</a:t>
            </a:r>
          </a:p>
          <a:p>
            <a:r>
              <a:rPr lang="en-GB" dirty="0" smtClean="0"/>
              <a:t>A: Exit criteria often include coverage measures (e.g. 80% statement coverage of code at end of component testing.)</a:t>
            </a:r>
          </a:p>
          <a:p>
            <a:r>
              <a:rPr lang="en-GB" dirty="0" smtClean="0"/>
              <a:t>Point out that although this is seems a ‘technical’ area the idea is to show non-programmers how a Unit test should differ from the other stages. </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47</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9483800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8" name="Rectangle 3"/>
          <p:cNvSpPr>
            <a:spLocks noGrp="1" noChangeArrowheads="1"/>
          </p:cNvSpPr>
          <p:nvPr>
            <p:ph type="body" idx="1"/>
          </p:nvPr>
        </p:nvSpPr>
        <p:spPr/>
        <p:txBody>
          <a:bodyPr/>
          <a:lstStyle/>
          <a:p>
            <a:r>
              <a:rPr lang="en-US" dirty="0" smtClean="0"/>
              <a:t>Structure-based or white-box testing is based on an identified structure of the software or the system, as seen in the following examples:</a:t>
            </a:r>
          </a:p>
          <a:p>
            <a:pPr marL="171450" indent="-171450">
              <a:buFont typeface="Arial" pitchFamily="34" charset="0"/>
              <a:buChar char="•"/>
            </a:pPr>
            <a:r>
              <a:rPr lang="en-US" dirty="0" smtClean="0"/>
              <a:t>Component level: the structure of a software component, i.e. statements, decisions, branches </a:t>
            </a:r>
            <a:r>
              <a:rPr lang="en-GB" dirty="0" smtClean="0"/>
              <a:t>or even distinct paths</a:t>
            </a:r>
          </a:p>
          <a:p>
            <a:pPr marL="171450" indent="-171450">
              <a:buFont typeface="Arial" pitchFamily="34" charset="0"/>
              <a:buChar char="•"/>
            </a:pPr>
            <a:r>
              <a:rPr lang="en-US" dirty="0" smtClean="0"/>
              <a:t>Integration level: the structure may be a call tree (a diagram in which modules call other </a:t>
            </a:r>
            <a:r>
              <a:rPr lang="en-GB" dirty="0" smtClean="0"/>
              <a:t>modules)</a:t>
            </a:r>
          </a:p>
          <a:p>
            <a:pPr marL="171450" indent="-171450">
              <a:buFont typeface="Arial" pitchFamily="34" charset="0"/>
              <a:buChar char="•"/>
            </a:pPr>
            <a:r>
              <a:rPr lang="en-US" dirty="0" smtClean="0"/>
              <a:t>System level: the structure may be a menu structure, business process or web page structure</a:t>
            </a:r>
          </a:p>
          <a:p>
            <a:r>
              <a:rPr lang="en-US" dirty="0" smtClean="0"/>
              <a:t>We will focus on white-box testing measuring internal structure of  software code.  This would normally be done by developers or designers as part of their component testing.</a:t>
            </a:r>
          </a:p>
          <a:p>
            <a:r>
              <a:rPr lang="en-US" dirty="0" smtClean="0"/>
              <a:t>White-box testing, particularly measurement of code structures, is very time and resource-intensive and may be too thorough for many businesses.</a:t>
            </a:r>
          </a:p>
          <a:p>
            <a:r>
              <a:rPr lang="en-US" dirty="0" smtClean="0"/>
              <a:t>It is most likely to be carried out where extremely thorough testing is required, such as safety-critical systems, defence control systems, medical equipment, etc.</a:t>
            </a:r>
          </a:p>
          <a:p>
            <a:r>
              <a:rPr lang="en-US" dirty="0" smtClean="0"/>
              <a:t>Typically, white-box testing would be done after black-box testing, to ensure adequate coverage.  Dynamic coverage measurement tools would be used to measure actual coverage achieved during functional and non-functional black-box testing, then further white-box tests would be designed to complete the coverage required.</a:t>
            </a:r>
          </a:p>
        </p:txBody>
      </p:sp>
      <p:sp>
        <p:nvSpPr>
          <p:cNvPr id="7" name="Slide Image Placeholder 6"/>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48</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7584732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2" name="Rectangle 3"/>
          <p:cNvSpPr>
            <a:spLocks noGrp="1" noChangeArrowheads="1"/>
          </p:cNvSpPr>
          <p:nvPr>
            <p:ph type="body" idx="1"/>
          </p:nvPr>
        </p:nvSpPr>
        <p:spPr/>
        <p:txBody>
          <a:bodyPr/>
          <a:lstStyle/>
          <a:p>
            <a:r>
              <a:rPr lang="en-GB" dirty="0" smtClean="0"/>
              <a:t>We will cover the first two in detail at foundation level. </a:t>
            </a:r>
          </a:p>
          <a:p>
            <a:r>
              <a:rPr lang="en-GB" dirty="0" smtClean="0"/>
              <a:t>For the others the most important thing is to understand the relative thoroughness of each. </a:t>
            </a:r>
          </a:p>
          <a:p>
            <a:r>
              <a:rPr lang="en-GB" dirty="0" smtClean="0"/>
              <a:t>Use the flip chart/white board to give a brief explanation of Condition, Multiple Condition &amp; Path coverage.</a:t>
            </a:r>
            <a:endParaRPr lang="en-US" dirty="0" smtClean="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49</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854381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test development process described in this section can be done in different ways, from very informal with little or no documentation, to very formal (as it is described below). </a:t>
            </a:r>
          </a:p>
          <a:p>
            <a:r>
              <a:rPr lang="en-US" dirty="0" smtClean="0"/>
              <a:t>The level of formality depends on the context of the testing, including the maturity of testing and development processes, time constraints, safety or regulatory requirements, and the people involved.</a:t>
            </a:r>
            <a:endParaRPr lang="en-GB" dirty="0"/>
          </a:p>
        </p:txBody>
      </p:sp>
      <p:sp>
        <p:nvSpPr>
          <p:cNvPr id="15" name="Slide Image Placeholder 14"/>
          <p:cNvSpPr>
            <a:spLocks noGrp="1" noRot="1" noChangeAspect="1"/>
          </p:cNvSpPr>
          <p:nvPr>
            <p:ph type="sldImg"/>
          </p:nvPr>
        </p:nvSpPr>
        <p:spPr>
          <a:xfrm>
            <a:off x="720725" y="428625"/>
            <a:ext cx="5400675" cy="4049713"/>
          </a:xfrm>
        </p:spPr>
      </p:sp>
      <p:sp>
        <p:nvSpPr>
          <p:cNvPr id="5" name="Slide Number Placeholder 4"/>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5</a:t>
            </a:fld>
            <a:endParaRPr lang="en-GB" dirty="0"/>
          </a:p>
        </p:txBody>
      </p:sp>
      <p:sp>
        <p:nvSpPr>
          <p:cNvPr id="6" name="Header Placeholder 5"/>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3617518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6" name="Rectangle 3"/>
          <p:cNvSpPr>
            <a:spLocks noGrp="1" noChangeArrowheads="1"/>
          </p:cNvSpPr>
          <p:nvPr>
            <p:ph type="body" idx="1"/>
          </p:nvPr>
        </p:nvSpPr>
        <p:spPr/>
        <p:txBody>
          <a:bodyPr/>
          <a:lstStyle/>
          <a:p>
            <a:r>
              <a:rPr lang="en-US" u="sng" dirty="0" smtClean="0"/>
              <a:t>Statement testing</a:t>
            </a:r>
          </a:p>
          <a:p>
            <a:r>
              <a:rPr lang="en-US" dirty="0" smtClean="0"/>
              <a:t>Test cases are devised to execute each executable statement at least once.  This approach does not ensure complete coverage of functionality, but it does provide a level of confidence that simple coding errors have been detected. </a:t>
            </a:r>
          </a:p>
          <a:p>
            <a:r>
              <a:rPr lang="en-GB" u="sng" dirty="0" smtClean="0"/>
              <a:t>Decision testing</a:t>
            </a:r>
          </a:p>
          <a:p>
            <a:r>
              <a:rPr lang="en-GB" dirty="0" smtClean="0"/>
              <a:t>Test cases are devised to execute each branch or decision outcome for example a Boolean IF statement. This means both outcomes of the IF would be covered. </a:t>
            </a:r>
          </a:p>
          <a:p>
            <a:r>
              <a:rPr lang="en-GB" dirty="0" smtClean="0"/>
              <a:t>Decision testing is a form of control flow testing as it generates a specific flow of control through the decision points.</a:t>
            </a:r>
          </a:p>
          <a:p>
            <a:r>
              <a:rPr lang="en-GB" dirty="0" smtClean="0"/>
              <a:t>When counting statements for statement coverage, remember that decisions are statements too.</a:t>
            </a:r>
          </a:p>
          <a:p>
            <a:endParaRPr lang="en-GB" dirty="0" smtClean="0"/>
          </a:p>
          <a:p>
            <a:endParaRPr lang="en-GB" dirty="0" smtClean="0"/>
          </a:p>
        </p:txBody>
      </p:sp>
      <p:sp>
        <p:nvSpPr>
          <p:cNvPr id="12" name="Slide Image Placeholder 11"/>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50</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6671661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4" name="Rectangle 3"/>
          <p:cNvSpPr>
            <a:spLocks noGrp="1" noChangeArrowheads="1"/>
          </p:cNvSpPr>
          <p:nvPr>
            <p:ph type="body" idx="1"/>
          </p:nvPr>
        </p:nvSpPr>
        <p:spPr/>
        <p:txBody>
          <a:bodyPr/>
          <a:lstStyle/>
          <a:p>
            <a:r>
              <a:rPr lang="en-GB" dirty="0"/>
              <a:t>Draw a flowchart, </a:t>
            </a:r>
            <a:r>
              <a:rPr lang="en-GB" dirty="0" smtClean="0"/>
              <a:t>explain </a:t>
            </a:r>
            <a:r>
              <a:rPr lang="en-GB" dirty="0"/>
              <a:t>the </a:t>
            </a:r>
            <a:r>
              <a:rPr lang="en-GB" dirty="0" smtClean="0"/>
              <a:t>symbols</a:t>
            </a:r>
            <a:r>
              <a:rPr lang="en-GB" dirty="0"/>
              <a:t> </a:t>
            </a:r>
            <a:r>
              <a:rPr lang="en-GB" dirty="0" smtClean="0"/>
              <a:t>and show how each statement in the program code is represented in the flowchart:</a:t>
            </a:r>
          </a:p>
          <a:p>
            <a:pPr marL="171450" indent="-171450">
              <a:buFont typeface="Arial" pitchFamily="34" charset="0"/>
              <a:buChar char="•"/>
            </a:pPr>
            <a:r>
              <a:rPr lang="en-GB" dirty="0" smtClean="0"/>
              <a:t>Statements, decisions = boxes</a:t>
            </a:r>
          </a:p>
          <a:p>
            <a:pPr marL="171450" indent="-171450">
              <a:buFont typeface="Arial" pitchFamily="34" charset="0"/>
              <a:buChar char="•"/>
            </a:pPr>
            <a:r>
              <a:rPr lang="en-GB" dirty="0" smtClean="0"/>
              <a:t>Decisions = diamond</a:t>
            </a:r>
          </a:p>
          <a:p>
            <a:pPr marL="171450" indent="-171450">
              <a:buFont typeface="Arial" pitchFamily="34" charset="0"/>
              <a:buChar char="•"/>
            </a:pPr>
            <a:r>
              <a:rPr lang="en-GB" dirty="0" smtClean="0"/>
              <a:t>Decisions always have 2 outcomes representing True and False</a:t>
            </a:r>
          </a:p>
          <a:p>
            <a:pPr marL="171450" indent="-171450">
              <a:buFont typeface="Arial" pitchFamily="34" charset="0"/>
              <a:buChar char="•"/>
            </a:pPr>
            <a:r>
              <a:rPr lang="en-GB" dirty="0" smtClean="0"/>
              <a:t>IF, THEN ,ELSE, END IF = lines and line joins</a:t>
            </a:r>
          </a:p>
          <a:p>
            <a:r>
              <a:rPr lang="en-GB" dirty="0" smtClean="0"/>
              <a:t>In the example above, because the False branch has no statement, then 100% statement coverage can be achieved without exercising all the program structure.</a:t>
            </a:r>
          </a:p>
          <a:p>
            <a:r>
              <a:rPr lang="en-GB" dirty="0" smtClean="0"/>
              <a:t>This is why statement coverage is considered the weakest coverage measure.</a:t>
            </a:r>
          </a:p>
          <a:p>
            <a:r>
              <a:rPr lang="en-GB" dirty="0" smtClean="0"/>
              <a:t>100% decision coverage will always cover 100% of the statements, but not the other way round.</a:t>
            </a:r>
            <a:endParaRPr lang="en-GB" dirty="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51</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5618980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8" name="Rectangle 3"/>
          <p:cNvSpPr>
            <a:spLocks noGrp="1" noChangeArrowheads="1"/>
          </p:cNvSpPr>
          <p:nvPr>
            <p:ph type="body" idx="1"/>
          </p:nvPr>
        </p:nvSpPr>
        <p:spPr/>
        <p:txBody>
          <a:bodyPr/>
          <a:lstStyle/>
          <a:p>
            <a:r>
              <a:rPr lang="en-GB" dirty="0" smtClean="0"/>
              <a:t>In this example, there are statements on both the True and False branches.</a:t>
            </a:r>
          </a:p>
          <a:p>
            <a:r>
              <a:rPr lang="en-GB" dirty="0" smtClean="0"/>
              <a:t>So 2 tests are required for full statement coverage as well as for full decision coverage.</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52</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2487028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720725" y="428625"/>
            <a:ext cx="5400675" cy="4049713"/>
          </a:xfrm>
        </p:spPr>
      </p:sp>
      <p:sp>
        <p:nvSpPr>
          <p:cNvPr id="8" name="Notes Placeholder 7"/>
          <p:cNvSpPr>
            <a:spLocks noGrp="1"/>
          </p:cNvSpPr>
          <p:nvPr>
            <p:ph type="body" idx="1"/>
          </p:nvPr>
        </p:nvSpPr>
        <p:spPr/>
        <p:txBody>
          <a:bodyPr/>
          <a:lstStyle/>
          <a:p>
            <a:r>
              <a:rPr lang="en-GB" u="sng" dirty="0" smtClean="0"/>
              <a:t>Answers</a:t>
            </a:r>
          </a:p>
          <a:p>
            <a:pPr marL="171450" indent="-171450">
              <a:buFont typeface="Arial" pitchFamily="34" charset="0"/>
              <a:buChar char="•"/>
            </a:pPr>
            <a:r>
              <a:rPr lang="en-GB" dirty="0" smtClean="0"/>
              <a:t>1 test needed for 100% statement coverage.</a:t>
            </a:r>
          </a:p>
          <a:p>
            <a:pPr marL="171450" indent="-171450">
              <a:buFont typeface="Arial" pitchFamily="34" charset="0"/>
              <a:buChar char="•"/>
            </a:pPr>
            <a:r>
              <a:rPr lang="en-GB" dirty="0" smtClean="0"/>
              <a:t>2 tests needed for 100% decision coverage.</a:t>
            </a:r>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53</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8731590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720725" y="428625"/>
            <a:ext cx="5400675" cy="4049713"/>
          </a:xfrm>
        </p:spPr>
      </p:sp>
      <p:sp>
        <p:nvSpPr>
          <p:cNvPr id="8" name="Notes Placeholder 7"/>
          <p:cNvSpPr>
            <a:spLocks noGrp="1"/>
          </p:cNvSpPr>
          <p:nvPr>
            <p:ph type="body" idx="1"/>
          </p:nvPr>
        </p:nvSpPr>
        <p:spPr/>
        <p:txBody>
          <a:bodyPr/>
          <a:lstStyle/>
          <a:p>
            <a:r>
              <a:rPr lang="en-GB" u="sng" dirty="0" smtClean="0"/>
              <a:t>Answers</a:t>
            </a:r>
          </a:p>
          <a:p>
            <a:pPr marL="171450" indent="-171450">
              <a:buFont typeface="Arial" pitchFamily="34" charset="0"/>
              <a:buChar char="•"/>
            </a:pPr>
            <a:r>
              <a:rPr lang="en-GB" dirty="0" smtClean="0"/>
              <a:t>2 tests </a:t>
            </a:r>
            <a:r>
              <a:rPr lang="en-GB" dirty="0"/>
              <a:t>needed for 100% statement coverage.</a:t>
            </a:r>
          </a:p>
          <a:p>
            <a:pPr marL="171450" indent="-171450">
              <a:buFont typeface="Arial" pitchFamily="34" charset="0"/>
              <a:buChar char="•"/>
            </a:pPr>
            <a:r>
              <a:rPr lang="en-GB" dirty="0"/>
              <a:t>2 tests needed for 100% decision coverage</a:t>
            </a:r>
            <a:r>
              <a:rPr lang="en-GB" dirty="0" smtClean="0"/>
              <a:t>.</a:t>
            </a:r>
          </a:p>
          <a:p>
            <a:endParaRPr lang="en-GB" dirty="0"/>
          </a:p>
          <a:p>
            <a:r>
              <a:rPr lang="en-GB" dirty="0" smtClean="0"/>
              <a:t>Actual coverage achieved by a test with X = 10:</a:t>
            </a:r>
          </a:p>
          <a:p>
            <a:pPr marL="171450" indent="-171450">
              <a:buFont typeface="Arial" pitchFamily="34" charset="0"/>
              <a:buChar char="•"/>
            </a:pPr>
            <a:r>
              <a:rPr lang="en-GB" dirty="0" smtClean="0"/>
              <a:t>Statement coverage = 4 / 5 = 80%</a:t>
            </a:r>
          </a:p>
          <a:p>
            <a:pPr marL="171450" indent="-171450">
              <a:buFont typeface="Arial" pitchFamily="34" charset="0"/>
              <a:buChar char="•"/>
            </a:pPr>
            <a:r>
              <a:rPr lang="en-GB" dirty="0" smtClean="0"/>
              <a:t>Decision coverage = 1 / 2 = 50%</a:t>
            </a:r>
            <a:endParaRPr lang="en-GB" dirty="0"/>
          </a:p>
          <a:p>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54</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0407065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720725" y="428625"/>
            <a:ext cx="5400675" cy="4049713"/>
          </a:xfrm>
        </p:spPr>
      </p:sp>
      <p:sp>
        <p:nvSpPr>
          <p:cNvPr id="8" name="Notes Placeholder 7"/>
          <p:cNvSpPr>
            <a:spLocks noGrp="1"/>
          </p:cNvSpPr>
          <p:nvPr>
            <p:ph type="body" idx="1"/>
          </p:nvPr>
        </p:nvSpPr>
        <p:spPr/>
        <p:txBody>
          <a:bodyPr/>
          <a:lstStyle/>
          <a:p>
            <a:r>
              <a:rPr lang="en-GB" u="sng" dirty="0" smtClean="0"/>
              <a:t>Answers</a:t>
            </a:r>
          </a:p>
          <a:p>
            <a:pPr marL="171450" indent="-171450">
              <a:buFont typeface="Arial" pitchFamily="34" charset="0"/>
              <a:buChar char="•"/>
            </a:pPr>
            <a:r>
              <a:rPr lang="en-GB" dirty="0" smtClean="0"/>
              <a:t>2 tests </a:t>
            </a:r>
            <a:r>
              <a:rPr lang="en-GB" dirty="0"/>
              <a:t>needed for 100% statement coverage.</a:t>
            </a:r>
          </a:p>
          <a:p>
            <a:pPr marL="171450" indent="-171450">
              <a:buFont typeface="Arial" pitchFamily="34" charset="0"/>
              <a:buChar char="•"/>
            </a:pPr>
            <a:r>
              <a:rPr lang="en-GB" dirty="0"/>
              <a:t>2 tests needed for 100% decision coverage.</a:t>
            </a:r>
          </a:p>
          <a:p>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55</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grpSp>
        <p:nvGrpSpPr>
          <p:cNvPr id="26" name="Group 25"/>
          <p:cNvGrpSpPr>
            <a:grpSpLocks noChangeAspect="1"/>
          </p:cNvGrpSpPr>
          <p:nvPr/>
        </p:nvGrpSpPr>
        <p:grpSpPr>
          <a:xfrm>
            <a:off x="4405385" y="4702070"/>
            <a:ext cx="2221650" cy="5136985"/>
            <a:chOff x="3490253" y="332656"/>
            <a:chExt cx="2709324" cy="6264616"/>
          </a:xfrm>
        </p:grpSpPr>
        <p:sp>
          <p:nvSpPr>
            <p:cNvPr id="46" name="Text Box 12"/>
            <p:cNvSpPr txBox="1">
              <a:spLocks noChangeArrowheads="1"/>
            </p:cNvSpPr>
            <p:nvPr/>
          </p:nvSpPr>
          <p:spPr bwMode="auto">
            <a:xfrm>
              <a:off x="3490255" y="332656"/>
              <a:ext cx="1152000" cy="7200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100" dirty="0" smtClean="0">
                  <a:solidFill>
                    <a:schemeClr val="tx1"/>
                  </a:solidFill>
                  <a:cs typeface="Arial" charset="0"/>
                </a:rPr>
                <a:t>READ</a:t>
              </a:r>
              <a:br>
                <a:rPr lang="en-GB" sz="1100" dirty="0" smtClean="0">
                  <a:solidFill>
                    <a:schemeClr val="tx1"/>
                  </a:solidFill>
                  <a:cs typeface="Arial" charset="0"/>
                </a:rPr>
              </a:br>
              <a:r>
                <a:rPr lang="en-GB" sz="1100" dirty="0" smtClean="0">
                  <a:solidFill>
                    <a:schemeClr val="tx1"/>
                  </a:solidFill>
                  <a:cs typeface="Arial" charset="0"/>
                </a:rPr>
                <a:t>No_Items</a:t>
              </a:r>
              <a:endParaRPr lang="en-GB" sz="1100" dirty="0">
                <a:solidFill>
                  <a:schemeClr val="tx1"/>
                </a:solidFill>
                <a:cs typeface="Arial" charset="0"/>
              </a:endParaRPr>
            </a:p>
          </p:txBody>
        </p:sp>
        <p:sp>
          <p:nvSpPr>
            <p:cNvPr id="47" name="AutoShape 13"/>
            <p:cNvSpPr>
              <a:spLocks noChangeAspect="1" noChangeArrowheads="1"/>
            </p:cNvSpPr>
            <p:nvPr/>
          </p:nvSpPr>
          <p:spPr bwMode="auto">
            <a:xfrm>
              <a:off x="3526255" y="2996952"/>
              <a:ext cx="1080000" cy="1079927"/>
            </a:xfrm>
            <a:prstGeom prst="diamond">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nchorCtr="0"/>
            <a:lstStyle/>
            <a:p>
              <a:pPr algn="ctr"/>
              <a:r>
                <a:rPr lang="en-US" sz="1100" dirty="0" smtClean="0"/>
                <a:t>If</a:t>
              </a:r>
              <a:r>
                <a:rPr lang="en-US" sz="1100" dirty="0"/>
                <a:t/>
              </a:r>
              <a:br>
                <a:rPr lang="en-US" sz="1100" dirty="0"/>
              </a:br>
              <a:r>
                <a:rPr lang="en-US" sz="1100" dirty="0" smtClean="0"/>
                <a:t>Sales_Total</a:t>
              </a:r>
              <a:br>
                <a:rPr lang="en-US" sz="1100" dirty="0" smtClean="0"/>
              </a:br>
              <a:r>
                <a:rPr lang="en-US" sz="1100" dirty="0" smtClean="0"/>
                <a:t>&gt; 100</a:t>
              </a:r>
              <a:endParaRPr lang="en-US" sz="1100" dirty="0"/>
            </a:p>
          </p:txBody>
        </p:sp>
        <p:sp>
          <p:nvSpPr>
            <p:cNvPr id="48" name="Text Box 20"/>
            <p:cNvSpPr txBox="1">
              <a:spLocks noChangeArrowheads="1"/>
            </p:cNvSpPr>
            <p:nvPr/>
          </p:nvSpPr>
          <p:spPr bwMode="auto">
            <a:xfrm>
              <a:off x="3750279" y="4024517"/>
              <a:ext cx="285946" cy="30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eaLnBrk="1" hangingPunct="1"/>
              <a:r>
                <a:rPr lang="en-GB" sz="1400" b="1" dirty="0">
                  <a:solidFill>
                    <a:schemeClr val="tx1"/>
                  </a:solidFill>
                  <a:cs typeface="Arial" charset="0"/>
                </a:rPr>
                <a:t>F</a:t>
              </a:r>
            </a:p>
          </p:txBody>
        </p:sp>
        <p:sp>
          <p:nvSpPr>
            <p:cNvPr id="49" name="Text Box 21"/>
            <p:cNvSpPr txBox="1">
              <a:spLocks noChangeArrowheads="1"/>
            </p:cNvSpPr>
            <p:nvPr/>
          </p:nvSpPr>
          <p:spPr bwMode="auto">
            <a:xfrm>
              <a:off x="4609518" y="3185323"/>
              <a:ext cx="285946" cy="30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eaLnBrk="1" hangingPunct="1"/>
              <a:r>
                <a:rPr lang="en-GB" sz="1400" b="1" dirty="0">
                  <a:solidFill>
                    <a:schemeClr val="tx1"/>
                  </a:solidFill>
                  <a:cs typeface="Arial" charset="0"/>
                </a:rPr>
                <a:t>T</a:t>
              </a:r>
            </a:p>
          </p:txBody>
        </p:sp>
        <p:cxnSp>
          <p:nvCxnSpPr>
            <p:cNvPr id="50" name="Elbow Connector 49"/>
            <p:cNvCxnSpPr>
              <a:stCxn id="47" idx="3"/>
              <a:endCxn id="54" idx="0"/>
            </p:cNvCxnSpPr>
            <p:nvPr/>
          </p:nvCxnSpPr>
          <p:spPr bwMode="auto">
            <a:xfrm>
              <a:off x="4606255" y="3536916"/>
              <a:ext cx="1017322" cy="252124"/>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 Box 12"/>
            <p:cNvSpPr txBox="1">
              <a:spLocks noChangeArrowheads="1"/>
            </p:cNvSpPr>
            <p:nvPr/>
          </p:nvSpPr>
          <p:spPr bwMode="auto">
            <a:xfrm>
              <a:off x="5047577" y="4725144"/>
              <a:ext cx="1152000" cy="7200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100" dirty="0" smtClean="0">
                  <a:solidFill>
                    <a:schemeClr val="tx1"/>
                  </a:solidFill>
                  <a:cs typeface="Arial" charset="0"/>
                </a:rPr>
                <a:t>Net_Total =</a:t>
              </a:r>
              <a:br>
                <a:rPr lang="en-GB" sz="1100" dirty="0" smtClean="0">
                  <a:solidFill>
                    <a:schemeClr val="tx1"/>
                  </a:solidFill>
                  <a:cs typeface="Arial" charset="0"/>
                </a:rPr>
              </a:br>
              <a:r>
                <a:rPr lang="en-GB" sz="1100" dirty="0" smtClean="0">
                  <a:solidFill>
                    <a:schemeClr val="tx1"/>
                  </a:solidFill>
                  <a:cs typeface="Arial" charset="0"/>
                </a:rPr>
                <a:t>Sales_Total</a:t>
              </a:r>
              <a:br>
                <a:rPr lang="en-GB" sz="1100" dirty="0" smtClean="0">
                  <a:solidFill>
                    <a:schemeClr val="tx1"/>
                  </a:solidFill>
                  <a:cs typeface="Arial" charset="0"/>
                </a:rPr>
              </a:br>
              <a:r>
                <a:rPr lang="en-GB" sz="1100" dirty="0" smtClean="0">
                  <a:solidFill>
                    <a:schemeClr val="tx1"/>
                  </a:solidFill>
                  <a:cs typeface="Arial" charset="0"/>
                </a:rPr>
                <a:t>- Discount</a:t>
              </a:r>
              <a:endParaRPr lang="en-GB" sz="1100" dirty="0">
                <a:solidFill>
                  <a:schemeClr val="tx1"/>
                </a:solidFill>
                <a:cs typeface="Arial" charset="0"/>
              </a:endParaRPr>
            </a:p>
          </p:txBody>
        </p:sp>
        <p:cxnSp>
          <p:nvCxnSpPr>
            <p:cNvPr id="52" name="Elbow Connector 51"/>
            <p:cNvCxnSpPr>
              <a:stCxn id="51" idx="2"/>
              <a:endCxn id="57" idx="0"/>
            </p:cNvCxnSpPr>
            <p:nvPr/>
          </p:nvCxnSpPr>
          <p:spPr bwMode="auto">
            <a:xfrm rot="5400000">
              <a:off x="4628852" y="4882547"/>
              <a:ext cx="432128" cy="155732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 Box 12"/>
            <p:cNvSpPr txBox="1">
              <a:spLocks noChangeArrowheads="1"/>
            </p:cNvSpPr>
            <p:nvPr/>
          </p:nvSpPr>
          <p:spPr bwMode="auto">
            <a:xfrm>
              <a:off x="3490255" y="4509200"/>
              <a:ext cx="1152000" cy="7200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100" dirty="0" smtClean="0">
                  <a:solidFill>
                    <a:schemeClr val="tx1"/>
                  </a:solidFill>
                  <a:cs typeface="Arial" charset="0"/>
                </a:rPr>
                <a:t>Net_Total =</a:t>
              </a:r>
              <a:br>
                <a:rPr lang="en-GB" sz="1100" dirty="0" smtClean="0">
                  <a:solidFill>
                    <a:schemeClr val="tx1"/>
                  </a:solidFill>
                  <a:cs typeface="Arial" charset="0"/>
                </a:rPr>
              </a:br>
              <a:r>
                <a:rPr lang="en-GB" sz="1100" dirty="0" smtClean="0">
                  <a:solidFill>
                    <a:schemeClr val="tx1"/>
                  </a:solidFill>
                  <a:cs typeface="Arial" charset="0"/>
                </a:rPr>
                <a:t>Sales_Total</a:t>
              </a:r>
              <a:endParaRPr lang="en-GB" sz="1100" dirty="0">
                <a:solidFill>
                  <a:schemeClr val="tx1"/>
                </a:solidFill>
                <a:cs typeface="Arial" charset="0"/>
              </a:endParaRPr>
            </a:p>
          </p:txBody>
        </p:sp>
        <p:sp>
          <p:nvSpPr>
            <p:cNvPr id="54" name="Text Box 12"/>
            <p:cNvSpPr txBox="1">
              <a:spLocks noChangeArrowheads="1"/>
            </p:cNvSpPr>
            <p:nvPr/>
          </p:nvSpPr>
          <p:spPr bwMode="auto">
            <a:xfrm>
              <a:off x="5047577" y="3789040"/>
              <a:ext cx="1152000" cy="7200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100" dirty="0" smtClean="0">
                  <a:solidFill>
                    <a:schemeClr val="tx1"/>
                  </a:solidFill>
                  <a:cs typeface="Arial" charset="0"/>
                </a:rPr>
                <a:t>Discount = </a:t>
              </a:r>
              <a:br>
                <a:rPr lang="en-GB" sz="1100" dirty="0" smtClean="0">
                  <a:solidFill>
                    <a:schemeClr val="tx1"/>
                  </a:solidFill>
                  <a:cs typeface="Arial" charset="0"/>
                </a:rPr>
              </a:br>
              <a:r>
                <a:rPr lang="en-GB" sz="1100" dirty="0" smtClean="0">
                  <a:solidFill>
                    <a:schemeClr val="tx1"/>
                  </a:solidFill>
                  <a:cs typeface="Arial" charset="0"/>
                </a:rPr>
                <a:t>Sales_Total</a:t>
              </a:r>
              <a:br>
                <a:rPr lang="en-GB" sz="1100" dirty="0" smtClean="0">
                  <a:solidFill>
                    <a:schemeClr val="tx1"/>
                  </a:solidFill>
                  <a:cs typeface="Arial" charset="0"/>
                </a:rPr>
              </a:br>
              <a:r>
                <a:rPr lang="en-GB" sz="1100" dirty="0" smtClean="0">
                  <a:solidFill>
                    <a:schemeClr val="tx1"/>
                  </a:solidFill>
                  <a:cs typeface="Arial" charset="0"/>
                </a:rPr>
                <a:t>* 0.05</a:t>
              </a:r>
              <a:endParaRPr lang="en-GB" sz="1100" dirty="0">
                <a:solidFill>
                  <a:schemeClr val="tx1"/>
                </a:solidFill>
                <a:cs typeface="Arial" charset="0"/>
              </a:endParaRPr>
            </a:p>
          </p:txBody>
        </p:sp>
        <p:sp>
          <p:nvSpPr>
            <p:cNvPr id="55" name="Text Box 12"/>
            <p:cNvSpPr txBox="1">
              <a:spLocks noChangeArrowheads="1"/>
            </p:cNvSpPr>
            <p:nvPr/>
          </p:nvSpPr>
          <p:spPr bwMode="auto">
            <a:xfrm>
              <a:off x="3490255" y="1220755"/>
              <a:ext cx="1152000" cy="7200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100" dirty="0" smtClean="0">
                  <a:solidFill>
                    <a:schemeClr val="tx1"/>
                  </a:solidFill>
                  <a:cs typeface="Arial" charset="0"/>
                </a:rPr>
                <a:t>READ</a:t>
              </a:r>
              <a:br>
                <a:rPr lang="en-GB" sz="1100" dirty="0" smtClean="0">
                  <a:solidFill>
                    <a:schemeClr val="tx1"/>
                  </a:solidFill>
                  <a:cs typeface="Arial" charset="0"/>
                </a:rPr>
              </a:br>
              <a:r>
                <a:rPr lang="en-GB" sz="1100" dirty="0" smtClean="0">
                  <a:solidFill>
                    <a:schemeClr val="tx1"/>
                  </a:solidFill>
                  <a:cs typeface="Arial" charset="0"/>
                </a:rPr>
                <a:t> Item_Price</a:t>
              </a:r>
              <a:endParaRPr lang="en-GB" sz="1100" dirty="0">
                <a:solidFill>
                  <a:schemeClr val="tx1"/>
                </a:solidFill>
                <a:cs typeface="Arial" charset="0"/>
              </a:endParaRPr>
            </a:p>
          </p:txBody>
        </p:sp>
        <p:sp>
          <p:nvSpPr>
            <p:cNvPr id="56" name="Text Box 12"/>
            <p:cNvSpPr txBox="1">
              <a:spLocks noChangeArrowheads="1"/>
            </p:cNvSpPr>
            <p:nvPr/>
          </p:nvSpPr>
          <p:spPr bwMode="auto">
            <a:xfrm>
              <a:off x="3490253" y="2108854"/>
              <a:ext cx="1152005" cy="7200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100" dirty="0" smtClean="0">
                  <a:solidFill>
                    <a:schemeClr val="tx1"/>
                  </a:solidFill>
                  <a:cs typeface="Arial" charset="0"/>
                </a:rPr>
                <a:t>Sales_Total</a:t>
              </a:r>
              <a:br>
                <a:rPr lang="en-GB" sz="1100" dirty="0" smtClean="0">
                  <a:solidFill>
                    <a:schemeClr val="tx1"/>
                  </a:solidFill>
                  <a:cs typeface="Arial" charset="0"/>
                </a:rPr>
              </a:br>
              <a:r>
                <a:rPr lang="en-GB" sz="1100" dirty="0" smtClean="0">
                  <a:solidFill>
                    <a:schemeClr val="tx1"/>
                  </a:solidFill>
                  <a:cs typeface="Arial" charset="0"/>
                </a:rPr>
                <a:t>= No_Items</a:t>
              </a:r>
              <a:br>
                <a:rPr lang="en-GB" sz="1100" dirty="0" smtClean="0">
                  <a:solidFill>
                    <a:schemeClr val="tx1"/>
                  </a:solidFill>
                  <a:cs typeface="Arial" charset="0"/>
                </a:rPr>
              </a:br>
              <a:r>
                <a:rPr lang="en-GB" sz="1100" dirty="0" smtClean="0">
                  <a:solidFill>
                    <a:schemeClr val="tx1"/>
                  </a:solidFill>
                  <a:cs typeface="Arial" charset="0"/>
                </a:rPr>
                <a:t>* Item_Price</a:t>
              </a:r>
              <a:endParaRPr lang="en-GB" sz="1100" dirty="0">
                <a:solidFill>
                  <a:schemeClr val="tx1"/>
                </a:solidFill>
                <a:cs typeface="Arial" charset="0"/>
              </a:endParaRPr>
            </a:p>
          </p:txBody>
        </p:sp>
        <p:sp>
          <p:nvSpPr>
            <p:cNvPr id="57" name="Text Box 12"/>
            <p:cNvSpPr txBox="1">
              <a:spLocks noChangeArrowheads="1"/>
            </p:cNvSpPr>
            <p:nvPr/>
          </p:nvSpPr>
          <p:spPr bwMode="auto">
            <a:xfrm>
              <a:off x="3490255" y="5877272"/>
              <a:ext cx="1152000" cy="7200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100" dirty="0" smtClean="0">
                  <a:solidFill>
                    <a:schemeClr val="tx1"/>
                  </a:solidFill>
                  <a:cs typeface="Arial" charset="0"/>
                </a:rPr>
                <a:t>PRINT</a:t>
              </a:r>
              <a:br>
                <a:rPr lang="en-GB" sz="1100" dirty="0" smtClean="0">
                  <a:solidFill>
                    <a:schemeClr val="tx1"/>
                  </a:solidFill>
                  <a:cs typeface="Arial" charset="0"/>
                </a:rPr>
              </a:br>
              <a:r>
                <a:rPr lang="en-GB" sz="1100" dirty="0" smtClean="0">
                  <a:solidFill>
                    <a:schemeClr val="tx1"/>
                  </a:solidFill>
                  <a:cs typeface="Arial" charset="0"/>
                </a:rPr>
                <a:t>Net_Total</a:t>
              </a:r>
              <a:endParaRPr lang="en-GB" sz="1100" dirty="0">
                <a:solidFill>
                  <a:schemeClr val="tx1"/>
                </a:solidFill>
                <a:cs typeface="Arial" charset="0"/>
              </a:endParaRPr>
            </a:p>
          </p:txBody>
        </p:sp>
        <p:cxnSp>
          <p:nvCxnSpPr>
            <p:cNvPr id="58" name="Straight Connector 27"/>
            <p:cNvCxnSpPr>
              <a:cxnSpLocks noChangeShapeType="1"/>
              <a:stCxn id="46" idx="2"/>
              <a:endCxn id="55" idx="0"/>
            </p:cNvCxnSpPr>
            <p:nvPr/>
          </p:nvCxnSpPr>
          <p:spPr bwMode="auto">
            <a:xfrm>
              <a:off x="4066255" y="1052656"/>
              <a:ext cx="0" cy="168099"/>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29"/>
            <p:cNvCxnSpPr>
              <a:cxnSpLocks noChangeShapeType="1"/>
              <a:stCxn id="55" idx="2"/>
              <a:endCxn id="56" idx="0"/>
            </p:cNvCxnSpPr>
            <p:nvPr/>
          </p:nvCxnSpPr>
          <p:spPr bwMode="auto">
            <a:xfrm>
              <a:off x="4066255" y="1940755"/>
              <a:ext cx="1" cy="168099"/>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a:stCxn id="56" idx="2"/>
              <a:endCxn id="47" idx="0"/>
            </p:cNvCxnSpPr>
            <p:nvPr/>
          </p:nvCxnSpPr>
          <p:spPr bwMode="auto">
            <a:xfrm flipH="1">
              <a:off x="4066255" y="2828854"/>
              <a:ext cx="1" cy="168098"/>
            </a:xfrm>
            <a:prstGeom prst="line">
              <a:avLst/>
            </a:prstGeom>
            <a:solidFill>
              <a:srgbClr val="CCFF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47" idx="2"/>
              <a:endCxn id="53" idx="0"/>
            </p:cNvCxnSpPr>
            <p:nvPr/>
          </p:nvCxnSpPr>
          <p:spPr bwMode="auto">
            <a:xfrm>
              <a:off x="4066255" y="4076879"/>
              <a:ext cx="0" cy="432321"/>
            </a:xfrm>
            <a:prstGeom prst="line">
              <a:avLst/>
            </a:prstGeom>
            <a:solidFill>
              <a:srgbClr val="CCFF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Connector 61"/>
            <p:cNvCxnSpPr>
              <a:stCxn id="53" idx="2"/>
              <a:endCxn id="57" idx="0"/>
            </p:cNvCxnSpPr>
            <p:nvPr/>
          </p:nvCxnSpPr>
          <p:spPr bwMode="auto">
            <a:xfrm>
              <a:off x="4066255" y="5229200"/>
              <a:ext cx="0" cy="648072"/>
            </a:xfrm>
            <a:prstGeom prst="line">
              <a:avLst/>
            </a:prstGeom>
            <a:solidFill>
              <a:srgbClr val="CCFF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Connector 62"/>
            <p:cNvCxnSpPr>
              <a:stCxn id="54" idx="2"/>
              <a:endCxn id="51" idx="0"/>
            </p:cNvCxnSpPr>
            <p:nvPr/>
          </p:nvCxnSpPr>
          <p:spPr bwMode="auto">
            <a:xfrm>
              <a:off x="5623577" y="4509040"/>
              <a:ext cx="0" cy="216104"/>
            </a:xfrm>
            <a:prstGeom prst="line">
              <a:avLst/>
            </a:prstGeom>
            <a:solidFill>
              <a:srgbClr val="CCFFFF"/>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0133289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720725" y="428625"/>
            <a:ext cx="5400675" cy="4049713"/>
          </a:xfrm>
        </p:spPr>
      </p:sp>
      <p:sp>
        <p:nvSpPr>
          <p:cNvPr id="8" name="Notes Placeholder 7"/>
          <p:cNvSpPr>
            <a:spLocks noGrp="1"/>
          </p:cNvSpPr>
          <p:nvPr>
            <p:ph type="body" idx="1"/>
          </p:nvPr>
        </p:nvSpPr>
        <p:spPr/>
        <p:txBody>
          <a:bodyPr/>
          <a:lstStyle/>
          <a:p>
            <a:r>
              <a:rPr lang="en-GB" u="sng" dirty="0" smtClean="0"/>
              <a:t>Answers</a:t>
            </a:r>
          </a:p>
          <a:p>
            <a:pPr marL="171450" indent="-171450">
              <a:buFont typeface="Arial" pitchFamily="34" charset="0"/>
              <a:buChar char="•"/>
            </a:pPr>
            <a:r>
              <a:rPr lang="en-GB" dirty="0" smtClean="0"/>
              <a:t>2 </a:t>
            </a:r>
            <a:r>
              <a:rPr lang="en-GB" dirty="0"/>
              <a:t>tests needed for 100% statement coverage.</a:t>
            </a:r>
          </a:p>
          <a:p>
            <a:pPr marL="171450" indent="-171450">
              <a:buFont typeface="Arial" pitchFamily="34" charset="0"/>
              <a:buChar char="•"/>
            </a:pPr>
            <a:r>
              <a:rPr lang="en-GB" dirty="0"/>
              <a:t>2 tests needed for 100% decision coverage.</a:t>
            </a:r>
          </a:p>
        </p:txBody>
      </p:sp>
      <p:sp>
        <p:nvSpPr>
          <p:cNvPr id="5" name="Slide Number Placeholder 4"/>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56</a:t>
            </a:fld>
            <a:endParaRPr lang="en-GB" dirty="0"/>
          </a:p>
        </p:txBody>
      </p:sp>
      <p:sp>
        <p:nvSpPr>
          <p:cNvPr id="6" name="Header Placeholder 5"/>
          <p:cNvSpPr>
            <a:spLocks noGrp="1"/>
          </p:cNvSpPr>
          <p:nvPr>
            <p:ph type="hdr" sz="quarter" idx="11"/>
          </p:nvPr>
        </p:nvSpPr>
        <p:spPr/>
        <p:txBody>
          <a:bodyPr/>
          <a:lstStyle/>
          <a:p>
            <a:pPr>
              <a:defRPr/>
            </a:pPr>
            <a:r>
              <a:rPr lang="en-US" dirty="0" smtClean="0"/>
              <a:t>04 Test Design Techniques</a:t>
            </a:r>
            <a:endParaRPr lang="en-US" dirty="0"/>
          </a:p>
        </p:txBody>
      </p:sp>
      <p:grpSp>
        <p:nvGrpSpPr>
          <p:cNvPr id="9" name="Group 14"/>
          <p:cNvGrpSpPr>
            <a:grpSpLocks/>
          </p:cNvGrpSpPr>
          <p:nvPr/>
        </p:nvGrpSpPr>
        <p:grpSpPr bwMode="auto">
          <a:xfrm>
            <a:off x="4181475" y="4735513"/>
            <a:ext cx="2592388" cy="5246687"/>
            <a:chOff x="2555875" y="1217964"/>
            <a:chExt cx="2593156" cy="5246292"/>
          </a:xfrm>
        </p:grpSpPr>
        <p:sp>
          <p:nvSpPr>
            <p:cNvPr id="10" name="Text Box 20"/>
            <p:cNvSpPr txBox="1">
              <a:spLocks noChangeArrowheads="1"/>
            </p:cNvSpPr>
            <p:nvPr/>
          </p:nvSpPr>
          <p:spPr bwMode="auto">
            <a:xfrm>
              <a:off x="2555875" y="3573190"/>
              <a:ext cx="1081088" cy="539750"/>
            </a:xfrm>
            <a:prstGeom prst="rect">
              <a:avLst/>
            </a:prstGeom>
            <a:solidFill>
              <a:srgbClr val="CCECFF"/>
            </a:solidFill>
            <a:ln w="12700" algn="ctr">
              <a:solidFill>
                <a:schemeClr val="tx1"/>
              </a:solidFill>
              <a:miter lim="800000"/>
              <a:headEnd/>
              <a:tailEnd/>
            </a:ln>
          </p:spPr>
          <p:txBody>
            <a:bodyPr anchor="ctr" anchorCtr="1"/>
            <a:lstStyle>
              <a:lvl1pPr eaLnBrk="0" hangingPunct="0">
                <a:defRPr sz="1000">
                  <a:solidFill>
                    <a:srgbClr val="000000"/>
                  </a:solidFill>
                  <a:latin typeface="Arial" charset="0"/>
                </a:defRPr>
              </a:lvl1pPr>
              <a:lvl2pPr marL="742950" indent="-285750" eaLnBrk="0" hangingPunct="0">
                <a:defRPr sz="1000">
                  <a:solidFill>
                    <a:srgbClr val="000000"/>
                  </a:solidFill>
                  <a:latin typeface="Arial" charset="0"/>
                </a:defRPr>
              </a:lvl2pPr>
              <a:lvl3pPr marL="1143000" indent="-228600" eaLnBrk="0" hangingPunct="0">
                <a:defRPr sz="1000">
                  <a:solidFill>
                    <a:srgbClr val="000000"/>
                  </a:solidFill>
                  <a:latin typeface="Arial" charset="0"/>
                </a:defRPr>
              </a:lvl3pPr>
              <a:lvl4pPr marL="1600200" indent="-228600" eaLnBrk="0" hangingPunct="0">
                <a:defRPr sz="1000">
                  <a:solidFill>
                    <a:srgbClr val="000000"/>
                  </a:solidFill>
                  <a:latin typeface="Arial" charset="0"/>
                </a:defRPr>
              </a:lvl4pPr>
              <a:lvl5pPr marL="2057400" indent="-228600" eaLnBrk="0" hangingPunct="0">
                <a:defRPr sz="1000">
                  <a:solidFill>
                    <a:srgbClr val="000000"/>
                  </a:solidFill>
                  <a:latin typeface="Arial" charset="0"/>
                </a:defRPr>
              </a:lvl5pPr>
              <a:lvl6pPr marL="2514600" indent="-228600" algn="ctr" eaLnBrk="0" fontAlgn="base" hangingPunct="0">
                <a:spcBef>
                  <a:spcPct val="0"/>
                </a:spcBef>
                <a:spcAft>
                  <a:spcPct val="0"/>
                </a:spcAft>
                <a:defRPr sz="1000">
                  <a:solidFill>
                    <a:srgbClr val="000000"/>
                  </a:solidFill>
                  <a:latin typeface="Arial" charset="0"/>
                </a:defRPr>
              </a:lvl6pPr>
              <a:lvl7pPr marL="2971800" indent="-228600" algn="ctr" eaLnBrk="0" fontAlgn="base" hangingPunct="0">
                <a:spcBef>
                  <a:spcPct val="0"/>
                </a:spcBef>
                <a:spcAft>
                  <a:spcPct val="0"/>
                </a:spcAft>
                <a:defRPr sz="1000">
                  <a:solidFill>
                    <a:srgbClr val="000000"/>
                  </a:solidFill>
                  <a:latin typeface="Arial" charset="0"/>
                </a:defRPr>
              </a:lvl7pPr>
              <a:lvl8pPr marL="3429000" indent="-228600" algn="ctr" eaLnBrk="0" fontAlgn="base" hangingPunct="0">
                <a:spcBef>
                  <a:spcPct val="0"/>
                </a:spcBef>
                <a:spcAft>
                  <a:spcPct val="0"/>
                </a:spcAft>
                <a:defRPr sz="1000">
                  <a:solidFill>
                    <a:srgbClr val="000000"/>
                  </a:solidFill>
                  <a:latin typeface="Arial" charset="0"/>
                </a:defRPr>
              </a:lvl8pPr>
              <a:lvl9pPr marL="3886200" indent="-228600" algn="ctr" eaLnBrk="0" fontAlgn="base" hangingPunct="0">
                <a:spcBef>
                  <a:spcPct val="0"/>
                </a:spcBef>
                <a:spcAft>
                  <a:spcPct val="0"/>
                </a:spcAft>
                <a:defRPr sz="1000">
                  <a:solidFill>
                    <a:srgbClr val="000000"/>
                  </a:solidFill>
                  <a:latin typeface="Arial" charset="0"/>
                </a:defRPr>
              </a:lvl9pPr>
            </a:lstStyle>
            <a:p>
              <a:pPr algn="ctr" eaLnBrk="1" hangingPunct="1"/>
              <a:r>
                <a:rPr lang="en-GB" sz="1200" dirty="0"/>
                <a:t>PRINT</a:t>
              </a:r>
              <a:br>
                <a:rPr lang="en-GB" sz="1200" dirty="0"/>
              </a:br>
              <a:r>
                <a:rPr lang="en-GB" sz="1200" dirty="0" smtClean="0"/>
                <a:t>"X negative"</a:t>
              </a:r>
              <a:endParaRPr lang="en-GB" sz="1200" dirty="0"/>
            </a:p>
          </p:txBody>
        </p:sp>
        <p:sp>
          <p:nvSpPr>
            <p:cNvPr id="11" name="Text Box 21"/>
            <p:cNvSpPr txBox="1">
              <a:spLocks noChangeArrowheads="1"/>
            </p:cNvSpPr>
            <p:nvPr/>
          </p:nvSpPr>
          <p:spPr bwMode="auto">
            <a:xfrm>
              <a:off x="4067944" y="3321720"/>
              <a:ext cx="1081087" cy="539750"/>
            </a:xfrm>
            <a:prstGeom prst="rect">
              <a:avLst/>
            </a:prstGeom>
            <a:solidFill>
              <a:srgbClr val="CCECFF"/>
            </a:solidFill>
            <a:ln w="12700" algn="ctr">
              <a:solidFill>
                <a:schemeClr val="tx1"/>
              </a:solidFill>
              <a:miter lim="800000"/>
              <a:headEnd/>
              <a:tailEnd/>
            </a:ln>
          </p:spPr>
          <p:txBody>
            <a:bodyPr anchor="ctr" anchorCtr="1"/>
            <a:lstStyle>
              <a:lvl1pPr eaLnBrk="0" hangingPunct="0">
                <a:defRPr sz="1000">
                  <a:solidFill>
                    <a:srgbClr val="000000"/>
                  </a:solidFill>
                  <a:latin typeface="Arial" charset="0"/>
                </a:defRPr>
              </a:lvl1pPr>
              <a:lvl2pPr marL="742950" indent="-285750" eaLnBrk="0" hangingPunct="0">
                <a:defRPr sz="1000">
                  <a:solidFill>
                    <a:srgbClr val="000000"/>
                  </a:solidFill>
                  <a:latin typeface="Arial" charset="0"/>
                </a:defRPr>
              </a:lvl2pPr>
              <a:lvl3pPr marL="1143000" indent="-228600" eaLnBrk="0" hangingPunct="0">
                <a:defRPr sz="1000">
                  <a:solidFill>
                    <a:srgbClr val="000000"/>
                  </a:solidFill>
                  <a:latin typeface="Arial" charset="0"/>
                </a:defRPr>
              </a:lvl3pPr>
              <a:lvl4pPr marL="1600200" indent="-228600" eaLnBrk="0" hangingPunct="0">
                <a:defRPr sz="1000">
                  <a:solidFill>
                    <a:srgbClr val="000000"/>
                  </a:solidFill>
                  <a:latin typeface="Arial" charset="0"/>
                </a:defRPr>
              </a:lvl4pPr>
              <a:lvl5pPr marL="2057400" indent="-228600" eaLnBrk="0" hangingPunct="0">
                <a:defRPr sz="1000">
                  <a:solidFill>
                    <a:srgbClr val="000000"/>
                  </a:solidFill>
                  <a:latin typeface="Arial" charset="0"/>
                </a:defRPr>
              </a:lvl5pPr>
              <a:lvl6pPr marL="2514600" indent="-228600" algn="ctr" eaLnBrk="0" fontAlgn="base" hangingPunct="0">
                <a:spcBef>
                  <a:spcPct val="0"/>
                </a:spcBef>
                <a:spcAft>
                  <a:spcPct val="0"/>
                </a:spcAft>
                <a:defRPr sz="1000">
                  <a:solidFill>
                    <a:srgbClr val="000000"/>
                  </a:solidFill>
                  <a:latin typeface="Arial" charset="0"/>
                </a:defRPr>
              </a:lvl6pPr>
              <a:lvl7pPr marL="2971800" indent="-228600" algn="ctr" eaLnBrk="0" fontAlgn="base" hangingPunct="0">
                <a:spcBef>
                  <a:spcPct val="0"/>
                </a:spcBef>
                <a:spcAft>
                  <a:spcPct val="0"/>
                </a:spcAft>
                <a:defRPr sz="1000">
                  <a:solidFill>
                    <a:srgbClr val="000000"/>
                  </a:solidFill>
                  <a:latin typeface="Arial" charset="0"/>
                </a:defRPr>
              </a:lvl7pPr>
              <a:lvl8pPr marL="3429000" indent="-228600" algn="ctr" eaLnBrk="0" fontAlgn="base" hangingPunct="0">
                <a:spcBef>
                  <a:spcPct val="0"/>
                </a:spcBef>
                <a:spcAft>
                  <a:spcPct val="0"/>
                </a:spcAft>
                <a:defRPr sz="1000">
                  <a:solidFill>
                    <a:srgbClr val="000000"/>
                  </a:solidFill>
                  <a:latin typeface="Arial" charset="0"/>
                </a:defRPr>
              </a:lvl8pPr>
              <a:lvl9pPr marL="3886200" indent="-228600" algn="ctr" eaLnBrk="0" fontAlgn="base" hangingPunct="0">
                <a:spcBef>
                  <a:spcPct val="0"/>
                </a:spcBef>
                <a:spcAft>
                  <a:spcPct val="0"/>
                </a:spcAft>
                <a:defRPr sz="1000">
                  <a:solidFill>
                    <a:srgbClr val="000000"/>
                  </a:solidFill>
                  <a:latin typeface="Arial" charset="0"/>
                </a:defRPr>
              </a:lvl9pPr>
            </a:lstStyle>
            <a:p>
              <a:pPr algn="ctr" eaLnBrk="1" hangingPunct="1"/>
              <a:r>
                <a:rPr lang="en-GB" sz="1200" dirty="0"/>
                <a:t>PRINT</a:t>
              </a:r>
              <a:br>
                <a:rPr lang="en-GB" sz="1200" dirty="0"/>
              </a:br>
              <a:r>
                <a:rPr lang="en-GB" sz="1200" dirty="0" smtClean="0"/>
                <a:t>"X positive"</a:t>
              </a:r>
              <a:endParaRPr lang="en-GB" sz="1200" dirty="0"/>
            </a:p>
          </p:txBody>
        </p:sp>
        <p:sp>
          <p:nvSpPr>
            <p:cNvPr id="12" name="Text Box 22"/>
            <p:cNvSpPr txBox="1">
              <a:spLocks noChangeArrowheads="1"/>
            </p:cNvSpPr>
            <p:nvPr/>
          </p:nvSpPr>
          <p:spPr bwMode="auto">
            <a:xfrm>
              <a:off x="2555875" y="5445224"/>
              <a:ext cx="1081088" cy="539750"/>
            </a:xfrm>
            <a:prstGeom prst="rect">
              <a:avLst/>
            </a:prstGeom>
            <a:solidFill>
              <a:srgbClr val="CCECFF"/>
            </a:solidFill>
            <a:ln w="12700" algn="ctr">
              <a:solidFill>
                <a:schemeClr val="tx1"/>
              </a:solidFill>
              <a:miter lim="800000"/>
              <a:headEnd/>
              <a:tailEnd/>
            </a:ln>
          </p:spPr>
          <p:txBody>
            <a:bodyPr anchor="ctr" anchorCtr="1"/>
            <a:lstStyle>
              <a:lvl1pPr eaLnBrk="0" hangingPunct="0">
                <a:defRPr sz="1000">
                  <a:solidFill>
                    <a:srgbClr val="000000"/>
                  </a:solidFill>
                  <a:latin typeface="Arial" charset="0"/>
                </a:defRPr>
              </a:lvl1pPr>
              <a:lvl2pPr marL="742950" indent="-285750" eaLnBrk="0" hangingPunct="0">
                <a:defRPr sz="1000">
                  <a:solidFill>
                    <a:srgbClr val="000000"/>
                  </a:solidFill>
                  <a:latin typeface="Arial" charset="0"/>
                </a:defRPr>
              </a:lvl2pPr>
              <a:lvl3pPr marL="1143000" indent="-228600" eaLnBrk="0" hangingPunct="0">
                <a:defRPr sz="1000">
                  <a:solidFill>
                    <a:srgbClr val="000000"/>
                  </a:solidFill>
                  <a:latin typeface="Arial" charset="0"/>
                </a:defRPr>
              </a:lvl3pPr>
              <a:lvl4pPr marL="1600200" indent="-228600" eaLnBrk="0" hangingPunct="0">
                <a:defRPr sz="1000">
                  <a:solidFill>
                    <a:srgbClr val="000000"/>
                  </a:solidFill>
                  <a:latin typeface="Arial" charset="0"/>
                </a:defRPr>
              </a:lvl4pPr>
              <a:lvl5pPr marL="2057400" indent="-228600" eaLnBrk="0" hangingPunct="0">
                <a:defRPr sz="1000">
                  <a:solidFill>
                    <a:srgbClr val="000000"/>
                  </a:solidFill>
                  <a:latin typeface="Arial" charset="0"/>
                </a:defRPr>
              </a:lvl5pPr>
              <a:lvl6pPr marL="2514600" indent="-228600" algn="ctr" eaLnBrk="0" fontAlgn="base" hangingPunct="0">
                <a:spcBef>
                  <a:spcPct val="0"/>
                </a:spcBef>
                <a:spcAft>
                  <a:spcPct val="0"/>
                </a:spcAft>
                <a:defRPr sz="1000">
                  <a:solidFill>
                    <a:srgbClr val="000000"/>
                  </a:solidFill>
                  <a:latin typeface="Arial" charset="0"/>
                </a:defRPr>
              </a:lvl6pPr>
              <a:lvl7pPr marL="2971800" indent="-228600" algn="ctr" eaLnBrk="0" fontAlgn="base" hangingPunct="0">
                <a:spcBef>
                  <a:spcPct val="0"/>
                </a:spcBef>
                <a:spcAft>
                  <a:spcPct val="0"/>
                </a:spcAft>
                <a:defRPr sz="1000">
                  <a:solidFill>
                    <a:srgbClr val="000000"/>
                  </a:solidFill>
                  <a:latin typeface="Arial" charset="0"/>
                </a:defRPr>
              </a:lvl7pPr>
              <a:lvl8pPr marL="3429000" indent="-228600" algn="ctr" eaLnBrk="0" fontAlgn="base" hangingPunct="0">
                <a:spcBef>
                  <a:spcPct val="0"/>
                </a:spcBef>
                <a:spcAft>
                  <a:spcPct val="0"/>
                </a:spcAft>
                <a:defRPr sz="1000">
                  <a:solidFill>
                    <a:srgbClr val="000000"/>
                  </a:solidFill>
                  <a:latin typeface="Arial" charset="0"/>
                </a:defRPr>
              </a:lvl8pPr>
              <a:lvl9pPr marL="3886200" indent="-228600" algn="ctr" eaLnBrk="0" fontAlgn="base" hangingPunct="0">
                <a:spcBef>
                  <a:spcPct val="0"/>
                </a:spcBef>
                <a:spcAft>
                  <a:spcPct val="0"/>
                </a:spcAft>
                <a:defRPr sz="1000">
                  <a:solidFill>
                    <a:srgbClr val="000000"/>
                  </a:solidFill>
                  <a:latin typeface="Arial" charset="0"/>
                </a:defRPr>
              </a:lvl9pPr>
            </a:lstStyle>
            <a:p>
              <a:pPr algn="ctr" eaLnBrk="1" hangingPunct="1"/>
              <a:r>
                <a:rPr lang="en-GB" sz="1200" dirty="0"/>
                <a:t>PRINT</a:t>
              </a:r>
              <a:br>
                <a:rPr lang="en-GB" sz="1200" dirty="0"/>
              </a:br>
              <a:r>
                <a:rPr lang="en-GB" sz="1200" dirty="0" smtClean="0"/>
                <a:t>"X not more"</a:t>
              </a:r>
              <a:endParaRPr lang="en-GB" sz="1200" dirty="0"/>
            </a:p>
          </p:txBody>
        </p:sp>
        <p:sp>
          <p:nvSpPr>
            <p:cNvPr id="13" name="Text Box 23"/>
            <p:cNvSpPr txBox="1">
              <a:spLocks noChangeArrowheads="1"/>
            </p:cNvSpPr>
            <p:nvPr/>
          </p:nvSpPr>
          <p:spPr bwMode="auto">
            <a:xfrm>
              <a:off x="4067944" y="5229200"/>
              <a:ext cx="1081087" cy="539750"/>
            </a:xfrm>
            <a:prstGeom prst="rect">
              <a:avLst/>
            </a:prstGeom>
            <a:solidFill>
              <a:srgbClr val="CCECFF"/>
            </a:solidFill>
            <a:ln w="12700" algn="ctr">
              <a:solidFill>
                <a:schemeClr val="tx1"/>
              </a:solidFill>
              <a:miter lim="800000"/>
              <a:headEnd/>
              <a:tailEnd/>
            </a:ln>
          </p:spPr>
          <p:txBody>
            <a:bodyPr anchor="ctr" anchorCtr="1"/>
            <a:lstStyle>
              <a:lvl1pPr eaLnBrk="0" hangingPunct="0">
                <a:defRPr sz="1000">
                  <a:solidFill>
                    <a:srgbClr val="000000"/>
                  </a:solidFill>
                  <a:latin typeface="Arial" charset="0"/>
                </a:defRPr>
              </a:lvl1pPr>
              <a:lvl2pPr marL="742950" indent="-285750" eaLnBrk="0" hangingPunct="0">
                <a:defRPr sz="1000">
                  <a:solidFill>
                    <a:srgbClr val="000000"/>
                  </a:solidFill>
                  <a:latin typeface="Arial" charset="0"/>
                </a:defRPr>
              </a:lvl2pPr>
              <a:lvl3pPr marL="1143000" indent="-228600" eaLnBrk="0" hangingPunct="0">
                <a:defRPr sz="1000">
                  <a:solidFill>
                    <a:srgbClr val="000000"/>
                  </a:solidFill>
                  <a:latin typeface="Arial" charset="0"/>
                </a:defRPr>
              </a:lvl3pPr>
              <a:lvl4pPr marL="1600200" indent="-228600" eaLnBrk="0" hangingPunct="0">
                <a:defRPr sz="1000">
                  <a:solidFill>
                    <a:srgbClr val="000000"/>
                  </a:solidFill>
                  <a:latin typeface="Arial" charset="0"/>
                </a:defRPr>
              </a:lvl4pPr>
              <a:lvl5pPr marL="2057400" indent="-228600" eaLnBrk="0" hangingPunct="0">
                <a:defRPr sz="1000">
                  <a:solidFill>
                    <a:srgbClr val="000000"/>
                  </a:solidFill>
                  <a:latin typeface="Arial" charset="0"/>
                </a:defRPr>
              </a:lvl5pPr>
              <a:lvl6pPr marL="2514600" indent="-228600" algn="ctr" eaLnBrk="0" fontAlgn="base" hangingPunct="0">
                <a:spcBef>
                  <a:spcPct val="0"/>
                </a:spcBef>
                <a:spcAft>
                  <a:spcPct val="0"/>
                </a:spcAft>
                <a:defRPr sz="1000">
                  <a:solidFill>
                    <a:srgbClr val="000000"/>
                  </a:solidFill>
                  <a:latin typeface="Arial" charset="0"/>
                </a:defRPr>
              </a:lvl6pPr>
              <a:lvl7pPr marL="2971800" indent="-228600" algn="ctr" eaLnBrk="0" fontAlgn="base" hangingPunct="0">
                <a:spcBef>
                  <a:spcPct val="0"/>
                </a:spcBef>
                <a:spcAft>
                  <a:spcPct val="0"/>
                </a:spcAft>
                <a:defRPr sz="1000">
                  <a:solidFill>
                    <a:srgbClr val="000000"/>
                  </a:solidFill>
                  <a:latin typeface="Arial" charset="0"/>
                </a:defRPr>
              </a:lvl7pPr>
              <a:lvl8pPr marL="3429000" indent="-228600" algn="ctr" eaLnBrk="0" fontAlgn="base" hangingPunct="0">
                <a:spcBef>
                  <a:spcPct val="0"/>
                </a:spcBef>
                <a:spcAft>
                  <a:spcPct val="0"/>
                </a:spcAft>
                <a:defRPr sz="1000">
                  <a:solidFill>
                    <a:srgbClr val="000000"/>
                  </a:solidFill>
                  <a:latin typeface="Arial" charset="0"/>
                </a:defRPr>
              </a:lvl8pPr>
              <a:lvl9pPr marL="3886200" indent="-228600" algn="ctr" eaLnBrk="0" fontAlgn="base" hangingPunct="0">
                <a:spcBef>
                  <a:spcPct val="0"/>
                </a:spcBef>
                <a:spcAft>
                  <a:spcPct val="0"/>
                </a:spcAft>
                <a:defRPr sz="1000">
                  <a:solidFill>
                    <a:srgbClr val="000000"/>
                  </a:solidFill>
                  <a:latin typeface="Arial" charset="0"/>
                </a:defRPr>
              </a:lvl9pPr>
            </a:lstStyle>
            <a:p>
              <a:pPr algn="ctr" eaLnBrk="1" hangingPunct="1"/>
              <a:r>
                <a:rPr lang="en-GB" sz="1200" dirty="0"/>
                <a:t>PRINT</a:t>
              </a:r>
              <a:br>
                <a:rPr lang="en-GB" sz="1200" dirty="0"/>
              </a:br>
              <a:r>
                <a:rPr lang="en-GB" sz="1200" dirty="0" smtClean="0"/>
                <a:t>"X more"</a:t>
              </a:r>
              <a:endParaRPr lang="en-GB" sz="1200" dirty="0"/>
            </a:p>
          </p:txBody>
        </p:sp>
        <p:sp>
          <p:nvSpPr>
            <p:cNvPr id="14" name="AutoShape 18"/>
            <p:cNvSpPr>
              <a:spLocks noChangeArrowheads="1"/>
            </p:cNvSpPr>
            <p:nvPr/>
          </p:nvSpPr>
          <p:spPr bwMode="auto">
            <a:xfrm>
              <a:off x="2700338" y="2577656"/>
              <a:ext cx="792162" cy="792163"/>
            </a:xfrm>
            <a:prstGeom prst="diamond">
              <a:avLst/>
            </a:prstGeom>
            <a:solidFill>
              <a:srgbClr val="CCEC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rIns="36000" anchor="ctr"/>
            <a:lstStyle/>
            <a:p>
              <a:pPr algn="ctr"/>
              <a:r>
                <a:rPr lang="en-US" sz="1200" dirty="0" smtClean="0"/>
                <a:t>If</a:t>
              </a:r>
              <a:br>
                <a:rPr lang="en-US" sz="1200" dirty="0" smtClean="0"/>
              </a:br>
              <a:r>
                <a:rPr lang="en-US" sz="1200" dirty="0" smtClean="0"/>
                <a:t>X </a:t>
              </a:r>
              <a:r>
                <a:rPr lang="en-US" sz="1200" dirty="0"/>
                <a:t>&gt; 0</a:t>
              </a:r>
            </a:p>
          </p:txBody>
        </p:sp>
        <p:sp>
          <p:nvSpPr>
            <p:cNvPr id="15" name="AutoShape 19"/>
            <p:cNvSpPr>
              <a:spLocks noChangeArrowheads="1"/>
            </p:cNvSpPr>
            <p:nvPr/>
          </p:nvSpPr>
          <p:spPr bwMode="auto">
            <a:xfrm>
              <a:off x="2700338" y="4405229"/>
              <a:ext cx="792162" cy="792163"/>
            </a:xfrm>
            <a:prstGeom prst="diamond">
              <a:avLst/>
            </a:prstGeom>
            <a:solidFill>
              <a:srgbClr val="CCEC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rIns="36000" anchor="ctr"/>
            <a:lstStyle/>
            <a:p>
              <a:pPr algn="ctr"/>
              <a:r>
                <a:rPr lang="en-US" sz="1200" dirty="0" smtClean="0"/>
                <a:t>If</a:t>
              </a:r>
              <a:br>
                <a:rPr lang="en-US" sz="1200" dirty="0" smtClean="0"/>
              </a:br>
              <a:r>
                <a:rPr lang="en-US" sz="1200" dirty="0" smtClean="0"/>
                <a:t>X </a:t>
              </a:r>
              <a:r>
                <a:rPr lang="en-US" sz="1200" dirty="0"/>
                <a:t>&gt; Y</a:t>
              </a:r>
            </a:p>
          </p:txBody>
        </p:sp>
        <p:cxnSp>
          <p:nvCxnSpPr>
            <p:cNvPr id="16" name="AutoShape 28"/>
            <p:cNvCxnSpPr>
              <a:cxnSpLocks noChangeShapeType="1"/>
              <a:stCxn id="14" idx="2"/>
              <a:endCxn id="10" idx="0"/>
            </p:cNvCxnSpPr>
            <p:nvPr/>
          </p:nvCxnSpPr>
          <p:spPr bwMode="auto">
            <a:xfrm>
              <a:off x="3096419" y="3369819"/>
              <a:ext cx="0" cy="203371"/>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29"/>
            <p:cNvCxnSpPr>
              <a:cxnSpLocks noChangeShapeType="1"/>
              <a:stCxn id="10" idx="2"/>
              <a:endCxn id="15" idx="0"/>
            </p:cNvCxnSpPr>
            <p:nvPr/>
          </p:nvCxnSpPr>
          <p:spPr bwMode="auto">
            <a:xfrm>
              <a:off x="3096419" y="4112940"/>
              <a:ext cx="0" cy="292289"/>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0"/>
            <p:cNvCxnSpPr>
              <a:cxnSpLocks noChangeShapeType="1"/>
              <a:stCxn id="15" idx="2"/>
              <a:endCxn id="12" idx="0"/>
            </p:cNvCxnSpPr>
            <p:nvPr/>
          </p:nvCxnSpPr>
          <p:spPr bwMode="auto">
            <a:xfrm>
              <a:off x="3096419" y="5197392"/>
              <a:ext cx="0" cy="24783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1"/>
            <p:cNvCxnSpPr>
              <a:cxnSpLocks noChangeShapeType="1"/>
              <a:stCxn id="14" idx="3"/>
              <a:endCxn id="11" idx="0"/>
            </p:cNvCxnSpPr>
            <p:nvPr/>
          </p:nvCxnSpPr>
          <p:spPr bwMode="auto">
            <a:xfrm>
              <a:off x="3492500" y="2973738"/>
              <a:ext cx="1115988" cy="347982"/>
            </a:xfrm>
            <a:prstGeom prst="bentConnector2">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2"/>
            <p:cNvCxnSpPr>
              <a:cxnSpLocks noChangeShapeType="1"/>
              <a:stCxn id="11" idx="2"/>
              <a:endCxn id="15" idx="0"/>
            </p:cNvCxnSpPr>
            <p:nvPr/>
          </p:nvCxnSpPr>
          <p:spPr bwMode="auto">
            <a:xfrm rot="5400000">
              <a:off x="3580575" y="3377315"/>
              <a:ext cx="543759" cy="1512069"/>
            </a:xfrm>
            <a:prstGeom prst="bentConnector3">
              <a:avLst>
                <a:gd name="adj1" fmla="val 74523"/>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3"/>
            <p:cNvCxnSpPr>
              <a:cxnSpLocks noChangeShapeType="1"/>
              <a:stCxn id="15" idx="3"/>
              <a:endCxn id="13" idx="0"/>
            </p:cNvCxnSpPr>
            <p:nvPr/>
          </p:nvCxnSpPr>
          <p:spPr bwMode="auto">
            <a:xfrm>
              <a:off x="3492500" y="4801311"/>
              <a:ext cx="1115988" cy="427889"/>
            </a:xfrm>
            <a:prstGeom prst="bentConnector2">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6"/>
            <p:cNvCxnSpPr>
              <a:cxnSpLocks noChangeShapeType="1"/>
              <a:stCxn id="13" idx="2"/>
            </p:cNvCxnSpPr>
            <p:nvPr/>
          </p:nvCxnSpPr>
          <p:spPr bwMode="auto">
            <a:xfrm rot="5400000">
              <a:off x="3624622" y="5240748"/>
              <a:ext cx="455665" cy="1512069"/>
            </a:xfrm>
            <a:prstGeom prst="bentConnector2">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38"/>
            <p:cNvSpPr txBox="1">
              <a:spLocks noChangeArrowheads="1"/>
            </p:cNvSpPr>
            <p:nvPr/>
          </p:nvSpPr>
          <p:spPr bwMode="auto">
            <a:xfrm>
              <a:off x="3513138" y="2741364"/>
              <a:ext cx="277812" cy="2746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rgbClr val="000000"/>
                  </a:solidFill>
                  <a:latin typeface="Arial" charset="0"/>
                </a:defRPr>
              </a:lvl1pPr>
              <a:lvl2pPr marL="742950" indent="-285750" eaLnBrk="0" hangingPunct="0">
                <a:defRPr sz="1000">
                  <a:solidFill>
                    <a:srgbClr val="000000"/>
                  </a:solidFill>
                  <a:latin typeface="Arial" charset="0"/>
                </a:defRPr>
              </a:lvl2pPr>
              <a:lvl3pPr marL="1143000" indent="-228600" eaLnBrk="0" hangingPunct="0">
                <a:defRPr sz="1000">
                  <a:solidFill>
                    <a:srgbClr val="000000"/>
                  </a:solidFill>
                  <a:latin typeface="Arial" charset="0"/>
                </a:defRPr>
              </a:lvl3pPr>
              <a:lvl4pPr marL="1600200" indent="-228600" eaLnBrk="0" hangingPunct="0">
                <a:defRPr sz="1000">
                  <a:solidFill>
                    <a:srgbClr val="000000"/>
                  </a:solidFill>
                  <a:latin typeface="Arial" charset="0"/>
                </a:defRPr>
              </a:lvl4pPr>
              <a:lvl5pPr marL="2057400" indent="-228600" eaLnBrk="0" hangingPunct="0">
                <a:defRPr sz="1000">
                  <a:solidFill>
                    <a:srgbClr val="000000"/>
                  </a:solidFill>
                  <a:latin typeface="Arial" charset="0"/>
                </a:defRPr>
              </a:lvl5pPr>
              <a:lvl6pPr marL="2514600" indent="-228600" algn="ctr" eaLnBrk="0" fontAlgn="base" hangingPunct="0">
                <a:spcBef>
                  <a:spcPct val="0"/>
                </a:spcBef>
                <a:spcAft>
                  <a:spcPct val="0"/>
                </a:spcAft>
                <a:defRPr sz="1000">
                  <a:solidFill>
                    <a:srgbClr val="000000"/>
                  </a:solidFill>
                  <a:latin typeface="Arial" charset="0"/>
                </a:defRPr>
              </a:lvl6pPr>
              <a:lvl7pPr marL="2971800" indent="-228600" algn="ctr" eaLnBrk="0" fontAlgn="base" hangingPunct="0">
                <a:spcBef>
                  <a:spcPct val="0"/>
                </a:spcBef>
                <a:spcAft>
                  <a:spcPct val="0"/>
                </a:spcAft>
                <a:defRPr sz="1000">
                  <a:solidFill>
                    <a:srgbClr val="000000"/>
                  </a:solidFill>
                  <a:latin typeface="Arial" charset="0"/>
                </a:defRPr>
              </a:lvl7pPr>
              <a:lvl8pPr marL="3429000" indent="-228600" algn="ctr" eaLnBrk="0" fontAlgn="base" hangingPunct="0">
                <a:spcBef>
                  <a:spcPct val="0"/>
                </a:spcBef>
                <a:spcAft>
                  <a:spcPct val="0"/>
                </a:spcAft>
                <a:defRPr sz="1000">
                  <a:solidFill>
                    <a:srgbClr val="000000"/>
                  </a:solidFill>
                  <a:latin typeface="Arial" charset="0"/>
                </a:defRPr>
              </a:lvl8pPr>
              <a:lvl9pPr marL="3886200" indent="-228600" algn="ctr" eaLnBrk="0" fontAlgn="base" hangingPunct="0">
                <a:spcBef>
                  <a:spcPct val="0"/>
                </a:spcBef>
                <a:spcAft>
                  <a:spcPct val="0"/>
                </a:spcAft>
                <a:defRPr sz="1000">
                  <a:solidFill>
                    <a:srgbClr val="000000"/>
                  </a:solidFill>
                  <a:latin typeface="Arial" charset="0"/>
                </a:defRPr>
              </a:lvl9pPr>
            </a:lstStyle>
            <a:p>
              <a:pPr eaLnBrk="1" hangingPunct="1"/>
              <a:r>
                <a:rPr lang="en-GB" sz="1200" b="1" dirty="0"/>
                <a:t>T</a:t>
              </a:r>
            </a:p>
          </p:txBody>
        </p:sp>
        <p:sp>
          <p:nvSpPr>
            <p:cNvPr id="24" name="Text Box 39"/>
            <p:cNvSpPr txBox="1">
              <a:spLocks noChangeArrowheads="1"/>
            </p:cNvSpPr>
            <p:nvPr/>
          </p:nvSpPr>
          <p:spPr bwMode="auto">
            <a:xfrm>
              <a:off x="3482975" y="4571603"/>
              <a:ext cx="277813" cy="2746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rgbClr val="000000"/>
                  </a:solidFill>
                  <a:latin typeface="Arial" charset="0"/>
                </a:defRPr>
              </a:lvl1pPr>
              <a:lvl2pPr marL="742950" indent="-285750" eaLnBrk="0" hangingPunct="0">
                <a:defRPr sz="1000">
                  <a:solidFill>
                    <a:srgbClr val="000000"/>
                  </a:solidFill>
                  <a:latin typeface="Arial" charset="0"/>
                </a:defRPr>
              </a:lvl2pPr>
              <a:lvl3pPr marL="1143000" indent="-228600" eaLnBrk="0" hangingPunct="0">
                <a:defRPr sz="1000">
                  <a:solidFill>
                    <a:srgbClr val="000000"/>
                  </a:solidFill>
                  <a:latin typeface="Arial" charset="0"/>
                </a:defRPr>
              </a:lvl3pPr>
              <a:lvl4pPr marL="1600200" indent="-228600" eaLnBrk="0" hangingPunct="0">
                <a:defRPr sz="1000">
                  <a:solidFill>
                    <a:srgbClr val="000000"/>
                  </a:solidFill>
                  <a:latin typeface="Arial" charset="0"/>
                </a:defRPr>
              </a:lvl4pPr>
              <a:lvl5pPr marL="2057400" indent="-228600" eaLnBrk="0" hangingPunct="0">
                <a:defRPr sz="1000">
                  <a:solidFill>
                    <a:srgbClr val="000000"/>
                  </a:solidFill>
                  <a:latin typeface="Arial" charset="0"/>
                </a:defRPr>
              </a:lvl5pPr>
              <a:lvl6pPr marL="2514600" indent="-228600" algn="ctr" eaLnBrk="0" fontAlgn="base" hangingPunct="0">
                <a:spcBef>
                  <a:spcPct val="0"/>
                </a:spcBef>
                <a:spcAft>
                  <a:spcPct val="0"/>
                </a:spcAft>
                <a:defRPr sz="1000">
                  <a:solidFill>
                    <a:srgbClr val="000000"/>
                  </a:solidFill>
                  <a:latin typeface="Arial" charset="0"/>
                </a:defRPr>
              </a:lvl6pPr>
              <a:lvl7pPr marL="2971800" indent="-228600" algn="ctr" eaLnBrk="0" fontAlgn="base" hangingPunct="0">
                <a:spcBef>
                  <a:spcPct val="0"/>
                </a:spcBef>
                <a:spcAft>
                  <a:spcPct val="0"/>
                </a:spcAft>
                <a:defRPr sz="1000">
                  <a:solidFill>
                    <a:srgbClr val="000000"/>
                  </a:solidFill>
                  <a:latin typeface="Arial" charset="0"/>
                </a:defRPr>
              </a:lvl7pPr>
              <a:lvl8pPr marL="3429000" indent="-228600" algn="ctr" eaLnBrk="0" fontAlgn="base" hangingPunct="0">
                <a:spcBef>
                  <a:spcPct val="0"/>
                </a:spcBef>
                <a:spcAft>
                  <a:spcPct val="0"/>
                </a:spcAft>
                <a:defRPr sz="1000">
                  <a:solidFill>
                    <a:srgbClr val="000000"/>
                  </a:solidFill>
                  <a:latin typeface="Arial" charset="0"/>
                </a:defRPr>
              </a:lvl8pPr>
              <a:lvl9pPr marL="3886200" indent="-228600" algn="ctr" eaLnBrk="0" fontAlgn="base" hangingPunct="0">
                <a:spcBef>
                  <a:spcPct val="0"/>
                </a:spcBef>
                <a:spcAft>
                  <a:spcPct val="0"/>
                </a:spcAft>
                <a:defRPr sz="1000">
                  <a:solidFill>
                    <a:srgbClr val="000000"/>
                  </a:solidFill>
                  <a:latin typeface="Arial" charset="0"/>
                </a:defRPr>
              </a:lvl9pPr>
            </a:lstStyle>
            <a:p>
              <a:pPr eaLnBrk="1" hangingPunct="1"/>
              <a:r>
                <a:rPr lang="en-GB" sz="1200" b="1" dirty="0"/>
                <a:t>T</a:t>
              </a:r>
            </a:p>
          </p:txBody>
        </p:sp>
        <p:sp>
          <p:nvSpPr>
            <p:cNvPr id="25" name="Text Box 40"/>
            <p:cNvSpPr txBox="1">
              <a:spLocks noChangeArrowheads="1"/>
            </p:cNvSpPr>
            <p:nvPr/>
          </p:nvSpPr>
          <p:spPr bwMode="auto">
            <a:xfrm>
              <a:off x="2852738" y="3283620"/>
              <a:ext cx="277812" cy="27463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rgbClr val="000000"/>
                  </a:solidFill>
                  <a:latin typeface="Arial" charset="0"/>
                </a:defRPr>
              </a:lvl1pPr>
              <a:lvl2pPr marL="742950" indent="-285750" eaLnBrk="0" hangingPunct="0">
                <a:defRPr sz="1000">
                  <a:solidFill>
                    <a:srgbClr val="000000"/>
                  </a:solidFill>
                  <a:latin typeface="Arial" charset="0"/>
                </a:defRPr>
              </a:lvl2pPr>
              <a:lvl3pPr marL="1143000" indent="-228600" eaLnBrk="0" hangingPunct="0">
                <a:defRPr sz="1000">
                  <a:solidFill>
                    <a:srgbClr val="000000"/>
                  </a:solidFill>
                  <a:latin typeface="Arial" charset="0"/>
                </a:defRPr>
              </a:lvl3pPr>
              <a:lvl4pPr marL="1600200" indent="-228600" eaLnBrk="0" hangingPunct="0">
                <a:defRPr sz="1000">
                  <a:solidFill>
                    <a:srgbClr val="000000"/>
                  </a:solidFill>
                  <a:latin typeface="Arial" charset="0"/>
                </a:defRPr>
              </a:lvl4pPr>
              <a:lvl5pPr marL="2057400" indent="-228600" eaLnBrk="0" hangingPunct="0">
                <a:defRPr sz="1000">
                  <a:solidFill>
                    <a:srgbClr val="000000"/>
                  </a:solidFill>
                  <a:latin typeface="Arial" charset="0"/>
                </a:defRPr>
              </a:lvl5pPr>
              <a:lvl6pPr marL="2514600" indent="-228600" algn="ctr" eaLnBrk="0" fontAlgn="base" hangingPunct="0">
                <a:spcBef>
                  <a:spcPct val="0"/>
                </a:spcBef>
                <a:spcAft>
                  <a:spcPct val="0"/>
                </a:spcAft>
                <a:defRPr sz="1000">
                  <a:solidFill>
                    <a:srgbClr val="000000"/>
                  </a:solidFill>
                  <a:latin typeface="Arial" charset="0"/>
                </a:defRPr>
              </a:lvl6pPr>
              <a:lvl7pPr marL="2971800" indent="-228600" algn="ctr" eaLnBrk="0" fontAlgn="base" hangingPunct="0">
                <a:spcBef>
                  <a:spcPct val="0"/>
                </a:spcBef>
                <a:spcAft>
                  <a:spcPct val="0"/>
                </a:spcAft>
                <a:defRPr sz="1000">
                  <a:solidFill>
                    <a:srgbClr val="000000"/>
                  </a:solidFill>
                  <a:latin typeface="Arial" charset="0"/>
                </a:defRPr>
              </a:lvl7pPr>
              <a:lvl8pPr marL="3429000" indent="-228600" algn="ctr" eaLnBrk="0" fontAlgn="base" hangingPunct="0">
                <a:spcBef>
                  <a:spcPct val="0"/>
                </a:spcBef>
                <a:spcAft>
                  <a:spcPct val="0"/>
                </a:spcAft>
                <a:defRPr sz="1000">
                  <a:solidFill>
                    <a:srgbClr val="000000"/>
                  </a:solidFill>
                  <a:latin typeface="Arial" charset="0"/>
                </a:defRPr>
              </a:lvl8pPr>
              <a:lvl9pPr marL="3886200" indent="-228600" algn="ctr" eaLnBrk="0" fontAlgn="base" hangingPunct="0">
                <a:spcBef>
                  <a:spcPct val="0"/>
                </a:spcBef>
                <a:spcAft>
                  <a:spcPct val="0"/>
                </a:spcAft>
                <a:defRPr sz="1000">
                  <a:solidFill>
                    <a:srgbClr val="000000"/>
                  </a:solidFill>
                  <a:latin typeface="Arial" charset="0"/>
                </a:defRPr>
              </a:lvl9pPr>
            </a:lstStyle>
            <a:p>
              <a:pPr eaLnBrk="1" hangingPunct="1"/>
              <a:r>
                <a:rPr lang="en-GB" sz="1200" b="1" dirty="0"/>
                <a:t>F</a:t>
              </a:r>
            </a:p>
          </p:txBody>
        </p:sp>
        <p:sp>
          <p:nvSpPr>
            <p:cNvPr id="26" name="Text Box 41"/>
            <p:cNvSpPr txBox="1">
              <a:spLocks noChangeArrowheads="1"/>
            </p:cNvSpPr>
            <p:nvPr/>
          </p:nvSpPr>
          <p:spPr bwMode="auto">
            <a:xfrm>
              <a:off x="2878138" y="5157192"/>
              <a:ext cx="277812" cy="2746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000">
                  <a:solidFill>
                    <a:srgbClr val="000000"/>
                  </a:solidFill>
                  <a:latin typeface="Arial" charset="0"/>
                </a:defRPr>
              </a:lvl1pPr>
              <a:lvl2pPr marL="742950" indent="-285750" eaLnBrk="0" hangingPunct="0">
                <a:defRPr sz="1000">
                  <a:solidFill>
                    <a:srgbClr val="000000"/>
                  </a:solidFill>
                  <a:latin typeface="Arial" charset="0"/>
                </a:defRPr>
              </a:lvl2pPr>
              <a:lvl3pPr marL="1143000" indent="-228600" eaLnBrk="0" hangingPunct="0">
                <a:defRPr sz="1000">
                  <a:solidFill>
                    <a:srgbClr val="000000"/>
                  </a:solidFill>
                  <a:latin typeface="Arial" charset="0"/>
                </a:defRPr>
              </a:lvl3pPr>
              <a:lvl4pPr marL="1600200" indent="-228600" eaLnBrk="0" hangingPunct="0">
                <a:defRPr sz="1000">
                  <a:solidFill>
                    <a:srgbClr val="000000"/>
                  </a:solidFill>
                  <a:latin typeface="Arial" charset="0"/>
                </a:defRPr>
              </a:lvl4pPr>
              <a:lvl5pPr marL="2057400" indent="-228600" eaLnBrk="0" hangingPunct="0">
                <a:defRPr sz="1000">
                  <a:solidFill>
                    <a:srgbClr val="000000"/>
                  </a:solidFill>
                  <a:latin typeface="Arial" charset="0"/>
                </a:defRPr>
              </a:lvl5pPr>
              <a:lvl6pPr marL="2514600" indent="-228600" algn="ctr" eaLnBrk="0" fontAlgn="base" hangingPunct="0">
                <a:spcBef>
                  <a:spcPct val="0"/>
                </a:spcBef>
                <a:spcAft>
                  <a:spcPct val="0"/>
                </a:spcAft>
                <a:defRPr sz="1000">
                  <a:solidFill>
                    <a:srgbClr val="000000"/>
                  </a:solidFill>
                  <a:latin typeface="Arial" charset="0"/>
                </a:defRPr>
              </a:lvl6pPr>
              <a:lvl7pPr marL="2971800" indent="-228600" algn="ctr" eaLnBrk="0" fontAlgn="base" hangingPunct="0">
                <a:spcBef>
                  <a:spcPct val="0"/>
                </a:spcBef>
                <a:spcAft>
                  <a:spcPct val="0"/>
                </a:spcAft>
                <a:defRPr sz="1000">
                  <a:solidFill>
                    <a:srgbClr val="000000"/>
                  </a:solidFill>
                  <a:latin typeface="Arial" charset="0"/>
                </a:defRPr>
              </a:lvl7pPr>
              <a:lvl8pPr marL="3429000" indent="-228600" algn="ctr" eaLnBrk="0" fontAlgn="base" hangingPunct="0">
                <a:spcBef>
                  <a:spcPct val="0"/>
                </a:spcBef>
                <a:spcAft>
                  <a:spcPct val="0"/>
                </a:spcAft>
                <a:defRPr sz="1000">
                  <a:solidFill>
                    <a:srgbClr val="000000"/>
                  </a:solidFill>
                  <a:latin typeface="Arial" charset="0"/>
                </a:defRPr>
              </a:lvl8pPr>
              <a:lvl9pPr marL="3886200" indent="-228600" algn="ctr" eaLnBrk="0" fontAlgn="base" hangingPunct="0">
                <a:spcBef>
                  <a:spcPct val="0"/>
                </a:spcBef>
                <a:spcAft>
                  <a:spcPct val="0"/>
                </a:spcAft>
                <a:defRPr sz="1000">
                  <a:solidFill>
                    <a:srgbClr val="000000"/>
                  </a:solidFill>
                  <a:latin typeface="Arial" charset="0"/>
                </a:defRPr>
              </a:lvl9pPr>
            </a:lstStyle>
            <a:p>
              <a:pPr eaLnBrk="1" hangingPunct="1"/>
              <a:r>
                <a:rPr lang="en-GB" sz="1200" b="1" dirty="0"/>
                <a:t>F</a:t>
              </a:r>
            </a:p>
          </p:txBody>
        </p:sp>
        <p:sp>
          <p:nvSpPr>
            <p:cNvPr id="27" name="Text Box 12"/>
            <p:cNvSpPr txBox="1">
              <a:spLocks noChangeArrowheads="1"/>
            </p:cNvSpPr>
            <p:nvPr/>
          </p:nvSpPr>
          <p:spPr bwMode="auto">
            <a:xfrm>
              <a:off x="2700379" y="1217964"/>
              <a:ext cx="792081" cy="432016"/>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eaLnBrk="1" hangingPunct="1"/>
              <a:r>
                <a:rPr lang="en-GB" sz="1200" dirty="0">
                  <a:solidFill>
                    <a:schemeClr val="tx1"/>
                  </a:solidFill>
                  <a:cs typeface="Arial" charset="0"/>
                </a:rPr>
                <a:t>READ X</a:t>
              </a:r>
            </a:p>
          </p:txBody>
        </p:sp>
        <p:sp>
          <p:nvSpPr>
            <p:cNvPr id="28" name="Text Box 12"/>
            <p:cNvSpPr txBox="1">
              <a:spLocks noChangeArrowheads="1"/>
            </p:cNvSpPr>
            <p:nvPr/>
          </p:nvSpPr>
          <p:spPr bwMode="auto">
            <a:xfrm>
              <a:off x="2700379" y="1897810"/>
              <a:ext cx="792081" cy="432016"/>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eaLnBrk="1" hangingPunct="1"/>
              <a:r>
                <a:rPr lang="en-GB" sz="1200" dirty="0">
                  <a:solidFill>
                    <a:schemeClr val="tx1"/>
                  </a:solidFill>
                  <a:cs typeface="Arial" charset="0"/>
                </a:rPr>
                <a:t>READ Y</a:t>
              </a:r>
            </a:p>
          </p:txBody>
        </p:sp>
        <p:cxnSp>
          <p:nvCxnSpPr>
            <p:cNvPr id="29" name="Straight Connector 7"/>
            <p:cNvCxnSpPr>
              <a:cxnSpLocks noChangeShapeType="1"/>
              <a:stCxn id="27" idx="2"/>
              <a:endCxn id="28" idx="0"/>
            </p:cNvCxnSpPr>
            <p:nvPr/>
          </p:nvCxnSpPr>
          <p:spPr bwMode="auto">
            <a:xfrm>
              <a:off x="3096420" y="1649980"/>
              <a:ext cx="0" cy="247830"/>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9"/>
            <p:cNvCxnSpPr>
              <a:cxnSpLocks noChangeShapeType="1"/>
              <a:stCxn id="28" idx="2"/>
              <a:endCxn id="14" idx="0"/>
            </p:cNvCxnSpPr>
            <p:nvPr/>
          </p:nvCxnSpPr>
          <p:spPr bwMode="auto">
            <a:xfrm flipH="1">
              <a:off x="3096419" y="2329826"/>
              <a:ext cx="1" cy="247830"/>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12"/>
            <p:cNvCxnSpPr>
              <a:cxnSpLocks noChangeShapeType="1"/>
              <a:stCxn id="12" idx="2"/>
            </p:cNvCxnSpPr>
            <p:nvPr/>
          </p:nvCxnSpPr>
          <p:spPr bwMode="auto">
            <a:xfrm>
              <a:off x="3096419" y="5984974"/>
              <a:ext cx="0" cy="479282"/>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4961299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720725" y="428625"/>
            <a:ext cx="5400675" cy="4049713"/>
          </a:xfrm>
        </p:spPr>
      </p:sp>
      <p:sp>
        <p:nvSpPr>
          <p:cNvPr id="8" name="Notes Placeholder 7"/>
          <p:cNvSpPr>
            <a:spLocks noGrp="1"/>
          </p:cNvSpPr>
          <p:nvPr>
            <p:ph type="body" idx="1"/>
          </p:nvPr>
        </p:nvSpPr>
        <p:spPr/>
        <p:txBody>
          <a:bodyPr/>
          <a:lstStyle/>
          <a:p>
            <a:r>
              <a:rPr lang="en-GB" u="sng" dirty="0" smtClean="0"/>
              <a:t>Answers</a:t>
            </a:r>
          </a:p>
          <a:p>
            <a:pPr marL="171450" indent="-171450">
              <a:buFont typeface="Arial" pitchFamily="34" charset="0"/>
              <a:buChar char="•"/>
            </a:pPr>
            <a:r>
              <a:rPr lang="en-GB" dirty="0" smtClean="0"/>
              <a:t>3 </a:t>
            </a:r>
            <a:r>
              <a:rPr lang="en-GB" dirty="0"/>
              <a:t>tests needed for 100% statement coverage.</a:t>
            </a:r>
          </a:p>
          <a:p>
            <a:pPr marL="171450" indent="-171450">
              <a:buFont typeface="Arial" pitchFamily="34" charset="0"/>
              <a:buChar char="•"/>
            </a:pPr>
            <a:r>
              <a:rPr lang="en-GB" dirty="0" smtClean="0"/>
              <a:t>3 </a:t>
            </a:r>
            <a:r>
              <a:rPr lang="en-GB" dirty="0"/>
              <a:t>tests needed for 100% decision coverage</a:t>
            </a:r>
            <a:r>
              <a:rPr lang="en-GB" dirty="0" smtClean="0"/>
              <a:t>.</a:t>
            </a:r>
          </a:p>
          <a:p>
            <a:endParaRPr lang="en-GB" dirty="0"/>
          </a:p>
          <a:p>
            <a:r>
              <a:rPr lang="en-GB" dirty="0"/>
              <a:t>Actual coverage achieved by a test </a:t>
            </a:r>
            <a:r>
              <a:rPr lang="en-GB" dirty="0" smtClean="0"/>
              <a:t>with</a:t>
            </a:r>
            <a:br>
              <a:rPr lang="en-GB" dirty="0" smtClean="0"/>
            </a:br>
            <a:r>
              <a:rPr lang="en-GB" dirty="0" smtClean="0"/>
              <a:t>New_Customer_Count </a:t>
            </a:r>
            <a:r>
              <a:rPr lang="en-GB" dirty="0"/>
              <a:t>= </a:t>
            </a:r>
            <a:r>
              <a:rPr lang="en-GB" dirty="0" smtClean="0"/>
              <a:t>0</a:t>
            </a:r>
            <a:r>
              <a:rPr lang="en-GB" dirty="0"/>
              <a:t>:</a:t>
            </a:r>
          </a:p>
          <a:p>
            <a:pPr marL="171450" indent="-171450">
              <a:buFont typeface="Arial" pitchFamily="34" charset="0"/>
              <a:buChar char="•"/>
            </a:pPr>
            <a:r>
              <a:rPr lang="en-GB" dirty="0"/>
              <a:t>Statement coverage = </a:t>
            </a:r>
            <a:r>
              <a:rPr lang="en-GB" dirty="0" smtClean="0"/>
              <a:t>3 </a:t>
            </a:r>
            <a:r>
              <a:rPr lang="en-GB" dirty="0"/>
              <a:t>/ </a:t>
            </a:r>
            <a:r>
              <a:rPr lang="en-GB" dirty="0" smtClean="0"/>
              <a:t>6 </a:t>
            </a:r>
            <a:r>
              <a:rPr lang="en-GB" dirty="0"/>
              <a:t>= </a:t>
            </a:r>
            <a:r>
              <a:rPr lang="en-GB" dirty="0" smtClean="0"/>
              <a:t>50</a:t>
            </a:r>
            <a:r>
              <a:rPr lang="en-GB" dirty="0"/>
              <a:t>%</a:t>
            </a:r>
          </a:p>
          <a:p>
            <a:pPr marL="171450" indent="-171450">
              <a:buFont typeface="Arial" pitchFamily="34" charset="0"/>
              <a:buChar char="•"/>
            </a:pPr>
            <a:r>
              <a:rPr lang="en-GB" dirty="0"/>
              <a:t>Decision coverage = 1 / </a:t>
            </a:r>
            <a:r>
              <a:rPr lang="en-GB" dirty="0" smtClean="0"/>
              <a:t>4 </a:t>
            </a:r>
            <a:r>
              <a:rPr lang="en-GB" dirty="0"/>
              <a:t>= </a:t>
            </a:r>
            <a:r>
              <a:rPr lang="en-GB" dirty="0" smtClean="0"/>
              <a:t>25%</a:t>
            </a:r>
            <a:endParaRPr lang="en-GB" dirty="0"/>
          </a:p>
          <a:p>
            <a:endParaRPr lang="en-GB" dirty="0"/>
          </a:p>
        </p:txBody>
      </p:sp>
      <p:grpSp>
        <p:nvGrpSpPr>
          <p:cNvPr id="28" name="Group 27"/>
          <p:cNvGrpSpPr/>
          <p:nvPr/>
        </p:nvGrpSpPr>
        <p:grpSpPr>
          <a:xfrm>
            <a:off x="3241675" y="5046663"/>
            <a:ext cx="3162300" cy="4206875"/>
            <a:chOff x="2124075" y="1503363"/>
            <a:chExt cx="3162300" cy="4206875"/>
          </a:xfrm>
        </p:grpSpPr>
        <p:sp>
          <p:nvSpPr>
            <p:cNvPr id="29" name="AutoShape 13"/>
            <p:cNvSpPr>
              <a:spLocks noChangeAspect="1" noChangeArrowheads="1"/>
            </p:cNvSpPr>
            <p:nvPr/>
          </p:nvSpPr>
          <p:spPr bwMode="auto">
            <a:xfrm>
              <a:off x="3356666" y="2174513"/>
              <a:ext cx="899947" cy="900141"/>
            </a:xfrm>
            <a:prstGeom prst="diamond">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t" anchorCtr="0"/>
            <a:lstStyle/>
            <a:p>
              <a:pPr algn="ctr"/>
              <a:r>
                <a:rPr lang="en-US" sz="1200" dirty="0" smtClean="0"/>
                <a:t>If</a:t>
              </a:r>
              <a:r>
                <a:rPr lang="en-US" sz="1200" dirty="0"/>
                <a:t/>
              </a:r>
              <a:br>
                <a:rPr lang="en-US" sz="1200" dirty="0"/>
              </a:br>
              <a:r>
                <a:rPr lang="en-US" sz="1200" dirty="0"/>
                <a:t>NCC = 0</a:t>
              </a:r>
            </a:p>
          </p:txBody>
        </p:sp>
        <p:sp>
          <p:nvSpPr>
            <p:cNvPr id="30" name="Text Box 20"/>
            <p:cNvSpPr txBox="1">
              <a:spLocks noChangeArrowheads="1"/>
            </p:cNvSpPr>
            <p:nvPr/>
          </p:nvSpPr>
          <p:spPr bwMode="auto">
            <a:xfrm>
              <a:off x="3573675" y="3052701"/>
              <a:ext cx="285898" cy="303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eaLnBrk="1" hangingPunct="1"/>
              <a:r>
                <a:rPr lang="en-GB" sz="1400" b="1" dirty="0">
                  <a:solidFill>
                    <a:schemeClr val="tx1"/>
                  </a:solidFill>
                  <a:cs typeface="Arial" charset="0"/>
                </a:rPr>
                <a:t>F</a:t>
              </a:r>
            </a:p>
          </p:txBody>
        </p:sp>
        <p:sp>
          <p:nvSpPr>
            <p:cNvPr id="31" name="Text Box 21"/>
            <p:cNvSpPr txBox="1">
              <a:spLocks noChangeArrowheads="1"/>
            </p:cNvSpPr>
            <p:nvPr/>
          </p:nvSpPr>
          <p:spPr bwMode="auto">
            <a:xfrm>
              <a:off x="4212184" y="2363671"/>
              <a:ext cx="285898" cy="303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eaLnBrk="1" hangingPunct="1"/>
              <a:r>
                <a:rPr lang="en-GB" sz="1400" b="1" dirty="0">
                  <a:solidFill>
                    <a:schemeClr val="tx1"/>
                  </a:solidFill>
                  <a:cs typeface="Arial" charset="0"/>
                </a:rPr>
                <a:t>T</a:t>
              </a:r>
            </a:p>
          </p:txBody>
        </p:sp>
        <p:cxnSp>
          <p:nvCxnSpPr>
            <p:cNvPr id="32" name="Elbow Connector 31"/>
            <p:cNvCxnSpPr>
              <a:stCxn id="29" idx="3"/>
              <a:endCxn id="33" idx="0"/>
            </p:cNvCxnSpPr>
            <p:nvPr/>
          </p:nvCxnSpPr>
          <p:spPr bwMode="auto">
            <a:xfrm>
              <a:off x="4256088" y="2624138"/>
              <a:ext cx="635000" cy="36830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 Box 12"/>
            <p:cNvSpPr txBox="1">
              <a:spLocks noChangeArrowheads="1"/>
            </p:cNvSpPr>
            <p:nvPr/>
          </p:nvSpPr>
          <p:spPr bwMode="auto">
            <a:xfrm>
              <a:off x="4494422" y="2992792"/>
              <a:ext cx="791953" cy="432068"/>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200" dirty="0">
                  <a:solidFill>
                    <a:schemeClr val="tx1"/>
                  </a:solidFill>
                  <a:cs typeface="Arial" charset="0"/>
                </a:rPr>
                <a:t>EMPTY</a:t>
              </a:r>
            </a:p>
          </p:txBody>
        </p:sp>
        <p:cxnSp>
          <p:nvCxnSpPr>
            <p:cNvPr id="34" name="Elbow Connector 33"/>
            <p:cNvCxnSpPr>
              <a:stCxn id="33" idx="2"/>
            </p:cNvCxnSpPr>
            <p:nvPr/>
          </p:nvCxnSpPr>
          <p:spPr bwMode="auto">
            <a:xfrm rot="5400000">
              <a:off x="3302794" y="3928269"/>
              <a:ext cx="2092325" cy="1084263"/>
            </a:xfrm>
            <a:prstGeom prst="bentConnector3">
              <a:avLst>
                <a:gd name="adj1" fmla="val 100538"/>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 Box 12"/>
            <p:cNvSpPr txBox="1">
              <a:spLocks noChangeArrowheads="1"/>
            </p:cNvSpPr>
            <p:nvPr/>
          </p:nvSpPr>
          <p:spPr bwMode="auto">
            <a:xfrm>
              <a:off x="2124075" y="4220928"/>
              <a:ext cx="791953" cy="432068"/>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200" dirty="0">
                  <a:solidFill>
                    <a:schemeClr val="tx1"/>
                  </a:solidFill>
                  <a:cs typeface="Arial" charset="0"/>
                </a:rPr>
                <a:t>REACHED</a:t>
              </a:r>
            </a:p>
          </p:txBody>
        </p:sp>
        <p:cxnSp>
          <p:nvCxnSpPr>
            <p:cNvPr id="36" name="Straight Connector 35"/>
            <p:cNvCxnSpPr>
              <a:stCxn id="29" idx="2"/>
              <a:endCxn id="41" idx="0"/>
            </p:cNvCxnSpPr>
            <p:nvPr/>
          </p:nvCxnSpPr>
          <p:spPr bwMode="auto">
            <a:xfrm>
              <a:off x="3806825" y="3074988"/>
              <a:ext cx="0" cy="3175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 Box 12"/>
            <p:cNvSpPr txBox="1">
              <a:spLocks noChangeArrowheads="1"/>
            </p:cNvSpPr>
            <p:nvPr/>
          </p:nvSpPr>
          <p:spPr bwMode="auto">
            <a:xfrm>
              <a:off x="3410662" y="1503363"/>
              <a:ext cx="791953" cy="432068"/>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200" dirty="0" smtClean="0">
                  <a:solidFill>
                    <a:schemeClr val="tx1"/>
                  </a:solidFill>
                  <a:cs typeface="Arial" charset="0"/>
                </a:rPr>
                <a:t>READ</a:t>
              </a:r>
              <a:br>
                <a:rPr lang="en-GB" sz="1200" dirty="0" smtClean="0">
                  <a:solidFill>
                    <a:schemeClr val="tx1"/>
                  </a:solidFill>
                  <a:cs typeface="Arial" charset="0"/>
                </a:rPr>
              </a:br>
              <a:r>
                <a:rPr lang="en-GB" sz="1200" dirty="0" smtClean="0">
                  <a:solidFill>
                    <a:schemeClr val="tx1"/>
                  </a:solidFill>
                  <a:cs typeface="Arial" charset="0"/>
                </a:rPr>
                <a:t>NCC</a:t>
              </a:r>
              <a:endParaRPr lang="en-GB" sz="1200" dirty="0">
                <a:solidFill>
                  <a:schemeClr val="tx1"/>
                </a:solidFill>
                <a:cs typeface="Arial" charset="0"/>
              </a:endParaRPr>
            </a:p>
          </p:txBody>
        </p:sp>
        <p:sp>
          <p:nvSpPr>
            <p:cNvPr id="38" name="Text Box 12"/>
            <p:cNvSpPr txBox="1">
              <a:spLocks noChangeArrowheads="1"/>
            </p:cNvSpPr>
            <p:nvPr/>
          </p:nvSpPr>
          <p:spPr bwMode="auto">
            <a:xfrm>
              <a:off x="3410662" y="4630068"/>
              <a:ext cx="791953" cy="432068"/>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200" dirty="0" smtClean="0">
                  <a:solidFill>
                    <a:schemeClr val="tx1"/>
                  </a:solidFill>
                  <a:cs typeface="Arial" charset="0"/>
                </a:rPr>
                <a:t>NOT</a:t>
              </a:r>
              <a:br>
                <a:rPr lang="en-GB" sz="1200" dirty="0" smtClean="0">
                  <a:solidFill>
                    <a:schemeClr val="tx1"/>
                  </a:solidFill>
                  <a:cs typeface="Arial" charset="0"/>
                </a:rPr>
              </a:br>
              <a:r>
                <a:rPr lang="en-GB" sz="1200" dirty="0" smtClean="0">
                  <a:solidFill>
                    <a:schemeClr val="tx1"/>
                  </a:solidFill>
                  <a:cs typeface="Arial" charset="0"/>
                </a:rPr>
                <a:t>REACHED</a:t>
              </a:r>
              <a:endParaRPr lang="en-GB" sz="1200" dirty="0">
                <a:solidFill>
                  <a:schemeClr val="tx1"/>
                </a:solidFill>
                <a:cs typeface="Arial" charset="0"/>
              </a:endParaRPr>
            </a:p>
          </p:txBody>
        </p:sp>
        <p:cxnSp>
          <p:nvCxnSpPr>
            <p:cNvPr id="39" name="Straight Connector 19"/>
            <p:cNvCxnSpPr>
              <a:cxnSpLocks noChangeShapeType="1"/>
              <a:stCxn id="37" idx="2"/>
              <a:endCxn id="29" idx="0"/>
            </p:cNvCxnSpPr>
            <p:nvPr/>
          </p:nvCxnSpPr>
          <p:spPr bwMode="auto">
            <a:xfrm>
              <a:off x="3806639" y="1935431"/>
              <a:ext cx="0" cy="239083"/>
            </a:xfrm>
            <a:prstGeom prst="line">
              <a:avLst/>
            </a:prstGeom>
            <a:no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21"/>
            <p:cNvCxnSpPr>
              <a:cxnSpLocks noChangeShapeType="1"/>
              <a:stCxn id="38" idx="2"/>
            </p:cNvCxnSpPr>
            <p:nvPr/>
          </p:nvCxnSpPr>
          <p:spPr bwMode="auto">
            <a:xfrm>
              <a:off x="3806639" y="5062136"/>
              <a:ext cx="0" cy="648102"/>
            </a:xfrm>
            <a:prstGeom prst="line">
              <a:avLst/>
            </a:prstGeom>
            <a:no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AutoShape 13"/>
            <p:cNvSpPr>
              <a:spLocks noChangeAspect="1" noChangeArrowheads="1"/>
            </p:cNvSpPr>
            <p:nvPr/>
          </p:nvSpPr>
          <p:spPr bwMode="auto">
            <a:xfrm>
              <a:off x="3356666" y="3392758"/>
              <a:ext cx="899947" cy="900141"/>
            </a:xfrm>
            <a:prstGeom prst="diamond">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lstStyle/>
            <a:p>
              <a:pPr algn="ctr"/>
              <a:r>
                <a:rPr lang="en-US" sz="1200" dirty="0" smtClean="0"/>
                <a:t>If</a:t>
              </a:r>
              <a:r>
                <a:rPr lang="en-US" sz="1200" dirty="0"/>
                <a:t/>
              </a:r>
              <a:br>
                <a:rPr lang="en-US" sz="1200" dirty="0"/>
              </a:br>
              <a:r>
                <a:rPr lang="en-US" sz="1200" dirty="0"/>
                <a:t>NCC </a:t>
              </a:r>
              <a:br>
                <a:rPr lang="en-US" sz="1200" dirty="0"/>
              </a:br>
              <a:r>
                <a:rPr lang="en-US" sz="1200" dirty="0"/>
                <a:t>&gt; 100</a:t>
              </a:r>
            </a:p>
          </p:txBody>
        </p:sp>
        <p:cxnSp>
          <p:nvCxnSpPr>
            <p:cNvPr id="42" name="Elbow Connector 26"/>
            <p:cNvCxnSpPr>
              <a:cxnSpLocks noChangeShapeType="1"/>
              <a:stCxn id="41" idx="1"/>
              <a:endCxn id="35" idx="0"/>
            </p:cNvCxnSpPr>
            <p:nvPr/>
          </p:nvCxnSpPr>
          <p:spPr bwMode="auto">
            <a:xfrm rot="10800000" flipV="1">
              <a:off x="2520053" y="3842829"/>
              <a:ext cx="836614" cy="378099"/>
            </a:xfrm>
            <a:prstGeom prst="bentConnector2">
              <a:avLst/>
            </a:prstGeom>
            <a:no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28"/>
            <p:cNvCxnSpPr>
              <a:cxnSpLocks noChangeShapeType="1"/>
              <a:stCxn id="41" idx="2"/>
              <a:endCxn id="38" idx="0"/>
            </p:cNvCxnSpPr>
            <p:nvPr/>
          </p:nvCxnSpPr>
          <p:spPr bwMode="auto">
            <a:xfrm>
              <a:off x="3806639" y="4292899"/>
              <a:ext cx="0" cy="337169"/>
            </a:xfrm>
            <a:prstGeom prst="line">
              <a:avLst/>
            </a:prstGeom>
            <a:no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Elbow Connector 32"/>
            <p:cNvCxnSpPr>
              <a:cxnSpLocks noChangeShapeType="1"/>
              <a:stCxn id="35" idx="2"/>
            </p:cNvCxnSpPr>
            <p:nvPr/>
          </p:nvCxnSpPr>
          <p:spPr bwMode="auto">
            <a:xfrm rot="16200000" flipH="1">
              <a:off x="2840489" y="4332559"/>
              <a:ext cx="648174" cy="1289048"/>
            </a:xfrm>
            <a:prstGeom prst="bentConnector2">
              <a:avLst/>
            </a:prstGeom>
            <a:no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 Box 20"/>
            <p:cNvSpPr txBox="1">
              <a:spLocks noChangeArrowheads="1"/>
            </p:cNvSpPr>
            <p:nvPr/>
          </p:nvSpPr>
          <p:spPr bwMode="auto">
            <a:xfrm>
              <a:off x="3754639" y="4230406"/>
              <a:ext cx="285898" cy="303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eaLnBrk="1" hangingPunct="1"/>
              <a:r>
                <a:rPr lang="en-GB" sz="1400" b="1" dirty="0">
                  <a:solidFill>
                    <a:schemeClr val="tx1"/>
                  </a:solidFill>
                  <a:cs typeface="Arial" charset="0"/>
                </a:rPr>
                <a:t>F</a:t>
              </a:r>
            </a:p>
          </p:txBody>
        </p:sp>
        <p:sp>
          <p:nvSpPr>
            <p:cNvPr id="46" name="Text Box 20"/>
            <p:cNvSpPr txBox="1">
              <a:spLocks noChangeArrowheads="1"/>
            </p:cNvSpPr>
            <p:nvPr/>
          </p:nvSpPr>
          <p:spPr bwMode="auto">
            <a:xfrm>
              <a:off x="3071765" y="3575890"/>
              <a:ext cx="285899" cy="303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eaLnBrk="1" hangingPunct="1"/>
              <a:r>
                <a:rPr lang="en-GB" sz="1400" b="1" dirty="0">
                  <a:solidFill>
                    <a:schemeClr val="tx1"/>
                  </a:solidFill>
                  <a:cs typeface="Arial" charset="0"/>
                </a:rPr>
                <a:t>T</a:t>
              </a:r>
            </a:p>
          </p:txBody>
        </p:sp>
      </p:gr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57</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9699209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720725" y="428625"/>
            <a:ext cx="5400675" cy="4049713"/>
          </a:xfrm>
        </p:spPr>
      </p:sp>
      <p:sp>
        <p:nvSpPr>
          <p:cNvPr id="8" name="Notes Placeholder 7"/>
          <p:cNvSpPr>
            <a:spLocks noGrp="1"/>
          </p:cNvSpPr>
          <p:nvPr>
            <p:ph type="body" idx="1"/>
          </p:nvPr>
        </p:nvSpPr>
        <p:spPr/>
        <p:txBody>
          <a:bodyPr/>
          <a:lstStyle/>
          <a:p>
            <a:r>
              <a:rPr lang="en-GB" u="sng" dirty="0" smtClean="0"/>
              <a:t>Answers</a:t>
            </a:r>
          </a:p>
          <a:p>
            <a:pPr marL="171450" indent="-171450">
              <a:buFont typeface="Arial" pitchFamily="34" charset="0"/>
              <a:buChar char="•"/>
            </a:pPr>
            <a:r>
              <a:rPr lang="en-GB" dirty="0" smtClean="0"/>
              <a:t>3 </a:t>
            </a:r>
            <a:r>
              <a:rPr lang="en-GB" dirty="0"/>
              <a:t>tests needed for 100% statement coverage.</a:t>
            </a:r>
          </a:p>
          <a:p>
            <a:pPr marL="171450" indent="-171450">
              <a:buFont typeface="Arial" pitchFamily="34" charset="0"/>
              <a:buChar char="•"/>
            </a:pPr>
            <a:r>
              <a:rPr lang="en-GB" dirty="0"/>
              <a:t>3 tests needed for 100% decision coverage.</a:t>
            </a:r>
          </a:p>
          <a:p>
            <a:r>
              <a:rPr lang="en-GB" dirty="0" smtClean="0"/>
              <a:t>(Same </a:t>
            </a:r>
            <a:r>
              <a:rPr lang="en-GB" dirty="0"/>
              <a:t>flowchart as Exercise 5</a:t>
            </a:r>
            <a:r>
              <a:rPr lang="en-GB" dirty="0" smtClean="0"/>
              <a:t>.)</a:t>
            </a:r>
            <a:endParaRPr lang="en-GB" dirty="0"/>
          </a:p>
          <a:p>
            <a:r>
              <a:rPr lang="en-GB" dirty="0" smtClean="0"/>
              <a:t>As no program structure is defined, there may be</a:t>
            </a:r>
            <a:br>
              <a:rPr lang="en-GB" dirty="0" smtClean="0"/>
            </a:br>
            <a:r>
              <a:rPr lang="en-GB" dirty="0" smtClean="0"/>
              <a:t>different ways of programming this, so delegates’</a:t>
            </a:r>
            <a:br>
              <a:rPr lang="en-GB" dirty="0" smtClean="0"/>
            </a:br>
            <a:r>
              <a:rPr lang="en-GB" dirty="0" smtClean="0"/>
              <a:t>solutions may be a bit different.</a:t>
            </a:r>
            <a:endParaRPr lang="en-GB" dirty="0"/>
          </a:p>
        </p:txBody>
      </p:sp>
      <p:grpSp>
        <p:nvGrpSpPr>
          <p:cNvPr id="6" name="Group 5"/>
          <p:cNvGrpSpPr/>
          <p:nvPr/>
        </p:nvGrpSpPr>
        <p:grpSpPr>
          <a:xfrm>
            <a:off x="3178175" y="5110163"/>
            <a:ext cx="3162300" cy="4206875"/>
            <a:chOff x="2124075" y="1503363"/>
            <a:chExt cx="3162300" cy="4206875"/>
          </a:xfrm>
        </p:grpSpPr>
        <p:sp>
          <p:nvSpPr>
            <p:cNvPr id="9" name="AutoShape 13"/>
            <p:cNvSpPr>
              <a:spLocks noChangeAspect="1" noChangeArrowheads="1"/>
            </p:cNvSpPr>
            <p:nvPr/>
          </p:nvSpPr>
          <p:spPr bwMode="auto">
            <a:xfrm>
              <a:off x="3356666" y="2174513"/>
              <a:ext cx="899947" cy="900141"/>
            </a:xfrm>
            <a:prstGeom prst="diamond">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72000" anchor="ctr" anchorCtr="0"/>
            <a:lstStyle/>
            <a:p>
              <a:pPr algn="ctr"/>
              <a:r>
                <a:rPr lang="en-US" sz="1200" dirty="0" smtClean="0"/>
                <a:t>If</a:t>
              </a:r>
              <a:br>
                <a:rPr lang="en-US" sz="1200" dirty="0" smtClean="0"/>
              </a:br>
              <a:r>
                <a:rPr lang="en-US" sz="1200" dirty="0" smtClean="0"/>
                <a:t>Spend </a:t>
              </a:r>
              <a:br>
                <a:rPr lang="en-US" sz="1200" dirty="0" smtClean="0"/>
              </a:br>
              <a:r>
                <a:rPr lang="en-US" sz="1200" dirty="0" smtClean="0"/>
                <a:t>&gt; £100</a:t>
              </a:r>
              <a:endParaRPr lang="en-US" sz="1200" dirty="0"/>
            </a:p>
          </p:txBody>
        </p:sp>
        <p:sp>
          <p:nvSpPr>
            <p:cNvPr id="10" name="Text Box 20"/>
            <p:cNvSpPr txBox="1">
              <a:spLocks noChangeArrowheads="1"/>
            </p:cNvSpPr>
            <p:nvPr/>
          </p:nvSpPr>
          <p:spPr bwMode="auto">
            <a:xfrm>
              <a:off x="3573675" y="3052701"/>
              <a:ext cx="285898" cy="303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eaLnBrk="1" hangingPunct="1"/>
              <a:r>
                <a:rPr lang="en-GB" sz="1400" b="1" dirty="0">
                  <a:solidFill>
                    <a:schemeClr val="tx1"/>
                  </a:solidFill>
                  <a:cs typeface="Arial" charset="0"/>
                </a:rPr>
                <a:t>F</a:t>
              </a:r>
            </a:p>
          </p:txBody>
        </p:sp>
        <p:sp>
          <p:nvSpPr>
            <p:cNvPr id="11" name="Text Box 21"/>
            <p:cNvSpPr txBox="1">
              <a:spLocks noChangeArrowheads="1"/>
            </p:cNvSpPr>
            <p:nvPr/>
          </p:nvSpPr>
          <p:spPr bwMode="auto">
            <a:xfrm>
              <a:off x="4212184" y="2363671"/>
              <a:ext cx="285898" cy="303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eaLnBrk="1" hangingPunct="1"/>
              <a:r>
                <a:rPr lang="en-GB" sz="1400" b="1" dirty="0">
                  <a:solidFill>
                    <a:schemeClr val="tx1"/>
                  </a:solidFill>
                  <a:cs typeface="Arial" charset="0"/>
                </a:rPr>
                <a:t>T</a:t>
              </a:r>
            </a:p>
          </p:txBody>
        </p:sp>
        <p:cxnSp>
          <p:nvCxnSpPr>
            <p:cNvPr id="12" name="Elbow Connector 11"/>
            <p:cNvCxnSpPr>
              <a:stCxn id="9" idx="3"/>
              <a:endCxn id="13" idx="0"/>
            </p:cNvCxnSpPr>
            <p:nvPr/>
          </p:nvCxnSpPr>
          <p:spPr bwMode="auto">
            <a:xfrm>
              <a:off x="4256088" y="2624138"/>
              <a:ext cx="635000" cy="36830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12"/>
            <p:cNvSpPr txBox="1">
              <a:spLocks noChangeArrowheads="1"/>
            </p:cNvSpPr>
            <p:nvPr/>
          </p:nvSpPr>
          <p:spPr bwMode="auto">
            <a:xfrm>
              <a:off x="4494422" y="2992792"/>
              <a:ext cx="791953" cy="432068"/>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200" dirty="0" smtClean="0">
                  <a:solidFill>
                    <a:schemeClr val="tx1"/>
                  </a:solidFill>
                  <a:cs typeface="Arial" charset="0"/>
                </a:rPr>
                <a:t>Free</a:t>
              </a:r>
              <a:endParaRPr lang="en-GB" sz="1200" dirty="0">
                <a:solidFill>
                  <a:schemeClr val="tx1"/>
                </a:solidFill>
                <a:cs typeface="Arial" charset="0"/>
              </a:endParaRPr>
            </a:p>
          </p:txBody>
        </p:sp>
        <p:cxnSp>
          <p:nvCxnSpPr>
            <p:cNvPr id="14" name="Elbow Connector 13"/>
            <p:cNvCxnSpPr>
              <a:stCxn id="13" idx="2"/>
            </p:cNvCxnSpPr>
            <p:nvPr/>
          </p:nvCxnSpPr>
          <p:spPr bwMode="auto">
            <a:xfrm rot="5400000">
              <a:off x="3302794" y="3928269"/>
              <a:ext cx="2092325" cy="1084263"/>
            </a:xfrm>
            <a:prstGeom prst="bentConnector3">
              <a:avLst>
                <a:gd name="adj1" fmla="val 100538"/>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Box 12"/>
            <p:cNvSpPr txBox="1">
              <a:spLocks noChangeArrowheads="1"/>
            </p:cNvSpPr>
            <p:nvPr/>
          </p:nvSpPr>
          <p:spPr bwMode="auto">
            <a:xfrm>
              <a:off x="2124075" y="4220928"/>
              <a:ext cx="791953" cy="432068"/>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200" dirty="0" smtClean="0">
                  <a:solidFill>
                    <a:schemeClr val="tx1"/>
                  </a:solidFill>
                  <a:cs typeface="Arial" charset="0"/>
                </a:rPr>
                <a:t>£10</a:t>
              </a:r>
              <a:endParaRPr lang="en-GB" sz="1200" dirty="0">
                <a:solidFill>
                  <a:schemeClr val="tx1"/>
                </a:solidFill>
                <a:cs typeface="Arial" charset="0"/>
              </a:endParaRPr>
            </a:p>
          </p:txBody>
        </p:sp>
        <p:cxnSp>
          <p:nvCxnSpPr>
            <p:cNvPr id="16" name="Straight Connector 15"/>
            <p:cNvCxnSpPr>
              <a:stCxn id="9" idx="2"/>
              <a:endCxn id="21" idx="0"/>
            </p:cNvCxnSpPr>
            <p:nvPr/>
          </p:nvCxnSpPr>
          <p:spPr bwMode="auto">
            <a:xfrm>
              <a:off x="3806825" y="3074988"/>
              <a:ext cx="0" cy="3175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 Box 12"/>
            <p:cNvSpPr txBox="1">
              <a:spLocks noChangeArrowheads="1"/>
            </p:cNvSpPr>
            <p:nvPr/>
          </p:nvSpPr>
          <p:spPr bwMode="auto">
            <a:xfrm>
              <a:off x="3410662" y="1503363"/>
              <a:ext cx="791953" cy="432068"/>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200" dirty="0" smtClean="0">
                  <a:solidFill>
                    <a:schemeClr val="tx1"/>
                  </a:solidFill>
                  <a:cs typeface="Arial" charset="0"/>
                </a:rPr>
                <a:t>Order</a:t>
              </a:r>
              <a:br>
                <a:rPr lang="en-GB" sz="1200" dirty="0" smtClean="0">
                  <a:solidFill>
                    <a:schemeClr val="tx1"/>
                  </a:solidFill>
                  <a:cs typeface="Arial" charset="0"/>
                </a:rPr>
              </a:br>
              <a:r>
                <a:rPr lang="en-GB" sz="1200" dirty="0" smtClean="0">
                  <a:solidFill>
                    <a:schemeClr val="tx1"/>
                  </a:solidFill>
                  <a:cs typeface="Arial" charset="0"/>
                </a:rPr>
                <a:t>Goods</a:t>
              </a:r>
              <a:endParaRPr lang="en-GB" sz="1200" dirty="0">
                <a:solidFill>
                  <a:schemeClr val="tx1"/>
                </a:solidFill>
                <a:cs typeface="Arial" charset="0"/>
              </a:endParaRPr>
            </a:p>
          </p:txBody>
        </p:sp>
        <p:sp>
          <p:nvSpPr>
            <p:cNvPr id="18" name="Text Box 12"/>
            <p:cNvSpPr txBox="1">
              <a:spLocks noChangeArrowheads="1"/>
            </p:cNvSpPr>
            <p:nvPr/>
          </p:nvSpPr>
          <p:spPr bwMode="auto">
            <a:xfrm>
              <a:off x="3410662" y="4630068"/>
              <a:ext cx="791953" cy="432068"/>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200" dirty="0" smtClean="0">
                  <a:solidFill>
                    <a:schemeClr val="tx1"/>
                  </a:solidFill>
                  <a:cs typeface="Arial" charset="0"/>
                </a:rPr>
                <a:t>£5</a:t>
              </a:r>
              <a:endParaRPr lang="en-GB" sz="1200" dirty="0">
                <a:solidFill>
                  <a:schemeClr val="tx1"/>
                </a:solidFill>
                <a:cs typeface="Arial" charset="0"/>
              </a:endParaRPr>
            </a:p>
          </p:txBody>
        </p:sp>
        <p:cxnSp>
          <p:nvCxnSpPr>
            <p:cNvPr id="19" name="Straight Connector 19"/>
            <p:cNvCxnSpPr>
              <a:cxnSpLocks noChangeShapeType="1"/>
              <a:stCxn id="17" idx="2"/>
              <a:endCxn id="9" idx="0"/>
            </p:cNvCxnSpPr>
            <p:nvPr/>
          </p:nvCxnSpPr>
          <p:spPr bwMode="auto">
            <a:xfrm>
              <a:off x="3806639" y="1935431"/>
              <a:ext cx="0" cy="239083"/>
            </a:xfrm>
            <a:prstGeom prst="line">
              <a:avLst/>
            </a:prstGeom>
            <a:no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21"/>
            <p:cNvCxnSpPr>
              <a:cxnSpLocks noChangeShapeType="1"/>
              <a:stCxn id="18" idx="2"/>
            </p:cNvCxnSpPr>
            <p:nvPr/>
          </p:nvCxnSpPr>
          <p:spPr bwMode="auto">
            <a:xfrm>
              <a:off x="3806639" y="5062136"/>
              <a:ext cx="0" cy="648102"/>
            </a:xfrm>
            <a:prstGeom prst="line">
              <a:avLst/>
            </a:prstGeom>
            <a:no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AutoShape 13"/>
            <p:cNvSpPr>
              <a:spLocks noChangeAspect="1" noChangeArrowheads="1"/>
            </p:cNvSpPr>
            <p:nvPr/>
          </p:nvSpPr>
          <p:spPr bwMode="auto">
            <a:xfrm>
              <a:off x="3356666" y="3392758"/>
              <a:ext cx="899947" cy="900141"/>
            </a:xfrm>
            <a:prstGeom prst="diamond">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36000" anchor="ctr" anchorCtr="0"/>
            <a:lstStyle/>
            <a:p>
              <a:pPr algn="ctr"/>
              <a:r>
                <a:rPr lang="en-US" sz="1200" dirty="0" smtClean="0"/>
                <a:t>If</a:t>
              </a:r>
              <a:br>
                <a:rPr lang="en-US" sz="1200" dirty="0" smtClean="0"/>
              </a:br>
              <a:r>
                <a:rPr lang="en-US" sz="1200" dirty="0" smtClean="0"/>
                <a:t>Weight </a:t>
              </a:r>
              <a:br>
                <a:rPr lang="en-US" sz="1200" dirty="0" smtClean="0"/>
              </a:br>
              <a:r>
                <a:rPr lang="en-US" sz="1200" dirty="0" smtClean="0"/>
                <a:t>&gt; 2kg</a:t>
              </a:r>
              <a:endParaRPr lang="en-US" sz="1200" dirty="0"/>
            </a:p>
          </p:txBody>
        </p:sp>
        <p:cxnSp>
          <p:nvCxnSpPr>
            <p:cNvPr id="22" name="Elbow Connector 26"/>
            <p:cNvCxnSpPr>
              <a:cxnSpLocks noChangeShapeType="1"/>
              <a:stCxn id="21" idx="1"/>
              <a:endCxn id="15" idx="0"/>
            </p:cNvCxnSpPr>
            <p:nvPr/>
          </p:nvCxnSpPr>
          <p:spPr bwMode="auto">
            <a:xfrm rot="10800000" flipV="1">
              <a:off x="2520053" y="3842829"/>
              <a:ext cx="836614" cy="378099"/>
            </a:xfrm>
            <a:prstGeom prst="bentConnector2">
              <a:avLst/>
            </a:prstGeom>
            <a:no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8"/>
            <p:cNvCxnSpPr>
              <a:cxnSpLocks noChangeShapeType="1"/>
              <a:stCxn id="21" idx="2"/>
              <a:endCxn id="18" idx="0"/>
            </p:cNvCxnSpPr>
            <p:nvPr/>
          </p:nvCxnSpPr>
          <p:spPr bwMode="auto">
            <a:xfrm>
              <a:off x="3806639" y="4292899"/>
              <a:ext cx="0" cy="337169"/>
            </a:xfrm>
            <a:prstGeom prst="line">
              <a:avLst/>
            </a:prstGeom>
            <a:no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Elbow Connector 32"/>
            <p:cNvCxnSpPr>
              <a:cxnSpLocks noChangeShapeType="1"/>
              <a:stCxn id="15" idx="2"/>
            </p:cNvCxnSpPr>
            <p:nvPr/>
          </p:nvCxnSpPr>
          <p:spPr bwMode="auto">
            <a:xfrm rot="16200000" flipH="1">
              <a:off x="2840489" y="4332559"/>
              <a:ext cx="648174" cy="1289048"/>
            </a:xfrm>
            <a:prstGeom prst="bentConnector2">
              <a:avLst/>
            </a:prstGeom>
            <a:no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 Box 20"/>
            <p:cNvSpPr txBox="1">
              <a:spLocks noChangeArrowheads="1"/>
            </p:cNvSpPr>
            <p:nvPr/>
          </p:nvSpPr>
          <p:spPr bwMode="auto">
            <a:xfrm>
              <a:off x="3754639" y="4230406"/>
              <a:ext cx="285898" cy="303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eaLnBrk="1" hangingPunct="1"/>
              <a:r>
                <a:rPr lang="en-GB" sz="1400" b="1" dirty="0">
                  <a:solidFill>
                    <a:schemeClr val="tx1"/>
                  </a:solidFill>
                  <a:cs typeface="Arial" charset="0"/>
                </a:rPr>
                <a:t>F</a:t>
              </a:r>
            </a:p>
          </p:txBody>
        </p:sp>
        <p:sp>
          <p:nvSpPr>
            <p:cNvPr id="26" name="Text Box 20"/>
            <p:cNvSpPr txBox="1">
              <a:spLocks noChangeArrowheads="1"/>
            </p:cNvSpPr>
            <p:nvPr/>
          </p:nvSpPr>
          <p:spPr bwMode="auto">
            <a:xfrm>
              <a:off x="3071765" y="3575890"/>
              <a:ext cx="285899" cy="303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eaLnBrk="1" hangingPunct="1"/>
              <a:r>
                <a:rPr lang="en-GB" sz="1400" b="1" dirty="0">
                  <a:solidFill>
                    <a:schemeClr val="tx1"/>
                  </a:solidFill>
                  <a:cs typeface="Arial" charset="0"/>
                </a:rPr>
                <a:t>T</a:t>
              </a:r>
            </a:p>
          </p:txBody>
        </p:sp>
      </p:gr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58</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6497689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0" name="Rectangle 3"/>
          <p:cNvSpPr>
            <a:spLocks noGrp="1" noChangeArrowheads="1"/>
          </p:cNvSpPr>
          <p:nvPr>
            <p:ph type="body" idx="1"/>
          </p:nvPr>
        </p:nvSpPr>
        <p:spPr/>
        <p:txBody>
          <a:bodyPr/>
          <a:lstStyle/>
          <a:p>
            <a:r>
              <a:rPr lang="en-GB" dirty="0" smtClean="0"/>
              <a:t>If the WHILE decision outcome is True when it is evaluated the first time, then control passes through the True branch and loops back to the decision, where it is re-evaluated.  As long as it remains True, the loop will continue.</a:t>
            </a:r>
          </a:p>
          <a:p>
            <a:r>
              <a:rPr lang="en-GB" dirty="0" smtClean="0"/>
              <a:t>When the decision outcome becomes False, control passes out of the loop to the statements after it.</a:t>
            </a:r>
          </a:p>
          <a:p>
            <a:r>
              <a:rPr lang="en-GB" dirty="0" smtClean="0"/>
              <a:t>This means that both the True and False branches can be covered by a single test, which can never happen with an IF decision.</a:t>
            </a:r>
          </a:p>
          <a:p>
            <a:r>
              <a:rPr lang="en-GB" dirty="0"/>
              <a:t>Note that this assumes the loop is not infinite, i.e. if the decision is True the first time, it will eventually become False.</a:t>
            </a:r>
          </a:p>
          <a:p>
            <a:r>
              <a:rPr lang="en-GB" dirty="0" smtClean="0"/>
              <a:t>If </a:t>
            </a:r>
            <a:r>
              <a:rPr lang="en-GB" dirty="0"/>
              <a:t>the </a:t>
            </a:r>
            <a:r>
              <a:rPr lang="en-GB" dirty="0" smtClean="0"/>
              <a:t>WHILE decision </a:t>
            </a:r>
            <a:r>
              <a:rPr lang="en-GB" dirty="0"/>
              <a:t>outcome is </a:t>
            </a:r>
            <a:r>
              <a:rPr lang="en-GB" dirty="0" smtClean="0"/>
              <a:t>False when </a:t>
            </a:r>
            <a:r>
              <a:rPr lang="en-GB" dirty="0"/>
              <a:t>it is evaluated the first time, then </a:t>
            </a:r>
            <a:r>
              <a:rPr lang="en-GB" dirty="0" smtClean="0"/>
              <a:t>the loop is never entered.</a:t>
            </a:r>
          </a:p>
          <a:p>
            <a:r>
              <a:rPr lang="en-GB" dirty="0" smtClean="0"/>
              <a:t>The flowchart for loops look slightly different from IF decisions as the decision diamond has 2 control lines flowing into it, one from the preceding statement and one from the end of the loop.</a:t>
            </a:r>
          </a:p>
          <a:p>
            <a:endParaRPr lang="en-GB" dirty="0" smtClean="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59</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798374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xfrm>
            <a:off x="720725" y="428625"/>
            <a:ext cx="5400675" cy="4049713"/>
          </a:xfrm>
          <a:ln/>
        </p:spPr>
      </p:sp>
      <p:sp>
        <p:nvSpPr>
          <p:cNvPr id="91139" name="Rectangle 5"/>
          <p:cNvSpPr>
            <a:spLocks noGrp="1" noChangeArrowheads="1"/>
          </p:cNvSpPr>
          <p:nvPr>
            <p:ph type="body" idx="1"/>
          </p:nvPr>
        </p:nvSpPr>
        <p:spPr>
          <a:noFill/>
        </p:spPr>
        <p:txBody>
          <a:bodyPr/>
          <a:lstStyle/>
          <a:p>
            <a:r>
              <a:rPr lang="en-GB" dirty="0" smtClean="0"/>
              <a:t>The Test Basis (despite its name) is not a test document, but any source or project document which defines what the system is intended to do.  Usually produced by users, business analysts or system designers, test basis documents include Requirements Catalogues, Functional Specifications, Design Documents, Use Cases, etc.</a:t>
            </a:r>
          </a:p>
          <a:p>
            <a:r>
              <a:rPr lang="en-GB" dirty="0" smtClean="0"/>
              <a:t>During </a:t>
            </a:r>
            <a:r>
              <a:rPr lang="en-GB" dirty="0"/>
              <a:t>test analysis, the test basis documentation is </a:t>
            </a:r>
            <a:r>
              <a:rPr lang="en-GB" dirty="0" smtClean="0"/>
              <a:t>analysed </a:t>
            </a:r>
            <a:r>
              <a:rPr lang="en-GB" dirty="0"/>
              <a:t>in order to determine what to test, </a:t>
            </a:r>
            <a:r>
              <a:rPr lang="en-GB" dirty="0" smtClean="0"/>
              <a:t>i.e. to </a:t>
            </a:r>
            <a:r>
              <a:rPr lang="en-GB" dirty="0"/>
              <a:t>identify the test conditions. </a:t>
            </a:r>
            <a:endParaRPr lang="en-GB" dirty="0" smtClean="0"/>
          </a:p>
          <a:p>
            <a:r>
              <a:rPr lang="en-GB" dirty="0" smtClean="0"/>
              <a:t>During </a:t>
            </a:r>
            <a:r>
              <a:rPr lang="en-GB" dirty="0"/>
              <a:t>test design the test cases and test data are created and specified. </a:t>
            </a:r>
            <a:endParaRPr lang="en-GB" dirty="0" smtClean="0"/>
          </a:p>
          <a:p>
            <a:r>
              <a:rPr lang="en-GB" dirty="0" smtClean="0"/>
              <a:t>A </a:t>
            </a:r>
            <a:r>
              <a:rPr lang="en-GB" dirty="0"/>
              <a:t>test case consists of </a:t>
            </a:r>
            <a:r>
              <a:rPr lang="en-GB" dirty="0" smtClean="0"/>
              <a:t>a set </a:t>
            </a:r>
            <a:r>
              <a:rPr lang="en-GB" dirty="0"/>
              <a:t>of input values, execution preconditions, expected results and execution </a:t>
            </a:r>
            <a:r>
              <a:rPr lang="en-GB" dirty="0" smtClean="0"/>
              <a:t>postconditions, developed </a:t>
            </a:r>
            <a:r>
              <a:rPr lang="en-GB" dirty="0"/>
              <a:t>to cover a certain test objective(s) or test condition(s). </a:t>
            </a:r>
            <a:endParaRPr lang="en-GB" dirty="0" smtClean="0"/>
          </a:p>
          <a:p>
            <a:r>
              <a:rPr lang="en-GB" dirty="0" smtClean="0"/>
              <a:t>During </a:t>
            </a:r>
            <a:r>
              <a:rPr lang="en-GB" dirty="0"/>
              <a:t>test implementation the test cases are developed, implemented, prioritized and organized </a:t>
            </a:r>
            <a:r>
              <a:rPr lang="en-GB" dirty="0" smtClean="0"/>
              <a:t>in the </a:t>
            </a:r>
            <a:r>
              <a:rPr lang="en-GB" dirty="0"/>
              <a:t>test procedure </a:t>
            </a:r>
            <a:r>
              <a:rPr lang="en-GB" dirty="0" smtClean="0"/>
              <a:t>specification. </a:t>
            </a:r>
          </a:p>
          <a:p>
            <a:r>
              <a:rPr lang="en-GB" dirty="0" smtClean="0"/>
              <a:t>The </a:t>
            </a:r>
            <a:r>
              <a:rPr lang="en-GB" dirty="0"/>
              <a:t>test procedure specifies the </a:t>
            </a:r>
            <a:r>
              <a:rPr lang="en-GB" dirty="0" smtClean="0"/>
              <a:t>sequence of </a:t>
            </a:r>
            <a:r>
              <a:rPr lang="en-GB" dirty="0"/>
              <a:t>actions for the execution of a test. If tests are run using a test execution tool, the sequence </a:t>
            </a:r>
            <a:r>
              <a:rPr lang="en-GB" dirty="0" smtClean="0"/>
              <a:t>of actions </a:t>
            </a:r>
            <a:r>
              <a:rPr lang="en-GB" dirty="0"/>
              <a:t>is specified in a test script (which is an automated test procedure).</a:t>
            </a:r>
            <a:endParaRPr lang="en-GB" dirty="0" smtClean="0">
              <a:latin typeface="Arial" charset="0"/>
              <a:cs typeface="Arial" charset="0"/>
            </a:endParaRPr>
          </a:p>
        </p:txBody>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6</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11792586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720725" y="428625"/>
            <a:ext cx="5400675" cy="4049713"/>
          </a:xfrm>
        </p:spPr>
      </p:sp>
      <p:sp>
        <p:nvSpPr>
          <p:cNvPr id="8" name="Notes Placeholder 7"/>
          <p:cNvSpPr>
            <a:spLocks noGrp="1"/>
          </p:cNvSpPr>
          <p:nvPr>
            <p:ph type="body" idx="1"/>
          </p:nvPr>
        </p:nvSpPr>
        <p:spPr/>
        <p:txBody>
          <a:bodyPr/>
          <a:lstStyle/>
          <a:p>
            <a:r>
              <a:rPr lang="en-GB" u="sng" dirty="0" smtClean="0"/>
              <a:t>Answers</a:t>
            </a:r>
          </a:p>
          <a:p>
            <a:pPr marL="171450" indent="-171450">
              <a:buFont typeface="Arial" pitchFamily="34" charset="0"/>
              <a:buChar char="•"/>
            </a:pPr>
            <a:r>
              <a:rPr lang="en-GB" dirty="0" smtClean="0"/>
              <a:t>1 test needed for 100% statement coverage.</a:t>
            </a:r>
          </a:p>
          <a:p>
            <a:pPr marL="171450" indent="-171450">
              <a:buFont typeface="Arial" pitchFamily="34" charset="0"/>
              <a:buChar char="•"/>
            </a:pPr>
            <a:r>
              <a:rPr lang="en-GB" dirty="0" smtClean="0"/>
              <a:t>1 test needed for 100% decision coverage.</a:t>
            </a:r>
          </a:p>
          <a:p>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60</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0397344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720725" y="428625"/>
            <a:ext cx="5400675" cy="4049713"/>
          </a:xfrm>
        </p:spPr>
      </p:sp>
      <p:sp>
        <p:nvSpPr>
          <p:cNvPr id="8" name="Notes Placeholder 7"/>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61</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8029103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90" name="Rectangle 3"/>
          <p:cNvSpPr>
            <a:spLocks noGrp="1" noChangeArrowheads="1"/>
          </p:cNvSpPr>
          <p:nvPr>
            <p:ph type="body" idx="1"/>
          </p:nvPr>
        </p:nvSpPr>
        <p:spPr/>
        <p:txBody>
          <a:bodyPr/>
          <a:lstStyle/>
          <a:p>
            <a:r>
              <a:rPr lang="en-GB" dirty="0" smtClean="0"/>
              <a:t>Do you know anyone who is good at breaking systems?? Usually based on the above.</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62</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1711998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4" name="Rectangle 3"/>
          <p:cNvSpPr>
            <a:spLocks noGrp="1" noChangeArrowheads="1"/>
          </p:cNvSpPr>
          <p:nvPr>
            <p:ph type="body" idx="1"/>
          </p:nvPr>
        </p:nvSpPr>
        <p:spPr/>
        <p:txBody>
          <a:bodyPr/>
          <a:lstStyle/>
          <a:p>
            <a:r>
              <a:rPr lang="en-GB" u="sng" dirty="0" smtClean="0"/>
              <a:t>Example</a:t>
            </a:r>
            <a:r>
              <a:rPr lang="en-GB" dirty="0" smtClean="0"/>
              <a:t>:</a:t>
            </a:r>
          </a:p>
          <a:p>
            <a:r>
              <a:rPr lang="en-GB" dirty="0" smtClean="0"/>
              <a:t>California’s Social Security System was taken out completely by entering a person with a single character surname.  They do exist but are of course very rare and no-one had thought to test it.</a:t>
            </a:r>
          </a:p>
          <a:p>
            <a:r>
              <a:rPr lang="en-GB" dirty="0" smtClean="0"/>
              <a:t>This is an example of a test which is unlikely to be included in specification-based testing.  But quality error guessing by an experienced tester might have covered it</a:t>
            </a:r>
            <a:r>
              <a:rPr lang="en-GB" dirty="0" smtClean="0"/>
              <a:t>.</a:t>
            </a:r>
          </a:p>
          <a:p>
            <a:endParaRPr lang="en-GB" dirty="0" smtClean="0"/>
          </a:p>
          <a:p>
            <a:r>
              <a:rPr lang="en-GB" dirty="0" smtClean="0"/>
              <a:t>Exploratory </a:t>
            </a:r>
            <a:r>
              <a:rPr lang="en-GB" dirty="0" err="1" smtClean="0"/>
              <a:t>tesing</a:t>
            </a:r>
            <a:r>
              <a:rPr lang="en-GB" dirty="0" smtClean="0"/>
              <a:t> – error guessing – fault attack</a:t>
            </a:r>
            <a:endParaRPr lang="en-US" dirty="0" smtClean="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63</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1897110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Error guessing is a commonly used experienced-based technique. </a:t>
            </a:r>
          </a:p>
          <a:p>
            <a:r>
              <a:rPr lang="en-GB" dirty="0" smtClean="0"/>
              <a:t>Generally testers anticipate defects based on experience. </a:t>
            </a:r>
          </a:p>
          <a:p>
            <a:r>
              <a:rPr lang="en-GB" dirty="0" smtClean="0"/>
              <a:t>When applied after systematic techniques, error guessing can add another value in identifying and exercising test cases that target known or suspected weaknesses or that simply address aspects of the system that have caused problems in the past.</a:t>
            </a:r>
          </a:p>
          <a:p>
            <a:r>
              <a:rPr lang="en-GB" dirty="0" smtClean="0"/>
              <a:t>The success of error guessing depends on the knowledge and skill of test tester.</a:t>
            </a:r>
          </a:p>
          <a:p>
            <a:r>
              <a:rPr lang="en-GB" dirty="0" smtClean="0"/>
              <a:t>But the effectiveness can be improved if several testers, users or developers contribute to identifying possible errors.</a:t>
            </a:r>
          </a:p>
          <a:p>
            <a:r>
              <a:rPr lang="en-GB" u="sng" dirty="0" smtClean="0"/>
              <a:t>Fault Attack</a:t>
            </a:r>
          </a:p>
          <a:p>
            <a:r>
              <a:rPr lang="en-GB" dirty="0" smtClean="0"/>
              <a:t>A structured approach to the error guessing technique is to enumerate a list of possible errors and to design tests that attack these errors. </a:t>
            </a:r>
          </a:p>
          <a:p>
            <a:r>
              <a:rPr lang="en-GB" dirty="0" smtClean="0"/>
              <a:t>These defect and failure lists can be built based on:</a:t>
            </a:r>
          </a:p>
          <a:p>
            <a:pPr marL="171450" indent="-171450">
              <a:buFont typeface="Arial" pitchFamily="34" charset="0"/>
              <a:buChar char="•"/>
            </a:pPr>
            <a:r>
              <a:rPr lang="en-GB" dirty="0"/>
              <a:t>e</a:t>
            </a:r>
            <a:r>
              <a:rPr lang="en-GB" dirty="0" smtClean="0"/>
              <a:t>xperience</a:t>
            </a:r>
          </a:p>
          <a:p>
            <a:pPr marL="171450" indent="-171450">
              <a:buFont typeface="Arial" pitchFamily="34" charset="0"/>
              <a:buChar char="•"/>
            </a:pPr>
            <a:r>
              <a:rPr lang="en-GB" dirty="0" smtClean="0"/>
              <a:t>available defect and failure data</a:t>
            </a:r>
          </a:p>
          <a:p>
            <a:pPr marL="171450" indent="-171450">
              <a:buFont typeface="Arial" pitchFamily="34" charset="0"/>
              <a:buChar char="•"/>
            </a:pPr>
            <a:r>
              <a:rPr lang="en-GB" dirty="0" smtClean="0"/>
              <a:t>common knowledge about why software fails</a:t>
            </a:r>
          </a:p>
          <a:p>
            <a:pPr marL="171450" indent="-171450">
              <a:buFont typeface="Arial" pitchFamily="34" charset="0"/>
              <a:buChar char="•"/>
            </a:pPr>
            <a:r>
              <a:rPr lang="en-GB" dirty="0" smtClean="0"/>
              <a:t>list </a:t>
            </a:r>
            <a:r>
              <a:rPr lang="en-GB" dirty="0"/>
              <a:t>of error messages from program </a:t>
            </a:r>
            <a:r>
              <a:rPr lang="en-GB" dirty="0" smtClean="0"/>
              <a:t>specification</a:t>
            </a:r>
          </a:p>
          <a:p>
            <a:pPr marL="171450" indent="-171450">
              <a:buFont typeface="Arial" pitchFamily="34" charset="0"/>
              <a:buChar char="•"/>
            </a:pPr>
            <a:r>
              <a:rPr lang="en-GB" dirty="0" smtClean="0"/>
              <a:t>ideas </a:t>
            </a:r>
            <a:r>
              <a:rPr lang="en-GB" dirty="0"/>
              <a:t>from </a:t>
            </a:r>
            <a:r>
              <a:rPr lang="en-GB" dirty="0" smtClean="0"/>
              <a:t>groups of testers</a:t>
            </a:r>
            <a:r>
              <a:rPr lang="en-GB" dirty="0"/>
              <a:t>, users and developers</a:t>
            </a:r>
            <a:endParaRPr lang="en-GB" dirty="0" smtClean="0"/>
          </a:p>
          <a:p>
            <a:endParaRPr lang="en-GB" dirty="0"/>
          </a:p>
        </p:txBody>
      </p:sp>
      <p:sp>
        <p:nvSpPr>
          <p:cNvPr id="11" name="Slide Image Placeholder 10"/>
          <p:cNvSpPr>
            <a:spLocks noGrp="1" noRot="1" noChangeAspect="1"/>
          </p:cNvSpPr>
          <p:nvPr>
            <p:ph type="sldImg"/>
          </p:nvPr>
        </p:nvSpPr>
        <p:spPr>
          <a:xfrm>
            <a:off x="720725" y="428625"/>
            <a:ext cx="5400675" cy="4049713"/>
          </a:xfrm>
        </p:spPr>
      </p:sp>
      <p:sp>
        <p:nvSpPr>
          <p:cNvPr id="2" name="Slide Number Placeholder 1"/>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64</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4259940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2" name="Rectangle 3"/>
          <p:cNvSpPr>
            <a:spLocks noGrp="1" noChangeArrowheads="1"/>
          </p:cNvSpPr>
          <p:nvPr>
            <p:ph type="body" idx="1"/>
          </p:nvPr>
        </p:nvSpPr>
        <p:spPr/>
        <p:txBody>
          <a:bodyPr/>
          <a:lstStyle/>
          <a:p>
            <a:r>
              <a:rPr lang="en-GB" dirty="0" smtClean="0"/>
              <a:t>Exploratory testing combines tester experience with a structured approach when there are no formal specifications or documents to use for specification-based testing.</a:t>
            </a:r>
          </a:p>
          <a:p>
            <a:r>
              <a:rPr lang="en-GB" dirty="0" smtClean="0"/>
              <a:t>Unlike purely ad-hoc testing, exploratory testing involves planned and documented test design and execution.</a:t>
            </a:r>
          </a:p>
          <a:p>
            <a:r>
              <a:rPr lang="en-GB" dirty="0" smtClean="0"/>
              <a:t>Based on a test charter (high-level objectives) and a basic plan (high-level test design), and executed within time-boxes to maximise the value of testing within a limited time frame.</a:t>
            </a:r>
          </a:p>
          <a:p>
            <a:r>
              <a:rPr lang="en-GB" dirty="0" smtClean="0"/>
              <a:t>It may be used on its own, or in conjunction with other techniques to ensure that testing is focused on the most important areas</a:t>
            </a:r>
            <a:r>
              <a:rPr lang="en-GB" dirty="0"/>
              <a:t>.</a:t>
            </a:r>
            <a:endParaRPr lang="en-GB" dirty="0" smtClean="0"/>
          </a:p>
          <a:p>
            <a:r>
              <a:rPr lang="en-GB" dirty="0" smtClean="0"/>
              <a:t>Exploratory testing is common within Agile methodologies, which often incorporate limited specification documents with short development timescales.</a:t>
            </a:r>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65</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5906173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The process is:</a:t>
            </a:r>
          </a:p>
          <a:p>
            <a:pPr marL="171450" indent="-171450">
              <a:buFont typeface="Arial" pitchFamily="34" charset="0"/>
              <a:buChar char="•"/>
            </a:pPr>
            <a:r>
              <a:rPr lang="en-GB" dirty="0" smtClean="0"/>
              <a:t>Start with a high-level test design.  As there is limited or no specification, this may be just to explore basic functions (such as user input) or to follow the ‘happy path’ processing, where no error conditions are met.</a:t>
            </a:r>
          </a:p>
          <a:p>
            <a:pPr marL="171450" indent="-171450">
              <a:buFont typeface="Arial" pitchFamily="34" charset="0"/>
              <a:buChar char="•"/>
            </a:pPr>
            <a:r>
              <a:rPr lang="en-GB" dirty="0" smtClean="0"/>
              <a:t>Execute the tests and log the outcomes.</a:t>
            </a:r>
          </a:p>
          <a:p>
            <a:pPr marL="171450" indent="-171450">
              <a:buFont typeface="Arial" pitchFamily="34" charset="0"/>
              <a:buChar char="•"/>
            </a:pPr>
            <a:r>
              <a:rPr lang="en-GB" dirty="0" smtClean="0"/>
              <a:t>Investigate any unexpected results.  In standard black-box testing, these would be recorded as incidents, and the rest of the designed tests would be executed as planned.  </a:t>
            </a:r>
          </a:p>
          <a:p>
            <a:pPr marL="171450" indent="-171450">
              <a:buFont typeface="Arial" pitchFamily="34" charset="0"/>
              <a:buChar char="•"/>
            </a:pPr>
            <a:r>
              <a:rPr lang="en-GB" dirty="0" smtClean="0"/>
              <a:t>But in exploratory testing, the plan is suspended and new tests are designed to explore the anomalies and learn about their cause.  Deviating from the plan to explore areas of interest is sometimes called the ‘tour bus principle’!</a:t>
            </a:r>
          </a:p>
          <a:p>
            <a:pPr marL="171450" indent="-171450">
              <a:buFont typeface="Arial" pitchFamily="34" charset="0"/>
              <a:buChar char="•"/>
            </a:pPr>
            <a:r>
              <a:rPr lang="en-GB" dirty="0" smtClean="0"/>
              <a:t>Document just enough to ensure  that tests are repeatable, typically in an Exploratory Test Session Sheet.  This also increases the documented knowledge about the system.</a:t>
            </a:r>
          </a:p>
          <a:p>
            <a:endParaRPr lang="en-GB" dirty="0" smtClean="0"/>
          </a:p>
          <a:p>
            <a:endParaRPr lang="en-GB" dirty="0" smtClean="0"/>
          </a:p>
          <a:p>
            <a:endParaRPr lang="en-GB" dirty="0" smtClean="0"/>
          </a:p>
          <a:p>
            <a:endParaRPr lang="en-GB" dirty="0"/>
          </a:p>
        </p:txBody>
      </p:sp>
      <p:sp>
        <p:nvSpPr>
          <p:cNvPr id="11" name="Slide Image Placeholder 10"/>
          <p:cNvSpPr>
            <a:spLocks noGrp="1" noRot="1" noChangeAspect="1"/>
          </p:cNvSpPr>
          <p:nvPr>
            <p:ph type="sldImg"/>
          </p:nvPr>
        </p:nvSpPr>
        <p:spPr>
          <a:xfrm>
            <a:off x="720725" y="428625"/>
            <a:ext cx="5400675" cy="4049713"/>
          </a:xfrm>
        </p:spPr>
      </p:sp>
      <p:sp>
        <p:nvSpPr>
          <p:cNvPr id="2" name="Slide Number Placeholder 1"/>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66</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30473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0" name="Rectangle 3"/>
          <p:cNvSpPr>
            <a:spLocks noGrp="1" noChangeArrowheads="1"/>
          </p:cNvSpPr>
          <p:nvPr>
            <p:ph type="body" idx="1"/>
          </p:nvPr>
        </p:nvSpPr>
        <p:spPr/>
        <p:txBody>
          <a:bodyPr/>
          <a:lstStyle/>
          <a:p>
            <a:r>
              <a:rPr lang="en-GB" dirty="0" smtClean="0"/>
              <a:t>Studies have been unable to prove conclusively that one type of testing is better than another – the reality is that you need a choice available depending on circumstances like risk.</a:t>
            </a:r>
          </a:p>
          <a:p>
            <a:endParaRPr lang="en-GB" dirty="0" smtClean="0"/>
          </a:p>
        </p:txBody>
      </p:sp>
      <p:sp>
        <p:nvSpPr>
          <p:cNvPr id="8" name="Slide Image Placeholder 7"/>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67</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13383201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228600" indent="-228600">
              <a:buFont typeface="+mj-lt"/>
              <a:buAutoNum type="arabicPeriod"/>
            </a:pPr>
            <a:r>
              <a:rPr lang="en-GB" dirty="0" smtClean="0"/>
              <a:t>Ask round the room and write down all suggestions for factors on one side of the board.</a:t>
            </a:r>
          </a:p>
          <a:p>
            <a:pPr marL="228600" indent="-228600">
              <a:buFont typeface="+mj-lt"/>
              <a:buAutoNum type="arabicPeriod"/>
            </a:pPr>
            <a:r>
              <a:rPr lang="en-GB" dirty="0" smtClean="0"/>
              <a:t>Then on the other side of the board, write down the full toolbox of test techniques which have been covered:</a:t>
            </a:r>
          </a:p>
          <a:p>
            <a:pPr marL="619125" lvl="1" indent="-171450">
              <a:buFont typeface="Arial" pitchFamily="34" charset="0"/>
              <a:buChar char="•"/>
            </a:pPr>
            <a:r>
              <a:rPr lang="en-GB" dirty="0" smtClean="0"/>
              <a:t>Equivalence partitions</a:t>
            </a:r>
          </a:p>
          <a:p>
            <a:pPr marL="619125" lvl="1" indent="-171450">
              <a:buFont typeface="Arial" pitchFamily="34" charset="0"/>
              <a:buChar char="•"/>
            </a:pPr>
            <a:r>
              <a:rPr lang="en-GB" dirty="0" smtClean="0"/>
              <a:t>Boundary value analysis</a:t>
            </a:r>
          </a:p>
          <a:p>
            <a:pPr marL="619125" lvl="1" indent="-171450">
              <a:buFont typeface="Arial" pitchFamily="34" charset="0"/>
              <a:buChar char="•"/>
            </a:pPr>
            <a:r>
              <a:rPr lang="en-GB" dirty="0" smtClean="0"/>
              <a:t>Decision tables</a:t>
            </a:r>
          </a:p>
          <a:p>
            <a:pPr marL="619125" lvl="1" indent="-171450">
              <a:buFont typeface="Arial" pitchFamily="34" charset="0"/>
              <a:buChar char="•"/>
            </a:pPr>
            <a:r>
              <a:rPr lang="en-GB" dirty="0" smtClean="0"/>
              <a:t>State transition tables</a:t>
            </a:r>
          </a:p>
          <a:p>
            <a:pPr marL="619125" lvl="1" indent="-171450">
              <a:buFont typeface="Arial" pitchFamily="34" charset="0"/>
              <a:buChar char="•"/>
            </a:pPr>
            <a:r>
              <a:rPr lang="en-GB" dirty="0" smtClean="0"/>
              <a:t>Use case testing</a:t>
            </a:r>
          </a:p>
          <a:p>
            <a:pPr marL="619125" lvl="1" indent="-171450">
              <a:buFont typeface="Arial" pitchFamily="34" charset="0"/>
              <a:buChar char="•"/>
            </a:pPr>
            <a:r>
              <a:rPr lang="en-GB" dirty="0" smtClean="0"/>
              <a:t>Statement testing</a:t>
            </a:r>
          </a:p>
          <a:p>
            <a:pPr marL="619125" lvl="1" indent="-171450">
              <a:buFont typeface="Arial" pitchFamily="34" charset="0"/>
              <a:buChar char="•"/>
            </a:pPr>
            <a:r>
              <a:rPr lang="en-GB" dirty="0" smtClean="0"/>
              <a:t>Decision testing</a:t>
            </a:r>
          </a:p>
          <a:p>
            <a:pPr marL="619125" lvl="1" indent="-171450">
              <a:buFont typeface="Arial" pitchFamily="34" charset="0"/>
              <a:buChar char="•"/>
            </a:pPr>
            <a:r>
              <a:rPr lang="en-GB" dirty="0" smtClean="0"/>
              <a:t>Error guessing</a:t>
            </a:r>
          </a:p>
          <a:p>
            <a:pPr marL="619125" lvl="1" indent="-171450">
              <a:buFont typeface="Arial" pitchFamily="34" charset="0"/>
              <a:buChar char="•"/>
            </a:pPr>
            <a:r>
              <a:rPr lang="en-GB" dirty="0" smtClean="0"/>
              <a:t>Exploratory testing</a:t>
            </a:r>
          </a:p>
          <a:p>
            <a:pPr marL="619125" lvl="1" indent="-171450">
              <a:buFont typeface="Arial" pitchFamily="34" charset="0"/>
              <a:buChar char="•"/>
            </a:pPr>
            <a:r>
              <a:rPr lang="en-GB" dirty="0" smtClean="0"/>
              <a:t>Reviews</a:t>
            </a:r>
          </a:p>
          <a:p>
            <a:pPr marL="619125" lvl="1" indent="-171450">
              <a:buFont typeface="Arial" pitchFamily="34" charset="0"/>
              <a:buChar char="•"/>
            </a:pPr>
            <a:r>
              <a:rPr lang="en-GB" dirty="0" smtClean="0"/>
              <a:t>Static analysis</a:t>
            </a:r>
          </a:p>
          <a:p>
            <a:pPr marL="228600" indent="-228600">
              <a:buFont typeface="+mj-lt"/>
              <a:buAutoNum type="arabicPeriod"/>
            </a:pPr>
            <a:r>
              <a:rPr lang="en-GB" dirty="0" smtClean="0"/>
              <a:t>Finally, ask delegates to suggest links, i.e. which factors might lead to which technique(s).  Draw lines linking one to the other until the board is covered in a cat’s cradle of lines!</a:t>
            </a:r>
            <a:endParaRPr lang="en-GB" dirty="0"/>
          </a:p>
        </p:txBody>
      </p:sp>
      <p:sp>
        <p:nvSpPr>
          <p:cNvPr id="7" name="Slide Image Placeholder 6"/>
          <p:cNvSpPr>
            <a:spLocks noGrp="1" noRot="1" noChangeAspect="1"/>
          </p:cNvSpPr>
          <p:nvPr>
            <p:ph type="sldImg"/>
          </p:nvPr>
        </p:nvSpPr>
        <p:spPr>
          <a:xfrm>
            <a:off x="720725" y="428625"/>
            <a:ext cx="5399088" cy="4049713"/>
          </a:xfrm>
        </p:spPr>
      </p:sp>
      <p:sp>
        <p:nvSpPr>
          <p:cNvPr id="2" name="Slide Number Placeholder 1"/>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68</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699938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8" name="Rectangle 3"/>
          <p:cNvSpPr>
            <a:spLocks noGrp="1" noChangeArrowheads="1"/>
          </p:cNvSpPr>
          <p:nvPr>
            <p:ph type="body" idx="1"/>
          </p:nvPr>
        </p:nvSpPr>
        <p:spPr/>
        <p:txBody>
          <a:bodyPr/>
          <a:lstStyle/>
          <a:p>
            <a:endParaRPr lang="en-GB" dirty="0" smtClean="0"/>
          </a:p>
        </p:txBody>
      </p:sp>
      <p:sp>
        <p:nvSpPr>
          <p:cNvPr id="12" name="Slide Image Placeholder 11"/>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69</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1902556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0725" y="428625"/>
            <a:ext cx="5400675" cy="4049713"/>
          </a:xfrm>
        </p:spPr>
      </p:sp>
      <p:sp>
        <p:nvSpPr>
          <p:cNvPr id="3" name="Notes Placeholder 2"/>
          <p:cNvSpPr>
            <a:spLocks noGrp="1"/>
          </p:cNvSpPr>
          <p:nvPr>
            <p:ph type="body" idx="1"/>
          </p:nvPr>
        </p:nvSpPr>
        <p:spPr/>
        <p:txBody>
          <a:bodyPr/>
          <a:lstStyle/>
          <a:p>
            <a:r>
              <a:rPr lang="en-GB" u="sng" dirty="0" smtClean="0"/>
              <a:t>IEEE Standard </a:t>
            </a:r>
            <a:r>
              <a:rPr lang="en-GB" u="sng" dirty="0"/>
              <a:t>829 for Software Test </a:t>
            </a:r>
            <a:r>
              <a:rPr lang="en-GB" u="sng" dirty="0" smtClean="0"/>
              <a:t>Documentation</a:t>
            </a:r>
            <a:r>
              <a:rPr lang="en-GB" u="sng" dirty="0"/>
              <a:t> </a:t>
            </a:r>
          </a:p>
          <a:p>
            <a:pPr lvl="0"/>
            <a:r>
              <a:rPr lang="en-GB" b="1" dirty="0"/>
              <a:t>The Test Plan</a:t>
            </a:r>
            <a:r>
              <a:rPr lang="en-GB" dirty="0"/>
              <a:t> prescribes the scope, approach, resources, </a:t>
            </a:r>
            <a:r>
              <a:rPr lang="en-GB" dirty="0" smtClean="0"/>
              <a:t>tasks, risks and </a:t>
            </a:r>
            <a:r>
              <a:rPr lang="en-GB" dirty="0"/>
              <a:t>schedule of the testing activities</a:t>
            </a:r>
            <a:r>
              <a:rPr lang="en-GB" dirty="0" smtClean="0"/>
              <a:t>.</a:t>
            </a:r>
            <a:r>
              <a:rPr lang="en-GB" dirty="0"/>
              <a:t> </a:t>
            </a:r>
          </a:p>
          <a:p>
            <a:pPr lvl="0"/>
            <a:r>
              <a:rPr lang="en-GB" b="1" dirty="0"/>
              <a:t>The Test Design Specification</a:t>
            </a:r>
            <a:r>
              <a:rPr lang="en-GB" dirty="0"/>
              <a:t> </a:t>
            </a:r>
            <a:r>
              <a:rPr lang="en-GB" dirty="0" smtClean="0"/>
              <a:t>identifies </a:t>
            </a:r>
            <a:r>
              <a:rPr lang="en-GB" dirty="0"/>
              <a:t>the </a:t>
            </a:r>
            <a:r>
              <a:rPr lang="en-GB" dirty="0" smtClean="0"/>
              <a:t>test conditions and high-level test cases.</a:t>
            </a:r>
            <a:r>
              <a:rPr lang="en-GB" dirty="0"/>
              <a:t> </a:t>
            </a:r>
          </a:p>
          <a:p>
            <a:pPr lvl="0"/>
            <a:r>
              <a:rPr lang="en-GB" b="1" dirty="0"/>
              <a:t>The Test Case Specification</a:t>
            </a:r>
            <a:r>
              <a:rPr lang="en-GB" dirty="0"/>
              <a:t> documents the actual values used for input along with the anticipated outputs.  </a:t>
            </a:r>
          </a:p>
          <a:p>
            <a:pPr lvl="0"/>
            <a:r>
              <a:rPr lang="en-GB" b="1" dirty="0"/>
              <a:t>The Test Procedure Specification</a:t>
            </a:r>
            <a:r>
              <a:rPr lang="en-GB" dirty="0"/>
              <a:t> identifies all steps required to </a:t>
            </a:r>
            <a:r>
              <a:rPr lang="en-GB" dirty="0" smtClean="0"/>
              <a:t>exercise </a:t>
            </a:r>
            <a:r>
              <a:rPr lang="en-GB" dirty="0"/>
              <a:t>the specified test cases in order to implement the associated test design</a:t>
            </a:r>
            <a:r>
              <a:rPr lang="en-GB" dirty="0" smtClean="0"/>
              <a:t>.</a:t>
            </a:r>
            <a:r>
              <a:rPr lang="en-GB" dirty="0"/>
              <a:t> </a:t>
            </a:r>
          </a:p>
          <a:p>
            <a:pPr lvl="0"/>
            <a:r>
              <a:rPr lang="en-GB" b="1" dirty="0"/>
              <a:t>The Test Item Transmittal Report</a:t>
            </a:r>
            <a:r>
              <a:rPr lang="en-GB" dirty="0"/>
              <a:t> identifies the test items being transmitted for </a:t>
            </a:r>
            <a:r>
              <a:rPr lang="en-GB" dirty="0" smtClean="0"/>
              <a:t>testing.</a:t>
            </a:r>
            <a:r>
              <a:rPr lang="en-GB" dirty="0"/>
              <a:t> </a:t>
            </a:r>
          </a:p>
          <a:p>
            <a:pPr lvl="0"/>
            <a:r>
              <a:rPr lang="en-GB" b="1" dirty="0"/>
              <a:t>The Test Log</a:t>
            </a:r>
            <a:r>
              <a:rPr lang="en-GB" dirty="0"/>
              <a:t> </a:t>
            </a:r>
            <a:r>
              <a:rPr lang="en-GB" dirty="0" smtClean="0"/>
              <a:t>records </a:t>
            </a:r>
            <a:r>
              <a:rPr lang="en-GB" dirty="0"/>
              <a:t>what occurred during test execution</a:t>
            </a:r>
            <a:r>
              <a:rPr lang="en-GB" dirty="0" smtClean="0"/>
              <a:t>.</a:t>
            </a:r>
            <a:r>
              <a:rPr lang="en-GB" dirty="0"/>
              <a:t> </a:t>
            </a:r>
          </a:p>
          <a:p>
            <a:pPr lvl="0"/>
            <a:r>
              <a:rPr lang="en-GB" b="1" dirty="0"/>
              <a:t>The Test Incident Report</a:t>
            </a:r>
            <a:r>
              <a:rPr lang="en-GB" dirty="0"/>
              <a:t> describes any event that occurs during the test execution which requires further investigation</a:t>
            </a:r>
            <a:r>
              <a:rPr lang="en-GB" dirty="0" smtClean="0"/>
              <a:t>.</a:t>
            </a:r>
            <a:r>
              <a:rPr lang="en-GB" dirty="0"/>
              <a:t> </a:t>
            </a:r>
          </a:p>
          <a:p>
            <a:pPr lvl="0"/>
            <a:r>
              <a:rPr lang="en-GB" b="1" dirty="0"/>
              <a:t>The Test Summary Report</a:t>
            </a:r>
            <a:r>
              <a:rPr lang="en-GB" dirty="0"/>
              <a:t> summarizes the testing activities associated with one or more test design specifications</a:t>
            </a:r>
            <a:r>
              <a:rPr lang="en-GB" dirty="0" smtClean="0"/>
              <a:t>.</a:t>
            </a:r>
          </a:p>
          <a:p>
            <a:pPr lvl="0"/>
            <a:r>
              <a:rPr lang="en-GB" dirty="0" smtClean="0"/>
              <a:t>The first 4 documents are produced before test execution, the second 4 during or after test execution.</a:t>
            </a:r>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7</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1799653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Some techniques are more applicable to certain situations and test levels; others are applicable to all test levels. The above shows general applicability.</a:t>
            </a:r>
          </a:p>
          <a:p>
            <a:r>
              <a:rPr lang="en-US" dirty="0" smtClean="0"/>
              <a:t>When creating test cases, testers generally use a combination of test techniques including process, rule and data-driven techniques to ensure adequate coverage of the object under test.</a:t>
            </a:r>
          </a:p>
          <a:p>
            <a:endParaRPr lang="en-US" dirty="0"/>
          </a:p>
        </p:txBody>
      </p:sp>
      <p:sp>
        <p:nvSpPr>
          <p:cNvPr id="11" name="Slide Image Placeholder 10"/>
          <p:cNvSpPr>
            <a:spLocks noGrp="1" noRot="1" noChangeAspect="1"/>
          </p:cNvSpPr>
          <p:nvPr>
            <p:ph type="sldImg"/>
          </p:nvPr>
        </p:nvSpPr>
        <p:spPr>
          <a:xfrm>
            <a:off x="720725" y="428625"/>
            <a:ext cx="5400675" cy="4049713"/>
          </a:xfrm>
        </p:spPr>
      </p:sp>
      <p:sp>
        <p:nvSpPr>
          <p:cNvPr id="2" name="Slide Number Placeholder 1"/>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70</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3993715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2" name="Rectangle 3"/>
          <p:cNvSpPr>
            <a:spLocks noGrp="1" noChangeArrowheads="1"/>
          </p:cNvSpPr>
          <p:nvPr>
            <p:ph type="body" idx="1"/>
          </p:nvPr>
        </p:nvSpPr>
        <p:spPr/>
        <p:txBody>
          <a:bodyPr/>
          <a:lstStyle/>
          <a:p>
            <a:endParaRPr lang="en-GB" dirty="0"/>
          </a:p>
          <a:p>
            <a:pPr algn="ctr"/>
            <a:r>
              <a:rPr lang="en-GB" b="1" dirty="0"/>
              <a:t>CHAPTER </a:t>
            </a:r>
            <a:r>
              <a:rPr lang="en-GB" b="1" dirty="0" smtClean="0"/>
              <a:t>4 </a:t>
            </a:r>
            <a:r>
              <a:rPr lang="en-GB" b="1" dirty="0"/>
              <a:t>PRACTICE EXAM QUESTIONS:  Q1 – </a:t>
            </a:r>
            <a:r>
              <a:rPr lang="en-GB" b="1" dirty="0" smtClean="0"/>
              <a:t>Q23</a:t>
            </a:r>
            <a:endParaRPr lang="en-GB" b="1" dirty="0"/>
          </a:p>
          <a:p>
            <a:endParaRPr lang="en-GB" dirty="0" smtClean="0"/>
          </a:p>
        </p:txBody>
      </p:sp>
      <p:sp>
        <p:nvSpPr>
          <p:cNvPr id="152583" name="Slide Image Placeholder 152582"/>
          <p:cNvSpPr>
            <a:spLocks noGrp="1" noRot="1" noChangeAspect="1"/>
          </p:cNvSpPr>
          <p:nvPr>
            <p:ph type="sldImg"/>
          </p:nvPr>
        </p:nvSpPr>
        <p:spPr>
          <a:xfrm>
            <a:off x="720725" y="428625"/>
            <a:ext cx="5400675" cy="4049713"/>
          </a:xfrm>
        </p:spPr>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71</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223929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Image Placeholder 13"/>
          <p:cNvSpPr>
            <a:spLocks noGrp="1" noRot="1" noChangeAspect="1"/>
          </p:cNvSpPr>
          <p:nvPr>
            <p:ph type="sldImg"/>
          </p:nvPr>
        </p:nvSpPr>
        <p:spPr>
          <a:xfrm>
            <a:off x="720725" y="428625"/>
            <a:ext cx="5400675" cy="4049713"/>
          </a:xfrm>
        </p:spPr>
      </p:sp>
      <p:sp>
        <p:nvSpPr>
          <p:cNvPr id="15" name="Notes Placeholder 14"/>
          <p:cNvSpPr>
            <a:spLocks noGrp="1"/>
          </p:cNvSpPr>
          <p:nvPr>
            <p:ph type="body" idx="1"/>
          </p:nvPr>
        </p:nvSpPr>
        <p:spPr/>
        <p:txBody>
          <a:bodyPr/>
          <a:lstStyle/>
          <a:p>
            <a:endParaRPr lang="en-GB" dirty="0"/>
          </a:p>
        </p:txBody>
      </p:sp>
      <p:sp>
        <p:nvSpPr>
          <p:cNvPr id="2" name="Slide Number Placeholder 1"/>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8</a:t>
            </a:fld>
            <a:endParaRPr lang="en-GB" dirty="0"/>
          </a:p>
        </p:txBody>
      </p:sp>
      <p:sp>
        <p:nvSpPr>
          <p:cNvPr id="3" name="Header Placeholder 2"/>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3114977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Image Placeholder 10"/>
          <p:cNvSpPr>
            <a:spLocks noGrp="1" noRot="1" noChangeAspect="1"/>
          </p:cNvSpPr>
          <p:nvPr>
            <p:ph type="sldImg"/>
          </p:nvPr>
        </p:nvSpPr>
        <p:spPr>
          <a:xfrm>
            <a:off x="720725" y="428625"/>
            <a:ext cx="5400675" cy="4049713"/>
          </a:xfrm>
        </p:spPr>
      </p:sp>
      <p:sp>
        <p:nvSpPr>
          <p:cNvPr id="12" name="Notes Placeholder 11"/>
          <p:cNvSpPr>
            <a:spLocks noGrp="1"/>
          </p:cNvSpPr>
          <p:nvPr>
            <p:ph type="body" idx="1"/>
          </p:nvPr>
        </p:nvSpPr>
        <p:spPr/>
        <p:txBody>
          <a:bodyPr/>
          <a:lstStyle/>
          <a:p>
            <a:r>
              <a:rPr lang="en-GB" dirty="0" smtClean="0"/>
              <a:t>The Test Design Specification contains</a:t>
            </a:r>
          </a:p>
          <a:p>
            <a:pPr marL="171450" indent="-171450">
              <a:buFont typeface="Arial" pitchFamily="34" charset="0"/>
              <a:buChar char="•"/>
            </a:pPr>
            <a:r>
              <a:rPr lang="en-GB" dirty="0" smtClean="0"/>
              <a:t>Test conditions, and</a:t>
            </a:r>
          </a:p>
          <a:p>
            <a:pPr marL="171450" indent="-171450">
              <a:buFont typeface="Arial" pitchFamily="34" charset="0"/>
              <a:buChar char="•"/>
            </a:pPr>
            <a:r>
              <a:rPr lang="en-GB" dirty="0" smtClean="0"/>
              <a:t>High-level test cases</a:t>
            </a:r>
          </a:p>
          <a:p>
            <a:r>
              <a:rPr lang="en-GB" dirty="0" smtClean="0"/>
              <a:t>Test conditions are the lowest-level testable elements that can be derived from the test basis.</a:t>
            </a:r>
          </a:p>
          <a:p>
            <a:r>
              <a:rPr lang="en-GB" dirty="0" smtClean="0"/>
              <a:t>In simple terms, they can be thought of as conditional statements, such as IF.  However, requirements and specifications are not usually that simple so the skill of the tester is to identify the hidden or implicit conditions.</a:t>
            </a:r>
          </a:p>
          <a:p>
            <a:r>
              <a:rPr lang="en-GB" dirty="0" smtClean="0"/>
              <a:t>Test conditions are often found in pairs or groups:</a:t>
            </a:r>
          </a:p>
          <a:p>
            <a:pPr marL="171450" indent="-171450">
              <a:buFont typeface="Arial" pitchFamily="34" charset="0"/>
              <a:buChar char="•"/>
            </a:pPr>
            <a:r>
              <a:rPr lang="en-GB" dirty="0"/>
              <a:t>D</a:t>
            </a:r>
            <a:r>
              <a:rPr lang="en-GB" dirty="0" smtClean="0"/>
              <a:t>ate format valid, invalid</a:t>
            </a:r>
          </a:p>
          <a:p>
            <a:pPr marL="171450" indent="-171450">
              <a:buFont typeface="Arial" pitchFamily="34" charset="0"/>
              <a:buChar char="•"/>
            </a:pPr>
            <a:r>
              <a:rPr lang="en-GB" dirty="0"/>
              <a:t>A</a:t>
            </a:r>
            <a:r>
              <a:rPr lang="en-GB" dirty="0" smtClean="0"/>
              <a:t>mount less than zero, equal to zero, greater than zero</a:t>
            </a:r>
          </a:p>
          <a:p>
            <a:pPr marL="171450" indent="-171450">
              <a:buFont typeface="Arial" pitchFamily="34" charset="0"/>
              <a:buChar char="•"/>
            </a:pPr>
            <a:r>
              <a:rPr lang="en-GB" dirty="0" smtClean="0"/>
              <a:t>Balance within credit limit,  over credit limit</a:t>
            </a:r>
          </a:p>
          <a:p>
            <a:pPr marL="171450" indent="-171450">
              <a:buFont typeface="Arial" pitchFamily="34" charset="0"/>
              <a:buChar char="•"/>
            </a:pPr>
            <a:r>
              <a:rPr lang="en-GB" dirty="0" smtClean="0"/>
              <a:t>Status open, closed, provisional, suspended</a:t>
            </a:r>
          </a:p>
          <a:p>
            <a:r>
              <a:rPr lang="en-GB" dirty="0" smtClean="0"/>
              <a:t>Low-level test conditions are then combined into meaningful business combinations, called high-level test cases:</a:t>
            </a:r>
          </a:p>
          <a:p>
            <a:pPr marL="171450" indent="-171450">
              <a:buFont typeface="Arial" pitchFamily="34" charset="0"/>
              <a:buChar char="•"/>
            </a:pPr>
            <a:r>
              <a:rPr lang="en-GB" dirty="0" smtClean="0"/>
              <a:t>Male, age 50, married, income &gt; £40,000</a:t>
            </a:r>
          </a:p>
          <a:p>
            <a:pPr marL="171450" indent="-171450">
              <a:buFont typeface="Arial" pitchFamily="34" charset="0"/>
              <a:buChar char="•"/>
            </a:pPr>
            <a:r>
              <a:rPr lang="en-GB" dirty="0" smtClean="0"/>
              <a:t>Female, age 20, single, income &lt; £20,000</a:t>
            </a:r>
          </a:p>
          <a:p>
            <a:pPr marL="171450" indent="-171450">
              <a:buFont typeface="Arial" pitchFamily="34" charset="0"/>
              <a:buChar char="•"/>
            </a:pPr>
            <a:r>
              <a:rPr lang="en-GB" dirty="0" smtClean="0"/>
              <a:t>Economy product, cash payment, mail delivery</a:t>
            </a:r>
          </a:p>
          <a:p>
            <a:pPr marL="171450" indent="-171450">
              <a:buFont typeface="Arial" pitchFamily="34" charset="0"/>
              <a:buChar char="•"/>
            </a:pPr>
            <a:r>
              <a:rPr lang="en-GB" dirty="0" smtClean="0"/>
              <a:t>Deluxe product, bulk discount, invoice, courier</a:t>
            </a:r>
            <a:endParaRPr lang="en-GB" dirty="0"/>
          </a:p>
        </p:txBody>
      </p:sp>
      <p:sp>
        <p:nvSpPr>
          <p:cNvPr id="4" name="Slide Number Placeholder 3"/>
          <p:cNvSpPr>
            <a:spLocks noGrp="1"/>
          </p:cNvSpPr>
          <p:nvPr>
            <p:ph type="sldNum" sz="quarter" idx="10"/>
          </p:nvPr>
        </p:nvSpPr>
        <p:spPr/>
        <p:txBody>
          <a:bodyPr/>
          <a:lstStyle/>
          <a:p>
            <a:pPr>
              <a:defRPr/>
            </a:pPr>
            <a:r>
              <a:rPr lang="en-GB" dirty="0" smtClean="0"/>
              <a:t>Page </a:t>
            </a:r>
            <a:fld id="{A5B0233B-73CB-4104-ADF2-59CD8A89D7CD}" type="slidenum">
              <a:rPr lang="en-GB" smtClean="0"/>
              <a:pPr>
                <a:defRPr/>
              </a:pPr>
              <a:t>9</a:t>
            </a:fld>
            <a:endParaRPr lang="en-GB" dirty="0"/>
          </a:p>
        </p:txBody>
      </p:sp>
      <p:sp>
        <p:nvSpPr>
          <p:cNvPr id="5" name="Header Placeholder 4"/>
          <p:cNvSpPr>
            <a:spLocks noGrp="1"/>
          </p:cNvSpPr>
          <p:nvPr>
            <p:ph type="hdr" sz="quarter" idx="11"/>
          </p:nvPr>
        </p:nvSpPr>
        <p:spPr/>
        <p:txBody>
          <a:bodyPr/>
          <a:lstStyle/>
          <a:p>
            <a:pPr>
              <a:defRPr/>
            </a:pPr>
            <a:r>
              <a:rPr lang="en-US" dirty="0" smtClean="0"/>
              <a:t>04 Test Design Techniques</a:t>
            </a:r>
            <a:endParaRPr lang="en-US" dirty="0"/>
          </a:p>
        </p:txBody>
      </p:sp>
    </p:spTree>
    <p:extLst>
      <p:ext uri="{BB962C8B-B14F-4D97-AF65-F5344CB8AC3E}">
        <p14:creationId xmlns:p14="http://schemas.microsoft.com/office/powerpoint/2010/main" val="15620136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5" name="Picture 4" descr="NewSwoop_Footer.jpg"/>
          <p:cNvPicPr>
            <a:picLocks noChangeAspect="1"/>
          </p:cNvPicPr>
          <p:nvPr userDrawn="1"/>
        </p:nvPicPr>
        <p:blipFill>
          <a:blip r:embed="rId2" cstate="print"/>
          <a:srcRect b="6922"/>
          <a:stretch>
            <a:fillRect/>
          </a:stretch>
        </p:blipFill>
        <p:spPr>
          <a:xfrm>
            <a:off x="0" y="4980441"/>
            <a:ext cx="9144000" cy="1775961"/>
          </a:xfrm>
          <a:prstGeom prst="rect">
            <a:avLst/>
          </a:prstGeom>
        </p:spPr>
      </p:pic>
      <p:sp>
        <p:nvSpPr>
          <p:cNvPr id="2" name="Title 1"/>
          <p:cNvSpPr>
            <a:spLocks noGrp="1"/>
          </p:cNvSpPr>
          <p:nvPr>
            <p:ph type="ctrTitle"/>
          </p:nvPr>
        </p:nvSpPr>
        <p:spPr>
          <a:xfrm>
            <a:off x="428600" y="2130433"/>
            <a:ext cx="8286808" cy="1470025"/>
          </a:xfrm>
        </p:spPr>
        <p:txBody>
          <a:bodyPr>
            <a:normAutofit/>
          </a:bodyPr>
          <a:lstStyle>
            <a:lvl1pPr marL="0" indent="0" algn="ctr">
              <a:spcBef>
                <a:spcPts val="0"/>
              </a:spcBef>
              <a:defRPr sz="3600">
                <a:solidFill>
                  <a:srgbClr val="0070C0"/>
                </a:solidFill>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spcBef>
                <a:spcPts val="0"/>
              </a:spcBef>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rcRect l="47414"/>
          <a:stretch>
            <a:fillRect/>
          </a:stretch>
        </p:blipFill>
        <p:spPr>
          <a:xfrm>
            <a:off x="670560" y="785794"/>
            <a:ext cx="743712" cy="707136"/>
          </a:xfrm>
          <a:prstGeom prst="rect">
            <a:avLst/>
          </a:prstGeom>
        </p:spPr>
      </p:pic>
    </p:spTree>
    <p:extLst>
      <p:ext uri="{BB962C8B-B14F-4D97-AF65-F5344CB8AC3E}">
        <p14:creationId xmlns:p14="http://schemas.microsoft.com/office/powerpoint/2010/main" val="30290659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80000" y="1080000"/>
            <a:ext cx="8820000" cy="5400000"/>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itle 4"/>
          <p:cNvSpPr>
            <a:spLocks noGrp="1"/>
          </p:cNvSpPr>
          <p:nvPr>
            <p:ph type="title"/>
          </p:nvPr>
        </p:nvSpPr>
        <p:spPr>
          <a:xfrm>
            <a:off x="142844" y="360000"/>
            <a:ext cx="8786874" cy="500400"/>
          </a:xfrm>
        </p:spPr>
        <p:txBody>
          <a:bodyPr vert="horz" lIns="91440" tIns="45720" rIns="91440" bIns="45720" rtlCol="0">
            <a:normAutofit/>
          </a:bodyPr>
          <a:lstStyle>
            <a:lvl1pPr marL="0" indent="0">
              <a:spcBef>
                <a:spcPts val="0"/>
              </a:spcBef>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dirty="0" smtClean="0"/>
              <a:t>Click to edit Master title style</a:t>
            </a:r>
            <a:endParaRPr lang="en-GB" dirty="0"/>
          </a:p>
        </p:txBody>
      </p:sp>
      <p:sp>
        <p:nvSpPr>
          <p:cNvPr id="6" name="Slide Number Placeholder 5"/>
          <p:cNvSpPr txBox="1">
            <a:spLocks/>
          </p:cNvSpPr>
          <p:nvPr userDrawn="1"/>
        </p:nvSpPr>
        <p:spPr>
          <a:xfrm>
            <a:off x="6796118" y="6480000"/>
            <a:ext cx="2133600" cy="360000"/>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8987720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8"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60000"/>
            <a:ext cx="8786874" cy="500400"/>
          </a:xfrm>
        </p:spPr>
        <p:txBody>
          <a:bodyPr vert="horz" lIns="91440" tIns="45720" rIns="91440" bIns="45720" rtlCol="0">
            <a:normAutofit/>
          </a:bodyPr>
          <a:lstStyle>
            <a:lvl1pPr marL="0" indent="0">
              <a:spcBef>
                <a:spcPts val="0"/>
              </a:spcBef>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dirty="0" smtClean="0"/>
              <a:t>Click to edit Master title style</a:t>
            </a:r>
            <a:endParaRPr lang="en-GB" dirty="0"/>
          </a:p>
        </p:txBody>
      </p:sp>
      <p:sp>
        <p:nvSpPr>
          <p:cNvPr id="6" name="Slide Number Placeholder 5"/>
          <p:cNvSpPr txBox="1">
            <a:spLocks/>
          </p:cNvSpPr>
          <p:nvPr userDrawn="1"/>
        </p:nvSpPr>
        <p:spPr>
          <a:xfrm>
            <a:off x="6796118" y="6492907"/>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322341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6796118" y="6492907"/>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dirty="0" smtClean="0">
                <a:solidFill>
                  <a:srgbClr val="0070C0"/>
                </a:solidFill>
                <a:latin typeface="Arial" pitchFamily="34" charset="0"/>
                <a:cs typeface="Arial" pitchFamily="34" charset="0"/>
              </a:rPr>
              <a:t>	STF-2 v6.3</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600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dirty="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80000" y="1080000"/>
            <a:ext cx="8820000" cy="5400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300692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timing>
    <p:tnLst>
      <p:par>
        <p:cTn id="1" dur="indefinite" restart="never" nodeType="tmRoot"/>
      </p:par>
    </p:tnLst>
  </p:timing>
  <p:hf hd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r>
              <a:rPr lang="en-GB" dirty="0" smtClean="0"/>
              <a:t>BCS/ISTQB</a:t>
            </a:r>
            <a:r>
              <a:rPr lang="en-GB" sz="3200" baseline="30000" dirty="0" smtClean="0">
                <a:latin typeface="Arial"/>
                <a:cs typeface="Arial"/>
              </a:rPr>
              <a:t>®</a:t>
            </a:r>
            <a:r>
              <a:rPr lang="en-GB" dirty="0" smtClean="0"/>
              <a:t> Software Testing Foundation</a:t>
            </a:r>
          </a:p>
        </p:txBody>
      </p:sp>
      <p:sp>
        <p:nvSpPr>
          <p:cNvPr id="14339" name="Rectangle 3"/>
          <p:cNvSpPr>
            <a:spLocks noGrp="1" noChangeArrowheads="1"/>
          </p:cNvSpPr>
          <p:nvPr>
            <p:ph type="subTitle" idx="1"/>
          </p:nvPr>
        </p:nvSpPr>
        <p:spPr>
          <a:noFill/>
        </p:spPr>
        <p:txBody>
          <a:bodyPr/>
          <a:lstStyle/>
          <a:p>
            <a:pPr marL="0" indent="0" algn="ctr">
              <a:buFontTx/>
              <a:buNone/>
            </a:pPr>
            <a:r>
              <a:rPr lang="en-GB" dirty="0" smtClean="0"/>
              <a:t>04 Test Design Techniques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body" sz="quarter" idx="15"/>
          </p:nvPr>
        </p:nvSpPr>
        <p:spPr/>
        <p:txBody>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r>
              <a:rPr lang="en-GB" dirty="0" smtClean="0"/>
              <a:t>Documented in the Test Case Specification</a:t>
            </a:r>
          </a:p>
          <a:p>
            <a:r>
              <a:rPr lang="en-GB" dirty="0" smtClean="0"/>
              <a:t>For example: </a:t>
            </a:r>
          </a:p>
          <a:p>
            <a:pPr lvl="1"/>
            <a:r>
              <a:rPr lang="en-GB" dirty="0" smtClean="0"/>
              <a:t>Test condition(s): 	The input of a valid registered customer code</a:t>
            </a:r>
          </a:p>
          <a:p>
            <a:pPr lvl="1"/>
            <a:r>
              <a:rPr lang="en-GB" dirty="0" smtClean="0"/>
              <a:t>Input value: 	AD015</a:t>
            </a:r>
          </a:p>
          <a:p>
            <a:pPr lvl="1"/>
            <a:r>
              <a:rPr lang="en-GB" dirty="0" smtClean="0"/>
              <a:t>Precondition: 	Customer AD015 on database</a:t>
            </a:r>
          </a:p>
          <a:p>
            <a:pPr lvl="1"/>
            <a:r>
              <a:rPr lang="en-GB" dirty="0" smtClean="0"/>
              <a:t>Expected result: 	Customer details displayed</a:t>
            </a:r>
          </a:p>
          <a:p>
            <a:pPr lvl="1"/>
            <a:r>
              <a:rPr lang="en-GB" dirty="0" smtClean="0"/>
              <a:t>Post-condition: 	No change</a:t>
            </a:r>
          </a:p>
        </p:txBody>
      </p:sp>
      <p:sp>
        <p:nvSpPr>
          <p:cNvPr id="19458" name="Rectangle 7"/>
          <p:cNvSpPr>
            <a:spLocks noGrp="1" noChangeArrowheads="1"/>
          </p:cNvSpPr>
          <p:nvPr>
            <p:ph type="title"/>
          </p:nvPr>
        </p:nvSpPr>
        <p:spPr/>
        <p:txBody>
          <a:bodyPr/>
          <a:lstStyle/>
          <a:p>
            <a:r>
              <a:rPr lang="en-GB" dirty="0" smtClean="0"/>
              <a:t>Test Case</a:t>
            </a:r>
          </a:p>
        </p:txBody>
      </p:sp>
      <p:sp>
        <p:nvSpPr>
          <p:cNvPr id="4" name="AutoShape 2"/>
          <p:cNvSpPr>
            <a:spLocks noChangeArrowheads="1"/>
          </p:cNvSpPr>
          <p:nvPr/>
        </p:nvSpPr>
        <p:spPr bwMode="auto">
          <a:xfrm>
            <a:off x="658864" y="1035710"/>
            <a:ext cx="7751606" cy="1596964"/>
          </a:xfrm>
          <a:prstGeom prst="roundRect">
            <a:avLst>
              <a:gd name="adj" fmla="val 16639"/>
            </a:avLst>
          </a:prstGeom>
          <a:solidFill>
            <a:srgbClr val="FFFFFF"/>
          </a:solidFill>
          <a:ln w="28575">
            <a:solidFill>
              <a:srgbClr val="4F81BD"/>
            </a:solidFill>
            <a:round/>
            <a:headEnd/>
            <a:tailEnd/>
          </a:ln>
          <a:effectLst>
            <a:outerShdw dist="107763" dir="2700000" algn="ctr" rotWithShape="0">
              <a:srgbClr val="868686">
                <a:alpha val="50000"/>
              </a:srgbClr>
            </a:outerShdw>
          </a:effectLst>
        </p:spPr>
        <p:txBody>
          <a:bodyPr vert="horz" wrap="square" lIns="91440" tIns="72000" rIns="91440" bIns="45720" numCol="1" anchor="t" anchorCtr="0" compatLnSpc="1">
            <a:prstTxWarp prst="textNoShape">
              <a:avLst/>
            </a:prstTxWarp>
          </a:bodyPr>
          <a:lstStyle/>
          <a:p>
            <a:pPr eaLnBrk="1" hangingPunct="1">
              <a:lnSpc>
                <a:spcPts val="2100"/>
              </a:lnSpc>
              <a:spcBef>
                <a:spcPts val="1800"/>
              </a:spcBef>
              <a:spcAft>
                <a:spcPts val="400"/>
              </a:spcAft>
            </a:pPr>
            <a:r>
              <a:rPr kumimoji="0" lang="en-GB" sz="4800" b="1" i="0" u="none" strike="noStrike" cap="none" normalizeH="0" baseline="-25000" dirty="0" smtClean="0">
                <a:ln>
                  <a:noFill/>
                </a:ln>
                <a:solidFill>
                  <a:srgbClr val="005AAB"/>
                </a:solidFill>
                <a:effectLst/>
                <a:latin typeface="Arial" pitchFamily="34" charset="0"/>
              </a:rPr>
              <a:t>“</a:t>
            </a:r>
            <a:r>
              <a:rPr lang="en-GB" sz="2000" dirty="0"/>
              <a:t>A set of input values, execution preconditions, expected results and execution post-conditions, developed for a particular objective or test condition, such as to exercise a particular program path or to verify compliance with a specific requirement</a:t>
            </a:r>
            <a:r>
              <a:rPr kumimoji="0" lang="en-GB" sz="4800" b="1" i="0" u="none" strike="noStrike" cap="none" normalizeH="0" baseline="-25000" dirty="0" smtClean="0">
                <a:ln>
                  <a:noFill/>
                </a:ln>
                <a:solidFill>
                  <a:srgbClr val="005AAB"/>
                </a:solidFill>
                <a:effectLst/>
                <a:latin typeface="Arial" pitchFamily="34" charset="0"/>
              </a:rPr>
              <a:t>”</a:t>
            </a:r>
            <a:endParaRPr kumimoji="0" lang="en-GB" sz="1900" b="0" i="0" u="none" strike="noStrike" cap="none" normalizeH="0" baseline="0" dirty="0" smtClean="0">
              <a:ln>
                <a:noFill/>
              </a:ln>
              <a:solidFill>
                <a:srgbClr val="000000"/>
              </a:solidFill>
              <a:effectLst/>
              <a:latin typeface="Arial" pitchFamily="34" charset="0"/>
            </a:endParaRPr>
          </a:p>
          <a:p>
            <a:pPr lvl="0" eaLnBrk="1" hangingPunct="1">
              <a:spcBef>
                <a:spcPts val="0"/>
              </a:spcBef>
              <a:spcAft>
                <a:spcPts val="500"/>
              </a:spcAft>
            </a:pPr>
            <a:r>
              <a:rPr lang="en-GB" b="1" dirty="0"/>
              <a:t>ISTQB</a:t>
            </a:r>
            <a:r>
              <a:rPr lang="en-GB" sz="1400" b="1" baseline="30000" dirty="0"/>
              <a:t>®</a:t>
            </a:r>
            <a:r>
              <a:rPr lang="en-GB" b="1" dirty="0"/>
              <a:t> </a:t>
            </a:r>
            <a:r>
              <a:rPr lang="en-GB" b="1" dirty="0" smtClean="0"/>
              <a:t>Glossary</a:t>
            </a:r>
            <a:endParaRPr lang="en-US" sz="1800" b="1" dirty="0">
              <a:latin typeface="Arial"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GB" dirty="0" smtClean="0"/>
              <a:t>Link test cases and conditions to requirements using requirements reference or traceability matrix</a:t>
            </a:r>
          </a:p>
          <a:p>
            <a:pPr lvl="1"/>
            <a:r>
              <a:rPr lang="en-GB" dirty="0" smtClean="0"/>
              <a:t>Indicates which requirements are covered by tests</a:t>
            </a:r>
          </a:p>
          <a:p>
            <a:pPr lvl="1"/>
            <a:r>
              <a:rPr lang="en-GB" dirty="0" smtClean="0"/>
              <a:t>Ensures all tests have a purpose</a:t>
            </a:r>
          </a:p>
          <a:p>
            <a:endParaRPr lang="en-GB" dirty="0"/>
          </a:p>
        </p:txBody>
      </p:sp>
      <p:sp>
        <p:nvSpPr>
          <p:cNvPr id="18437" name="Rectangle 5"/>
          <p:cNvSpPr>
            <a:spLocks noGrp="1" noChangeArrowheads="1"/>
          </p:cNvSpPr>
          <p:nvPr>
            <p:ph type="title"/>
          </p:nvPr>
        </p:nvSpPr>
        <p:spPr/>
        <p:txBody>
          <a:bodyPr/>
          <a:lstStyle/>
          <a:p>
            <a:r>
              <a:rPr lang="en-GB" dirty="0" smtClean="0"/>
              <a:t>Traceability</a:t>
            </a:r>
          </a:p>
        </p:txBody>
      </p:sp>
      <p:graphicFrame>
        <p:nvGraphicFramePr>
          <p:cNvPr id="6" name="Table 5"/>
          <p:cNvGraphicFramePr>
            <a:graphicFrameLocks noGrp="1"/>
          </p:cNvGraphicFramePr>
          <p:nvPr>
            <p:extLst>
              <p:ext uri="{D42A27DB-BD31-4B8C-83A1-F6EECF244321}">
                <p14:modId xmlns:p14="http://schemas.microsoft.com/office/powerpoint/2010/main" val="679720714"/>
              </p:ext>
            </p:extLst>
          </p:nvPr>
        </p:nvGraphicFramePr>
        <p:xfrm>
          <a:off x="1493521" y="2879407"/>
          <a:ext cx="6156959" cy="3167590"/>
        </p:xfrm>
        <a:graphic>
          <a:graphicData uri="http://schemas.openxmlformats.org/drawingml/2006/table">
            <a:tbl>
              <a:tblPr firstRow="1" firstCol="1" bandRow="1">
                <a:tableStyleId>{5940675A-B579-460E-94D1-54222C63F5DA}</a:tableStyleId>
              </a:tblPr>
              <a:tblGrid>
                <a:gridCol w="4084794">
                  <a:extLst>
                    <a:ext uri="{9D8B030D-6E8A-4147-A177-3AD203B41FA5}">
                      <a16:colId xmlns:a16="http://schemas.microsoft.com/office/drawing/2014/main" val="20000"/>
                    </a:ext>
                  </a:extLst>
                </a:gridCol>
                <a:gridCol w="414433">
                  <a:extLst>
                    <a:ext uri="{9D8B030D-6E8A-4147-A177-3AD203B41FA5}">
                      <a16:colId xmlns:a16="http://schemas.microsoft.com/office/drawing/2014/main" val="20001"/>
                    </a:ext>
                  </a:extLst>
                </a:gridCol>
                <a:gridCol w="414433">
                  <a:extLst>
                    <a:ext uri="{9D8B030D-6E8A-4147-A177-3AD203B41FA5}">
                      <a16:colId xmlns:a16="http://schemas.microsoft.com/office/drawing/2014/main" val="20002"/>
                    </a:ext>
                  </a:extLst>
                </a:gridCol>
                <a:gridCol w="414433">
                  <a:extLst>
                    <a:ext uri="{9D8B030D-6E8A-4147-A177-3AD203B41FA5}">
                      <a16:colId xmlns:a16="http://schemas.microsoft.com/office/drawing/2014/main" val="20003"/>
                    </a:ext>
                  </a:extLst>
                </a:gridCol>
                <a:gridCol w="414433">
                  <a:extLst>
                    <a:ext uri="{9D8B030D-6E8A-4147-A177-3AD203B41FA5}">
                      <a16:colId xmlns:a16="http://schemas.microsoft.com/office/drawing/2014/main" val="20004"/>
                    </a:ext>
                  </a:extLst>
                </a:gridCol>
                <a:gridCol w="414433">
                  <a:extLst>
                    <a:ext uri="{9D8B030D-6E8A-4147-A177-3AD203B41FA5}">
                      <a16:colId xmlns:a16="http://schemas.microsoft.com/office/drawing/2014/main" val="20005"/>
                    </a:ext>
                  </a:extLst>
                </a:gridCol>
              </a:tblGrid>
              <a:tr h="316759">
                <a:tc gridSpan="6">
                  <a:txBody>
                    <a:bodyPr/>
                    <a:lstStyle/>
                    <a:p>
                      <a:pPr algn="ctr">
                        <a:lnSpc>
                          <a:spcPct val="115000"/>
                        </a:lnSpc>
                        <a:spcAft>
                          <a:spcPts val="0"/>
                        </a:spcAft>
                      </a:pPr>
                      <a:r>
                        <a:rPr lang="en-GB" sz="1600" b="1" dirty="0" smtClean="0">
                          <a:solidFill>
                            <a:schemeClr val="bg1"/>
                          </a:solidFill>
                          <a:effectLst/>
                          <a:latin typeface="Arial" panose="020B0604020202020204" pitchFamily="34" charset="0"/>
                          <a:ea typeface="Calibri"/>
                          <a:cs typeface="Arial" panose="020B0604020202020204" pitchFamily="34" charset="0"/>
                        </a:rPr>
                        <a:t>TRACEABILITY MATRIX</a:t>
                      </a:r>
                      <a:endParaRPr lang="en-GB" sz="1600" b="1" dirty="0">
                        <a:solidFill>
                          <a:schemeClr val="bg1"/>
                        </a:solidFill>
                        <a:effectLst/>
                        <a:latin typeface="Arial" panose="020B0604020202020204" pitchFamily="34" charset="0"/>
                        <a:ea typeface="Calibri"/>
                        <a:cs typeface="Arial" panose="020B0604020202020204" pitchFamily="34" charset="0"/>
                      </a:endParaRPr>
                    </a:p>
                  </a:txBody>
                  <a:tcPr marL="55169" marR="55169" marT="0" marB="0" anchor="ctr">
                    <a:solidFill>
                      <a:srgbClr val="000099"/>
                    </a:solidFill>
                  </a:tcPr>
                </a:tc>
                <a:tc hMerge="1">
                  <a:txBody>
                    <a:bodyPr/>
                    <a:lstStyle/>
                    <a:p>
                      <a:pPr>
                        <a:lnSpc>
                          <a:spcPct val="115000"/>
                        </a:lnSpc>
                        <a:spcAft>
                          <a:spcPts val="0"/>
                        </a:spcAft>
                      </a:pPr>
                      <a:endParaRPr lang="en-GB" sz="1000" b="1" dirty="0">
                        <a:effectLst/>
                        <a:latin typeface="Calibri"/>
                        <a:ea typeface="Calibri"/>
                        <a:cs typeface="Times New Roman"/>
                      </a:endParaRPr>
                    </a:p>
                  </a:txBody>
                  <a:tcPr marL="55169" marR="55169" marT="0" marB="0" anchor="ctr">
                    <a:solidFill>
                      <a:schemeClr val="bg1">
                        <a:lumMod val="85000"/>
                      </a:schemeClr>
                    </a:solidFill>
                  </a:tcPr>
                </a:tc>
                <a:tc hMerge="1">
                  <a:txBody>
                    <a:bodyPr/>
                    <a:lstStyle/>
                    <a:p>
                      <a:pPr>
                        <a:lnSpc>
                          <a:spcPct val="115000"/>
                        </a:lnSpc>
                        <a:spcAft>
                          <a:spcPts val="0"/>
                        </a:spcAft>
                      </a:pPr>
                      <a:endParaRPr lang="en-GB" sz="1000" b="1" dirty="0">
                        <a:effectLst/>
                        <a:latin typeface="Calibri"/>
                        <a:ea typeface="Calibri"/>
                        <a:cs typeface="Times New Roman"/>
                      </a:endParaRPr>
                    </a:p>
                  </a:txBody>
                  <a:tcPr marL="55169" marR="55169" marT="0" marB="0" anchor="ctr">
                    <a:solidFill>
                      <a:schemeClr val="bg1">
                        <a:lumMod val="85000"/>
                      </a:schemeClr>
                    </a:solidFill>
                  </a:tcPr>
                </a:tc>
                <a:tc hMerge="1">
                  <a:txBody>
                    <a:bodyPr/>
                    <a:lstStyle/>
                    <a:p>
                      <a:pPr>
                        <a:lnSpc>
                          <a:spcPct val="115000"/>
                        </a:lnSpc>
                        <a:spcAft>
                          <a:spcPts val="0"/>
                        </a:spcAft>
                      </a:pPr>
                      <a:endParaRPr lang="en-GB" sz="1000" b="1" dirty="0">
                        <a:effectLst/>
                        <a:latin typeface="Calibri"/>
                        <a:ea typeface="Calibri"/>
                        <a:cs typeface="Times New Roman"/>
                      </a:endParaRPr>
                    </a:p>
                  </a:txBody>
                  <a:tcPr marL="55169" marR="55169" marT="0" marB="0" anchor="ctr">
                    <a:solidFill>
                      <a:schemeClr val="bg1">
                        <a:lumMod val="85000"/>
                      </a:schemeClr>
                    </a:solidFill>
                  </a:tcPr>
                </a:tc>
                <a:tc hMerge="1">
                  <a:txBody>
                    <a:bodyPr/>
                    <a:lstStyle/>
                    <a:p>
                      <a:pPr>
                        <a:lnSpc>
                          <a:spcPct val="115000"/>
                        </a:lnSpc>
                        <a:spcAft>
                          <a:spcPts val="0"/>
                        </a:spcAft>
                      </a:pPr>
                      <a:endParaRPr lang="en-GB" sz="1000" b="1" dirty="0">
                        <a:effectLst/>
                        <a:latin typeface="Calibri"/>
                        <a:ea typeface="Calibri"/>
                        <a:cs typeface="Times New Roman"/>
                      </a:endParaRPr>
                    </a:p>
                  </a:txBody>
                  <a:tcPr marL="55169" marR="55169" marT="0" marB="0" anchor="ctr">
                    <a:solidFill>
                      <a:schemeClr val="bg1">
                        <a:lumMod val="85000"/>
                      </a:schemeClr>
                    </a:solidFill>
                  </a:tcPr>
                </a:tc>
                <a:tc hMerge="1">
                  <a:txBody>
                    <a:bodyPr/>
                    <a:lstStyle/>
                    <a:p>
                      <a:pPr>
                        <a:lnSpc>
                          <a:spcPct val="115000"/>
                        </a:lnSpc>
                        <a:spcAft>
                          <a:spcPts val="0"/>
                        </a:spcAft>
                      </a:pPr>
                      <a:endParaRPr lang="en-GB" sz="1000" b="1" dirty="0">
                        <a:effectLst/>
                        <a:latin typeface="Calibri"/>
                        <a:ea typeface="Calibri"/>
                        <a:cs typeface="Times New Roman"/>
                      </a:endParaRPr>
                    </a:p>
                  </a:txBody>
                  <a:tcPr marL="55169" marR="55169" marT="0" marB="0" anchor="ctr">
                    <a:solidFill>
                      <a:schemeClr val="bg1">
                        <a:lumMod val="85000"/>
                      </a:schemeClr>
                    </a:solidFill>
                  </a:tcPr>
                </a:tc>
                <a:extLst>
                  <a:ext uri="{0D108BD9-81ED-4DB2-BD59-A6C34878D82A}">
                    <a16:rowId xmlns:a16="http://schemas.microsoft.com/office/drawing/2014/main" val="10000"/>
                  </a:ext>
                </a:extLst>
              </a:tr>
              <a:tr h="316759">
                <a:tc>
                  <a:txBody>
                    <a:bodyPr/>
                    <a:lstStyle/>
                    <a:p>
                      <a:pPr>
                        <a:lnSpc>
                          <a:spcPct val="115000"/>
                        </a:lnSpc>
                        <a:spcAft>
                          <a:spcPts val="0"/>
                        </a:spcAft>
                      </a:pPr>
                      <a:r>
                        <a:rPr lang="en-GB" sz="1200" b="1" dirty="0">
                          <a:effectLst/>
                        </a:rPr>
                        <a:t>Requirements</a:t>
                      </a:r>
                      <a:endParaRPr lang="en-GB" sz="1200" b="1" dirty="0">
                        <a:effectLst/>
                        <a:latin typeface="Calibri"/>
                        <a:ea typeface="Calibri"/>
                        <a:cs typeface="Times New Roman"/>
                      </a:endParaRPr>
                    </a:p>
                  </a:txBody>
                  <a:tcPr marL="55169" marR="55169" marT="0" marB="0" anchor="ctr">
                    <a:solidFill>
                      <a:schemeClr val="bg1">
                        <a:lumMod val="85000"/>
                      </a:schemeClr>
                    </a:solidFill>
                  </a:tcPr>
                </a:tc>
                <a:tc>
                  <a:txBody>
                    <a:bodyPr/>
                    <a:lstStyle/>
                    <a:p>
                      <a:pPr>
                        <a:lnSpc>
                          <a:spcPct val="115000"/>
                        </a:lnSpc>
                        <a:spcAft>
                          <a:spcPts val="0"/>
                        </a:spcAft>
                      </a:pPr>
                      <a:r>
                        <a:rPr lang="en-GB" sz="1200" b="1" dirty="0">
                          <a:effectLst/>
                        </a:rPr>
                        <a:t>TC1</a:t>
                      </a:r>
                      <a:endParaRPr lang="en-GB" sz="1200" b="1" dirty="0">
                        <a:effectLst/>
                        <a:latin typeface="Calibri"/>
                        <a:ea typeface="Calibri"/>
                        <a:cs typeface="Times New Roman"/>
                      </a:endParaRPr>
                    </a:p>
                  </a:txBody>
                  <a:tcPr marL="55169" marR="55169" marT="0" marB="0" anchor="ctr">
                    <a:solidFill>
                      <a:schemeClr val="bg1">
                        <a:lumMod val="85000"/>
                      </a:schemeClr>
                    </a:solidFill>
                  </a:tcPr>
                </a:tc>
                <a:tc>
                  <a:txBody>
                    <a:bodyPr/>
                    <a:lstStyle/>
                    <a:p>
                      <a:pPr>
                        <a:lnSpc>
                          <a:spcPct val="115000"/>
                        </a:lnSpc>
                        <a:spcAft>
                          <a:spcPts val="0"/>
                        </a:spcAft>
                      </a:pPr>
                      <a:r>
                        <a:rPr lang="en-GB" sz="1200" b="1" dirty="0">
                          <a:effectLst/>
                        </a:rPr>
                        <a:t>TC2</a:t>
                      </a:r>
                      <a:endParaRPr lang="en-GB" sz="1200" b="1" dirty="0">
                        <a:effectLst/>
                        <a:latin typeface="Calibri"/>
                        <a:ea typeface="Calibri"/>
                        <a:cs typeface="Times New Roman"/>
                      </a:endParaRPr>
                    </a:p>
                  </a:txBody>
                  <a:tcPr marL="55169" marR="55169" marT="0" marB="0" anchor="ctr">
                    <a:solidFill>
                      <a:schemeClr val="bg1">
                        <a:lumMod val="85000"/>
                      </a:schemeClr>
                    </a:solidFill>
                  </a:tcPr>
                </a:tc>
                <a:tc>
                  <a:txBody>
                    <a:bodyPr/>
                    <a:lstStyle/>
                    <a:p>
                      <a:pPr>
                        <a:lnSpc>
                          <a:spcPct val="115000"/>
                        </a:lnSpc>
                        <a:spcAft>
                          <a:spcPts val="0"/>
                        </a:spcAft>
                      </a:pPr>
                      <a:r>
                        <a:rPr lang="en-GB" sz="1200" b="1" dirty="0">
                          <a:effectLst/>
                        </a:rPr>
                        <a:t>TC3</a:t>
                      </a:r>
                      <a:endParaRPr lang="en-GB" sz="1200" b="1" dirty="0">
                        <a:effectLst/>
                        <a:latin typeface="Calibri"/>
                        <a:ea typeface="Calibri"/>
                        <a:cs typeface="Times New Roman"/>
                      </a:endParaRPr>
                    </a:p>
                  </a:txBody>
                  <a:tcPr marL="55169" marR="55169" marT="0" marB="0" anchor="ctr">
                    <a:solidFill>
                      <a:schemeClr val="bg1">
                        <a:lumMod val="85000"/>
                      </a:schemeClr>
                    </a:solidFill>
                  </a:tcPr>
                </a:tc>
                <a:tc>
                  <a:txBody>
                    <a:bodyPr/>
                    <a:lstStyle/>
                    <a:p>
                      <a:pPr>
                        <a:lnSpc>
                          <a:spcPct val="115000"/>
                        </a:lnSpc>
                        <a:spcAft>
                          <a:spcPts val="0"/>
                        </a:spcAft>
                      </a:pPr>
                      <a:r>
                        <a:rPr lang="en-GB" sz="1200" b="1" dirty="0">
                          <a:effectLst/>
                        </a:rPr>
                        <a:t>TC4</a:t>
                      </a:r>
                      <a:endParaRPr lang="en-GB" sz="1200" b="1" dirty="0">
                        <a:effectLst/>
                        <a:latin typeface="Calibri"/>
                        <a:ea typeface="Calibri"/>
                        <a:cs typeface="Times New Roman"/>
                      </a:endParaRPr>
                    </a:p>
                  </a:txBody>
                  <a:tcPr marL="55169" marR="55169" marT="0" marB="0" anchor="ctr">
                    <a:solidFill>
                      <a:schemeClr val="bg1">
                        <a:lumMod val="85000"/>
                      </a:schemeClr>
                    </a:solidFill>
                  </a:tcPr>
                </a:tc>
                <a:tc>
                  <a:txBody>
                    <a:bodyPr/>
                    <a:lstStyle/>
                    <a:p>
                      <a:pPr>
                        <a:lnSpc>
                          <a:spcPct val="115000"/>
                        </a:lnSpc>
                        <a:spcAft>
                          <a:spcPts val="0"/>
                        </a:spcAft>
                      </a:pPr>
                      <a:r>
                        <a:rPr lang="en-GB" sz="1200" b="1" dirty="0">
                          <a:effectLst/>
                        </a:rPr>
                        <a:t>TC5</a:t>
                      </a:r>
                      <a:endParaRPr lang="en-GB" sz="1200" b="1" dirty="0">
                        <a:effectLst/>
                        <a:latin typeface="Calibri"/>
                        <a:ea typeface="Calibri"/>
                        <a:cs typeface="Times New Roman"/>
                      </a:endParaRPr>
                    </a:p>
                  </a:txBody>
                  <a:tcPr marL="55169" marR="55169" marT="0" marB="0" anchor="ctr">
                    <a:solidFill>
                      <a:schemeClr val="bg1">
                        <a:lumMod val="85000"/>
                      </a:schemeClr>
                    </a:solidFill>
                  </a:tcPr>
                </a:tc>
                <a:extLst>
                  <a:ext uri="{0D108BD9-81ED-4DB2-BD59-A6C34878D82A}">
                    <a16:rowId xmlns:a16="http://schemas.microsoft.com/office/drawing/2014/main" val="10001"/>
                  </a:ext>
                </a:extLst>
              </a:tr>
              <a:tr h="316759">
                <a:tc>
                  <a:txBody>
                    <a:bodyPr/>
                    <a:lstStyle/>
                    <a:p>
                      <a:pPr>
                        <a:lnSpc>
                          <a:spcPct val="115000"/>
                        </a:lnSpc>
                        <a:spcAft>
                          <a:spcPts val="0"/>
                        </a:spcAft>
                      </a:pPr>
                      <a:r>
                        <a:rPr lang="en-GB" sz="1200" dirty="0">
                          <a:effectLst/>
                        </a:rPr>
                        <a:t>SR1: The modem port shall be initialised on system</a:t>
                      </a:r>
                      <a:endParaRPr lang="en-GB" sz="1200" dirty="0">
                        <a:effectLst/>
                        <a:latin typeface="Calibri"/>
                        <a:ea typeface="Calibri"/>
                        <a:cs typeface="Times New Roman"/>
                      </a:endParaRPr>
                    </a:p>
                  </a:txBody>
                  <a:tcPr marL="55169" marR="55169" marT="0" marB="0" anchor="ctr">
                    <a:solidFill>
                      <a:schemeClr val="bg1">
                        <a:lumMod val="85000"/>
                      </a:schemeClr>
                    </a:solidFill>
                  </a:tcPr>
                </a:tc>
                <a:tc>
                  <a:txBody>
                    <a:bodyPr/>
                    <a:lstStyle/>
                    <a:p>
                      <a:pPr>
                        <a:lnSpc>
                          <a:spcPct val="115000"/>
                        </a:lnSpc>
                        <a:spcAft>
                          <a:spcPts val="0"/>
                        </a:spcAft>
                      </a:pPr>
                      <a:r>
                        <a:rPr lang="en-GB" sz="1400" dirty="0">
                          <a:effectLst/>
                        </a:rPr>
                        <a:t> </a:t>
                      </a:r>
                      <a:r>
                        <a:rPr lang="en-GB" sz="1400" b="1" dirty="0" smtClean="0">
                          <a:effectLst/>
                          <a:sym typeface="Wingdings"/>
                        </a:rPr>
                        <a:t></a:t>
                      </a:r>
                      <a:endParaRPr lang="en-GB" sz="1400" b="1" dirty="0">
                        <a:effectLst/>
                        <a:latin typeface="Calibri"/>
                        <a:ea typeface="Calibri"/>
                        <a:cs typeface="Times New Roman"/>
                      </a:endParaRPr>
                    </a:p>
                  </a:txBody>
                  <a:tcPr marL="55169" marR="55169"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400" dirty="0">
                          <a:effectLst/>
                        </a:rPr>
                        <a:t> </a:t>
                      </a:r>
                      <a:r>
                        <a:rPr lang="en-GB" sz="1400" b="1" dirty="0" smtClean="0">
                          <a:effectLst/>
                          <a:sym typeface="Wingdings"/>
                        </a:rPr>
                        <a:t></a:t>
                      </a:r>
                      <a:endParaRPr lang="en-GB" sz="1400" b="1" dirty="0" smtClean="0">
                        <a:effectLst/>
                        <a:latin typeface="Calibri"/>
                        <a:ea typeface="Calibri"/>
                        <a:cs typeface="Times New Roman"/>
                      </a:endParaRPr>
                    </a:p>
                  </a:txBody>
                  <a:tcPr marL="55169" marR="55169"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400" dirty="0">
                          <a:effectLst/>
                        </a:rPr>
                        <a:t> </a:t>
                      </a:r>
                      <a:r>
                        <a:rPr lang="en-GB" sz="1400" b="1" dirty="0" smtClean="0">
                          <a:effectLst/>
                          <a:sym typeface="Wingdings"/>
                        </a:rPr>
                        <a:t></a:t>
                      </a:r>
                      <a:endParaRPr lang="en-GB" sz="1400" b="1" dirty="0" smtClean="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extLst>
                  <a:ext uri="{0D108BD9-81ED-4DB2-BD59-A6C34878D82A}">
                    <a16:rowId xmlns:a16="http://schemas.microsoft.com/office/drawing/2014/main" val="10002"/>
                  </a:ext>
                </a:extLst>
              </a:tr>
              <a:tr h="316759">
                <a:tc>
                  <a:txBody>
                    <a:bodyPr/>
                    <a:lstStyle/>
                    <a:p>
                      <a:pPr>
                        <a:lnSpc>
                          <a:spcPct val="115000"/>
                        </a:lnSpc>
                        <a:spcAft>
                          <a:spcPts val="0"/>
                        </a:spcAft>
                      </a:pPr>
                      <a:r>
                        <a:rPr lang="en-GB" sz="1200" dirty="0">
                          <a:effectLst/>
                        </a:rPr>
                        <a:t>SR2: Protocol shall be no parity, 8 data bits, 1 stop bit</a:t>
                      </a:r>
                      <a:endParaRPr lang="en-GB" sz="1200" dirty="0">
                        <a:effectLst/>
                        <a:latin typeface="Calibri"/>
                        <a:ea typeface="Calibri"/>
                        <a:cs typeface="Times New Roman"/>
                      </a:endParaRPr>
                    </a:p>
                  </a:txBody>
                  <a:tcPr marL="55169" marR="55169" marT="0" marB="0" anchor="ctr">
                    <a:solidFill>
                      <a:schemeClr val="bg1">
                        <a:lumMod val="85000"/>
                      </a:schemeClr>
                    </a:solidFill>
                  </a:tcPr>
                </a:tc>
                <a:tc>
                  <a:txBody>
                    <a:bodyPr/>
                    <a:lstStyle/>
                    <a:p>
                      <a:pPr>
                        <a:lnSpc>
                          <a:spcPct val="115000"/>
                        </a:lnSpc>
                        <a:spcAft>
                          <a:spcPts val="0"/>
                        </a:spcAft>
                      </a:pPr>
                      <a:r>
                        <a:rPr lang="en-GB" sz="1400" dirty="0">
                          <a:effectLst/>
                        </a:rPr>
                        <a:t> </a:t>
                      </a:r>
                      <a:r>
                        <a:rPr lang="en-GB" sz="1400" b="1" dirty="0" smtClean="0">
                          <a:effectLst/>
                          <a:sym typeface="Wingdings"/>
                        </a:rPr>
                        <a:t></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extLst>
                  <a:ext uri="{0D108BD9-81ED-4DB2-BD59-A6C34878D82A}">
                    <a16:rowId xmlns:a16="http://schemas.microsoft.com/office/drawing/2014/main" val="10003"/>
                  </a:ext>
                </a:extLst>
              </a:tr>
              <a:tr h="316759">
                <a:tc>
                  <a:txBody>
                    <a:bodyPr/>
                    <a:lstStyle/>
                    <a:p>
                      <a:pPr>
                        <a:lnSpc>
                          <a:spcPct val="115000"/>
                        </a:lnSpc>
                        <a:spcAft>
                          <a:spcPts val="0"/>
                        </a:spcAft>
                      </a:pPr>
                      <a:r>
                        <a:rPr lang="en-GB" sz="1200" dirty="0">
                          <a:effectLst/>
                        </a:rPr>
                        <a:t>SR3: Upon command from the front end, the system …</a:t>
                      </a:r>
                      <a:endParaRPr lang="en-GB" sz="1200" dirty="0">
                        <a:effectLst/>
                        <a:latin typeface="Calibri"/>
                        <a:ea typeface="Calibri"/>
                        <a:cs typeface="Times New Roman"/>
                      </a:endParaRPr>
                    </a:p>
                  </a:txBody>
                  <a:tcPr marL="55169" marR="55169" marT="0" marB="0" anchor="ctr">
                    <a:solidFill>
                      <a:schemeClr val="bg1">
                        <a:lumMod val="85000"/>
                      </a:schemeClr>
                    </a:solidFill>
                  </a:tcP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r>
                        <a:rPr lang="en-GB" sz="1400" b="1" dirty="0" smtClean="0">
                          <a:effectLst/>
                          <a:sym typeface="Wingdings"/>
                        </a:rPr>
                        <a:t></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400" dirty="0">
                          <a:effectLst/>
                        </a:rPr>
                        <a:t> </a:t>
                      </a:r>
                      <a:r>
                        <a:rPr lang="en-GB" sz="1400" b="1" dirty="0" smtClean="0">
                          <a:effectLst/>
                          <a:sym typeface="Wingdings"/>
                        </a:rPr>
                        <a:t></a:t>
                      </a:r>
                      <a:endParaRPr lang="en-GB" sz="1400" b="1" dirty="0" smtClean="0">
                        <a:effectLst/>
                        <a:latin typeface="Calibri"/>
                        <a:ea typeface="Calibri"/>
                        <a:cs typeface="Times New Roman"/>
                      </a:endParaRPr>
                    </a:p>
                  </a:txBody>
                  <a:tcPr marL="55169" marR="55169" marT="0" marB="0" anchor="ct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400" dirty="0">
                          <a:effectLst/>
                        </a:rPr>
                        <a:t> </a:t>
                      </a:r>
                      <a:r>
                        <a:rPr lang="en-GB" sz="1400" b="1" dirty="0" smtClean="0">
                          <a:effectLst/>
                          <a:sym typeface="Wingdings"/>
                        </a:rPr>
                        <a:t></a:t>
                      </a:r>
                      <a:endParaRPr lang="en-GB" sz="1400" b="1" dirty="0" smtClean="0">
                        <a:effectLst/>
                        <a:latin typeface="Calibri"/>
                        <a:ea typeface="Calibri"/>
                        <a:cs typeface="Times New Roman"/>
                      </a:endParaRPr>
                    </a:p>
                  </a:txBody>
                  <a:tcPr marL="55169" marR="55169" marT="0" marB="0" anchor="ctr"/>
                </a:tc>
                <a:extLst>
                  <a:ext uri="{0D108BD9-81ED-4DB2-BD59-A6C34878D82A}">
                    <a16:rowId xmlns:a16="http://schemas.microsoft.com/office/drawing/2014/main" val="10004"/>
                  </a:ext>
                </a:extLst>
              </a:tr>
              <a:tr h="316759">
                <a:tc>
                  <a:txBody>
                    <a:bodyPr/>
                    <a:lstStyle/>
                    <a:p>
                      <a:pPr>
                        <a:lnSpc>
                          <a:spcPct val="115000"/>
                        </a:lnSpc>
                        <a:spcAft>
                          <a:spcPts val="0"/>
                        </a:spcAft>
                      </a:pPr>
                      <a:r>
                        <a:rPr lang="en-GB" sz="1200" dirty="0">
                          <a:effectLst/>
                        </a:rPr>
                        <a:t>SR4: The format for the data frame is as described in …</a:t>
                      </a:r>
                      <a:endParaRPr lang="en-GB" sz="1200" dirty="0">
                        <a:effectLst/>
                        <a:latin typeface="Calibri"/>
                        <a:ea typeface="Calibri"/>
                        <a:cs typeface="Times New Roman"/>
                      </a:endParaRPr>
                    </a:p>
                  </a:txBody>
                  <a:tcPr marL="55169" marR="55169" marT="0" marB="0" anchor="ctr">
                    <a:solidFill>
                      <a:schemeClr val="bg1">
                        <a:lumMod val="85000"/>
                      </a:schemeClr>
                    </a:solidFill>
                  </a:tcP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r>
                        <a:rPr lang="en-GB" sz="1400" b="1" dirty="0" smtClean="0">
                          <a:effectLst/>
                          <a:sym typeface="Wingdings"/>
                        </a:rPr>
                        <a:t></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extLst>
                  <a:ext uri="{0D108BD9-81ED-4DB2-BD59-A6C34878D82A}">
                    <a16:rowId xmlns:a16="http://schemas.microsoft.com/office/drawing/2014/main" val="10005"/>
                  </a:ext>
                </a:extLst>
              </a:tr>
              <a:tr h="316759">
                <a:tc>
                  <a:txBody>
                    <a:bodyPr/>
                    <a:lstStyle/>
                    <a:p>
                      <a:pPr>
                        <a:lnSpc>
                          <a:spcPct val="115000"/>
                        </a:lnSpc>
                        <a:spcAft>
                          <a:spcPts val="0"/>
                        </a:spcAft>
                      </a:pPr>
                      <a:r>
                        <a:rPr lang="en-GB" sz="1200" dirty="0">
                          <a:effectLst/>
                        </a:rPr>
                        <a:t>SR5: Display output will be </a:t>
                      </a:r>
                      <a:r>
                        <a:rPr lang="en-GB" sz="1200" dirty="0" smtClean="0">
                          <a:effectLst/>
                        </a:rPr>
                        <a:t>controlled </a:t>
                      </a:r>
                      <a:r>
                        <a:rPr lang="en-GB" sz="1200" dirty="0">
                          <a:effectLst/>
                        </a:rPr>
                        <a:t>via a dedicated …</a:t>
                      </a:r>
                      <a:endParaRPr lang="en-GB" sz="1200" dirty="0">
                        <a:effectLst/>
                        <a:latin typeface="Calibri"/>
                        <a:ea typeface="Calibri"/>
                        <a:cs typeface="Times New Roman"/>
                      </a:endParaRPr>
                    </a:p>
                  </a:txBody>
                  <a:tcPr marL="55169" marR="55169" marT="0" marB="0" anchor="ctr">
                    <a:solidFill>
                      <a:schemeClr val="bg1">
                        <a:lumMod val="85000"/>
                      </a:schemeClr>
                    </a:solidFill>
                  </a:tcP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r>
                        <a:rPr lang="en-GB" sz="1400" b="1" dirty="0" smtClean="0">
                          <a:effectLst/>
                          <a:sym typeface="Wingdings"/>
                        </a:rPr>
                        <a:t></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extLst>
                  <a:ext uri="{0D108BD9-81ED-4DB2-BD59-A6C34878D82A}">
                    <a16:rowId xmlns:a16="http://schemas.microsoft.com/office/drawing/2014/main" val="10006"/>
                  </a:ext>
                </a:extLst>
              </a:tr>
              <a:tr h="316759">
                <a:tc>
                  <a:txBody>
                    <a:bodyPr/>
                    <a:lstStyle/>
                    <a:p>
                      <a:pPr>
                        <a:lnSpc>
                          <a:spcPct val="115000"/>
                        </a:lnSpc>
                        <a:spcAft>
                          <a:spcPts val="0"/>
                        </a:spcAft>
                      </a:pPr>
                      <a:r>
                        <a:rPr lang="en-GB" sz="1200" dirty="0">
                          <a:effectLst/>
                        </a:rPr>
                        <a:t>SR6: The refresh rate for the waveform data display …</a:t>
                      </a:r>
                      <a:endParaRPr lang="en-GB" sz="1200" dirty="0">
                        <a:effectLst/>
                        <a:latin typeface="Calibri"/>
                        <a:ea typeface="Calibri"/>
                        <a:cs typeface="Times New Roman"/>
                      </a:endParaRPr>
                    </a:p>
                  </a:txBody>
                  <a:tcPr marL="55169" marR="55169" marT="0" marB="0" anchor="ctr">
                    <a:solidFill>
                      <a:schemeClr val="bg1">
                        <a:lumMod val="85000"/>
                      </a:schemeClr>
                    </a:solidFill>
                  </a:tcP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r>
                        <a:rPr lang="en-GB" sz="1400" b="1" dirty="0" smtClean="0">
                          <a:effectLst/>
                          <a:sym typeface="Wingdings"/>
                        </a:rPr>
                        <a:t></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extLst>
                  <a:ext uri="{0D108BD9-81ED-4DB2-BD59-A6C34878D82A}">
                    <a16:rowId xmlns:a16="http://schemas.microsoft.com/office/drawing/2014/main" val="10007"/>
                  </a:ext>
                </a:extLst>
              </a:tr>
              <a:tr h="316759">
                <a:tc>
                  <a:txBody>
                    <a:bodyPr/>
                    <a:lstStyle/>
                    <a:p>
                      <a:pPr>
                        <a:lnSpc>
                          <a:spcPct val="115000"/>
                        </a:lnSpc>
                        <a:spcAft>
                          <a:spcPts val="0"/>
                        </a:spcAft>
                      </a:pPr>
                      <a:r>
                        <a:rPr lang="en-GB" sz="1200" dirty="0">
                          <a:effectLst/>
                        </a:rPr>
                        <a:t>SR7: ECG input shall be acquired by </a:t>
                      </a:r>
                      <a:r>
                        <a:rPr lang="en-GB" sz="1200" dirty="0" smtClean="0">
                          <a:effectLst/>
                        </a:rPr>
                        <a:t>the software </a:t>
                      </a:r>
                      <a:r>
                        <a:rPr lang="en-GB" sz="1200" dirty="0">
                          <a:effectLst/>
                        </a:rPr>
                        <a:t>from …</a:t>
                      </a:r>
                      <a:endParaRPr lang="en-GB" sz="1200" dirty="0">
                        <a:effectLst/>
                        <a:latin typeface="Calibri"/>
                        <a:ea typeface="Calibri"/>
                        <a:cs typeface="Times New Roman"/>
                      </a:endParaRPr>
                    </a:p>
                  </a:txBody>
                  <a:tcPr marL="55169" marR="55169" marT="0" marB="0" anchor="ctr">
                    <a:solidFill>
                      <a:schemeClr val="bg1">
                        <a:lumMod val="85000"/>
                      </a:schemeClr>
                    </a:solidFill>
                  </a:tcP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r>
                        <a:rPr lang="en-GB" sz="1400" b="1" dirty="0" smtClean="0">
                          <a:effectLst/>
                          <a:sym typeface="Wingdings"/>
                        </a:rPr>
                        <a:t></a:t>
                      </a:r>
                      <a:endParaRPr lang="en-GB" sz="1400" dirty="0">
                        <a:effectLst/>
                        <a:latin typeface="Calibri"/>
                        <a:ea typeface="Calibri"/>
                        <a:cs typeface="Times New Roman"/>
                      </a:endParaRPr>
                    </a:p>
                  </a:txBody>
                  <a:tcPr marL="55169" marR="55169" marT="0" marB="0" anchor="ctr"/>
                </a:tc>
                <a:extLst>
                  <a:ext uri="{0D108BD9-81ED-4DB2-BD59-A6C34878D82A}">
                    <a16:rowId xmlns:a16="http://schemas.microsoft.com/office/drawing/2014/main" val="10008"/>
                  </a:ext>
                </a:extLst>
              </a:tr>
              <a:tr h="316759">
                <a:tc>
                  <a:txBody>
                    <a:bodyPr/>
                    <a:lstStyle/>
                    <a:p>
                      <a:pPr>
                        <a:lnSpc>
                          <a:spcPct val="115000"/>
                        </a:lnSpc>
                        <a:spcAft>
                          <a:spcPts val="0"/>
                        </a:spcAft>
                      </a:pPr>
                      <a:r>
                        <a:rPr lang="en-GB" sz="1200" dirty="0">
                          <a:effectLst/>
                        </a:rPr>
                        <a:t>SR8: After the sample ECG is acquired, it is displayed …</a:t>
                      </a:r>
                      <a:endParaRPr lang="en-GB" sz="1200" dirty="0">
                        <a:effectLst/>
                        <a:latin typeface="Calibri"/>
                        <a:ea typeface="Calibri"/>
                        <a:cs typeface="Times New Roman"/>
                      </a:endParaRPr>
                    </a:p>
                  </a:txBody>
                  <a:tcPr marL="55169" marR="55169" marT="0" marB="0" anchor="ctr">
                    <a:solidFill>
                      <a:schemeClr val="bg1">
                        <a:lumMod val="85000"/>
                      </a:schemeClr>
                    </a:solidFill>
                  </a:tcP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endParaRPr lang="en-GB" sz="1400" dirty="0">
                        <a:effectLst/>
                        <a:latin typeface="Calibri"/>
                        <a:ea typeface="Calibri"/>
                        <a:cs typeface="Times New Roman"/>
                      </a:endParaRPr>
                    </a:p>
                  </a:txBody>
                  <a:tcPr marL="55169" marR="55169" marT="0" marB="0" anchor="ctr"/>
                </a:tc>
                <a:tc>
                  <a:txBody>
                    <a:bodyPr/>
                    <a:lstStyle/>
                    <a:p>
                      <a:pPr>
                        <a:lnSpc>
                          <a:spcPct val="115000"/>
                        </a:lnSpc>
                        <a:spcAft>
                          <a:spcPts val="0"/>
                        </a:spcAft>
                      </a:pPr>
                      <a:r>
                        <a:rPr lang="en-GB" sz="1400" dirty="0">
                          <a:effectLst/>
                        </a:rPr>
                        <a:t> </a:t>
                      </a:r>
                      <a:r>
                        <a:rPr lang="en-GB" sz="1400" b="1" dirty="0" smtClean="0">
                          <a:effectLst/>
                          <a:sym typeface="Wingdings"/>
                        </a:rPr>
                        <a:t></a:t>
                      </a:r>
                      <a:endParaRPr lang="en-GB" sz="1400" dirty="0">
                        <a:effectLst/>
                        <a:latin typeface="Calibri"/>
                        <a:ea typeface="Calibri"/>
                        <a:cs typeface="Times New Roman"/>
                      </a:endParaRPr>
                    </a:p>
                  </a:txBody>
                  <a:tcPr marL="55169" marR="55169"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24612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sz="quarter" idx="15"/>
          </p:nvPr>
        </p:nvSpPr>
        <p:spPr>
          <a:noFill/>
        </p:spPr>
        <p:txBody>
          <a:bodyPr lIns="92075" tIns="46038" rIns="92075" bIns="46038"/>
          <a:lstStyle/>
          <a:p>
            <a:pPr>
              <a:lnSpc>
                <a:spcPct val="100000"/>
              </a:lnSpc>
            </a:pPr>
            <a:r>
              <a:rPr lang="en-GB" dirty="0" smtClean="0"/>
              <a:t>Documented in the Test Procedure Specification</a:t>
            </a:r>
            <a:br>
              <a:rPr lang="en-GB" dirty="0" smtClean="0"/>
            </a:br>
            <a:endParaRPr lang="en-GB" dirty="0" smtClean="0"/>
          </a:p>
          <a:p>
            <a:pPr>
              <a:lnSpc>
                <a:spcPct val="100000"/>
              </a:lnSpc>
            </a:pPr>
            <a:r>
              <a:rPr lang="en-GB" dirty="0" smtClean="0"/>
              <a:t>Specifies all instructions for running the test cases, e.g.</a:t>
            </a:r>
          </a:p>
          <a:p>
            <a:pPr lvl="1">
              <a:lnSpc>
                <a:spcPct val="100000"/>
              </a:lnSpc>
            </a:pPr>
            <a:r>
              <a:rPr lang="en-GB" b="0" dirty="0" smtClean="0"/>
              <a:t>Where the test data is and how to load it</a:t>
            </a:r>
          </a:p>
          <a:p>
            <a:pPr lvl="1">
              <a:lnSpc>
                <a:spcPct val="100000"/>
              </a:lnSpc>
            </a:pPr>
            <a:r>
              <a:rPr lang="en-GB" b="0" dirty="0" smtClean="0"/>
              <a:t>Login to use</a:t>
            </a:r>
          </a:p>
          <a:p>
            <a:pPr lvl="1">
              <a:lnSpc>
                <a:spcPct val="100000"/>
              </a:lnSpc>
            </a:pPr>
            <a:r>
              <a:rPr lang="en-GB" b="0" dirty="0" smtClean="0"/>
              <a:t>Step by step instructions to run the test cases</a:t>
            </a:r>
          </a:p>
          <a:p>
            <a:pPr lvl="1">
              <a:lnSpc>
                <a:spcPct val="100000"/>
              </a:lnSpc>
            </a:pPr>
            <a:r>
              <a:rPr lang="en-GB" b="0" dirty="0" smtClean="0"/>
              <a:t>Where / how to record the test results</a:t>
            </a:r>
          </a:p>
          <a:p>
            <a:pPr lvl="1">
              <a:lnSpc>
                <a:spcPct val="100000"/>
              </a:lnSpc>
            </a:pPr>
            <a:r>
              <a:rPr lang="en-GB" b="0" dirty="0" smtClean="0"/>
              <a:t>How to check results</a:t>
            </a:r>
          </a:p>
          <a:p>
            <a:pPr lvl="1">
              <a:lnSpc>
                <a:spcPct val="100000"/>
              </a:lnSpc>
            </a:pPr>
            <a:r>
              <a:rPr lang="en-GB" b="0" dirty="0" smtClean="0"/>
              <a:t>Action to take to finish test, e.g. backup data</a:t>
            </a:r>
            <a:br>
              <a:rPr lang="en-GB" b="0" dirty="0" smtClean="0"/>
            </a:br>
            <a:endParaRPr lang="en-GB" b="0" dirty="0" smtClean="0"/>
          </a:p>
        </p:txBody>
      </p:sp>
      <p:sp>
        <p:nvSpPr>
          <p:cNvPr id="24578" name="Rectangle 5"/>
          <p:cNvSpPr>
            <a:spLocks noGrp="1" noChangeArrowheads="1"/>
          </p:cNvSpPr>
          <p:nvPr>
            <p:ph type="title"/>
          </p:nvPr>
        </p:nvSpPr>
        <p:spPr/>
        <p:txBody>
          <a:bodyPr/>
          <a:lstStyle/>
          <a:p>
            <a:pPr eaLnBrk="1" hangingPunct="1"/>
            <a:r>
              <a:rPr lang="en-GB" dirty="0" smtClean="0"/>
              <a:t>Test Procedure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dirty="0" smtClean="0"/>
              <a:t>Example Test Procedure Steps</a:t>
            </a:r>
          </a:p>
        </p:txBody>
      </p:sp>
      <p:graphicFrame>
        <p:nvGraphicFramePr>
          <p:cNvPr id="2" name="Table 1"/>
          <p:cNvGraphicFramePr>
            <a:graphicFrameLocks noGrp="1"/>
          </p:cNvGraphicFramePr>
          <p:nvPr>
            <p:extLst>
              <p:ext uri="{D42A27DB-BD31-4B8C-83A1-F6EECF244321}">
                <p14:modId xmlns:p14="http://schemas.microsoft.com/office/powerpoint/2010/main" val="2415347803"/>
              </p:ext>
            </p:extLst>
          </p:nvPr>
        </p:nvGraphicFramePr>
        <p:xfrm>
          <a:off x="393270" y="1364310"/>
          <a:ext cx="8357461" cy="4442829"/>
        </p:xfrm>
        <a:graphic>
          <a:graphicData uri="http://schemas.openxmlformats.org/drawingml/2006/table">
            <a:tbl>
              <a:tblPr/>
              <a:tblGrid>
                <a:gridCol w="989544">
                  <a:extLst>
                    <a:ext uri="{9D8B030D-6E8A-4147-A177-3AD203B41FA5}">
                      <a16:colId xmlns:a16="http://schemas.microsoft.com/office/drawing/2014/main" val="20000"/>
                    </a:ext>
                  </a:extLst>
                </a:gridCol>
                <a:gridCol w="4017780">
                  <a:extLst>
                    <a:ext uri="{9D8B030D-6E8A-4147-A177-3AD203B41FA5}">
                      <a16:colId xmlns:a16="http://schemas.microsoft.com/office/drawing/2014/main" val="20001"/>
                    </a:ext>
                  </a:extLst>
                </a:gridCol>
                <a:gridCol w="3350137">
                  <a:extLst>
                    <a:ext uri="{9D8B030D-6E8A-4147-A177-3AD203B41FA5}">
                      <a16:colId xmlns:a16="http://schemas.microsoft.com/office/drawing/2014/main" val="20002"/>
                    </a:ext>
                  </a:extLst>
                </a:gridCol>
              </a:tblGrid>
              <a:tr h="561026">
                <a:tc>
                  <a:txBody>
                    <a:bodyPr/>
                    <a:lstStyle/>
                    <a:p>
                      <a:pPr marL="0" marR="0" lvl="0" indent="0" algn="ctr" defTabSz="914400" rtl="0" eaLnBrk="0" fontAlgn="base" latinLnBrk="0" hangingPunct="0">
                        <a:lnSpc>
                          <a:spcPct val="100000"/>
                        </a:lnSpc>
                        <a:spcBef>
                          <a:spcPts val="1200"/>
                        </a:spcBef>
                        <a:spcAft>
                          <a:spcPct val="0"/>
                        </a:spcAft>
                        <a:buClr>
                          <a:schemeClr val="bg2"/>
                        </a:buClr>
                        <a:buSzTx/>
                        <a:buFontTx/>
                        <a:buNone/>
                        <a:tabLst/>
                      </a:pPr>
                      <a:r>
                        <a:rPr kumimoji="0" lang="en-GB" sz="2200" b="1" i="0" u="none" strike="noStrike" cap="none" normalizeH="0" baseline="0" dirty="0" smtClean="0">
                          <a:ln>
                            <a:noFill/>
                          </a:ln>
                          <a:solidFill>
                            <a:srgbClr val="134183"/>
                          </a:solidFill>
                          <a:effectLst/>
                          <a:latin typeface="Arial" charset="0"/>
                        </a:rPr>
                        <a:t>Step</a:t>
                      </a:r>
                    </a:p>
                  </a:txBody>
                  <a:tcPr marL="54000" marR="54000" marT="54000" marB="54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0" fontAlgn="base" latinLnBrk="0" hangingPunct="0">
                        <a:lnSpc>
                          <a:spcPct val="100000"/>
                        </a:lnSpc>
                        <a:spcBef>
                          <a:spcPts val="1200"/>
                        </a:spcBef>
                        <a:spcAft>
                          <a:spcPct val="0"/>
                        </a:spcAft>
                        <a:buClr>
                          <a:schemeClr val="bg2"/>
                        </a:buClr>
                        <a:buSzTx/>
                        <a:buFontTx/>
                        <a:buNone/>
                        <a:tabLst/>
                      </a:pPr>
                      <a:r>
                        <a:rPr kumimoji="0" lang="en-GB" sz="2200" b="1" i="0" u="none" strike="noStrike" cap="none" normalizeH="0" baseline="0" dirty="0" smtClean="0">
                          <a:ln>
                            <a:noFill/>
                          </a:ln>
                          <a:solidFill>
                            <a:srgbClr val="134183"/>
                          </a:solidFill>
                          <a:effectLst/>
                          <a:latin typeface="Arial" charset="0"/>
                        </a:rPr>
                        <a:t>Action</a:t>
                      </a:r>
                    </a:p>
                  </a:txBody>
                  <a:tcPr marL="54000" marR="54000" marT="54000" marB="54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l" defTabSz="914400" rtl="0" eaLnBrk="0" fontAlgn="base" latinLnBrk="0" hangingPunct="0">
                        <a:lnSpc>
                          <a:spcPct val="100000"/>
                        </a:lnSpc>
                        <a:spcBef>
                          <a:spcPts val="1200"/>
                        </a:spcBef>
                        <a:spcAft>
                          <a:spcPct val="0"/>
                        </a:spcAft>
                        <a:buClr>
                          <a:schemeClr val="bg2"/>
                        </a:buClr>
                        <a:buSzTx/>
                        <a:buFontTx/>
                        <a:buNone/>
                        <a:tabLst/>
                      </a:pPr>
                      <a:r>
                        <a:rPr kumimoji="0" lang="en-GB" sz="2200" b="1" i="0" u="none" strike="noStrike" cap="none" normalizeH="0" baseline="0" dirty="0" smtClean="0">
                          <a:ln>
                            <a:noFill/>
                          </a:ln>
                          <a:solidFill>
                            <a:srgbClr val="134183"/>
                          </a:solidFill>
                          <a:effectLst/>
                          <a:latin typeface="Arial" charset="0"/>
                        </a:rPr>
                        <a:t>Expected Result</a:t>
                      </a:r>
                    </a:p>
                  </a:txBody>
                  <a:tcPr marL="54000" marR="54000" marT="54000" marB="54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0"/>
                  </a:ext>
                </a:extLst>
              </a:tr>
              <a:tr h="963920">
                <a:tc>
                  <a:txBody>
                    <a:bodyPr/>
                    <a:lstStyle/>
                    <a:p>
                      <a:pPr marL="0" marR="0" lvl="0" indent="0" algn="ctr" defTabSz="914400" rtl="0" eaLnBrk="0" fontAlgn="base" latinLnBrk="0" hangingPunct="0">
                        <a:lnSpc>
                          <a:spcPct val="100000"/>
                        </a:lnSpc>
                        <a:spcBef>
                          <a:spcPts val="1200"/>
                        </a:spcBef>
                        <a:spcAft>
                          <a:spcPct val="0"/>
                        </a:spcAft>
                        <a:buClr>
                          <a:schemeClr val="bg2"/>
                        </a:buClr>
                        <a:buSzTx/>
                        <a:buFontTx/>
                        <a:buNone/>
                        <a:tabLst/>
                      </a:pPr>
                      <a:r>
                        <a:rPr kumimoji="0" lang="en-GB" sz="2000" b="0" i="0" u="none" strike="noStrike" cap="none" normalizeH="0" baseline="0" dirty="0" smtClean="0">
                          <a:ln>
                            <a:noFill/>
                          </a:ln>
                          <a:solidFill>
                            <a:srgbClr val="134183"/>
                          </a:solidFill>
                          <a:effectLst/>
                          <a:latin typeface="Arial" charset="0"/>
                        </a:rPr>
                        <a:t>1</a:t>
                      </a:r>
                    </a:p>
                  </a:txBody>
                  <a:tcPr marL="54000" marR="54000" marT="54000" marB="54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1200"/>
                        </a:spcBef>
                        <a:spcAft>
                          <a:spcPct val="0"/>
                        </a:spcAft>
                        <a:buClr>
                          <a:schemeClr val="bg2"/>
                        </a:buClr>
                        <a:buSzTx/>
                        <a:buFontTx/>
                        <a:buNone/>
                        <a:tabLst/>
                      </a:pPr>
                      <a:r>
                        <a:rPr kumimoji="0" lang="en-GB" sz="2000" b="0" i="0" u="none" strike="noStrike" cap="none" normalizeH="0" baseline="0" dirty="0" smtClean="0">
                          <a:ln>
                            <a:noFill/>
                          </a:ln>
                          <a:solidFill>
                            <a:srgbClr val="134183"/>
                          </a:solidFill>
                          <a:effectLst/>
                          <a:latin typeface="Arial" charset="0"/>
                        </a:rPr>
                        <a:t>Login with user id "A1234" password "P@ssw0rd"</a:t>
                      </a:r>
                    </a:p>
                  </a:txBody>
                  <a:tcPr marL="54000" marR="54000" marT="54000" marB="54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1200"/>
                        </a:spcBef>
                        <a:spcAft>
                          <a:spcPct val="0"/>
                        </a:spcAft>
                        <a:buClr>
                          <a:schemeClr val="bg2"/>
                        </a:buClr>
                        <a:buSzTx/>
                        <a:buFontTx/>
                        <a:buNone/>
                        <a:tabLst/>
                      </a:pPr>
                      <a:r>
                        <a:rPr kumimoji="0" lang="en-GB" sz="2000" b="0" i="0" u="none" strike="noStrike" cap="none" normalizeH="0" baseline="0" dirty="0" smtClean="0">
                          <a:ln>
                            <a:noFill/>
                          </a:ln>
                          <a:solidFill>
                            <a:srgbClr val="134183"/>
                          </a:solidFill>
                          <a:effectLst/>
                          <a:latin typeface="Arial" charset="0"/>
                        </a:rPr>
                        <a:t>Main menu displayed</a:t>
                      </a:r>
                    </a:p>
                  </a:txBody>
                  <a:tcPr marL="54000" marR="54000" marT="54000" marB="54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65294">
                <a:tc>
                  <a:txBody>
                    <a:bodyPr/>
                    <a:lstStyle/>
                    <a:p>
                      <a:pPr marL="0" marR="0" lvl="0" indent="0" algn="ctr" defTabSz="914400" rtl="0" eaLnBrk="0" fontAlgn="base" latinLnBrk="0" hangingPunct="0">
                        <a:lnSpc>
                          <a:spcPct val="100000"/>
                        </a:lnSpc>
                        <a:spcBef>
                          <a:spcPts val="1200"/>
                        </a:spcBef>
                        <a:spcAft>
                          <a:spcPct val="0"/>
                        </a:spcAft>
                        <a:buClr>
                          <a:schemeClr val="bg2"/>
                        </a:buClr>
                        <a:buSzTx/>
                        <a:buFontTx/>
                        <a:buNone/>
                        <a:tabLst/>
                      </a:pPr>
                      <a:r>
                        <a:rPr kumimoji="0" lang="en-GB" sz="2000" b="0" i="0" u="none" strike="noStrike" cap="none" normalizeH="0" baseline="0" dirty="0" smtClean="0">
                          <a:ln>
                            <a:noFill/>
                          </a:ln>
                          <a:solidFill>
                            <a:srgbClr val="134183"/>
                          </a:solidFill>
                          <a:effectLst/>
                          <a:latin typeface="Arial" charset="0"/>
                        </a:rPr>
                        <a:t>2</a:t>
                      </a:r>
                    </a:p>
                  </a:txBody>
                  <a:tcPr marL="54000" marR="54000" marT="54000" marB="54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1200"/>
                        </a:spcBef>
                        <a:spcAft>
                          <a:spcPct val="0"/>
                        </a:spcAft>
                        <a:buClr>
                          <a:schemeClr val="bg2"/>
                        </a:buClr>
                        <a:buSzTx/>
                        <a:buFontTx/>
                        <a:buNone/>
                        <a:tabLst/>
                      </a:pPr>
                      <a:r>
                        <a:rPr kumimoji="0" lang="en-GB" sz="2000" b="0" i="0" u="none" strike="noStrike" cap="none" normalizeH="0" baseline="0" dirty="0" smtClean="0">
                          <a:ln>
                            <a:noFill/>
                          </a:ln>
                          <a:solidFill>
                            <a:srgbClr val="134183"/>
                          </a:solidFill>
                          <a:effectLst/>
                          <a:latin typeface="Arial" charset="0"/>
                        </a:rPr>
                        <a:t>Double click “Customer Inquiry"</a:t>
                      </a:r>
                    </a:p>
                  </a:txBody>
                  <a:tcPr marL="54000" marR="54000" marT="54000" marB="54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1200"/>
                        </a:spcBef>
                        <a:spcAft>
                          <a:spcPct val="0"/>
                        </a:spcAft>
                        <a:buClr>
                          <a:schemeClr val="bg2"/>
                        </a:buClr>
                        <a:buSzTx/>
                        <a:buFontTx/>
                        <a:buNone/>
                        <a:tabLst/>
                      </a:pPr>
                      <a:r>
                        <a:rPr kumimoji="0" lang="en-GB" sz="2000" b="0" i="0" u="none" strike="noStrike" cap="none" normalizeH="0" baseline="0" dirty="0" smtClean="0">
                          <a:ln>
                            <a:noFill/>
                          </a:ln>
                          <a:solidFill>
                            <a:srgbClr val="134183"/>
                          </a:solidFill>
                          <a:effectLst/>
                          <a:latin typeface="Arial" charset="0"/>
                        </a:rPr>
                        <a:t>Customer Inquiry screen displayed</a:t>
                      </a:r>
                    </a:p>
                  </a:txBody>
                  <a:tcPr marL="54000" marR="54000" marT="54000" marB="54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87295">
                <a:tc>
                  <a:txBody>
                    <a:bodyPr/>
                    <a:lstStyle/>
                    <a:p>
                      <a:pPr marL="0" marR="0" lvl="0" indent="0" algn="ctr" defTabSz="914400" rtl="0" eaLnBrk="0" fontAlgn="base" latinLnBrk="0" hangingPunct="0">
                        <a:lnSpc>
                          <a:spcPct val="100000"/>
                        </a:lnSpc>
                        <a:spcBef>
                          <a:spcPts val="1200"/>
                        </a:spcBef>
                        <a:spcAft>
                          <a:spcPct val="0"/>
                        </a:spcAft>
                        <a:buClr>
                          <a:schemeClr val="bg2"/>
                        </a:buClr>
                        <a:buSzTx/>
                        <a:buFontTx/>
                        <a:buNone/>
                        <a:tabLst/>
                      </a:pPr>
                      <a:r>
                        <a:rPr kumimoji="0" lang="en-GB" sz="2000" b="0" i="0" u="none" strike="noStrike" cap="none" normalizeH="0" baseline="0" dirty="0" smtClean="0">
                          <a:ln>
                            <a:noFill/>
                          </a:ln>
                          <a:solidFill>
                            <a:srgbClr val="134183"/>
                          </a:solidFill>
                          <a:effectLst/>
                          <a:latin typeface="Arial" charset="0"/>
                        </a:rPr>
                        <a:t>3</a:t>
                      </a:r>
                    </a:p>
                  </a:txBody>
                  <a:tcPr marL="54000" marR="54000" marT="54000" marB="54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1200"/>
                        </a:spcBef>
                        <a:spcAft>
                          <a:spcPct val="0"/>
                        </a:spcAft>
                        <a:buClr>
                          <a:schemeClr val="bg2"/>
                        </a:buClr>
                        <a:buSzTx/>
                        <a:buFontTx/>
                        <a:buNone/>
                        <a:tabLst/>
                      </a:pPr>
                      <a:r>
                        <a:rPr kumimoji="0" lang="en-GB" sz="2000" b="0" i="0" u="none" strike="noStrike" cap="none" normalizeH="0" baseline="0" dirty="0" smtClean="0">
                          <a:ln>
                            <a:noFill/>
                          </a:ln>
                          <a:solidFill>
                            <a:srgbClr val="134183"/>
                          </a:solidFill>
                          <a:effectLst/>
                          <a:latin typeface="Arial" charset="0"/>
                        </a:rPr>
                        <a:t>Enter Customer ID “AD015"</a:t>
                      </a:r>
                    </a:p>
                  </a:txBody>
                  <a:tcPr marL="54000" marR="54000" marT="54000" marB="54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1200"/>
                        </a:spcBef>
                        <a:spcAft>
                          <a:spcPct val="0"/>
                        </a:spcAft>
                        <a:buClr>
                          <a:schemeClr val="bg2"/>
                        </a:buClr>
                        <a:buSzTx/>
                        <a:buFontTx/>
                        <a:buNone/>
                        <a:tabLst/>
                        <a:defRPr/>
                      </a:pPr>
                      <a:r>
                        <a:rPr kumimoji="0" lang="en-GB" sz="2000" b="0" i="0" u="none" strike="noStrike" cap="none" normalizeH="0" baseline="0" dirty="0" smtClean="0">
                          <a:ln>
                            <a:noFill/>
                          </a:ln>
                          <a:solidFill>
                            <a:srgbClr val="134183"/>
                          </a:solidFill>
                          <a:effectLst/>
                          <a:latin typeface="Arial" charset="0"/>
                        </a:rPr>
                        <a:t>Customer AD015 details displayed</a:t>
                      </a:r>
                    </a:p>
                  </a:txBody>
                  <a:tcPr marL="54000" marR="54000" marT="54000" marB="54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65294">
                <a:tc>
                  <a:txBody>
                    <a:bodyPr/>
                    <a:lstStyle/>
                    <a:p>
                      <a:pPr marL="0" marR="0" lvl="0" indent="0" algn="ctr" defTabSz="914400" rtl="0" eaLnBrk="0" fontAlgn="base" latinLnBrk="0" hangingPunct="0">
                        <a:lnSpc>
                          <a:spcPct val="100000"/>
                        </a:lnSpc>
                        <a:spcBef>
                          <a:spcPts val="1200"/>
                        </a:spcBef>
                        <a:spcAft>
                          <a:spcPct val="0"/>
                        </a:spcAft>
                        <a:buClr>
                          <a:schemeClr val="bg2"/>
                        </a:buClr>
                        <a:buSzTx/>
                        <a:buFontTx/>
                        <a:buNone/>
                        <a:tabLst/>
                      </a:pPr>
                      <a:r>
                        <a:rPr kumimoji="0" lang="en-GB" sz="2000" b="0" i="0" u="none" strike="noStrike" cap="none" normalizeH="0" baseline="0" dirty="0" smtClean="0">
                          <a:ln>
                            <a:noFill/>
                          </a:ln>
                          <a:solidFill>
                            <a:srgbClr val="134183"/>
                          </a:solidFill>
                          <a:effectLst/>
                          <a:latin typeface="Arial" charset="0"/>
                        </a:rPr>
                        <a:t>4</a:t>
                      </a:r>
                    </a:p>
                  </a:txBody>
                  <a:tcPr marL="54000" marR="54000" marT="54000" marB="54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1200"/>
                        </a:spcBef>
                        <a:spcAft>
                          <a:spcPct val="0"/>
                        </a:spcAft>
                        <a:buClr>
                          <a:schemeClr val="bg2"/>
                        </a:buClr>
                        <a:buSzTx/>
                        <a:buFontTx/>
                        <a:buNone/>
                        <a:tabLst/>
                      </a:pPr>
                      <a:r>
                        <a:rPr kumimoji="0" lang="en-GB" sz="2000" b="0" i="0" u="none" strike="noStrike" cap="none" normalizeH="0" baseline="0" dirty="0" smtClean="0">
                          <a:ln>
                            <a:noFill/>
                          </a:ln>
                          <a:solidFill>
                            <a:srgbClr val="134183"/>
                          </a:solidFill>
                          <a:effectLst/>
                          <a:latin typeface="Arial" charset="0"/>
                        </a:rPr>
                        <a:t>Click “Account" button</a:t>
                      </a:r>
                    </a:p>
                  </a:txBody>
                  <a:tcPr marL="54000" marR="54000" marT="54000" marB="54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1200"/>
                        </a:spcBef>
                        <a:spcAft>
                          <a:spcPct val="0"/>
                        </a:spcAft>
                        <a:buClr>
                          <a:schemeClr val="bg2"/>
                        </a:buClr>
                        <a:buSzTx/>
                        <a:buFontTx/>
                        <a:buNone/>
                        <a:tabLst/>
                      </a:pPr>
                      <a:r>
                        <a:rPr kumimoji="0" lang="en-GB" sz="2000" b="0" i="0" u="none" strike="noStrike" cap="none" normalizeH="0" baseline="0" dirty="0" smtClean="0">
                          <a:ln>
                            <a:noFill/>
                          </a:ln>
                          <a:solidFill>
                            <a:srgbClr val="134183"/>
                          </a:solidFill>
                          <a:effectLst/>
                          <a:latin typeface="Arial" charset="0"/>
                        </a:rPr>
                        <a:t>Customer Account screen displayed</a:t>
                      </a:r>
                    </a:p>
                  </a:txBody>
                  <a:tcPr marL="54000" marR="54000" marT="54000" marB="54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sz="quarter" idx="15"/>
          </p:nvPr>
        </p:nvSpPr>
        <p:spPr>
          <a:noFill/>
        </p:spPr>
        <p:txBody>
          <a:bodyPr lIns="92075" tIns="46038" rIns="92075" bIns="46038"/>
          <a:lstStyle/>
          <a:p>
            <a:pPr>
              <a:lnSpc>
                <a:spcPct val="100000"/>
              </a:lnSpc>
            </a:pPr>
            <a:r>
              <a:rPr lang="en-GB" dirty="0" smtClean="0"/>
              <a:t>Test Procedures can be grouped together into a Test Execution Schedule, which specifies the order of execution</a:t>
            </a:r>
          </a:p>
          <a:p>
            <a:pPr>
              <a:lnSpc>
                <a:spcPct val="100000"/>
              </a:lnSpc>
            </a:pPr>
            <a:r>
              <a:rPr lang="en-GB" dirty="0" smtClean="0"/>
              <a:t>The order may be based on:</a:t>
            </a:r>
          </a:p>
          <a:p>
            <a:pPr lvl="1">
              <a:lnSpc>
                <a:spcPct val="100000"/>
              </a:lnSpc>
            </a:pPr>
            <a:r>
              <a:rPr lang="en-GB" dirty="0"/>
              <a:t>Logical dependencies of test cases (pre and post conditions)</a:t>
            </a:r>
          </a:p>
          <a:p>
            <a:pPr lvl="1">
              <a:lnSpc>
                <a:spcPct val="100000"/>
              </a:lnSpc>
            </a:pPr>
            <a:r>
              <a:rPr lang="en-GB" dirty="0"/>
              <a:t>Order of business functions or related activities</a:t>
            </a:r>
          </a:p>
          <a:p>
            <a:pPr lvl="1">
              <a:lnSpc>
                <a:spcPct val="100000"/>
              </a:lnSpc>
            </a:pPr>
            <a:r>
              <a:rPr lang="en-GB" b="0" dirty="0" smtClean="0"/>
              <a:t>Prioritisation due to risk analysis</a:t>
            </a:r>
          </a:p>
          <a:p>
            <a:pPr lvl="1">
              <a:lnSpc>
                <a:spcPct val="100000"/>
              </a:lnSpc>
            </a:pPr>
            <a:r>
              <a:rPr lang="en-GB" dirty="0"/>
              <a:t>Test cycles or </a:t>
            </a:r>
            <a:r>
              <a:rPr lang="en-GB" dirty="0" smtClean="0"/>
              <a:t>phases</a:t>
            </a:r>
          </a:p>
          <a:p>
            <a:pPr lvl="1">
              <a:lnSpc>
                <a:spcPct val="100000"/>
              </a:lnSpc>
            </a:pPr>
            <a:r>
              <a:rPr lang="en-GB" dirty="0" smtClean="0"/>
              <a:t>Availability of test environment or hardware</a:t>
            </a:r>
            <a:endParaRPr lang="en-GB" b="0" dirty="0" smtClean="0"/>
          </a:p>
          <a:p>
            <a:r>
              <a:rPr lang="en-GB" dirty="0" smtClean="0"/>
              <a:t>The Test Execution Schedule is not part of the IEEE-829 standard, but is widely used by testers</a:t>
            </a:r>
            <a:endParaRPr lang="en-GB" b="0" dirty="0" smtClean="0"/>
          </a:p>
        </p:txBody>
      </p:sp>
      <p:sp>
        <p:nvSpPr>
          <p:cNvPr id="24578" name="Rectangle 5"/>
          <p:cNvSpPr>
            <a:spLocks noGrp="1" noChangeArrowheads="1"/>
          </p:cNvSpPr>
          <p:nvPr>
            <p:ph type="title"/>
          </p:nvPr>
        </p:nvSpPr>
        <p:spPr/>
        <p:txBody>
          <a:bodyPr/>
          <a:lstStyle/>
          <a:p>
            <a:pPr eaLnBrk="1" hangingPunct="1"/>
            <a:r>
              <a:rPr lang="en-GB" dirty="0" smtClean="0"/>
              <a:t>Test Execution Schedule</a:t>
            </a:r>
          </a:p>
        </p:txBody>
      </p:sp>
      <p:grpSp>
        <p:nvGrpSpPr>
          <p:cNvPr id="18" name="Group 17"/>
          <p:cNvGrpSpPr/>
          <p:nvPr/>
        </p:nvGrpSpPr>
        <p:grpSpPr>
          <a:xfrm>
            <a:off x="764037" y="4867914"/>
            <a:ext cx="7539487" cy="1831330"/>
            <a:chOff x="633413" y="4717194"/>
            <a:chExt cx="7539487" cy="1831330"/>
          </a:xfrm>
        </p:grpSpPr>
        <p:sp>
          <p:nvSpPr>
            <p:cNvPr id="5" name="Text Box 5"/>
            <p:cNvSpPr txBox="1">
              <a:spLocks noChangeArrowheads="1"/>
            </p:cNvSpPr>
            <p:nvPr/>
          </p:nvSpPr>
          <p:spPr bwMode="auto">
            <a:xfrm>
              <a:off x="5011738" y="5451272"/>
              <a:ext cx="972000" cy="360000"/>
            </a:xfrm>
            <a:prstGeom prst="rect">
              <a:avLst/>
            </a:prstGeom>
            <a:gradFill rotWithShape="1">
              <a:gsLst>
                <a:gs pos="0">
                  <a:srgbClr val="FFCCCC">
                    <a:gamma/>
                    <a:tint val="0"/>
                    <a:invGamma/>
                  </a:srgbClr>
                </a:gs>
                <a:gs pos="100000">
                  <a:srgbClr val="FFCCCC"/>
                </a:gs>
              </a:gsLst>
              <a:path path="shape">
                <a:fillToRect l="50000" t="50000" r="50000" b="50000"/>
              </a:path>
            </a:gra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charset="0"/>
                </a:defRPr>
              </a:lvl1pPr>
              <a:lvl2pPr marL="571500">
                <a:defRPr>
                  <a:solidFill>
                    <a:schemeClr val="tx1"/>
                  </a:solidFill>
                  <a:latin typeface="Arial" charset="0"/>
                </a:defRPr>
              </a:lvl2pPr>
              <a:lvl3pPr marL="1143000">
                <a:defRPr>
                  <a:solidFill>
                    <a:schemeClr val="tx1"/>
                  </a:solidFill>
                  <a:latin typeface="Arial" charset="0"/>
                </a:defRPr>
              </a:lvl3pPr>
              <a:lvl4pPr marL="1714500">
                <a:defRPr>
                  <a:solidFill>
                    <a:schemeClr val="tx1"/>
                  </a:solidFill>
                  <a:latin typeface="Arial" charset="0"/>
                </a:defRPr>
              </a:lvl4pPr>
              <a:lvl5pPr marL="2286000">
                <a:defRPr>
                  <a:solidFill>
                    <a:schemeClr val="tx1"/>
                  </a:solidFill>
                  <a:latin typeface="Arial" charset="0"/>
                </a:defRPr>
              </a:lvl5pPr>
              <a:lvl6pPr marL="2743200" fontAlgn="base">
                <a:spcBef>
                  <a:spcPct val="0"/>
                </a:spcBef>
                <a:spcAft>
                  <a:spcPct val="0"/>
                </a:spcAft>
                <a:defRPr>
                  <a:solidFill>
                    <a:schemeClr val="tx1"/>
                  </a:solidFill>
                  <a:latin typeface="Arial" charset="0"/>
                </a:defRPr>
              </a:lvl6pPr>
              <a:lvl7pPr marL="3200400" fontAlgn="base">
                <a:spcBef>
                  <a:spcPct val="0"/>
                </a:spcBef>
                <a:spcAft>
                  <a:spcPct val="0"/>
                </a:spcAft>
                <a:defRPr>
                  <a:solidFill>
                    <a:schemeClr val="tx1"/>
                  </a:solidFill>
                  <a:latin typeface="Arial" charset="0"/>
                </a:defRPr>
              </a:lvl7pPr>
              <a:lvl8pPr marL="3657600" fontAlgn="base">
                <a:spcBef>
                  <a:spcPct val="0"/>
                </a:spcBef>
                <a:spcAft>
                  <a:spcPct val="0"/>
                </a:spcAft>
                <a:defRPr>
                  <a:solidFill>
                    <a:schemeClr val="tx1"/>
                  </a:solidFill>
                  <a:latin typeface="Arial" charset="0"/>
                </a:defRPr>
              </a:lvl8pPr>
              <a:lvl9pPr marL="4114800" fontAlgn="base">
                <a:spcBef>
                  <a:spcPct val="0"/>
                </a:spcBef>
                <a:spcAft>
                  <a:spcPct val="0"/>
                </a:spcAft>
                <a:defRPr>
                  <a:solidFill>
                    <a:schemeClr val="tx1"/>
                  </a:solidFill>
                  <a:latin typeface="Arial" charset="0"/>
                </a:defRPr>
              </a:lvl9pPr>
            </a:lstStyle>
            <a:p>
              <a:pPr algn="ctr" eaLnBrk="0" hangingPunct="0"/>
              <a:r>
                <a:rPr lang="en-GB" sz="1600" dirty="0">
                  <a:solidFill>
                    <a:srgbClr val="000000"/>
                  </a:solidFill>
                </a:rPr>
                <a:t>Case 5</a:t>
              </a:r>
            </a:p>
          </p:txBody>
        </p:sp>
        <p:sp>
          <p:nvSpPr>
            <p:cNvPr id="6" name="Text Box 6"/>
            <p:cNvSpPr txBox="1">
              <a:spLocks noChangeArrowheads="1"/>
            </p:cNvSpPr>
            <p:nvPr/>
          </p:nvSpPr>
          <p:spPr bwMode="auto">
            <a:xfrm>
              <a:off x="7200900" y="5451272"/>
              <a:ext cx="972000" cy="360000"/>
            </a:xfrm>
            <a:prstGeom prst="rect">
              <a:avLst/>
            </a:prstGeom>
            <a:gradFill rotWithShape="1">
              <a:gsLst>
                <a:gs pos="0">
                  <a:srgbClr val="FFCCCC">
                    <a:gamma/>
                    <a:tint val="0"/>
                    <a:invGamma/>
                  </a:srgbClr>
                </a:gs>
                <a:gs pos="100000">
                  <a:srgbClr val="FFCCCC"/>
                </a:gs>
              </a:gsLst>
              <a:path path="shape">
                <a:fillToRect l="50000" t="50000" r="50000" b="50000"/>
              </a:path>
            </a:gra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charset="0"/>
                </a:defRPr>
              </a:lvl1pPr>
              <a:lvl2pPr marL="571500">
                <a:defRPr>
                  <a:solidFill>
                    <a:schemeClr val="tx1"/>
                  </a:solidFill>
                  <a:latin typeface="Arial" charset="0"/>
                </a:defRPr>
              </a:lvl2pPr>
              <a:lvl3pPr marL="1143000">
                <a:defRPr>
                  <a:solidFill>
                    <a:schemeClr val="tx1"/>
                  </a:solidFill>
                  <a:latin typeface="Arial" charset="0"/>
                </a:defRPr>
              </a:lvl3pPr>
              <a:lvl4pPr marL="1714500">
                <a:defRPr>
                  <a:solidFill>
                    <a:schemeClr val="tx1"/>
                  </a:solidFill>
                  <a:latin typeface="Arial" charset="0"/>
                </a:defRPr>
              </a:lvl4pPr>
              <a:lvl5pPr marL="2286000">
                <a:defRPr>
                  <a:solidFill>
                    <a:schemeClr val="tx1"/>
                  </a:solidFill>
                  <a:latin typeface="Arial" charset="0"/>
                </a:defRPr>
              </a:lvl5pPr>
              <a:lvl6pPr marL="2743200" fontAlgn="base">
                <a:spcBef>
                  <a:spcPct val="0"/>
                </a:spcBef>
                <a:spcAft>
                  <a:spcPct val="0"/>
                </a:spcAft>
                <a:defRPr>
                  <a:solidFill>
                    <a:schemeClr val="tx1"/>
                  </a:solidFill>
                  <a:latin typeface="Arial" charset="0"/>
                </a:defRPr>
              </a:lvl6pPr>
              <a:lvl7pPr marL="3200400" fontAlgn="base">
                <a:spcBef>
                  <a:spcPct val="0"/>
                </a:spcBef>
                <a:spcAft>
                  <a:spcPct val="0"/>
                </a:spcAft>
                <a:defRPr>
                  <a:solidFill>
                    <a:schemeClr val="tx1"/>
                  </a:solidFill>
                  <a:latin typeface="Arial" charset="0"/>
                </a:defRPr>
              </a:lvl7pPr>
              <a:lvl8pPr marL="3657600" fontAlgn="base">
                <a:spcBef>
                  <a:spcPct val="0"/>
                </a:spcBef>
                <a:spcAft>
                  <a:spcPct val="0"/>
                </a:spcAft>
                <a:defRPr>
                  <a:solidFill>
                    <a:schemeClr val="tx1"/>
                  </a:solidFill>
                  <a:latin typeface="Arial" charset="0"/>
                </a:defRPr>
              </a:lvl8pPr>
              <a:lvl9pPr marL="4114800" fontAlgn="base">
                <a:spcBef>
                  <a:spcPct val="0"/>
                </a:spcBef>
                <a:spcAft>
                  <a:spcPct val="0"/>
                </a:spcAft>
                <a:defRPr>
                  <a:solidFill>
                    <a:schemeClr val="tx1"/>
                  </a:solidFill>
                  <a:latin typeface="Arial" charset="0"/>
                </a:defRPr>
              </a:lvl9pPr>
            </a:lstStyle>
            <a:p>
              <a:pPr algn="ctr" eaLnBrk="0" hangingPunct="0"/>
              <a:r>
                <a:rPr lang="en-GB" sz="1600" dirty="0">
                  <a:solidFill>
                    <a:srgbClr val="000000"/>
                  </a:solidFill>
                </a:rPr>
                <a:t>Case 6</a:t>
              </a:r>
            </a:p>
          </p:txBody>
        </p:sp>
        <p:sp>
          <p:nvSpPr>
            <p:cNvPr id="7" name="Text Box 7"/>
            <p:cNvSpPr txBox="1">
              <a:spLocks noChangeArrowheads="1"/>
            </p:cNvSpPr>
            <p:nvPr/>
          </p:nvSpPr>
          <p:spPr bwMode="auto">
            <a:xfrm>
              <a:off x="633413" y="5451272"/>
              <a:ext cx="972000" cy="360000"/>
            </a:xfrm>
            <a:prstGeom prst="rect">
              <a:avLst/>
            </a:prstGeom>
            <a:gradFill rotWithShape="1">
              <a:gsLst>
                <a:gs pos="0">
                  <a:srgbClr val="FFCCCC">
                    <a:gamma/>
                    <a:tint val="0"/>
                    <a:invGamma/>
                  </a:srgbClr>
                </a:gs>
                <a:gs pos="100000">
                  <a:srgbClr val="FFCCCC"/>
                </a:gs>
              </a:gsLst>
              <a:path path="shape">
                <a:fillToRect l="50000" t="50000" r="50000" b="50000"/>
              </a:path>
            </a:gra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charset="0"/>
                </a:defRPr>
              </a:lvl1pPr>
              <a:lvl2pPr marL="571500">
                <a:defRPr>
                  <a:solidFill>
                    <a:schemeClr val="tx1"/>
                  </a:solidFill>
                  <a:latin typeface="Arial" charset="0"/>
                </a:defRPr>
              </a:lvl2pPr>
              <a:lvl3pPr marL="1143000">
                <a:defRPr>
                  <a:solidFill>
                    <a:schemeClr val="tx1"/>
                  </a:solidFill>
                  <a:latin typeface="Arial" charset="0"/>
                </a:defRPr>
              </a:lvl3pPr>
              <a:lvl4pPr marL="1714500">
                <a:defRPr>
                  <a:solidFill>
                    <a:schemeClr val="tx1"/>
                  </a:solidFill>
                  <a:latin typeface="Arial" charset="0"/>
                </a:defRPr>
              </a:lvl4pPr>
              <a:lvl5pPr marL="2286000">
                <a:defRPr>
                  <a:solidFill>
                    <a:schemeClr val="tx1"/>
                  </a:solidFill>
                  <a:latin typeface="Arial" charset="0"/>
                </a:defRPr>
              </a:lvl5pPr>
              <a:lvl6pPr marL="2743200" fontAlgn="base">
                <a:spcBef>
                  <a:spcPct val="0"/>
                </a:spcBef>
                <a:spcAft>
                  <a:spcPct val="0"/>
                </a:spcAft>
                <a:defRPr>
                  <a:solidFill>
                    <a:schemeClr val="tx1"/>
                  </a:solidFill>
                  <a:latin typeface="Arial" charset="0"/>
                </a:defRPr>
              </a:lvl6pPr>
              <a:lvl7pPr marL="3200400" fontAlgn="base">
                <a:spcBef>
                  <a:spcPct val="0"/>
                </a:spcBef>
                <a:spcAft>
                  <a:spcPct val="0"/>
                </a:spcAft>
                <a:defRPr>
                  <a:solidFill>
                    <a:schemeClr val="tx1"/>
                  </a:solidFill>
                  <a:latin typeface="Arial" charset="0"/>
                </a:defRPr>
              </a:lvl7pPr>
              <a:lvl8pPr marL="3657600" fontAlgn="base">
                <a:spcBef>
                  <a:spcPct val="0"/>
                </a:spcBef>
                <a:spcAft>
                  <a:spcPct val="0"/>
                </a:spcAft>
                <a:defRPr>
                  <a:solidFill>
                    <a:schemeClr val="tx1"/>
                  </a:solidFill>
                  <a:latin typeface="Arial" charset="0"/>
                </a:defRPr>
              </a:lvl8pPr>
              <a:lvl9pPr marL="4114800" fontAlgn="base">
                <a:spcBef>
                  <a:spcPct val="0"/>
                </a:spcBef>
                <a:spcAft>
                  <a:spcPct val="0"/>
                </a:spcAft>
                <a:defRPr>
                  <a:solidFill>
                    <a:schemeClr val="tx1"/>
                  </a:solidFill>
                  <a:latin typeface="Arial" charset="0"/>
                </a:defRPr>
              </a:lvl9pPr>
            </a:lstStyle>
            <a:p>
              <a:pPr algn="ctr" eaLnBrk="0" hangingPunct="0"/>
              <a:r>
                <a:rPr lang="en-GB" sz="1600" dirty="0">
                  <a:solidFill>
                    <a:srgbClr val="000000"/>
                  </a:solidFill>
                </a:rPr>
                <a:t>Case 1</a:t>
              </a:r>
            </a:p>
          </p:txBody>
        </p:sp>
        <p:sp>
          <p:nvSpPr>
            <p:cNvPr id="8" name="Text Box 8"/>
            <p:cNvSpPr txBox="1">
              <a:spLocks noChangeArrowheads="1"/>
            </p:cNvSpPr>
            <p:nvPr/>
          </p:nvSpPr>
          <p:spPr bwMode="auto">
            <a:xfrm>
              <a:off x="2822575" y="5452859"/>
              <a:ext cx="972000" cy="360000"/>
            </a:xfrm>
            <a:prstGeom prst="rect">
              <a:avLst/>
            </a:prstGeom>
            <a:gradFill rotWithShape="1">
              <a:gsLst>
                <a:gs pos="0">
                  <a:srgbClr val="FFCCCC">
                    <a:gamma/>
                    <a:tint val="0"/>
                    <a:invGamma/>
                  </a:srgbClr>
                </a:gs>
                <a:gs pos="100000">
                  <a:srgbClr val="FFCCCC"/>
                </a:gs>
              </a:gsLst>
              <a:path path="shape">
                <a:fillToRect l="50000" t="50000" r="50000" b="50000"/>
              </a:path>
            </a:gra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charset="0"/>
                </a:defRPr>
              </a:lvl1pPr>
              <a:lvl2pPr marL="571500">
                <a:defRPr>
                  <a:solidFill>
                    <a:schemeClr val="tx1"/>
                  </a:solidFill>
                  <a:latin typeface="Arial" charset="0"/>
                </a:defRPr>
              </a:lvl2pPr>
              <a:lvl3pPr marL="1143000">
                <a:defRPr>
                  <a:solidFill>
                    <a:schemeClr val="tx1"/>
                  </a:solidFill>
                  <a:latin typeface="Arial" charset="0"/>
                </a:defRPr>
              </a:lvl3pPr>
              <a:lvl4pPr marL="1714500">
                <a:defRPr>
                  <a:solidFill>
                    <a:schemeClr val="tx1"/>
                  </a:solidFill>
                  <a:latin typeface="Arial" charset="0"/>
                </a:defRPr>
              </a:lvl4pPr>
              <a:lvl5pPr marL="2286000">
                <a:defRPr>
                  <a:solidFill>
                    <a:schemeClr val="tx1"/>
                  </a:solidFill>
                  <a:latin typeface="Arial" charset="0"/>
                </a:defRPr>
              </a:lvl5pPr>
              <a:lvl6pPr marL="2743200" fontAlgn="base">
                <a:spcBef>
                  <a:spcPct val="0"/>
                </a:spcBef>
                <a:spcAft>
                  <a:spcPct val="0"/>
                </a:spcAft>
                <a:defRPr>
                  <a:solidFill>
                    <a:schemeClr val="tx1"/>
                  </a:solidFill>
                  <a:latin typeface="Arial" charset="0"/>
                </a:defRPr>
              </a:lvl6pPr>
              <a:lvl7pPr marL="3200400" fontAlgn="base">
                <a:spcBef>
                  <a:spcPct val="0"/>
                </a:spcBef>
                <a:spcAft>
                  <a:spcPct val="0"/>
                </a:spcAft>
                <a:defRPr>
                  <a:solidFill>
                    <a:schemeClr val="tx1"/>
                  </a:solidFill>
                  <a:latin typeface="Arial" charset="0"/>
                </a:defRPr>
              </a:lvl7pPr>
              <a:lvl8pPr marL="3657600" fontAlgn="base">
                <a:spcBef>
                  <a:spcPct val="0"/>
                </a:spcBef>
                <a:spcAft>
                  <a:spcPct val="0"/>
                </a:spcAft>
                <a:defRPr>
                  <a:solidFill>
                    <a:schemeClr val="tx1"/>
                  </a:solidFill>
                  <a:latin typeface="Arial" charset="0"/>
                </a:defRPr>
              </a:lvl8pPr>
              <a:lvl9pPr marL="4114800" fontAlgn="base">
                <a:spcBef>
                  <a:spcPct val="0"/>
                </a:spcBef>
                <a:spcAft>
                  <a:spcPct val="0"/>
                </a:spcAft>
                <a:defRPr>
                  <a:solidFill>
                    <a:schemeClr val="tx1"/>
                  </a:solidFill>
                  <a:latin typeface="Arial" charset="0"/>
                </a:defRPr>
              </a:lvl9pPr>
            </a:lstStyle>
            <a:p>
              <a:pPr algn="ctr" eaLnBrk="0" hangingPunct="0"/>
              <a:r>
                <a:rPr lang="en-GB" sz="1600" dirty="0">
                  <a:solidFill>
                    <a:srgbClr val="000000"/>
                  </a:solidFill>
                </a:rPr>
                <a:t>Case 3</a:t>
              </a:r>
            </a:p>
          </p:txBody>
        </p:sp>
        <p:sp>
          <p:nvSpPr>
            <p:cNvPr id="9" name="Text Box 9"/>
            <p:cNvSpPr txBox="1">
              <a:spLocks noChangeArrowheads="1"/>
            </p:cNvSpPr>
            <p:nvPr/>
          </p:nvSpPr>
          <p:spPr bwMode="auto">
            <a:xfrm>
              <a:off x="2830513" y="4717194"/>
              <a:ext cx="972000" cy="360000"/>
            </a:xfrm>
            <a:prstGeom prst="rect">
              <a:avLst/>
            </a:prstGeom>
            <a:gradFill rotWithShape="1">
              <a:gsLst>
                <a:gs pos="0">
                  <a:srgbClr val="FFCCCC">
                    <a:gamma/>
                    <a:tint val="0"/>
                    <a:invGamma/>
                  </a:srgbClr>
                </a:gs>
                <a:gs pos="100000">
                  <a:srgbClr val="FFCCCC"/>
                </a:gs>
              </a:gsLst>
              <a:path path="shape">
                <a:fillToRect l="50000" t="50000" r="50000" b="50000"/>
              </a:path>
            </a:gra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charset="0"/>
                </a:defRPr>
              </a:lvl1pPr>
              <a:lvl2pPr marL="571500">
                <a:defRPr>
                  <a:solidFill>
                    <a:schemeClr val="tx1"/>
                  </a:solidFill>
                  <a:latin typeface="Arial" charset="0"/>
                </a:defRPr>
              </a:lvl2pPr>
              <a:lvl3pPr marL="1143000">
                <a:defRPr>
                  <a:solidFill>
                    <a:schemeClr val="tx1"/>
                  </a:solidFill>
                  <a:latin typeface="Arial" charset="0"/>
                </a:defRPr>
              </a:lvl3pPr>
              <a:lvl4pPr marL="1714500">
                <a:defRPr>
                  <a:solidFill>
                    <a:schemeClr val="tx1"/>
                  </a:solidFill>
                  <a:latin typeface="Arial" charset="0"/>
                </a:defRPr>
              </a:lvl4pPr>
              <a:lvl5pPr marL="2286000">
                <a:defRPr>
                  <a:solidFill>
                    <a:schemeClr val="tx1"/>
                  </a:solidFill>
                  <a:latin typeface="Arial" charset="0"/>
                </a:defRPr>
              </a:lvl5pPr>
              <a:lvl6pPr marL="2743200" fontAlgn="base">
                <a:spcBef>
                  <a:spcPct val="0"/>
                </a:spcBef>
                <a:spcAft>
                  <a:spcPct val="0"/>
                </a:spcAft>
                <a:defRPr>
                  <a:solidFill>
                    <a:schemeClr val="tx1"/>
                  </a:solidFill>
                  <a:latin typeface="Arial" charset="0"/>
                </a:defRPr>
              </a:lvl6pPr>
              <a:lvl7pPr marL="3200400" fontAlgn="base">
                <a:spcBef>
                  <a:spcPct val="0"/>
                </a:spcBef>
                <a:spcAft>
                  <a:spcPct val="0"/>
                </a:spcAft>
                <a:defRPr>
                  <a:solidFill>
                    <a:schemeClr val="tx1"/>
                  </a:solidFill>
                  <a:latin typeface="Arial" charset="0"/>
                </a:defRPr>
              </a:lvl7pPr>
              <a:lvl8pPr marL="3657600" fontAlgn="base">
                <a:spcBef>
                  <a:spcPct val="0"/>
                </a:spcBef>
                <a:spcAft>
                  <a:spcPct val="0"/>
                </a:spcAft>
                <a:defRPr>
                  <a:solidFill>
                    <a:schemeClr val="tx1"/>
                  </a:solidFill>
                  <a:latin typeface="Arial" charset="0"/>
                </a:defRPr>
              </a:lvl8pPr>
              <a:lvl9pPr marL="4114800" fontAlgn="base">
                <a:spcBef>
                  <a:spcPct val="0"/>
                </a:spcBef>
                <a:spcAft>
                  <a:spcPct val="0"/>
                </a:spcAft>
                <a:defRPr>
                  <a:solidFill>
                    <a:schemeClr val="tx1"/>
                  </a:solidFill>
                  <a:latin typeface="Arial" charset="0"/>
                </a:defRPr>
              </a:lvl9pPr>
            </a:lstStyle>
            <a:p>
              <a:pPr algn="ctr" eaLnBrk="0" hangingPunct="0"/>
              <a:r>
                <a:rPr lang="en-GB" sz="1600" dirty="0">
                  <a:solidFill>
                    <a:srgbClr val="000000"/>
                  </a:solidFill>
                </a:rPr>
                <a:t>Case 2</a:t>
              </a:r>
            </a:p>
          </p:txBody>
        </p:sp>
        <p:cxnSp>
          <p:nvCxnSpPr>
            <p:cNvPr id="10" name="AutoShape 11"/>
            <p:cNvCxnSpPr>
              <a:cxnSpLocks noChangeShapeType="1"/>
              <a:stCxn id="7" idx="3"/>
              <a:endCxn id="9" idx="1"/>
            </p:cNvCxnSpPr>
            <p:nvPr/>
          </p:nvCxnSpPr>
          <p:spPr bwMode="auto">
            <a:xfrm flipV="1">
              <a:off x="1605413" y="4897194"/>
              <a:ext cx="1225100" cy="734078"/>
            </a:xfrm>
            <a:prstGeom prst="bentConnector3">
              <a:avLst>
                <a:gd name="adj1" fmla="val 50000"/>
              </a:avLst>
            </a:prstGeom>
            <a:noFill/>
            <a:ln w="50800">
              <a:solidFill>
                <a:srgbClr val="6600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2"/>
            <p:cNvCxnSpPr>
              <a:cxnSpLocks noChangeShapeType="1"/>
              <a:stCxn id="7" idx="3"/>
              <a:endCxn id="8" idx="1"/>
            </p:cNvCxnSpPr>
            <p:nvPr/>
          </p:nvCxnSpPr>
          <p:spPr bwMode="auto">
            <a:xfrm>
              <a:off x="1605413" y="5631272"/>
              <a:ext cx="1217162" cy="1587"/>
            </a:xfrm>
            <a:prstGeom prst="bentConnector3">
              <a:avLst>
                <a:gd name="adj1" fmla="val 50000"/>
              </a:avLst>
            </a:prstGeom>
            <a:noFill/>
            <a:ln w="50800">
              <a:solidFill>
                <a:srgbClr val="6600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3"/>
            <p:cNvCxnSpPr>
              <a:cxnSpLocks noChangeShapeType="1"/>
              <a:stCxn id="9" idx="3"/>
              <a:endCxn id="5" idx="1"/>
            </p:cNvCxnSpPr>
            <p:nvPr/>
          </p:nvCxnSpPr>
          <p:spPr bwMode="auto">
            <a:xfrm>
              <a:off x="3802513" y="4897194"/>
              <a:ext cx="1209225" cy="734078"/>
            </a:xfrm>
            <a:prstGeom prst="bentConnector3">
              <a:avLst>
                <a:gd name="adj1" fmla="val 50000"/>
              </a:avLst>
            </a:prstGeom>
            <a:noFill/>
            <a:ln w="50800">
              <a:solidFill>
                <a:srgbClr val="6600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4"/>
            <p:cNvCxnSpPr>
              <a:cxnSpLocks noChangeShapeType="1"/>
              <a:stCxn id="8" idx="3"/>
              <a:endCxn id="5" idx="1"/>
            </p:cNvCxnSpPr>
            <p:nvPr/>
          </p:nvCxnSpPr>
          <p:spPr bwMode="auto">
            <a:xfrm flipV="1">
              <a:off x="3794575" y="5631272"/>
              <a:ext cx="1217163" cy="1587"/>
            </a:xfrm>
            <a:prstGeom prst="bentConnector3">
              <a:avLst>
                <a:gd name="adj1" fmla="val 50000"/>
              </a:avLst>
            </a:prstGeom>
            <a:noFill/>
            <a:ln w="50800">
              <a:solidFill>
                <a:srgbClr val="6600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5"/>
            <p:cNvCxnSpPr>
              <a:cxnSpLocks noChangeShapeType="1"/>
              <a:stCxn id="5" idx="3"/>
              <a:endCxn id="6" idx="1"/>
            </p:cNvCxnSpPr>
            <p:nvPr/>
          </p:nvCxnSpPr>
          <p:spPr bwMode="auto">
            <a:xfrm>
              <a:off x="5983738" y="5631272"/>
              <a:ext cx="1217162" cy="0"/>
            </a:xfrm>
            <a:prstGeom prst="straightConnector1">
              <a:avLst/>
            </a:prstGeom>
            <a:noFill/>
            <a:ln w="5080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6"/>
            <p:cNvSpPr txBox="1">
              <a:spLocks noChangeArrowheads="1"/>
            </p:cNvSpPr>
            <p:nvPr/>
          </p:nvSpPr>
          <p:spPr bwMode="auto">
            <a:xfrm>
              <a:off x="2832100" y="6188524"/>
              <a:ext cx="972000" cy="360000"/>
            </a:xfrm>
            <a:prstGeom prst="rect">
              <a:avLst/>
            </a:prstGeom>
            <a:gradFill rotWithShape="1">
              <a:gsLst>
                <a:gs pos="0">
                  <a:srgbClr val="FFCCCC">
                    <a:gamma/>
                    <a:tint val="0"/>
                    <a:invGamma/>
                  </a:srgbClr>
                </a:gs>
                <a:gs pos="100000">
                  <a:srgbClr val="FFCCCC"/>
                </a:gs>
              </a:gsLst>
              <a:path path="shape">
                <a:fillToRect l="50000" t="50000" r="50000" b="50000"/>
              </a:path>
            </a:gra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charset="0"/>
                </a:defRPr>
              </a:lvl1pPr>
              <a:lvl2pPr marL="571500">
                <a:defRPr>
                  <a:solidFill>
                    <a:schemeClr val="tx1"/>
                  </a:solidFill>
                  <a:latin typeface="Arial" charset="0"/>
                </a:defRPr>
              </a:lvl2pPr>
              <a:lvl3pPr marL="1143000">
                <a:defRPr>
                  <a:solidFill>
                    <a:schemeClr val="tx1"/>
                  </a:solidFill>
                  <a:latin typeface="Arial" charset="0"/>
                </a:defRPr>
              </a:lvl3pPr>
              <a:lvl4pPr marL="1714500">
                <a:defRPr>
                  <a:solidFill>
                    <a:schemeClr val="tx1"/>
                  </a:solidFill>
                  <a:latin typeface="Arial" charset="0"/>
                </a:defRPr>
              </a:lvl4pPr>
              <a:lvl5pPr marL="2286000">
                <a:defRPr>
                  <a:solidFill>
                    <a:schemeClr val="tx1"/>
                  </a:solidFill>
                  <a:latin typeface="Arial" charset="0"/>
                </a:defRPr>
              </a:lvl5pPr>
              <a:lvl6pPr marL="2743200" fontAlgn="base">
                <a:spcBef>
                  <a:spcPct val="0"/>
                </a:spcBef>
                <a:spcAft>
                  <a:spcPct val="0"/>
                </a:spcAft>
                <a:defRPr>
                  <a:solidFill>
                    <a:schemeClr val="tx1"/>
                  </a:solidFill>
                  <a:latin typeface="Arial" charset="0"/>
                </a:defRPr>
              </a:lvl6pPr>
              <a:lvl7pPr marL="3200400" fontAlgn="base">
                <a:spcBef>
                  <a:spcPct val="0"/>
                </a:spcBef>
                <a:spcAft>
                  <a:spcPct val="0"/>
                </a:spcAft>
                <a:defRPr>
                  <a:solidFill>
                    <a:schemeClr val="tx1"/>
                  </a:solidFill>
                  <a:latin typeface="Arial" charset="0"/>
                </a:defRPr>
              </a:lvl7pPr>
              <a:lvl8pPr marL="3657600" fontAlgn="base">
                <a:spcBef>
                  <a:spcPct val="0"/>
                </a:spcBef>
                <a:spcAft>
                  <a:spcPct val="0"/>
                </a:spcAft>
                <a:defRPr>
                  <a:solidFill>
                    <a:schemeClr val="tx1"/>
                  </a:solidFill>
                  <a:latin typeface="Arial" charset="0"/>
                </a:defRPr>
              </a:lvl8pPr>
              <a:lvl9pPr marL="4114800" fontAlgn="base">
                <a:spcBef>
                  <a:spcPct val="0"/>
                </a:spcBef>
                <a:spcAft>
                  <a:spcPct val="0"/>
                </a:spcAft>
                <a:defRPr>
                  <a:solidFill>
                    <a:schemeClr val="tx1"/>
                  </a:solidFill>
                  <a:latin typeface="Arial" charset="0"/>
                </a:defRPr>
              </a:lvl9pPr>
            </a:lstStyle>
            <a:p>
              <a:pPr algn="ctr" eaLnBrk="0" hangingPunct="0"/>
              <a:r>
                <a:rPr lang="en-GB" sz="1600" dirty="0">
                  <a:solidFill>
                    <a:srgbClr val="000000"/>
                  </a:solidFill>
                </a:rPr>
                <a:t>Case 4</a:t>
              </a:r>
            </a:p>
          </p:txBody>
        </p:sp>
        <p:cxnSp>
          <p:nvCxnSpPr>
            <p:cNvPr id="16" name="AutoShape 17"/>
            <p:cNvCxnSpPr>
              <a:cxnSpLocks noChangeShapeType="1"/>
              <a:stCxn id="7" idx="3"/>
              <a:endCxn id="15" idx="1"/>
            </p:cNvCxnSpPr>
            <p:nvPr/>
          </p:nvCxnSpPr>
          <p:spPr bwMode="auto">
            <a:xfrm>
              <a:off x="1605413" y="5631272"/>
              <a:ext cx="1226687" cy="737252"/>
            </a:xfrm>
            <a:prstGeom prst="bentConnector3">
              <a:avLst>
                <a:gd name="adj1" fmla="val 50000"/>
              </a:avLst>
            </a:prstGeom>
            <a:noFill/>
            <a:ln w="50800">
              <a:solidFill>
                <a:srgbClr val="6600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8"/>
            <p:cNvCxnSpPr>
              <a:cxnSpLocks noChangeShapeType="1"/>
              <a:stCxn id="15" idx="3"/>
              <a:endCxn id="6" idx="1"/>
            </p:cNvCxnSpPr>
            <p:nvPr/>
          </p:nvCxnSpPr>
          <p:spPr bwMode="auto">
            <a:xfrm flipV="1">
              <a:off x="3804100" y="5631272"/>
              <a:ext cx="3396800" cy="737252"/>
            </a:xfrm>
            <a:prstGeom prst="bentConnector3">
              <a:avLst>
                <a:gd name="adj1" fmla="val 74849"/>
              </a:avLst>
            </a:prstGeom>
            <a:noFill/>
            <a:ln w="50800">
              <a:solidFill>
                <a:srgbClr val="6600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853106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5"/>
          <p:cNvSpPr>
            <a:spLocks noGrp="1" noChangeArrowheads="1"/>
          </p:cNvSpPr>
          <p:nvPr>
            <p:ph type="body" sz="quarter" idx="15"/>
          </p:nvPr>
        </p:nvSpPr>
        <p:spPr/>
        <p:txBody>
          <a:bodyPr/>
          <a:lstStyle/>
          <a:p>
            <a:pPr>
              <a:buFontTx/>
              <a:buNone/>
            </a:pPr>
            <a:r>
              <a:rPr lang="en-GB" dirty="0" smtClean="0"/>
              <a:t>Learning Objectives:</a:t>
            </a:r>
            <a:br>
              <a:rPr lang="en-GB" dirty="0" smtClean="0"/>
            </a:br>
            <a:endParaRPr lang="en-GB" dirty="0" smtClean="0"/>
          </a:p>
          <a:p>
            <a:r>
              <a:rPr lang="en-GB" dirty="0" smtClean="0"/>
              <a:t>Recall reasons that both specification-based (black-box) and structure-based (white-box) test design techniques are useful and list the common techniques for each (K1)</a:t>
            </a:r>
            <a:br>
              <a:rPr lang="en-GB" dirty="0" smtClean="0"/>
            </a:br>
            <a:endParaRPr lang="en-GB" dirty="0" smtClean="0"/>
          </a:p>
          <a:p>
            <a:r>
              <a:rPr lang="en-GB" dirty="0" smtClean="0"/>
              <a:t>Explain the characteristics, commonalities and differences between specification-based testing, structure-based testing and experience-based testing (K2)</a:t>
            </a:r>
          </a:p>
          <a:p>
            <a:endParaRPr lang="en-GB" dirty="0" smtClean="0"/>
          </a:p>
        </p:txBody>
      </p:sp>
      <p:sp>
        <p:nvSpPr>
          <p:cNvPr id="26626" name="Rectangle 6"/>
          <p:cNvSpPr>
            <a:spLocks noGrp="1" noChangeArrowheads="1"/>
          </p:cNvSpPr>
          <p:nvPr>
            <p:ph type="title"/>
          </p:nvPr>
        </p:nvSpPr>
        <p:spPr/>
        <p:txBody>
          <a:bodyPr/>
          <a:lstStyle/>
          <a:p>
            <a:pPr eaLnBrk="1" hangingPunct="1"/>
            <a:r>
              <a:rPr lang="en-GB" dirty="0" smtClean="0"/>
              <a:t>4.2 Categories of Test Design Techniques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itchFamily="34" charset="0"/>
              </a:rPr>
              <a:t>Categories of Test Design Techniques</a:t>
            </a:r>
            <a:endParaRPr lang="en-GB" dirty="0"/>
          </a:p>
        </p:txBody>
      </p:sp>
      <p:sp>
        <p:nvSpPr>
          <p:cNvPr id="6" name="Text Box 8"/>
          <p:cNvSpPr txBox="1">
            <a:spLocks noChangeArrowheads="1"/>
          </p:cNvSpPr>
          <p:nvPr/>
        </p:nvSpPr>
        <p:spPr bwMode="auto">
          <a:xfrm>
            <a:off x="309119" y="1057811"/>
            <a:ext cx="5400000" cy="1585049"/>
          </a:xfrm>
          <a:prstGeom prst="rect">
            <a:avLst/>
          </a:prstGeom>
          <a:solidFill>
            <a:schemeClr val="tx1"/>
          </a:solidFill>
          <a:ln w="12700" algn="ctr">
            <a:noFill/>
            <a:miter lim="800000"/>
            <a:headEnd type="none" w="sm" len="sm"/>
            <a:tailEnd/>
          </a:ln>
          <a:effectLst>
            <a:outerShdw blurRad="50800" dist="76200" dir="2700000" algn="tl" rotWithShape="0">
              <a:prstClr val="black">
                <a:alpha val="40000"/>
              </a:prstClr>
            </a:outerShdw>
          </a:effectLst>
        </p:spPr>
        <p:txBody>
          <a:bodyPr wrap="square">
            <a:spAutoFit/>
          </a:bodyPr>
          <a:lstStyle/>
          <a:p>
            <a:r>
              <a:rPr lang="en-GB" sz="2400" dirty="0" smtClean="0">
                <a:solidFill>
                  <a:schemeClr val="bg1"/>
                </a:solidFill>
                <a:latin typeface="Arial" pitchFamily="34" charset="0"/>
              </a:rPr>
              <a:t>Specification-based / Black-box</a:t>
            </a:r>
            <a:endParaRPr lang="en-GB" sz="2400" dirty="0">
              <a:solidFill>
                <a:schemeClr val="bg1"/>
              </a:solidFill>
              <a:latin typeface="Arial" pitchFamily="34" charset="0"/>
            </a:endParaRPr>
          </a:p>
          <a:p>
            <a:pPr algn="l"/>
            <a:r>
              <a:rPr lang="en-GB" sz="1800" dirty="0">
                <a:solidFill>
                  <a:schemeClr val="bg1"/>
                </a:solidFill>
                <a:latin typeface="Arial" pitchFamily="34" charset="0"/>
              </a:rPr>
              <a:t>based on</a:t>
            </a:r>
            <a:r>
              <a:rPr lang="en-GB" sz="1800" dirty="0" smtClean="0">
                <a:solidFill>
                  <a:schemeClr val="bg1"/>
                </a:solidFill>
                <a:latin typeface="Arial" pitchFamily="34" charset="0"/>
              </a:rPr>
              <a:t>:</a:t>
            </a:r>
          </a:p>
          <a:p>
            <a:pPr marL="285750" indent="-285750" algn="l">
              <a:spcBef>
                <a:spcPts val="600"/>
              </a:spcBef>
              <a:buFont typeface="Wingdings" pitchFamily="2" charset="2"/>
              <a:buChar char="§"/>
            </a:pPr>
            <a:r>
              <a:rPr lang="en-GB" sz="1800" dirty="0" smtClean="0">
                <a:solidFill>
                  <a:schemeClr val="bg1"/>
                </a:solidFill>
                <a:latin typeface="Arial" pitchFamily="34" charset="0"/>
              </a:rPr>
              <a:t>Analysis of the test basis documents</a:t>
            </a:r>
            <a:endParaRPr lang="en-GB" sz="1800" dirty="0">
              <a:solidFill>
                <a:schemeClr val="bg1"/>
              </a:solidFill>
              <a:latin typeface="Arial" pitchFamily="34" charset="0"/>
            </a:endParaRPr>
          </a:p>
          <a:p>
            <a:pPr marL="285750" indent="-285750" algn="l">
              <a:spcBef>
                <a:spcPts val="600"/>
              </a:spcBef>
              <a:buFont typeface="Wingdings" pitchFamily="2" charset="2"/>
              <a:buChar char="§"/>
            </a:pPr>
            <a:r>
              <a:rPr lang="en-GB" sz="1800" dirty="0" smtClean="0">
                <a:solidFill>
                  <a:schemeClr val="bg1"/>
                </a:solidFill>
                <a:latin typeface="Arial" pitchFamily="34" charset="0"/>
              </a:rPr>
              <a:t>External </a:t>
            </a:r>
            <a:r>
              <a:rPr lang="en-GB" sz="1800" dirty="0">
                <a:solidFill>
                  <a:schemeClr val="bg1"/>
                </a:solidFill>
                <a:latin typeface="Arial" pitchFamily="34" charset="0"/>
              </a:rPr>
              <a:t>view of </a:t>
            </a:r>
            <a:r>
              <a:rPr lang="en-GB" sz="1800" dirty="0" smtClean="0">
                <a:solidFill>
                  <a:schemeClr val="bg1"/>
                </a:solidFill>
                <a:latin typeface="Arial" pitchFamily="34" charset="0"/>
              </a:rPr>
              <a:t>software</a:t>
            </a:r>
            <a:endParaRPr lang="en-GB" sz="1800" dirty="0">
              <a:solidFill>
                <a:schemeClr val="bg1"/>
              </a:solidFill>
              <a:latin typeface="Arial" pitchFamily="34" charset="0"/>
            </a:endParaRPr>
          </a:p>
        </p:txBody>
      </p:sp>
      <p:sp>
        <p:nvSpPr>
          <p:cNvPr id="7" name="Text Box 9"/>
          <p:cNvSpPr txBox="1">
            <a:spLocks noChangeArrowheads="1"/>
          </p:cNvSpPr>
          <p:nvPr/>
        </p:nvSpPr>
        <p:spPr bwMode="auto">
          <a:xfrm>
            <a:off x="1912830" y="3023253"/>
            <a:ext cx="5461752" cy="1585049"/>
          </a:xfrm>
          <a:prstGeom prst="rect">
            <a:avLst/>
          </a:prstGeom>
          <a:solidFill>
            <a:schemeClr val="bg1"/>
          </a:solidFill>
          <a:ln w="25400" algn="ctr">
            <a:solidFill>
              <a:schemeClr val="tx1"/>
            </a:solidFill>
            <a:miter lim="800000"/>
            <a:headEnd type="none" w="sm" len="sm"/>
            <a:tailEnd/>
          </a:ln>
          <a:effectLst>
            <a:outerShdw blurRad="50800" dist="76200" dir="2700000" algn="tl" rotWithShape="0">
              <a:prstClr val="black">
                <a:alpha val="40000"/>
              </a:prstClr>
            </a:outerShdw>
          </a:effectLst>
        </p:spPr>
        <p:txBody>
          <a:bodyPr wrap="none">
            <a:spAutoFit/>
          </a:bodyPr>
          <a:lstStyle/>
          <a:p>
            <a:r>
              <a:rPr lang="en-GB" sz="2400" dirty="0" smtClean="0">
                <a:latin typeface="Arial" pitchFamily="34" charset="0"/>
              </a:rPr>
              <a:t>Structure-based / White-box</a:t>
            </a:r>
            <a:endParaRPr lang="en-GB" sz="2400" dirty="0">
              <a:latin typeface="Arial" pitchFamily="34" charset="0"/>
            </a:endParaRPr>
          </a:p>
          <a:p>
            <a:pPr algn="l"/>
            <a:r>
              <a:rPr lang="en-GB" sz="1800" dirty="0">
                <a:latin typeface="Arial" pitchFamily="34" charset="0"/>
              </a:rPr>
              <a:t>based </a:t>
            </a:r>
            <a:r>
              <a:rPr lang="en-GB" sz="1800" dirty="0" smtClean="0">
                <a:latin typeface="Arial" pitchFamily="34" charset="0"/>
              </a:rPr>
              <a:t>on:</a:t>
            </a:r>
            <a:endParaRPr lang="en-GB" sz="1800" dirty="0">
              <a:latin typeface="Arial" pitchFamily="34" charset="0"/>
            </a:endParaRPr>
          </a:p>
          <a:p>
            <a:pPr marL="285750" indent="-285750">
              <a:spcBef>
                <a:spcPts val="600"/>
              </a:spcBef>
              <a:buClr>
                <a:schemeClr val="bg2"/>
              </a:buClr>
              <a:buFont typeface="Wingdings" pitchFamily="2" charset="2"/>
              <a:buChar char="§"/>
            </a:pPr>
            <a:r>
              <a:rPr lang="en-GB" sz="1800" dirty="0">
                <a:latin typeface="Arial" pitchFamily="34" charset="0"/>
              </a:rPr>
              <a:t>Analysis of the structure of component or system</a:t>
            </a:r>
          </a:p>
          <a:p>
            <a:pPr marL="285750" indent="-285750" algn="l">
              <a:spcBef>
                <a:spcPts val="600"/>
              </a:spcBef>
              <a:buClr>
                <a:schemeClr val="bg2"/>
              </a:buClr>
              <a:buFont typeface="Wingdings" pitchFamily="2" charset="2"/>
              <a:buChar char="§"/>
            </a:pPr>
            <a:r>
              <a:rPr lang="en-GB" sz="1800" dirty="0" smtClean="0">
                <a:latin typeface="Arial" pitchFamily="34" charset="0"/>
              </a:rPr>
              <a:t>Measured coverage of structure</a:t>
            </a:r>
            <a:endParaRPr lang="en-GB" sz="1800" dirty="0">
              <a:latin typeface="Arial" pitchFamily="34" charset="0"/>
            </a:endParaRPr>
          </a:p>
        </p:txBody>
      </p:sp>
      <p:sp>
        <p:nvSpPr>
          <p:cNvPr id="8" name="Text Box 11"/>
          <p:cNvSpPr txBox="1">
            <a:spLocks noChangeArrowheads="1"/>
          </p:cNvSpPr>
          <p:nvPr/>
        </p:nvSpPr>
        <p:spPr bwMode="auto">
          <a:xfrm>
            <a:off x="3516541" y="4988695"/>
            <a:ext cx="5400000" cy="1512000"/>
          </a:xfrm>
          <a:prstGeom prst="rect">
            <a:avLst/>
          </a:prstGeom>
          <a:solidFill>
            <a:schemeClr val="tx2">
              <a:lumMod val="20000"/>
              <a:lumOff val="80000"/>
            </a:schemeClr>
          </a:solidFill>
          <a:ln w="25400" algn="ctr">
            <a:solidFill>
              <a:schemeClr val="tx1"/>
            </a:solidFill>
            <a:miter lim="800000"/>
            <a:headEnd type="none" w="sm" len="sm"/>
            <a:tailEnd/>
          </a:ln>
          <a:effectLst>
            <a:outerShdw blurRad="50800" dist="76200" dir="2700000" algn="tl" rotWithShape="0">
              <a:prstClr val="black">
                <a:alpha val="40000"/>
              </a:prstClr>
            </a:outerShdw>
          </a:effectLst>
        </p:spPr>
        <p:txBody>
          <a:bodyPr wrap="square">
            <a:spAutoFit/>
          </a:bodyPr>
          <a:lstStyle/>
          <a:p>
            <a:pPr algn="l" eaLnBrk="1" hangingPunct="1">
              <a:spcBef>
                <a:spcPct val="20000"/>
              </a:spcBef>
              <a:buClr>
                <a:srgbClr val="FF0000"/>
              </a:buClr>
              <a:buSzPct val="100000"/>
            </a:pPr>
            <a:r>
              <a:rPr lang="en-GB" sz="2400" dirty="0" smtClean="0">
                <a:latin typeface="Arial" pitchFamily="34" charset="0"/>
              </a:rPr>
              <a:t>Experience-based</a:t>
            </a:r>
            <a:endParaRPr lang="en-GB" sz="2400" dirty="0">
              <a:latin typeface="Arial" pitchFamily="34" charset="0"/>
            </a:endParaRPr>
          </a:p>
          <a:p>
            <a:pPr algn="l" eaLnBrk="1" hangingPunct="1">
              <a:spcBef>
                <a:spcPct val="20000"/>
              </a:spcBef>
              <a:buClr>
                <a:srgbClr val="FF0000"/>
              </a:buClr>
              <a:buSzPct val="100000"/>
            </a:pPr>
            <a:r>
              <a:rPr lang="en-GB" sz="1800" dirty="0">
                <a:latin typeface="Arial" pitchFamily="34" charset="0"/>
              </a:rPr>
              <a:t>based </a:t>
            </a:r>
            <a:r>
              <a:rPr lang="en-GB" sz="1800" dirty="0" smtClean="0">
                <a:latin typeface="Arial" pitchFamily="34" charset="0"/>
              </a:rPr>
              <a:t>on:</a:t>
            </a:r>
            <a:endParaRPr lang="en-GB" sz="1800" dirty="0">
              <a:latin typeface="Arial" pitchFamily="34" charset="0"/>
            </a:endParaRPr>
          </a:p>
          <a:p>
            <a:pPr marL="285750" indent="-285750" eaLnBrk="1" hangingPunct="1">
              <a:spcBef>
                <a:spcPts val="600"/>
              </a:spcBef>
              <a:buClr>
                <a:schemeClr val="bg2"/>
              </a:buClr>
              <a:buSzPct val="100000"/>
              <a:buFont typeface="Wingdings" pitchFamily="2" charset="2"/>
              <a:buChar char="§"/>
            </a:pPr>
            <a:r>
              <a:rPr lang="en-GB" sz="1800" dirty="0" smtClean="0">
                <a:latin typeface="Arial" pitchFamily="34" charset="0"/>
              </a:rPr>
              <a:t>Knowledge and experience of testers, users and developers of the software and likely defects</a:t>
            </a:r>
            <a:endParaRPr lang="en-GB" sz="1800" dirty="0">
              <a:latin typeface="Arial" pitchFamily="34" charset="0"/>
            </a:endParaRPr>
          </a:p>
        </p:txBody>
      </p:sp>
    </p:spTree>
    <p:extLst>
      <p:ext uri="{BB962C8B-B14F-4D97-AF65-F5344CB8AC3E}">
        <p14:creationId xmlns:p14="http://schemas.microsoft.com/office/powerpoint/2010/main" val="12046092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7"/>
          <p:cNvSpPr>
            <a:spLocks noGrp="1" noChangeArrowheads="1"/>
          </p:cNvSpPr>
          <p:nvPr>
            <p:ph type="body" sz="quarter" idx="15"/>
          </p:nvPr>
        </p:nvSpPr>
        <p:spPr/>
        <p:txBody>
          <a:bodyPr/>
          <a:lstStyle/>
          <a:p>
            <a:pPr>
              <a:buFontTx/>
              <a:buNone/>
            </a:pPr>
            <a:r>
              <a:rPr lang="en-GB" dirty="0" smtClean="0"/>
              <a:t>Learning Objectives:</a:t>
            </a:r>
            <a:br>
              <a:rPr lang="en-GB" dirty="0" smtClean="0"/>
            </a:br>
            <a:endParaRPr lang="en-GB" dirty="0" smtClean="0"/>
          </a:p>
          <a:p>
            <a:r>
              <a:rPr lang="en-GB" dirty="0" smtClean="0"/>
              <a:t>Write test cases from given software models using: (K3)</a:t>
            </a:r>
          </a:p>
          <a:p>
            <a:pPr lvl="1">
              <a:lnSpc>
                <a:spcPct val="90000"/>
              </a:lnSpc>
            </a:pPr>
            <a:r>
              <a:rPr lang="en-GB" dirty="0"/>
              <a:t>E</a:t>
            </a:r>
            <a:r>
              <a:rPr lang="en-GB" b="0" dirty="0" smtClean="0"/>
              <a:t>quivalence partitioning</a:t>
            </a:r>
          </a:p>
          <a:p>
            <a:pPr lvl="1">
              <a:lnSpc>
                <a:spcPct val="90000"/>
              </a:lnSpc>
            </a:pPr>
            <a:r>
              <a:rPr lang="en-GB" dirty="0"/>
              <a:t>B</a:t>
            </a:r>
            <a:r>
              <a:rPr lang="en-GB" b="0" dirty="0" smtClean="0"/>
              <a:t>oundary value analysis</a:t>
            </a:r>
          </a:p>
          <a:p>
            <a:pPr lvl="1">
              <a:lnSpc>
                <a:spcPct val="90000"/>
              </a:lnSpc>
            </a:pPr>
            <a:r>
              <a:rPr lang="en-GB" dirty="0"/>
              <a:t>D</a:t>
            </a:r>
            <a:r>
              <a:rPr lang="en-GB" b="0" dirty="0" smtClean="0"/>
              <a:t>ecision tables</a:t>
            </a:r>
          </a:p>
          <a:p>
            <a:pPr lvl="1">
              <a:lnSpc>
                <a:spcPct val="90000"/>
              </a:lnSpc>
            </a:pPr>
            <a:r>
              <a:rPr lang="en-GB" dirty="0"/>
              <a:t>S</a:t>
            </a:r>
            <a:r>
              <a:rPr lang="en-GB" b="0" dirty="0" smtClean="0"/>
              <a:t>tate </a:t>
            </a:r>
            <a:r>
              <a:rPr lang="en-GB" dirty="0"/>
              <a:t>t</a:t>
            </a:r>
            <a:r>
              <a:rPr lang="en-GB" b="0" dirty="0" smtClean="0"/>
              <a:t>ransition diagrams/tables</a:t>
            </a:r>
            <a:br>
              <a:rPr lang="en-GB" b="0" dirty="0" smtClean="0"/>
            </a:br>
            <a:endParaRPr lang="en-GB" b="0" dirty="0" smtClean="0"/>
          </a:p>
          <a:p>
            <a:pPr>
              <a:lnSpc>
                <a:spcPct val="110000"/>
              </a:lnSpc>
            </a:pPr>
            <a:r>
              <a:rPr lang="en-GB" dirty="0" smtClean="0"/>
              <a:t>Explain the main purpose of each of the four testing techniques, what level and type of testing could use the technique, and how coverage may be measured (K2)</a:t>
            </a:r>
            <a:br>
              <a:rPr lang="en-GB" dirty="0" smtClean="0"/>
            </a:br>
            <a:endParaRPr lang="en-GB" dirty="0" smtClean="0"/>
          </a:p>
          <a:p>
            <a:r>
              <a:rPr lang="en-GB" dirty="0" smtClean="0"/>
              <a:t>Explain the concept of use case testing and its benefits (K2)</a:t>
            </a:r>
          </a:p>
        </p:txBody>
      </p:sp>
      <p:sp>
        <p:nvSpPr>
          <p:cNvPr id="28674" name="Rectangle 6"/>
          <p:cNvSpPr>
            <a:spLocks noGrp="1" noChangeArrowheads="1"/>
          </p:cNvSpPr>
          <p:nvPr>
            <p:ph type="title"/>
          </p:nvPr>
        </p:nvSpPr>
        <p:spPr/>
        <p:txBody>
          <a:bodyPr/>
          <a:lstStyle/>
          <a:p>
            <a:pPr eaLnBrk="1" hangingPunct="1"/>
            <a:r>
              <a:rPr lang="en-GB" sz="2400" dirty="0" smtClean="0"/>
              <a:t>4.3 Specification-based or Black-box Techniques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smtClean="0"/>
              <a:t>Test cases are derived from analysis of specifications or models of what the system should do, including</a:t>
            </a:r>
          </a:p>
          <a:p>
            <a:pPr lvl="1"/>
            <a:r>
              <a:rPr lang="en-GB" dirty="0" smtClean="0"/>
              <a:t>Inputs </a:t>
            </a:r>
            <a:r>
              <a:rPr lang="en-GB" dirty="0"/>
              <a:t>(test conditions) and outputs (expected results</a:t>
            </a:r>
            <a:r>
              <a:rPr lang="en-GB" dirty="0" smtClean="0"/>
              <a:t>)</a:t>
            </a:r>
          </a:p>
          <a:p>
            <a:pPr lvl="1"/>
            <a:r>
              <a:rPr lang="en-GB" dirty="0" smtClean="0"/>
              <a:t>Functional </a:t>
            </a:r>
            <a:r>
              <a:rPr lang="en-GB" dirty="0"/>
              <a:t>and non-functional </a:t>
            </a:r>
            <a:r>
              <a:rPr lang="en-GB" dirty="0" smtClean="0"/>
              <a:t>requirements</a:t>
            </a:r>
          </a:p>
          <a:p>
            <a:r>
              <a:rPr lang="en-GB" dirty="0" smtClean="0"/>
              <a:t>Tests take an external view of the system</a:t>
            </a:r>
          </a:p>
          <a:p>
            <a:pPr lvl="1"/>
            <a:r>
              <a:rPr lang="en-GB" dirty="0" smtClean="0"/>
              <a:t>So do not use any information about the internal structure</a:t>
            </a:r>
          </a:p>
          <a:p>
            <a:r>
              <a:rPr lang="en-GB" dirty="0" smtClean="0"/>
              <a:t>Specification-based tests will not discover if the specification is incorrect (i.e. does not match user needs)</a:t>
            </a:r>
            <a:endParaRPr lang="en-GB" dirty="0"/>
          </a:p>
        </p:txBody>
      </p:sp>
      <p:sp>
        <p:nvSpPr>
          <p:cNvPr id="2" name="Title 1"/>
          <p:cNvSpPr>
            <a:spLocks noGrp="1"/>
          </p:cNvSpPr>
          <p:nvPr>
            <p:ph type="title"/>
          </p:nvPr>
        </p:nvSpPr>
        <p:spPr/>
        <p:txBody>
          <a:bodyPr/>
          <a:lstStyle/>
          <a:p>
            <a:r>
              <a:rPr lang="en-GB" dirty="0" smtClean="0"/>
              <a:t>Specification-based or Black-box techniques</a:t>
            </a:r>
            <a:endParaRPr lang="en-GB" dirty="0"/>
          </a:p>
        </p:txBody>
      </p:sp>
      <p:sp>
        <p:nvSpPr>
          <p:cNvPr id="19" name="Line 3"/>
          <p:cNvSpPr>
            <a:spLocks noChangeShapeType="1"/>
          </p:cNvSpPr>
          <p:nvPr/>
        </p:nvSpPr>
        <p:spPr bwMode="auto">
          <a:xfrm>
            <a:off x="1408907" y="5376900"/>
            <a:ext cx="2012950" cy="0"/>
          </a:xfrm>
          <a:prstGeom prst="line">
            <a:avLst/>
          </a:prstGeom>
          <a:noFill/>
          <a:ln w="76200">
            <a:solidFill>
              <a:srgbClr val="66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20" name="Line 4"/>
          <p:cNvSpPr>
            <a:spLocks noChangeShapeType="1"/>
          </p:cNvSpPr>
          <p:nvPr/>
        </p:nvSpPr>
        <p:spPr bwMode="auto">
          <a:xfrm>
            <a:off x="5718969" y="5367375"/>
            <a:ext cx="2116138" cy="0"/>
          </a:xfrm>
          <a:prstGeom prst="line">
            <a:avLst/>
          </a:prstGeom>
          <a:noFill/>
          <a:ln w="76200">
            <a:solidFill>
              <a:srgbClr val="66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grpSp>
        <p:nvGrpSpPr>
          <p:cNvPr id="6" name="Group 5"/>
          <p:cNvGrpSpPr/>
          <p:nvPr/>
        </p:nvGrpSpPr>
        <p:grpSpPr>
          <a:xfrm>
            <a:off x="1308894" y="4434648"/>
            <a:ext cx="6524625" cy="1865454"/>
            <a:chOff x="1308894" y="4434648"/>
            <a:chExt cx="6524625" cy="1865454"/>
          </a:xfrm>
        </p:grpSpPr>
        <p:sp>
          <p:nvSpPr>
            <p:cNvPr id="21" name="Rectangle 5"/>
            <p:cNvSpPr>
              <a:spLocks noChangeArrowheads="1"/>
            </p:cNvSpPr>
            <p:nvPr/>
          </p:nvSpPr>
          <p:spPr bwMode="auto">
            <a:xfrm>
              <a:off x="1308894" y="4986375"/>
              <a:ext cx="196215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spcBef>
                  <a:spcPct val="50000"/>
                </a:spcBef>
              </a:pPr>
              <a:r>
                <a:rPr lang="en-GB" sz="1800" b="1" dirty="0"/>
                <a:t>INPUTS</a:t>
              </a:r>
            </a:p>
            <a:p>
              <a:pPr algn="ctr" defTabSz="762000" eaLnBrk="0" hangingPunct="0">
                <a:spcBef>
                  <a:spcPct val="50000"/>
                </a:spcBef>
              </a:pPr>
              <a:r>
                <a:rPr lang="en-GB" sz="1800" b="1" dirty="0"/>
                <a:t>(test conditions)</a:t>
              </a:r>
            </a:p>
          </p:txBody>
        </p:sp>
        <p:sp>
          <p:nvSpPr>
            <p:cNvPr id="22" name="Rectangle 6"/>
            <p:cNvSpPr>
              <a:spLocks noChangeArrowheads="1"/>
            </p:cNvSpPr>
            <p:nvPr/>
          </p:nvSpPr>
          <p:spPr bwMode="auto">
            <a:xfrm>
              <a:off x="5693569" y="4989550"/>
              <a:ext cx="213995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spcBef>
                  <a:spcPct val="50000"/>
                </a:spcBef>
              </a:pPr>
              <a:r>
                <a:rPr lang="en-GB" sz="1800" b="1" dirty="0"/>
                <a:t>OUTPUTS</a:t>
              </a:r>
            </a:p>
            <a:p>
              <a:pPr algn="ctr" defTabSz="762000" eaLnBrk="0" hangingPunct="0">
                <a:spcBef>
                  <a:spcPct val="50000"/>
                </a:spcBef>
              </a:pPr>
              <a:r>
                <a:rPr lang="en-GB" sz="1800" b="1" dirty="0"/>
                <a:t>(expected results)</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4405"/>
            <a:stretch/>
          </p:blipFill>
          <p:spPr>
            <a:xfrm>
              <a:off x="3516924" y="4434648"/>
              <a:ext cx="2064840" cy="1865454"/>
            </a:xfrm>
            <a:prstGeom prst="rect">
              <a:avLst/>
            </a:prstGeom>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sz="quarter" idx="15"/>
          </p:nvPr>
        </p:nvSpPr>
        <p:spPr/>
        <p:txBody>
          <a:bodyPr/>
          <a:lstStyle/>
          <a:p>
            <a:r>
              <a:rPr lang="en-US" dirty="0" smtClean="0"/>
              <a:t>Applies when inputs to the system can be grouped together into partitions or classes that, according to the specification, will behave the same way, i.e. have the same output</a:t>
            </a:r>
            <a:br>
              <a:rPr lang="en-US" dirty="0" smtClean="0"/>
            </a:br>
            <a:endParaRPr lang="en-US" dirty="0" smtClean="0"/>
          </a:p>
          <a:p>
            <a:r>
              <a:rPr lang="en-US" dirty="0" smtClean="0"/>
              <a:t>Instead of testing every value in the partition, one value can be chosen to represent all, and used to test the whole partition</a:t>
            </a:r>
            <a:endParaRPr lang="en-GB" dirty="0" smtClean="0"/>
          </a:p>
          <a:p>
            <a:pPr lvl="1"/>
            <a:r>
              <a:rPr lang="en-GB" dirty="0" smtClean="0"/>
              <a:t>Valid partitions represent valid data, i.e. values that should be accepted</a:t>
            </a:r>
          </a:p>
          <a:p>
            <a:pPr lvl="1"/>
            <a:r>
              <a:rPr lang="en-GB" dirty="0" smtClean="0"/>
              <a:t>Invalid partitions represent invalid data, i.e. values that should be rejected</a:t>
            </a:r>
            <a:br>
              <a:rPr lang="en-GB" dirty="0" smtClean="0"/>
            </a:br>
            <a:endParaRPr lang="en-GB" dirty="0" smtClean="0"/>
          </a:p>
          <a:p>
            <a:r>
              <a:rPr lang="en-GB" dirty="0" smtClean="0"/>
              <a:t>Partitions can be identified for ranges of values, outputs, time-related values, interface parameters, etc.</a:t>
            </a:r>
            <a:r>
              <a:rPr lang="en-GB" dirty="0"/>
              <a:t/>
            </a:r>
            <a:br>
              <a:rPr lang="en-GB" dirty="0"/>
            </a:br>
            <a:endParaRPr lang="en-GB" dirty="0" smtClean="0"/>
          </a:p>
          <a:p>
            <a:r>
              <a:rPr lang="en-GB" dirty="0" smtClean="0"/>
              <a:t>Partitions are also called classes</a:t>
            </a:r>
          </a:p>
        </p:txBody>
      </p:sp>
      <p:sp>
        <p:nvSpPr>
          <p:cNvPr id="30722" name="Rectangle 5"/>
          <p:cNvSpPr>
            <a:spLocks noGrp="1" noChangeArrowheads="1"/>
          </p:cNvSpPr>
          <p:nvPr>
            <p:ph type="title"/>
          </p:nvPr>
        </p:nvSpPr>
        <p:spPr/>
        <p:txBody>
          <a:bodyPr/>
          <a:lstStyle/>
          <a:p>
            <a:r>
              <a:rPr lang="en-GB" dirty="0" smtClean="0"/>
              <a:t>Equivalence Partitioning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GB" dirty="0" smtClean="0"/>
              <a:t>The Test Development Process</a:t>
            </a:r>
            <a:br>
              <a:rPr lang="en-GB" dirty="0" smtClean="0"/>
            </a:br>
            <a:endParaRPr lang="en-GB" dirty="0" smtClean="0"/>
          </a:p>
          <a:p>
            <a:r>
              <a:rPr lang="en-GB" dirty="0" smtClean="0"/>
              <a:t>Categories of Test Design Techniques</a:t>
            </a:r>
            <a:br>
              <a:rPr lang="en-GB" dirty="0" smtClean="0"/>
            </a:br>
            <a:endParaRPr lang="en-GB" dirty="0" smtClean="0"/>
          </a:p>
          <a:p>
            <a:r>
              <a:rPr lang="en-GB" dirty="0" smtClean="0"/>
              <a:t>Specification-based or Black-box Techniques</a:t>
            </a:r>
            <a:br>
              <a:rPr lang="en-GB" dirty="0" smtClean="0"/>
            </a:br>
            <a:endParaRPr lang="en-GB" dirty="0" smtClean="0"/>
          </a:p>
          <a:p>
            <a:r>
              <a:rPr lang="en-GB" dirty="0" smtClean="0"/>
              <a:t>Structure-based or White-box Techniques</a:t>
            </a:r>
            <a:br>
              <a:rPr lang="en-GB" dirty="0" smtClean="0"/>
            </a:br>
            <a:endParaRPr lang="en-GB" dirty="0" smtClean="0"/>
          </a:p>
          <a:p>
            <a:r>
              <a:rPr lang="en-GB" dirty="0" smtClean="0"/>
              <a:t>Experience-based Techniques</a:t>
            </a:r>
            <a:br>
              <a:rPr lang="en-GB" dirty="0" smtClean="0"/>
            </a:br>
            <a:endParaRPr lang="en-GB" dirty="0" smtClean="0"/>
          </a:p>
          <a:p>
            <a:r>
              <a:rPr lang="en-GB" dirty="0" smtClean="0"/>
              <a:t>Choosing Test Techniques</a:t>
            </a:r>
          </a:p>
          <a:p>
            <a:endParaRPr lang="en-GB" dirty="0"/>
          </a:p>
        </p:txBody>
      </p:sp>
      <p:sp>
        <p:nvSpPr>
          <p:cNvPr id="15362" name="Rectangle 4"/>
          <p:cNvSpPr>
            <a:spLocks noGrp="1" noChangeArrowheads="1"/>
          </p:cNvSpPr>
          <p:nvPr>
            <p:ph type="title"/>
          </p:nvPr>
        </p:nvSpPr>
        <p:spPr/>
        <p:txBody>
          <a:bodyPr/>
          <a:lstStyle/>
          <a:p>
            <a:r>
              <a:rPr lang="en-GB" dirty="0" smtClean="0"/>
              <a:t>Topics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p:cNvSpPr>
            <a:spLocks noGrp="1"/>
          </p:cNvSpPr>
          <p:nvPr>
            <p:ph type="body" sz="quarter" idx="15"/>
          </p:nvPr>
        </p:nvSpPr>
        <p:spPr/>
        <p:txBody>
          <a:bodyPr/>
          <a:lstStyle/>
          <a:p>
            <a:r>
              <a:rPr lang="en-GB" dirty="0" smtClean="0"/>
              <a:t>A simple number line can be used to visualise the partitions</a:t>
            </a:r>
            <a:br>
              <a:rPr lang="en-GB" dirty="0" smtClean="0"/>
            </a:br>
            <a:endParaRPr lang="en-GB" dirty="0" smtClean="0"/>
          </a:p>
          <a:p>
            <a:r>
              <a:rPr lang="en-GB" dirty="0" smtClean="0"/>
              <a:t>Example: exam marks</a:t>
            </a:r>
          </a:p>
        </p:txBody>
      </p:sp>
      <p:sp>
        <p:nvSpPr>
          <p:cNvPr id="2" name="Title 1"/>
          <p:cNvSpPr>
            <a:spLocks noGrp="1"/>
          </p:cNvSpPr>
          <p:nvPr>
            <p:ph type="title"/>
          </p:nvPr>
        </p:nvSpPr>
        <p:spPr/>
        <p:txBody>
          <a:bodyPr/>
          <a:lstStyle/>
          <a:p>
            <a:r>
              <a:rPr lang="en-GB" dirty="0" smtClean="0"/>
              <a:t>Equivalence Partitioning Terminology</a:t>
            </a:r>
            <a:endParaRPr lang="en-GB" dirty="0"/>
          </a:p>
        </p:txBody>
      </p:sp>
      <p:sp>
        <p:nvSpPr>
          <p:cNvPr id="3" name="Line 4"/>
          <p:cNvSpPr>
            <a:spLocks noChangeShapeType="1"/>
          </p:cNvSpPr>
          <p:nvPr/>
        </p:nvSpPr>
        <p:spPr bwMode="auto">
          <a:xfrm>
            <a:off x="905689" y="4287562"/>
            <a:ext cx="6978162" cy="0"/>
          </a:xfrm>
          <a:prstGeom prst="line">
            <a:avLst/>
          </a:prstGeom>
          <a:noFill/>
          <a:ln w="31750">
            <a:solidFill>
              <a:schemeClr val="tx1"/>
            </a:solidFill>
            <a:round/>
            <a:headEnd type="triangle" w="med" len="med"/>
            <a:tailEnd type="triangle" w="med" len="med"/>
          </a:ln>
        </p:spPr>
        <p:txBody>
          <a:bodyPr wrap="none" anchor="ctr"/>
          <a:lstStyle/>
          <a:p>
            <a:endParaRPr lang="en-GB" dirty="0"/>
          </a:p>
        </p:txBody>
      </p:sp>
      <p:sp>
        <p:nvSpPr>
          <p:cNvPr id="4" name="Line 5"/>
          <p:cNvSpPr>
            <a:spLocks noChangeShapeType="1"/>
          </p:cNvSpPr>
          <p:nvPr/>
        </p:nvSpPr>
        <p:spPr bwMode="auto">
          <a:xfrm>
            <a:off x="2222019" y="4090713"/>
            <a:ext cx="0" cy="358775"/>
          </a:xfrm>
          <a:prstGeom prst="line">
            <a:avLst/>
          </a:prstGeom>
          <a:noFill/>
          <a:ln w="19050">
            <a:solidFill>
              <a:srgbClr val="006600"/>
            </a:solidFill>
            <a:round/>
            <a:headEnd/>
            <a:tailEnd/>
          </a:ln>
        </p:spPr>
        <p:txBody>
          <a:bodyPr wrap="none" anchor="ctr"/>
          <a:lstStyle/>
          <a:p>
            <a:endParaRPr lang="en-GB" dirty="0"/>
          </a:p>
        </p:txBody>
      </p:sp>
      <p:sp>
        <p:nvSpPr>
          <p:cNvPr id="5" name="Line 6"/>
          <p:cNvSpPr>
            <a:spLocks noChangeShapeType="1"/>
          </p:cNvSpPr>
          <p:nvPr/>
        </p:nvSpPr>
        <p:spPr bwMode="auto">
          <a:xfrm>
            <a:off x="4282168" y="4105001"/>
            <a:ext cx="0" cy="358775"/>
          </a:xfrm>
          <a:prstGeom prst="line">
            <a:avLst/>
          </a:prstGeom>
          <a:noFill/>
          <a:ln w="19050">
            <a:solidFill>
              <a:srgbClr val="006600"/>
            </a:solidFill>
            <a:round/>
            <a:headEnd/>
            <a:tailEnd/>
          </a:ln>
        </p:spPr>
        <p:txBody>
          <a:bodyPr wrap="none" anchor="ctr"/>
          <a:lstStyle/>
          <a:p>
            <a:endParaRPr lang="en-GB" dirty="0"/>
          </a:p>
        </p:txBody>
      </p:sp>
      <p:sp>
        <p:nvSpPr>
          <p:cNvPr id="6" name="Line 7"/>
          <p:cNvSpPr>
            <a:spLocks noChangeShapeType="1"/>
          </p:cNvSpPr>
          <p:nvPr/>
        </p:nvSpPr>
        <p:spPr bwMode="auto">
          <a:xfrm>
            <a:off x="6543103" y="4105001"/>
            <a:ext cx="0" cy="358775"/>
          </a:xfrm>
          <a:prstGeom prst="line">
            <a:avLst/>
          </a:prstGeom>
          <a:noFill/>
          <a:ln w="19050">
            <a:solidFill>
              <a:srgbClr val="006600"/>
            </a:solidFill>
            <a:round/>
            <a:headEnd/>
            <a:tailEnd/>
          </a:ln>
        </p:spPr>
        <p:txBody>
          <a:bodyPr wrap="none" anchor="ctr"/>
          <a:lstStyle/>
          <a:p>
            <a:endParaRPr lang="en-GB" dirty="0"/>
          </a:p>
        </p:txBody>
      </p:sp>
      <p:sp>
        <p:nvSpPr>
          <p:cNvPr id="7" name="Text Box 9"/>
          <p:cNvSpPr txBox="1">
            <a:spLocks noChangeArrowheads="1"/>
          </p:cNvSpPr>
          <p:nvPr/>
        </p:nvSpPr>
        <p:spPr bwMode="auto">
          <a:xfrm>
            <a:off x="2265562" y="3862114"/>
            <a:ext cx="327334" cy="400110"/>
          </a:xfrm>
          <a:prstGeom prst="rect">
            <a:avLst/>
          </a:prstGeom>
          <a:noFill/>
          <a:ln w="12700">
            <a:noFill/>
            <a:miter lim="800000"/>
            <a:headEnd/>
            <a:tailEnd/>
          </a:ln>
        </p:spPr>
        <p:txBody>
          <a:bodyPr wrap="none">
            <a:spAutoFit/>
          </a:bodyPr>
          <a:lstStyle/>
          <a:p>
            <a:r>
              <a:rPr lang="en-GB" sz="2000" b="1" dirty="0" smtClean="0">
                <a:solidFill>
                  <a:srgbClr val="C00000"/>
                </a:solidFill>
                <a:latin typeface="Arial" pitchFamily="34" charset="0"/>
              </a:rPr>
              <a:t>0</a:t>
            </a:r>
            <a:endParaRPr lang="en-GB" sz="2000" b="1" dirty="0">
              <a:solidFill>
                <a:srgbClr val="C00000"/>
              </a:solidFill>
              <a:latin typeface="Arial" pitchFamily="34" charset="0"/>
            </a:endParaRPr>
          </a:p>
        </p:txBody>
      </p:sp>
      <p:sp>
        <p:nvSpPr>
          <p:cNvPr id="8" name="Text Box 10"/>
          <p:cNvSpPr txBox="1">
            <a:spLocks noChangeArrowheads="1"/>
          </p:cNvSpPr>
          <p:nvPr/>
        </p:nvSpPr>
        <p:spPr bwMode="auto">
          <a:xfrm>
            <a:off x="5935730" y="3868238"/>
            <a:ext cx="612668" cy="400110"/>
          </a:xfrm>
          <a:prstGeom prst="rect">
            <a:avLst/>
          </a:prstGeom>
          <a:noFill/>
          <a:ln w="12700">
            <a:noFill/>
            <a:miter lim="800000"/>
            <a:headEnd/>
            <a:tailEnd/>
          </a:ln>
        </p:spPr>
        <p:txBody>
          <a:bodyPr wrap="none">
            <a:spAutoFit/>
          </a:bodyPr>
          <a:lstStyle/>
          <a:p>
            <a:r>
              <a:rPr lang="en-GB" sz="2000" b="1" dirty="0" smtClean="0">
                <a:solidFill>
                  <a:srgbClr val="008000"/>
                </a:solidFill>
                <a:latin typeface="Arial" pitchFamily="34" charset="0"/>
              </a:rPr>
              <a:t>100</a:t>
            </a:r>
            <a:endParaRPr lang="en-GB" sz="2000" b="1" dirty="0">
              <a:solidFill>
                <a:srgbClr val="008000"/>
              </a:solidFill>
              <a:latin typeface="Arial" pitchFamily="34" charset="0"/>
            </a:endParaRPr>
          </a:p>
        </p:txBody>
      </p:sp>
      <p:sp>
        <p:nvSpPr>
          <p:cNvPr id="9" name="Line 12"/>
          <p:cNvSpPr>
            <a:spLocks noChangeShapeType="1"/>
          </p:cNvSpPr>
          <p:nvPr/>
        </p:nvSpPr>
        <p:spPr bwMode="auto">
          <a:xfrm>
            <a:off x="2287961" y="4430437"/>
            <a:ext cx="1928446" cy="1588"/>
          </a:xfrm>
          <a:prstGeom prst="line">
            <a:avLst/>
          </a:prstGeom>
          <a:noFill/>
          <a:ln w="25400">
            <a:solidFill>
              <a:srgbClr val="C00000"/>
            </a:solidFill>
            <a:round/>
            <a:headEnd type="triangle" w="lg" len="med"/>
            <a:tailEnd type="triangle" w="lg" len="med"/>
          </a:ln>
        </p:spPr>
        <p:txBody>
          <a:bodyPr wrap="none" anchor="ctr"/>
          <a:lstStyle/>
          <a:p>
            <a:endParaRPr lang="en-GB" dirty="0"/>
          </a:p>
        </p:txBody>
      </p:sp>
      <p:sp>
        <p:nvSpPr>
          <p:cNvPr id="10" name="Text Box 13"/>
          <p:cNvSpPr txBox="1">
            <a:spLocks noChangeArrowheads="1"/>
          </p:cNvSpPr>
          <p:nvPr/>
        </p:nvSpPr>
        <p:spPr bwMode="auto">
          <a:xfrm>
            <a:off x="2754292" y="4541563"/>
            <a:ext cx="995785" cy="400110"/>
          </a:xfrm>
          <a:prstGeom prst="rect">
            <a:avLst/>
          </a:prstGeom>
          <a:noFill/>
          <a:ln w="12700">
            <a:noFill/>
            <a:miter lim="800000"/>
            <a:headEnd/>
            <a:tailEnd/>
          </a:ln>
        </p:spPr>
        <p:txBody>
          <a:bodyPr wrap="none">
            <a:spAutoFit/>
          </a:bodyPr>
          <a:lstStyle/>
          <a:p>
            <a:r>
              <a:rPr lang="en-GB" sz="2000" b="1" dirty="0">
                <a:solidFill>
                  <a:srgbClr val="C00000"/>
                </a:solidFill>
                <a:latin typeface="Arial" pitchFamily="34" charset="0"/>
              </a:rPr>
              <a:t>Failed</a:t>
            </a:r>
            <a:r>
              <a:rPr lang="en-GB" sz="2000" dirty="0">
                <a:solidFill>
                  <a:srgbClr val="C00000"/>
                </a:solidFill>
              </a:rPr>
              <a:t> </a:t>
            </a:r>
          </a:p>
        </p:txBody>
      </p:sp>
      <p:sp>
        <p:nvSpPr>
          <p:cNvPr id="11" name="Line 15"/>
          <p:cNvSpPr>
            <a:spLocks noChangeShapeType="1"/>
          </p:cNvSpPr>
          <p:nvPr/>
        </p:nvSpPr>
        <p:spPr bwMode="auto">
          <a:xfrm flipV="1">
            <a:off x="4349757" y="4430437"/>
            <a:ext cx="2124000" cy="1588"/>
          </a:xfrm>
          <a:prstGeom prst="line">
            <a:avLst/>
          </a:prstGeom>
          <a:noFill/>
          <a:ln w="25400">
            <a:solidFill>
              <a:srgbClr val="008000"/>
            </a:solidFill>
            <a:round/>
            <a:headEnd type="triangle" w="lg" len="med"/>
            <a:tailEnd type="triangle" w="lg" len="med"/>
          </a:ln>
        </p:spPr>
        <p:txBody>
          <a:bodyPr wrap="none" anchor="ctr"/>
          <a:lstStyle/>
          <a:p>
            <a:endParaRPr lang="en-GB" dirty="0"/>
          </a:p>
        </p:txBody>
      </p:sp>
      <p:sp>
        <p:nvSpPr>
          <p:cNvPr id="12" name="Text Box 16"/>
          <p:cNvSpPr txBox="1">
            <a:spLocks noChangeArrowheads="1"/>
          </p:cNvSpPr>
          <p:nvPr/>
        </p:nvSpPr>
        <p:spPr bwMode="auto">
          <a:xfrm>
            <a:off x="4869782" y="4497113"/>
            <a:ext cx="1083951" cy="400110"/>
          </a:xfrm>
          <a:prstGeom prst="rect">
            <a:avLst/>
          </a:prstGeom>
          <a:noFill/>
          <a:ln w="12700">
            <a:noFill/>
            <a:miter lim="800000"/>
            <a:headEnd/>
            <a:tailEnd/>
          </a:ln>
        </p:spPr>
        <p:txBody>
          <a:bodyPr wrap="none">
            <a:spAutoFit/>
          </a:bodyPr>
          <a:lstStyle/>
          <a:p>
            <a:r>
              <a:rPr lang="en-GB" sz="2000" b="1" dirty="0">
                <a:solidFill>
                  <a:srgbClr val="008000"/>
                </a:solidFill>
                <a:latin typeface="Arial" pitchFamily="34" charset="0"/>
              </a:rPr>
              <a:t>Passed</a:t>
            </a:r>
          </a:p>
        </p:txBody>
      </p:sp>
      <p:cxnSp>
        <p:nvCxnSpPr>
          <p:cNvPr id="13" name="AutoShape 36"/>
          <p:cNvCxnSpPr>
            <a:cxnSpLocks noChangeShapeType="1"/>
          </p:cNvCxnSpPr>
          <p:nvPr/>
        </p:nvCxnSpPr>
        <p:spPr bwMode="auto">
          <a:xfrm rot="5400000" flipH="1" flipV="1">
            <a:off x="1430019" y="3245403"/>
            <a:ext cx="1584000" cy="1588"/>
          </a:xfrm>
          <a:prstGeom prst="straightConnector1">
            <a:avLst/>
          </a:prstGeom>
          <a:noFill/>
          <a:ln w="19050">
            <a:solidFill>
              <a:schemeClr val="tx1"/>
            </a:solidFill>
            <a:prstDash val="dash"/>
            <a:round/>
            <a:headEnd type="none" w="sm" len="sm"/>
            <a:tailEnd type="none" w="sm" len="sm"/>
          </a:ln>
        </p:spPr>
      </p:cxnSp>
      <p:cxnSp>
        <p:nvCxnSpPr>
          <p:cNvPr id="14" name="AutoShape 37"/>
          <p:cNvCxnSpPr>
            <a:cxnSpLocks noChangeShapeType="1"/>
          </p:cNvCxnSpPr>
          <p:nvPr/>
        </p:nvCxnSpPr>
        <p:spPr bwMode="auto">
          <a:xfrm rot="5400000" flipH="1" flipV="1">
            <a:off x="5751103" y="3268189"/>
            <a:ext cx="1584000" cy="1588"/>
          </a:xfrm>
          <a:prstGeom prst="straightConnector1">
            <a:avLst/>
          </a:prstGeom>
          <a:noFill/>
          <a:ln w="19050">
            <a:solidFill>
              <a:schemeClr val="tx1"/>
            </a:solidFill>
            <a:prstDash val="dash"/>
            <a:round/>
            <a:headEnd type="none" w="sm" len="sm"/>
            <a:tailEnd type="none" w="sm" len="sm"/>
          </a:ln>
        </p:spPr>
      </p:cxnSp>
      <p:sp>
        <p:nvSpPr>
          <p:cNvPr id="15" name="Text Box 38"/>
          <p:cNvSpPr txBox="1">
            <a:spLocks noChangeArrowheads="1"/>
          </p:cNvSpPr>
          <p:nvPr/>
        </p:nvSpPr>
        <p:spPr bwMode="auto">
          <a:xfrm>
            <a:off x="3172634" y="2409551"/>
            <a:ext cx="2219069" cy="400110"/>
          </a:xfrm>
          <a:prstGeom prst="rect">
            <a:avLst/>
          </a:prstGeom>
          <a:noFill/>
          <a:ln w="12700">
            <a:noFill/>
            <a:miter lim="800000"/>
            <a:headEnd type="none" w="sm" len="sm"/>
            <a:tailEnd type="none" w="sm" len="sm"/>
          </a:ln>
        </p:spPr>
        <p:txBody>
          <a:bodyPr wrap="none">
            <a:spAutoFit/>
          </a:bodyPr>
          <a:lstStyle/>
          <a:p>
            <a:pPr algn="ctr"/>
            <a:r>
              <a:rPr lang="en-GB" sz="2000" dirty="0">
                <a:solidFill>
                  <a:schemeClr val="accent4"/>
                </a:solidFill>
                <a:latin typeface="Arial" pitchFamily="34" charset="0"/>
              </a:rPr>
              <a:t>Valid data domain</a:t>
            </a:r>
          </a:p>
        </p:txBody>
      </p:sp>
      <p:cxnSp>
        <p:nvCxnSpPr>
          <p:cNvPr id="16" name="AutoShape 39"/>
          <p:cNvCxnSpPr>
            <a:cxnSpLocks noChangeShapeType="1"/>
            <a:stCxn id="15" idx="1"/>
          </p:cNvCxnSpPr>
          <p:nvPr/>
        </p:nvCxnSpPr>
        <p:spPr bwMode="auto">
          <a:xfrm flipH="1">
            <a:off x="2375466" y="2609606"/>
            <a:ext cx="797168" cy="0"/>
          </a:xfrm>
          <a:prstGeom prst="straightConnector1">
            <a:avLst/>
          </a:prstGeom>
          <a:noFill/>
          <a:ln w="25400">
            <a:solidFill>
              <a:schemeClr val="accent4"/>
            </a:solidFill>
            <a:round/>
            <a:headEnd type="none" w="sm" len="sm"/>
            <a:tailEnd type="triangle" w="lg" len="med"/>
          </a:ln>
        </p:spPr>
      </p:cxnSp>
      <p:cxnSp>
        <p:nvCxnSpPr>
          <p:cNvPr id="17" name="AutoShape 40"/>
          <p:cNvCxnSpPr>
            <a:cxnSpLocks noChangeShapeType="1"/>
            <a:stCxn id="15" idx="3"/>
          </p:cNvCxnSpPr>
          <p:nvPr/>
        </p:nvCxnSpPr>
        <p:spPr bwMode="auto">
          <a:xfrm>
            <a:off x="5391703" y="2609606"/>
            <a:ext cx="994520" cy="0"/>
          </a:xfrm>
          <a:prstGeom prst="straightConnector1">
            <a:avLst/>
          </a:prstGeom>
          <a:noFill/>
          <a:ln w="25400">
            <a:solidFill>
              <a:schemeClr val="accent4"/>
            </a:solidFill>
            <a:round/>
            <a:headEnd type="none" w="sm" len="sm"/>
            <a:tailEnd type="triangle" w="lg" len="med"/>
          </a:ln>
        </p:spPr>
      </p:cxnSp>
      <p:sp>
        <p:nvSpPr>
          <p:cNvPr id="18" name="Text Box 41"/>
          <p:cNvSpPr txBox="1">
            <a:spLocks noChangeArrowheads="1"/>
          </p:cNvSpPr>
          <p:nvPr/>
        </p:nvSpPr>
        <p:spPr bwMode="auto">
          <a:xfrm>
            <a:off x="3357780" y="2946580"/>
            <a:ext cx="1848776" cy="400110"/>
          </a:xfrm>
          <a:prstGeom prst="rect">
            <a:avLst/>
          </a:prstGeom>
          <a:noFill/>
          <a:ln w="12700">
            <a:noFill/>
            <a:miter lim="800000"/>
            <a:headEnd type="none" w="sm" len="sm"/>
            <a:tailEnd type="none" w="sm" len="sm"/>
          </a:ln>
        </p:spPr>
        <p:txBody>
          <a:bodyPr wrap="none">
            <a:spAutoFit/>
          </a:bodyPr>
          <a:lstStyle/>
          <a:p>
            <a:pPr algn="l"/>
            <a:r>
              <a:rPr lang="en-GB" sz="2000" dirty="0">
                <a:solidFill>
                  <a:schemeClr val="accent4"/>
                </a:solidFill>
                <a:latin typeface="Arial" pitchFamily="34" charset="0"/>
              </a:rPr>
              <a:t>Valid partitions</a:t>
            </a:r>
          </a:p>
        </p:txBody>
      </p:sp>
      <p:cxnSp>
        <p:nvCxnSpPr>
          <p:cNvPr id="19" name="AutoShape 42"/>
          <p:cNvCxnSpPr>
            <a:cxnSpLocks noChangeShapeType="1"/>
            <a:stCxn id="18" idx="2"/>
          </p:cNvCxnSpPr>
          <p:nvPr/>
        </p:nvCxnSpPr>
        <p:spPr bwMode="auto">
          <a:xfrm>
            <a:off x="4282168" y="3346690"/>
            <a:ext cx="946742" cy="636208"/>
          </a:xfrm>
          <a:prstGeom prst="straightConnector1">
            <a:avLst/>
          </a:prstGeom>
          <a:noFill/>
          <a:ln w="25400">
            <a:solidFill>
              <a:schemeClr val="accent4"/>
            </a:solidFill>
            <a:round/>
            <a:headEnd type="none" w="sm" len="sm"/>
            <a:tailEnd type="triangle" w="lg" len="med"/>
          </a:ln>
        </p:spPr>
      </p:cxnSp>
      <p:cxnSp>
        <p:nvCxnSpPr>
          <p:cNvPr id="20" name="AutoShape 43"/>
          <p:cNvCxnSpPr>
            <a:cxnSpLocks noChangeShapeType="1"/>
            <a:stCxn id="18" idx="2"/>
          </p:cNvCxnSpPr>
          <p:nvPr/>
        </p:nvCxnSpPr>
        <p:spPr bwMode="auto">
          <a:xfrm flipH="1">
            <a:off x="3269483" y="3346690"/>
            <a:ext cx="1012685" cy="668867"/>
          </a:xfrm>
          <a:prstGeom prst="straightConnector1">
            <a:avLst/>
          </a:prstGeom>
          <a:noFill/>
          <a:ln w="25400">
            <a:solidFill>
              <a:schemeClr val="accent4"/>
            </a:solidFill>
            <a:round/>
            <a:headEnd type="none" w="sm" len="sm"/>
            <a:tailEnd type="triangle" w="lg" len="med"/>
          </a:ln>
        </p:spPr>
      </p:cxnSp>
      <p:sp>
        <p:nvSpPr>
          <p:cNvPr id="21" name="Text Box 44"/>
          <p:cNvSpPr txBox="1">
            <a:spLocks noChangeArrowheads="1"/>
          </p:cNvSpPr>
          <p:nvPr/>
        </p:nvSpPr>
        <p:spPr bwMode="auto">
          <a:xfrm>
            <a:off x="3351830" y="5471838"/>
            <a:ext cx="2037737" cy="400110"/>
          </a:xfrm>
          <a:prstGeom prst="rect">
            <a:avLst/>
          </a:prstGeom>
          <a:noFill/>
          <a:ln w="12700">
            <a:noFill/>
            <a:miter lim="800000"/>
            <a:headEnd type="none" w="sm" len="sm"/>
            <a:tailEnd type="none" w="sm" len="sm"/>
          </a:ln>
        </p:spPr>
        <p:txBody>
          <a:bodyPr wrap="none">
            <a:spAutoFit/>
          </a:bodyPr>
          <a:lstStyle/>
          <a:p>
            <a:pPr algn="l"/>
            <a:r>
              <a:rPr lang="en-GB" sz="2000" dirty="0">
                <a:solidFill>
                  <a:schemeClr val="accent4"/>
                </a:solidFill>
                <a:latin typeface="Arial" pitchFamily="34" charset="0"/>
              </a:rPr>
              <a:t>Invalid partitions</a:t>
            </a:r>
          </a:p>
        </p:txBody>
      </p:sp>
      <p:cxnSp>
        <p:nvCxnSpPr>
          <p:cNvPr id="22" name="AutoShape 46"/>
          <p:cNvCxnSpPr>
            <a:cxnSpLocks noChangeShapeType="1"/>
            <a:stCxn id="21" idx="3"/>
          </p:cNvCxnSpPr>
          <p:nvPr/>
        </p:nvCxnSpPr>
        <p:spPr bwMode="auto">
          <a:xfrm flipV="1">
            <a:off x="5389567" y="4392337"/>
            <a:ext cx="1616933" cy="1279556"/>
          </a:xfrm>
          <a:prstGeom prst="straightConnector1">
            <a:avLst/>
          </a:prstGeom>
          <a:noFill/>
          <a:ln w="25400">
            <a:solidFill>
              <a:schemeClr val="accent4"/>
            </a:solidFill>
            <a:round/>
            <a:headEnd type="none" w="sm" len="sm"/>
            <a:tailEnd type="triangle" w="lg" len="med"/>
          </a:ln>
        </p:spPr>
      </p:cxnSp>
      <p:cxnSp>
        <p:nvCxnSpPr>
          <p:cNvPr id="23" name="AutoShape 47"/>
          <p:cNvCxnSpPr>
            <a:cxnSpLocks noChangeShapeType="1"/>
            <a:stCxn id="21" idx="1"/>
          </p:cNvCxnSpPr>
          <p:nvPr/>
        </p:nvCxnSpPr>
        <p:spPr bwMode="auto">
          <a:xfrm rot="10800000">
            <a:off x="1424850" y="4392337"/>
            <a:ext cx="1926980" cy="1279556"/>
          </a:xfrm>
          <a:prstGeom prst="straightConnector1">
            <a:avLst/>
          </a:prstGeom>
          <a:noFill/>
          <a:ln w="25400">
            <a:solidFill>
              <a:schemeClr val="accent4"/>
            </a:solidFill>
            <a:round/>
            <a:headEnd type="none" w="sm" len="sm"/>
            <a:tailEnd type="triangle" w="lg" len="med"/>
          </a:ln>
        </p:spPr>
      </p:cxnSp>
      <p:sp>
        <p:nvSpPr>
          <p:cNvPr id="26" name="Text Box 73"/>
          <p:cNvSpPr txBox="1">
            <a:spLocks noChangeArrowheads="1"/>
          </p:cNvSpPr>
          <p:nvPr/>
        </p:nvSpPr>
        <p:spPr bwMode="auto">
          <a:xfrm>
            <a:off x="4280464" y="3882070"/>
            <a:ext cx="470000" cy="400110"/>
          </a:xfrm>
          <a:prstGeom prst="rect">
            <a:avLst/>
          </a:prstGeom>
          <a:noFill/>
          <a:ln w="12700">
            <a:noFill/>
            <a:miter lim="800000"/>
            <a:headEnd/>
            <a:tailEnd/>
          </a:ln>
        </p:spPr>
        <p:txBody>
          <a:bodyPr wrap="none">
            <a:spAutoFit/>
          </a:bodyPr>
          <a:lstStyle/>
          <a:p>
            <a:r>
              <a:rPr lang="en-GB" sz="2000" b="1" dirty="0" smtClean="0">
                <a:solidFill>
                  <a:srgbClr val="008000"/>
                </a:solidFill>
                <a:latin typeface="Arial" pitchFamily="34" charset="0"/>
              </a:rPr>
              <a:t>50</a:t>
            </a:r>
            <a:endParaRPr lang="en-GB" sz="2000" b="1" dirty="0">
              <a:solidFill>
                <a:srgbClr val="008000"/>
              </a:solidFill>
              <a:latin typeface="Arial" pitchFamily="34" charset="0"/>
            </a:endParaRPr>
          </a:p>
        </p:txBody>
      </p:sp>
      <p:sp>
        <p:nvSpPr>
          <p:cNvPr id="28" name="Text Box 73"/>
          <p:cNvSpPr txBox="1">
            <a:spLocks noChangeArrowheads="1"/>
          </p:cNvSpPr>
          <p:nvPr/>
        </p:nvSpPr>
        <p:spPr bwMode="auto">
          <a:xfrm>
            <a:off x="3806944" y="3882071"/>
            <a:ext cx="470000" cy="400110"/>
          </a:xfrm>
          <a:prstGeom prst="rect">
            <a:avLst/>
          </a:prstGeom>
          <a:noFill/>
          <a:ln w="12700">
            <a:noFill/>
            <a:miter lim="800000"/>
            <a:headEnd/>
            <a:tailEnd/>
          </a:ln>
        </p:spPr>
        <p:txBody>
          <a:bodyPr wrap="none">
            <a:spAutoFit/>
          </a:bodyPr>
          <a:lstStyle/>
          <a:p>
            <a:r>
              <a:rPr lang="en-GB" sz="2000" b="1" dirty="0" smtClean="0">
                <a:solidFill>
                  <a:srgbClr val="C00000"/>
                </a:solidFill>
                <a:latin typeface="Arial" pitchFamily="34" charset="0"/>
              </a:rPr>
              <a:t>49</a:t>
            </a:r>
            <a:endParaRPr lang="en-GB" sz="2000" b="1" dirty="0">
              <a:solidFill>
                <a:srgbClr val="C00000"/>
              </a:solidFill>
              <a:latin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sz="quarter" idx="15"/>
          </p:nvPr>
        </p:nvSpPr>
        <p:spPr>
          <a:noFill/>
        </p:spPr>
        <p:txBody>
          <a:bodyPr lIns="92075" tIns="46038" rIns="92075" bIns="46038"/>
          <a:lstStyle/>
          <a:p>
            <a:pPr>
              <a:lnSpc>
                <a:spcPct val="115000"/>
              </a:lnSpc>
              <a:spcBef>
                <a:spcPct val="85000"/>
              </a:spcBef>
            </a:pPr>
            <a:r>
              <a:rPr lang="en-GB" dirty="0" smtClean="0"/>
              <a:t>An application is used to assign grades to students taking exams, as follows:</a:t>
            </a:r>
          </a:p>
          <a:p>
            <a:pPr lvl="1">
              <a:lnSpc>
                <a:spcPts val="1200"/>
              </a:lnSpc>
              <a:spcBef>
                <a:spcPct val="85000"/>
              </a:spcBef>
            </a:pPr>
            <a:r>
              <a:rPr lang="en-GB" b="0" dirty="0" smtClean="0"/>
              <a:t>To pass a student must score at least 40</a:t>
            </a:r>
          </a:p>
          <a:p>
            <a:pPr lvl="1">
              <a:lnSpc>
                <a:spcPts val="1200"/>
              </a:lnSpc>
              <a:spcBef>
                <a:spcPct val="85000"/>
              </a:spcBef>
            </a:pPr>
            <a:r>
              <a:rPr lang="en-GB" b="0" dirty="0" smtClean="0"/>
              <a:t>To gain a merit a student must score at least 60</a:t>
            </a:r>
          </a:p>
          <a:p>
            <a:pPr lvl="1">
              <a:lnSpc>
                <a:spcPts val="1200"/>
              </a:lnSpc>
              <a:spcBef>
                <a:spcPct val="85000"/>
              </a:spcBef>
            </a:pPr>
            <a:r>
              <a:rPr lang="en-GB" b="0" dirty="0" smtClean="0"/>
              <a:t>To gain distinction a student must score at least 80</a:t>
            </a:r>
          </a:p>
          <a:p>
            <a:pPr lvl="1">
              <a:lnSpc>
                <a:spcPts val="1200"/>
              </a:lnSpc>
              <a:spcBef>
                <a:spcPct val="85000"/>
              </a:spcBef>
            </a:pPr>
            <a:r>
              <a:rPr lang="en-GB" b="0" dirty="0" smtClean="0"/>
              <a:t>Any score less than 0 or greater than 100 is invalid</a:t>
            </a:r>
          </a:p>
          <a:p>
            <a:pPr>
              <a:lnSpc>
                <a:spcPct val="115000"/>
              </a:lnSpc>
              <a:spcBef>
                <a:spcPct val="85000"/>
              </a:spcBef>
            </a:pPr>
            <a:r>
              <a:rPr lang="en-GB" dirty="0" smtClean="0"/>
              <a:t>Every group can be tested using a minimum of one fail, one pass, one merit and one distinction, rather than every possible score</a:t>
            </a:r>
          </a:p>
        </p:txBody>
      </p:sp>
      <p:sp>
        <p:nvSpPr>
          <p:cNvPr id="31746" name="Rectangle 5"/>
          <p:cNvSpPr>
            <a:spLocks noGrp="1" noChangeArrowheads="1"/>
          </p:cNvSpPr>
          <p:nvPr>
            <p:ph type="title"/>
          </p:nvPr>
        </p:nvSpPr>
        <p:spPr/>
        <p:txBody>
          <a:bodyPr/>
          <a:lstStyle/>
          <a:p>
            <a:r>
              <a:rPr lang="en-GB" dirty="0" smtClean="0"/>
              <a:t>Equivalence Partitioning Example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title"/>
          </p:nvPr>
        </p:nvSpPr>
        <p:spPr/>
        <p:txBody>
          <a:bodyPr/>
          <a:lstStyle/>
          <a:p>
            <a:r>
              <a:rPr lang="en-GB" dirty="0" smtClean="0"/>
              <a:t>Equivalence Partitioning Example</a:t>
            </a:r>
          </a:p>
        </p:txBody>
      </p:sp>
      <p:grpSp>
        <p:nvGrpSpPr>
          <p:cNvPr id="3" name="Group 2"/>
          <p:cNvGrpSpPr/>
          <p:nvPr/>
        </p:nvGrpSpPr>
        <p:grpSpPr>
          <a:xfrm>
            <a:off x="59208" y="1764384"/>
            <a:ext cx="9048750" cy="3921125"/>
            <a:chOff x="59208" y="1764384"/>
            <a:chExt cx="9048750" cy="3921125"/>
          </a:xfrm>
        </p:grpSpPr>
        <p:sp>
          <p:nvSpPr>
            <p:cNvPr id="5" name="Line 4"/>
            <p:cNvSpPr>
              <a:spLocks noChangeShapeType="1"/>
            </p:cNvSpPr>
            <p:nvPr/>
          </p:nvSpPr>
          <p:spPr bwMode="gray">
            <a:xfrm>
              <a:off x="344958" y="3769396"/>
              <a:ext cx="8572500" cy="0"/>
            </a:xfrm>
            <a:prstGeom prst="line">
              <a:avLst/>
            </a:prstGeom>
            <a:noFill/>
            <a:ln w="317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spcBef>
                  <a:spcPts val="0"/>
                </a:spcBef>
              </a:pPr>
              <a:endParaRPr lang="en-GB" dirty="0"/>
            </a:p>
          </p:txBody>
        </p:sp>
        <p:sp>
          <p:nvSpPr>
            <p:cNvPr id="6" name="Line 8"/>
            <p:cNvSpPr>
              <a:spLocks noChangeShapeType="1"/>
            </p:cNvSpPr>
            <p:nvPr/>
          </p:nvSpPr>
          <p:spPr bwMode="gray">
            <a:xfrm flipH="1" flipV="1">
              <a:off x="6277446" y="3542772"/>
              <a:ext cx="158432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spcBef>
                  <a:spcPts val="0"/>
                </a:spcBef>
              </a:pPr>
              <a:endParaRPr lang="en-GB" dirty="0"/>
            </a:p>
          </p:txBody>
        </p:sp>
        <p:sp>
          <p:nvSpPr>
            <p:cNvPr id="7" name="Text Box 9"/>
            <p:cNvSpPr txBox="1">
              <a:spLocks noChangeArrowheads="1"/>
            </p:cNvSpPr>
            <p:nvPr/>
          </p:nvSpPr>
          <p:spPr bwMode="gray">
            <a:xfrm>
              <a:off x="202083" y="3355447"/>
              <a:ext cx="871538"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C00000"/>
                  </a:solidFill>
                </a:rPr>
                <a:t>&lt; 0</a:t>
              </a:r>
            </a:p>
          </p:txBody>
        </p:sp>
        <p:sp>
          <p:nvSpPr>
            <p:cNvPr id="8" name="Text Box 11"/>
            <p:cNvSpPr txBox="1">
              <a:spLocks noChangeArrowheads="1"/>
            </p:cNvSpPr>
            <p:nvPr/>
          </p:nvSpPr>
          <p:spPr bwMode="gray">
            <a:xfrm>
              <a:off x="8014171" y="3355447"/>
              <a:ext cx="865187"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C00000"/>
                  </a:solidFill>
                </a:rPr>
                <a:t>&gt; 100</a:t>
              </a:r>
            </a:p>
          </p:txBody>
        </p:sp>
        <p:sp>
          <p:nvSpPr>
            <p:cNvPr id="9" name="Text Box 13"/>
            <p:cNvSpPr txBox="1">
              <a:spLocks noChangeArrowheads="1"/>
            </p:cNvSpPr>
            <p:nvPr/>
          </p:nvSpPr>
          <p:spPr bwMode="gray">
            <a:xfrm>
              <a:off x="6286971" y="3904181"/>
              <a:ext cx="1639887" cy="3683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Distinction</a:t>
              </a:r>
            </a:p>
          </p:txBody>
        </p:sp>
        <p:sp>
          <p:nvSpPr>
            <p:cNvPr id="10" name="Text Box 15"/>
            <p:cNvSpPr txBox="1">
              <a:spLocks noChangeArrowheads="1"/>
            </p:cNvSpPr>
            <p:nvPr/>
          </p:nvSpPr>
          <p:spPr bwMode="gray">
            <a:xfrm>
              <a:off x="6507633" y="3357035"/>
              <a:ext cx="1112838" cy="36671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80 - 100</a:t>
              </a:r>
            </a:p>
          </p:txBody>
        </p:sp>
        <p:sp>
          <p:nvSpPr>
            <p:cNvPr id="11" name="Text Box 16"/>
            <p:cNvSpPr txBox="1">
              <a:spLocks noChangeArrowheads="1"/>
            </p:cNvSpPr>
            <p:nvPr/>
          </p:nvSpPr>
          <p:spPr bwMode="gray">
            <a:xfrm>
              <a:off x="59208" y="3904181"/>
              <a:ext cx="1246188" cy="6413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C00000"/>
                  </a:solidFill>
                </a:rPr>
                <a:t>Invalid </a:t>
              </a:r>
            </a:p>
            <a:p>
              <a:pPr algn="ctr">
                <a:spcBef>
                  <a:spcPts val="0"/>
                </a:spcBef>
              </a:pPr>
              <a:r>
                <a:rPr lang="en-US" sz="1800" b="1" dirty="0">
                  <a:solidFill>
                    <a:srgbClr val="C00000"/>
                  </a:solidFill>
                </a:rPr>
                <a:t>Partition</a:t>
              </a:r>
            </a:p>
          </p:txBody>
        </p:sp>
        <p:sp>
          <p:nvSpPr>
            <p:cNvPr id="12" name="Text Box 17"/>
            <p:cNvSpPr txBox="1">
              <a:spLocks noChangeArrowheads="1"/>
            </p:cNvSpPr>
            <p:nvPr/>
          </p:nvSpPr>
          <p:spPr bwMode="gray">
            <a:xfrm>
              <a:off x="7925271" y="3904181"/>
              <a:ext cx="1182687" cy="6413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C00000"/>
                  </a:solidFill>
                </a:rPr>
                <a:t>Invalid </a:t>
              </a:r>
            </a:p>
            <a:p>
              <a:pPr algn="ctr">
                <a:spcBef>
                  <a:spcPts val="0"/>
                </a:spcBef>
              </a:pPr>
              <a:r>
                <a:rPr lang="en-US" sz="1800" b="1" dirty="0">
                  <a:solidFill>
                    <a:srgbClr val="C00000"/>
                  </a:solidFill>
                </a:rPr>
                <a:t>Partition</a:t>
              </a:r>
            </a:p>
          </p:txBody>
        </p:sp>
        <p:sp>
          <p:nvSpPr>
            <p:cNvPr id="13" name="Line 8"/>
            <p:cNvSpPr>
              <a:spLocks noChangeShapeType="1"/>
            </p:cNvSpPr>
            <p:nvPr/>
          </p:nvSpPr>
          <p:spPr bwMode="gray">
            <a:xfrm flipH="1" flipV="1">
              <a:off x="4601046" y="3542772"/>
              <a:ext cx="158432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spcBef>
                  <a:spcPts val="0"/>
                </a:spcBef>
              </a:pPr>
              <a:endParaRPr lang="en-GB" dirty="0"/>
            </a:p>
          </p:txBody>
        </p:sp>
        <p:sp>
          <p:nvSpPr>
            <p:cNvPr id="14" name="Text Box 13"/>
            <p:cNvSpPr txBox="1">
              <a:spLocks noChangeArrowheads="1"/>
            </p:cNvSpPr>
            <p:nvPr/>
          </p:nvSpPr>
          <p:spPr bwMode="gray">
            <a:xfrm>
              <a:off x="4678833" y="3904181"/>
              <a:ext cx="1431925" cy="3683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Merit</a:t>
              </a:r>
            </a:p>
          </p:txBody>
        </p:sp>
        <p:sp>
          <p:nvSpPr>
            <p:cNvPr id="15" name="Text Box 15"/>
            <p:cNvSpPr txBox="1">
              <a:spLocks noChangeArrowheads="1"/>
            </p:cNvSpPr>
            <p:nvPr/>
          </p:nvSpPr>
          <p:spPr bwMode="gray">
            <a:xfrm>
              <a:off x="4969346" y="3355447"/>
              <a:ext cx="927100"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60 - 79</a:t>
              </a:r>
            </a:p>
          </p:txBody>
        </p:sp>
        <p:sp>
          <p:nvSpPr>
            <p:cNvPr id="16" name="Line 8"/>
            <p:cNvSpPr>
              <a:spLocks noChangeShapeType="1"/>
            </p:cNvSpPr>
            <p:nvPr/>
          </p:nvSpPr>
          <p:spPr bwMode="gray">
            <a:xfrm flipH="1" flipV="1">
              <a:off x="2908771" y="3542772"/>
              <a:ext cx="153987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spcBef>
                  <a:spcPts val="0"/>
                </a:spcBef>
              </a:pPr>
              <a:endParaRPr lang="en-GB" dirty="0"/>
            </a:p>
          </p:txBody>
        </p:sp>
        <p:sp>
          <p:nvSpPr>
            <p:cNvPr id="17" name="Text Box 13"/>
            <p:cNvSpPr txBox="1">
              <a:spLocks noChangeArrowheads="1"/>
            </p:cNvSpPr>
            <p:nvPr/>
          </p:nvSpPr>
          <p:spPr bwMode="gray">
            <a:xfrm>
              <a:off x="3002433" y="3904181"/>
              <a:ext cx="1431925" cy="3683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Pass</a:t>
              </a:r>
            </a:p>
          </p:txBody>
        </p:sp>
        <p:sp>
          <p:nvSpPr>
            <p:cNvPr id="18" name="Text Box 15"/>
            <p:cNvSpPr txBox="1">
              <a:spLocks noChangeArrowheads="1"/>
            </p:cNvSpPr>
            <p:nvPr/>
          </p:nvSpPr>
          <p:spPr bwMode="gray">
            <a:xfrm>
              <a:off x="3278658" y="3355447"/>
              <a:ext cx="925513"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40 - 59</a:t>
              </a:r>
            </a:p>
          </p:txBody>
        </p:sp>
        <p:sp>
          <p:nvSpPr>
            <p:cNvPr id="19" name="Line 8"/>
            <p:cNvSpPr>
              <a:spLocks noChangeShapeType="1"/>
            </p:cNvSpPr>
            <p:nvPr/>
          </p:nvSpPr>
          <p:spPr bwMode="gray">
            <a:xfrm flipH="1">
              <a:off x="1232371" y="3542772"/>
              <a:ext cx="155575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spcBef>
                  <a:spcPts val="0"/>
                </a:spcBef>
              </a:pPr>
              <a:endParaRPr lang="en-GB" dirty="0"/>
            </a:p>
          </p:txBody>
        </p:sp>
        <p:sp>
          <p:nvSpPr>
            <p:cNvPr id="20" name="Text Box 13"/>
            <p:cNvSpPr txBox="1">
              <a:spLocks noChangeArrowheads="1"/>
            </p:cNvSpPr>
            <p:nvPr/>
          </p:nvSpPr>
          <p:spPr bwMode="gray">
            <a:xfrm>
              <a:off x="1326033" y="3904181"/>
              <a:ext cx="1431925" cy="3683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Fail</a:t>
              </a:r>
            </a:p>
          </p:txBody>
        </p:sp>
        <p:sp>
          <p:nvSpPr>
            <p:cNvPr id="21" name="Text Box 15"/>
            <p:cNvSpPr txBox="1">
              <a:spLocks noChangeArrowheads="1"/>
            </p:cNvSpPr>
            <p:nvPr/>
          </p:nvSpPr>
          <p:spPr bwMode="gray">
            <a:xfrm>
              <a:off x="1602258" y="3355447"/>
              <a:ext cx="925513" cy="3683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0 - 39</a:t>
              </a:r>
            </a:p>
          </p:txBody>
        </p:sp>
        <p:cxnSp>
          <p:nvCxnSpPr>
            <p:cNvPr id="22" name="Straight Connector 21"/>
            <p:cNvCxnSpPr/>
            <p:nvPr/>
          </p:nvCxnSpPr>
          <p:spPr bwMode="auto">
            <a:xfrm rot="5400000">
              <a:off x="662208" y="3912496"/>
              <a:ext cx="1080000" cy="0"/>
            </a:xfrm>
            <a:prstGeom prst="line">
              <a:avLst/>
            </a:prstGeom>
            <a:ln w="19050">
              <a:solidFill>
                <a:schemeClr val="tx1"/>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3" name="Straight Connector 22"/>
            <p:cNvCxnSpPr/>
            <p:nvPr/>
          </p:nvCxnSpPr>
          <p:spPr bwMode="auto">
            <a:xfrm rot="5400000">
              <a:off x="7378921" y="3912496"/>
              <a:ext cx="1080000" cy="0"/>
            </a:xfrm>
            <a:prstGeom prst="line">
              <a:avLst/>
            </a:prstGeom>
            <a:ln w="19050">
              <a:solidFill>
                <a:schemeClr val="tx1"/>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4" name="Straight Connector 23"/>
            <p:cNvCxnSpPr/>
            <p:nvPr/>
          </p:nvCxnSpPr>
          <p:spPr bwMode="auto">
            <a:xfrm rot="5400000">
              <a:off x="5734521" y="3910684"/>
              <a:ext cx="1079500" cy="0"/>
            </a:xfrm>
            <a:prstGeom prst="line">
              <a:avLst/>
            </a:prstGeom>
            <a:ln w="19050">
              <a:solidFill>
                <a:schemeClr val="tx1"/>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5" name="Straight Connector 24"/>
            <p:cNvCxnSpPr/>
            <p:nvPr/>
          </p:nvCxnSpPr>
          <p:spPr bwMode="auto">
            <a:xfrm rot="5400000">
              <a:off x="4021608" y="3910684"/>
              <a:ext cx="1079500" cy="0"/>
            </a:xfrm>
            <a:prstGeom prst="line">
              <a:avLst/>
            </a:prstGeom>
            <a:ln w="19050">
              <a:solidFill>
                <a:schemeClr val="tx1"/>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26" name="Straight Connector 25"/>
            <p:cNvCxnSpPr/>
            <p:nvPr/>
          </p:nvCxnSpPr>
          <p:spPr bwMode="auto">
            <a:xfrm rot="16200000" flipH="1">
              <a:off x="2311871" y="3910684"/>
              <a:ext cx="1079500" cy="0"/>
            </a:xfrm>
            <a:prstGeom prst="line">
              <a:avLst/>
            </a:prstGeom>
            <a:ln w="19050">
              <a:solidFill>
                <a:schemeClr val="tx1"/>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27" name="Text Box 13"/>
            <p:cNvSpPr txBox="1">
              <a:spLocks noChangeArrowheads="1"/>
            </p:cNvSpPr>
            <p:nvPr/>
          </p:nvSpPr>
          <p:spPr bwMode="gray">
            <a:xfrm>
              <a:off x="3202458" y="5318796"/>
              <a:ext cx="2374900"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Valid Partitions</a:t>
              </a:r>
            </a:p>
          </p:txBody>
        </p:sp>
        <p:cxnSp>
          <p:nvCxnSpPr>
            <p:cNvPr id="28" name="Straight Arrow Connector 46"/>
            <p:cNvCxnSpPr>
              <a:cxnSpLocks noChangeShapeType="1"/>
            </p:cNvCxnSpPr>
            <p:nvPr/>
          </p:nvCxnSpPr>
          <p:spPr bwMode="auto">
            <a:xfrm rot="10800000">
              <a:off x="2061046" y="4452021"/>
              <a:ext cx="1435100" cy="850900"/>
            </a:xfrm>
            <a:prstGeom prst="straightConnector1">
              <a:avLst/>
            </a:prstGeom>
            <a:noFill/>
            <a:ln w="15875" algn="ctr">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29" name="Straight Arrow Connector 48"/>
            <p:cNvCxnSpPr>
              <a:cxnSpLocks noChangeShapeType="1"/>
            </p:cNvCxnSpPr>
            <p:nvPr/>
          </p:nvCxnSpPr>
          <p:spPr bwMode="auto">
            <a:xfrm rot="5400000" flipH="1" flipV="1">
              <a:off x="4765352" y="4679828"/>
              <a:ext cx="788987" cy="393700"/>
            </a:xfrm>
            <a:prstGeom prst="straightConnector1">
              <a:avLst/>
            </a:prstGeom>
            <a:noFill/>
            <a:ln w="15875" algn="ctr">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30" name="Straight Arrow Connector 50"/>
            <p:cNvCxnSpPr>
              <a:cxnSpLocks noChangeShapeType="1"/>
            </p:cNvCxnSpPr>
            <p:nvPr/>
          </p:nvCxnSpPr>
          <p:spPr bwMode="auto">
            <a:xfrm rot="16200000" flipV="1">
              <a:off x="3598539" y="4743328"/>
              <a:ext cx="661987" cy="266700"/>
            </a:xfrm>
            <a:prstGeom prst="straightConnector1">
              <a:avLst/>
            </a:prstGeom>
            <a:noFill/>
            <a:ln w="15875" algn="ctr">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31" name="Straight Arrow Connector 52"/>
            <p:cNvCxnSpPr>
              <a:cxnSpLocks noChangeShapeType="1"/>
            </p:cNvCxnSpPr>
            <p:nvPr/>
          </p:nvCxnSpPr>
          <p:spPr bwMode="auto">
            <a:xfrm flipV="1">
              <a:off x="5261446" y="4625059"/>
              <a:ext cx="1655762" cy="741362"/>
            </a:xfrm>
            <a:prstGeom prst="straightConnector1">
              <a:avLst/>
            </a:prstGeom>
            <a:noFill/>
            <a:ln w="15875"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32" name="Text Box 15"/>
            <p:cNvSpPr txBox="1">
              <a:spLocks noChangeArrowheads="1"/>
            </p:cNvSpPr>
            <p:nvPr/>
          </p:nvSpPr>
          <p:spPr bwMode="gray">
            <a:xfrm>
              <a:off x="1538758" y="2372396"/>
              <a:ext cx="925513" cy="3683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chemeClr val="accent4"/>
                  </a:solidFill>
                </a:rPr>
                <a:t>20</a:t>
              </a:r>
            </a:p>
          </p:txBody>
        </p:sp>
        <p:sp>
          <p:nvSpPr>
            <p:cNvPr id="33" name="Text Box 15"/>
            <p:cNvSpPr txBox="1">
              <a:spLocks noChangeArrowheads="1"/>
            </p:cNvSpPr>
            <p:nvPr/>
          </p:nvSpPr>
          <p:spPr bwMode="gray">
            <a:xfrm>
              <a:off x="3215158" y="2380334"/>
              <a:ext cx="925513" cy="36671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chemeClr val="accent4"/>
                  </a:solidFill>
                </a:rPr>
                <a:t>50</a:t>
              </a:r>
            </a:p>
          </p:txBody>
        </p:sp>
        <p:sp>
          <p:nvSpPr>
            <p:cNvPr id="34" name="Text Box 15"/>
            <p:cNvSpPr txBox="1">
              <a:spLocks noChangeArrowheads="1"/>
            </p:cNvSpPr>
            <p:nvPr/>
          </p:nvSpPr>
          <p:spPr bwMode="gray">
            <a:xfrm>
              <a:off x="4874096" y="2380334"/>
              <a:ext cx="927100" cy="36671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chemeClr val="accent4"/>
                  </a:solidFill>
                </a:rPr>
                <a:t>70</a:t>
              </a:r>
            </a:p>
          </p:txBody>
        </p:sp>
        <p:sp>
          <p:nvSpPr>
            <p:cNvPr id="35" name="Text Box 15"/>
            <p:cNvSpPr txBox="1">
              <a:spLocks noChangeArrowheads="1"/>
            </p:cNvSpPr>
            <p:nvPr/>
          </p:nvSpPr>
          <p:spPr bwMode="gray">
            <a:xfrm>
              <a:off x="6475883" y="2381921"/>
              <a:ext cx="1112838" cy="3683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chemeClr val="accent4"/>
                  </a:solidFill>
                </a:rPr>
                <a:t>90</a:t>
              </a:r>
            </a:p>
          </p:txBody>
        </p:sp>
        <p:sp>
          <p:nvSpPr>
            <p:cNvPr id="36" name="Text Box 11"/>
            <p:cNvSpPr txBox="1">
              <a:spLocks noChangeArrowheads="1"/>
            </p:cNvSpPr>
            <p:nvPr/>
          </p:nvSpPr>
          <p:spPr bwMode="gray">
            <a:xfrm>
              <a:off x="8061796" y="2381921"/>
              <a:ext cx="741362"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chemeClr val="accent4"/>
                  </a:solidFill>
                </a:rPr>
                <a:t>105</a:t>
              </a:r>
            </a:p>
          </p:txBody>
        </p:sp>
        <p:sp>
          <p:nvSpPr>
            <p:cNvPr id="37" name="Text Box 9"/>
            <p:cNvSpPr txBox="1">
              <a:spLocks noChangeArrowheads="1"/>
            </p:cNvSpPr>
            <p:nvPr/>
          </p:nvSpPr>
          <p:spPr bwMode="gray">
            <a:xfrm>
              <a:off x="59208" y="2372396"/>
              <a:ext cx="871538"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chemeClr val="accent4"/>
                  </a:solidFill>
                </a:rPr>
                <a:t>-5</a:t>
              </a:r>
            </a:p>
          </p:txBody>
        </p:sp>
        <p:cxnSp>
          <p:nvCxnSpPr>
            <p:cNvPr id="38" name="Straight Arrow Connector 83"/>
            <p:cNvCxnSpPr>
              <a:cxnSpLocks noChangeShapeType="1"/>
            </p:cNvCxnSpPr>
            <p:nvPr/>
          </p:nvCxnSpPr>
          <p:spPr bwMode="auto">
            <a:xfrm rot="16200000" flipH="1">
              <a:off x="249708" y="3031208"/>
              <a:ext cx="539750" cy="0"/>
            </a:xfrm>
            <a:prstGeom prst="straightConnector1">
              <a:avLst/>
            </a:prstGeom>
            <a:noFill/>
            <a:ln w="25400" algn="ctr">
              <a:solidFill>
                <a:schemeClr val="accent4"/>
              </a:solidFill>
              <a:round/>
              <a:headEnd/>
              <a:tailEnd type="arrow" w="med" len="med"/>
            </a:ln>
            <a:extLst>
              <a:ext uri="{909E8E84-426E-40DD-AFC4-6F175D3DCCD1}">
                <a14:hiddenFill xmlns:a14="http://schemas.microsoft.com/office/drawing/2010/main">
                  <a:noFill/>
                </a14:hiddenFill>
              </a:ext>
            </a:extLst>
          </p:spPr>
        </p:cxnSp>
        <p:cxnSp>
          <p:nvCxnSpPr>
            <p:cNvPr id="39" name="Straight Arrow Connector 84"/>
            <p:cNvCxnSpPr>
              <a:cxnSpLocks noChangeShapeType="1"/>
            </p:cNvCxnSpPr>
            <p:nvPr/>
          </p:nvCxnSpPr>
          <p:spPr bwMode="auto">
            <a:xfrm rot="16200000" flipH="1">
              <a:off x="1753071" y="3031208"/>
              <a:ext cx="539750" cy="0"/>
            </a:xfrm>
            <a:prstGeom prst="straightConnector1">
              <a:avLst/>
            </a:prstGeom>
            <a:noFill/>
            <a:ln w="25400" algn="ctr">
              <a:solidFill>
                <a:schemeClr val="accent4"/>
              </a:solidFill>
              <a:round/>
              <a:headEnd/>
              <a:tailEnd type="arrow" w="med" len="med"/>
            </a:ln>
            <a:extLst>
              <a:ext uri="{909E8E84-426E-40DD-AFC4-6F175D3DCCD1}">
                <a14:hiddenFill xmlns:a14="http://schemas.microsoft.com/office/drawing/2010/main">
                  <a:noFill/>
                </a14:hiddenFill>
              </a:ext>
            </a:extLst>
          </p:spPr>
        </p:cxnSp>
        <p:cxnSp>
          <p:nvCxnSpPr>
            <p:cNvPr id="40" name="Straight Arrow Connector 85"/>
            <p:cNvCxnSpPr>
              <a:cxnSpLocks noChangeShapeType="1"/>
            </p:cNvCxnSpPr>
            <p:nvPr/>
          </p:nvCxnSpPr>
          <p:spPr bwMode="auto">
            <a:xfrm rot="16200000" flipH="1">
              <a:off x="3408833" y="3031209"/>
              <a:ext cx="539750" cy="0"/>
            </a:xfrm>
            <a:prstGeom prst="straightConnector1">
              <a:avLst/>
            </a:prstGeom>
            <a:noFill/>
            <a:ln w="25400" algn="ctr">
              <a:solidFill>
                <a:schemeClr val="accent4"/>
              </a:solidFill>
              <a:round/>
              <a:headEnd/>
              <a:tailEnd type="arrow" w="med" len="med"/>
            </a:ln>
            <a:extLst>
              <a:ext uri="{909E8E84-426E-40DD-AFC4-6F175D3DCCD1}">
                <a14:hiddenFill xmlns:a14="http://schemas.microsoft.com/office/drawing/2010/main">
                  <a:noFill/>
                </a14:hiddenFill>
              </a:ext>
            </a:extLst>
          </p:spPr>
        </p:cxnSp>
        <p:cxnSp>
          <p:nvCxnSpPr>
            <p:cNvPr id="41" name="Straight Arrow Connector 86"/>
            <p:cNvCxnSpPr>
              <a:cxnSpLocks noChangeShapeType="1"/>
            </p:cNvCxnSpPr>
            <p:nvPr/>
          </p:nvCxnSpPr>
          <p:spPr bwMode="auto">
            <a:xfrm rot="16200000" flipH="1">
              <a:off x="5080471" y="3031209"/>
              <a:ext cx="539750" cy="0"/>
            </a:xfrm>
            <a:prstGeom prst="straightConnector1">
              <a:avLst/>
            </a:prstGeom>
            <a:noFill/>
            <a:ln w="25400" algn="ctr">
              <a:solidFill>
                <a:schemeClr val="accent4"/>
              </a:solidFill>
              <a:round/>
              <a:headEnd/>
              <a:tailEnd type="arrow" w="med" len="med"/>
            </a:ln>
            <a:extLst>
              <a:ext uri="{909E8E84-426E-40DD-AFC4-6F175D3DCCD1}">
                <a14:hiddenFill xmlns:a14="http://schemas.microsoft.com/office/drawing/2010/main">
                  <a:noFill/>
                </a14:hiddenFill>
              </a:ext>
            </a:extLst>
          </p:spPr>
        </p:cxnSp>
        <p:cxnSp>
          <p:nvCxnSpPr>
            <p:cNvPr id="42" name="Straight Arrow Connector 87"/>
            <p:cNvCxnSpPr>
              <a:cxnSpLocks noChangeShapeType="1"/>
            </p:cNvCxnSpPr>
            <p:nvPr/>
          </p:nvCxnSpPr>
          <p:spPr bwMode="auto">
            <a:xfrm rot="16200000" flipH="1">
              <a:off x="6764808" y="3031209"/>
              <a:ext cx="539750" cy="0"/>
            </a:xfrm>
            <a:prstGeom prst="straightConnector1">
              <a:avLst/>
            </a:prstGeom>
            <a:noFill/>
            <a:ln w="25400" algn="ctr">
              <a:solidFill>
                <a:schemeClr val="accent4"/>
              </a:solidFill>
              <a:round/>
              <a:headEnd/>
              <a:tailEnd type="arrow" w="med" len="med"/>
            </a:ln>
            <a:extLst>
              <a:ext uri="{909E8E84-426E-40DD-AFC4-6F175D3DCCD1}">
                <a14:hiddenFill xmlns:a14="http://schemas.microsoft.com/office/drawing/2010/main">
                  <a:noFill/>
                </a14:hiddenFill>
              </a:ext>
            </a:extLst>
          </p:spPr>
        </p:cxnSp>
        <p:cxnSp>
          <p:nvCxnSpPr>
            <p:cNvPr id="43" name="Straight Arrow Connector 88"/>
            <p:cNvCxnSpPr>
              <a:cxnSpLocks noChangeShapeType="1"/>
            </p:cNvCxnSpPr>
            <p:nvPr/>
          </p:nvCxnSpPr>
          <p:spPr bwMode="auto">
            <a:xfrm rot="16200000" flipH="1">
              <a:off x="8169746" y="3031208"/>
              <a:ext cx="539750" cy="0"/>
            </a:xfrm>
            <a:prstGeom prst="straightConnector1">
              <a:avLst/>
            </a:prstGeom>
            <a:noFill/>
            <a:ln w="25400" algn="ctr">
              <a:solidFill>
                <a:schemeClr val="accent4"/>
              </a:solidFill>
              <a:round/>
              <a:headEnd/>
              <a:tailEnd type="arrow" w="med" len="med"/>
            </a:ln>
            <a:extLst>
              <a:ext uri="{909E8E84-426E-40DD-AFC4-6F175D3DCCD1}">
                <a14:hiddenFill xmlns:a14="http://schemas.microsoft.com/office/drawing/2010/main">
                  <a:noFill/>
                </a14:hiddenFill>
              </a:ext>
            </a:extLst>
          </p:spPr>
        </p:cxnSp>
        <p:sp>
          <p:nvSpPr>
            <p:cNvPr id="44" name="Text Box 38"/>
            <p:cNvSpPr txBox="1">
              <a:spLocks noChangeArrowheads="1"/>
            </p:cNvSpPr>
            <p:nvPr/>
          </p:nvSpPr>
          <p:spPr bwMode="auto">
            <a:xfrm>
              <a:off x="3513608" y="1764384"/>
              <a:ext cx="223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spcBef>
                  <a:spcPts val="0"/>
                </a:spcBef>
              </a:pPr>
              <a:r>
                <a:rPr lang="en-GB" sz="2400" b="1" u="sng" dirty="0">
                  <a:solidFill>
                    <a:schemeClr val="accent4"/>
                  </a:solidFill>
                </a:rPr>
                <a:t>Possible tests</a:t>
              </a:r>
            </a:p>
          </p:txBody>
        </p:sp>
      </p:grpSp>
    </p:spTree>
    <p:extLst>
      <p:ext uri="{BB962C8B-B14F-4D97-AF65-F5344CB8AC3E}">
        <p14:creationId xmlns:p14="http://schemas.microsoft.com/office/powerpoint/2010/main" val="418164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a:spLocks noGrp="1" noChangeArrowheads="1"/>
          </p:cNvSpPr>
          <p:nvPr>
            <p:ph type="body" sz="quarter" idx="15"/>
          </p:nvPr>
        </p:nvSpPr>
        <p:spPr>
          <a:xfrm>
            <a:off x="180000" y="1080000"/>
            <a:ext cx="8964000" cy="5400000"/>
          </a:xfrm>
        </p:spPr>
        <p:txBody>
          <a:bodyPr/>
          <a:lstStyle/>
          <a:p>
            <a:r>
              <a:rPr lang="en-US" dirty="0" smtClean="0"/>
              <a:t>Aka simply ‘Boundary Analysis’</a:t>
            </a:r>
            <a:br>
              <a:rPr lang="en-US" dirty="0" smtClean="0"/>
            </a:br>
            <a:endParaRPr lang="en-US" dirty="0" smtClean="0"/>
          </a:p>
          <a:p>
            <a:r>
              <a:rPr lang="en-US" dirty="0" smtClean="0"/>
              <a:t>The lower and upper limits of equivalence partitions are called boundaries, and</a:t>
            </a:r>
            <a:r>
              <a:rPr lang="en-GB" dirty="0" smtClean="0"/>
              <a:t> are the most likely point of failure</a:t>
            </a:r>
          </a:p>
          <a:p>
            <a:pPr lvl="1"/>
            <a:r>
              <a:rPr lang="en-GB" dirty="0" smtClean="0"/>
              <a:t>Why is that?</a:t>
            </a:r>
            <a:br>
              <a:rPr lang="en-GB" dirty="0" smtClean="0"/>
            </a:br>
            <a:endParaRPr lang="en-GB" dirty="0" smtClean="0"/>
          </a:p>
          <a:p>
            <a:r>
              <a:rPr lang="en-GB" dirty="0" smtClean="0"/>
              <a:t>The minimum and maximum values of a partition are its boundary values, and should be tested in addition to equivalence partition tests</a:t>
            </a:r>
          </a:p>
          <a:p>
            <a:pPr lvl="1"/>
            <a:r>
              <a:rPr lang="en-GB" dirty="0" smtClean="0"/>
              <a:t>A boundary value within a valid partition is a valid boundary value</a:t>
            </a:r>
          </a:p>
          <a:p>
            <a:pPr lvl="1"/>
            <a:r>
              <a:rPr lang="en-GB" dirty="0" smtClean="0"/>
              <a:t>A boundary value within an invalid partition is an invalid boundary value</a:t>
            </a:r>
            <a:br>
              <a:rPr lang="en-GB" dirty="0" smtClean="0"/>
            </a:br>
            <a:endParaRPr lang="en-GB" dirty="0" smtClean="0"/>
          </a:p>
          <a:p>
            <a:r>
              <a:rPr lang="en-GB" dirty="0" smtClean="0"/>
              <a:t>Boundary value tests </a:t>
            </a:r>
            <a:r>
              <a:rPr lang="en-GB" dirty="0"/>
              <a:t>apply to all levels of </a:t>
            </a:r>
            <a:r>
              <a:rPr lang="en-GB" dirty="0" smtClean="0"/>
              <a:t>testing and can be used for user validation, numbers, dates, times, table ranges, etc.</a:t>
            </a:r>
          </a:p>
        </p:txBody>
      </p:sp>
      <p:sp>
        <p:nvSpPr>
          <p:cNvPr id="34818" name="Rectangle 5"/>
          <p:cNvSpPr>
            <a:spLocks noGrp="1" noChangeArrowheads="1"/>
          </p:cNvSpPr>
          <p:nvPr>
            <p:ph type="title"/>
          </p:nvPr>
        </p:nvSpPr>
        <p:spPr/>
        <p:txBody>
          <a:bodyPr/>
          <a:lstStyle/>
          <a:p>
            <a:r>
              <a:rPr lang="en-GB" dirty="0" smtClean="0"/>
              <a:t>Boundary Value Analysis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title"/>
          </p:nvPr>
        </p:nvSpPr>
        <p:spPr/>
        <p:txBody>
          <a:bodyPr/>
          <a:lstStyle/>
          <a:p>
            <a:r>
              <a:rPr lang="en-GB" dirty="0" smtClean="0"/>
              <a:t>Boundary Value Analysis Example </a:t>
            </a:r>
          </a:p>
        </p:txBody>
      </p:sp>
      <p:grpSp>
        <p:nvGrpSpPr>
          <p:cNvPr id="2" name="Group 1"/>
          <p:cNvGrpSpPr/>
          <p:nvPr/>
        </p:nvGrpSpPr>
        <p:grpSpPr>
          <a:xfrm>
            <a:off x="59208" y="1764384"/>
            <a:ext cx="9048750" cy="3921125"/>
            <a:chOff x="59208" y="1764384"/>
            <a:chExt cx="9048750" cy="3921125"/>
          </a:xfrm>
        </p:grpSpPr>
        <p:sp>
          <p:nvSpPr>
            <p:cNvPr id="51" name="Line 4"/>
            <p:cNvSpPr>
              <a:spLocks noChangeShapeType="1"/>
            </p:cNvSpPr>
            <p:nvPr/>
          </p:nvSpPr>
          <p:spPr bwMode="gray">
            <a:xfrm>
              <a:off x="344958" y="3769396"/>
              <a:ext cx="8572500" cy="0"/>
            </a:xfrm>
            <a:prstGeom prst="line">
              <a:avLst/>
            </a:prstGeom>
            <a:noFill/>
            <a:ln w="317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spcBef>
                  <a:spcPts val="0"/>
                </a:spcBef>
              </a:pPr>
              <a:endParaRPr lang="en-GB" dirty="0"/>
            </a:p>
          </p:txBody>
        </p:sp>
        <p:sp>
          <p:nvSpPr>
            <p:cNvPr id="52" name="Line 8"/>
            <p:cNvSpPr>
              <a:spLocks noChangeShapeType="1"/>
            </p:cNvSpPr>
            <p:nvPr/>
          </p:nvSpPr>
          <p:spPr bwMode="gray">
            <a:xfrm flipH="1" flipV="1">
              <a:off x="6277446" y="3542772"/>
              <a:ext cx="158432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spcBef>
                  <a:spcPts val="0"/>
                </a:spcBef>
              </a:pPr>
              <a:endParaRPr lang="en-GB" dirty="0"/>
            </a:p>
          </p:txBody>
        </p:sp>
        <p:sp>
          <p:nvSpPr>
            <p:cNvPr id="53" name="Text Box 9"/>
            <p:cNvSpPr txBox="1">
              <a:spLocks noChangeArrowheads="1"/>
            </p:cNvSpPr>
            <p:nvPr/>
          </p:nvSpPr>
          <p:spPr bwMode="gray">
            <a:xfrm>
              <a:off x="202083" y="3355447"/>
              <a:ext cx="871538"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C00000"/>
                  </a:solidFill>
                </a:rPr>
                <a:t>&lt; 0</a:t>
              </a:r>
            </a:p>
          </p:txBody>
        </p:sp>
        <p:sp>
          <p:nvSpPr>
            <p:cNvPr id="54" name="Text Box 11"/>
            <p:cNvSpPr txBox="1">
              <a:spLocks noChangeArrowheads="1"/>
            </p:cNvSpPr>
            <p:nvPr/>
          </p:nvSpPr>
          <p:spPr bwMode="gray">
            <a:xfrm>
              <a:off x="8014171" y="3355447"/>
              <a:ext cx="865187"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C00000"/>
                  </a:solidFill>
                </a:rPr>
                <a:t>&gt; 100</a:t>
              </a:r>
            </a:p>
          </p:txBody>
        </p:sp>
        <p:sp>
          <p:nvSpPr>
            <p:cNvPr id="55" name="Text Box 13"/>
            <p:cNvSpPr txBox="1">
              <a:spLocks noChangeArrowheads="1"/>
            </p:cNvSpPr>
            <p:nvPr/>
          </p:nvSpPr>
          <p:spPr bwMode="gray">
            <a:xfrm>
              <a:off x="6286971" y="3904181"/>
              <a:ext cx="1639887" cy="3683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Distinction</a:t>
              </a:r>
            </a:p>
          </p:txBody>
        </p:sp>
        <p:sp>
          <p:nvSpPr>
            <p:cNvPr id="56" name="Text Box 15"/>
            <p:cNvSpPr txBox="1">
              <a:spLocks noChangeArrowheads="1"/>
            </p:cNvSpPr>
            <p:nvPr/>
          </p:nvSpPr>
          <p:spPr bwMode="gray">
            <a:xfrm>
              <a:off x="6507633" y="3357035"/>
              <a:ext cx="1112838" cy="36671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80 - 100</a:t>
              </a:r>
            </a:p>
          </p:txBody>
        </p:sp>
        <p:sp>
          <p:nvSpPr>
            <p:cNvPr id="57" name="Text Box 16"/>
            <p:cNvSpPr txBox="1">
              <a:spLocks noChangeArrowheads="1"/>
            </p:cNvSpPr>
            <p:nvPr/>
          </p:nvSpPr>
          <p:spPr bwMode="gray">
            <a:xfrm>
              <a:off x="59208" y="3904181"/>
              <a:ext cx="1246188" cy="6413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C00000"/>
                  </a:solidFill>
                </a:rPr>
                <a:t>Invalid </a:t>
              </a:r>
            </a:p>
            <a:p>
              <a:pPr algn="ctr">
                <a:spcBef>
                  <a:spcPts val="0"/>
                </a:spcBef>
              </a:pPr>
              <a:r>
                <a:rPr lang="en-US" sz="1800" b="1" dirty="0">
                  <a:solidFill>
                    <a:srgbClr val="C00000"/>
                  </a:solidFill>
                </a:rPr>
                <a:t>Partition</a:t>
              </a:r>
            </a:p>
          </p:txBody>
        </p:sp>
        <p:sp>
          <p:nvSpPr>
            <p:cNvPr id="58" name="Text Box 17"/>
            <p:cNvSpPr txBox="1">
              <a:spLocks noChangeArrowheads="1"/>
            </p:cNvSpPr>
            <p:nvPr/>
          </p:nvSpPr>
          <p:spPr bwMode="gray">
            <a:xfrm>
              <a:off x="7925271" y="3904181"/>
              <a:ext cx="1182687" cy="6413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C00000"/>
                  </a:solidFill>
                </a:rPr>
                <a:t>Invalid </a:t>
              </a:r>
            </a:p>
            <a:p>
              <a:pPr algn="ctr">
                <a:spcBef>
                  <a:spcPts val="0"/>
                </a:spcBef>
              </a:pPr>
              <a:r>
                <a:rPr lang="en-US" sz="1800" b="1" dirty="0">
                  <a:solidFill>
                    <a:srgbClr val="C00000"/>
                  </a:solidFill>
                </a:rPr>
                <a:t>Partition</a:t>
              </a:r>
            </a:p>
          </p:txBody>
        </p:sp>
        <p:sp>
          <p:nvSpPr>
            <p:cNvPr id="59" name="Line 8"/>
            <p:cNvSpPr>
              <a:spLocks noChangeShapeType="1"/>
            </p:cNvSpPr>
            <p:nvPr/>
          </p:nvSpPr>
          <p:spPr bwMode="gray">
            <a:xfrm flipH="1" flipV="1">
              <a:off x="4601046" y="3542772"/>
              <a:ext cx="158432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spcBef>
                  <a:spcPts val="0"/>
                </a:spcBef>
              </a:pPr>
              <a:endParaRPr lang="en-GB" dirty="0"/>
            </a:p>
          </p:txBody>
        </p:sp>
        <p:sp>
          <p:nvSpPr>
            <p:cNvPr id="60" name="Text Box 13"/>
            <p:cNvSpPr txBox="1">
              <a:spLocks noChangeArrowheads="1"/>
            </p:cNvSpPr>
            <p:nvPr/>
          </p:nvSpPr>
          <p:spPr bwMode="gray">
            <a:xfrm>
              <a:off x="4678833" y="3904181"/>
              <a:ext cx="1431925" cy="3683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Merit</a:t>
              </a:r>
            </a:p>
          </p:txBody>
        </p:sp>
        <p:sp>
          <p:nvSpPr>
            <p:cNvPr id="61" name="Text Box 15"/>
            <p:cNvSpPr txBox="1">
              <a:spLocks noChangeArrowheads="1"/>
            </p:cNvSpPr>
            <p:nvPr/>
          </p:nvSpPr>
          <p:spPr bwMode="gray">
            <a:xfrm>
              <a:off x="4969346" y="3355447"/>
              <a:ext cx="927100"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60 - 79</a:t>
              </a:r>
            </a:p>
          </p:txBody>
        </p:sp>
        <p:sp>
          <p:nvSpPr>
            <p:cNvPr id="62" name="Line 8"/>
            <p:cNvSpPr>
              <a:spLocks noChangeShapeType="1"/>
            </p:cNvSpPr>
            <p:nvPr/>
          </p:nvSpPr>
          <p:spPr bwMode="gray">
            <a:xfrm flipH="1" flipV="1">
              <a:off x="2908771" y="3542772"/>
              <a:ext cx="1539875"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spcBef>
                  <a:spcPts val="0"/>
                </a:spcBef>
              </a:pPr>
              <a:endParaRPr lang="en-GB" dirty="0"/>
            </a:p>
          </p:txBody>
        </p:sp>
        <p:sp>
          <p:nvSpPr>
            <p:cNvPr id="63" name="Text Box 13"/>
            <p:cNvSpPr txBox="1">
              <a:spLocks noChangeArrowheads="1"/>
            </p:cNvSpPr>
            <p:nvPr/>
          </p:nvSpPr>
          <p:spPr bwMode="gray">
            <a:xfrm>
              <a:off x="3002433" y="3904181"/>
              <a:ext cx="1431925" cy="3683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Pass</a:t>
              </a:r>
            </a:p>
          </p:txBody>
        </p:sp>
        <p:sp>
          <p:nvSpPr>
            <p:cNvPr id="64" name="Text Box 15"/>
            <p:cNvSpPr txBox="1">
              <a:spLocks noChangeArrowheads="1"/>
            </p:cNvSpPr>
            <p:nvPr/>
          </p:nvSpPr>
          <p:spPr bwMode="gray">
            <a:xfrm>
              <a:off x="3278658" y="3355447"/>
              <a:ext cx="925513"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40 - 59</a:t>
              </a:r>
            </a:p>
          </p:txBody>
        </p:sp>
        <p:sp>
          <p:nvSpPr>
            <p:cNvPr id="65" name="Line 8"/>
            <p:cNvSpPr>
              <a:spLocks noChangeShapeType="1"/>
            </p:cNvSpPr>
            <p:nvPr/>
          </p:nvSpPr>
          <p:spPr bwMode="gray">
            <a:xfrm flipH="1">
              <a:off x="1232371" y="3542772"/>
              <a:ext cx="1555750"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a:spcBef>
                  <a:spcPts val="0"/>
                </a:spcBef>
              </a:pPr>
              <a:endParaRPr lang="en-GB" dirty="0"/>
            </a:p>
          </p:txBody>
        </p:sp>
        <p:sp>
          <p:nvSpPr>
            <p:cNvPr id="66" name="Text Box 13"/>
            <p:cNvSpPr txBox="1">
              <a:spLocks noChangeArrowheads="1"/>
            </p:cNvSpPr>
            <p:nvPr/>
          </p:nvSpPr>
          <p:spPr bwMode="gray">
            <a:xfrm>
              <a:off x="1326033" y="3904181"/>
              <a:ext cx="1431925" cy="3683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Fail</a:t>
              </a:r>
            </a:p>
          </p:txBody>
        </p:sp>
        <p:sp>
          <p:nvSpPr>
            <p:cNvPr id="67" name="Text Box 15"/>
            <p:cNvSpPr txBox="1">
              <a:spLocks noChangeArrowheads="1"/>
            </p:cNvSpPr>
            <p:nvPr/>
          </p:nvSpPr>
          <p:spPr bwMode="gray">
            <a:xfrm>
              <a:off x="1602258" y="3355447"/>
              <a:ext cx="925513" cy="3683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0 - 39</a:t>
              </a:r>
            </a:p>
          </p:txBody>
        </p:sp>
        <p:cxnSp>
          <p:nvCxnSpPr>
            <p:cNvPr id="68" name="Straight Connector 67"/>
            <p:cNvCxnSpPr/>
            <p:nvPr/>
          </p:nvCxnSpPr>
          <p:spPr bwMode="auto">
            <a:xfrm rot="5400000">
              <a:off x="338208" y="3690624"/>
              <a:ext cx="1728000" cy="0"/>
            </a:xfrm>
            <a:prstGeom prst="line">
              <a:avLst/>
            </a:prstGeom>
            <a:ln w="19050">
              <a:solidFill>
                <a:schemeClr val="tx1"/>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69" name="Straight Connector 68"/>
            <p:cNvCxnSpPr/>
            <p:nvPr/>
          </p:nvCxnSpPr>
          <p:spPr bwMode="auto">
            <a:xfrm rot="5400000">
              <a:off x="7054921" y="3690624"/>
              <a:ext cx="1728000" cy="0"/>
            </a:xfrm>
            <a:prstGeom prst="line">
              <a:avLst/>
            </a:prstGeom>
            <a:ln w="19050">
              <a:solidFill>
                <a:schemeClr val="tx1"/>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70" name="Straight Connector 69"/>
            <p:cNvCxnSpPr/>
            <p:nvPr/>
          </p:nvCxnSpPr>
          <p:spPr bwMode="auto">
            <a:xfrm rot="5400000">
              <a:off x="5410271" y="3690624"/>
              <a:ext cx="1728000" cy="0"/>
            </a:xfrm>
            <a:prstGeom prst="line">
              <a:avLst/>
            </a:prstGeom>
            <a:ln w="19050">
              <a:solidFill>
                <a:schemeClr val="tx1"/>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71" name="Straight Connector 70"/>
            <p:cNvCxnSpPr/>
            <p:nvPr/>
          </p:nvCxnSpPr>
          <p:spPr bwMode="auto">
            <a:xfrm rot="5400000">
              <a:off x="3697358" y="3690624"/>
              <a:ext cx="1728000" cy="0"/>
            </a:xfrm>
            <a:prstGeom prst="line">
              <a:avLst/>
            </a:prstGeom>
            <a:ln w="19050">
              <a:solidFill>
                <a:schemeClr val="tx1"/>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72" name="Straight Connector 71"/>
            <p:cNvCxnSpPr/>
            <p:nvPr/>
          </p:nvCxnSpPr>
          <p:spPr bwMode="auto">
            <a:xfrm rot="16200000" flipH="1">
              <a:off x="1987621" y="3690000"/>
              <a:ext cx="1728000" cy="0"/>
            </a:xfrm>
            <a:prstGeom prst="line">
              <a:avLst/>
            </a:prstGeom>
            <a:ln w="19050">
              <a:solidFill>
                <a:schemeClr val="tx1"/>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73" name="Text Box 13"/>
            <p:cNvSpPr txBox="1">
              <a:spLocks noChangeArrowheads="1"/>
            </p:cNvSpPr>
            <p:nvPr/>
          </p:nvSpPr>
          <p:spPr bwMode="gray">
            <a:xfrm>
              <a:off x="3202458" y="5318796"/>
              <a:ext cx="2374900" cy="36671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sz="1000">
                  <a:solidFill>
                    <a:schemeClr val="tx1"/>
                  </a:solidFill>
                  <a:latin typeface="Arial" charset="0"/>
                  <a:cs typeface="Arial" charset="0"/>
                </a:defRPr>
              </a:lvl1pPr>
              <a:lvl2pPr marL="742950" indent="-285750" defTabSz="762000" eaLnBrk="0" hangingPunct="0">
                <a:defRPr sz="1000">
                  <a:solidFill>
                    <a:schemeClr val="tx1"/>
                  </a:solidFill>
                  <a:latin typeface="Arial" charset="0"/>
                  <a:cs typeface="Arial" charset="0"/>
                </a:defRPr>
              </a:lvl2pPr>
              <a:lvl3pPr marL="1143000" indent="-228600" defTabSz="762000" eaLnBrk="0" hangingPunct="0">
                <a:defRPr sz="1000">
                  <a:solidFill>
                    <a:schemeClr val="tx1"/>
                  </a:solidFill>
                  <a:latin typeface="Arial" charset="0"/>
                  <a:cs typeface="Arial" charset="0"/>
                </a:defRPr>
              </a:lvl3pPr>
              <a:lvl4pPr marL="1600200" indent="-228600" defTabSz="762000" eaLnBrk="0" hangingPunct="0">
                <a:defRPr sz="1000">
                  <a:solidFill>
                    <a:schemeClr val="tx1"/>
                  </a:solidFill>
                  <a:latin typeface="Arial" charset="0"/>
                  <a:cs typeface="Arial" charset="0"/>
                </a:defRPr>
              </a:lvl4pPr>
              <a:lvl5pPr marL="2057400" indent="-228600" defTabSz="762000" eaLnBrk="0" hangingPunct="0">
                <a:defRPr sz="1000">
                  <a:solidFill>
                    <a:schemeClr val="tx1"/>
                  </a:solidFill>
                  <a:latin typeface="Arial" charset="0"/>
                  <a:cs typeface="Arial" charset="0"/>
                </a:defRPr>
              </a:lvl5pPr>
              <a:lvl6pPr marL="2514600" indent="-228600" defTabSz="762000" eaLnBrk="0" fontAlgn="base" hangingPunct="0">
                <a:spcBef>
                  <a:spcPct val="0"/>
                </a:spcBef>
                <a:spcAft>
                  <a:spcPct val="0"/>
                </a:spcAft>
                <a:defRPr sz="1000">
                  <a:solidFill>
                    <a:schemeClr val="tx1"/>
                  </a:solidFill>
                  <a:latin typeface="Arial" charset="0"/>
                  <a:cs typeface="Arial" charset="0"/>
                </a:defRPr>
              </a:lvl6pPr>
              <a:lvl7pPr marL="2971800" indent="-228600" defTabSz="762000" eaLnBrk="0" fontAlgn="base" hangingPunct="0">
                <a:spcBef>
                  <a:spcPct val="0"/>
                </a:spcBef>
                <a:spcAft>
                  <a:spcPct val="0"/>
                </a:spcAft>
                <a:defRPr sz="1000">
                  <a:solidFill>
                    <a:schemeClr val="tx1"/>
                  </a:solidFill>
                  <a:latin typeface="Arial" charset="0"/>
                  <a:cs typeface="Arial" charset="0"/>
                </a:defRPr>
              </a:lvl7pPr>
              <a:lvl8pPr marL="3429000" indent="-228600" defTabSz="762000" eaLnBrk="0" fontAlgn="base" hangingPunct="0">
                <a:spcBef>
                  <a:spcPct val="0"/>
                </a:spcBef>
                <a:spcAft>
                  <a:spcPct val="0"/>
                </a:spcAft>
                <a:defRPr sz="1000">
                  <a:solidFill>
                    <a:schemeClr val="tx1"/>
                  </a:solidFill>
                  <a:latin typeface="Arial" charset="0"/>
                  <a:cs typeface="Arial" charset="0"/>
                </a:defRPr>
              </a:lvl8pPr>
              <a:lvl9pPr marL="3886200" indent="-228600" defTabSz="7620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US" sz="1800" b="1" dirty="0">
                  <a:solidFill>
                    <a:srgbClr val="008000"/>
                  </a:solidFill>
                </a:rPr>
                <a:t>Valid Partitions</a:t>
              </a:r>
            </a:p>
          </p:txBody>
        </p:sp>
        <p:cxnSp>
          <p:nvCxnSpPr>
            <p:cNvPr id="74" name="Straight Arrow Connector 46"/>
            <p:cNvCxnSpPr>
              <a:cxnSpLocks noChangeShapeType="1"/>
            </p:cNvCxnSpPr>
            <p:nvPr/>
          </p:nvCxnSpPr>
          <p:spPr bwMode="auto">
            <a:xfrm rot="10800000">
              <a:off x="2061046" y="4452021"/>
              <a:ext cx="1435100" cy="850900"/>
            </a:xfrm>
            <a:prstGeom prst="straightConnector1">
              <a:avLst/>
            </a:prstGeom>
            <a:noFill/>
            <a:ln w="15875" algn="ctr">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75" name="Straight Arrow Connector 48"/>
            <p:cNvCxnSpPr>
              <a:cxnSpLocks noChangeShapeType="1"/>
            </p:cNvCxnSpPr>
            <p:nvPr/>
          </p:nvCxnSpPr>
          <p:spPr bwMode="auto">
            <a:xfrm rot="5400000" flipH="1" flipV="1">
              <a:off x="4765352" y="4679828"/>
              <a:ext cx="788987" cy="393700"/>
            </a:xfrm>
            <a:prstGeom prst="straightConnector1">
              <a:avLst/>
            </a:prstGeom>
            <a:noFill/>
            <a:ln w="15875" algn="ctr">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76" name="Straight Arrow Connector 50"/>
            <p:cNvCxnSpPr>
              <a:cxnSpLocks noChangeShapeType="1"/>
            </p:cNvCxnSpPr>
            <p:nvPr/>
          </p:nvCxnSpPr>
          <p:spPr bwMode="auto">
            <a:xfrm rot="16200000" flipV="1">
              <a:off x="3598539" y="4743328"/>
              <a:ext cx="661987" cy="266700"/>
            </a:xfrm>
            <a:prstGeom prst="straightConnector1">
              <a:avLst/>
            </a:prstGeom>
            <a:noFill/>
            <a:ln w="15875" algn="ctr">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77" name="Straight Arrow Connector 52"/>
            <p:cNvCxnSpPr>
              <a:cxnSpLocks noChangeShapeType="1"/>
            </p:cNvCxnSpPr>
            <p:nvPr/>
          </p:nvCxnSpPr>
          <p:spPr bwMode="auto">
            <a:xfrm flipV="1">
              <a:off x="5261446" y="4625059"/>
              <a:ext cx="1655762" cy="741362"/>
            </a:xfrm>
            <a:prstGeom prst="straightConnector1">
              <a:avLst/>
            </a:prstGeom>
            <a:noFill/>
            <a:ln w="15875" algn="ctr">
              <a:solidFill>
                <a:srgbClr val="008000"/>
              </a:solidFill>
              <a:round/>
              <a:headEnd/>
              <a:tailEnd type="arrow" w="med" len="med"/>
            </a:ln>
            <a:extLst>
              <a:ext uri="{909E8E84-426E-40DD-AFC4-6F175D3DCCD1}">
                <a14:hiddenFill xmlns:a14="http://schemas.microsoft.com/office/drawing/2010/main">
                  <a:noFill/>
                </a14:hiddenFill>
              </a:ext>
            </a:extLst>
          </p:spPr>
        </p:cxnSp>
        <p:sp>
          <p:nvSpPr>
            <p:cNvPr id="90" name="Text Box 38"/>
            <p:cNvSpPr txBox="1">
              <a:spLocks noChangeArrowheads="1"/>
            </p:cNvSpPr>
            <p:nvPr/>
          </p:nvSpPr>
          <p:spPr bwMode="auto">
            <a:xfrm>
              <a:off x="2923151" y="1764384"/>
              <a:ext cx="32976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spcBef>
                  <a:spcPts val="0"/>
                </a:spcBef>
              </a:pPr>
              <a:r>
                <a:rPr lang="en-GB" sz="2400" b="1" u="sng" dirty="0" smtClean="0">
                  <a:solidFill>
                    <a:schemeClr val="accent4"/>
                  </a:solidFill>
                </a:rPr>
                <a:t>Boundary value tests</a:t>
              </a:r>
              <a:endParaRPr lang="en-GB" sz="2400" b="1" u="sng" dirty="0">
                <a:solidFill>
                  <a:schemeClr val="accent4"/>
                </a:solidFill>
              </a:endParaRPr>
            </a:p>
          </p:txBody>
        </p:sp>
        <p:sp>
          <p:nvSpPr>
            <p:cNvPr id="91" name="TextBox 56"/>
            <p:cNvSpPr txBox="1">
              <a:spLocks noChangeArrowheads="1"/>
            </p:cNvSpPr>
            <p:nvPr/>
          </p:nvSpPr>
          <p:spPr bwMode="auto">
            <a:xfrm>
              <a:off x="767267" y="2797374"/>
              <a:ext cx="854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800" b="1" dirty="0">
                  <a:solidFill>
                    <a:schemeClr val="accent4"/>
                  </a:solidFill>
                </a:rPr>
                <a:t>-1   0</a:t>
              </a:r>
            </a:p>
          </p:txBody>
        </p:sp>
        <p:sp>
          <p:nvSpPr>
            <p:cNvPr id="92" name="TextBox 57"/>
            <p:cNvSpPr txBox="1">
              <a:spLocks noChangeArrowheads="1"/>
            </p:cNvSpPr>
            <p:nvPr/>
          </p:nvSpPr>
          <p:spPr bwMode="auto">
            <a:xfrm>
              <a:off x="2376992" y="2797374"/>
              <a:ext cx="960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800" b="1" dirty="0">
                  <a:solidFill>
                    <a:schemeClr val="accent4"/>
                  </a:solidFill>
                </a:rPr>
                <a:t>39   40</a:t>
              </a:r>
            </a:p>
          </p:txBody>
        </p:sp>
        <p:sp>
          <p:nvSpPr>
            <p:cNvPr id="93" name="TextBox 58"/>
            <p:cNvSpPr txBox="1">
              <a:spLocks noChangeArrowheads="1"/>
            </p:cNvSpPr>
            <p:nvPr/>
          </p:nvSpPr>
          <p:spPr bwMode="auto">
            <a:xfrm>
              <a:off x="4102605" y="2797374"/>
              <a:ext cx="960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800" b="1" dirty="0">
                  <a:solidFill>
                    <a:schemeClr val="accent4"/>
                  </a:solidFill>
                </a:rPr>
                <a:t>59</a:t>
              </a:r>
              <a:r>
                <a:rPr lang="en-GB" sz="1800" dirty="0">
                  <a:solidFill>
                    <a:schemeClr val="accent4"/>
                  </a:solidFill>
                </a:rPr>
                <a:t>   </a:t>
              </a:r>
              <a:r>
                <a:rPr lang="en-GB" sz="1800" b="1" dirty="0">
                  <a:solidFill>
                    <a:schemeClr val="accent4"/>
                  </a:solidFill>
                </a:rPr>
                <a:t>60</a:t>
              </a:r>
            </a:p>
          </p:txBody>
        </p:sp>
        <p:sp>
          <p:nvSpPr>
            <p:cNvPr id="94" name="TextBox 59"/>
            <p:cNvSpPr txBox="1">
              <a:spLocks noChangeArrowheads="1"/>
            </p:cNvSpPr>
            <p:nvPr/>
          </p:nvSpPr>
          <p:spPr bwMode="auto">
            <a:xfrm>
              <a:off x="5805992" y="2797374"/>
              <a:ext cx="958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800" b="1" dirty="0">
                  <a:solidFill>
                    <a:schemeClr val="accent4"/>
                  </a:solidFill>
                </a:rPr>
                <a:t>79</a:t>
              </a:r>
              <a:r>
                <a:rPr lang="en-GB" sz="1800" dirty="0">
                  <a:solidFill>
                    <a:schemeClr val="accent4"/>
                  </a:solidFill>
                </a:rPr>
                <a:t>   </a:t>
              </a:r>
              <a:r>
                <a:rPr lang="en-GB" sz="1800" b="1" dirty="0">
                  <a:solidFill>
                    <a:schemeClr val="accent4"/>
                  </a:solidFill>
                </a:rPr>
                <a:t>80</a:t>
              </a:r>
            </a:p>
          </p:txBody>
        </p:sp>
        <p:sp>
          <p:nvSpPr>
            <p:cNvPr id="95" name="TextBox 60"/>
            <p:cNvSpPr txBox="1">
              <a:spLocks noChangeArrowheads="1"/>
            </p:cNvSpPr>
            <p:nvPr/>
          </p:nvSpPr>
          <p:spPr bwMode="auto">
            <a:xfrm>
              <a:off x="7310942" y="2806899"/>
              <a:ext cx="12350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800" b="1" dirty="0">
                  <a:solidFill>
                    <a:schemeClr val="accent4"/>
                  </a:solidFill>
                </a:rPr>
                <a:t>100</a:t>
              </a:r>
              <a:r>
                <a:rPr lang="en-GB" sz="1800" dirty="0">
                  <a:solidFill>
                    <a:schemeClr val="accent4"/>
                  </a:solidFill>
                </a:rPr>
                <a:t>   </a:t>
              </a:r>
              <a:r>
                <a:rPr lang="en-GB" sz="1800" b="1" dirty="0">
                  <a:solidFill>
                    <a:schemeClr val="accent4"/>
                  </a:solidFill>
                </a:rPr>
                <a:t>101</a:t>
              </a:r>
            </a:p>
          </p:txBody>
        </p:sp>
      </p:grpSp>
    </p:spTree>
    <p:extLst>
      <p:ext uri="{BB962C8B-B14F-4D97-AF65-F5344CB8AC3E}">
        <p14:creationId xmlns:p14="http://schemas.microsoft.com/office/powerpoint/2010/main" val="23342118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body" sz="quarter" idx="15"/>
          </p:nvPr>
        </p:nvSpPr>
        <p:spPr>
          <a:xfrm>
            <a:off x="180000" y="5074920"/>
            <a:ext cx="8820000" cy="1405080"/>
          </a:xfrm>
        </p:spPr>
        <p:txBody>
          <a:bodyPr/>
          <a:lstStyle/>
          <a:p>
            <a:r>
              <a:rPr lang="en-GB" dirty="0" smtClean="0"/>
              <a:t>Draw a line diagram and mark the boundaries</a:t>
            </a:r>
          </a:p>
          <a:p>
            <a:r>
              <a:rPr lang="en-GB" dirty="0" smtClean="0"/>
              <a:t>How many valid and invalid partitions are there?</a:t>
            </a:r>
          </a:p>
          <a:p>
            <a:r>
              <a:rPr lang="en-GB" dirty="0" smtClean="0"/>
              <a:t>What values would you use for boundary tests?</a:t>
            </a:r>
            <a:endParaRPr lang="en-US" dirty="0" smtClean="0"/>
          </a:p>
        </p:txBody>
      </p:sp>
      <p:sp>
        <p:nvSpPr>
          <p:cNvPr id="36867" name="Rectangle 5"/>
          <p:cNvSpPr>
            <a:spLocks noGrp="1" noChangeArrowheads="1"/>
          </p:cNvSpPr>
          <p:nvPr>
            <p:ph type="title"/>
          </p:nvPr>
        </p:nvSpPr>
        <p:spPr/>
        <p:txBody>
          <a:bodyPr/>
          <a:lstStyle/>
          <a:p>
            <a:r>
              <a:rPr lang="en-GB" dirty="0" smtClean="0"/>
              <a:t>EP and BVA Exercise</a:t>
            </a:r>
            <a:endParaRPr lang="en-US" dirty="0" smtClean="0"/>
          </a:p>
        </p:txBody>
      </p:sp>
      <p:sp>
        <p:nvSpPr>
          <p:cNvPr id="12" name="Rectangle 3"/>
          <p:cNvSpPr txBox="1">
            <a:spLocks noChangeArrowheads="1"/>
          </p:cNvSpPr>
          <p:nvPr/>
        </p:nvSpPr>
        <p:spPr>
          <a:xfrm>
            <a:off x="180000" y="1080000"/>
            <a:ext cx="8491560" cy="3781560"/>
          </a:xfrm>
          <a:prstGeom prst="rect">
            <a:avLst/>
          </a:prstGeom>
          <a:solidFill>
            <a:schemeClr val="tx2">
              <a:lumMod val="20000"/>
              <a:lumOff val="80000"/>
            </a:schemeClr>
          </a:solidFill>
          <a:ln w="25400">
            <a:solidFill>
              <a:schemeClr val="tx1"/>
            </a:solidFill>
          </a:ln>
          <a:effectLst>
            <a:outerShdw blurRad="50800" dist="76200" dir="2700000" algn="tl"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itchFamily="2" charset="2"/>
              <a:buNone/>
            </a:pPr>
            <a:r>
              <a:rPr lang="en-GB" b="0" dirty="0" smtClean="0"/>
              <a:t>An application will calculate tax automatically for employees in the organisation.</a:t>
            </a:r>
          </a:p>
          <a:p>
            <a:pPr marL="0" indent="0">
              <a:spcBef>
                <a:spcPts val="600"/>
              </a:spcBef>
              <a:spcAft>
                <a:spcPts val="600"/>
              </a:spcAft>
              <a:buFont typeface="Wingdings" pitchFamily="2" charset="2"/>
              <a:buNone/>
            </a:pPr>
            <a:r>
              <a:rPr lang="en-GB" b="0" dirty="0" smtClean="0"/>
              <a:t>The application should only allow input values below </a:t>
            </a:r>
            <a:r>
              <a:rPr lang="en-GB" b="0" dirty="0" smtClean="0">
                <a:cs typeface="Arial" charset="0"/>
              </a:rPr>
              <a:t>£200,000</a:t>
            </a:r>
            <a:r>
              <a:rPr lang="en-GB" b="0" dirty="0" smtClean="0"/>
              <a:t>.  If a value of this magnitude or greater is attempted, an error message is returned. </a:t>
            </a:r>
          </a:p>
          <a:p>
            <a:pPr marL="0" indent="0">
              <a:spcBef>
                <a:spcPts val="600"/>
              </a:spcBef>
              <a:spcAft>
                <a:spcPts val="600"/>
              </a:spcAft>
              <a:buFont typeface="Wingdings" pitchFamily="2" charset="2"/>
              <a:buNone/>
            </a:pPr>
            <a:r>
              <a:rPr lang="en-GB" b="0" dirty="0" smtClean="0"/>
              <a:t>Salaries are recorded in whole pounds (not pence).</a:t>
            </a:r>
          </a:p>
          <a:p>
            <a:pPr marL="0" indent="0">
              <a:spcBef>
                <a:spcPts val="600"/>
              </a:spcBef>
              <a:spcAft>
                <a:spcPts val="600"/>
              </a:spcAft>
              <a:buFont typeface="Wingdings" pitchFamily="2" charset="2"/>
              <a:buNone/>
            </a:pPr>
            <a:r>
              <a:rPr lang="en-GB" b="0" dirty="0" smtClean="0"/>
              <a:t>Employees begin paying tax at a </a:t>
            </a:r>
            <a:r>
              <a:rPr lang="en-GB" b="0" dirty="0" smtClean="0">
                <a:cs typeface="Arial" charset="0"/>
              </a:rPr>
              <a:t>£5,000 threshold.  This first band is charged at 10% and this rate applies to the next £10,000 earned.  20% applies above this until at £40,000 a rate of 40% begins.</a:t>
            </a:r>
          </a:p>
          <a:p>
            <a:pPr marL="0" indent="0">
              <a:spcBef>
                <a:spcPts val="600"/>
              </a:spcBef>
              <a:spcAft>
                <a:spcPts val="600"/>
              </a:spcAft>
              <a:buFont typeface="Wingdings" pitchFamily="2" charset="2"/>
              <a:buNone/>
            </a:pPr>
            <a:r>
              <a:rPr lang="en-GB" b="0" dirty="0" smtClean="0">
                <a:cs typeface="Arial" charset="0"/>
              </a:rPr>
              <a:t>Employees may earn zero but there is no concept of negative salary.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4 valid, 2 invalid partitions</a:t>
            </a:r>
            <a:br>
              <a:rPr lang="en-GB" dirty="0" smtClean="0"/>
            </a:br>
            <a:endParaRPr lang="en-GB" dirty="0" smtClean="0"/>
          </a:p>
          <a:p>
            <a:r>
              <a:rPr lang="en-GB" dirty="0" smtClean="0"/>
              <a:t>Boundary Values:</a:t>
            </a:r>
          </a:p>
          <a:p>
            <a:pPr lvl="1"/>
            <a:r>
              <a:rPr lang="en-GB" dirty="0" smtClean="0"/>
              <a:t>-1, 0, 4999, 5000, 15000, 15001, 39999, 40000, 199999, 200000 </a:t>
            </a:r>
          </a:p>
          <a:p>
            <a:endParaRPr lang="en-GB" dirty="0"/>
          </a:p>
        </p:txBody>
      </p:sp>
      <p:sp>
        <p:nvSpPr>
          <p:cNvPr id="37890" name="Rectangle 2"/>
          <p:cNvSpPr>
            <a:spLocks noGrp="1" noChangeArrowheads="1"/>
          </p:cNvSpPr>
          <p:nvPr>
            <p:ph type="title"/>
          </p:nvPr>
        </p:nvSpPr>
        <p:spPr/>
        <p:txBody>
          <a:bodyPr/>
          <a:lstStyle/>
          <a:p>
            <a:r>
              <a:rPr lang="en-GB" dirty="0" smtClean="0"/>
              <a:t>EP and BVA Solution</a:t>
            </a:r>
            <a:endParaRPr lang="en-US" dirty="0" smtClean="0"/>
          </a:p>
        </p:txBody>
      </p:sp>
      <p:sp>
        <p:nvSpPr>
          <p:cNvPr id="37891" name="Line 3"/>
          <p:cNvSpPr>
            <a:spLocks noChangeShapeType="1"/>
          </p:cNvSpPr>
          <p:nvPr/>
        </p:nvSpPr>
        <p:spPr bwMode="auto">
          <a:xfrm>
            <a:off x="412449" y="4258694"/>
            <a:ext cx="8064000" cy="0"/>
          </a:xfrm>
          <a:prstGeom prst="line">
            <a:avLst/>
          </a:prstGeom>
          <a:noFill/>
          <a:ln w="31750">
            <a:solidFill>
              <a:schemeClr val="tx1"/>
            </a:solidFill>
            <a:round/>
            <a:headEnd type="triangle" w="lg" len="lg"/>
            <a:tailEnd type="triangle" w="lg" len="lg"/>
          </a:ln>
        </p:spPr>
        <p:txBody>
          <a:bodyPr/>
          <a:lstStyle/>
          <a:p>
            <a:endParaRPr lang="en-GB" dirty="0">
              <a:solidFill>
                <a:srgbClr val="134183"/>
              </a:solidFill>
            </a:endParaRPr>
          </a:p>
        </p:txBody>
      </p:sp>
      <p:sp>
        <p:nvSpPr>
          <p:cNvPr id="37902" name="Text Box 14"/>
          <p:cNvSpPr txBox="1">
            <a:spLocks noChangeArrowheads="1"/>
          </p:cNvSpPr>
          <p:nvPr/>
        </p:nvSpPr>
        <p:spPr bwMode="auto">
          <a:xfrm>
            <a:off x="254764" y="4462787"/>
            <a:ext cx="800219" cy="307777"/>
          </a:xfrm>
          <a:prstGeom prst="rect">
            <a:avLst/>
          </a:prstGeom>
          <a:noFill/>
          <a:ln w="12700">
            <a:noFill/>
            <a:miter lim="800000"/>
            <a:headEnd/>
            <a:tailEnd/>
          </a:ln>
        </p:spPr>
        <p:txBody>
          <a:bodyPr wrap="none">
            <a:spAutoFit/>
          </a:bodyPr>
          <a:lstStyle/>
          <a:p>
            <a:pPr>
              <a:spcBef>
                <a:spcPct val="0"/>
              </a:spcBef>
            </a:pPr>
            <a:r>
              <a:rPr lang="en-GB" sz="1400" b="1" dirty="0">
                <a:solidFill>
                  <a:srgbClr val="C00000"/>
                </a:solidFill>
              </a:rPr>
              <a:t> </a:t>
            </a:r>
            <a:r>
              <a:rPr lang="en-GB" sz="1400" b="1" dirty="0" smtClean="0">
                <a:solidFill>
                  <a:srgbClr val="C00000"/>
                </a:solidFill>
              </a:rPr>
              <a:t>invalid</a:t>
            </a:r>
            <a:endParaRPr lang="en-US" sz="1400" b="1" dirty="0">
              <a:solidFill>
                <a:srgbClr val="C00000"/>
              </a:solidFill>
            </a:endParaRPr>
          </a:p>
        </p:txBody>
      </p:sp>
      <p:sp>
        <p:nvSpPr>
          <p:cNvPr id="37903" name="Text Box 15"/>
          <p:cNvSpPr txBox="1">
            <a:spLocks noChangeArrowheads="1"/>
          </p:cNvSpPr>
          <p:nvPr/>
        </p:nvSpPr>
        <p:spPr bwMode="auto">
          <a:xfrm>
            <a:off x="7632909" y="4462787"/>
            <a:ext cx="1196975" cy="307777"/>
          </a:xfrm>
          <a:prstGeom prst="rect">
            <a:avLst/>
          </a:prstGeom>
          <a:noFill/>
          <a:ln w="12700">
            <a:noFill/>
            <a:miter lim="800000"/>
            <a:headEnd/>
            <a:tailEnd/>
          </a:ln>
        </p:spPr>
        <p:txBody>
          <a:bodyPr>
            <a:spAutoFit/>
          </a:bodyPr>
          <a:lstStyle/>
          <a:p>
            <a:pPr>
              <a:spcBef>
                <a:spcPct val="0"/>
              </a:spcBef>
            </a:pPr>
            <a:r>
              <a:rPr lang="en-GB" sz="1400" b="1" dirty="0" smtClean="0">
                <a:solidFill>
                  <a:srgbClr val="C00000"/>
                </a:solidFill>
              </a:rPr>
              <a:t>invalid</a:t>
            </a:r>
            <a:endParaRPr lang="en-US" sz="1400" b="1" dirty="0">
              <a:solidFill>
                <a:srgbClr val="C00000"/>
              </a:solidFill>
            </a:endParaRPr>
          </a:p>
        </p:txBody>
      </p:sp>
      <p:sp>
        <p:nvSpPr>
          <p:cNvPr id="37904" name="Text Box 16"/>
          <p:cNvSpPr txBox="1">
            <a:spLocks noChangeArrowheads="1"/>
          </p:cNvSpPr>
          <p:nvPr/>
        </p:nvSpPr>
        <p:spPr bwMode="auto">
          <a:xfrm>
            <a:off x="1567403" y="4464275"/>
            <a:ext cx="490537" cy="304800"/>
          </a:xfrm>
          <a:prstGeom prst="rect">
            <a:avLst/>
          </a:prstGeom>
          <a:noFill/>
          <a:ln w="12700">
            <a:noFill/>
            <a:miter lim="800000"/>
            <a:headEnd/>
            <a:tailEnd/>
          </a:ln>
        </p:spPr>
        <p:txBody>
          <a:bodyPr wrap="none">
            <a:spAutoFit/>
          </a:bodyPr>
          <a:lstStyle/>
          <a:p>
            <a:pPr>
              <a:spcBef>
                <a:spcPct val="0"/>
              </a:spcBef>
            </a:pPr>
            <a:r>
              <a:rPr lang="en-GB" sz="1400" b="1" dirty="0">
                <a:solidFill>
                  <a:srgbClr val="008000"/>
                </a:solidFill>
              </a:rPr>
              <a:t> 0%</a:t>
            </a:r>
            <a:endParaRPr lang="en-US" sz="1400" b="1" dirty="0">
              <a:solidFill>
                <a:srgbClr val="008000"/>
              </a:solidFill>
            </a:endParaRPr>
          </a:p>
        </p:txBody>
      </p:sp>
      <p:sp>
        <p:nvSpPr>
          <p:cNvPr id="37905" name="Text Box 17"/>
          <p:cNvSpPr txBox="1">
            <a:spLocks noChangeArrowheads="1"/>
          </p:cNvSpPr>
          <p:nvPr/>
        </p:nvSpPr>
        <p:spPr bwMode="auto">
          <a:xfrm>
            <a:off x="3163192" y="4464275"/>
            <a:ext cx="588962" cy="304800"/>
          </a:xfrm>
          <a:prstGeom prst="rect">
            <a:avLst/>
          </a:prstGeom>
          <a:noFill/>
          <a:ln w="12700">
            <a:noFill/>
            <a:miter lim="800000"/>
            <a:headEnd/>
            <a:tailEnd/>
          </a:ln>
        </p:spPr>
        <p:txBody>
          <a:bodyPr wrap="none">
            <a:spAutoFit/>
          </a:bodyPr>
          <a:lstStyle/>
          <a:p>
            <a:pPr>
              <a:spcBef>
                <a:spcPct val="0"/>
              </a:spcBef>
            </a:pPr>
            <a:r>
              <a:rPr lang="en-GB" sz="1400" b="1" dirty="0">
                <a:solidFill>
                  <a:srgbClr val="008000"/>
                </a:solidFill>
              </a:rPr>
              <a:t> 10%</a:t>
            </a:r>
            <a:endParaRPr lang="en-US" sz="1400" b="1" dirty="0">
              <a:solidFill>
                <a:srgbClr val="008000"/>
              </a:solidFill>
            </a:endParaRPr>
          </a:p>
        </p:txBody>
      </p:sp>
      <p:sp>
        <p:nvSpPr>
          <p:cNvPr id="37906" name="Text Box 18"/>
          <p:cNvSpPr txBox="1">
            <a:spLocks noChangeArrowheads="1"/>
          </p:cNvSpPr>
          <p:nvPr/>
        </p:nvSpPr>
        <p:spPr bwMode="auto">
          <a:xfrm>
            <a:off x="4797118" y="4464275"/>
            <a:ext cx="588962" cy="304800"/>
          </a:xfrm>
          <a:prstGeom prst="rect">
            <a:avLst/>
          </a:prstGeom>
          <a:noFill/>
          <a:ln w="12700">
            <a:noFill/>
            <a:miter lim="800000"/>
            <a:headEnd/>
            <a:tailEnd/>
          </a:ln>
        </p:spPr>
        <p:txBody>
          <a:bodyPr wrap="none">
            <a:spAutoFit/>
          </a:bodyPr>
          <a:lstStyle/>
          <a:p>
            <a:pPr>
              <a:spcBef>
                <a:spcPct val="0"/>
              </a:spcBef>
            </a:pPr>
            <a:r>
              <a:rPr lang="en-GB" sz="1400" b="1" dirty="0">
                <a:solidFill>
                  <a:srgbClr val="008000"/>
                </a:solidFill>
              </a:rPr>
              <a:t> 20%</a:t>
            </a:r>
            <a:endParaRPr lang="en-US" sz="1400" b="1" dirty="0">
              <a:solidFill>
                <a:srgbClr val="008000"/>
              </a:solidFill>
            </a:endParaRPr>
          </a:p>
        </p:txBody>
      </p:sp>
      <p:sp>
        <p:nvSpPr>
          <p:cNvPr id="37907" name="Text Box 19"/>
          <p:cNvSpPr txBox="1">
            <a:spLocks noChangeArrowheads="1"/>
          </p:cNvSpPr>
          <p:nvPr/>
        </p:nvSpPr>
        <p:spPr bwMode="auto">
          <a:xfrm>
            <a:off x="6431044" y="4464275"/>
            <a:ext cx="588963" cy="304800"/>
          </a:xfrm>
          <a:prstGeom prst="rect">
            <a:avLst/>
          </a:prstGeom>
          <a:noFill/>
          <a:ln w="12700">
            <a:noFill/>
            <a:miter lim="800000"/>
            <a:headEnd/>
            <a:tailEnd/>
          </a:ln>
        </p:spPr>
        <p:txBody>
          <a:bodyPr wrap="none">
            <a:spAutoFit/>
          </a:bodyPr>
          <a:lstStyle/>
          <a:p>
            <a:pPr>
              <a:spcBef>
                <a:spcPct val="0"/>
              </a:spcBef>
            </a:pPr>
            <a:r>
              <a:rPr lang="en-GB" sz="1400" b="1" dirty="0">
                <a:solidFill>
                  <a:srgbClr val="008000"/>
                </a:solidFill>
              </a:rPr>
              <a:t> 40%</a:t>
            </a:r>
            <a:endParaRPr lang="en-US" sz="1400" b="1" dirty="0">
              <a:solidFill>
                <a:srgbClr val="008000"/>
              </a:solidFill>
            </a:endParaRPr>
          </a:p>
        </p:txBody>
      </p:sp>
      <p:sp>
        <p:nvSpPr>
          <p:cNvPr id="37913" name="Text Box 26"/>
          <p:cNvSpPr txBox="1">
            <a:spLocks noChangeArrowheads="1"/>
          </p:cNvSpPr>
          <p:nvPr/>
        </p:nvSpPr>
        <p:spPr bwMode="auto">
          <a:xfrm>
            <a:off x="6753938" y="3781651"/>
            <a:ext cx="1714218" cy="307777"/>
          </a:xfrm>
          <a:prstGeom prst="rect">
            <a:avLst/>
          </a:prstGeom>
          <a:noFill/>
          <a:ln w="12700">
            <a:noFill/>
            <a:miter lim="800000"/>
            <a:headEnd/>
            <a:tailEnd/>
          </a:ln>
        </p:spPr>
        <p:txBody>
          <a:bodyPr wrap="square">
            <a:spAutoFit/>
          </a:bodyPr>
          <a:lstStyle/>
          <a:p>
            <a:pPr algn="ctr"/>
            <a:r>
              <a:rPr lang="en-GB" sz="1400" b="1" dirty="0" smtClean="0">
                <a:solidFill>
                  <a:schemeClr val="accent4"/>
                </a:solidFill>
              </a:rPr>
              <a:t>199,999   200,000</a:t>
            </a:r>
            <a:endParaRPr lang="en-US" sz="1400" b="1" dirty="0">
              <a:solidFill>
                <a:schemeClr val="accent4"/>
              </a:solidFill>
            </a:endParaRPr>
          </a:p>
        </p:txBody>
      </p:sp>
      <p:sp>
        <p:nvSpPr>
          <p:cNvPr id="37914" name="Text Box 29"/>
          <p:cNvSpPr txBox="1">
            <a:spLocks noChangeArrowheads="1"/>
          </p:cNvSpPr>
          <p:nvPr/>
        </p:nvSpPr>
        <p:spPr bwMode="auto">
          <a:xfrm>
            <a:off x="5115704" y="3781651"/>
            <a:ext cx="1713600" cy="307777"/>
          </a:xfrm>
          <a:prstGeom prst="rect">
            <a:avLst/>
          </a:prstGeom>
          <a:noFill/>
          <a:ln w="12700">
            <a:noFill/>
            <a:miter lim="800000"/>
            <a:headEnd/>
            <a:tailEnd/>
          </a:ln>
        </p:spPr>
        <p:txBody>
          <a:bodyPr wrap="square">
            <a:spAutoFit/>
          </a:bodyPr>
          <a:lstStyle/>
          <a:p>
            <a:pPr algn="ctr"/>
            <a:r>
              <a:rPr lang="en-GB" sz="1400" b="1" dirty="0" smtClean="0">
                <a:solidFill>
                  <a:schemeClr val="accent4"/>
                </a:solidFill>
              </a:rPr>
              <a:t>39,999   40,000</a:t>
            </a:r>
            <a:endParaRPr lang="en-US" sz="1400" b="1" dirty="0">
              <a:solidFill>
                <a:schemeClr val="accent4"/>
              </a:solidFill>
            </a:endParaRPr>
          </a:p>
        </p:txBody>
      </p:sp>
      <p:sp>
        <p:nvSpPr>
          <p:cNvPr id="37915" name="Text Box 30"/>
          <p:cNvSpPr txBox="1">
            <a:spLocks noChangeArrowheads="1"/>
          </p:cNvSpPr>
          <p:nvPr/>
        </p:nvSpPr>
        <p:spPr bwMode="auto">
          <a:xfrm>
            <a:off x="3477471" y="3781651"/>
            <a:ext cx="1713600" cy="307777"/>
          </a:xfrm>
          <a:prstGeom prst="rect">
            <a:avLst/>
          </a:prstGeom>
          <a:noFill/>
          <a:ln w="12700">
            <a:noFill/>
            <a:miter lim="800000"/>
            <a:headEnd/>
            <a:tailEnd/>
          </a:ln>
        </p:spPr>
        <p:txBody>
          <a:bodyPr wrap="square">
            <a:spAutoFit/>
          </a:bodyPr>
          <a:lstStyle/>
          <a:p>
            <a:pPr algn="ctr"/>
            <a:r>
              <a:rPr lang="en-GB" sz="1400" b="1" dirty="0" smtClean="0">
                <a:solidFill>
                  <a:schemeClr val="accent4"/>
                </a:solidFill>
              </a:rPr>
              <a:t>15,000   15,001</a:t>
            </a:r>
            <a:endParaRPr lang="en-US" sz="1400" b="1" dirty="0">
              <a:solidFill>
                <a:schemeClr val="accent4"/>
              </a:solidFill>
            </a:endParaRPr>
          </a:p>
        </p:txBody>
      </p:sp>
      <p:sp>
        <p:nvSpPr>
          <p:cNvPr id="37916" name="Text Box 31"/>
          <p:cNvSpPr txBox="1">
            <a:spLocks noChangeArrowheads="1"/>
          </p:cNvSpPr>
          <p:nvPr/>
        </p:nvSpPr>
        <p:spPr bwMode="auto">
          <a:xfrm>
            <a:off x="1839238" y="3781651"/>
            <a:ext cx="1713600" cy="307777"/>
          </a:xfrm>
          <a:prstGeom prst="rect">
            <a:avLst/>
          </a:prstGeom>
          <a:noFill/>
          <a:ln w="12700">
            <a:noFill/>
            <a:miter lim="800000"/>
            <a:headEnd/>
            <a:tailEnd/>
          </a:ln>
        </p:spPr>
        <p:txBody>
          <a:bodyPr wrap="square">
            <a:spAutoFit/>
          </a:bodyPr>
          <a:lstStyle/>
          <a:p>
            <a:pPr algn="ctr"/>
            <a:r>
              <a:rPr lang="en-GB" sz="1400" b="1" dirty="0" smtClean="0">
                <a:solidFill>
                  <a:schemeClr val="accent4"/>
                </a:solidFill>
              </a:rPr>
              <a:t>4,999   5,000</a:t>
            </a:r>
            <a:endParaRPr lang="en-US" sz="1400" b="1" dirty="0">
              <a:solidFill>
                <a:schemeClr val="accent4"/>
              </a:solidFill>
            </a:endParaRPr>
          </a:p>
        </p:txBody>
      </p:sp>
      <p:sp>
        <p:nvSpPr>
          <p:cNvPr id="37918" name="Text Box 34"/>
          <p:cNvSpPr txBox="1">
            <a:spLocks noChangeArrowheads="1"/>
          </p:cNvSpPr>
          <p:nvPr/>
        </p:nvSpPr>
        <p:spPr bwMode="auto">
          <a:xfrm>
            <a:off x="201005" y="3781651"/>
            <a:ext cx="1713600" cy="307777"/>
          </a:xfrm>
          <a:prstGeom prst="rect">
            <a:avLst/>
          </a:prstGeom>
          <a:noFill/>
          <a:ln w="12700">
            <a:noFill/>
            <a:miter lim="800000"/>
            <a:headEnd/>
            <a:tailEnd/>
          </a:ln>
        </p:spPr>
        <p:txBody>
          <a:bodyPr wrap="square">
            <a:spAutoFit/>
          </a:bodyPr>
          <a:lstStyle/>
          <a:p>
            <a:pPr algn="ctr"/>
            <a:r>
              <a:rPr lang="en-US" sz="1400" b="1" dirty="0">
                <a:solidFill>
                  <a:schemeClr val="accent4"/>
                </a:solidFill>
              </a:rPr>
              <a:t>-</a:t>
            </a:r>
            <a:r>
              <a:rPr lang="en-US" sz="1400" b="1" dirty="0" smtClean="0">
                <a:solidFill>
                  <a:schemeClr val="accent4"/>
                </a:solidFill>
              </a:rPr>
              <a:t>1    0</a:t>
            </a:r>
            <a:endParaRPr lang="en-US" sz="1400" b="1" dirty="0">
              <a:solidFill>
                <a:schemeClr val="accent4"/>
              </a:solidFill>
            </a:endParaRPr>
          </a:p>
        </p:txBody>
      </p:sp>
      <p:cxnSp>
        <p:nvCxnSpPr>
          <p:cNvPr id="37919" name="Straight Connector 30"/>
          <p:cNvCxnSpPr>
            <a:cxnSpLocks noChangeShapeType="1"/>
          </p:cNvCxnSpPr>
          <p:nvPr/>
        </p:nvCxnSpPr>
        <p:spPr bwMode="auto">
          <a:xfrm rot="5400000">
            <a:off x="439355" y="4324369"/>
            <a:ext cx="1260000" cy="0"/>
          </a:xfrm>
          <a:prstGeom prst="line">
            <a:avLst/>
          </a:prstGeom>
          <a:ln w="19050">
            <a:headEnd/>
            <a:tailEnd/>
          </a:ln>
        </p:spPr>
        <p:style>
          <a:lnRef idx="1">
            <a:schemeClr val="dk1"/>
          </a:lnRef>
          <a:fillRef idx="0">
            <a:schemeClr val="dk1"/>
          </a:fillRef>
          <a:effectRef idx="0">
            <a:schemeClr val="dk1"/>
          </a:effectRef>
          <a:fontRef idx="minor">
            <a:schemeClr val="tx1"/>
          </a:fontRef>
        </p:style>
      </p:cxnSp>
      <p:cxnSp>
        <p:nvCxnSpPr>
          <p:cNvPr id="37920" name="Straight Connector 32"/>
          <p:cNvCxnSpPr>
            <a:cxnSpLocks noChangeShapeType="1"/>
          </p:cNvCxnSpPr>
          <p:nvPr/>
        </p:nvCxnSpPr>
        <p:spPr bwMode="auto">
          <a:xfrm rot="5400000">
            <a:off x="6961540" y="4324369"/>
            <a:ext cx="1260000" cy="0"/>
          </a:xfrm>
          <a:prstGeom prst="line">
            <a:avLst/>
          </a:prstGeom>
          <a:ln w="19050">
            <a:headEnd/>
            <a:tailEnd/>
          </a:ln>
        </p:spPr>
        <p:style>
          <a:lnRef idx="1">
            <a:schemeClr val="dk1"/>
          </a:lnRef>
          <a:fillRef idx="0">
            <a:schemeClr val="dk1"/>
          </a:fillRef>
          <a:effectRef idx="0">
            <a:schemeClr val="dk1"/>
          </a:effectRef>
          <a:fontRef idx="minor">
            <a:schemeClr val="tx1"/>
          </a:fontRef>
        </p:style>
      </p:cxnSp>
      <p:cxnSp>
        <p:nvCxnSpPr>
          <p:cNvPr id="37921" name="Straight Connector 33"/>
          <p:cNvCxnSpPr>
            <a:cxnSpLocks noChangeShapeType="1"/>
          </p:cNvCxnSpPr>
          <p:nvPr/>
        </p:nvCxnSpPr>
        <p:spPr bwMode="auto">
          <a:xfrm rot="5400000">
            <a:off x="5323457" y="4324369"/>
            <a:ext cx="1260000" cy="0"/>
          </a:xfrm>
          <a:prstGeom prst="line">
            <a:avLst/>
          </a:prstGeom>
          <a:ln w="19050">
            <a:headEnd/>
            <a:tailEnd/>
          </a:ln>
        </p:spPr>
        <p:style>
          <a:lnRef idx="1">
            <a:schemeClr val="dk1"/>
          </a:lnRef>
          <a:fillRef idx="0">
            <a:schemeClr val="dk1"/>
          </a:fillRef>
          <a:effectRef idx="0">
            <a:schemeClr val="dk1"/>
          </a:effectRef>
          <a:fontRef idx="minor">
            <a:schemeClr val="tx1"/>
          </a:fontRef>
        </p:style>
      </p:cxnSp>
      <p:cxnSp>
        <p:nvCxnSpPr>
          <p:cNvPr id="37922" name="Straight Connector 34"/>
          <p:cNvCxnSpPr>
            <a:cxnSpLocks noChangeShapeType="1"/>
          </p:cNvCxnSpPr>
          <p:nvPr/>
        </p:nvCxnSpPr>
        <p:spPr bwMode="auto">
          <a:xfrm rot="5400000">
            <a:off x="3695423" y="4324369"/>
            <a:ext cx="1260000" cy="0"/>
          </a:xfrm>
          <a:prstGeom prst="line">
            <a:avLst/>
          </a:prstGeom>
          <a:ln w="19050">
            <a:headEnd/>
            <a:tailEnd/>
          </a:ln>
        </p:spPr>
        <p:style>
          <a:lnRef idx="1">
            <a:schemeClr val="dk1"/>
          </a:lnRef>
          <a:fillRef idx="0">
            <a:schemeClr val="dk1"/>
          </a:fillRef>
          <a:effectRef idx="0">
            <a:schemeClr val="dk1"/>
          </a:effectRef>
          <a:fontRef idx="minor">
            <a:schemeClr val="tx1"/>
          </a:fontRef>
        </p:style>
      </p:cxnSp>
      <p:cxnSp>
        <p:nvCxnSpPr>
          <p:cNvPr id="37923" name="Straight Connector 35"/>
          <p:cNvCxnSpPr>
            <a:cxnSpLocks noChangeShapeType="1"/>
          </p:cNvCxnSpPr>
          <p:nvPr/>
        </p:nvCxnSpPr>
        <p:spPr bwMode="auto">
          <a:xfrm rot="5400000">
            <a:off x="2057341" y="4324369"/>
            <a:ext cx="1260000" cy="0"/>
          </a:xfrm>
          <a:prstGeom prst="line">
            <a:avLst/>
          </a:prstGeom>
          <a:ln w="19050">
            <a:headEnd/>
            <a:tailEn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sz="quarter" idx="15"/>
          </p:nvPr>
        </p:nvSpPr>
        <p:spPr/>
        <p:txBody>
          <a:bodyPr>
            <a:normAutofit/>
          </a:bodyPr>
          <a:lstStyle/>
          <a:p>
            <a:r>
              <a:rPr lang="en-US" altLang="en-US" dirty="0" smtClean="0"/>
              <a:t>Decision Tables represent the behaviour of a system that depends on the outcome of multiple decisions</a:t>
            </a:r>
            <a:br>
              <a:rPr lang="en-US" altLang="en-US" dirty="0" smtClean="0"/>
            </a:br>
            <a:endParaRPr lang="en-US" altLang="en-US" dirty="0" smtClean="0"/>
          </a:p>
          <a:p>
            <a:r>
              <a:rPr lang="en-US" altLang="en-US" dirty="0" smtClean="0"/>
              <a:t>They may be used to record complex business rules that a system is to implement</a:t>
            </a:r>
            <a:br>
              <a:rPr lang="en-US" altLang="en-US" dirty="0" smtClean="0"/>
            </a:br>
            <a:endParaRPr lang="en-US" altLang="en-US" dirty="0" smtClean="0"/>
          </a:p>
          <a:p>
            <a:r>
              <a:rPr lang="en-US" altLang="en-US" dirty="0" smtClean="0"/>
              <a:t>The table shows the triggering conditions and the resulting actions for each combination of conditions</a:t>
            </a:r>
            <a:br>
              <a:rPr lang="en-US" altLang="en-US" dirty="0" smtClean="0"/>
            </a:br>
            <a:endParaRPr lang="en-US" altLang="en-US" dirty="0" smtClean="0"/>
          </a:p>
          <a:p>
            <a:r>
              <a:rPr lang="en-US" altLang="en-US" dirty="0"/>
              <a:t>Testers can create decision tables based on analysis of the specification, identifying conditions and resulting actions</a:t>
            </a:r>
          </a:p>
          <a:p>
            <a:pPr lvl="1"/>
            <a:r>
              <a:rPr lang="en-US" altLang="en-US" dirty="0"/>
              <a:t>These are usually stated in </a:t>
            </a:r>
            <a:r>
              <a:rPr lang="en-US" altLang="en-US" dirty="0" smtClean="0"/>
              <a:t>Boolean </a:t>
            </a:r>
            <a:r>
              <a:rPr lang="en-US" altLang="en-US" dirty="0"/>
              <a:t>form (</a:t>
            </a:r>
            <a:r>
              <a:rPr lang="en-US" altLang="en-US" dirty="0" smtClean="0"/>
              <a:t>True/False or Yes/No)</a:t>
            </a:r>
            <a:br>
              <a:rPr lang="en-US" altLang="en-US" dirty="0" smtClean="0"/>
            </a:br>
            <a:endParaRPr lang="en-US" altLang="en-US" dirty="0"/>
          </a:p>
          <a:p>
            <a:r>
              <a:rPr lang="en-GB" dirty="0" smtClean="0"/>
              <a:t>Decision table testing uses decision tables to design test cases to execute the combinations of inputs and outputs</a:t>
            </a:r>
          </a:p>
        </p:txBody>
      </p:sp>
      <p:sp>
        <p:nvSpPr>
          <p:cNvPr id="38914" name="Rectangle 5"/>
          <p:cNvSpPr>
            <a:spLocks noGrp="1" noChangeArrowheads="1"/>
          </p:cNvSpPr>
          <p:nvPr>
            <p:ph type="title"/>
          </p:nvPr>
        </p:nvSpPr>
        <p:spPr/>
        <p:txBody>
          <a:bodyPr/>
          <a:lstStyle/>
          <a:p>
            <a:r>
              <a:rPr lang="en-GB" dirty="0" smtClean="0"/>
              <a:t>Decision Table Testing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2"/>
          <p:cNvSpPr>
            <a:spLocks noGrp="1" noChangeArrowheads="1"/>
          </p:cNvSpPr>
          <p:nvPr>
            <p:ph type="title"/>
          </p:nvPr>
        </p:nvSpPr>
        <p:spPr/>
        <p:txBody>
          <a:bodyPr/>
          <a:lstStyle/>
          <a:p>
            <a:r>
              <a:rPr lang="en-GB" dirty="0" smtClean="0"/>
              <a:t>Decision Table Example</a:t>
            </a:r>
          </a:p>
        </p:txBody>
      </p:sp>
      <p:graphicFrame>
        <p:nvGraphicFramePr>
          <p:cNvPr id="4" name="Table 3"/>
          <p:cNvGraphicFramePr>
            <a:graphicFrameLocks noGrp="1"/>
          </p:cNvGraphicFramePr>
          <p:nvPr>
            <p:extLst>
              <p:ext uri="{D42A27DB-BD31-4B8C-83A1-F6EECF244321}">
                <p14:modId xmlns:p14="http://schemas.microsoft.com/office/powerpoint/2010/main" val="4024716135"/>
              </p:ext>
            </p:extLst>
          </p:nvPr>
        </p:nvGraphicFramePr>
        <p:xfrm>
          <a:off x="1733618" y="1072056"/>
          <a:ext cx="5676764" cy="4981907"/>
        </p:xfrm>
        <a:graphic>
          <a:graphicData uri="http://schemas.openxmlformats.org/drawingml/2006/table">
            <a:tbl>
              <a:tblPr>
                <a:effectLst>
                  <a:outerShdw blurRad="50800" dist="76200" dir="2700000" algn="tl" rotWithShape="0">
                    <a:prstClr val="black">
                      <a:alpha val="40000"/>
                    </a:prstClr>
                  </a:outerShdw>
                </a:effectLst>
                <a:tableStyleId>{616DA210-FB5B-4158-B5E0-FEB733F419BA}</a:tableStyleId>
              </a:tblPr>
              <a:tblGrid>
                <a:gridCol w="3174076">
                  <a:extLst>
                    <a:ext uri="{9D8B030D-6E8A-4147-A177-3AD203B41FA5}">
                      <a16:colId xmlns:a16="http://schemas.microsoft.com/office/drawing/2014/main" val="20000"/>
                    </a:ext>
                  </a:extLst>
                </a:gridCol>
                <a:gridCol w="625672">
                  <a:extLst>
                    <a:ext uri="{9D8B030D-6E8A-4147-A177-3AD203B41FA5}">
                      <a16:colId xmlns:a16="http://schemas.microsoft.com/office/drawing/2014/main" val="20001"/>
                    </a:ext>
                  </a:extLst>
                </a:gridCol>
                <a:gridCol w="625672">
                  <a:extLst>
                    <a:ext uri="{9D8B030D-6E8A-4147-A177-3AD203B41FA5}">
                      <a16:colId xmlns:a16="http://schemas.microsoft.com/office/drawing/2014/main" val="20002"/>
                    </a:ext>
                  </a:extLst>
                </a:gridCol>
                <a:gridCol w="625672">
                  <a:extLst>
                    <a:ext uri="{9D8B030D-6E8A-4147-A177-3AD203B41FA5}">
                      <a16:colId xmlns:a16="http://schemas.microsoft.com/office/drawing/2014/main" val="20003"/>
                    </a:ext>
                  </a:extLst>
                </a:gridCol>
                <a:gridCol w="625672">
                  <a:extLst>
                    <a:ext uri="{9D8B030D-6E8A-4147-A177-3AD203B41FA5}">
                      <a16:colId xmlns:a16="http://schemas.microsoft.com/office/drawing/2014/main" val="20004"/>
                    </a:ext>
                  </a:extLst>
                </a:gridCol>
              </a:tblGrid>
              <a:tr h="465657">
                <a:tc rowSpan="2">
                  <a:txBody>
                    <a:bodyPr/>
                    <a:lstStyle/>
                    <a:p>
                      <a:pPr algn="ctr" fontAlgn="ctr"/>
                      <a:r>
                        <a:rPr lang="en-GB" sz="1800" b="1" u="none" strike="noStrike" dirty="0"/>
                        <a:t>Conditions / </a:t>
                      </a:r>
                      <a:endParaRPr lang="en-GB" sz="1800" b="1" u="none" strike="noStrike" dirty="0" smtClean="0"/>
                    </a:p>
                    <a:p>
                      <a:pPr algn="ctr" fontAlgn="ctr"/>
                      <a:r>
                        <a:rPr lang="en-GB" sz="1800" b="1" u="none" strike="noStrike" dirty="0" smtClean="0"/>
                        <a:t>Actions</a:t>
                      </a:r>
                      <a:endParaRPr lang="en-GB" sz="1800" b="1"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gridSpan="4">
                  <a:txBody>
                    <a:bodyPr/>
                    <a:lstStyle/>
                    <a:p>
                      <a:pPr algn="ctr" fontAlgn="b"/>
                      <a:r>
                        <a:rPr lang="en-GB" sz="1800" b="1" u="none" strike="noStrike" dirty="0" smtClean="0"/>
                        <a:t>Rules</a:t>
                      </a:r>
                      <a:endParaRPr lang="en-GB" sz="1800" b="1"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DDDDD"/>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540307">
                <a:tc vMerge="1">
                  <a:txBody>
                    <a:bodyPr/>
                    <a:lstStyle/>
                    <a:p>
                      <a:endParaRPr lang="en-GB"/>
                    </a:p>
                  </a:txBody>
                  <a:tcPr/>
                </a:tc>
                <a:tc>
                  <a:txBody>
                    <a:bodyPr/>
                    <a:lstStyle/>
                    <a:p>
                      <a:pPr algn="ctr" fontAlgn="b"/>
                      <a:r>
                        <a:rPr lang="en-GB" sz="1800" b="1" u="none" strike="noStrike" dirty="0"/>
                        <a:t>1</a:t>
                      </a:r>
                      <a:endParaRPr lang="en-GB" sz="1800" b="1"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DDDDDD"/>
                    </a:solidFill>
                  </a:tcPr>
                </a:tc>
                <a:tc>
                  <a:txBody>
                    <a:bodyPr/>
                    <a:lstStyle/>
                    <a:p>
                      <a:pPr algn="ctr" fontAlgn="b"/>
                      <a:r>
                        <a:rPr lang="en-GB" sz="1800" b="1" u="none" strike="noStrike" dirty="0"/>
                        <a:t>2</a:t>
                      </a:r>
                      <a:endParaRPr lang="en-GB" sz="1800" b="1" i="0" u="none" strike="noStrike" dirty="0">
                        <a:solidFill>
                          <a:srgbClr val="000000"/>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rgbClr val="DDDDDD"/>
                    </a:solidFill>
                  </a:tcPr>
                </a:tc>
                <a:tc>
                  <a:txBody>
                    <a:bodyPr/>
                    <a:lstStyle/>
                    <a:p>
                      <a:pPr algn="ctr" fontAlgn="b"/>
                      <a:r>
                        <a:rPr lang="en-GB" sz="1800" b="1" u="none" strike="noStrike" dirty="0"/>
                        <a:t>3</a:t>
                      </a:r>
                      <a:endParaRPr lang="en-GB" sz="1800" b="1" i="0" u="none" strike="noStrike" dirty="0">
                        <a:solidFill>
                          <a:srgbClr val="000000"/>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rgbClr val="DDDDDD"/>
                    </a:solidFill>
                  </a:tcPr>
                </a:tc>
                <a:tc>
                  <a:txBody>
                    <a:bodyPr/>
                    <a:lstStyle/>
                    <a:p>
                      <a:pPr algn="ctr"/>
                      <a:r>
                        <a:rPr lang="en-GB" sz="1800" b="1" dirty="0" smtClean="0"/>
                        <a:t>4</a:t>
                      </a:r>
                      <a:endParaRPr lang="en-GB" sz="1800" b="1" dirty="0">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1"/>
                  </a:ext>
                </a:extLst>
              </a:tr>
              <a:tr h="644913">
                <a:tc>
                  <a:txBody>
                    <a:bodyPr/>
                    <a:lstStyle/>
                    <a:p>
                      <a:pPr algn="l" fontAlgn="b">
                        <a:spcBef>
                          <a:spcPts val="0"/>
                        </a:spcBef>
                        <a:spcAft>
                          <a:spcPts val="0"/>
                        </a:spcAft>
                      </a:pPr>
                      <a:r>
                        <a:rPr lang="en-GB" sz="1800" b="1" u="none" strike="noStrike" dirty="0" smtClean="0"/>
                        <a:t>More than 50 units ordered</a:t>
                      </a:r>
                      <a:endParaRPr lang="en-GB" sz="1800" b="1" i="0" u="none" strike="noStrike" dirty="0">
                        <a:solidFill>
                          <a:srgbClr val="000000"/>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ctr" fontAlgn="b">
                        <a:spcBef>
                          <a:spcPts val="0"/>
                        </a:spcBef>
                        <a:spcAft>
                          <a:spcPts val="0"/>
                        </a:spcAft>
                      </a:pPr>
                      <a:r>
                        <a:rPr lang="en-GB" sz="1800" u="none" strike="noStrike" dirty="0" smtClean="0"/>
                        <a:t>Y</a:t>
                      </a:r>
                      <a:endParaRPr lang="en-GB" sz="1800" b="0"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algn="ctr" fontAlgn="b">
                        <a:spcBef>
                          <a:spcPts val="0"/>
                        </a:spcBef>
                        <a:spcAft>
                          <a:spcPts val="0"/>
                        </a:spcAft>
                      </a:pPr>
                      <a:r>
                        <a:rPr lang="en-GB" sz="1800" u="none" strike="noStrike" dirty="0" smtClean="0"/>
                        <a:t>Y</a:t>
                      </a:r>
                      <a:endParaRPr lang="en-GB" sz="1800" b="0" i="0" u="none" strike="noStrike" dirty="0">
                        <a:solidFill>
                          <a:srgbClr val="000000"/>
                        </a:solidFill>
                        <a:latin typeface="Arial" pitchFamily="34" charset="0"/>
                        <a:cs typeface="Arial" pitchFamily="34" charset="0"/>
                      </a:endParaRPr>
                    </a:p>
                  </a:txBody>
                  <a:tcPr marL="0" marR="0" marT="0" marB="0" anchor="ctr">
                    <a:lnT w="28575"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algn="ctr" fontAlgn="b"/>
                      <a:r>
                        <a:rPr lang="en-GB" sz="1800" u="none" strike="noStrike" dirty="0" smtClean="0"/>
                        <a:t>N</a:t>
                      </a:r>
                      <a:endParaRPr lang="en-GB" sz="1800" b="0" i="0" u="none" strike="noStrike" dirty="0">
                        <a:solidFill>
                          <a:srgbClr val="000000"/>
                        </a:solidFill>
                        <a:latin typeface="Arial" pitchFamily="34" charset="0"/>
                        <a:cs typeface="Arial" pitchFamily="34" charset="0"/>
                      </a:endParaRPr>
                    </a:p>
                  </a:txBody>
                  <a:tcPr marL="0" marR="0" marT="0" marB="0" anchor="ctr">
                    <a:lnT w="28575"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algn="ctr"/>
                      <a:r>
                        <a:rPr lang="en-GB" sz="1800" dirty="0" smtClean="0"/>
                        <a:t>N</a:t>
                      </a:r>
                      <a:endParaRPr lang="en-GB" sz="1800" dirty="0">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10002"/>
                  </a:ext>
                </a:extLst>
              </a:tr>
              <a:tr h="573373">
                <a:tc>
                  <a:txBody>
                    <a:bodyPr/>
                    <a:lstStyle/>
                    <a:p>
                      <a:pPr algn="l" fontAlgn="b">
                        <a:spcBef>
                          <a:spcPts val="0"/>
                        </a:spcBef>
                        <a:spcAft>
                          <a:spcPts val="0"/>
                        </a:spcAft>
                      </a:pPr>
                      <a:r>
                        <a:rPr lang="en-GB" sz="1800" b="1" u="none" strike="noStrike" dirty="0" smtClean="0"/>
                        <a:t>Cash on delivery</a:t>
                      </a:r>
                      <a:endParaRPr lang="en-GB" sz="1800" b="1" i="0" u="none" strike="noStrike" dirty="0">
                        <a:solidFill>
                          <a:srgbClr val="000000"/>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GB" sz="1800" u="none" strike="noStrike" dirty="0" smtClean="0"/>
                        <a:t>Y</a:t>
                      </a:r>
                      <a:endParaRPr lang="en-GB" sz="1800" b="0"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GB" sz="1800" u="none" strike="noStrike" dirty="0" smtClean="0"/>
                        <a:t>N</a:t>
                      </a:r>
                      <a:endParaRPr lang="en-GB" sz="1800" b="0" i="0" u="none" strike="noStrike" dirty="0">
                        <a:solidFill>
                          <a:srgbClr val="000000"/>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fontAlgn="b"/>
                      <a:r>
                        <a:rPr lang="en-GB" sz="1800" u="none" strike="noStrike" dirty="0" smtClean="0"/>
                        <a:t>Y</a:t>
                      </a:r>
                      <a:endParaRPr lang="en-GB" sz="1800" b="0" i="0" u="none" strike="noStrike" dirty="0">
                        <a:solidFill>
                          <a:srgbClr val="000000"/>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800" dirty="0" smtClean="0"/>
                        <a:t>N</a:t>
                      </a:r>
                      <a:endParaRPr lang="en-GB" sz="1800" dirty="0">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546071">
                <a:tc>
                  <a:txBody>
                    <a:bodyPr/>
                    <a:lstStyle/>
                    <a:p>
                      <a:pPr algn="l" fontAlgn="b">
                        <a:spcBef>
                          <a:spcPts val="0"/>
                        </a:spcBef>
                        <a:spcAft>
                          <a:spcPts val="0"/>
                        </a:spcAft>
                      </a:pPr>
                      <a:r>
                        <a:rPr lang="en-GB" sz="1800" b="1" u="none" strike="noStrike" dirty="0" smtClean="0">
                          <a:solidFill>
                            <a:srgbClr val="000099"/>
                          </a:solidFill>
                        </a:rPr>
                        <a:t>No Discount</a:t>
                      </a:r>
                      <a:endParaRPr lang="en-GB" sz="1800" b="1" i="0" u="none" strike="noStrike" dirty="0">
                        <a:solidFill>
                          <a:srgbClr val="000099"/>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5"/>
                    </a:solidFill>
                  </a:tcPr>
                </a:tc>
                <a:tc>
                  <a:txBody>
                    <a:bodyPr/>
                    <a:lstStyle/>
                    <a:p>
                      <a:pPr algn="ctr" fontAlgn="b"/>
                      <a:endParaRPr lang="en-GB" sz="1800" b="0" i="0" u="none" strike="noStrike" dirty="0">
                        <a:solidFill>
                          <a:srgbClr val="000099"/>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accent5">
                        <a:lumMod val="90000"/>
                      </a:schemeClr>
                    </a:solidFill>
                  </a:tcPr>
                </a:tc>
                <a:tc>
                  <a:txBody>
                    <a:bodyPr/>
                    <a:lstStyle/>
                    <a:p>
                      <a:pPr algn="ctr" fontAlgn="b"/>
                      <a:endParaRPr lang="en-GB" sz="1800" b="0" i="0" u="none" strike="noStrike" dirty="0">
                        <a:solidFill>
                          <a:srgbClr val="000099"/>
                        </a:solidFill>
                        <a:latin typeface="Arial" pitchFamily="34" charset="0"/>
                        <a:cs typeface="Arial" pitchFamily="34" charset="0"/>
                      </a:endParaRPr>
                    </a:p>
                  </a:txBody>
                  <a:tcPr marL="0" marR="0" marT="0" marB="0" anchor="ctr">
                    <a:lnT w="28575" cap="flat" cmpd="sng" algn="ctr">
                      <a:solidFill>
                        <a:schemeClr val="tx1"/>
                      </a:solidFill>
                      <a:prstDash val="solid"/>
                      <a:round/>
                      <a:headEnd type="none" w="med" len="med"/>
                      <a:tailEnd type="none" w="med" len="med"/>
                    </a:lnT>
                    <a:solidFill>
                      <a:schemeClr val="accent5">
                        <a:lumMod val="90000"/>
                      </a:schemeClr>
                    </a:solidFill>
                  </a:tcPr>
                </a:tc>
                <a:tc>
                  <a:txBody>
                    <a:bodyPr/>
                    <a:lstStyle/>
                    <a:p>
                      <a:pPr algn="ctr" fontAlgn="b"/>
                      <a:endParaRPr lang="en-GB" sz="1800" b="0" i="0" u="none" strike="noStrike" dirty="0">
                        <a:solidFill>
                          <a:srgbClr val="000099"/>
                        </a:solidFill>
                        <a:latin typeface="Arial" pitchFamily="34" charset="0"/>
                        <a:cs typeface="Arial" pitchFamily="34" charset="0"/>
                      </a:endParaRPr>
                    </a:p>
                  </a:txBody>
                  <a:tcPr marL="0" marR="0" marT="0" marB="0" anchor="ctr">
                    <a:lnT w="28575" cap="flat" cmpd="sng" algn="ctr">
                      <a:solidFill>
                        <a:schemeClr val="tx1"/>
                      </a:solidFill>
                      <a:prstDash val="solid"/>
                      <a:round/>
                      <a:headEnd type="none" w="med" len="med"/>
                      <a:tailEnd type="none" w="med" len="med"/>
                    </a:lnT>
                    <a:solidFill>
                      <a:schemeClr val="accent5">
                        <a:lumMod val="90000"/>
                      </a:schemeClr>
                    </a:solidFill>
                  </a:tcPr>
                </a:tc>
                <a:tc>
                  <a:txBody>
                    <a:bodyPr/>
                    <a:lstStyle/>
                    <a:p>
                      <a:pPr algn="ctr"/>
                      <a:r>
                        <a:rPr lang="en-GB" sz="1800" dirty="0" smtClean="0">
                          <a:solidFill>
                            <a:srgbClr val="000099"/>
                          </a:solidFill>
                        </a:rPr>
                        <a:t>X</a:t>
                      </a:r>
                      <a:endParaRPr lang="en-GB" sz="1800" dirty="0">
                        <a:solidFill>
                          <a:srgbClr val="000099"/>
                        </a:solidFill>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5">
                        <a:lumMod val="90000"/>
                      </a:schemeClr>
                    </a:solidFill>
                  </a:tcPr>
                </a:tc>
                <a:extLst>
                  <a:ext uri="{0D108BD9-81ED-4DB2-BD59-A6C34878D82A}">
                    <a16:rowId xmlns:a16="http://schemas.microsoft.com/office/drawing/2014/main" val="10004"/>
                  </a:ext>
                </a:extLst>
              </a:tr>
              <a:tr h="546071">
                <a:tc>
                  <a:txBody>
                    <a:bodyPr/>
                    <a:lstStyle/>
                    <a:p>
                      <a:pPr algn="l" fontAlgn="b">
                        <a:spcBef>
                          <a:spcPts val="0"/>
                        </a:spcBef>
                        <a:spcAft>
                          <a:spcPts val="0"/>
                        </a:spcAft>
                      </a:pPr>
                      <a:r>
                        <a:rPr lang="en-GB" sz="1800" b="1" u="none" strike="noStrike" dirty="0" smtClean="0">
                          <a:solidFill>
                            <a:srgbClr val="000099"/>
                          </a:solidFill>
                        </a:rPr>
                        <a:t>Discount rate : 2%</a:t>
                      </a:r>
                      <a:endParaRPr lang="en-GB" sz="1800" b="1" i="0" u="none" strike="noStrike" dirty="0">
                        <a:solidFill>
                          <a:srgbClr val="000099"/>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5"/>
                    </a:solidFill>
                  </a:tcPr>
                </a:tc>
                <a:tc>
                  <a:txBody>
                    <a:bodyPr/>
                    <a:lstStyle/>
                    <a:p>
                      <a:pPr algn="ctr" fontAlgn="b"/>
                      <a:endParaRPr lang="en-GB" sz="1800" b="0" i="0" u="none" strike="noStrike" dirty="0">
                        <a:solidFill>
                          <a:srgbClr val="000099"/>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solidFill>
                      <a:schemeClr val="accent5">
                        <a:lumMod val="90000"/>
                      </a:schemeClr>
                    </a:solidFill>
                  </a:tcPr>
                </a:tc>
                <a:tc>
                  <a:txBody>
                    <a:bodyPr/>
                    <a:lstStyle/>
                    <a:p>
                      <a:pPr algn="ctr" fontAlgn="b"/>
                      <a:r>
                        <a:rPr lang="en-GB" sz="1800" u="none" strike="noStrike" dirty="0" smtClean="0">
                          <a:solidFill>
                            <a:srgbClr val="000099"/>
                          </a:solidFill>
                        </a:rPr>
                        <a:t>X</a:t>
                      </a:r>
                      <a:endParaRPr lang="en-GB" sz="1800" b="0" i="0" u="none" strike="noStrike" dirty="0">
                        <a:solidFill>
                          <a:srgbClr val="000099"/>
                        </a:solidFill>
                        <a:latin typeface="Arial" pitchFamily="34" charset="0"/>
                        <a:cs typeface="Arial" pitchFamily="34" charset="0"/>
                      </a:endParaRPr>
                    </a:p>
                  </a:txBody>
                  <a:tcPr marL="0" marR="0" marT="0" marB="0" anchor="ctr">
                    <a:solidFill>
                      <a:schemeClr val="accent5">
                        <a:lumMod val="90000"/>
                      </a:schemeClr>
                    </a:solidFill>
                  </a:tcPr>
                </a:tc>
                <a:tc>
                  <a:txBody>
                    <a:bodyPr/>
                    <a:lstStyle/>
                    <a:p>
                      <a:pPr algn="ctr" fontAlgn="b"/>
                      <a:endParaRPr lang="en-GB" sz="1800" b="0" i="0" u="none" strike="noStrike" dirty="0">
                        <a:solidFill>
                          <a:srgbClr val="000099"/>
                        </a:solidFill>
                        <a:latin typeface="Arial" pitchFamily="34" charset="0"/>
                        <a:cs typeface="Arial" pitchFamily="34" charset="0"/>
                      </a:endParaRPr>
                    </a:p>
                  </a:txBody>
                  <a:tcPr marL="0" marR="0" marT="0" marB="0" anchor="ctr">
                    <a:solidFill>
                      <a:schemeClr val="accent5">
                        <a:lumMod val="90000"/>
                      </a:schemeClr>
                    </a:solidFill>
                  </a:tcPr>
                </a:tc>
                <a:tc>
                  <a:txBody>
                    <a:bodyPr/>
                    <a:lstStyle/>
                    <a:p>
                      <a:pPr algn="ctr"/>
                      <a:endParaRPr lang="en-GB" sz="1800" dirty="0">
                        <a:solidFill>
                          <a:srgbClr val="000099"/>
                        </a:solidFill>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solidFill>
                      <a:schemeClr val="accent5">
                        <a:lumMod val="90000"/>
                      </a:schemeClr>
                    </a:solidFill>
                  </a:tcPr>
                </a:tc>
                <a:extLst>
                  <a:ext uri="{0D108BD9-81ED-4DB2-BD59-A6C34878D82A}">
                    <a16:rowId xmlns:a16="http://schemas.microsoft.com/office/drawing/2014/main" val="10005"/>
                  </a:ext>
                </a:extLst>
              </a:tr>
              <a:tr h="546071">
                <a:tc>
                  <a:txBody>
                    <a:bodyPr/>
                    <a:lstStyle/>
                    <a:p>
                      <a:pPr algn="l" fontAlgn="b">
                        <a:spcBef>
                          <a:spcPts val="0"/>
                        </a:spcBef>
                        <a:spcAft>
                          <a:spcPts val="0"/>
                        </a:spcAft>
                      </a:pPr>
                      <a:r>
                        <a:rPr lang="en-GB" sz="1800" b="1" u="none" strike="noStrike" dirty="0" smtClean="0">
                          <a:solidFill>
                            <a:srgbClr val="000099"/>
                          </a:solidFill>
                        </a:rPr>
                        <a:t>Discount rate: 4%</a:t>
                      </a:r>
                      <a:endParaRPr lang="en-GB" sz="1800" b="1" i="0" u="none" strike="noStrike" dirty="0">
                        <a:solidFill>
                          <a:srgbClr val="000099"/>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5"/>
                    </a:solidFill>
                  </a:tcPr>
                </a:tc>
                <a:tc>
                  <a:txBody>
                    <a:bodyPr/>
                    <a:lstStyle/>
                    <a:p>
                      <a:pPr algn="ctr" fontAlgn="b"/>
                      <a:endParaRPr lang="en-GB" sz="1800" b="0" i="0" u="none" strike="noStrike" dirty="0">
                        <a:solidFill>
                          <a:srgbClr val="000099"/>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solidFill>
                      <a:schemeClr val="accent5">
                        <a:lumMod val="90000"/>
                      </a:schemeClr>
                    </a:solidFill>
                  </a:tcPr>
                </a:tc>
                <a:tc>
                  <a:txBody>
                    <a:bodyPr/>
                    <a:lstStyle/>
                    <a:p>
                      <a:pPr algn="ctr" fontAlgn="b"/>
                      <a:endParaRPr lang="en-GB" sz="1800" b="0" i="0" u="none" strike="noStrike" dirty="0">
                        <a:solidFill>
                          <a:srgbClr val="000099"/>
                        </a:solidFill>
                        <a:latin typeface="Arial" pitchFamily="34" charset="0"/>
                        <a:cs typeface="Arial" pitchFamily="34" charset="0"/>
                      </a:endParaRPr>
                    </a:p>
                  </a:txBody>
                  <a:tcPr marL="0" marR="0" marT="0" marB="0" anchor="ctr">
                    <a:solidFill>
                      <a:schemeClr val="accent5">
                        <a:lumMod val="90000"/>
                      </a:schemeClr>
                    </a:solidFill>
                  </a:tcPr>
                </a:tc>
                <a:tc>
                  <a:txBody>
                    <a:bodyPr/>
                    <a:lstStyle/>
                    <a:p>
                      <a:pPr algn="ctr" fontAlgn="b"/>
                      <a:r>
                        <a:rPr lang="en-GB" sz="1800" u="none" strike="noStrike" dirty="0" smtClean="0">
                          <a:solidFill>
                            <a:srgbClr val="000099"/>
                          </a:solidFill>
                        </a:rPr>
                        <a:t>X</a:t>
                      </a:r>
                      <a:endParaRPr lang="en-GB" sz="1800" b="0" i="0" u="none" strike="noStrike" dirty="0">
                        <a:solidFill>
                          <a:srgbClr val="000099"/>
                        </a:solidFill>
                        <a:latin typeface="Arial" pitchFamily="34" charset="0"/>
                        <a:cs typeface="Arial" pitchFamily="34" charset="0"/>
                      </a:endParaRPr>
                    </a:p>
                  </a:txBody>
                  <a:tcPr marL="0" marR="0" marT="0" marB="0" anchor="ctr">
                    <a:solidFill>
                      <a:schemeClr val="accent5">
                        <a:lumMod val="90000"/>
                      </a:schemeClr>
                    </a:solidFill>
                  </a:tcPr>
                </a:tc>
                <a:tc>
                  <a:txBody>
                    <a:bodyPr/>
                    <a:lstStyle/>
                    <a:p>
                      <a:pPr algn="ctr"/>
                      <a:endParaRPr lang="en-GB" sz="1800" dirty="0">
                        <a:solidFill>
                          <a:srgbClr val="000099"/>
                        </a:solidFill>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solidFill>
                      <a:schemeClr val="accent5">
                        <a:lumMod val="90000"/>
                      </a:schemeClr>
                    </a:solidFill>
                  </a:tcPr>
                </a:tc>
                <a:extLst>
                  <a:ext uri="{0D108BD9-81ED-4DB2-BD59-A6C34878D82A}">
                    <a16:rowId xmlns:a16="http://schemas.microsoft.com/office/drawing/2014/main" val="10006"/>
                  </a:ext>
                </a:extLst>
              </a:tr>
              <a:tr h="546071">
                <a:tc>
                  <a:txBody>
                    <a:bodyPr/>
                    <a:lstStyle/>
                    <a:p>
                      <a:pPr algn="l" fontAlgn="b">
                        <a:spcBef>
                          <a:spcPts val="0"/>
                        </a:spcBef>
                        <a:spcAft>
                          <a:spcPts val="0"/>
                        </a:spcAft>
                      </a:pPr>
                      <a:r>
                        <a:rPr lang="en-GB" sz="1800" b="1" u="none" strike="noStrike" dirty="0" smtClean="0">
                          <a:solidFill>
                            <a:srgbClr val="000099"/>
                          </a:solidFill>
                        </a:rPr>
                        <a:t>Discount rate: 6%</a:t>
                      </a:r>
                      <a:endParaRPr lang="en-GB" sz="1800" b="1" i="0" u="none" strike="noStrike" dirty="0">
                        <a:solidFill>
                          <a:srgbClr val="000099"/>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5"/>
                    </a:solidFill>
                  </a:tcPr>
                </a:tc>
                <a:tc>
                  <a:txBody>
                    <a:bodyPr/>
                    <a:lstStyle/>
                    <a:p>
                      <a:pPr algn="ctr" fontAlgn="b"/>
                      <a:r>
                        <a:rPr lang="en-GB" sz="1800" u="none" strike="noStrike" dirty="0" smtClean="0">
                          <a:solidFill>
                            <a:srgbClr val="000099"/>
                          </a:solidFill>
                        </a:rPr>
                        <a:t>X</a:t>
                      </a:r>
                      <a:endParaRPr lang="en-GB" sz="1800" b="0" i="0" u="none" strike="noStrike" dirty="0">
                        <a:solidFill>
                          <a:srgbClr val="000099"/>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solidFill>
                      <a:schemeClr val="accent5">
                        <a:lumMod val="90000"/>
                      </a:schemeClr>
                    </a:solidFill>
                  </a:tcPr>
                </a:tc>
                <a:tc>
                  <a:txBody>
                    <a:bodyPr/>
                    <a:lstStyle/>
                    <a:p>
                      <a:pPr algn="ctr" fontAlgn="b"/>
                      <a:endParaRPr lang="en-GB" sz="1800" b="0" i="0" u="none" strike="noStrike" dirty="0">
                        <a:solidFill>
                          <a:srgbClr val="000099"/>
                        </a:solidFill>
                        <a:latin typeface="Arial" pitchFamily="34" charset="0"/>
                        <a:cs typeface="Arial" pitchFamily="34" charset="0"/>
                      </a:endParaRPr>
                    </a:p>
                  </a:txBody>
                  <a:tcPr marL="0" marR="0" marT="0" marB="0" anchor="ctr">
                    <a:solidFill>
                      <a:schemeClr val="accent5">
                        <a:lumMod val="90000"/>
                      </a:schemeClr>
                    </a:solidFill>
                  </a:tcPr>
                </a:tc>
                <a:tc>
                  <a:txBody>
                    <a:bodyPr/>
                    <a:lstStyle/>
                    <a:p>
                      <a:pPr algn="ctr" fontAlgn="b"/>
                      <a:endParaRPr lang="en-GB" sz="1800" b="0" i="0" u="none" strike="noStrike" dirty="0">
                        <a:solidFill>
                          <a:srgbClr val="000099"/>
                        </a:solidFill>
                        <a:latin typeface="Arial" pitchFamily="34" charset="0"/>
                        <a:cs typeface="Arial" pitchFamily="34" charset="0"/>
                      </a:endParaRPr>
                    </a:p>
                  </a:txBody>
                  <a:tcPr marL="0" marR="0" marT="0" marB="0" anchor="ctr">
                    <a:solidFill>
                      <a:schemeClr val="accent5">
                        <a:lumMod val="90000"/>
                      </a:schemeClr>
                    </a:solidFill>
                  </a:tcPr>
                </a:tc>
                <a:tc>
                  <a:txBody>
                    <a:bodyPr/>
                    <a:lstStyle/>
                    <a:p>
                      <a:pPr algn="ctr" fontAlgn="b"/>
                      <a:endParaRPr lang="en-GB" sz="1800" b="0" i="0" u="none" strike="noStrike" dirty="0">
                        <a:solidFill>
                          <a:srgbClr val="000099"/>
                        </a:solidFill>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solidFill>
                      <a:schemeClr val="accent5">
                        <a:lumMod val="90000"/>
                      </a:schemeClr>
                    </a:solidFill>
                  </a:tcPr>
                </a:tc>
                <a:extLst>
                  <a:ext uri="{0D108BD9-81ED-4DB2-BD59-A6C34878D82A}">
                    <a16:rowId xmlns:a16="http://schemas.microsoft.com/office/drawing/2014/main" val="10007"/>
                  </a:ext>
                </a:extLst>
              </a:tr>
              <a:tr h="573373">
                <a:tc>
                  <a:txBody>
                    <a:bodyPr/>
                    <a:lstStyle/>
                    <a:p>
                      <a:pPr algn="l" fontAlgn="b">
                        <a:spcBef>
                          <a:spcPts val="0"/>
                        </a:spcBef>
                        <a:spcAft>
                          <a:spcPts val="0"/>
                        </a:spcAft>
                      </a:pPr>
                      <a:r>
                        <a:rPr lang="en-GB" sz="1800" b="1" u="none" strike="noStrike" dirty="0" smtClean="0">
                          <a:solidFill>
                            <a:srgbClr val="000099"/>
                          </a:solidFill>
                        </a:rPr>
                        <a:t>Free Delivery</a:t>
                      </a:r>
                      <a:endParaRPr lang="en-GB" sz="1800" b="1" i="0" u="none" strike="noStrike" dirty="0">
                        <a:solidFill>
                          <a:srgbClr val="000099"/>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5"/>
                    </a:solidFill>
                  </a:tcPr>
                </a:tc>
                <a:tc>
                  <a:txBody>
                    <a:bodyPr/>
                    <a:lstStyle/>
                    <a:p>
                      <a:pPr algn="ctr" fontAlgn="b"/>
                      <a:r>
                        <a:rPr lang="en-GB" sz="1800" u="none" strike="noStrike" dirty="0" smtClean="0">
                          <a:solidFill>
                            <a:srgbClr val="000099"/>
                          </a:solidFill>
                        </a:rPr>
                        <a:t>X</a:t>
                      </a:r>
                      <a:endParaRPr lang="en-GB" sz="1800" b="0" i="0" u="none" strike="noStrike" dirty="0">
                        <a:solidFill>
                          <a:srgbClr val="000099"/>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fontAlgn="b"/>
                      <a:r>
                        <a:rPr lang="en-GB" sz="1800" u="none" strike="noStrike" dirty="0" smtClean="0">
                          <a:solidFill>
                            <a:srgbClr val="000099"/>
                          </a:solidFill>
                        </a:rPr>
                        <a:t>X</a:t>
                      </a:r>
                      <a:endParaRPr lang="en-GB" sz="1800" b="0" i="0" u="none" strike="noStrike" dirty="0">
                        <a:solidFill>
                          <a:srgbClr val="000099"/>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fontAlgn="b"/>
                      <a:endParaRPr lang="en-GB" sz="1800" b="0" i="0" u="none" strike="noStrike" dirty="0">
                        <a:solidFill>
                          <a:srgbClr val="000099"/>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ctr" fontAlgn="b"/>
                      <a:endParaRPr lang="en-GB" sz="1800" b="0" i="0" u="none" strike="noStrike" dirty="0">
                        <a:solidFill>
                          <a:srgbClr val="000099"/>
                        </a:solidFill>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8"/>
                  </a:ext>
                </a:extLst>
              </a:tr>
            </a:tbl>
          </a:graphicData>
        </a:graphic>
      </p:graphicFrame>
      <p:sp>
        <p:nvSpPr>
          <p:cNvPr id="6" name="Rectangular Callout 5"/>
          <p:cNvSpPr/>
          <p:nvPr/>
        </p:nvSpPr>
        <p:spPr>
          <a:xfrm>
            <a:off x="7693569" y="1330359"/>
            <a:ext cx="1152000" cy="740979"/>
          </a:xfrm>
          <a:prstGeom prst="wedgeRectCallout">
            <a:avLst>
              <a:gd name="adj1" fmla="val -62218"/>
              <a:gd name="adj2" fmla="val 138680"/>
            </a:avLst>
          </a:prstGeom>
          <a:solidFill>
            <a:schemeClr val="accent4">
              <a:lumMod val="20000"/>
              <a:lumOff val="8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a:p>
            <a:pPr algn="ctr"/>
            <a:r>
              <a:rPr lang="en-GB" sz="1600" b="1" dirty="0" smtClean="0">
                <a:solidFill>
                  <a:schemeClr val="tx1"/>
                </a:solidFill>
                <a:latin typeface="Arial" pitchFamily="34" charset="0"/>
                <a:cs typeface="Arial" pitchFamily="34" charset="0"/>
              </a:rPr>
              <a:t>Condition Entries</a:t>
            </a:r>
          </a:p>
          <a:p>
            <a:pPr algn="ctr"/>
            <a:endParaRPr lang="en-GB" sz="1600" dirty="0" smtClean="0">
              <a:solidFill>
                <a:schemeClr val="tx1"/>
              </a:solidFill>
              <a:latin typeface="Arial" pitchFamily="34" charset="0"/>
              <a:cs typeface="Arial" pitchFamily="34" charset="0"/>
            </a:endParaRPr>
          </a:p>
        </p:txBody>
      </p:sp>
      <p:sp>
        <p:nvSpPr>
          <p:cNvPr id="7" name="Rectangular Callout 6"/>
          <p:cNvSpPr/>
          <p:nvPr/>
        </p:nvSpPr>
        <p:spPr>
          <a:xfrm>
            <a:off x="184856" y="5217168"/>
            <a:ext cx="1152000" cy="725214"/>
          </a:xfrm>
          <a:prstGeom prst="wedgeRectCallout">
            <a:avLst>
              <a:gd name="adj1" fmla="val 71504"/>
              <a:gd name="adj2" fmla="val -158093"/>
            </a:avLst>
          </a:prstGeom>
          <a:solidFill>
            <a:schemeClr val="accent5"/>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pPr>
            <a:r>
              <a:rPr lang="en-GB" sz="1600" b="1" dirty="0" smtClean="0">
                <a:solidFill>
                  <a:schemeClr val="tx1"/>
                </a:solidFill>
                <a:latin typeface="Arial" pitchFamily="34" charset="0"/>
                <a:cs typeface="Arial" pitchFamily="34" charset="0"/>
              </a:rPr>
              <a:t>Action </a:t>
            </a:r>
          </a:p>
          <a:p>
            <a:pPr algn="ctr" fontAlgn="ctr">
              <a:spcBef>
                <a:spcPts val="0"/>
              </a:spcBef>
            </a:pPr>
            <a:r>
              <a:rPr lang="en-GB" sz="1600" b="1" dirty="0" smtClean="0">
                <a:solidFill>
                  <a:schemeClr val="tx1"/>
                </a:solidFill>
                <a:latin typeface="Arial" pitchFamily="34" charset="0"/>
                <a:cs typeface="Arial" pitchFamily="34" charset="0"/>
              </a:rPr>
              <a:t>Stubs</a:t>
            </a:r>
          </a:p>
        </p:txBody>
      </p:sp>
      <p:sp>
        <p:nvSpPr>
          <p:cNvPr id="8" name="Rectangular Callout 7"/>
          <p:cNvSpPr/>
          <p:nvPr/>
        </p:nvSpPr>
        <p:spPr>
          <a:xfrm>
            <a:off x="7693569" y="5076835"/>
            <a:ext cx="1152000" cy="725214"/>
          </a:xfrm>
          <a:prstGeom prst="wedgeRectCallout">
            <a:avLst>
              <a:gd name="adj1" fmla="val -67040"/>
              <a:gd name="adj2" fmla="val -140510"/>
            </a:avLst>
          </a:prstGeom>
          <a:solidFill>
            <a:schemeClr val="accent5">
              <a:lumMod val="90000"/>
            </a:schemeClr>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pPr>
            <a:r>
              <a:rPr lang="en-GB" sz="1600" b="1" dirty="0" smtClean="0">
                <a:solidFill>
                  <a:schemeClr val="tx1"/>
                </a:solidFill>
                <a:latin typeface="Arial" pitchFamily="34" charset="0"/>
                <a:cs typeface="Arial" pitchFamily="34" charset="0"/>
              </a:rPr>
              <a:t>Action </a:t>
            </a:r>
          </a:p>
          <a:p>
            <a:pPr algn="ctr" fontAlgn="ctr">
              <a:spcBef>
                <a:spcPts val="0"/>
              </a:spcBef>
            </a:pPr>
            <a:r>
              <a:rPr lang="en-GB" sz="1600" b="1" dirty="0" smtClean="0">
                <a:solidFill>
                  <a:schemeClr val="tx1"/>
                </a:solidFill>
                <a:latin typeface="Arial" pitchFamily="34" charset="0"/>
                <a:cs typeface="Arial" pitchFamily="34" charset="0"/>
              </a:rPr>
              <a:t>Entries</a:t>
            </a:r>
          </a:p>
        </p:txBody>
      </p:sp>
      <p:sp>
        <p:nvSpPr>
          <p:cNvPr id="9" name="Rectangular Callout 8"/>
          <p:cNvSpPr/>
          <p:nvPr/>
        </p:nvSpPr>
        <p:spPr>
          <a:xfrm>
            <a:off x="184856" y="1330359"/>
            <a:ext cx="1152000" cy="740979"/>
          </a:xfrm>
          <a:prstGeom prst="wedgeRectCallout">
            <a:avLst>
              <a:gd name="adj1" fmla="val 77782"/>
              <a:gd name="adj2" fmla="val 140807"/>
            </a:avLst>
          </a:prstGeom>
          <a:solidFill>
            <a:schemeClr val="tx2">
              <a:lumMod val="20000"/>
              <a:lumOff val="80000"/>
            </a:schemeClr>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a:p>
            <a:pPr algn="ctr"/>
            <a:r>
              <a:rPr lang="en-GB" sz="1600" b="1" dirty="0" smtClean="0">
                <a:solidFill>
                  <a:schemeClr val="tx1"/>
                </a:solidFill>
                <a:latin typeface="Arial" pitchFamily="34" charset="0"/>
                <a:cs typeface="Arial" pitchFamily="34" charset="0"/>
              </a:rPr>
              <a:t>Condition Stubs</a:t>
            </a:r>
          </a:p>
          <a:p>
            <a:pPr algn="ctr"/>
            <a:endParaRPr lang="en-GB" sz="1600" dirty="0" smtClean="0">
              <a:solidFill>
                <a:schemeClr val="tx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Requirements: Delivering goods from warehouse to shops</a:t>
            </a:r>
          </a:p>
          <a:p>
            <a:pPr lvl="1"/>
            <a:r>
              <a:rPr lang="en-GB" dirty="0" smtClean="0"/>
              <a:t>For each shop’s delivery schedule we look to see how far away the shop is from the warehouse then we go through each item on the schedule.</a:t>
            </a:r>
          </a:p>
          <a:p>
            <a:pPr lvl="1"/>
            <a:r>
              <a:rPr lang="en-GB" dirty="0" smtClean="0"/>
              <a:t>If the shop is further than 10 miles away we add the item to the next weekly delivery for that area, unless it’s a rush order in which case we send it by overnight carrier.</a:t>
            </a:r>
          </a:p>
          <a:p>
            <a:pPr lvl="1"/>
            <a:r>
              <a:rPr lang="en-GB" dirty="0" smtClean="0"/>
              <a:t>When we have an item to be delivered locally (i.e. less than or equal to 10 miles) we add it to the next day’s delivery unless it’s a rush order in which case Joe delivers it with an estate car immediately.</a:t>
            </a:r>
          </a:p>
          <a:p>
            <a:endParaRPr lang="en-GB" dirty="0"/>
          </a:p>
        </p:txBody>
      </p:sp>
      <p:sp>
        <p:nvSpPr>
          <p:cNvPr id="41986" name="Rectangle 6"/>
          <p:cNvSpPr>
            <a:spLocks noGrp="1" noChangeArrowheads="1"/>
          </p:cNvSpPr>
          <p:nvPr>
            <p:ph type="title"/>
          </p:nvPr>
        </p:nvSpPr>
        <p:spPr/>
        <p:txBody>
          <a:bodyPr/>
          <a:lstStyle/>
          <a:p>
            <a:r>
              <a:rPr lang="en-GB" dirty="0" smtClean="0"/>
              <a:t>Decision Table Example</a:t>
            </a:r>
          </a:p>
        </p:txBody>
      </p:sp>
      <p:pic>
        <p:nvPicPr>
          <p:cNvPr id="14746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2000" y="4738832"/>
            <a:ext cx="2880000" cy="1992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sz="quarter" idx="15"/>
          </p:nvPr>
        </p:nvSpPr>
        <p:spPr/>
        <p:txBody>
          <a:bodyPr/>
          <a:lstStyle/>
          <a:p>
            <a:pPr>
              <a:buNone/>
            </a:pPr>
            <a:r>
              <a:rPr lang="en-GB" dirty="0" smtClean="0"/>
              <a:t>Learning Objectives:</a:t>
            </a:r>
            <a:br>
              <a:rPr lang="en-GB" dirty="0" smtClean="0"/>
            </a:br>
            <a:endParaRPr lang="en-GB" dirty="0" smtClean="0"/>
          </a:p>
          <a:p>
            <a:r>
              <a:rPr lang="en-GB" dirty="0" smtClean="0"/>
              <a:t>Differentiate between a test design specification, test case specification and test procedure specification (K2)</a:t>
            </a:r>
            <a:br>
              <a:rPr lang="en-GB" dirty="0" smtClean="0"/>
            </a:br>
            <a:endParaRPr lang="en-GB" dirty="0" smtClean="0"/>
          </a:p>
          <a:p>
            <a:r>
              <a:rPr lang="en-GB" dirty="0" smtClean="0"/>
              <a:t>Compare the terms test condition, test case and test procedure (K2)</a:t>
            </a:r>
            <a:br>
              <a:rPr lang="en-GB" dirty="0" smtClean="0"/>
            </a:br>
            <a:endParaRPr lang="en-GB" dirty="0" smtClean="0"/>
          </a:p>
          <a:p>
            <a:r>
              <a:rPr lang="en-GB" dirty="0" smtClean="0"/>
              <a:t>Evaluate the quality of test cases in terms of clear traceability to the requirements and expected results (K2)</a:t>
            </a:r>
            <a:br>
              <a:rPr lang="en-GB" dirty="0" smtClean="0"/>
            </a:br>
            <a:endParaRPr lang="en-GB" dirty="0" smtClean="0"/>
          </a:p>
          <a:p>
            <a:r>
              <a:rPr lang="en-GB" dirty="0" smtClean="0"/>
              <a:t>Translate test cases into a well-structured test procedure specification at a level of detail relevant to the knowledge of the testers (K3)</a:t>
            </a:r>
          </a:p>
        </p:txBody>
      </p:sp>
      <p:sp>
        <p:nvSpPr>
          <p:cNvPr id="16386" name="Rectangle 4"/>
          <p:cNvSpPr>
            <a:spLocks noGrp="1" noChangeArrowheads="1"/>
          </p:cNvSpPr>
          <p:nvPr>
            <p:ph type="title"/>
          </p:nvPr>
        </p:nvSpPr>
        <p:spPr/>
        <p:txBody>
          <a:bodyPr/>
          <a:lstStyle/>
          <a:p>
            <a:r>
              <a:rPr lang="en-GB" dirty="0" smtClean="0"/>
              <a:t>4.1 The Test Development Process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r>
              <a:rPr lang="en-GB" dirty="0" smtClean="0"/>
              <a:t>Each column is a test case; the actions are expected results</a:t>
            </a:r>
            <a:endParaRPr lang="en-GB" dirty="0"/>
          </a:p>
        </p:txBody>
      </p:sp>
      <p:sp>
        <p:nvSpPr>
          <p:cNvPr id="43010" name="Rectangle 50"/>
          <p:cNvSpPr>
            <a:spLocks noGrp="1" noChangeArrowheads="1"/>
          </p:cNvSpPr>
          <p:nvPr>
            <p:ph type="title"/>
          </p:nvPr>
        </p:nvSpPr>
        <p:spPr/>
        <p:txBody>
          <a:bodyPr/>
          <a:lstStyle/>
          <a:p>
            <a:r>
              <a:rPr lang="en-GB" dirty="0" smtClean="0"/>
              <a:t>Expressed as a Decision Table</a:t>
            </a:r>
          </a:p>
        </p:txBody>
      </p:sp>
      <p:graphicFrame>
        <p:nvGraphicFramePr>
          <p:cNvPr id="52" name="Table 51"/>
          <p:cNvGraphicFramePr>
            <a:graphicFrameLocks noGrp="1"/>
          </p:cNvGraphicFramePr>
          <p:nvPr>
            <p:extLst>
              <p:ext uri="{D42A27DB-BD31-4B8C-83A1-F6EECF244321}">
                <p14:modId xmlns:p14="http://schemas.microsoft.com/office/powerpoint/2010/main" val="3321588482"/>
              </p:ext>
            </p:extLst>
          </p:nvPr>
        </p:nvGraphicFramePr>
        <p:xfrm>
          <a:off x="1918385" y="1232824"/>
          <a:ext cx="5307231" cy="4408534"/>
        </p:xfrm>
        <a:graphic>
          <a:graphicData uri="http://schemas.openxmlformats.org/drawingml/2006/table">
            <a:tbl>
              <a:tblPr>
                <a:effectLst>
                  <a:outerShdw blurRad="50800" dist="76200" dir="2700000" algn="tl" rotWithShape="0">
                    <a:prstClr val="black">
                      <a:alpha val="40000"/>
                    </a:prstClr>
                  </a:outerShdw>
                </a:effectLst>
                <a:tableStyleId>{616DA210-FB5B-4158-B5E0-FEB733F419BA}</a:tableStyleId>
              </a:tblPr>
              <a:tblGrid>
                <a:gridCol w="2789183">
                  <a:extLst>
                    <a:ext uri="{9D8B030D-6E8A-4147-A177-3AD203B41FA5}">
                      <a16:colId xmlns:a16="http://schemas.microsoft.com/office/drawing/2014/main" val="20000"/>
                    </a:ext>
                  </a:extLst>
                </a:gridCol>
                <a:gridCol w="671480">
                  <a:extLst>
                    <a:ext uri="{9D8B030D-6E8A-4147-A177-3AD203B41FA5}">
                      <a16:colId xmlns:a16="http://schemas.microsoft.com/office/drawing/2014/main" val="20001"/>
                    </a:ext>
                  </a:extLst>
                </a:gridCol>
                <a:gridCol w="640958">
                  <a:extLst>
                    <a:ext uri="{9D8B030D-6E8A-4147-A177-3AD203B41FA5}">
                      <a16:colId xmlns:a16="http://schemas.microsoft.com/office/drawing/2014/main" val="20002"/>
                    </a:ext>
                  </a:extLst>
                </a:gridCol>
                <a:gridCol w="640958">
                  <a:extLst>
                    <a:ext uri="{9D8B030D-6E8A-4147-A177-3AD203B41FA5}">
                      <a16:colId xmlns:a16="http://schemas.microsoft.com/office/drawing/2014/main" val="20003"/>
                    </a:ext>
                  </a:extLst>
                </a:gridCol>
                <a:gridCol w="564652">
                  <a:extLst>
                    <a:ext uri="{9D8B030D-6E8A-4147-A177-3AD203B41FA5}">
                      <a16:colId xmlns:a16="http://schemas.microsoft.com/office/drawing/2014/main" val="20004"/>
                    </a:ext>
                  </a:extLst>
                </a:gridCol>
              </a:tblGrid>
              <a:tr h="465657">
                <a:tc rowSpan="2">
                  <a:txBody>
                    <a:bodyPr/>
                    <a:lstStyle/>
                    <a:p>
                      <a:pPr algn="ctr" fontAlgn="ctr"/>
                      <a:endParaRPr lang="en-GB" sz="2000" b="1"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gridSpan="4">
                  <a:txBody>
                    <a:bodyPr/>
                    <a:lstStyle/>
                    <a:p>
                      <a:pPr algn="ctr" fontAlgn="b"/>
                      <a:r>
                        <a:rPr lang="en-GB" sz="2000" b="1" u="none" strike="noStrike" dirty="0" smtClean="0"/>
                        <a:t>Rules</a:t>
                      </a:r>
                      <a:endParaRPr lang="en-GB" sz="2000" b="1"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DDDDD"/>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540307">
                <a:tc vMerge="1">
                  <a:txBody>
                    <a:bodyPr/>
                    <a:lstStyle/>
                    <a:p>
                      <a:endParaRPr lang="en-GB"/>
                    </a:p>
                  </a:txBody>
                  <a:tcPr/>
                </a:tc>
                <a:tc>
                  <a:txBody>
                    <a:bodyPr/>
                    <a:lstStyle/>
                    <a:p>
                      <a:pPr algn="ctr" fontAlgn="b"/>
                      <a:r>
                        <a:rPr lang="en-GB" sz="2000" b="1" u="none" strike="noStrike" dirty="0"/>
                        <a:t>1</a:t>
                      </a:r>
                      <a:endParaRPr lang="en-GB" sz="2000" b="1"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DDDDDD"/>
                    </a:solidFill>
                  </a:tcPr>
                </a:tc>
                <a:tc>
                  <a:txBody>
                    <a:bodyPr/>
                    <a:lstStyle/>
                    <a:p>
                      <a:pPr algn="ctr" fontAlgn="b"/>
                      <a:r>
                        <a:rPr lang="en-GB" sz="2000" b="1" u="none" strike="noStrike" dirty="0"/>
                        <a:t>2</a:t>
                      </a:r>
                      <a:endParaRPr lang="en-GB" sz="2000" b="1" i="0" u="none" strike="noStrike" dirty="0">
                        <a:solidFill>
                          <a:srgbClr val="000000"/>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rgbClr val="DDDDDD"/>
                    </a:solidFill>
                  </a:tcPr>
                </a:tc>
                <a:tc>
                  <a:txBody>
                    <a:bodyPr/>
                    <a:lstStyle/>
                    <a:p>
                      <a:pPr algn="ctr" fontAlgn="b"/>
                      <a:r>
                        <a:rPr lang="en-GB" sz="2000" b="1" u="none" strike="noStrike" dirty="0"/>
                        <a:t>3</a:t>
                      </a:r>
                      <a:endParaRPr lang="en-GB" sz="2000" b="1" i="0" u="none" strike="noStrike" dirty="0">
                        <a:solidFill>
                          <a:srgbClr val="000000"/>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rgbClr val="DDDDDD"/>
                    </a:solidFill>
                  </a:tcPr>
                </a:tc>
                <a:tc>
                  <a:txBody>
                    <a:bodyPr/>
                    <a:lstStyle/>
                    <a:p>
                      <a:pPr algn="ctr"/>
                      <a:r>
                        <a:rPr lang="en-GB" sz="2000" b="1" dirty="0" smtClean="0"/>
                        <a:t>4</a:t>
                      </a:r>
                      <a:endParaRPr lang="en-GB" sz="2000" b="1" dirty="0">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1"/>
                  </a:ext>
                </a:extLst>
              </a:tr>
              <a:tr h="644913">
                <a:tc>
                  <a:txBody>
                    <a:bodyPr/>
                    <a:lstStyle/>
                    <a:p>
                      <a:pPr algn="l" fontAlgn="b">
                        <a:spcBef>
                          <a:spcPts val="0"/>
                        </a:spcBef>
                        <a:spcAft>
                          <a:spcPts val="0"/>
                        </a:spcAft>
                      </a:pPr>
                      <a:r>
                        <a:rPr lang="en-GB" sz="2000" b="1" u="none" strike="noStrike" dirty="0" smtClean="0"/>
                        <a:t>Further than 10 miles</a:t>
                      </a:r>
                      <a:endParaRPr lang="en-GB" sz="2000" b="1" i="0" u="none" strike="noStrike" dirty="0">
                        <a:solidFill>
                          <a:srgbClr val="000000"/>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algn="ctr" fontAlgn="b">
                        <a:spcBef>
                          <a:spcPts val="0"/>
                        </a:spcBef>
                        <a:spcAft>
                          <a:spcPts val="0"/>
                        </a:spcAft>
                      </a:pPr>
                      <a:r>
                        <a:rPr lang="en-GB" sz="2000" u="none" strike="noStrike" dirty="0" smtClean="0"/>
                        <a:t>Y</a:t>
                      </a:r>
                      <a:endParaRPr lang="en-GB" sz="2000" b="0"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algn="ctr" fontAlgn="b">
                        <a:spcBef>
                          <a:spcPts val="0"/>
                        </a:spcBef>
                        <a:spcAft>
                          <a:spcPts val="0"/>
                        </a:spcAft>
                      </a:pPr>
                      <a:r>
                        <a:rPr lang="en-GB" sz="2000" u="none" strike="noStrike" dirty="0" smtClean="0"/>
                        <a:t>Y</a:t>
                      </a:r>
                      <a:endParaRPr lang="en-GB" sz="2000" b="0" i="0" u="none" strike="noStrike" dirty="0">
                        <a:solidFill>
                          <a:srgbClr val="000000"/>
                        </a:solidFill>
                        <a:latin typeface="Arial" pitchFamily="34" charset="0"/>
                        <a:cs typeface="Arial" pitchFamily="34" charset="0"/>
                      </a:endParaRPr>
                    </a:p>
                  </a:txBody>
                  <a:tcPr marL="0" marR="0" marT="0"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b"/>
                      <a:r>
                        <a:rPr lang="en-GB" sz="2000" u="none" strike="noStrike" dirty="0" smtClean="0"/>
                        <a:t>N</a:t>
                      </a:r>
                      <a:endParaRPr lang="en-GB" sz="2000" b="0" i="0" u="none" strike="noStrike" dirty="0">
                        <a:solidFill>
                          <a:srgbClr val="000000"/>
                        </a:solidFill>
                        <a:latin typeface="Arial" pitchFamily="34" charset="0"/>
                        <a:cs typeface="Arial" pitchFamily="34" charset="0"/>
                      </a:endParaRPr>
                    </a:p>
                  </a:txBody>
                  <a:tcPr marL="0" marR="0" marT="0"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a:r>
                        <a:rPr lang="en-GB" sz="2000" dirty="0" smtClean="0"/>
                        <a:t>N</a:t>
                      </a:r>
                      <a:endParaRPr lang="en-GB" sz="2000" dirty="0">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2"/>
                  </a:ext>
                </a:extLst>
              </a:tr>
              <a:tr h="573373">
                <a:tc>
                  <a:txBody>
                    <a:bodyPr/>
                    <a:lstStyle/>
                    <a:p>
                      <a:pPr algn="l" fontAlgn="b">
                        <a:spcBef>
                          <a:spcPts val="0"/>
                        </a:spcBef>
                        <a:spcAft>
                          <a:spcPts val="0"/>
                        </a:spcAft>
                      </a:pPr>
                      <a:r>
                        <a:rPr lang="en-GB" sz="2000" b="1" u="none" strike="noStrike" dirty="0" smtClean="0"/>
                        <a:t>Rush order</a:t>
                      </a:r>
                      <a:endParaRPr lang="en-GB" sz="2000" b="1" i="0" u="none" strike="noStrike" dirty="0">
                        <a:solidFill>
                          <a:srgbClr val="000000"/>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2000" u="none" strike="noStrike" dirty="0" smtClean="0"/>
                        <a:t>Y</a:t>
                      </a:r>
                      <a:endParaRPr lang="en-GB" sz="2000" b="0"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2000" u="none" strike="noStrike" dirty="0" smtClean="0"/>
                        <a:t>N</a:t>
                      </a:r>
                      <a:endParaRPr lang="en-GB" sz="2000" b="0" i="0" u="none" strike="noStrike" dirty="0">
                        <a:solidFill>
                          <a:srgbClr val="000000"/>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2000" u="none" strike="noStrike" dirty="0" smtClean="0"/>
                        <a:t>Y</a:t>
                      </a:r>
                      <a:endParaRPr lang="en-GB" sz="2000" b="0" i="0" u="none" strike="noStrike" dirty="0">
                        <a:solidFill>
                          <a:srgbClr val="000000"/>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lang="en-GB" sz="2000" dirty="0" smtClean="0"/>
                        <a:t>N</a:t>
                      </a:r>
                      <a:endParaRPr lang="en-GB" sz="2000" dirty="0">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46071">
                <a:tc>
                  <a:txBody>
                    <a:bodyPr/>
                    <a:lstStyle/>
                    <a:p>
                      <a:pPr algn="l" fontAlgn="b">
                        <a:spcBef>
                          <a:spcPts val="0"/>
                        </a:spcBef>
                        <a:spcAft>
                          <a:spcPts val="0"/>
                        </a:spcAft>
                      </a:pPr>
                      <a:r>
                        <a:rPr lang="en-GB" sz="2000" b="1" u="none" strike="noStrike" dirty="0" smtClean="0">
                          <a:solidFill>
                            <a:srgbClr val="000099"/>
                          </a:solidFill>
                        </a:rPr>
                        <a:t>Overnight carrier</a:t>
                      </a:r>
                      <a:endParaRPr lang="en-GB" sz="2000" b="1" i="0" u="none" strike="noStrike" dirty="0">
                        <a:solidFill>
                          <a:srgbClr val="000099"/>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algn="ctr" fontAlgn="b"/>
                      <a:r>
                        <a:rPr lang="en-GB" sz="2000" b="0" i="0" u="none" strike="noStrike" dirty="0" smtClean="0">
                          <a:solidFill>
                            <a:srgbClr val="000099"/>
                          </a:solidFill>
                          <a:latin typeface="Arial" pitchFamily="34" charset="0"/>
                          <a:cs typeface="Arial" pitchFamily="34" charset="0"/>
                        </a:rPr>
                        <a:t>X</a:t>
                      </a:r>
                      <a:endParaRPr lang="en-GB" sz="2000" b="0" i="0" u="none" strike="noStrike" dirty="0">
                        <a:solidFill>
                          <a:srgbClr val="000099"/>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a:endParaRPr lang="en-GB" sz="2000" dirty="0">
                        <a:solidFill>
                          <a:srgbClr val="000099"/>
                        </a:solidFill>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546071">
                <a:tc>
                  <a:txBody>
                    <a:bodyPr/>
                    <a:lstStyle/>
                    <a:p>
                      <a:pPr algn="l" fontAlgn="b">
                        <a:spcBef>
                          <a:spcPts val="0"/>
                        </a:spcBef>
                        <a:spcAft>
                          <a:spcPts val="0"/>
                        </a:spcAft>
                      </a:pPr>
                      <a:r>
                        <a:rPr lang="en-GB" sz="2000" b="1" u="none" strike="noStrike" dirty="0" smtClean="0">
                          <a:solidFill>
                            <a:srgbClr val="000099"/>
                          </a:solidFill>
                        </a:rPr>
                        <a:t>Weekly delivery</a:t>
                      </a:r>
                      <a:endParaRPr lang="en-GB" sz="2000" b="1" i="0" u="none" strike="noStrike" dirty="0">
                        <a:solidFill>
                          <a:srgbClr val="000099"/>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solidFill>
                      <a:schemeClr val="bg1"/>
                    </a:solidFill>
                  </a:tcPr>
                </a:tc>
                <a:tc>
                  <a:txBody>
                    <a:bodyPr/>
                    <a:lstStyle/>
                    <a:p>
                      <a:pPr algn="ctr" fontAlgn="b"/>
                      <a:r>
                        <a:rPr lang="en-GB" sz="2000" u="none" strike="noStrike" dirty="0" smtClean="0">
                          <a:solidFill>
                            <a:srgbClr val="000099"/>
                          </a:solidFill>
                        </a:rPr>
                        <a:t>X</a:t>
                      </a:r>
                      <a:endParaRPr lang="en-GB" sz="2000" b="0" i="0" u="none" strike="noStrike" dirty="0">
                        <a:solidFill>
                          <a:srgbClr val="000099"/>
                        </a:solidFill>
                        <a:latin typeface="Arial" pitchFamily="34" charset="0"/>
                        <a:cs typeface="Arial" pitchFamily="34" charset="0"/>
                      </a:endParaRPr>
                    </a:p>
                  </a:txBody>
                  <a:tcPr marL="0" marR="0" marT="0" marB="0" anchor="ctr">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solidFill>
                      <a:schemeClr val="bg1"/>
                    </a:solidFill>
                  </a:tcPr>
                </a:tc>
                <a:tc>
                  <a:txBody>
                    <a:bodyPr/>
                    <a:lstStyle/>
                    <a:p>
                      <a:pPr algn="ctr"/>
                      <a:endParaRPr lang="en-GB" sz="2000" dirty="0">
                        <a:solidFill>
                          <a:srgbClr val="000099"/>
                        </a:solidFill>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546071">
                <a:tc>
                  <a:txBody>
                    <a:bodyPr/>
                    <a:lstStyle/>
                    <a:p>
                      <a:pPr algn="l" fontAlgn="b">
                        <a:spcBef>
                          <a:spcPts val="0"/>
                        </a:spcBef>
                        <a:spcAft>
                          <a:spcPts val="0"/>
                        </a:spcAft>
                      </a:pPr>
                      <a:r>
                        <a:rPr lang="en-GB" sz="2000" b="1" u="none" strike="noStrike" dirty="0" smtClean="0">
                          <a:solidFill>
                            <a:srgbClr val="000099"/>
                          </a:solidFill>
                        </a:rPr>
                        <a:t>Daily</a:t>
                      </a:r>
                      <a:r>
                        <a:rPr lang="en-GB" sz="2000" b="1" u="none" strike="noStrike" baseline="0" dirty="0" smtClean="0">
                          <a:solidFill>
                            <a:srgbClr val="000099"/>
                          </a:solidFill>
                        </a:rPr>
                        <a:t> delivery</a:t>
                      </a:r>
                      <a:endParaRPr lang="en-GB" sz="2000" b="1" i="0" u="none" strike="noStrike" dirty="0">
                        <a:solidFill>
                          <a:srgbClr val="000099"/>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solidFill>
                      <a:schemeClr val="bg1"/>
                    </a:solidFill>
                  </a:tcPr>
                </a:tc>
                <a:tc>
                  <a:txBody>
                    <a:bodyPr/>
                    <a:lstStyle/>
                    <a:p>
                      <a:pPr algn="ctr"/>
                      <a:r>
                        <a:rPr lang="en-GB" sz="2000" dirty="0" smtClean="0">
                          <a:solidFill>
                            <a:srgbClr val="000099"/>
                          </a:solidFill>
                          <a:latin typeface="Arial" pitchFamily="34" charset="0"/>
                          <a:cs typeface="Arial" pitchFamily="34" charset="0"/>
                        </a:rPr>
                        <a:t>X</a:t>
                      </a:r>
                      <a:endParaRPr lang="en-GB" sz="2000" dirty="0">
                        <a:solidFill>
                          <a:srgbClr val="000099"/>
                        </a:solidFill>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546071">
                <a:tc>
                  <a:txBody>
                    <a:bodyPr/>
                    <a:lstStyle/>
                    <a:p>
                      <a:pPr algn="l" fontAlgn="b">
                        <a:spcBef>
                          <a:spcPts val="0"/>
                        </a:spcBef>
                        <a:spcAft>
                          <a:spcPts val="0"/>
                        </a:spcAft>
                      </a:pPr>
                      <a:r>
                        <a:rPr lang="en-GB" sz="2000" b="1" u="none" strike="noStrike" dirty="0" smtClean="0">
                          <a:solidFill>
                            <a:srgbClr val="000099"/>
                          </a:solidFill>
                        </a:rPr>
                        <a:t>Estate</a:t>
                      </a:r>
                      <a:r>
                        <a:rPr lang="en-GB" sz="2000" b="1" u="none" strike="noStrike" baseline="0" dirty="0" smtClean="0">
                          <a:solidFill>
                            <a:srgbClr val="000099"/>
                          </a:solidFill>
                        </a:rPr>
                        <a:t> car</a:t>
                      </a:r>
                      <a:endParaRPr lang="en-GB" sz="2000" b="1" i="0" u="none" strike="noStrike" dirty="0">
                        <a:solidFill>
                          <a:srgbClr val="000099"/>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2000" b="0" i="0" u="none" strike="noStrike" dirty="0" smtClean="0">
                          <a:solidFill>
                            <a:srgbClr val="000099"/>
                          </a:solidFill>
                          <a:latin typeface="Arial" pitchFamily="34" charset="0"/>
                          <a:cs typeface="Arial" pitchFamily="34" charset="0"/>
                        </a:rPr>
                        <a:t>X</a:t>
                      </a:r>
                      <a:endParaRPr lang="en-GB" sz="2000" b="0" i="0" u="none" strike="noStrike" dirty="0">
                        <a:solidFill>
                          <a:srgbClr val="000099"/>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2519" y="5082590"/>
            <a:ext cx="2338963" cy="1618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 Placeholder 1"/>
          <p:cNvSpPr>
            <a:spLocks noGrp="1"/>
          </p:cNvSpPr>
          <p:nvPr>
            <p:ph type="body" sz="quarter" idx="15"/>
          </p:nvPr>
        </p:nvSpPr>
        <p:spPr/>
        <p:txBody>
          <a:bodyPr/>
          <a:lstStyle/>
          <a:p>
            <a:r>
              <a:rPr lang="en-GB" dirty="0"/>
              <a:t>Requirements: Delivering goods from warehouse to shops</a:t>
            </a:r>
          </a:p>
          <a:p>
            <a:pPr lvl="1"/>
            <a:r>
              <a:rPr lang="en-GB" dirty="0" smtClean="0"/>
              <a:t>For </a:t>
            </a:r>
            <a:r>
              <a:rPr lang="en-GB" dirty="0"/>
              <a:t>each shop’s delivery schedule we look to see how far away the shop is from the warehouse then we go through each item on the </a:t>
            </a:r>
            <a:r>
              <a:rPr lang="en-GB" dirty="0" smtClean="0"/>
              <a:t>schedule.</a:t>
            </a:r>
          </a:p>
          <a:p>
            <a:pPr lvl="1"/>
            <a:r>
              <a:rPr lang="en-GB" dirty="0" smtClean="0"/>
              <a:t>If </a:t>
            </a:r>
            <a:r>
              <a:rPr lang="en-GB" dirty="0"/>
              <a:t>the shop is further than 10 miles away we add the item to the next weekly delivery for that area, unless it’s a rush order in which case we send it by overnight </a:t>
            </a:r>
            <a:r>
              <a:rPr lang="en-GB" dirty="0" smtClean="0"/>
              <a:t>carrier.</a:t>
            </a:r>
          </a:p>
          <a:p>
            <a:pPr lvl="1"/>
            <a:r>
              <a:rPr lang="en-GB" dirty="0" smtClean="0"/>
              <a:t>When </a:t>
            </a:r>
            <a:r>
              <a:rPr lang="en-GB" dirty="0"/>
              <a:t>we have an item to be delivered locally (i.e. less than or equal to 10 miles) we add it to the next day’s delivery. </a:t>
            </a:r>
            <a:endParaRPr lang="en-GB" dirty="0" smtClean="0"/>
          </a:p>
          <a:p>
            <a:pPr lvl="1"/>
            <a:r>
              <a:rPr lang="en-GB" dirty="0" smtClean="0"/>
              <a:t>However</a:t>
            </a:r>
            <a:r>
              <a:rPr lang="en-GB" dirty="0"/>
              <a:t>, all items that are over the weight limit will need to go by special delivery.</a:t>
            </a:r>
          </a:p>
          <a:p>
            <a:endParaRPr lang="en-GB" dirty="0"/>
          </a:p>
        </p:txBody>
      </p:sp>
      <p:sp>
        <p:nvSpPr>
          <p:cNvPr id="44034" name="Rectangle 6"/>
          <p:cNvSpPr>
            <a:spLocks noGrp="1" noChangeArrowheads="1"/>
          </p:cNvSpPr>
          <p:nvPr>
            <p:ph type="title"/>
          </p:nvPr>
        </p:nvSpPr>
        <p:spPr/>
        <p:txBody>
          <a:bodyPr/>
          <a:lstStyle/>
          <a:p>
            <a:pPr eaLnBrk="1" hangingPunct="1"/>
            <a:r>
              <a:rPr lang="en-GB" dirty="0" smtClean="0"/>
              <a:t>Further Example</a:t>
            </a:r>
          </a:p>
        </p:txBody>
      </p:sp>
      <p:pic>
        <p:nvPicPr>
          <p:cNvPr id="8" name="Picture 2"/>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77683" y="5042340"/>
            <a:ext cx="1510170" cy="1699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80000" y="1080000"/>
            <a:ext cx="8820000" cy="5853363"/>
          </a:xfrm>
        </p:spPr>
        <p:txBody>
          <a:bodyPr>
            <a:normAutofit/>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r>
              <a:rPr lang="en-GB" dirty="0" smtClean="0"/>
              <a:t>Indifference symbol (</a:t>
            </a:r>
            <a:r>
              <a:rPr lang="en-GB" dirty="0" smtClean="0">
                <a:sym typeface="Symbol"/>
              </a:rPr>
              <a:t>–)</a:t>
            </a:r>
            <a:r>
              <a:rPr lang="en-GB" dirty="0" smtClean="0"/>
              <a:t> means either Y or N</a:t>
            </a:r>
          </a:p>
          <a:p>
            <a:r>
              <a:rPr lang="en-GB" dirty="0" smtClean="0"/>
              <a:t>Else symbol (E) indicates any other combination not explicitly specified in rules</a:t>
            </a:r>
          </a:p>
          <a:p>
            <a:r>
              <a:rPr lang="en-GB" dirty="0" smtClean="0"/>
              <a:t>Use of indifference and ‘else’ reduces condition entries but increases risk of missing something</a:t>
            </a:r>
            <a:endParaRPr lang="en-GB" dirty="0"/>
          </a:p>
        </p:txBody>
      </p:sp>
      <p:sp>
        <p:nvSpPr>
          <p:cNvPr id="45058" name="Rectangle 40"/>
          <p:cNvSpPr>
            <a:spLocks noGrp="1" noChangeArrowheads="1"/>
          </p:cNvSpPr>
          <p:nvPr>
            <p:ph type="title"/>
          </p:nvPr>
        </p:nvSpPr>
        <p:spPr/>
        <p:txBody>
          <a:bodyPr/>
          <a:lstStyle/>
          <a:p>
            <a:r>
              <a:rPr lang="en-GB" dirty="0" smtClean="0"/>
              <a:t>Indifference Symbol and Else Rule</a:t>
            </a:r>
          </a:p>
        </p:txBody>
      </p:sp>
      <p:graphicFrame>
        <p:nvGraphicFramePr>
          <p:cNvPr id="47" name="Table 46"/>
          <p:cNvGraphicFramePr>
            <a:graphicFrameLocks noGrp="1"/>
          </p:cNvGraphicFramePr>
          <p:nvPr>
            <p:extLst>
              <p:ext uri="{D42A27DB-BD31-4B8C-83A1-F6EECF244321}">
                <p14:modId xmlns:p14="http://schemas.microsoft.com/office/powerpoint/2010/main" val="1136087974"/>
              </p:ext>
            </p:extLst>
          </p:nvPr>
        </p:nvGraphicFramePr>
        <p:xfrm>
          <a:off x="1918385" y="1021817"/>
          <a:ext cx="5307231" cy="3901873"/>
        </p:xfrm>
        <a:graphic>
          <a:graphicData uri="http://schemas.openxmlformats.org/drawingml/2006/table">
            <a:tbl>
              <a:tblPr>
                <a:effectLst>
                  <a:outerShdw blurRad="50800" dist="76200" dir="2700000" algn="tl" rotWithShape="0">
                    <a:prstClr val="black">
                      <a:alpha val="40000"/>
                    </a:prstClr>
                  </a:outerShdw>
                </a:effectLst>
                <a:tableStyleId>{616DA210-FB5B-4158-B5E0-FEB733F419BA}</a:tableStyleId>
              </a:tblPr>
              <a:tblGrid>
                <a:gridCol w="2789183">
                  <a:extLst>
                    <a:ext uri="{9D8B030D-6E8A-4147-A177-3AD203B41FA5}">
                      <a16:colId xmlns:a16="http://schemas.microsoft.com/office/drawing/2014/main" val="20000"/>
                    </a:ext>
                  </a:extLst>
                </a:gridCol>
                <a:gridCol w="671480">
                  <a:extLst>
                    <a:ext uri="{9D8B030D-6E8A-4147-A177-3AD203B41FA5}">
                      <a16:colId xmlns:a16="http://schemas.microsoft.com/office/drawing/2014/main" val="20001"/>
                    </a:ext>
                  </a:extLst>
                </a:gridCol>
                <a:gridCol w="640958">
                  <a:extLst>
                    <a:ext uri="{9D8B030D-6E8A-4147-A177-3AD203B41FA5}">
                      <a16:colId xmlns:a16="http://schemas.microsoft.com/office/drawing/2014/main" val="20002"/>
                    </a:ext>
                  </a:extLst>
                </a:gridCol>
                <a:gridCol w="640958">
                  <a:extLst>
                    <a:ext uri="{9D8B030D-6E8A-4147-A177-3AD203B41FA5}">
                      <a16:colId xmlns:a16="http://schemas.microsoft.com/office/drawing/2014/main" val="20003"/>
                    </a:ext>
                  </a:extLst>
                </a:gridCol>
                <a:gridCol w="564652">
                  <a:extLst>
                    <a:ext uri="{9D8B030D-6E8A-4147-A177-3AD203B41FA5}">
                      <a16:colId xmlns:a16="http://schemas.microsoft.com/office/drawing/2014/main" val="20004"/>
                    </a:ext>
                  </a:extLst>
                </a:gridCol>
              </a:tblGrid>
              <a:tr h="364707">
                <a:tc rowSpan="2">
                  <a:txBody>
                    <a:bodyPr/>
                    <a:lstStyle/>
                    <a:p>
                      <a:pPr algn="ctr" fontAlgn="ctr"/>
                      <a:endParaRPr lang="en-GB" sz="2000" b="1"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gridSpan="4">
                  <a:txBody>
                    <a:bodyPr/>
                    <a:lstStyle/>
                    <a:p>
                      <a:pPr algn="ctr" fontAlgn="b"/>
                      <a:r>
                        <a:rPr lang="en-GB" sz="2000" b="1" u="none" strike="noStrike" dirty="0" smtClean="0"/>
                        <a:t>Rules</a:t>
                      </a:r>
                      <a:endParaRPr lang="en-GB" sz="2000" b="1"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DDDDD"/>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423172">
                <a:tc vMerge="1">
                  <a:txBody>
                    <a:bodyPr/>
                    <a:lstStyle/>
                    <a:p>
                      <a:endParaRPr lang="en-GB"/>
                    </a:p>
                  </a:txBody>
                  <a:tcPr/>
                </a:tc>
                <a:tc>
                  <a:txBody>
                    <a:bodyPr/>
                    <a:lstStyle/>
                    <a:p>
                      <a:pPr algn="ctr" fontAlgn="b"/>
                      <a:r>
                        <a:rPr lang="en-GB" sz="2000" b="1" u="none" strike="noStrike" dirty="0"/>
                        <a:t>1</a:t>
                      </a:r>
                      <a:endParaRPr lang="en-GB" sz="2000" b="1"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DDDDDD"/>
                    </a:solidFill>
                  </a:tcPr>
                </a:tc>
                <a:tc>
                  <a:txBody>
                    <a:bodyPr/>
                    <a:lstStyle/>
                    <a:p>
                      <a:pPr algn="ctr" fontAlgn="b"/>
                      <a:r>
                        <a:rPr lang="en-GB" sz="2000" b="1" u="none" strike="noStrike" dirty="0"/>
                        <a:t>2</a:t>
                      </a:r>
                      <a:endParaRPr lang="en-GB" sz="2000" b="1" i="0" u="none" strike="noStrike" dirty="0">
                        <a:solidFill>
                          <a:srgbClr val="000000"/>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rgbClr val="DDDDDD"/>
                    </a:solidFill>
                  </a:tcPr>
                </a:tc>
                <a:tc>
                  <a:txBody>
                    <a:bodyPr/>
                    <a:lstStyle/>
                    <a:p>
                      <a:pPr algn="ctr" fontAlgn="b"/>
                      <a:r>
                        <a:rPr lang="en-GB" sz="2000" b="1" u="none" strike="noStrike" dirty="0"/>
                        <a:t>3</a:t>
                      </a:r>
                      <a:endParaRPr lang="en-GB" sz="2000" b="1" i="0" u="none" strike="noStrike" dirty="0">
                        <a:solidFill>
                          <a:srgbClr val="000000"/>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rgbClr val="DDDDDD"/>
                    </a:solidFill>
                  </a:tcPr>
                </a:tc>
                <a:tc>
                  <a:txBody>
                    <a:bodyPr/>
                    <a:lstStyle/>
                    <a:p>
                      <a:pPr algn="ctr"/>
                      <a:r>
                        <a:rPr lang="en-GB" sz="2000" b="1" dirty="0" smtClean="0">
                          <a:latin typeface="+mn-lt"/>
                          <a:cs typeface="+mn-cs"/>
                        </a:rPr>
                        <a:t>E</a:t>
                      </a:r>
                      <a:endParaRPr lang="en-GB" sz="2000" b="1" dirty="0">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1"/>
                  </a:ext>
                </a:extLst>
              </a:tr>
              <a:tr h="505102">
                <a:tc>
                  <a:txBody>
                    <a:bodyPr/>
                    <a:lstStyle/>
                    <a:p>
                      <a:pPr algn="l" fontAlgn="b">
                        <a:spcBef>
                          <a:spcPts val="0"/>
                        </a:spcBef>
                        <a:spcAft>
                          <a:spcPts val="0"/>
                        </a:spcAft>
                      </a:pPr>
                      <a:r>
                        <a:rPr lang="en-GB" sz="2000" b="1" u="none" strike="noStrike" dirty="0" smtClean="0"/>
                        <a:t>Further than 10 miles</a:t>
                      </a:r>
                      <a:endParaRPr lang="en-GB" sz="2000" b="1" i="0" u="none" strike="noStrike" dirty="0">
                        <a:solidFill>
                          <a:srgbClr val="000000"/>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algn="ctr" fontAlgn="b">
                        <a:spcBef>
                          <a:spcPts val="0"/>
                        </a:spcBef>
                        <a:spcAft>
                          <a:spcPts val="0"/>
                        </a:spcAft>
                      </a:pPr>
                      <a:r>
                        <a:rPr lang="en-GB" sz="2000" u="none" strike="noStrike" dirty="0" smtClean="0"/>
                        <a:t>Y</a:t>
                      </a:r>
                      <a:endParaRPr lang="en-GB" sz="2000" b="0"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algn="ctr" fontAlgn="b">
                        <a:spcBef>
                          <a:spcPts val="0"/>
                        </a:spcBef>
                        <a:spcAft>
                          <a:spcPts val="0"/>
                        </a:spcAft>
                      </a:pPr>
                      <a:r>
                        <a:rPr lang="en-GB" sz="2000" u="none" strike="noStrike" dirty="0" smtClean="0"/>
                        <a:t>Y</a:t>
                      </a:r>
                      <a:endParaRPr lang="en-GB" sz="2000" b="0" i="0" u="none" strike="noStrike" dirty="0">
                        <a:solidFill>
                          <a:srgbClr val="000000"/>
                        </a:solidFill>
                        <a:latin typeface="Arial" pitchFamily="34" charset="0"/>
                        <a:cs typeface="Arial" pitchFamily="34" charset="0"/>
                      </a:endParaRPr>
                    </a:p>
                  </a:txBody>
                  <a:tcPr marL="0" marR="0" marT="0"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b"/>
                      <a:r>
                        <a:rPr lang="en-GB" sz="2000" u="none" strike="noStrike" dirty="0" smtClean="0"/>
                        <a:t>N</a:t>
                      </a:r>
                      <a:endParaRPr lang="en-GB" sz="2000" b="0" i="0" u="none" strike="noStrike" dirty="0">
                        <a:solidFill>
                          <a:srgbClr val="000000"/>
                        </a:solidFill>
                        <a:latin typeface="Arial" pitchFamily="34" charset="0"/>
                        <a:cs typeface="Arial" pitchFamily="34" charset="0"/>
                      </a:endParaRPr>
                    </a:p>
                  </a:txBody>
                  <a:tcPr marL="0" marR="0" marT="0"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a:endParaRPr lang="en-GB" sz="2000" dirty="0">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2"/>
                  </a:ext>
                </a:extLst>
              </a:tr>
              <a:tr h="449070">
                <a:tc>
                  <a:txBody>
                    <a:bodyPr/>
                    <a:lstStyle/>
                    <a:p>
                      <a:pPr algn="l" fontAlgn="b">
                        <a:spcBef>
                          <a:spcPts val="0"/>
                        </a:spcBef>
                        <a:spcAft>
                          <a:spcPts val="0"/>
                        </a:spcAft>
                      </a:pPr>
                      <a:r>
                        <a:rPr lang="en-GB" sz="2000" b="1" i="0" u="none" strike="noStrike" dirty="0" smtClean="0">
                          <a:solidFill>
                            <a:srgbClr val="000000"/>
                          </a:solidFill>
                          <a:latin typeface="Arial" pitchFamily="34" charset="0"/>
                          <a:cs typeface="Arial" pitchFamily="34" charset="0"/>
                        </a:rPr>
                        <a:t>Rush order</a:t>
                      </a:r>
                      <a:endParaRPr lang="en-GB" sz="2000" b="1" i="0" u="none" strike="noStrike" dirty="0">
                        <a:solidFill>
                          <a:srgbClr val="000000"/>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pPr algn="ctr" fontAlgn="b"/>
                      <a:r>
                        <a:rPr lang="en-GB" sz="2000" b="0" i="0" u="none" strike="noStrike" dirty="0" smtClean="0">
                          <a:solidFill>
                            <a:srgbClr val="000000"/>
                          </a:solidFill>
                          <a:latin typeface="Arial" pitchFamily="34" charset="0"/>
                          <a:cs typeface="Arial" pitchFamily="34" charset="0"/>
                        </a:rPr>
                        <a:t>Y</a:t>
                      </a:r>
                      <a:endParaRPr lang="en-GB" sz="2000" b="0"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solidFill>
                      <a:schemeClr val="bg1"/>
                    </a:solidFill>
                  </a:tcPr>
                </a:tc>
                <a:tc>
                  <a:txBody>
                    <a:bodyPr/>
                    <a:lstStyle/>
                    <a:p>
                      <a:pPr algn="ctr" fontAlgn="b"/>
                      <a:r>
                        <a:rPr lang="en-GB" sz="2000" b="0" i="0" u="none" strike="noStrike" dirty="0" smtClean="0">
                          <a:solidFill>
                            <a:srgbClr val="000000"/>
                          </a:solidFill>
                          <a:latin typeface="Arial" pitchFamily="34" charset="0"/>
                          <a:cs typeface="Arial" pitchFamily="34" charset="0"/>
                        </a:rPr>
                        <a:t>N</a:t>
                      </a:r>
                      <a:endParaRPr lang="en-GB" sz="2000" b="0" i="0" u="none" strike="noStrike" dirty="0">
                        <a:solidFill>
                          <a:srgbClr val="000000"/>
                        </a:solidFill>
                        <a:latin typeface="Arial" pitchFamily="34" charset="0"/>
                        <a:cs typeface="Arial" pitchFamily="34" charset="0"/>
                      </a:endParaRPr>
                    </a:p>
                  </a:txBody>
                  <a:tcPr marL="0" marR="0" marT="0" marB="0" anchor="ctr">
                    <a:solidFill>
                      <a:schemeClr val="bg1"/>
                    </a:solidFill>
                  </a:tcPr>
                </a:tc>
                <a:tc>
                  <a:txBody>
                    <a:bodyPr/>
                    <a:lstStyle/>
                    <a:p>
                      <a:pPr algn="ctr" fontAlgn="b"/>
                      <a:r>
                        <a:rPr lang="en-GB" sz="2000" b="0" i="0" u="none" strike="noStrike" dirty="0" smtClean="0">
                          <a:solidFill>
                            <a:srgbClr val="000000"/>
                          </a:solidFill>
                          <a:latin typeface="Arial" pitchFamily="34" charset="0"/>
                          <a:cs typeface="Arial" pitchFamily="34" charset="0"/>
                          <a:sym typeface="Symbol"/>
                        </a:rPr>
                        <a:t>–</a:t>
                      </a:r>
                      <a:endParaRPr lang="en-GB" sz="2000" b="0" i="0" u="none" strike="noStrike" dirty="0">
                        <a:solidFill>
                          <a:srgbClr val="000000"/>
                        </a:solidFill>
                        <a:latin typeface="Arial" pitchFamily="34" charset="0"/>
                        <a:cs typeface="Arial" pitchFamily="34" charset="0"/>
                      </a:endParaRPr>
                    </a:p>
                  </a:txBody>
                  <a:tcPr marL="0" marR="0" marT="0" marB="0" anchor="ctr">
                    <a:solidFill>
                      <a:schemeClr val="bg1"/>
                    </a:solidFill>
                  </a:tcPr>
                </a:tc>
                <a:tc>
                  <a:txBody>
                    <a:bodyPr/>
                    <a:lstStyle/>
                    <a:p>
                      <a:pPr algn="ctr"/>
                      <a:endParaRPr lang="en-GB" sz="2000" dirty="0">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449070">
                <a:tc>
                  <a:txBody>
                    <a:bodyPr/>
                    <a:lstStyle/>
                    <a:p>
                      <a:pPr algn="l" fontAlgn="b">
                        <a:spcBef>
                          <a:spcPts val="0"/>
                        </a:spcBef>
                        <a:spcAft>
                          <a:spcPts val="0"/>
                        </a:spcAft>
                      </a:pPr>
                      <a:r>
                        <a:rPr lang="en-GB" sz="2000" b="1" u="none" strike="noStrike" dirty="0" smtClean="0"/>
                        <a:t>Over weight limit</a:t>
                      </a:r>
                      <a:endParaRPr lang="en-GB" sz="2000" b="1" i="0" u="none" strike="noStrike" dirty="0">
                        <a:solidFill>
                          <a:srgbClr val="000000"/>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2000" u="none" strike="noStrike" dirty="0" smtClean="0"/>
                        <a:t>N</a:t>
                      </a:r>
                      <a:endParaRPr lang="en-GB" sz="2000" b="0"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2000" u="none" strike="noStrike" dirty="0" smtClean="0"/>
                        <a:t>N</a:t>
                      </a:r>
                      <a:endParaRPr lang="en-GB" sz="2000" b="0" i="0" u="none" strike="noStrike" dirty="0">
                        <a:solidFill>
                          <a:srgbClr val="000000"/>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2000" u="none" strike="noStrike" dirty="0" smtClean="0"/>
                        <a:t>N</a:t>
                      </a:r>
                      <a:endParaRPr lang="en-GB" sz="2000" b="0" i="0" u="none" strike="noStrike" dirty="0">
                        <a:solidFill>
                          <a:srgbClr val="000000"/>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GB" sz="2000" dirty="0">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27688">
                <a:tc>
                  <a:txBody>
                    <a:bodyPr/>
                    <a:lstStyle/>
                    <a:p>
                      <a:pPr algn="l" fontAlgn="b">
                        <a:spcBef>
                          <a:spcPts val="0"/>
                        </a:spcBef>
                        <a:spcAft>
                          <a:spcPts val="0"/>
                        </a:spcAft>
                      </a:pPr>
                      <a:r>
                        <a:rPr lang="en-GB" sz="2000" b="1" u="none" strike="noStrike" dirty="0" smtClean="0">
                          <a:solidFill>
                            <a:srgbClr val="000099"/>
                          </a:solidFill>
                        </a:rPr>
                        <a:t>Overnight carrier</a:t>
                      </a:r>
                      <a:endParaRPr lang="en-GB" sz="2000" b="1" i="0" u="none" strike="noStrike" dirty="0">
                        <a:solidFill>
                          <a:srgbClr val="000099"/>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algn="ctr" fontAlgn="b"/>
                      <a:r>
                        <a:rPr lang="en-GB" sz="2000" b="0" i="0" u="none" strike="noStrike" dirty="0" smtClean="0">
                          <a:solidFill>
                            <a:srgbClr val="000099"/>
                          </a:solidFill>
                          <a:latin typeface="Arial" pitchFamily="34" charset="0"/>
                          <a:cs typeface="Arial" pitchFamily="34" charset="0"/>
                        </a:rPr>
                        <a:t>X</a:t>
                      </a:r>
                      <a:endParaRPr lang="en-GB" sz="2000" b="0" i="0" u="none" strike="noStrike" dirty="0">
                        <a:solidFill>
                          <a:srgbClr val="000099"/>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a:endParaRPr lang="en-GB" sz="2000" dirty="0">
                        <a:solidFill>
                          <a:srgbClr val="000099"/>
                        </a:solidFill>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5"/>
                  </a:ext>
                </a:extLst>
              </a:tr>
              <a:tr h="427688">
                <a:tc>
                  <a:txBody>
                    <a:bodyPr/>
                    <a:lstStyle/>
                    <a:p>
                      <a:pPr algn="l" fontAlgn="b">
                        <a:spcBef>
                          <a:spcPts val="0"/>
                        </a:spcBef>
                        <a:spcAft>
                          <a:spcPts val="0"/>
                        </a:spcAft>
                      </a:pPr>
                      <a:r>
                        <a:rPr lang="en-GB" sz="2000" b="1" u="none" strike="noStrike" dirty="0" smtClean="0">
                          <a:solidFill>
                            <a:srgbClr val="000099"/>
                          </a:solidFill>
                        </a:rPr>
                        <a:t>Weekly delivery</a:t>
                      </a:r>
                      <a:endParaRPr lang="en-GB" sz="2000" b="1" i="0" u="none" strike="noStrike" dirty="0">
                        <a:solidFill>
                          <a:srgbClr val="000099"/>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solidFill>
                      <a:schemeClr val="bg1"/>
                    </a:solidFill>
                  </a:tcPr>
                </a:tc>
                <a:tc>
                  <a:txBody>
                    <a:bodyPr/>
                    <a:lstStyle/>
                    <a:p>
                      <a:pPr algn="ctr" fontAlgn="b"/>
                      <a:r>
                        <a:rPr lang="en-GB" sz="2000" u="none" strike="noStrike" dirty="0" smtClean="0">
                          <a:solidFill>
                            <a:srgbClr val="000099"/>
                          </a:solidFill>
                        </a:rPr>
                        <a:t>X</a:t>
                      </a:r>
                      <a:endParaRPr lang="en-GB" sz="2000" b="0" i="0" u="none" strike="noStrike" dirty="0">
                        <a:solidFill>
                          <a:srgbClr val="000099"/>
                        </a:solidFill>
                        <a:latin typeface="Arial" pitchFamily="34" charset="0"/>
                        <a:cs typeface="Arial" pitchFamily="34" charset="0"/>
                      </a:endParaRPr>
                    </a:p>
                  </a:txBody>
                  <a:tcPr marL="0" marR="0" marT="0" marB="0" anchor="ctr">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solidFill>
                      <a:schemeClr val="bg1"/>
                    </a:solidFill>
                  </a:tcPr>
                </a:tc>
                <a:tc>
                  <a:txBody>
                    <a:bodyPr/>
                    <a:lstStyle/>
                    <a:p>
                      <a:pPr algn="ctr"/>
                      <a:endParaRPr lang="en-GB" sz="2000" dirty="0">
                        <a:solidFill>
                          <a:srgbClr val="000099"/>
                        </a:solidFill>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427688">
                <a:tc>
                  <a:txBody>
                    <a:bodyPr/>
                    <a:lstStyle/>
                    <a:p>
                      <a:pPr algn="l" fontAlgn="b">
                        <a:spcBef>
                          <a:spcPts val="0"/>
                        </a:spcBef>
                        <a:spcAft>
                          <a:spcPts val="0"/>
                        </a:spcAft>
                      </a:pPr>
                      <a:r>
                        <a:rPr lang="en-GB" sz="2000" b="1" u="none" strike="noStrike" dirty="0" smtClean="0">
                          <a:solidFill>
                            <a:srgbClr val="000099"/>
                          </a:solidFill>
                        </a:rPr>
                        <a:t>Daily</a:t>
                      </a:r>
                      <a:r>
                        <a:rPr lang="en-GB" sz="2000" b="1" u="none" strike="noStrike" baseline="0" dirty="0" smtClean="0">
                          <a:solidFill>
                            <a:srgbClr val="000099"/>
                          </a:solidFill>
                        </a:rPr>
                        <a:t> delivery</a:t>
                      </a:r>
                      <a:endParaRPr lang="en-GB" sz="2000" b="1" i="0" u="none" strike="noStrike" dirty="0">
                        <a:solidFill>
                          <a:srgbClr val="000099"/>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solidFill>
                      <a:schemeClr val="bg1"/>
                    </a:solidFill>
                  </a:tcPr>
                </a:tc>
                <a:tc>
                  <a:txBody>
                    <a:bodyPr/>
                    <a:lstStyle/>
                    <a:p>
                      <a:pPr algn="ctr" fontAlgn="b"/>
                      <a:r>
                        <a:rPr lang="en-GB" sz="2000" b="0" i="0" u="none" strike="noStrike" dirty="0">
                          <a:solidFill>
                            <a:srgbClr val="000099"/>
                          </a:solidFill>
                          <a:latin typeface="Arial" pitchFamily="34" charset="0"/>
                          <a:cs typeface="Arial" pitchFamily="34" charset="0"/>
                        </a:rPr>
                        <a:t>X</a:t>
                      </a:r>
                    </a:p>
                  </a:txBody>
                  <a:tcPr marL="0" marR="0" marT="0" marB="0" anchor="ctr">
                    <a:solidFill>
                      <a:schemeClr val="bg1"/>
                    </a:solidFill>
                  </a:tcPr>
                </a:tc>
                <a:tc>
                  <a:txBody>
                    <a:bodyPr/>
                    <a:lstStyle/>
                    <a:p>
                      <a:pPr algn="ctr"/>
                      <a:endParaRPr lang="en-GB" sz="2000" dirty="0">
                        <a:solidFill>
                          <a:srgbClr val="000099"/>
                        </a:solidFill>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427688">
                <a:tc>
                  <a:txBody>
                    <a:bodyPr/>
                    <a:lstStyle/>
                    <a:p>
                      <a:pPr algn="l" fontAlgn="b">
                        <a:spcBef>
                          <a:spcPts val="0"/>
                        </a:spcBef>
                        <a:spcAft>
                          <a:spcPts val="0"/>
                        </a:spcAft>
                      </a:pPr>
                      <a:r>
                        <a:rPr lang="en-GB" sz="2000" b="1" u="none" strike="noStrike" dirty="0" smtClean="0">
                          <a:solidFill>
                            <a:srgbClr val="000099"/>
                          </a:solidFill>
                        </a:rPr>
                        <a:t>Special</a:t>
                      </a:r>
                      <a:r>
                        <a:rPr lang="en-GB" sz="2000" b="1" u="none" strike="noStrike" baseline="0" dirty="0" smtClean="0">
                          <a:solidFill>
                            <a:srgbClr val="000099"/>
                          </a:solidFill>
                        </a:rPr>
                        <a:t> delivery</a:t>
                      </a:r>
                      <a:endParaRPr lang="en-GB" sz="2000" b="1" i="0" u="none" strike="noStrike" dirty="0">
                        <a:solidFill>
                          <a:srgbClr val="000099"/>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2000" b="0" i="0" u="none" strike="noStrike" dirty="0" smtClean="0">
                          <a:solidFill>
                            <a:srgbClr val="000099"/>
                          </a:solidFill>
                          <a:latin typeface="Arial" pitchFamily="34" charset="0"/>
                          <a:cs typeface="Arial" pitchFamily="34" charset="0"/>
                        </a:rPr>
                        <a:t>X</a:t>
                      </a:r>
                      <a:endParaRPr lang="en-GB" sz="2000" b="0" i="0" u="none" strike="noStrike" dirty="0">
                        <a:solidFill>
                          <a:srgbClr val="000099"/>
                        </a:solidFill>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sz="quarter" idx="15"/>
          </p:nvPr>
        </p:nvSpPr>
        <p:spPr>
          <a:xfrm>
            <a:off x="180000" y="1080000"/>
            <a:ext cx="8820000" cy="5625600"/>
          </a:xfrm>
        </p:spPr>
        <p:txBody>
          <a:bodyPr>
            <a:normAutofit/>
          </a:bodyPr>
          <a:lstStyle/>
          <a:p>
            <a:pPr marL="0" indent="0">
              <a:buNone/>
            </a:pPr>
            <a:endParaRPr lang="en-GB" dirty="0" smtClean="0"/>
          </a:p>
          <a:p>
            <a:pPr marL="0" indent="0">
              <a:buNone/>
            </a:pPr>
            <a:r>
              <a:rPr lang="en-GB" dirty="0"/>
              <a:t/>
            </a:r>
            <a:br>
              <a:rPr lang="en-GB" dirty="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endParaRPr lang="en-GB" dirty="0" smtClean="0"/>
          </a:p>
          <a:p>
            <a:endParaRPr lang="en-GB" dirty="0" smtClean="0"/>
          </a:p>
          <a:p>
            <a:r>
              <a:rPr lang="en-GB" dirty="0" smtClean="0"/>
              <a:t>Draw a decision table to show the minimum tests required to generate each action</a:t>
            </a:r>
          </a:p>
        </p:txBody>
      </p:sp>
      <p:sp>
        <p:nvSpPr>
          <p:cNvPr id="46082" name="Rectangle 6"/>
          <p:cNvSpPr>
            <a:spLocks noGrp="1" noChangeArrowheads="1"/>
          </p:cNvSpPr>
          <p:nvPr>
            <p:ph type="title"/>
          </p:nvPr>
        </p:nvSpPr>
        <p:spPr/>
        <p:txBody>
          <a:bodyPr/>
          <a:lstStyle/>
          <a:p>
            <a:r>
              <a:rPr lang="en-GB" dirty="0" smtClean="0"/>
              <a:t>Decision Table Exercise</a:t>
            </a:r>
          </a:p>
        </p:txBody>
      </p:sp>
      <p:sp>
        <p:nvSpPr>
          <p:cNvPr id="5" name="Rectangle 3"/>
          <p:cNvSpPr txBox="1">
            <a:spLocks noChangeArrowheads="1"/>
          </p:cNvSpPr>
          <p:nvPr/>
        </p:nvSpPr>
        <p:spPr>
          <a:xfrm>
            <a:off x="478302" y="1186680"/>
            <a:ext cx="8018584" cy="4482600"/>
          </a:xfrm>
          <a:prstGeom prst="rect">
            <a:avLst/>
          </a:prstGeom>
          <a:solidFill>
            <a:schemeClr val="tx2">
              <a:lumMod val="20000"/>
              <a:lumOff val="80000"/>
            </a:schemeClr>
          </a:solidFill>
          <a:ln w="25400">
            <a:solidFill>
              <a:schemeClr val="tx1"/>
            </a:solidFill>
          </a:ln>
          <a:effectLst>
            <a:outerShdw blurRad="50800" dist="76200" dir="2700000" algn="tl"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1200"/>
              </a:spcBef>
              <a:buNone/>
            </a:pPr>
            <a:r>
              <a:rPr lang="en-GB" b="0" dirty="0" smtClean="0"/>
              <a:t>Cheques </a:t>
            </a:r>
            <a:r>
              <a:rPr lang="en-GB" b="0" dirty="0"/>
              <a:t>are assessed and processed by the bank as follows: </a:t>
            </a:r>
          </a:p>
          <a:p>
            <a:pPr marL="0" indent="0">
              <a:lnSpc>
                <a:spcPct val="110000"/>
              </a:lnSpc>
              <a:spcBef>
                <a:spcPts val="600"/>
              </a:spcBef>
              <a:spcAft>
                <a:spcPts val="600"/>
              </a:spcAft>
              <a:buNone/>
            </a:pPr>
            <a:r>
              <a:rPr lang="en-GB" b="0" dirty="0"/>
              <a:t>In order for the account to be debited, the account number is checked first. It must be valid with the correct matching signature and sufficient funds for the cheque to be </a:t>
            </a:r>
            <a:r>
              <a:rPr lang="en-GB" b="0" dirty="0" smtClean="0"/>
              <a:t>processed</a:t>
            </a:r>
            <a:endParaRPr lang="en-GB" b="0" dirty="0"/>
          </a:p>
          <a:p>
            <a:pPr marL="0" indent="0">
              <a:lnSpc>
                <a:spcPct val="110000"/>
              </a:lnSpc>
              <a:spcBef>
                <a:spcPts val="600"/>
              </a:spcBef>
              <a:spcAft>
                <a:spcPts val="600"/>
              </a:spcAft>
              <a:buNone/>
            </a:pPr>
            <a:r>
              <a:rPr lang="en-GB" b="0" dirty="0"/>
              <a:t>If the account number is invalid then the cheque is returned to the depositor with an error </a:t>
            </a:r>
            <a:r>
              <a:rPr lang="en-GB" b="0" dirty="0" smtClean="0"/>
              <a:t>message</a:t>
            </a:r>
            <a:endParaRPr lang="en-GB" b="0" dirty="0"/>
          </a:p>
          <a:p>
            <a:pPr marL="0" indent="0">
              <a:lnSpc>
                <a:spcPct val="110000"/>
              </a:lnSpc>
              <a:spcBef>
                <a:spcPts val="600"/>
              </a:spcBef>
              <a:spcAft>
                <a:spcPts val="600"/>
              </a:spcAft>
              <a:buNone/>
            </a:pPr>
            <a:r>
              <a:rPr lang="en-GB" b="0" dirty="0"/>
              <a:t>If the account number is valid but the signature does not match then we will initiate a security </a:t>
            </a:r>
            <a:r>
              <a:rPr lang="en-GB" b="0" dirty="0" smtClean="0"/>
              <a:t>check</a:t>
            </a:r>
            <a:endParaRPr lang="en-GB" b="0" dirty="0"/>
          </a:p>
          <a:p>
            <a:pPr marL="0" indent="0">
              <a:lnSpc>
                <a:spcPct val="110000"/>
              </a:lnSpc>
              <a:spcBef>
                <a:spcPts val="600"/>
              </a:spcBef>
              <a:spcAft>
                <a:spcPts val="600"/>
              </a:spcAft>
              <a:buNone/>
            </a:pPr>
            <a:r>
              <a:rPr lang="en-GB" b="0" dirty="0"/>
              <a:t>If the account number is valid, with matching signature, the account balance is then checked. If there are not sufficient funds then a letter will be sent to the customer</a:t>
            </a:r>
          </a:p>
        </p:txBody>
      </p:sp>
    </p:spTree>
    <p:extLst>
      <p:ext uri="{BB962C8B-B14F-4D97-AF65-F5344CB8AC3E}">
        <p14:creationId xmlns:p14="http://schemas.microsoft.com/office/powerpoint/2010/main" val="30093624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1"/>
          <p:cNvSpPr>
            <a:spLocks noGrp="1" noChangeArrowheads="1"/>
          </p:cNvSpPr>
          <p:nvPr>
            <p:ph type="title"/>
          </p:nvPr>
        </p:nvSpPr>
        <p:spPr/>
        <p:txBody>
          <a:bodyPr/>
          <a:lstStyle/>
          <a:p>
            <a:pPr eaLnBrk="1" hangingPunct="1"/>
            <a:r>
              <a:rPr lang="en-GB" dirty="0" smtClean="0"/>
              <a:t>Decision Table Solution</a:t>
            </a:r>
          </a:p>
        </p:txBody>
      </p:sp>
      <p:graphicFrame>
        <p:nvGraphicFramePr>
          <p:cNvPr id="10" name="Table 9"/>
          <p:cNvGraphicFramePr>
            <a:graphicFrameLocks noGrp="1"/>
          </p:cNvGraphicFramePr>
          <p:nvPr>
            <p:extLst>
              <p:ext uri="{D42A27DB-BD31-4B8C-83A1-F6EECF244321}">
                <p14:modId xmlns:p14="http://schemas.microsoft.com/office/powerpoint/2010/main" val="3066729019"/>
              </p:ext>
            </p:extLst>
          </p:nvPr>
        </p:nvGraphicFramePr>
        <p:xfrm>
          <a:off x="1029957" y="1222778"/>
          <a:ext cx="7084087" cy="4856467"/>
        </p:xfrm>
        <a:graphic>
          <a:graphicData uri="http://schemas.openxmlformats.org/drawingml/2006/table">
            <a:tbl>
              <a:tblPr>
                <a:effectLst>
                  <a:outerShdw blurRad="50800" dist="76200" dir="2700000" algn="tl" rotWithShape="0">
                    <a:prstClr val="black">
                      <a:alpha val="40000"/>
                    </a:prstClr>
                  </a:outerShdw>
                </a:effectLst>
                <a:tableStyleId>{616DA210-FB5B-4158-B5E0-FEB733F419BA}</a:tableStyleId>
              </a:tblPr>
              <a:tblGrid>
                <a:gridCol w="3722999">
                  <a:extLst>
                    <a:ext uri="{9D8B030D-6E8A-4147-A177-3AD203B41FA5}">
                      <a16:colId xmlns:a16="http://schemas.microsoft.com/office/drawing/2014/main" val="20000"/>
                    </a:ext>
                  </a:extLst>
                </a:gridCol>
                <a:gridCol w="896291">
                  <a:extLst>
                    <a:ext uri="{9D8B030D-6E8A-4147-A177-3AD203B41FA5}">
                      <a16:colId xmlns:a16="http://schemas.microsoft.com/office/drawing/2014/main" val="20001"/>
                    </a:ext>
                  </a:extLst>
                </a:gridCol>
                <a:gridCol w="855550">
                  <a:extLst>
                    <a:ext uri="{9D8B030D-6E8A-4147-A177-3AD203B41FA5}">
                      <a16:colId xmlns:a16="http://schemas.microsoft.com/office/drawing/2014/main" val="20002"/>
                    </a:ext>
                  </a:extLst>
                </a:gridCol>
                <a:gridCol w="855550">
                  <a:extLst>
                    <a:ext uri="{9D8B030D-6E8A-4147-A177-3AD203B41FA5}">
                      <a16:colId xmlns:a16="http://schemas.microsoft.com/office/drawing/2014/main" val="20003"/>
                    </a:ext>
                  </a:extLst>
                </a:gridCol>
                <a:gridCol w="753697">
                  <a:extLst>
                    <a:ext uri="{9D8B030D-6E8A-4147-A177-3AD203B41FA5}">
                      <a16:colId xmlns:a16="http://schemas.microsoft.com/office/drawing/2014/main" val="20004"/>
                    </a:ext>
                  </a:extLst>
                </a:gridCol>
              </a:tblGrid>
              <a:tr h="453932">
                <a:tc rowSpan="2">
                  <a:txBody>
                    <a:bodyPr/>
                    <a:lstStyle/>
                    <a:p>
                      <a:pPr algn="ctr" fontAlgn="ctr"/>
                      <a:endParaRPr lang="en-GB" sz="2000" b="1"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DDDD"/>
                    </a:solidFill>
                  </a:tcPr>
                </a:tc>
                <a:tc gridSpan="4">
                  <a:txBody>
                    <a:bodyPr/>
                    <a:lstStyle/>
                    <a:p>
                      <a:pPr algn="ctr" fontAlgn="b"/>
                      <a:r>
                        <a:rPr lang="en-GB" sz="2000" b="1" u="none" strike="noStrike" dirty="0" smtClean="0"/>
                        <a:t>Rules</a:t>
                      </a:r>
                      <a:endParaRPr lang="en-GB" sz="2000" b="1"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DDDDD"/>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526702">
                <a:tc vMerge="1">
                  <a:txBody>
                    <a:bodyPr/>
                    <a:lstStyle/>
                    <a:p>
                      <a:endParaRPr lang="en-GB"/>
                    </a:p>
                  </a:txBody>
                  <a:tcPr/>
                </a:tc>
                <a:tc>
                  <a:txBody>
                    <a:bodyPr/>
                    <a:lstStyle/>
                    <a:p>
                      <a:pPr algn="ctr" fontAlgn="b"/>
                      <a:r>
                        <a:rPr lang="en-GB" sz="2000" b="1" u="none" strike="noStrike" dirty="0"/>
                        <a:t>1</a:t>
                      </a:r>
                      <a:endParaRPr lang="en-GB" sz="2000" b="1"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DDDDDD"/>
                    </a:solidFill>
                  </a:tcPr>
                </a:tc>
                <a:tc>
                  <a:txBody>
                    <a:bodyPr/>
                    <a:lstStyle/>
                    <a:p>
                      <a:pPr algn="ctr" fontAlgn="b"/>
                      <a:r>
                        <a:rPr lang="en-GB" sz="2000" b="1" u="none" strike="noStrike" dirty="0"/>
                        <a:t>2</a:t>
                      </a:r>
                      <a:endParaRPr lang="en-GB" sz="2000" b="1" i="0" u="none" strike="noStrike" dirty="0">
                        <a:solidFill>
                          <a:srgbClr val="000000"/>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rgbClr val="DDDDDD"/>
                    </a:solidFill>
                  </a:tcPr>
                </a:tc>
                <a:tc>
                  <a:txBody>
                    <a:bodyPr/>
                    <a:lstStyle/>
                    <a:p>
                      <a:pPr algn="ctr" fontAlgn="b"/>
                      <a:r>
                        <a:rPr lang="en-GB" sz="2000" b="1" u="none" strike="noStrike" dirty="0"/>
                        <a:t>3</a:t>
                      </a:r>
                      <a:endParaRPr lang="en-GB" sz="2000" b="1" i="0" u="none" strike="noStrike" dirty="0">
                        <a:solidFill>
                          <a:srgbClr val="000000"/>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rgbClr val="DDDDDD"/>
                    </a:solidFill>
                  </a:tcPr>
                </a:tc>
                <a:tc>
                  <a:txBody>
                    <a:bodyPr/>
                    <a:lstStyle/>
                    <a:p>
                      <a:pPr algn="ctr"/>
                      <a:r>
                        <a:rPr lang="en-GB" sz="2000" b="1" dirty="0" smtClean="0">
                          <a:latin typeface="Arial" pitchFamily="34" charset="0"/>
                          <a:cs typeface="Arial" pitchFamily="34" charset="0"/>
                        </a:rPr>
                        <a:t>4</a:t>
                      </a:r>
                      <a:endParaRPr lang="en-GB" sz="2000" b="1" dirty="0">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1"/>
                  </a:ext>
                </a:extLst>
              </a:tr>
              <a:tr h="628675">
                <a:tc>
                  <a:txBody>
                    <a:bodyPr/>
                    <a:lstStyle/>
                    <a:p>
                      <a:pPr algn="l" fontAlgn="b">
                        <a:spcBef>
                          <a:spcPts val="0"/>
                        </a:spcBef>
                        <a:spcAft>
                          <a:spcPts val="0"/>
                        </a:spcAft>
                      </a:pPr>
                      <a:r>
                        <a:rPr lang="en-GB" sz="2000" b="1" u="none" strike="noStrike" dirty="0" smtClean="0"/>
                        <a:t>Account number valid</a:t>
                      </a:r>
                      <a:endParaRPr lang="en-GB" sz="2000" b="1" i="0" u="none" strike="noStrike" dirty="0">
                        <a:solidFill>
                          <a:srgbClr val="000000"/>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algn="ctr" fontAlgn="b">
                        <a:spcBef>
                          <a:spcPts val="0"/>
                        </a:spcBef>
                        <a:spcAft>
                          <a:spcPts val="0"/>
                        </a:spcAft>
                      </a:pPr>
                      <a:r>
                        <a:rPr lang="en-GB" sz="2000" u="none" strike="noStrike" dirty="0" smtClean="0"/>
                        <a:t>Y</a:t>
                      </a:r>
                      <a:endParaRPr lang="en-GB" sz="2000" b="0"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algn="ctr" fontAlgn="b">
                        <a:spcBef>
                          <a:spcPts val="0"/>
                        </a:spcBef>
                        <a:spcAft>
                          <a:spcPts val="0"/>
                        </a:spcAft>
                      </a:pPr>
                      <a:r>
                        <a:rPr lang="en-GB" sz="2000" u="none" strike="noStrike" dirty="0" smtClean="0"/>
                        <a:t>Y</a:t>
                      </a:r>
                      <a:endParaRPr lang="en-GB" sz="2000" b="0" i="0" u="none" strike="noStrike" dirty="0">
                        <a:solidFill>
                          <a:srgbClr val="000000"/>
                        </a:solidFill>
                        <a:latin typeface="Arial" pitchFamily="34" charset="0"/>
                        <a:cs typeface="Arial" pitchFamily="34" charset="0"/>
                      </a:endParaRPr>
                    </a:p>
                  </a:txBody>
                  <a:tcPr marL="0" marR="0" marT="0"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b"/>
                      <a:r>
                        <a:rPr lang="en-GB" sz="2000" u="none" strike="noStrike" dirty="0" smtClean="0"/>
                        <a:t>Y</a:t>
                      </a:r>
                      <a:endParaRPr lang="en-GB" sz="2000" b="0" i="0" u="none" strike="noStrike" dirty="0">
                        <a:solidFill>
                          <a:srgbClr val="000000"/>
                        </a:solidFill>
                        <a:latin typeface="Arial" pitchFamily="34" charset="0"/>
                        <a:cs typeface="Arial" pitchFamily="34" charset="0"/>
                      </a:endParaRPr>
                    </a:p>
                  </a:txBody>
                  <a:tcPr marL="0" marR="0" marT="0"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a:r>
                        <a:rPr lang="en-GB" sz="2000" dirty="0" smtClean="0">
                          <a:latin typeface="Arial" pitchFamily="34" charset="0"/>
                          <a:cs typeface="Arial" pitchFamily="34" charset="0"/>
                        </a:rPr>
                        <a:t>N</a:t>
                      </a:r>
                      <a:endParaRPr lang="en-GB" sz="2000" dirty="0">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2"/>
                  </a:ext>
                </a:extLst>
              </a:tr>
              <a:tr h="558935">
                <a:tc>
                  <a:txBody>
                    <a:bodyPr/>
                    <a:lstStyle/>
                    <a:p>
                      <a:pPr algn="l" fontAlgn="b">
                        <a:spcBef>
                          <a:spcPts val="0"/>
                        </a:spcBef>
                        <a:spcAft>
                          <a:spcPts val="0"/>
                        </a:spcAft>
                      </a:pPr>
                      <a:r>
                        <a:rPr lang="en-GB" sz="2000" b="1" i="0" u="none" strike="noStrike" dirty="0" smtClean="0">
                          <a:solidFill>
                            <a:srgbClr val="000000"/>
                          </a:solidFill>
                          <a:latin typeface="Arial" pitchFamily="34" charset="0"/>
                          <a:cs typeface="Arial" pitchFamily="34" charset="0"/>
                        </a:rPr>
                        <a:t>Signature matches</a:t>
                      </a:r>
                      <a:endParaRPr lang="en-GB" sz="2000" b="1" i="0" u="none" strike="noStrike" dirty="0">
                        <a:solidFill>
                          <a:srgbClr val="000000"/>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pPr algn="ctr" fontAlgn="b"/>
                      <a:r>
                        <a:rPr lang="en-GB" sz="2000" b="0" i="0" u="none" strike="noStrike" dirty="0" smtClean="0">
                          <a:solidFill>
                            <a:srgbClr val="000000"/>
                          </a:solidFill>
                          <a:latin typeface="Arial" pitchFamily="34" charset="0"/>
                          <a:cs typeface="Arial" pitchFamily="34" charset="0"/>
                        </a:rPr>
                        <a:t>Y</a:t>
                      </a:r>
                      <a:endParaRPr lang="en-GB" sz="2000" b="0"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solidFill>
                      <a:schemeClr val="bg1"/>
                    </a:solidFill>
                  </a:tcPr>
                </a:tc>
                <a:tc>
                  <a:txBody>
                    <a:bodyPr/>
                    <a:lstStyle/>
                    <a:p>
                      <a:pPr algn="ctr" fontAlgn="b"/>
                      <a:r>
                        <a:rPr lang="en-GB" sz="2000" b="0" i="0" u="none" strike="noStrike" dirty="0" smtClean="0">
                          <a:solidFill>
                            <a:srgbClr val="000000"/>
                          </a:solidFill>
                          <a:latin typeface="Arial" pitchFamily="34" charset="0"/>
                          <a:cs typeface="Arial" pitchFamily="34" charset="0"/>
                        </a:rPr>
                        <a:t>Y</a:t>
                      </a:r>
                      <a:endParaRPr lang="en-GB" sz="2000" b="0" i="0" u="none" strike="noStrike" dirty="0">
                        <a:solidFill>
                          <a:srgbClr val="000000"/>
                        </a:solidFill>
                        <a:latin typeface="Arial" pitchFamily="34" charset="0"/>
                        <a:cs typeface="Arial" pitchFamily="34" charset="0"/>
                      </a:endParaRPr>
                    </a:p>
                  </a:txBody>
                  <a:tcPr marL="0" marR="0" marT="0" marB="0" anchor="ctr">
                    <a:solidFill>
                      <a:schemeClr val="bg1"/>
                    </a:solidFill>
                  </a:tcPr>
                </a:tc>
                <a:tc>
                  <a:txBody>
                    <a:bodyPr/>
                    <a:lstStyle/>
                    <a:p>
                      <a:pPr algn="ctr" fontAlgn="b"/>
                      <a:r>
                        <a:rPr lang="en-GB" sz="2000" b="0" i="0" u="none" strike="noStrike" dirty="0" smtClean="0">
                          <a:solidFill>
                            <a:srgbClr val="000000"/>
                          </a:solidFill>
                          <a:latin typeface="Arial" pitchFamily="34" charset="0"/>
                          <a:cs typeface="Arial" pitchFamily="34" charset="0"/>
                        </a:rPr>
                        <a:t>N</a:t>
                      </a:r>
                      <a:endParaRPr lang="en-GB" sz="2000" b="0" i="0" u="none" strike="noStrike" dirty="0">
                        <a:solidFill>
                          <a:srgbClr val="000000"/>
                        </a:solidFill>
                        <a:latin typeface="Arial" pitchFamily="34" charset="0"/>
                        <a:cs typeface="Arial" pitchFamily="34" charset="0"/>
                      </a:endParaRPr>
                    </a:p>
                  </a:txBody>
                  <a:tcPr marL="0" marR="0" marT="0" marB="0" anchor="ctr">
                    <a:solidFill>
                      <a:schemeClr val="bg1"/>
                    </a:solidFill>
                  </a:tcPr>
                </a:tc>
                <a:tc>
                  <a:txBody>
                    <a:bodyPr/>
                    <a:lstStyle/>
                    <a:p>
                      <a:pPr algn="ctr"/>
                      <a:r>
                        <a:rPr lang="en-GB" sz="2000" b="0" i="0" u="none" strike="noStrike" dirty="0" smtClean="0">
                          <a:solidFill>
                            <a:srgbClr val="000000"/>
                          </a:solidFill>
                          <a:latin typeface="Arial" pitchFamily="34" charset="0"/>
                          <a:cs typeface="Arial" pitchFamily="34" charset="0"/>
                          <a:sym typeface="Symbol"/>
                        </a:rPr>
                        <a:t>–</a:t>
                      </a:r>
                      <a:endParaRPr lang="en-GB" sz="2000" dirty="0">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558935">
                <a:tc>
                  <a:txBody>
                    <a:bodyPr/>
                    <a:lstStyle/>
                    <a:p>
                      <a:pPr algn="l" fontAlgn="b">
                        <a:spcBef>
                          <a:spcPts val="0"/>
                        </a:spcBef>
                        <a:spcAft>
                          <a:spcPts val="0"/>
                        </a:spcAft>
                      </a:pPr>
                      <a:r>
                        <a:rPr lang="en-GB" sz="2000" b="1" u="none" strike="noStrike" dirty="0" smtClean="0"/>
                        <a:t>Sufficient funds</a:t>
                      </a:r>
                      <a:endParaRPr lang="en-GB" sz="2000" b="1" i="0" u="none" strike="noStrike" dirty="0">
                        <a:solidFill>
                          <a:srgbClr val="000000"/>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2000" u="none" strike="noStrike" dirty="0" smtClean="0"/>
                        <a:t>Y</a:t>
                      </a:r>
                      <a:endParaRPr lang="en-GB" sz="2000" b="0" i="0" u="none" strike="noStrike" dirty="0">
                        <a:solidFill>
                          <a:srgbClr val="000000"/>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2000" u="none" strike="noStrike" dirty="0" smtClean="0"/>
                        <a:t>N</a:t>
                      </a:r>
                      <a:endParaRPr lang="en-GB" sz="2000" b="0" i="0" u="none" strike="noStrike" dirty="0">
                        <a:solidFill>
                          <a:srgbClr val="000000"/>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2000" b="0" i="0" u="none" strike="noStrike" dirty="0" smtClean="0">
                          <a:solidFill>
                            <a:srgbClr val="000000"/>
                          </a:solidFill>
                          <a:latin typeface="Arial" pitchFamily="34" charset="0"/>
                          <a:cs typeface="Arial" pitchFamily="34" charset="0"/>
                          <a:sym typeface="Symbol"/>
                        </a:rPr>
                        <a:t>–</a:t>
                      </a:r>
                      <a:endParaRPr lang="en-GB" sz="2000" b="0" i="0" u="none" strike="noStrike" dirty="0">
                        <a:solidFill>
                          <a:srgbClr val="000000"/>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lang="en-GB" sz="2000" b="0" i="0" u="none" strike="noStrike" dirty="0" smtClean="0">
                          <a:solidFill>
                            <a:srgbClr val="000000"/>
                          </a:solidFill>
                          <a:latin typeface="Arial" pitchFamily="34" charset="0"/>
                          <a:cs typeface="Arial" pitchFamily="34" charset="0"/>
                          <a:sym typeface="Symbol"/>
                        </a:rPr>
                        <a:t>–</a:t>
                      </a:r>
                      <a:endParaRPr lang="en-GB" sz="2000" dirty="0">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32322">
                <a:tc>
                  <a:txBody>
                    <a:bodyPr/>
                    <a:lstStyle/>
                    <a:p>
                      <a:pPr algn="l" fontAlgn="b">
                        <a:spcBef>
                          <a:spcPts val="0"/>
                        </a:spcBef>
                        <a:spcAft>
                          <a:spcPts val="0"/>
                        </a:spcAft>
                      </a:pPr>
                      <a:r>
                        <a:rPr lang="en-GB" sz="2000" b="1" u="none" strike="noStrike" dirty="0" smtClean="0">
                          <a:solidFill>
                            <a:srgbClr val="000099"/>
                          </a:solidFill>
                        </a:rPr>
                        <a:t>Debit account</a:t>
                      </a:r>
                      <a:endParaRPr lang="en-GB" sz="2000" b="1" i="0" u="none" strike="noStrike" dirty="0">
                        <a:solidFill>
                          <a:srgbClr val="000099"/>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algn="ctr" fontAlgn="b"/>
                      <a:r>
                        <a:rPr lang="en-GB" sz="2000" b="0" i="0" u="none" strike="noStrike" dirty="0" smtClean="0">
                          <a:solidFill>
                            <a:srgbClr val="000099"/>
                          </a:solidFill>
                          <a:latin typeface="Arial" pitchFamily="34" charset="0"/>
                          <a:cs typeface="Arial" pitchFamily="34" charset="0"/>
                        </a:rPr>
                        <a:t>X</a:t>
                      </a:r>
                      <a:endParaRPr lang="en-GB" sz="2000" b="0" i="0" u="none" strike="noStrike" dirty="0">
                        <a:solidFill>
                          <a:srgbClr val="000099"/>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T w="28575" cap="flat" cmpd="sng" algn="ctr">
                      <a:solidFill>
                        <a:schemeClr val="tx1"/>
                      </a:solidFill>
                      <a:prstDash val="solid"/>
                      <a:round/>
                      <a:headEnd type="none" w="med" len="med"/>
                      <a:tailEnd type="none" w="med" len="med"/>
                    </a:lnT>
                    <a:solidFill>
                      <a:schemeClr val="bg1"/>
                    </a:solidFill>
                  </a:tcPr>
                </a:tc>
                <a:tc>
                  <a:txBody>
                    <a:bodyPr/>
                    <a:lstStyle/>
                    <a:p>
                      <a:pPr algn="ctr"/>
                      <a:endParaRPr lang="en-GB" sz="2000" dirty="0">
                        <a:solidFill>
                          <a:srgbClr val="000099"/>
                        </a:solidFill>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5"/>
                  </a:ext>
                </a:extLst>
              </a:tr>
              <a:tr h="532322">
                <a:tc>
                  <a:txBody>
                    <a:bodyPr/>
                    <a:lstStyle/>
                    <a:p>
                      <a:pPr algn="l" fontAlgn="b">
                        <a:spcBef>
                          <a:spcPts val="0"/>
                        </a:spcBef>
                        <a:spcAft>
                          <a:spcPts val="0"/>
                        </a:spcAft>
                      </a:pPr>
                      <a:r>
                        <a:rPr lang="en-GB" sz="2000" b="1" u="none" strike="noStrike" dirty="0" smtClean="0">
                          <a:solidFill>
                            <a:srgbClr val="000099"/>
                          </a:solidFill>
                        </a:rPr>
                        <a:t>Send customer letter</a:t>
                      </a:r>
                      <a:endParaRPr lang="en-GB" sz="2000" b="1" i="0" u="none" strike="noStrike" dirty="0">
                        <a:solidFill>
                          <a:srgbClr val="000099"/>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solidFill>
                      <a:schemeClr val="bg1"/>
                    </a:solidFill>
                  </a:tcPr>
                </a:tc>
                <a:tc>
                  <a:txBody>
                    <a:bodyPr/>
                    <a:lstStyle/>
                    <a:p>
                      <a:pPr algn="ctr" fontAlgn="b"/>
                      <a:r>
                        <a:rPr lang="en-GB" sz="2000" u="none" strike="noStrike" dirty="0" smtClean="0">
                          <a:solidFill>
                            <a:srgbClr val="000099"/>
                          </a:solidFill>
                        </a:rPr>
                        <a:t>X</a:t>
                      </a:r>
                      <a:endParaRPr lang="en-GB" sz="2000" b="0" i="0" u="none" strike="noStrike" dirty="0">
                        <a:solidFill>
                          <a:srgbClr val="000099"/>
                        </a:solidFill>
                        <a:latin typeface="Arial" pitchFamily="34" charset="0"/>
                        <a:cs typeface="Arial" pitchFamily="34" charset="0"/>
                      </a:endParaRPr>
                    </a:p>
                  </a:txBody>
                  <a:tcPr marL="0" marR="0" marT="0" marB="0" anchor="ctr">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solidFill>
                      <a:schemeClr val="bg1"/>
                    </a:solidFill>
                  </a:tcPr>
                </a:tc>
                <a:tc>
                  <a:txBody>
                    <a:bodyPr/>
                    <a:lstStyle/>
                    <a:p>
                      <a:pPr algn="ctr"/>
                      <a:endParaRPr lang="en-GB" sz="2000" dirty="0">
                        <a:solidFill>
                          <a:srgbClr val="000099"/>
                        </a:solidFill>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6"/>
                  </a:ext>
                </a:extLst>
              </a:tr>
              <a:tr h="532322">
                <a:tc>
                  <a:txBody>
                    <a:bodyPr/>
                    <a:lstStyle/>
                    <a:p>
                      <a:pPr algn="l" fontAlgn="b">
                        <a:spcBef>
                          <a:spcPts val="0"/>
                        </a:spcBef>
                        <a:spcAft>
                          <a:spcPts val="0"/>
                        </a:spcAft>
                      </a:pPr>
                      <a:r>
                        <a:rPr lang="en-GB" sz="2000" b="1" i="0" u="none" strike="noStrike" dirty="0" smtClean="0">
                          <a:solidFill>
                            <a:srgbClr val="000099"/>
                          </a:solidFill>
                          <a:latin typeface="+mn-lt"/>
                          <a:cs typeface="+mn-cs"/>
                        </a:rPr>
                        <a:t>Initiate</a:t>
                      </a:r>
                      <a:r>
                        <a:rPr lang="en-GB" sz="2000" b="1" i="0" u="none" strike="noStrike" baseline="0" dirty="0" smtClean="0">
                          <a:solidFill>
                            <a:srgbClr val="000099"/>
                          </a:solidFill>
                          <a:latin typeface="+mn-lt"/>
                          <a:cs typeface="+mn-cs"/>
                        </a:rPr>
                        <a:t> security check</a:t>
                      </a:r>
                      <a:endParaRPr lang="en-GB" sz="2000" b="1" i="0" u="none" strike="noStrike" dirty="0">
                        <a:solidFill>
                          <a:srgbClr val="000099"/>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solidFill>
                      <a:schemeClr val="bg1"/>
                    </a:solidFill>
                  </a:tcPr>
                </a:tc>
                <a:tc>
                  <a:txBody>
                    <a:bodyPr/>
                    <a:lstStyle/>
                    <a:p>
                      <a:pPr algn="ctr" fontAlgn="b"/>
                      <a:r>
                        <a:rPr lang="en-GB" sz="2000" b="0" i="0" u="none" strike="noStrike" dirty="0">
                          <a:solidFill>
                            <a:srgbClr val="000099"/>
                          </a:solidFill>
                          <a:latin typeface="Arial" pitchFamily="34" charset="0"/>
                          <a:cs typeface="Arial" pitchFamily="34" charset="0"/>
                        </a:rPr>
                        <a:t>X</a:t>
                      </a:r>
                    </a:p>
                  </a:txBody>
                  <a:tcPr marL="0" marR="0" marT="0" marB="0" anchor="ctr">
                    <a:solidFill>
                      <a:schemeClr val="bg1"/>
                    </a:solidFill>
                  </a:tcPr>
                </a:tc>
                <a:tc>
                  <a:txBody>
                    <a:bodyPr/>
                    <a:lstStyle/>
                    <a:p>
                      <a:pPr algn="ctr"/>
                      <a:endParaRPr lang="en-GB" sz="2000" dirty="0">
                        <a:solidFill>
                          <a:srgbClr val="000099"/>
                        </a:solidFill>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532322">
                <a:tc>
                  <a:txBody>
                    <a:bodyPr/>
                    <a:lstStyle/>
                    <a:p>
                      <a:pPr algn="l" fontAlgn="b">
                        <a:spcBef>
                          <a:spcPts val="0"/>
                        </a:spcBef>
                        <a:spcAft>
                          <a:spcPts val="0"/>
                        </a:spcAft>
                      </a:pPr>
                      <a:r>
                        <a:rPr lang="en-GB" sz="2000" b="1" u="none" strike="noStrike" dirty="0" smtClean="0">
                          <a:solidFill>
                            <a:srgbClr val="000099"/>
                          </a:solidFill>
                        </a:rPr>
                        <a:t>Return cheque to customer</a:t>
                      </a:r>
                      <a:endParaRPr lang="en-GB" sz="2000" b="1" i="0" u="none" strike="noStrike" dirty="0">
                        <a:solidFill>
                          <a:srgbClr val="000099"/>
                        </a:solidFill>
                        <a:latin typeface="Arial" pitchFamily="34" charset="0"/>
                        <a:cs typeface="Arial" pitchFamily="34" charset="0"/>
                      </a:endParaRPr>
                    </a:p>
                  </a:txBody>
                  <a:tcPr marL="7200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GB" sz="2000" b="0" i="0" u="none" strike="noStrike" dirty="0">
                        <a:solidFill>
                          <a:srgbClr val="000099"/>
                        </a:solidFill>
                        <a:latin typeface="Arial" pitchFamily="34" charset="0"/>
                        <a:cs typeface="Arial" pitchFamily="34" charset="0"/>
                      </a:endParaRPr>
                    </a:p>
                  </a:txBody>
                  <a:tcPr marL="0" marR="0" marT="0" marB="0" anchor="ctr">
                    <a:lnB w="28575" cap="flat" cmpd="sng" algn="ctr">
                      <a:solidFill>
                        <a:schemeClr val="tx1"/>
                      </a:solidFill>
                      <a:prstDash val="solid"/>
                      <a:round/>
                      <a:headEnd type="none" w="med" len="med"/>
                      <a:tailEnd type="none" w="med" len="med"/>
                    </a:lnB>
                    <a:solidFill>
                      <a:schemeClr val="bg1"/>
                    </a:solidFill>
                  </a:tcPr>
                </a:tc>
                <a:tc>
                  <a:txBody>
                    <a:bodyPr/>
                    <a:lstStyle/>
                    <a:p>
                      <a:pPr algn="ctr" fontAlgn="b"/>
                      <a:r>
                        <a:rPr lang="en-GB" sz="2000" b="0" i="0" u="none" strike="noStrike" dirty="0" smtClean="0">
                          <a:solidFill>
                            <a:srgbClr val="000099"/>
                          </a:solidFill>
                          <a:latin typeface="Arial" pitchFamily="34" charset="0"/>
                          <a:cs typeface="Arial" pitchFamily="34" charset="0"/>
                        </a:rPr>
                        <a:t>X</a:t>
                      </a:r>
                      <a:endParaRPr lang="en-GB" sz="2000" b="0" i="0" u="none" strike="noStrike" dirty="0">
                        <a:solidFill>
                          <a:srgbClr val="000099"/>
                        </a:solidFill>
                        <a:latin typeface="Arial" pitchFamily="34" charset="0"/>
                        <a:cs typeface="Arial" pitchFamily="34" charset="0"/>
                      </a:endParaRPr>
                    </a:p>
                  </a:txBody>
                  <a:tcPr marL="0" marR="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a:xfrm>
            <a:off x="180000" y="1080000"/>
            <a:ext cx="8820000" cy="3367309"/>
          </a:xfrm>
        </p:spPr>
        <p:txBody>
          <a:bodyPr>
            <a:normAutofit/>
          </a:bodyPr>
          <a:lstStyle/>
          <a:p>
            <a:r>
              <a:rPr lang="en-GB" dirty="0" smtClean="0"/>
              <a:t>Some systems can be described in terms of ‘states’ or modes that the system can assume, the </a:t>
            </a:r>
            <a:r>
              <a:rPr lang="en-GB" i="1" dirty="0" smtClean="0">
                <a:solidFill>
                  <a:srgbClr val="FF0000"/>
                </a:solidFill>
              </a:rPr>
              <a:t>transitions</a:t>
            </a:r>
            <a:r>
              <a:rPr lang="en-GB" dirty="0" smtClean="0"/>
              <a:t> from one state to another because of some </a:t>
            </a:r>
            <a:r>
              <a:rPr lang="en-GB" dirty="0" smtClean="0">
                <a:solidFill>
                  <a:schemeClr val="tx2"/>
                </a:solidFill>
              </a:rPr>
              <a:t>input</a:t>
            </a:r>
            <a:r>
              <a:rPr lang="en-GB" dirty="0" smtClean="0"/>
              <a:t> condition, which leads to an </a:t>
            </a:r>
            <a:r>
              <a:rPr lang="en-GB" dirty="0" smtClean="0">
                <a:solidFill>
                  <a:srgbClr val="FF0000"/>
                </a:solidFill>
              </a:rPr>
              <a:t>event</a:t>
            </a:r>
            <a:r>
              <a:rPr lang="en-GB" dirty="0" smtClean="0"/>
              <a:t> and results in an </a:t>
            </a:r>
            <a:r>
              <a:rPr lang="en-GB" dirty="0" smtClean="0">
                <a:solidFill>
                  <a:srgbClr val="FF0000"/>
                </a:solidFill>
              </a:rPr>
              <a:t>action</a:t>
            </a:r>
            <a:r>
              <a:rPr lang="en-GB" dirty="0" smtClean="0"/>
              <a:t> which will finally give an </a:t>
            </a:r>
            <a:r>
              <a:rPr lang="en-GB" dirty="0" smtClean="0">
                <a:solidFill>
                  <a:schemeClr val="tx2"/>
                </a:solidFill>
              </a:rPr>
              <a:t>output</a:t>
            </a:r>
            <a:endParaRPr lang="en-GB" dirty="0" smtClean="0"/>
          </a:p>
          <a:p>
            <a:pPr>
              <a:spcBef>
                <a:spcPts val="1200"/>
              </a:spcBef>
            </a:pPr>
            <a:r>
              <a:rPr lang="en-GB" dirty="0" smtClean="0"/>
              <a:t>These systems can be represented by a state diagram showing: </a:t>
            </a:r>
          </a:p>
          <a:p>
            <a:pPr lvl="1"/>
            <a:r>
              <a:rPr lang="en-GB" dirty="0" smtClean="0"/>
              <a:t>The </a:t>
            </a:r>
            <a:r>
              <a:rPr lang="en-GB" b="1" i="1" dirty="0" smtClean="0"/>
              <a:t>states</a:t>
            </a:r>
            <a:r>
              <a:rPr lang="en-GB" dirty="0" smtClean="0"/>
              <a:t> a component or system may be in</a:t>
            </a:r>
          </a:p>
          <a:p>
            <a:pPr lvl="1"/>
            <a:r>
              <a:rPr lang="en-GB" dirty="0" smtClean="0"/>
              <a:t>The </a:t>
            </a:r>
            <a:r>
              <a:rPr lang="en-GB" b="1" i="1" dirty="0" smtClean="0"/>
              <a:t>transitions</a:t>
            </a:r>
            <a:r>
              <a:rPr lang="en-GB" dirty="0" smtClean="0"/>
              <a:t> or changes from one state to another</a:t>
            </a:r>
          </a:p>
          <a:p>
            <a:pPr lvl="1"/>
            <a:r>
              <a:rPr lang="en-GB" dirty="0" smtClean="0"/>
              <a:t>The </a:t>
            </a:r>
            <a:r>
              <a:rPr lang="en-GB" b="1" i="1" dirty="0" smtClean="0"/>
              <a:t>events</a:t>
            </a:r>
            <a:r>
              <a:rPr lang="en-GB" dirty="0" smtClean="0"/>
              <a:t> or circumstances that cause transitions</a:t>
            </a:r>
          </a:p>
          <a:p>
            <a:pPr lvl="1"/>
            <a:r>
              <a:rPr lang="en-GB" dirty="0" smtClean="0"/>
              <a:t>The </a:t>
            </a:r>
            <a:r>
              <a:rPr lang="en-GB" b="1" i="1" dirty="0" smtClean="0"/>
              <a:t>actions</a:t>
            </a:r>
            <a:r>
              <a:rPr lang="en-GB" dirty="0" smtClean="0"/>
              <a:t> as a results from the transition (e.g. an error message)</a:t>
            </a:r>
          </a:p>
        </p:txBody>
      </p:sp>
      <p:sp>
        <p:nvSpPr>
          <p:cNvPr id="2" name="Title 1"/>
          <p:cNvSpPr>
            <a:spLocks noGrp="1"/>
          </p:cNvSpPr>
          <p:nvPr>
            <p:ph type="title"/>
          </p:nvPr>
        </p:nvSpPr>
        <p:spPr/>
        <p:txBody>
          <a:bodyPr/>
          <a:lstStyle/>
          <a:p>
            <a:r>
              <a:rPr lang="en-GB" dirty="0" smtClean="0"/>
              <a:t>State Transition Testing</a:t>
            </a:r>
            <a:endParaRPr lang="en-GB" dirty="0"/>
          </a:p>
        </p:txBody>
      </p:sp>
      <p:grpSp>
        <p:nvGrpSpPr>
          <p:cNvPr id="11" name="Group 10"/>
          <p:cNvGrpSpPr/>
          <p:nvPr/>
        </p:nvGrpSpPr>
        <p:grpSpPr>
          <a:xfrm>
            <a:off x="1491554" y="4596471"/>
            <a:ext cx="5936668" cy="2000479"/>
            <a:chOff x="1491554" y="4596471"/>
            <a:chExt cx="5936668" cy="2000479"/>
          </a:xfrm>
        </p:grpSpPr>
        <p:grpSp>
          <p:nvGrpSpPr>
            <p:cNvPr id="26" name="Group 25"/>
            <p:cNvGrpSpPr/>
            <p:nvPr/>
          </p:nvGrpSpPr>
          <p:grpSpPr>
            <a:xfrm>
              <a:off x="1491554" y="4596471"/>
              <a:ext cx="5936668" cy="1701513"/>
              <a:chOff x="1491554" y="4596471"/>
              <a:chExt cx="5936668" cy="1701513"/>
            </a:xfrm>
          </p:grpSpPr>
          <p:sp>
            <p:nvSpPr>
              <p:cNvPr id="5" name="Oval 4"/>
              <p:cNvSpPr/>
              <p:nvPr/>
            </p:nvSpPr>
            <p:spPr>
              <a:xfrm>
                <a:off x="2232768" y="5286602"/>
                <a:ext cx="1011382" cy="10113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solidFill>
                      <a:schemeClr val="tx1"/>
                    </a:solidFill>
                    <a:latin typeface="Arial" pitchFamily="34" charset="0"/>
                    <a:cs typeface="Arial" pitchFamily="34" charset="0"/>
                  </a:rPr>
                  <a:t>S1</a:t>
                </a:r>
              </a:p>
            </p:txBody>
          </p:sp>
          <p:sp>
            <p:nvSpPr>
              <p:cNvPr id="6" name="Oval 5"/>
              <p:cNvSpPr/>
              <p:nvPr/>
            </p:nvSpPr>
            <p:spPr>
              <a:xfrm>
                <a:off x="5737968" y="5286602"/>
                <a:ext cx="1011382" cy="10113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solidFill>
                      <a:schemeClr val="tx1"/>
                    </a:solidFill>
                    <a:latin typeface="Arial" pitchFamily="34" charset="0"/>
                    <a:cs typeface="Arial" pitchFamily="34" charset="0"/>
                  </a:rPr>
                  <a:t>S2</a:t>
                </a:r>
              </a:p>
            </p:txBody>
          </p:sp>
          <p:cxnSp>
            <p:nvCxnSpPr>
              <p:cNvPr id="7" name="Straight Arrow Connector 6"/>
              <p:cNvCxnSpPr>
                <a:stCxn id="5" idx="6"/>
                <a:endCxn id="6" idx="2"/>
              </p:cNvCxnSpPr>
              <p:nvPr/>
            </p:nvCxnSpPr>
            <p:spPr>
              <a:xfrm>
                <a:off x="3244150" y="5792293"/>
                <a:ext cx="2493818" cy="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 name="Right Arrow 7"/>
              <p:cNvSpPr/>
              <p:nvPr/>
            </p:nvSpPr>
            <p:spPr>
              <a:xfrm>
                <a:off x="1491554" y="4596471"/>
                <a:ext cx="1219200" cy="52647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1"/>
                    </a:solidFill>
                    <a:latin typeface="Arial" pitchFamily="34" charset="0"/>
                    <a:cs typeface="Arial" pitchFamily="34" charset="0"/>
                  </a:rPr>
                  <a:t>INPUT</a:t>
                </a:r>
              </a:p>
            </p:txBody>
          </p:sp>
          <p:sp>
            <p:nvSpPr>
              <p:cNvPr id="9" name="Right Arrow 8"/>
              <p:cNvSpPr/>
              <p:nvPr/>
            </p:nvSpPr>
            <p:spPr>
              <a:xfrm>
                <a:off x="6243659" y="4607728"/>
                <a:ext cx="1184563" cy="52647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1"/>
                    </a:solidFill>
                    <a:latin typeface="Arial" pitchFamily="34" charset="0"/>
                    <a:cs typeface="Arial" pitchFamily="34" charset="0"/>
                  </a:rPr>
                  <a:t>OUTPUT</a:t>
                </a:r>
              </a:p>
            </p:txBody>
          </p:sp>
          <p:sp>
            <p:nvSpPr>
              <p:cNvPr id="10" name="TextBox 9"/>
              <p:cNvSpPr txBox="1"/>
              <p:nvPr/>
            </p:nvSpPr>
            <p:spPr>
              <a:xfrm>
                <a:off x="3742177" y="5307384"/>
                <a:ext cx="1393118" cy="429491"/>
              </a:xfrm>
              <a:prstGeom prst="rect">
                <a:avLst/>
              </a:prstGeom>
              <a:solidFill>
                <a:schemeClr val="bg1"/>
              </a:solidFill>
              <a:ln>
                <a:solidFill>
                  <a:schemeClr val="bg1"/>
                </a:solidFill>
              </a:ln>
            </p:spPr>
            <p:txBody>
              <a:bodyPr wrap="none" rtlCol="0">
                <a:noAutofit/>
              </a:bodyPr>
              <a:lstStyle/>
              <a:p>
                <a:pPr algn="ctr"/>
                <a:r>
                  <a:rPr lang="en-GB" sz="1800" b="1" dirty="0" smtClean="0">
                    <a:latin typeface="+mj-lt"/>
                    <a:cs typeface="Courier New" pitchFamily="49" charset="0"/>
                  </a:rPr>
                  <a:t>Event / Action</a:t>
                </a:r>
              </a:p>
            </p:txBody>
          </p:sp>
          <p:cxnSp>
            <p:nvCxnSpPr>
              <p:cNvPr id="17" name="Curved Connector 16"/>
              <p:cNvCxnSpPr/>
              <p:nvPr/>
            </p:nvCxnSpPr>
            <p:spPr>
              <a:xfrm>
                <a:off x="2828515" y="4870964"/>
                <a:ext cx="712771" cy="618259"/>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flipV="1">
                <a:off x="5336186" y="4870964"/>
                <a:ext cx="803563" cy="618259"/>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ight Arrow 2"/>
            <p:cNvSpPr/>
            <p:nvPr/>
          </p:nvSpPr>
          <p:spPr>
            <a:xfrm>
              <a:off x="3645933" y="5979886"/>
              <a:ext cx="1690253" cy="617064"/>
            </a:xfrm>
            <a:prstGeom prst="rightArrow">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latin typeface="Arial" pitchFamily="34" charset="0"/>
                  <a:cs typeface="Arial" pitchFamily="34" charset="0"/>
                </a:rPr>
                <a:t>Transition</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normAutofit/>
          </a:bodyPr>
          <a:lstStyle/>
          <a:p>
            <a:pPr>
              <a:spcBef>
                <a:spcPts val="1200"/>
              </a:spcBef>
            </a:pPr>
            <a:r>
              <a:rPr lang="en-GB" dirty="0" smtClean="0"/>
              <a:t>State diagrams are often used for digital systems, embedded software or human-hardware interfaces</a:t>
            </a:r>
          </a:p>
          <a:p>
            <a:pPr lvl="1">
              <a:spcBef>
                <a:spcPts val="480"/>
              </a:spcBef>
            </a:pPr>
            <a:r>
              <a:rPr lang="en-GB" dirty="0" smtClean="0"/>
              <a:t>e.g. ATM, mobile phone</a:t>
            </a:r>
          </a:p>
          <a:p>
            <a:pPr>
              <a:spcBef>
                <a:spcPts val="1200"/>
              </a:spcBef>
            </a:pPr>
            <a:r>
              <a:rPr lang="en-GB" dirty="0" smtClean="0"/>
              <a:t>State transition testing is a test design technique in which test cases are designed to execute valid and invalid state transitions</a:t>
            </a:r>
          </a:p>
          <a:p>
            <a:pPr lvl="1"/>
            <a:r>
              <a:rPr lang="en-GB" dirty="0" smtClean="0"/>
              <a:t>By creating a state table showing the states, events and the possible transitions (valid and invalid)</a:t>
            </a:r>
          </a:p>
        </p:txBody>
      </p:sp>
      <p:sp>
        <p:nvSpPr>
          <p:cNvPr id="2" name="Title 1"/>
          <p:cNvSpPr>
            <a:spLocks noGrp="1"/>
          </p:cNvSpPr>
          <p:nvPr>
            <p:ph type="title"/>
          </p:nvPr>
        </p:nvSpPr>
        <p:spPr/>
        <p:txBody>
          <a:bodyPr/>
          <a:lstStyle/>
          <a:p>
            <a:r>
              <a:rPr lang="en-GB" dirty="0" smtClean="0"/>
              <a:t>State Transition Testing</a:t>
            </a:r>
            <a:endParaRPr lang="en-GB" dirty="0"/>
          </a:p>
        </p:txBody>
      </p:sp>
    </p:spTree>
    <p:extLst>
      <p:ext uri="{BB962C8B-B14F-4D97-AF65-F5344CB8AC3E}">
        <p14:creationId xmlns:p14="http://schemas.microsoft.com/office/powerpoint/2010/main" val="27864608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State Diagram showing the operation of a digital clock</a:t>
            </a:r>
          </a:p>
          <a:p>
            <a:pPr lvl="1"/>
            <a:r>
              <a:rPr lang="en-GB" b="1" dirty="0" smtClean="0"/>
              <a:t>States</a:t>
            </a:r>
            <a:r>
              <a:rPr lang="en-GB" dirty="0" smtClean="0"/>
              <a:t> are shown by a box or circle with the name of the state</a:t>
            </a:r>
          </a:p>
          <a:p>
            <a:pPr lvl="1"/>
            <a:r>
              <a:rPr lang="en-GB" b="1" dirty="0" smtClean="0"/>
              <a:t>Transitions</a:t>
            </a:r>
            <a:r>
              <a:rPr lang="en-GB" dirty="0" smtClean="0"/>
              <a:t> are shown by arrows indicating the change of state</a:t>
            </a:r>
          </a:p>
          <a:p>
            <a:pPr lvl="1"/>
            <a:r>
              <a:rPr lang="en-GB" b="1" dirty="0" smtClean="0"/>
              <a:t>Events</a:t>
            </a:r>
            <a:r>
              <a:rPr lang="en-GB" dirty="0" smtClean="0"/>
              <a:t> which cause transitions are shown by text on the arrows</a:t>
            </a:r>
            <a:endParaRPr lang="en-GB" dirty="0"/>
          </a:p>
        </p:txBody>
      </p:sp>
      <p:sp>
        <p:nvSpPr>
          <p:cNvPr id="50181" name="Rectangle 5"/>
          <p:cNvSpPr>
            <a:spLocks noGrp="1" noChangeArrowheads="1"/>
          </p:cNvSpPr>
          <p:nvPr>
            <p:ph type="title"/>
          </p:nvPr>
        </p:nvSpPr>
        <p:spPr/>
        <p:txBody>
          <a:bodyPr/>
          <a:lstStyle/>
          <a:p>
            <a:r>
              <a:rPr lang="en-GB" dirty="0" smtClean="0"/>
              <a:t>State Diagram – Example</a:t>
            </a:r>
          </a:p>
        </p:txBody>
      </p:sp>
      <p:grpSp>
        <p:nvGrpSpPr>
          <p:cNvPr id="6" name="Group 5"/>
          <p:cNvGrpSpPr/>
          <p:nvPr/>
        </p:nvGrpSpPr>
        <p:grpSpPr>
          <a:xfrm>
            <a:off x="1128366" y="2847783"/>
            <a:ext cx="5550913" cy="3894060"/>
            <a:chOff x="1128366" y="2861851"/>
            <a:chExt cx="5550913" cy="3894060"/>
          </a:xfrm>
        </p:grpSpPr>
        <p:sp>
          <p:nvSpPr>
            <p:cNvPr id="50178" name="Rectangle 2"/>
            <p:cNvSpPr>
              <a:spLocks noChangeArrowheads="1"/>
            </p:cNvSpPr>
            <p:nvPr/>
          </p:nvSpPr>
          <p:spPr bwMode="gray">
            <a:xfrm>
              <a:off x="3970201" y="5393138"/>
              <a:ext cx="1076220" cy="486543"/>
            </a:xfrm>
            <a:prstGeom prst="rect">
              <a:avLst/>
            </a:prstGeom>
            <a:noFill/>
            <a:ln w="12700">
              <a:noFill/>
              <a:miter lim="800000"/>
              <a:headEnd/>
              <a:tailEnd/>
            </a:ln>
          </p:spPr>
          <p:txBody>
            <a:bodyPr wrap="none" anchor="ctr"/>
            <a:lstStyle/>
            <a:p>
              <a:pPr algn="ctr">
                <a:spcBef>
                  <a:spcPct val="0"/>
                </a:spcBef>
              </a:pPr>
              <a:r>
                <a:rPr lang="en-GB" sz="1600" dirty="0"/>
                <a:t>Reset (R)</a:t>
              </a:r>
            </a:p>
          </p:txBody>
        </p:sp>
        <p:sp>
          <p:nvSpPr>
            <p:cNvPr id="50179" name="Rectangle 3"/>
            <p:cNvSpPr>
              <a:spLocks noChangeArrowheads="1"/>
            </p:cNvSpPr>
            <p:nvPr/>
          </p:nvSpPr>
          <p:spPr bwMode="gray">
            <a:xfrm>
              <a:off x="3849430" y="6351285"/>
              <a:ext cx="1448009" cy="404626"/>
            </a:xfrm>
            <a:prstGeom prst="rect">
              <a:avLst/>
            </a:prstGeom>
            <a:noFill/>
            <a:ln w="12700">
              <a:noFill/>
              <a:miter lim="800000"/>
              <a:headEnd/>
              <a:tailEnd/>
            </a:ln>
          </p:spPr>
          <p:txBody>
            <a:bodyPr wrap="none" anchor="ctr"/>
            <a:lstStyle/>
            <a:p>
              <a:pPr algn="ctr">
                <a:spcBef>
                  <a:spcPct val="0"/>
                </a:spcBef>
              </a:pPr>
              <a:r>
                <a:rPr lang="en-GB" sz="1600" dirty="0"/>
                <a:t>Date Set (DS</a:t>
              </a:r>
              <a:r>
                <a:rPr lang="en-GB" sz="1600" dirty="0" smtClean="0"/>
                <a:t>)</a:t>
              </a:r>
              <a:endParaRPr lang="en-GB" sz="1600" dirty="0"/>
            </a:p>
          </p:txBody>
        </p:sp>
        <p:sp>
          <p:nvSpPr>
            <p:cNvPr id="50180" name="Rectangle 4"/>
            <p:cNvSpPr>
              <a:spLocks noChangeArrowheads="1"/>
            </p:cNvSpPr>
            <p:nvPr/>
          </p:nvSpPr>
          <p:spPr bwMode="gray">
            <a:xfrm>
              <a:off x="3907754" y="2861851"/>
              <a:ext cx="1076220" cy="463986"/>
            </a:xfrm>
            <a:prstGeom prst="rect">
              <a:avLst/>
            </a:prstGeom>
            <a:noFill/>
            <a:ln w="12700">
              <a:noFill/>
              <a:miter lim="800000"/>
              <a:headEnd/>
              <a:tailEnd/>
            </a:ln>
          </p:spPr>
          <p:txBody>
            <a:bodyPr wrap="none" anchor="ctr"/>
            <a:lstStyle/>
            <a:p>
              <a:pPr algn="ctr">
                <a:spcBef>
                  <a:spcPct val="0"/>
                </a:spcBef>
              </a:pPr>
              <a:r>
                <a:rPr lang="en-GB" sz="1600" dirty="0"/>
                <a:t>Reset (R)</a:t>
              </a:r>
            </a:p>
          </p:txBody>
        </p:sp>
        <p:sp>
          <p:nvSpPr>
            <p:cNvPr id="50182" name="Rectangle 6"/>
            <p:cNvSpPr>
              <a:spLocks noChangeAspect="1" noChangeArrowheads="1"/>
            </p:cNvSpPr>
            <p:nvPr/>
          </p:nvSpPr>
          <p:spPr bwMode="auto">
            <a:xfrm>
              <a:off x="2046065" y="3039900"/>
              <a:ext cx="1080000" cy="1080000"/>
            </a:xfrm>
            <a:prstGeom prst="ellipse">
              <a:avLst/>
            </a:prstGeom>
            <a:solidFill>
              <a:schemeClr val="tx2">
                <a:lumMod val="20000"/>
                <a:lumOff val="80000"/>
              </a:schemeClr>
            </a:solidFill>
            <a:ln w="25400">
              <a:solidFill>
                <a:schemeClr val="tx1"/>
              </a:solidFill>
              <a:miter lim="800000"/>
              <a:headEnd/>
              <a:tailEnd/>
            </a:ln>
          </p:spPr>
          <p:txBody>
            <a:bodyPr wrap="none" anchor="ctr"/>
            <a:lstStyle/>
            <a:p>
              <a:pPr algn="ctr">
                <a:spcBef>
                  <a:spcPct val="0"/>
                </a:spcBef>
              </a:pPr>
              <a:r>
                <a:rPr lang="en-GB" sz="1600" b="1" dirty="0"/>
                <a:t>DISPLAY </a:t>
              </a:r>
            </a:p>
            <a:p>
              <a:pPr algn="ctr">
                <a:spcBef>
                  <a:spcPct val="0"/>
                </a:spcBef>
              </a:pPr>
              <a:r>
                <a:rPr lang="en-GB" sz="1600" b="1" dirty="0" smtClean="0"/>
                <a:t>TIME (S1</a:t>
              </a:r>
              <a:r>
                <a:rPr lang="en-GB" sz="1600" b="1" dirty="0"/>
                <a:t>)</a:t>
              </a:r>
            </a:p>
          </p:txBody>
        </p:sp>
        <p:sp>
          <p:nvSpPr>
            <p:cNvPr id="50183" name="Rectangle 7"/>
            <p:cNvSpPr>
              <a:spLocks noChangeAspect="1" noChangeArrowheads="1"/>
            </p:cNvSpPr>
            <p:nvPr/>
          </p:nvSpPr>
          <p:spPr bwMode="auto">
            <a:xfrm>
              <a:off x="2111152" y="5572837"/>
              <a:ext cx="1080000" cy="1080000"/>
            </a:xfrm>
            <a:prstGeom prst="ellipse">
              <a:avLst/>
            </a:prstGeom>
            <a:solidFill>
              <a:schemeClr val="tx2">
                <a:lumMod val="20000"/>
                <a:lumOff val="80000"/>
              </a:schemeClr>
            </a:solidFill>
            <a:ln w="25400">
              <a:solidFill>
                <a:schemeClr val="tx1"/>
              </a:solidFill>
              <a:miter lim="800000"/>
              <a:headEnd/>
              <a:tailEnd/>
            </a:ln>
          </p:spPr>
          <p:txBody>
            <a:bodyPr wrap="none" anchor="ctr"/>
            <a:lstStyle/>
            <a:p>
              <a:pPr algn="ctr">
                <a:spcBef>
                  <a:spcPct val="0"/>
                </a:spcBef>
              </a:pPr>
              <a:r>
                <a:rPr lang="en-GB" sz="1600" b="1" dirty="0"/>
                <a:t>DISPLAY </a:t>
              </a:r>
            </a:p>
            <a:p>
              <a:pPr algn="ctr">
                <a:spcBef>
                  <a:spcPct val="0"/>
                </a:spcBef>
              </a:pPr>
              <a:r>
                <a:rPr lang="en-GB" sz="1600" b="1" dirty="0"/>
                <a:t>DATE (S2)</a:t>
              </a:r>
            </a:p>
          </p:txBody>
        </p:sp>
        <p:sp>
          <p:nvSpPr>
            <p:cNvPr id="50184" name="Rectangle 8"/>
            <p:cNvSpPr>
              <a:spLocks noChangeAspect="1" noChangeArrowheads="1"/>
            </p:cNvSpPr>
            <p:nvPr/>
          </p:nvSpPr>
          <p:spPr bwMode="auto">
            <a:xfrm>
              <a:off x="5599279" y="5572837"/>
              <a:ext cx="1080000" cy="1080000"/>
            </a:xfrm>
            <a:prstGeom prst="ellipse">
              <a:avLst/>
            </a:prstGeom>
            <a:solidFill>
              <a:schemeClr val="tx2">
                <a:lumMod val="20000"/>
                <a:lumOff val="80000"/>
              </a:schemeClr>
            </a:solidFill>
            <a:ln w="25400">
              <a:solidFill>
                <a:schemeClr val="tx1"/>
              </a:solidFill>
              <a:miter lim="800000"/>
              <a:headEnd/>
              <a:tailEnd/>
            </a:ln>
          </p:spPr>
          <p:txBody>
            <a:bodyPr wrap="none" anchor="ctr"/>
            <a:lstStyle/>
            <a:p>
              <a:pPr algn="ctr">
                <a:spcBef>
                  <a:spcPct val="0"/>
                </a:spcBef>
              </a:pPr>
              <a:r>
                <a:rPr lang="en-GB" sz="1600" b="1" dirty="0"/>
                <a:t>CHANGE </a:t>
              </a:r>
            </a:p>
            <a:p>
              <a:pPr algn="ctr">
                <a:spcBef>
                  <a:spcPct val="0"/>
                </a:spcBef>
              </a:pPr>
              <a:r>
                <a:rPr lang="en-GB" sz="1600" b="1" dirty="0"/>
                <a:t>DATE (S4)</a:t>
              </a:r>
            </a:p>
          </p:txBody>
        </p:sp>
        <p:sp>
          <p:nvSpPr>
            <p:cNvPr id="50185" name="Rectangle 9"/>
            <p:cNvSpPr>
              <a:spLocks noChangeAspect="1" noChangeArrowheads="1"/>
            </p:cNvSpPr>
            <p:nvPr/>
          </p:nvSpPr>
          <p:spPr bwMode="auto">
            <a:xfrm>
              <a:off x="5534191" y="3039900"/>
              <a:ext cx="1080000" cy="1080000"/>
            </a:xfrm>
            <a:prstGeom prst="ellipse">
              <a:avLst/>
            </a:prstGeom>
            <a:solidFill>
              <a:schemeClr val="tx2">
                <a:lumMod val="20000"/>
                <a:lumOff val="80000"/>
              </a:schemeClr>
            </a:solidFill>
            <a:ln w="25400">
              <a:solidFill>
                <a:schemeClr val="tx1"/>
              </a:solidFill>
              <a:miter lim="800000"/>
              <a:headEnd/>
              <a:tailEnd/>
            </a:ln>
          </p:spPr>
          <p:txBody>
            <a:bodyPr wrap="none" anchor="ctr"/>
            <a:lstStyle/>
            <a:p>
              <a:pPr algn="ctr">
                <a:spcBef>
                  <a:spcPct val="0"/>
                </a:spcBef>
              </a:pPr>
              <a:r>
                <a:rPr lang="en-GB" sz="1600" b="1" dirty="0"/>
                <a:t>CHANGE </a:t>
              </a:r>
            </a:p>
            <a:p>
              <a:pPr algn="ctr">
                <a:spcBef>
                  <a:spcPct val="0"/>
                </a:spcBef>
              </a:pPr>
              <a:r>
                <a:rPr lang="en-GB" sz="1600" b="1" dirty="0"/>
                <a:t>TIME (S3)</a:t>
              </a:r>
            </a:p>
          </p:txBody>
        </p:sp>
        <p:sp>
          <p:nvSpPr>
            <p:cNvPr id="50186" name="Line 10"/>
            <p:cNvSpPr>
              <a:spLocks noChangeShapeType="1"/>
            </p:cNvSpPr>
            <p:nvPr/>
          </p:nvSpPr>
          <p:spPr bwMode="auto">
            <a:xfrm>
              <a:off x="2865810" y="4038431"/>
              <a:ext cx="0" cy="1560718"/>
            </a:xfrm>
            <a:prstGeom prst="line">
              <a:avLst/>
            </a:prstGeom>
            <a:noFill/>
            <a:ln w="25400">
              <a:solidFill>
                <a:schemeClr val="tx1"/>
              </a:solidFill>
              <a:round/>
              <a:headEnd/>
              <a:tailEnd type="triangle" w="lg" len="lg"/>
            </a:ln>
          </p:spPr>
          <p:txBody>
            <a:bodyPr/>
            <a:lstStyle/>
            <a:p>
              <a:endParaRPr lang="en-GB" dirty="0"/>
            </a:p>
          </p:txBody>
        </p:sp>
        <p:sp>
          <p:nvSpPr>
            <p:cNvPr id="50187" name="Line 11"/>
            <p:cNvSpPr>
              <a:spLocks noChangeShapeType="1"/>
            </p:cNvSpPr>
            <p:nvPr/>
          </p:nvSpPr>
          <p:spPr bwMode="auto">
            <a:xfrm flipH="1" flipV="1">
              <a:off x="3175815" y="6361334"/>
              <a:ext cx="2484000" cy="0"/>
            </a:xfrm>
            <a:prstGeom prst="line">
              <a:avLst/>
            </a:prstGeom>
            <a:noFill/>
            <a:ln w="25400">
              <a:solidFill>
                <a:schemeClr val="tx1"/>
              </a:solidFill>
              <a:round/>
              <a:headEnd/>
              <a:tailEnd type="triangle" w="lg" len="lg"/>
            </a:ln>
          </p:spPr>
          <p:txBody>
            <a:bodyPr/>
            <a:lstStyle/>
            <a:p>
              <a:endParaRPr lang="en-GB" dirty="0"/>
            </a:p>
          </p:txBody>
        </p:sp>
        <p:sp>
          <p:nvSpPr>
            <p:cNvPr id="50189" name="Rectangle 13"/>
            <p:cNvSpPr>
              <a:spLocks noChangeArrowheads="1"/>
            </p:cNvSpPr>
            <p:nvPr/>
          </p:nvSpPr>
          <p:spPr bwMode="gray">
            <a:xfrm>
              <a:off x="3849430" y="3776896"/>
              <a:ext cx="1448009" cy="497359"/>
            </a:xfrm>
            <a:prstGeom prst="rect">
              <a:avLst/>
            </a:prstGeom>
            <a:noFill/>
            <a:ln w="12700">
              <a:noFill/>
              <a:miter lim="800000"/>
              <a:headEnd/>
              <a:tailEnd/>
            </a:ln>
          </p:spPr>
          <p:txBody>
            <a:bodyPr wrap="none" anchor="ctr"/>
            <a:lstStyle/>
            <a:p>
              <a:pPr algn="ctr">
                <a:spcBef>
                  <a:spcPct val="0"/>
                </a:spcBef>
              </a:pPr>
              <a:r>
                <a:rPr lang="en-GB" sz="1600" dirty="0"/>
                <a:t>Time Set (TS)</a:t>
              </a:r>
            </a:p>
          </p:txBody>
        </p:sp>
        <p:sp>
          <p:nvSpPr>
            <p:cNvPr id="50190" name="Line 14"/>
            <p:cNvSpPr>
              <a:spLocks noChangeShapeType="1"/>
            </p:cNvSpPr>
            <p:nvPr/>
          </p:nvSpPr>
          <p:spPr bwMode="auto">
            <a:xfrm>
              <a:off x="3110657" y="3325837"/>
              <a:ext cx="2488622" cy="0"/>
            </a:xfrm>
            <a:prstGeom prst="line">
              <a:avLst/>
            </a:prstGeom>
            <a:noFill/>
            <a:ln w="25400">
              <a:solidFill>
                <a:schemeClr val="tx1"/>
              </a:solidFill>
              <a:round/>
              <a:headEnd/>
              <a:tailEnd type="triangle" w="lg" len="lg"/>
            </a:ln>
          </p:spPr>
          <p:txBody>
            <a:bodyPr/>
            <a:lstStyle/>
            <a:p>
              <a:endParaRPr lang="en-GB" dirty="0"/>
            </a:p>
          </p:txBody>
        </p:sp>
        <p:sp>
          <p:nvSpPr>
            <p:cNvPr id="50191" name="Line 15"/>
            <p:cNvSpPr>
              <a:spLocks noChangeShapeType="1"/>
            </p:cNvSpPr>
            <p:nvPr/>
          </p:nvSpPr>
          <p:spPr bwMode="auto">
            <a:xfrm flipH="1" flipV="1">
              <a:off x="3110657" y="3776941"/>
              <a:ext cx="2423534" cy="0"/>
            </a:xfrm>
            <a:prstGeom prst="line">
              <a:avLst/>
            </a:prstGeom>
            <a:noFill/>
            <a:ln w="25400">
              <a:solidFill>
                <a:schemeClr val="tx1"/>
              </a:solidFill>
              <a:round/>
              <a:headEnd/>
              <a:tailEnd type="triangle" w="lg" len="lg"/>
            </a:ln>
          </p:spPr>
          <p:txBody>
            <a:bodyPr/>
            <a:lstStyle/>
            <a:p>
              <a:endParaRPr lang="en-GB" dirty="0"/>
            </a:p>
          </p:txBody>
        </p:sp>
        <p:sp>
          <p:nvSpPr>
            <p:cNvPr id="50192" name="Rectangle 16"/>
            <p:cNvSpPr>
              <a:spLocks noChangeArrowheads="1"/>
            </p:cNvSpPr>
            <p:nvPr/>
          </p:nvSpPr>
          <p:spPr bwMode="gray">
            <a:xfrm>
              <a:off x="1128366" y="4481272"/>
              <a:ext cx="1193799" cy="715226"/>
            </a:xfrm>
            <a:prstGeom prst="rect">
              <a:avLst/>
            </a:prstGeom>
            <a:noFill/>
            <a:ln w="12700">
              <a:noFill/>
              <a:miter lim="800000"/>
              <a:headEnd/>
              <a:tailEnd/>
            </a:ln>
          </p:spPr>
          <p:txBody>
            <a:bodyPr wrap="none" anchor="ctr"/>
            <a:lstStyle/>
            <a:p>
              <a:pPr algn="ctr">
                <a:spcBef>
                  <a:spcPct val="0"/>
                </a:spcBef>
              </a:pPr>
              <a:r>
                <a:rPr lang="en-GB" sz="1600" dirty="0"/>
                <a:t>Change </a:t>
              </a:r>
            </a:p>
            <a:p>
              <a:pPr algn="ctr">
                <a:spcBef>
                  <a:spcPct val="0"/>
                </a:spcBef>
              </a:pPr>
              <a:r>
                <a:rPr lang="en-GB" sz="1600" dirty="0"/>
                <a:t>Mode (CM</a:t>
              </a:r>
              <a:r>
                <a:rPr lang="en-GB" sz="1600" dirty="0" smtClean="0"/>
                <a:t>)</a:t>
              </a:r>
              <a:endParaRPr lang="en-GB" sz="1600" dirty="0"/>
            </a:p>
          </p:txBody>
        </p:sp>
        <p:sp>
          <p:nvSpPr>
            <p:cNvPr id="50193" name="Rectangle 17"/>
            <p:cNvSpPr>
              <a:spLocks noChangeArrowheads="1"/>
            </p:cNvSpPr>
            <p:nvPr/>
          </p:nvSpPr>
          <p:spPr bwMode="gray">
            <a:xfrm>
              <a:off x="2887549" y="4432544"/>
              <a:ext cx="1157287" cy="763954"/>
            </a:xfrm>
            <a:prstGeom prst="rect">
              <a:avLst/>
            </a:prstGeom>
            <a:noFill/>
            <a:ln w="12700">
              <a:noFill/>
              <a:miter lim="800000"/>
              <a:headEnd/>
              <a:tailEnd/>
            </a:ln>
          </p:spPr>
          <p:txBody>
            <a:bodyPr wrap="none" anchor="ctr"/>
            <a:lstStyle/>
            <a:p>
              <a:pPr algn="ctr">
                <a:spcBef>
                  <a:spcPct val="0"/>
                </a:spcBef>
              </a:pPr>
              <a:r>
                <a:rPr lang="en-GB" sz="1600" dirty="0"/>
                <a:t>Change </a:t>
              </a:r>
            </a:p>
            <a:p>
              <a:pPr algn="ctr">
                <a:spcBef>
                  <a:spcPct val="0"/>
                </a:spcBef>
              </a:pPr>
              <a:r>
                <a:rPr lang="en-GB" sz="1600" dirty="0"/>
                <a:t>Mode (CM)</a:t>
              </a:r>
            </a:p>
          </p:txBody>
        </p:sp>
        <p:sp>
          <p:nvSpPr>
            <p:cNvPr id="50194" name="Line 18"/>
            <p:cNvSpPr>
              <a:spLocks noChangeShapeType="1"/>
            </p:cNvSpPr>
            <p:nvPr/>
          </p:nvSpPr>
          <p:spPr bwMode="auto">
            <a:xfrm flipV="1">
              <a:off x="2333996" y="4078623"/>
              <a:ext cx="0" cy="1621007"/>
            </a:xfrm>
            <a:prstGeom prst="line">
              <a:avLst/>
            </a:prstGeom>
            <a:noFill/>
            <a:ln w="25400">
              <a:solidFill>
                <a:schemeClr val="tx1"/>
              </a:solidFill>
              <a:round/>
              <a:headEnd/>
              <a:tailEnd type="triangle" w="lg" len="lg"/>
            </a:ln>
          </p:spPr>
          <p:txBody>
            <a:bodyPr/>
            <a:lstStyle/>
            <a:p>
              <a:endParaRPr lang="en-GB" dirty="0"/>
            </a:p>
          </p:txBody>
        </p:sp>
        <p:sp>
          <p:nvSpPr>
            <p:cNvPr id="50195" name="Line 19"/>
            <p:cNvSpPr>
              <a:spLocks noChangeShapeType="1"/>
            </p:cNvSpPr>
            <p:nvPr/>
          </p:nvSpPr>
          <p:spPr bwMode="auto">
            <a:xfrm>
              <a:off x="3126065" y="5879681"/>
              <a:ext cx="2556000" cy="0"/>
            </a:xfrm>
            <a:prstGeom prst="line">
              <a:avLst/>
            </a:prstGeom>
            <a:noFill/>
            <a:ln w="25400">
              <a:solidFill>
                <a:schemeClr val="tx1"/>
              </a:solidFill>
              <a:round/>
              <a:headEnd/>
              <a:tailEnd type="triangle" w="lg" len="lg"/>
            </a:ln>
          </p:spPr>
          <p:txBody>
            <a:bodyPr/>
            <a:lstStyle/>
            <a:p>
              <a:endParaRPr lang="en-GB" dirty="0"/>
            </a:p>
          </p:txBody>
        </p:sp>
      </p:grpSp>
      <p:sp>
        <p:nvSpPr>
          <p:cNvPr id="24" name="Rectangular Callout 23"/>
          <p:cNvSpPr/>
          <p:nvPr/>
        </p:nvSpPr>
        <p:spPr>
          <a:xfrm>
            <a:off x="7020989" y="4001692"/>
            <a:ext cx="706204" cy="430852"/>
          </a:xfrm>
          <a:prstGeom prst="wedgeRectCallout">
            <a:avLst>
              <a:gd name="adj1" fmla="val -108504"/>
              <a:gd name="adj2" fmla="val -68414"/>
            </a:avLst>
          </a:prstGeom>
          <a:solidFill>
            <a:schemeClr val="accent5">
              <a:lumMod val="90000"/>
            </a:schemeClr>
          </a:solid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a:p>
            <a:pPr algn="ctr"/>
            <a:r>
              <a:rPr lang="en-GB" sz="1400" b="1" dirty="0" smtClean="0">
                <a:solidFill>
                  <a:schemeClr val="tx1"/>
                </a:solidFill>
                <a:latin typeface="Arial" pitchFamily="34" charset="0"/>
                <a:cs typeface="Arial" pitchFamily="34" charset="0"/>
              </a:rPr>
              <a:t>State</a:t>
            </a:r>
          </a:p>
          <a:p>
            <a:pPr algn="ctr"/>
            <a:endParaRPr lang="en-GB" sz="1600" dirty="0" smtClean="0">
              <a:solidFill>
                <a:schemeClr val="tx1"/>
              </a:solidFill>
              <a:latin typeface="Arial" pitchFamily="34" charset="0"/>
              <a:cs typeface="Arial" pitchFamily="34" charset="0"/>
            </a:endParaRPr>
          </a:p>
        </p:txBody>
      </p:sp>
      <p:sp>
        <p:nvSpPr>
          <p:cNvPr id="25" name="Rectangular Callout 24"/>
          <p:cNvSpPr/>
          <p:nvPr/>
        </p:nvSpPr>
        <p:spPr>
          <a:xfrm>
            <a:off x="800873" y="5487023"/>
            <a:ext cx="706204" cy="382610"/>
          </a:xfrm>
          <a:prstGeom prst="wedgeRectCallout">
            <a:avLst>
              <a:gd name="adj1" fmla="val 56548"/>
              <a:gd name="adj2" fmla="val -146878"/>
            </a:avLst>
          </a:prstGeom>
          <a:solidFill>
            <a:schemeClr val="accent5">
              <a:lumMod val="90000"/>
            </a:schemeClr>
          </a:solid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a:p>
            <a:pPr algn="ctr"/>
            <a:r>
              <a:rPr lang="en-GB" sz="1400" b="1" dirty="0" smtClean="0">
                <a:solidFill>
                  <a:schemeClr val="tx1"/>
                </a:solidFill>
                <a:latin typeface="Arial" pitchFamily="34" charset="0"/>
                <a:cs typeface="Arial" pitchFamily="34" charset="0"/>
              </a:rPr>
              <a:t>Event</a:t>
            </a:r>
          </a:p>
          <a:p>
            <a:pPr algn="ctr"/>
            <a:endParaRPr lang="en-GB" sz="1600" dirty="0" smtClean="0">
              <a:solidFill>
                <a:schemeClr val="tx1"/>
              </a:solidFill>
              <a:latin typeface="Arial" pitchFamily="34" charset="0"/>
              <a:cs typeface="Arial" pitchFamily="34" charset="0"/>
            </a:endParaRPr>
          </a:p>
        </p:txBody>
      </p:sp>
      <p:sp>
        <p:nvSpPr>
          <p:cNvPr id="26" name="Rectangular Callout 25"/>
          <p:cNvSpPr/>
          <p:nvPr/>
        </p:nvSpPr>
        <p:spPr>
          <a:xfrm>
            <a:off x="800873" y="3741694"/>
            <a:ext cx="1044101" cy="401971"/>
          </a:xfrm>
          <a:prstGeom prst="wedgeRectCallout">
            <a:avLst>
              <a:gd name="adj1" fmla="val 88910"/>
              <a:gd name="adj2" fmla="val 135435"/>
            </a:avLst>
          </a:prstGeom>
          <a:solidFill>
            <a:schemeClr val="accent5">
              <a:lumMod val="90000"/>
            </a:schemeClr>
          </a:solid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a:p>
            <a:pPr algn="ctr"/>
            <a:r>
              <a:rPr lang="en-GB" sz="1400" b="1" dirty="0" smtClean="0">
                <a:solidFill>
                  <a:schemeClr val="tx1"/>
                </a:solidFill>
                <a:latin typeface="Arial" pitchFamily="34" charset="0"/>
                <a:cs typeface="Arial" pitchFamily="34" charset="0"/>
              </a:rPr>
              <a:t>Transition</a:t>
            </a:r>
          </a:p>
          <a:p>
            <a:pPr algn="ctr"/>
            <a:endParaRPr lang="en-GB" sz="1600" dirty="0" smtClean="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Show valid transitions (arrows) from state diagram</a:t>
            </a:r>
          </a:p>
          <a:p>
            <a:pPr lvl="1"/>
            <a:r>
              <a:rPr lang="en-GB" dirty="0" smtClean="0"/>
              <a:t>aka 0-switch transitions</a:t>
            </a:r>
            <a:endParaRPr lang="en-GB" dirty="0"/>
          </a:p>
        </p:txBody>
      </p:sp>
      <p:sp>
        <p:nvSpPr>
          <p:cNvPr id="51202" name="Rectangle 2"/>
          <p:cNvSpPr>
            <a:spLocks noGrp="1" noChangeArrowheads="1"/>
          </p:cNvSpPr>
          <p:nvPr>
            <p:ph type="title"/>
          </p:nvPr>
        </p:nvSpPr>
        <p:spPr/>
        <p:txBody>
          <a:bodyPr/>
          <a:lstStyle/>
          <a:p>
            <a:r>
              <a:rPr lang="en-GB" dirty="0" smtClean="0"/>
              <a:t>State Matrix</a:t>
            </a:r>
          </a:p>
        </p:txBody>
      </p:sp>
      <p:grpSp>
        <p:nvGrpSpPr>
          <p:cNvPr id="7" name="Group 6"/>
          <p:cNvGrpSpPr/>
          <p:nvPr/>
        </p:nvGrpSpPr>
        <p:grpSpPr>
          <a:xfrm>
            <a:off x="3959158" y="1672784"/>
            <a:ext cx="3681445" cy="2698332"/>
            <a:chOff x="3959158" y="4064208"/>
            <a:chExt cx="3681445" cy="2698332"/>
          </a:xfrm>
        </p:grpSpPr>
        <p:sp>
          <p:nvSpPr>
            <p:cNvPr id="77" name="Rectangle 2"/>
            <p:cNvSpPr>
              <a:spLocks noChangeArrowheads="1"/>
            </p:cNvSpPr>
            <p:nvPr/>
          </p:nvSpPr>
          <p:spPr bwMode="gray">
            <a:xfrm>
              <a:off x="5868824" y="5842580"/>
              <a:ext cx="347396" cy="223844"/>
            </a:xfrm>
            <a:prstGeom prst="rect">
              <a:avLst/>
            </a:prstGeom>
            <a:noFill/>
            <a:ln w="12700">
              <a:noFill/>
              <a:miter lim="800000"/>
              <a:headEnd/>
              <a:tailEnd/>
            </a:ln>
          </p:spPr>
          <p:txBody>
            <a:bodyPr wrap="none" anchor="ctr"/>
            <a:lstStyle/>
            <a:p>
              <a:pPr algn="ctr">
                <a:spcBef>
                  <a:spcPct val="0"/>
                </a:spcBef>
              </a:pPr>
              <a:r>
                <a:rPr lang="en-GB" sz="1400" dirty="0" smtClean="0"/>
                <a:t>R</a:t>
              </a:r>
              <a:endParaRPr lang="en-GB" sz="1400" dirty="0"/>
            </a:p>
          </p:txBody>
        </p:sp>
        <p:sp>
          <p:nvSpPr>
            <p:cNvPr id="78" name="Rectangle 3"/>
            <p:cNvSpPr>
              <a:spLocks noChangeArrowheads="1"/>
            </p:cNvSpPr>
            <p:nvPr/>
          </p:nvSpPr>
          <p:spPr bwMode="gray">
            <a:xfrm>
              <a:off x="5800714" y="6461971"/>
              <a:ext cx="468590" cy="300569"/>
            </a:xfrm>
            <a:prstGeom prst="rect">
              <a:avLst/>
            </a:prstGeom>
            <a:noFill/>
            <a:ln w="12700">
              <a:noFill/>
              <a:miter lim="800000"/>
              <a:headEnd/>
              <a:tailEnd/>
            </a:ln>
          </p:spPr>
          <p:txBody>
            <a:bodyPr wrap="none" anchor="ctr"/>
            <a:lstStyle/>
            <a:p>
              <a:pPr algn="ctr">
                <a:spcBef>
                  <a:spcPct val="0"/>
                </a:spcBef>
              </a:pPr>
              <a:r>
                <a:rPr lang="en-GB" sz="1400" dirty="0" smtClean="0"/>
                <a:t>DS</a:t>
              </a:r>
              <a:endParaRPr lang="en-GB" sz="1400" dirty="0"/>
            </a:p>
          </p:txBody>
        </p:sp>
        <p:sp>
          <p:nvSpPr>
            <p:cNvPr id="79" name="Rectangle 4"/>
            <p:cNvSpPr>
              <a:spLocks noChangeArrowheads="1"/>
            </p:cNvSpPr>
            <p:nvPr/>
          </p:nvSpPr>
          <p:spPr bwMode="gray">
            <a:xfrm>
              <a:off x="5823216" y="4064208"/>
              <a:ext cx="393004" cy="256578"/>
            </a:xfrm>
            <a:prstGeom prst="rect">
              <a:avLst/>
            </a:prstGeom>
            <a:noFill/>
            <a:ln w="12700">
              <a:noFill/>
              <a:miter lim="800000"/>
              <a:headEnd/>
              <a:tailEnd/>
            </a:ln>
          </p:spPr>
          <p:txBody>
            <a:bodyPr wrap="none" anchor="ctr"/>
            <a:lstStyle/>
            <a:p>
              <a:pPr algn="ctr">
                <a:spcBef>
                  <a:spcPct val="0"/>
                </a:spcBef>
              </a:pPr>
              <a:r>
                <a:rPr lang="en-GB" sz="1400" dirty="0" smtClean="0"/>
                <a:t>R</a:t>
              </a:r>
              <a:endParaRPr lang="en-GB" sz="1400" dirty="0"/>
            </a:p>
          </p:txBody>
        </p:sp>
        <p:sp>
          <p:nvSpPr>
            <p:cNvPr id="80" name="Rectangle 6"/>
            <p:cNvSpPr>
              <a:spLocks noChangeAspect="1" noChangeArrowheads="1"/>
            </p:cNvSpPr>
            <p:nvPr/>
          </p:nvSpPr>
          <p:spPr bwMode="auto">
            <a:xfrm>
              <a:off x="4267664" y="4133956"/>
              <a:ext cx="828000" cy="828000"/>
            </a:xfrm>
            <a:prstGeom prst="ellipse">
              <a:avLst/>
            </a:prstGeom>
            <a:solidFill>
              <a:schemeClr val="tx2">
                <a:lumMod val="20000"/>
                <a:lumOff val="80000"/>
              </a:schemeClr>
            </a:solidFill>
            <a:ln w="25400">
              <a:solidFill>
                <a:schemeClr val="tx1"/>
              </a:solidFill>
              <a:miter lim="800000"/>
              <a:headEnd/>
              <a:tailEnd/>
            </a:ln>
          </p:spPr>
          <p:txBody>
            <a:bodyPr wrap="none" anchor="ctr"/>
            <a:lstStyle/>
            <a:p>
              <a:pPr algn="ctr">
                <a:spcBef>
                  <a:spcPct val="0"/>
                </a:spcBef>
              </a:pPr>
              <a:r>
                <a:rPr lang="en-GB" sz="1200" b="1" dirty="0"/>
                <a:t>DISPLAY </a:t>
              </a:r>
            </a:p>
            <a:p>
              <a:pPr algn="ctr">
                <a:spcBef>
                  <a:spcPct val="0"/>
                </a:spcBef>
              </a:pPr>
              <a:r>
                <a:rPr lang="en-GB" sz="1200" b="1" dirty="0" smtClean="0"/>
                <a:t>TIME (S1</a:t>
              </a:r>
              <a:r>
                <a:rPr lang="en-GB" sz="1200" b="1" dirty="0"/>
                <a:t>)</a:t>
              </a:r>
            </a:p>
          </p:txBody>
        </p:sp>
        <p:sp>
          <p:nvSpPr>
            <p:cNvPr id="81" name="Rectangle 7"/>
            <p:cNvSpPr>
              <a:spLocks noChangeAspect="1" noChangeArrowheads="1"/>
            </p:cNvSpPr>
            <p:nvPr/>
          </p:nvSpPr>
          <p:spPr bwMode="auto">
            <a:xfrm>
              <a:off x="4315200" y="5873341"/>
              <a:ext cx="828000" cy="828000"/>
            </a:xfrm>
            <a:prstGeom prst="ellipse">
              <a:avLst/>
            </a:prstGeom>
            <a:solidFill>
              <a:schemeClr val="tx2">
                <a:lumMod val="20000"/>
                <a:lumOff val="80000"/>
              </a:schemeClr>
            </a:solidFill>
            <a:ln w="25400">
              <a:solidFill>
                <a:schemeClr val="tx1"/>
              </a:solidFill>
              <a:miter lim="800000"/>
              <a:headEnd/>
              <a:tailEnd/>
            </a:ln>
          </p:spPr>
          <p:txBody>
            <a:bodyPr wrap="none" anchor="ctr"/>
            <a:lstStyle/>
            <a:p>
              <a:pPr algn="ctr">
                <a:spcBef>
                  <a:spcPct val="0"/>
                </a:spcBef>
              </a:pPr>
              <a:r>
                <a:rPr lang="en-GB" sz="1200" b="1" dirty="0"/>
                <a:t>DISPLAY </a:t>
              </a:r>
            </a:p>
            <a:p>
              <a:pPr algn="ctr">
                <a:spcBef>
                  <a:spcPct val="0"/>
                </a:spcBef>
              </a:pPr>
              <a:r>
                <a:rPr lang="en-GB" sz="1200" b="1" dirty="0"/>
                <a:t>DATE (S2)</a:t>
              </a:r>
            </a:p>
          </p:txBody>
        </p:sp>
        <p:sp>
          <p:nvSpPr>
            <p:cNvPr id="82" name="Rectangle 8"/>
            <p:cNvSpPr>
              <a:spLocks noChangeAspect="1" noChangeArrowheads="1"/>
            </p:cNvSpPr>
            <p:nvPr/>
          </p:nvSpPr>
          <p:spPr bwMode="auto">
            <a:xfrm>
              <a:off x="6812603" y="5873341"/>
              <a:ext cx="828000" cy="828000"/>
            </a:xfrm>
            <a:prstGeom prst="ellipse">
              <a:avLst/>
            </a:prstGeom>
            <a:solidFill>
              <a:schemeClr val="tx2">
                <a:lumMod val="20000"/>
                <a:lumOff val="80000"/>
              </a:schemeClr>
            </a:solidFill>
            <a:ln w="25400">
              <a:solidFill>
                <a:schemeClr val="tx1"/>
              </a:solidFill>
              <a:miter lim="800000"/>
              <a:headEnd/>
              <a:tailEnd/>
            </a:ln>
          </p:spPr>
          <p:txBody>
            <a:bodyPr wrap="none" anchor="ctr"/>
            <a:lstStyle/>
            <a:p>
              <a:pPr algn="ctr">
                <a:spcBef>
                  <a:spcPct val="0"/>
                </a:spcBef>
              </a:pPr>
              <a:r>
                <a:rPr lang="en-GB" sz="1200" b="1" dirty="0"/>
                <a:t>CHANGE </a:t>
              </a:r>
            </a:p>
            <a:p>
              <a:pPr algn="ctr">
                <a:spcBef>
                  <a:spcPct val="0"/>
                </a:spcBef>
              </a:pPr>
              <a:r>
                <a:rPr lang="en-GB" sz="1200" b="1" dirty="0"/>
                <a:t>DATE (S4)</a:t>
              </a:r>
            </a:p>
          </p:txBody>
        </p:sp>
        <p:sp>
          <p:nvSpPr>
            <p:cNvPr id="83" name="Rectangle 9"/>
            <p:cNvSpPr>
              <a:spLocks noChangeAspect="1" noChangeArrowheads="1"/>
            </p:cNvSpPr>
            <p:nvPr/>
          </p:nvSpPr>
          <p:spPr bwMode="auto">
            <a:xfrm>
              <a:off x="6765067" y="4133956"/>
              <a:ext cx="828000" cy="828000"/>
            </a:xfrm>
            <a:prstGeom prst="ellipse">
              <a:avLst/>
            </a:prstGeom>
            <a:solidFill>
              <a:schemeClr val="tx2">
                <a:lumMod val="20000"/>
                <a:lumOff val="80000"/>
              </a:schemeClr>
            </a:solidFill>
            <a:ln w="25400">
              <a:solidFill>
                <a:schemeClr val="tx1"/>
              </a:solidFill>
              <a:miter lim="800000"/>
              <a:headEnd/>
              <a:tailEnd/>
            </a:ln>
          </p:spPr>
          <p:txBody>
            <a:bodyPr wrap="none" anchor="ctr"/>
            <a:lstStyle/>
            <a:p>
              <a:pPr algn="ctr">
                <a:spcBef>
                  <a:spcPct val="0"/>
                </a:spcBef>
              </a:pPr>
              <a:r>
                <a:rPr lang="en-GB" sz="1200" b="1" dirty="0"/>
                <a:t>CHANGE </a:t>
              </a:r>
            </a:p>
            <a:p>
              <a:pPr algn="ctr">
                <a:spcBef>
                  <a:spcPct val="0"/>
                </a:spcBef>
              </a:pPr>
              <a:r>
                <a:rPr lang="en-GB" sz="1200" b="1" dirty="0"/>
                <a:t>TIME (S3)</a:t>
              </a:r>
            </a:p>
          </p:txBody>
        </p:sp>
        <p:sp>
          <p:nvSpPr>
            <p:cNvPr id="124" name="Line 10"/>
            <p:cNvSpPr>
              <a:spLocks noChangeShapeType="1"/>
            </p:cNvSpPr>
            <p:nvPr/>
          </p:nvSpPr>
          <p:spPr bwMode="auto">
            <a:xfrm>
              <a:off x="4866359" y="4922724"/>
              <a:ext cx="0" cy="969833"/>
            </a:xfrm>
            <a:prstGeom prst="line">
              <a:avLst/>
            </a:prstGeom>
            <a:noFill/>
            <a:ln w="25400">
              <a:solidFill>
                <a:schemeClr val="tx1"/>
              </a:solidFill>
              <a:round/>
              <a:headEnd/>
              <a:tailEnd type="triangle" w="lg" len="lg"/>
            </a:ln>
          </p:spPr>
          <p:txBody>
            <a:bodyPr/>
            <a:lstStyle/>
            <a:p>
              <a:endParaRPr lang="en-GB" dirty="0"/>
            </a:p>
          </p:txBody>
        </p:sp>
        <p:sp>
          <p:nvSpPr>
            <p:cNvPr id="125" name="Line 11"/>
            <p:cNvSpPr>
              <a:spLocks noChangeShapeType="1"/>
            </p:cNvSpPr>
            <p:nvPr/>
          </p:nvSpPr>
          <p:spPr bwMode="auto">
            <a:xfrm flipH="1">
              <a:off x="5092769" y="6441876"/>
              <a:ext cx="1719836" cy="0"/>
            </a:xfrm>
            <a:prstGeom prst="line">
              <a:avLst/>
            </a:prstGeom>
            <a:noFill/>
            <a:ln w="25400">
              <a:solidFill>
                <a:schemeClr val="tx1"/>
              </a:solidFill>
              <a:round/>
              <a:headEnd/>
              <a:tailEnd type="triangle" w="lg" len="lg"/>
            </a:ln>
          </p:spPr>
          <p:txBody>
            <a:bodyPr/>
            <a:lstStyle/>
            <a:p>
              <a:endParaRPr lang="en-GB" dirty="0"/>
            </a:p>
          </p:txBody>
        </p:sp>
        <p:sp>
          <p:nvSpPr>
            <p:cNvPr id="126" name="Rectangle 13"/>
            <p:cNvSpPr>
              <a:spLocks noChangeArrowheads="1"/>
            </p:cNvSpPr>
            <p:nvPr/>
          </p:nvSpPr>
          <p:spPr bwMode="gray">
            <a:xfrm>
              <a:off x="5810762" y="4662168"/>
              <a:ext cx="435602" cy="363243"/>
            </a:xfrm>
            <a:prstGeom prst="rect">
              <a:avLst/>
            </a:prstGeom>
            <a:noFill/>
            <a:ln w="12700">
              <a:noFill/>
              <a:miter lim="800000"/>
              <a:headEnd/>
              <a:tailEnd/>
            </a:ln>
          </p:spPr>
          <p:txBody>
            <a:bodyPr wrap="none" anchor="ctr"/>
            <a:lstStyle/>
            <a:p>
              <a:pPr algn="ctr">
                <a:spcBef>
                  <a:spcPct val="0"/>
                </a:spcBef>
              </a:pPr>
              <a:r>
                <a:rPr lang="en-GB" sz="1400" dirty="0" smtClean="0"/>
                <a:t>TS</a:t>
              </a:r>
              <a:endParaRPr lang="en-GB" sz="1400" dirty="0"/>
            </a:p>
          </p:txBody>
        </p:sp>
        <p:sp>
          <p:nvSpPr>
            <p:cNvPr id="127" name="Line 14"/>
            <p:cNvSpPr>
              <a:spLocks noChangeShapeType="1"/>
            </p:cNvSpPr>
            <p:nvPr/>
          </p:nvSpPr>
          <p:spPr bwMode="auto">
            <a:xfrm>
              <a:off x="5045182" y="4334644"/>
              <a:ext cx="1767422" cy="580"/>
            </a:xfrm>
            <a:prstGeom prst="line">
              <a:avLst/>
            </a:prstGeom>
            <a:noFill/>
            <a:ln w="25400">
              <a:solidFill>
                <a:schemeClr val="tx1"/>
              </a:solidFill>
              <a:round/>
              <a:headEnd/>
              <a:tailEnd type="triangle" w="lg" len="lg"/>
            </a:ln>
          </p:spPr>
          <p:txBody>
            <a:bodyPr/>
            <a:lstStyle/>
            <a:p>
              <a:endParaRPr lang="en-GB" dirty="0"/>
            </a:p>
          </p:txBody>
        </p:sp>
        <p:sp>
          <p:nvSpPr>
            <p:cNvPr id="128" name="Line 15"/>
            <p:cNvSpPr>
              <a:spLocks noChangeShapeType="1"/>
            </p:cNvSpPr>
            <p:nvPr/>
          </p:nvSpPr>
          <p:spPr bwMode="auto">
            <a:xfrm flipH="1" flipV="1">
              <a:off x="5045181" y="4672249"/>
              <a:ext cx="1719886" cy="0"/>
            </a:xfrm>
            <a:prstGeom prst="line">
              <a:avLst/>
            </a:prstGeom>
            <a:noFill/>
            <a:ln w="25400">
              <a:solidFill>
                <a:schemeClr val="tx1"/>
              </a:solidFill>
              <a:round/>
              <a:headEnd/>
              <a:tailEnd type="triangle" w="lg" len="lg"/>
            </a:ln>
          </p:spPr>
          <p:txBody>
            <a:bodyPr/>
            <a:lstStyle/>
            <a:p>
              <a:endParaRPr lang="en-GB" dirty="0"/>
            </a:p>
          </p:txBody>
        </p:sp>
        <p:sp>
          <p:nvSpPr>
            <p:cNvPr id="129" name="Rectangle 16"/>
            <p:cNvSpPr>
              <a:spLocks noChangeArrowheads="1"/>
            </p:cNvSpPr>
            <p:nvPr/>
          </p:nvSpPr>
          <p:spPr bwMode="gray">
            <a:xfrm>
              <a:off x="3959158" y="5206748"/>
              <a:ext cx="547326" cy="390179"/>
            </a:xfrm>
            <a:prstGeom prst="rect">
              <a:avLst/>
            </a:prstGeom>
            <a:noFill/>
            <a:ln w="12700">
              <a:noFill/>
              <a:miter lim="800000"/>
              <a:headEnd/>
              <a:tailEnd/>
            </a:ln>
          </p:spPr>
          <p:txBody>
            <a:bodyPr wrap="none" anchor="ctr"/>
            <a:lstStyle/>
            <a:p>
              <a:pPr algn="ctr">
                <a:spcBef>
                  <a:spcPct val="0"/>
                </a:spcBef>
              </a:pPr>
              <a:r>
                <a:rPr lang="en-GB" sz="1400" dirty="0" smtClean="0"/>
                <a:t>CM</a:t>
              </a:r>
              <a:endParaRPr lang="en-GB" sz="1400" dirty="0"/>
            </a:p>
          </p:txBody>
        </p:sp>
        <p:sp>
          <p:nvSpPr>
            <p:cNvPr id="130" name="Rectangle 17"/>
            <p:cNvSpPr>
              <a:spLocks noChangeArrowheads="1"/>
            </p:cNvSpPr>
            <p:nvPr/>
          </p:nvSpPr>
          <p:spPr bwMode="gray">
            <a:xfrm>
              <a:off x="4872188" y="5130968"/>
              <a:ext cx="422608" cy="425767"/>
            </a:xfrm>
            <a:prstGeom prst="rect">
              <a:avLst/>
            </a:prstGeom>
            <a:noFill/>
            <a:ln w="12700">
              <a:noFill/>
              <a:miter lim="800000"/>
              <a:headEnd/>
              <a:tailEnd/>
            </a:ln>
          </p:spPr>
          <p:txBody>
            <a:bodyPr wrap="none" anchor="ctr"/>
            <a:lstStyle/>
            <a:p>
              <a:pPr algn="ctr">
                <a:spcBef>
                  <a:spcPct val="0"/>
                </a:spcBef>
              </a:pPr>
              <a:r>
                <a:rPr lang="en-GB" sz="1400" dirty="0" smtClean="0"/>
                <a:t>CM</a:t>
              </a:r>
              <a:endParaRPr lang="en-GB" sz="1400" dirty="0"/>
            </a:p>
          </p:txBody>
        </p:sp>
        <p:sp>
          <p:nvSpPr>
            <p:cNvPr id="131" name="Line 18"/>
            <p:cNvSpPr>
              <a:spLocks noChangeShapeType="1"/>
            </p:cNvSpPr>
            <p:nvPr/>
          </p:nvSpPr>
          <p:spPr bwMode="auto">
            <a:xfrm flipV="1">
              <a:off x="4477953" y="4922724"/>
              <a:ext cx="0" cy="1031778"/>
            </a:xfrm>
            <a:prstGeom prst="line">
              <a:avLst/>
            </a:prstGeom>
            <a:noFill/>
            <a:ln w="25400">
              <a:solidFill>
                <a:schemeClr val="tx1"/>
              </a:solidFill>
              <a:round/>
              <a:headEnd/>
              <a:tailEnd type="triangle" w="lg" len="lg"/>
            </a:ln>
          </p:spPr>
          <p:txBody>
            <a:bodyPr/>
            <a:lstStyle/>
            <a:p>
              <a:endParaRPr lang="en-GB" dirty="0"/>
            </a:p>
          </p:txBody>
        </p:sp>
        <p:sp>
          <p:nvSpPr>
            <p:cNvPr id="132" name="Line 19"/>
            <p:cNvSpPr>
              <a:spLocks noChangeShapeType="1"/>
            </p:cNvSpPr>
            <p:nvPr/>
          </p:nvSpPr>
          <p:spPr bwMode="auto">
            <a:xfrm>
              <a:off x="5095665" y="6095535"/>
              <a:ext cx="1716940" cy="0"/>
            </a:xfrm>
            <a:prstGeom prst="line">
              <a:avLst/>
            </a:prstGeom>
            <a:noFill/>
            <a:ln w="25400">
              <a:solidFill>
                <a:schemeClr val="tx1"/>
              </a:solidFill>
              <a:round/>
              <a:headEnd/>
              <a:tailEnd type="triangle" w="lg" len="lg"/>
            </a:ln>
          </p:spPr>
          <p:txBody>
            <a:bodyPr/>
            <a:lstStyle/>
            <a:p>
              <a:endParaRPr lang="en-GB" dirty="0"/>
            </a:p>
          </p:txBody>
        </p:sp>
      </p:grpSp>
      <p:graphicFrame>
        <p:nvGraphicFramePr>
          <p:cNvPr id="5" name="Table 4"/>
          <p:cNvGraphicFramePr>
            <a:graphicFrameLocks noGrp="1"/>
          </p:cNvGraphicFramePr>
          <p:nvPr>
            <p:extLst>
              <p:ext uri="{D42A27DB-BD31-4B8C-83A1-F6EECF244321}">
                <p14:modId xmlns:p14="http://schemas.microsoft.com/office/powerpoint/2010/main" val="3248835173"/>
              </p:ext>
            </p:extLst>
          </p:nvPr>
        </p:nvGraphicFramePr>
        <p:xfrm>
          <a:off x="582602" y="4702537"/>
          <a:ext cx="7847763" cy="1674556"/>
        </p:xfrm>
        <a:graphic>
          <a:graphicData uri="http://schemas.openxmlformats.org/drawingml/2006/table">
            <a:tbl>
              <a:tblPr firstRow="1" bandRow="1">
                <a:effectLst>
                  <a:outerShdw blurRad="50800" dist="76200" dir="2700000" algn="tl" rotWithShape="0">
                    <a:prstClr val="black">
                      <a:alpha val="40000"/>
                    </a:prstClr>
                  </a:outerShdw>
                </a:effectLst>
                <a:tableStyleId>{5940675A-B579-460E-94D1-54222C63F5DA}</a:tableStyleId>
              </a:tblPr>
              <a:tblGrid>
                <a:gridCol w="1497206">
                  <a:extLst>
                    <a:ext uri="{9D8B030D-6E8A-4147-A177-3AD203B41FA5}">
                      <a16:colId xmlns:a16="http://schemas.microsoft.com/office/drawing/2014/main" val="20000"/>
                    </a:ext>
                  </a:extLst>
                </a:gridCol>
                <a:gridCol w="998672">
                  <a:extLst>
                    <a:ext uri="{9D8B030D-6E8A-4147-A177-3AD203B41FA5}">
                      <a16:colId xmlns:a16="http://schemas.microsoft.com/office/drawing/2014/main" val="20001"/>
                    </a:ext>
                  </a:extLst>
                </a:gridCol>
                <a:gridCol w="1021080">
                  <a:extLst>
                    <a:ext uri="{9D8B030D-6E8A-4147-A177-3AD203B41FA5}">
                      <a16:colId xmlns:a16="http://schemas.microsoft.com/office/drawing/2014/main" val="20002"/>
                    </a:ext>
                  </a:extLst>
                </a:gridCol>
                <a:gridCol w="1082040">
                  <a:extLst>
                    <a:ext uri="{9D8B030D-6E8A-4147-A177-3AD203B41FA5}">
                      <a16:colId xmlns:a16="http://schemas.microsoft.com/office/drawing/2014/main" val="20003"/>
                    </a:ext>
                  </a:extLst>
                </a:gridCol>
                <a:gridCol w="1127760">
                  <a:extLst>
                    <a:ext uri="{9D8B030D-6E8A-4147-A177-3AD203B41FA5}">
                      <a16:colId xmlns:a16="http://schemas.microsoft.com/office/drawing/2014/main" val="20004"/>
                    </a:ext>
                  </a:extLst>
                </a:gridCol>
                <a:gridCol w="1082040">
                  <a:extLst>
                    <a:ext uri="{9D8B030D-6E8A-4147-A177-3AD203B41FA5}">
                      <a16:colId xmlns:a16="http://schemas.microsoft.com/office/drawing/2014/main" val="20005"/>
                    </a:ext>
                  </a:extLst>
                </a:gridCol>
                <a:gridCol w="1038965">
                  <a:extLst>
                    <a:ext uri="{9D8B030D-6E8A-4147-A177-3AD203B41FA5}">
                      <a16:colId xmlns:a16="http://schemas.microsoft.com/office/drawing/2014/main" val="20006"/>
                    </a:ext>
                  </a:extLst>
                </a:gridCol>
              </a:tblGrid>
              <a:tr h="418639">
                <a:tc>
                  <a:txBody>
                    <a:bodyPr/>
                    <a:lstStyle/>
                    <a:p>
                      <a:r>
                        <a:rPr lang="en-GB" b="1" dirty="0" smtClean="0">
                          <a:solidFill>
                            <a:schemeClr val="tx2">
                              <a:lumMod val="75000"/>
                            </a:schemeClr>
                          </a:solidFill>
                        </a:rPr>
                        <a:t>Test case</a:t>
                      </a:r>
                      <a:endParaRPr lang="en-GB" b="1" dirty="0">
                        <a:solidFill>
                          <a:schemeClr val="tx2">
                            <a:lumMod val="75000"/>
                          </a:schemeClr>
                        </a:solidFill>
                      </a:endParaRPr>
                    </a:p>
                  </a:txBody>
                  <a:tcPr anchor="ctr">
                    <a:solidFill>
                      <a:srgbClr val="DDDDDD"/>
                    </a:solidFill>
                  </a:tcPr>
                </a:tc>
                <a:tc>
                  <a:txBody>
                    <a:bodyPr/>
                    <a:lstStyle/>
                    <a:p>
                      <a:pPr algn="ctr"/>
                      <a:r>
                        <a:rPr lang="en-GB" b="1" dirty="0" smtClean="0">
                          <a:solidFill>
                            <a:schemeClr val="tx2">
                              <a:lumMod val="75000"/>
                            </a:schemeClr>
                          </a:solidFill>
                        </a:rPr>
                        <a:t>1</a:t>
                      </a:r>
                      <a:endParaRPr lang="en-GB" b="1" dirty="0">
                        <a:solidFill>
                          <a:schemeClr val="tx2">
                            <a:lumMod val="75000"/>
                          </a:schemeClr>
                        </a:solidFill>
                      </a:endParaRPr>
                    </a:p>
                  </a:txBody>
                  <a:tcPr anchor="ctr">
                    <a:solidFill>
                      <a:srgbClr val="DDDDDD"/>
                    </a:solidFill>
                  </a:tcPr>
                </a:tc>
                <a:tc>
                  <a:txBody>
                    <a:bodyPr/>
                    <a:lstStyle/>
                    <a:p>
                      <a:pPr algn="ctr"/>
                      <a:r>
                        <a:rPr lang="en-GB" b="1" dirty="0" smtClean="0">
                          <a:solidFill>
                            <a:schemeClr val="tx2">
                              <a:lumMod val="75000"/>
                            </a:schemeClr>
                          </a:solidFill>
                        </a:rPr>
                        <a:t>2</a:t>
                      </a:r>
                      <a:endParaRPr lang="en-GB" b="1" dirty="0">
                        <a:solidFill>
                          <a:schemeClr val="tx2">
                            <a:lumMod val="75000"/>
                          </a:schemeClr>
                        </a:solidFill>
                      </a:endParaRPr>
                    </a:p>
                  </a:txBody>
                  <a:tcPr anchor="ctr">
                    <a:solidFill>
                      <a:srgbClr val="DDDDDD"/>
                    </a:solidFill>
                  </a:tcPr>
                </a:tc>
                <a:tc>
                  <a:txBody>
                    <a:bodyPr/>
                    <a:lstStyle/>
                    <a:p>
                      <a:pPr algn="ctr"/>
                      <a:r>
                        <a:rPr lang="en-GB" b="1" dirty="0" smtClean="0">
                          <a:solidFill>
                            <a:schemeClr val="tx2">
                              <a:lumMod val="75000"/>
                            </a:schemeClr>
                          </a:solidFill>
                        </a:rPr>
                        <a:t>3</a:t>
                      </a:r>
                      <a:endParaRPr lang="en-GB" b="1" dirty="0">
                        <a:solidFill>
                          <a:schemeClr val="tx2">
                            <a:lumMod val="75000"/>
                          </a:schemeClr>
                        </a:solidFill>
                      </a:endParaRPr>
                    </a:p>
                  </a:txBody>
                  <a:tcPr anchor="ctr">
                    <a:solidFill>
                      <a:srgbClr val="DDDDDD"/>
                    </a:solidFill>
                  </a:tcPr>
                </a:tc>
                <a:tc>
                  <a:txBody>
                    <a:bodyPr/>
                    <a:lstStyle/>
                    <a:p>
                      <a:pPr algn="ctr"/>
                      <a:r>
                        <a:rPr lang="en-GB" b="1" dirty="0" smtClean="0">
                          <a:solidFill>
                            <a:schemeClr val="tx2">
                              <a:lumMod val="75000"/>
                            </a:schemeClr>
                          </a:solidFill>
                        </a:rPr>
                        <a:t>4</a:t>
                      </a:r>
                      <a:endParaRPr lang="en-GB" b="1" dirty="0">
                        <a:solidFill>
                          <a:schemeClr val="tx2">
                            <a:lumMod val="75000"/>
                          </a:schemeClr>
                        </a:solidFill>
                      </a:endParaRPr>
                    </a:p>
                  </a:txBody>
                  <a:tcPr anchor="ctr">
                    <a:solidFill>
                      <a:srgbClr val="DDDDDD"/>
                    </a:solidFill>
                  </a:tcPr>
                </a:tc>
                <a:tc>
                  <a:txBody>
                    <a:bodyPr/>
                    <a:lstStyle/>
                    <a:p>
                      <a:pPr algn="ctr"/>
                      <a:r>
                        <a:rPr lang="en-GB" b="1" dirty="0" smtClean="0">
                          <a:solidFill>
                            <a:schemeClr val="tx2">
                              <a:lumMod val="75000"/>
                            </a:schemeClr>
                          </a:solidFill>
                        </a:rPr>
                        <a:t>5</a:t>
                      </a:r>
                      <a:endParaRPr lang="en-GB" b="1" dirty="0">
                        <a:solidFill>
                          <a:schemeClr val="tx2">
                            <a:lumMod val="75000"/>
                          </a:schemeClr>
                        </a:solidFill>
                      </a:endParaRPr>
                    </a:p>
                  </a:txBody>
                  <a:tcPr anchor="ctr">
                    <a:solidFill>
                      <a:srgbClr val="DDDDDD"/>
                    </a:solidFill>
                  </a:tcPr>
                </a:tc>
                <a:tc>
                  <a:txBody>
                    <a:bodyPr/>
                    <a:lstStyle/>
                    <a:p>
                      <a:pPr algn="ctr"/>
                      <a:r>
                        <a:rPr lang="en-GB" b="1" dirty="0" smtClean="0">
                          <a:solidFill>
                            <a:schemeClr val="tx2">
                              <a:lumMod val="75000"/>
                            </a:schemeClr>
                          </a:solidFill>
                        </a:rPr>
                        <a:t>6</a:t>
                      </a:r>
                      <a:endParaRPr lang="en-GB" b="1" dirty="0">
                        <a:solidFill>
                          <a:schemeClr val="tx2">
                            <a:lumMod val="75000"/>
                          </a:schemeClr>
                        </a:solidFill>
                      </a:endParaRPr>
                    </a:p>
                  </a:txBody>
                  <a:tcPr anchor="ctr">
                    <a:solidFill>
                      <a:srgbClr val="DDDDDD"/>
                    </a:solidFill>
                  </a:tcPr>
                </a:tc>
                <a:extLst>
                  <a:ext uri="{0D108BD9-81ED-4DB2-BD59-A6C34878D82A}">
                    <a16:rowId xmlns:a16="http://schemas.microsoft.com/office/drawing/2014/main" val="10000"/>
                  </a:ext>
                </a:extLst>
              </a:tr>
              <a:tr h="418639">
                <a:tc>
                  <a:txBody>
                    <a:bodyPr/>
                    <a:lstStyle/>
                    <a:p>
                      <a:r>
                        <a:rPr lang="en-GB" b="1" dirty="0" smtClean="0">
                          <a:solidFill>
                            <a:schemeClr val="tx2">
                              <a:lumMod val="75000"/>
                            </a:schemeClr>
                          </a:solidFill>
                        </a:rPr>
                        <a:t>Start state</a:t>
                      </a:r>
                      <a:endParaRPr lang="en-GB" b="1" dirty="0">
                        <a:solidFill>
                          <a:schemeClr val="tx2">
                            <a:lumMod val="75000"/>
                          </a:schemeClr>
                        </a:solidFill>
                      </a:endParaRPr>
                    </a:p>
                  </a:txBody>
                  <a:tcPr anchor="ctr">
                    <a:solidFill>
                      <a:srgbClr val="DDDDDD"/>
                    </a:solidFill>
                  </a:tcPr>
                </a:tc>
                <a:tc>
                  <a:txBody>
                    <a:bodyPr/>
                    <a:lstStyle/>
                    <a:p>
                      <a:pPr algn="ctr"/>
                      <a:r>
                        <a:rPr lang="en-GB" dirty="0" smtClean="0">
                          <a:solidFill>
                            <a:schemeClr val="tx2">
                              <a:lumMod val="75000"/>
                            </a:schemeClr>
                          </a:solidFill>
                        </a:rPr>
                        <a:t>S1</a:t>
                      </a:r>
                      <a:endParaRPr lang="en-GB" dirty="0">
                        <a:solidFill>
                          <a:schemeClr val="tx2">
                            <a:lumMod val="75000"/>
                          </a:schemeClr>
                        </a:solidFill>
                      </a:endParaRPr>
                    </a:p>
                  </a:txBody>
                  <a:tcPr anchor="ctr">
                    <a:solidFill>
                      <a:schemeClr val="bg1"/>
                    </a:solidFill>
                  </a:tcPr>
                </a:tc>
                <a:tc>
                  <a:txBody>
                    <a:bodyPr/>
                    <a:lstStyle/>
                    <a:p>
                      <a:pPr algn="ctr"/>
                      <a:r>
                        <a:rPr lang="en-GB" dirty="0" smtClean="0">
                          <a:solidFill>
                            <a:schemeClr val="tx2">
                              <a:lumMod val="75000"/>
                            </a:schemeClr>
                          </a:solidFill>
                        </a:rPr>
                        <a:t>S1</a:t>
                      </a:r>
                      <a:endParaRPr lang="en-GB" dirty="0">
                        <a:solidFill>
                          <a:schemeClr val="tx2">
                            <a:lumMod val="75000"/>
                          </a:schemeClr>
                        </a:solidFill>
                      </a:endParaRPr>
                    </a:p>
                  </a:txBody>
                  <a:tcPr anchor="ctr">
                    <a:solidFill>
                      <a:schemeClr val="bg1"/>
                    </a:solidFill>
                  </a:tcPr>
                </a:tc>
                <a:tc>
                  <a:txBody>
                    <a:bodyPr/>
                    <a:lstStyle/>
                    <a:p>
                      <a:pPr algn="ctr"/>
                      <a:r>
                        <a:rPr lang="en-GB" dirty="0" smtClean="0">
                          <a:solidFill>
                            <a:schemeClr val="tx2">
                              <a:lumMod val="75000"/>
                            </a:schemeClr>
                          </a:solidFill>
                        </a:rPr>
                        <a:t>S3</a:t>
                      </a:r>
                      <a:endParaRPr lang="en-GB" dirty="0">
                        <a:solidFill>
                          <a:schemeClr val="tx2">
                            <a:lumMod val="75000"/>
                          </a:schemeClr>
                        </a:solidFill>
                      </a:endParaRPr>
                    </a:p>
                  </a:txBody>
                  <a:tcPr anchor="ctr">
                    <a:solidFill>
                      <a:schemeClr val="bg1"/>
                    </a:solidFill>
                  </a:tcPr>
                </a:tc>
                <a:tc>
                  <a:txBody>
                    <a:bodyPr/>
                    <a:lstStyle/>
                    <a:p>
                      <a:pPr algn="ctr"/>
                      <a:r>
                        <a:rPr lang="en-GB" dirty="0" smtClean="0">
                          <a:solidFill>
                            <a:schemeClr val="tx2">
                              <a:lumMod val="75000"/>
                            </a:schemeClr>
                          </a:solidFill>
                        </a:rPr>
                        <a:t>S2</a:t>
                      </a:r>
                      <a:endParaRPr lang="en-GB" dirty="0">
                        <a:solidFill>
                          <a:schemeClr val="tx2">
                            <a:lumMod val="75000"/>
                          </a:schemeClr>
                        </a:solidFill>
                      </a:endParaRPr>
                    </a:p>
                  </a:txBody>
                  <a:tcPr anchor="ctr">
                    <a:solidFill>
                      <a:schemeClr val="bg1"/>
                    </a:solidFill>
                  </a:tcPr>
                </a:tc>
                <a:tc>
                  <a:txBody>
                    <a:bodyPr/>
                    <a:lstStyle/>
                    <a:p>
                      <a:pPr algn="ctr"/>
                      <a:r>
                        <a:rPr lang="en-GB" dirty="0" smtClean="0">
                          <a:solidFill>
                            <a:schemeClr val="tx2">
                              <a:lumMod val="75000"/>
                            </a:schemeClr>
                          </a:solidFill>
                        </a:rPr>
                        <a:t>S2</a:t>
                      </a:r>
                      <a:endParaRPr lang="en-GB" dirty="0">
                        <a:solidFill>
                          <a:schemeClr val="tx2">
                            <a:lumMod val="75000"/>
                          </a:schemeClr>
                        </a:solidFill>
                      </a:endParaRPr>
                    </a:p>
                  </a:txBody>
                  <a:tcPr anchor="ctr">
                    <a:solidFill>
                      <a:schemeClr val="bg1"/>
                    </a:solidFill>
                  </a:tcPr>
                </a:tc>
                <a:tc>
                  <a:txBody>
                    <a:bodyPr/>
                    <a:lstStyle/>
                    <a:p>
                      <a:pPr algn="ctr"/>
                      <a:r>
                        <a:rPr lang="en-GB" dirty="0" smtClean="0">
                          <a:solidFill>
                            <a:schemeClr val="tx2">
                              <a:lumMod val="75000"/>
                            </a:schemeClr>
                          </a:solidFill>
                        </a:rPr>
                        <a:t>S4</a:t>
                      </a:r>
                      <a:endParaRPr lang="en-GB" dirty="0">
                        <a:solidFill>
                          <a:schemeClr val="tx2">
                            <a:lumMod val="75000"/>
                          </a:schemeClr>
                        </a:solidFill>
                      </a:endParaRPr>
                    </a:p>
                  </a:txBody>
                  <a:tcPr anchor="ctr">
                    <a:solidFill>
                      <a:schemeClr val="bg1"/>
                    </a:solidFill>
                  </a:tcPr>
                </a:tc>
                <a:extLst>
                  <a:ext uri="{0D108BD9-81ED-4DB2-BD59-A6C34878D82A}">
                    <a16:rowId xmlns:a16="http://schemas.microsoft.com/office/drawing/2014/main" val="10001"/>
                  </a:ext>
                </a:extLst>
              </a:tr>
              <a:tr h="418639">
                <a:tc>
                  <a:txBody>
                    <a:bodyPr/>
                    <a:lstStyle/>
                    <a:p>
                      <a:r>
                        <a:rPr lang="en-GB" b="1" dirty="0" smtClean="0">
                          <a:solidFill>
                            <a:schemeClr val="tx2">
                              <a:lumMod val="75000"/>
                            </a:schemeClr>
                          </a:solidFill>
                        </a:rPr>
                        <a:t>Event/input</a:t>
                      </a:r>
                      <a:endParaRPr lang="en-GB" b="1" dirty="0">
                        <a:solidFill>
                          <a:schemeClr val="tx2">
                            <a:lumMod val="75000"/>
                          </a:schemeClr>
                        </a:solidFill>
                      </a:endParaRPr>
                    </a:p>
                  </a:txBody>
                  <a:tcPr anchor="ctr">
                    <a:solidFill>
                      <a:srgbClr val="DDDDDD"/>
                    </a:solidFill>
                  </a:tcPr>
                </a:tc>
                <a:tc>
                  <a:txBody>
                    <a:bodyPr/>
                    <a:lstStyle/>
                    <a:p>
                      <a:pPr algn="ctr"/>
                      <a:r>
                        <a:rPr lang="en-GB" dirty="0" smtClean="0">
                          <a:solidFill>
                            <a:schemeClr val="tx2">
                              <a:lumMod val="75000"/>
                            </a:schemeClr>
                          </a:solidFill>
                        </a:rPr>
                        <a:t>CM</a:t>
                      </a:r>
                      <a:endParaRPr lang="en-GB" dirty="0">
                        <a:solidFill>
                          <a:schemeClr val="tx2">
                            <a:lumMod val="75000"/>
                          </a:schemeClr>
                        </a:solidFill>
                      </a:endParaRPr>
                    </a:p>
                  </a:txBody>
                  <a:tcPr anchor="ctr">
                    <a:solidFill>
                      <a:schemeClr val="bg1"/>
                    </a:solidFill>
                  </a:tcPr>
                </a:tc>
                <a:tc>
                  <a:txBody>
                    <a:bodyPr/>
                    <a:lstStyle/>
                    <a:p>
                      <a:pPr algn="ctr"/>
                      <a:r>
                        <a:rPr lang="en-GB" dirty="0" smtClean="0">
                          <a:solidFill>
                            <a:schemeClr val="tx2">
                              <a:lumMod val="75000"/>
                            </a:schemeClr>
                          </a:solidFill>
                        </a:rPr>
                        <a:t>R</a:t>
                      </a:r>
                      <a:endParaRPr lang="en-GB" dirty="0">
                        <a:solidFill>
                          <a:schemeClr val="tx2">
                            <a:lumMod val="75000"/>
                          </a:schemeClr>
                        </a:solidFill>
                      </a:endParaRPr>
                    </a:p>
                  </a:txBody>
                  <a:tcPr anchor="ctr">
                    <a:solidFill>
                      <a:schemeClr val="bg1"/>
                    </a:solidFill>
                  </a:tcPr>
                </a:tc>
                <a:tc>
                  <a:txBody>
                    <a:bodyPr/>
                    <a:lstStyle/>
                    <a:p>
                      <a:pPr algn="ctr"/>
                      <a:r>
                        <a:rPr lang="en-GB" dirty="0" smtClean="0">
                          <a:solidFill>
                            <a:schemeClr val="tx2">
                              <a:lumMod val="75000"/>
                            </a:schemeClr>
                          </a:solidFill>
                        </a:rPr>
                        <a:t>TS</a:t>
                      </a:r>
                      <a:endParaRPr lang="en-GB" dirty="0">
                        <a:solidFill>
                          <a:schemeClr val="tx2">
                            <a:lumMod val="75000"/>
                          </a:schemeClr>
                        </a:solidFill>
                      </a:endParaRPr>
                    </a:p>
                  </a:txBody>
                  <a:tcPr anchor="ctr">
                    <a:solidFill>
                      <a:schemeClr val="bg1"/>
                    </a:solidFill>
                  </a:tcPr>
                </a:tc>
                <a:tc>
                  <a:txBody>
                    <a:bodyPr/>
                    <a:lstStyle/>
                    <a:p>
                      <a:pPr algn="ctr"/>
                      <a:r>
                        <a:rPr lang="en-GB" dirty="0" smtClean="0">
                          <a:solidFill>
                            <a:schemeClr val="tx2">
                              <a:lumMod val="75000"/>
                            </a:schemeClr>
                          </a:solidFill>
                        </a:rPr>
                        <a:t>CM</a:t>
                      </a:r>
                      <a:endParaRPr lang="en-GB" dirty="0">
                        <a:solidFill>
                          <a:schemeClr val="tx2">
                            <a:lumMod val="75000"/>
                          </a:schemeClr>
                        </a:solidFill>
                      </a:endParaRPr>
                    </a:p>
                  </a:txBody>
                  <a:tcPr anchor="ctr">
                    <a:solidFill>
                      <a:schemeClr val="bg1"/>
                    </a:solidFill>
                  </a:tcPr>
                </a:tc>
                <a:tc>
                  <a:txBody>
                    <a:bodyPr/>
                    <a:lstStyle/>
                    <a:p>
                      <a:pPr algn="ctr"/>
                      <a:r>
                        <a:rPr lang="en-GB" dirty="0" smtClean="0">
                          <a:solidFill>
                            <a:schemeClr val="tx2">
                              <a:lumMod val="75000"/>
                            </a:schemeClr>
                          </a:solidFill>
                        </a:rPr>
                        <a:t>R</a:t>
                      </a:r>
                      <a:endParaRPr lang="en-GB" dirty="0">
                        <a:solidFill>
                          <a:schemeClr val="tx2">
                            <a:lumMod val="75000"/>
                          </a:schemeClr>
                        </a:solidFill>
                      </a:endParaRPr>
                    </a:p>
                  </a:txBody>
                  <a:tcPr anchor="ctr">
                    <a:solidFill>
                      <a:schemeClr val="bg1"/>
                    </a:solidFill>
                  </a:tcPr>
                </a:tc>
                <a:tc>
                  <a:txBody>
                    <a:bodyPr/>
                    <a:lstStyle/>
                    <a:p>
                      <a:pPr algn="ctr"/>
                      <a:r>
                        <a:rPr lang="en-GB" dirty="0" smtClean="0">
                          <a:solidFill>
                            <a:schemeClr val="tx2">
                              <a:lumMod val="75000"/>
                            </a:schemeClr>
                          </a:solidFill>
                        </a:rPr>
                        <a:t>DS</a:t>
                      </a:r>
                      <a:endParaRPr lang="en-GB" dirty="0">
                        <a:solidFill>
                          <a:schemeClr val="tx2">
                            <a:lumMod val="75000"/>
                          </a:schemeClr>
                        </a:solidFill>
                      </a:endParaRPr>
                    </a:p>
                  </a:txBody>
                  <a:tcPr anchor="ctr">
                    <a:solidFill>
                      <a:schemeClr val="bg1"/>
                    </a:solidFill>
                  </a:tcPr>
                </a:tc>
                <a:extLst>
                  <a:ext uri="{0D108BD9-81ED-4DB2-BD59-A6C34878D82A}">
                    <a16:rowId xmlns:a16="http://schemas.microsoft.com/office/drawing/2014/main" val="10002"/>
                  </a:ext>
                </a:extLst>
              </a:tr>
              <a:tr h="418639">
                <a:tc>
                  <a:txBody>
                    <a:bodyPr/>
                    <a:lstStyle/>
                    <a:p>
                      <a:r>
                        <a:rPr lang="en-GB" b="1" dirty="0" smtClean="0">
                          <a:solidFill>
                            <a:schemeClr val="tx2">
                              <a:lumMod val="75000"/>
                            </a:schemeClr>
                          </a:solidFill>
                        </a:rPr>
                        <a:t>Finish state</a:t>
                      </a:r>
                      <a:endParaRPr lang="en-GB" b="1" dirty="0">
                        <a:solidFill>
                          <a:schemeClr val="tx2">
                            <a:lumMod val="75000"/>
                          </a:schemeClr>
                        </a:solidFill>
                      </a:endParaRPr>
                    </a:p>
                  </a:txBody>
                  <a:tcPr anchor="ctr">
                    <a:solidFill>
                      <a:srgbClr val="DDDDDD"/>
                    </a:solidFill>
                  </a:tcPr>
                </a:tc>
                <a:tc>
                  <a:txBody>
                    <a:bodyPr/>
                    <a:lstStyle/>
                    <a:p>
                      <a:pPr algn="ctr"/>
                      <a:r>
                        <a:rPr lang="en-GB" dirty="0" smtClean="0">
                          <a:solidFill>
                            <a:schemeClr val="tx2">
                              <a:lumMod val="75000"/>
                            </a:schemeClr>
                          </a:solidFill>
                        </a:rPr>
                        <a:t>S2</a:t>
                      </a:r>
                      <a:endParaRPr lang="en-GB" dirty="0">
                        <a:solidFill>
                          <a:schemeClr val="tx2">
                            <a:lumMod val="75000"/>
                          </a:schemeClr>
                        </a:solidFill>
                      </a:endParaRPr>
                    </a:p>
                  </a:txBody>
                  <a:tcPr anchor="ctr">
                    <a:solidFill>
                      <a:schemeClr val="bg1"/>
                    </a:solidFill>
                  </a:tcPr>
                </a:tc>
                <a:tc>
                  <a:txBody>
                    <a:bodyPr/>
                    <a:lstStyle/>
                    <a:p>
                      <a:pPr algn="ctr"/>
                      <a:r>
                        <a:rPr lang="en-GB" dirty="0" smtClean="0">
                          <a:solidFill>
                            <a:schemeClr val="tx2">
                              <a:lumMod val="75000"/>
                            </a:schemeClr>
                          </a:solidFill>
                        </a:rPr>
                        <a:t>S3</a:t>
                      </a:r>
                      <a:endParaRPr lang="en-GB" dirty="0">
                        <a:solidFill>
                          <a:schemeClr val="tx2">
                            <a:lumMod val="75000"/>
                          </a:schemeClr>
                        </a:solidFill>
                      </a:endParaRPr>
                    </a:p>
                  </a:txBody>
                  <a:tcPr anchor="ctr">
                    <a:solidFill>
                      <a:schemeClr val="bg1"/>
                    </a:solidFill>
                  </a:tcPr>
                </a:tc>
                <a:tc>
                  <a:txBody>
                    <a:bodyPr/>
                    <a:lstStyle/>
                    <a:p>
                      <a:pPr algn="ctr"/>
                      <a:r>
                        <a:rPr lang="en-GB" dirty="0" smtClean="0">
                          <a:solidFill>
                            <a:schemeClr val="tx2">
                              <a:lumMod val="75000"/>
                            </a:schemeClr>
                          </a:solidFill>
                        </a:rPr>
                        <a:t>S1</a:t>
                      </a:r>
                      <a:endParaRPr lang="en-GB" dirty="0">
                        <a:solidFill>
                          <a:schemeClr val="tx2">
                            <a:lumMod val="75000"/>
                          </a:schemeClr>
                        </a:solidFill>
                      </a:endParaRPr>
                    </a:p>
                  </a:txBody>
                  <a:tcPr anchor="ctr">
                    <a:solidFill>
                      <a:schemeClr val="bg1"/>
                    </a:solidFill>
                  </a:tcPr>
                </a:tc>
                <a:tc>
                  <a:txBody>
                    <a:bodyPr/>
                    <a:lstStyle/>
                    <a:p>
                      <a:pPr algn="ctr"/>
                      <a:r>
                        <a:rPr lang="en-GB" dirty="0" smtClean="0">
                          <a:solidFill>
                            <a:schemeClr val="tx2">
                              <a:lumMod val="75000"/>
                            </a:schemeClr>
                          </a:solidFill>
                        </a:rPr>
                        <a:t>S1</a:t>
                      </a:r>
                      <a:endParaRPr lang="en-GB" dirty="0">
                        <a:solidFill>
                          <a:schemeClr val="tx2">
                            <a:lumMod val="75000"/>
                          </a:schemeClr>
                        </a:solidFill>
                      </a:endParaRPr>
                    </a:p>
                  </a:txBody>
                  <a:tcPr anchor="ctr">
                    <a:solidFill>
                      <a:schemeClr val="bg1"/>
                    </a:solidFill>
                  </a:tcPr>
                </a:tc>
                <a:tc>
                  <a:txBody>
                    <a:bodyPr/>
                    <a:lstStyle/>
                    <a:p>
                      <a:pPr algn="ctr"/>
                      <a:r>
                        <a:rPr lang="en-GB" dirty="0" smtClean="0">
                          <a:solidFill>
                            <a:schemeClr val="tx2">
                              <a:lumMod val="75000"/>
                            </a:schemeClr>
                          </a:solidFill>
                        </a:rPr>
                        <a:t>S4</a:t>
                      </a:r>
                      <a:endParaRPr lang="en-GB" dirty="0">
                        <a:solidFill>
                          <a:schemeClr val="tx2">
                            <a:lumMod val="75000"/>
                          </a:schemeClr>
                        </a:solidFill>
                      </a:endParaRPr>
                    </a:p>
                  </a:txBody>
                  <a:tcPr anchor="ctr">
                    <a:solidFill>
                      <a:schemeClr val="bg1"/>
                    </a:solidFill>
                  </a:tcPr>
                </a:tc>
                <a:tc>
                  <a:txBody>
                    <a:bodyPr/>
                    <a:lstStyle/>
                    <a:p>
                      <a:pPr algn="ctr"/>
                      <a:r>
                        <a:rPr lang="en-GB" dirty="0" smtClean="0">
                          <a:solidFill>
                            <a:schemeClr val="tx2">
                              <a:lumMod val="75000"/>
                            </a:schemeClr>
                          </a:solidFill>
                        </a:rPr>
                        <a:t>S2</a:t>
                      </a:r>
                      <a:endParaRPr lang="en-GB" dirty="0">
                        <a:solidFill>
                          <a:schemeClr val="tx2">
                            <a:lumMod val="75000"/>
                          </a:schemeClr>
                        </a:solidFill>
                      </a:endParaRPr>
                    </a:p>
                  </a:txBody>
                  <a:tcPr anchor="ctr">
                    <a:solidFill>
                      <a:schemeClr val="bg1"/>
                    </a:solidFill>
                  </a:tcPr>
                </a:tc>
                <a:extLst>
                  <a:ext uri="{0D108BD9-81ED-4DB2-BD59-A6C34878D82A}">
                    <a16:rowId xmlns:a16="http://schemas.microsoft.com/office/drawing/2014/main" val="10003"/>
                  </a:ext>
                </a:extLst>
              </a:tr>
            </a:tbl>
          </a:graphicData>
        </a:graphic>
      </p:graphicFrame>
      <p:pic>
        <p:nvPicPr>
          <p:cNvPr id="147459" name="Picture 3"/>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117615" y="2452365"/>
            <a:ext cx="16129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86954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smtClean="0"/>
              <a:t>State table shows both valid and invalid (null) transitions</a:t>
            </a:r>
            <a:endParaRPr lang="en-GB" dirty="0"/>
          </a:p>
        </p:txBody>
      </p:sp>
      <p:sp>
        <p:nvSpPr>
          <p:cNvPr id="2" name="Title 1"/>
          <p:cNvSpPr>
            <a:spLocks noGrp="1"/>
          </p:cNvSpPr>
          <p:nvPr>
            <p:ph type="title"/>
          </p:nvPr>
        </p:nvSpPr>
        <p:spPr/>
        <p:txBody>
          <a:bodyPr/>
          <a:lstStyle/>
          <a:p>
            <a:r>
              <a:rPr lang="en-GB" dirty="0" smtClean="0"/>
              <a:t>State Table</a:t>
            </a:r>
            <a:endParaRPr lang="en-GB" dirty="0"/>
          </a:p>
        </p:txBody>
      </p:sp>
      <p:graphicFrame>
        <p:nvGraphicFramePr>
          <p:cNvPr id="54" name="Group 62"/>
          <p:cNvGraphicFramePr>
            <a:graphicFrameLocks noGrp="1"/>
          </p:cNvGraphicFramePr>
          <p:nvPr>
            <p:extLst>
              <p:ext uri="{D42A27DB-BD31-4B8C-83A1-F6EECF244321}">
                <p14:modId xmlns:p14="http://schemas.microsoft.com/office/powerpoint/2010/main" val="1460840906"/>
              </p:ext>
            </p:extLst>
          </p:nvPr>
        </p:nvGraphicFramePr>
        <p:xfrm>
          <a:off x="1820918" y="2679145"/>
          <a:ext cx="5321300" cy="3387727"/>
        </p:xfrm>
        <a:graphic>
          <a:graphicData uri="http://schemas.openxmlformats.org/drawingml/2006/table">
            <a:tbl>
              <a:tblPr>
                <a:effectLst>
                  <a:outerShdw blurRad="50800" dist="76200" dir="2700000" algn="tl" rotWithShape="0">
                    <a:prstClr val="black">
                      <a:alpha val="40000"/>
                    </a:prstClr>
                  </a:outerShdw>
                </a:effectLst>
              </a:tblPr>
              <a:tblGrid>
                <a:gridCol w="1065212">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063625">
                  <a:extLst>
                    <a:ext uri="{9D8B030D-6E8A-4147-A177-3AD203B41FA5}">
                      <a16:colId xmlns:a16="http://schemas.microsoft.com/office/drawing/2014/main" val="20002"/>
                    </a:ext>
                  </a:extLst>
                </a:gridCol>
                <a:gridCol w="1063625">
                  <a:extLst>
                    <a:ext uri="{9D8B030D-6E8A-4147-A177-3AD203B41FA5}">
                      <a16:colId xmlns:a16="http://schemas.microsoft.com/office/drawing/2014/main" val="20003"/>
                    </a:ext>
                  </a:extLst>
                </a:gridCol>
                <a:gridCol w="1065213">
                  <a:extLst>
                    <a:ext uri="{9D8B030D-6E8A-4147-A177-3AD203B41FA5}">
                      <a16:colId xmlns:a16="http://schemas.microsoft.com/office/drawing/2014/main" val="20004"/>
                    </a:ext>
                  </a:extLst>
                </a:gridCol>
              </a:tblGrid>
              <a:tr h="677863">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000" b="1" i="0" u="none" strike="noStrike" cap="none" normalizeH="0" baseline="0" dirty="0" smtClean="0">
                        <a:ln>
                          <a:noFill/>
                        </a:ln>
                        <a:solidFill>
                          <a:schemeClr val="tx2">
                            <a:lumMod val="75000"/>
                          </a:schemeClr>
                        </a:solidFill>
                        <a:effectLst/>
                        <a:latin typeface="Arial"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GB" sz="2000" b="1" i="0" u="none" strike="noStrike" cap="none" normalizeH="0" baseline="0" dirty="0" smtClean="0">
                          <a:ln>
                            <a:noFill/>
                          </a:ln>
                          <a:solidFill>
                            <a:schemeClr val="tx2">
                              <a:lumMod val="75000"/>
                            </a:schemeClr>
                          </a:solidFill>
                          <a:effectLst/>
                          <a:latin typeface="Arial" charset="0"/>
                          <a:cs typeface="Arial" charset="0"/>
                        </a:rPr>
                        <a:t>CM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GB" sz="2000" b="1" i="0" u="none" strike="noStrike" cap="none" normalizeH="0" baseline="0" dirty="0" smtClean="0">
                          <a:ln>
                            <a:noFill/>
                          </a:ln>
                          <a:solidFill>
                            <a:schemeClr val="tx2">
                              <a:lumMod val="75000"/>
                            </a:schemeClr>
                          </a:solidFill>
                          <a:effectLst/>
                          <a:latin typeface="Arial" charset="0"/>
                          <a:cs typeface="Arial" charset="0"/>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GB" sz="2000" b="1" i="0" u="none" strike="noStrike" cap="none" normalizeH="0" baseline="0" dirty="0" smtClean="0">
                          <a:ln>
                            <a:noFill/>
                          </a:ln>
                          <a:solidFill>
                            <a:schemeClr val="tx2">
                              <a:lumMod val="75000"/>
                            </a:schemeClr>
                          </a:solidFill>
                          <a:effectLst/>
                          <a:latin typeface="Arial" charset="0"/>
                          <a:cs typeface="Arial" charset="0"/>
                        </a:rPr>
                        <a:t>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GB" sz="2000" b="1" i="0" u="none" strike="noStrike" cap="none" normalizeH="0" baseline="0" dirty="0" smtClean="0">
                          <a:ln>
                            <a:noFill/>
                          </a:ln>
                          <a:solidFill>
                            <a:schemeClr val="tx2">
                              <a:lumMod val="75000"/>
                            </a:schemeClr>
                          </a:solidFill>
                          <a:effectLst/>
                          <a:latin typeface="Arial" charset="0"/>
                          <a:cs typeface="Arial" charset="0"/>
                        </a:rPr>
                        <a:t>DS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677863">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GB" sz="2000" b="1" i="0" u="none" strike="noStrike" cap="none" normalizeH="0" baseline="0" dirty="0" smtClean="0">
                          <a:ln>
                            <a:noFill/>
                          </a:ln>
                          <a:solidFill>
                            <a:schemeClr val="tx2">
                              <a:lumMod val="75000"/>
                            </a:schemeClr>
                          </a:solidFill>
                          <a:effectLst/>
                          <a:latin typeface="Arial" charset="0"/>
                          <a:cs typeface="Arial" charset="0"/>
                        </a:rPr>
                        <a:t>S1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GB" sz="2000" b="0" i="0" u="none" strike="noStrike" cap="none" normalizeH="0" baseline="0" dirty="0" smtClean="0">
                          <a:ln>
                            <a:noFill/>
                          </a:ln>
                          <a:solidFill>
                            <a:schemeClr val="tx2">
                              <a:lumMod val="75000"/>
                            </a:schemeClr>
                          </a:solidFill>
                          <a:effectLst/>
                          <a:latin typeface="Arial" charset="0"/>
                          <a:cs typeface="Arial" charset="0"/>
                        </a:rPr>
                        <a:t>S2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GB" sz="2000" b="0" i="0" u="none" strike="noStrike" cap="none" normalizeH="0" baseline="0" dirty="0" smtClean="0">
                          <a:ln>
                            <a:noFill/>
                          </a:ln>
                          <a:solidFill>
                            <a:schemeClr val="tx2">
                              <a:lumMod val="75000"/>
                            </a:schemeClr>
                          </a:solidFill>
                          <a:effectLst/>
                          <a:latin typeface="Arial" charset="0"/>
                          <a:cs typeface="Arial" charset="0"/>
                        </a:rPr>
                        <a:t>S3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2">
                              <a:lumMod val="75000"/>
                            </a:schemeClr>
                          </a:solidFill>
                          <a:effectLst/>
                          <a:latin typeface="Arial" charset="0"/>
                          <a:cs typeface="Arial" charset="0"/>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2">
                              <a:lumMod val="75000"/>
                            </a:schemeClr>
                          </a:solidFill>
                          <a:effectLst/>
                          <a:latin typeface="Arial" charset="0"/>
                          <a:cs typeface="Arial" charset="0"/>
                        </a:rPr>
                        <a:t>null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76275">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GB" sz="2000" b="1" i="0" u="none" strike="noStrike" cap="none" normalizeH="0" baseline="0" dirty="0" smtClean="0">
                          <a:ln>
                            <a:noFill/>
                          </a:ln>
                          <a:solidFill>
                            <a:schemeClr val="tx2">
                              <a:lumMod val="75000"/>
                            </a:schemeClr>
                          </a:solidFill>
                          <a:effectLst/>
                          <a:latin typeface="Arial" charset="0"/>
                          <a:cs typeface="Arial" charset="0"/>
                        </a:rPr>
                        <a:t>S2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GB" sz="2000" b="0" i="0" u="none" strike="noStrike" cap="none" normalizeH="0" baseline="0" dirty="0" smtClean="0">
                          <a:ln>
                            <a:noFill/>
                          </a:ln>
                          <a:solidFill>
                            <a:schemeClr val="tx2">
                              <a:lumMod val="75000"/>
                            </a:schemeClr>
                          </a:solidFill>
                          <a:effectLst/>
                          <a:latin typeface="Arial" charset="0"/>
                          <a:cs typeface="Arial" charset="0"/>
                        </a:rPr>
                        <a:t>S1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GB" sz="2000" b="0" i="0" u="none" strike="noStrike" cap="none" normalizeH="0" baseline="0" dirty="0" smtClean="0">
                          <a:ln>
                            <a:noFill/>
                          </a:ln>
                          <a:solidFill>
                            <a:schemeClr val="tx2">
                              <a:lumMod val="75000"/>
                            </a:schemeClr>
                          </a:solidFill>
                          <a:effectLst/>
                          <a:latin typeface="Arial" charset="0"/>
                          <a:cs typeface="Arial" charset="0"/>
                        </a:rPr>
                        <a:t>S4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2">
                              <a:lumMod val="75000"/>
                            </a:schemeClr>
                          </a:solidFill>
                          <a:effectLst/>
                          <a:latin typeface="Arial" charset="0"/>
                          <a:cs typeface="Arial" charset="0"/>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2">
                              <a:lumMod val="75000"/>
                            </a:schemeClr>
                          </a:solidFill>
                          <a:effectLst/>
                          <a:latin typeface="Arial" charset="0"/>
                          <a:cs typeface="Arial" charset="0"/>
                        </a:rPr>
                        <a:t>null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77863">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GB" sz="2000" b="1" i="0" u="none" strike="noStrike" cap="none" normalizeH="0" baseline="0" dirty="0" smtClean="0">
                          <a:ln>
                            <a:noFill/>
                          </a:ln>
                          <a:solidFill>
                            <a:schemeClr val="tx2">
                              <a:lumMod val="75000"/>
                            </a:schemeClr>
                          </a:solidFill>
                          <a:effectLst/>
                          <a:latin typeface="Arial" charset="0"/>
                          <a:cs typeface="Arial" charset="0"/>
                        </a:rPr>
                        <a:t>S3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2">
                              <a:lumMod val="75000"/>
                            </a:schemeClr>
                          </a:solidFill>
                          <a:effectLst/>
                          <a:latin typeface="Arial" charset="0"/>
                          <a:cs typeface="Arial" charset="0"/>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2">
                              <a:lumMod val="75000"/>
                            </a:schemeClr>
                          </a:solidFill>
                          <a:effectLst/>
                          <a:latin typeface="Arial" charset="0"/>
                          <a:cs typeface="Arial" charset="0"/>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GB" sz="2000" b="0" i="0" u="none" strike="noStrike" cap="none" normalizeH="0" baseline="0" dirty="0" smtClean="0">
                          <a:ln>
                            <a:noFill/>
                          </a:ln>
                          <a:solidFill>
                            <a:schemeClr val="tx2">
                              <a:lumMod val="75000"/>
                            </a:schemeClr>
                          </a:solidFill>
                          <a:effectLst/>
                          <a:latin typeface="Arial" charset="0"/>
                          <a:cs typeface="Arial" charset="0"/>
                        </a:rPr>
                        <a:t>S1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2">
                              <a:lumMod val="75000"/>
                            </a:schemeClr>
                          </a:solidFill>
                          <a:effectLst/>
                          <a:latin typeface="Arial" charset="0"/>
                          <a:cs typeface="Arial" charset="0"/>
                        </a:rPr>
                        <a:t>null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77863">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GB" sz="2000" b="1" i="0" u="none" strike="noStrike" cap="none" normalizeH="0" baseline="0" dirty="0" smtClean="0">
                          <a:ln>
                            <a:noFill/>
                          </a:ln>
                          <a:solidFill>
                            <a:schemeClr val="tx2">
                              <a:lumMod val="75000"/>
                            </a:schemeClr>
                          </a:solidFill>
                          <a:effectLst/>
                          <a:latin typeface="Arial" charset="0"/>
                          <a:cs typeface="Arial" charset="0"/>
                        </a:rPr>
                        <a:t>S4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2">
                              <a:lumMod val="75000"/>
                            </a:schemeClr>
                          </a:solidFill>
                          <a:effectLst/>
                          <a:latin typeface="Arial" charset="0"/>
                          <a:cs typeface="Arial" charset="0"/>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2">
                              <a:lumMod val="75000"/>
                            </a:schemeClr>
                          </a:solidFill>
                          <a:effectLst/>
                          <a:latin typeface="Arial" charset="0"/>
                          <a:cs typeface="Arial" charset="0"/>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sz="2000" b="0" i="0" u="none" strike="noStrike" cap="none" normalizeH="0" baseline="0" dirty="0" smtClean="0">
                          <a:ln>
                            <a:noFill/>
                          </a:ln>
                          <a:solidFill>
                            <a:schemeClr val="tx2">
                              <a:lumMod val="75000"/>
                            </a:schemeClr>
                          </a:solidFill>
                          <a:effectLst/>
                          <a:latin typeface="Arial" charset="0"/>
                          <a:cs typeface="Arial" charset="0"/>
                        </a:rPr>
                        <a:t>null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7620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GB" sz="2000" b="0" i="0" u="none" strike="noStrike" cap="none" normalizeH="0" baseline="0" dirty="0" smtClean="0">
                          <a:ln>
                            <a:noFill/>
                          </a:ln>
                          <a:solidFill>
                            <a:schemeClr val="tx2">
                              <a:lumMod val="75000"/>
                            </a:schemeClr>
                          </a:solidFill>
                          <a:effectLst/>
                          <a:latin typeface="Arial" charset="0"/>
                          <a:cs typeface="Arial" charset="0"/>
                        </a:rPr>
                        <a:t>S2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55" name="Left Brace 54"/>
          <p:cNvSpPr/>
          <p:nvPr/>
        </p:nvSpPr>
        <p:spPr>
          <a:xfrm>
            <a:off x="1306281" y="3406375"/>
            <a:ext cx="411984" cy="2622620"/>
          </a:xfrm>
          <a:prstGeom prst="leftBrace">
            <a:avLst>
              <a:gd name="adj1" fmla="val 45068"/>
              <a:gd name="adj2" fmla="val 50000"/>
            </a:avLst>
          </a:prstGeom>
          <a:ln w="317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56" name="Left Brace 55"/>
          <p:cNvSpPr/>
          <p:nvPr/>
        </p:nvSpPr>
        <p:spPr>
          <a:xfrm rot="5400000">
            <a:off x="4829067" y="339113"/>
            <a:ext cx="411984" cy="4118153"/>
          </a:xfrm>
          <a:prstGeom prst="leftBrace">
            <a:avLst>
              <a:gd name="adj1" fmla="val 45068"/>
              <a:gd name="adj2" fmla="val 50000"/>
            </a:avLst>
          </a:prstGeom>
          <a:ln w="317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57" name="Rectangular Callout 56"/>
          <p:cNvSpPr/>
          <p:nvPr/>
        </p:nvSpPr>
        <p:spPr>
          <a:xfrm>
            <a:off x="7493245" y="3820827"/>
            <a:ext cx="1047854" cy="1060662"/>
          </a:xfrm>
          <a:prstGeom prst="wedgeRectCallout">
            <a:avLst>
              <a:gd name="adj1" fmla="val -108504"/>
              <a:gd name="adj2" fmla="val -68414"/>
            </a:avLst>
          </a:prstGeom>
          <a:solidFill>
            <a:schemeClr val="accent5">
              <a:lumMod val="90000"/>
            </a:schemeClr>
          </a:solid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a:p>
            <a:pPr algn="ctr"/>
            <a:r>
              <a:rPr lang="en-GB" sz="1600" dirty="0" smtClean="0">
                <a:solidFill>
                  <a:schemeClr val="tx1"/>
                </a:solidFill>
                <a:latin typeface="Arial" pitchFamily="34" charset="0"/>
                <a:cs typeface="Arial" pitchFamily="34" charset="0"/>
              </a:rPr>
              <a:t>Invalid transition – blank or “null”</a:t>
            </a:r>
          </a:p>
          <a:p>
            <a:pPr algn="ctr"/>
            <a:endParaRPr lang="en-GB" sz="1600" dirty="0" smtClean="0">
              <a:solidFill>
                <a:schemeClr val="tx1"/>
              </a:solidFill>
              <a:latin typeface="Arial" pitchFamily="34" charset="0"/>
              <a:cs typeface="Arial" pitchFamily="34" charset="0"/>
            </a:endParaRPr>
          </a:p>
        </p:txBody>
      </p:sp>
      <p:sp>
        <p:nvSpPr>
          <p:cNvPr id="58" name="Rectangular Callout 57"/>
          <p:cNvSpPr/>
          <p:nvPr/>
        </p:nvSpPr>
        <p:spPr>
          <a:xfrm>
            <a:off x="7525061" y="5758913"/>
            <a:ext cx="1126566" cy="540163"/>
          </a:xfrm>
          <a:prstGeom prst="wedgeRectCallout">
            <a:avLst>
              <a:gd name="adj1" fmla="val -108504"/>
              <a:gd name="adj2" fmla="val -49812"/>
            </a:avLst>
          </a:prstGeom>
          <a:solidFill>
            <a:schemeClr val="accent5">
              <a:lumMod val="90000"/>
            </a:schemeClr>
          </a:solid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solidFill>
                <a:latin typeface="Arial" pitchFamily="34" charset="0"/>
                <a:cs typeface="Arial" pitchFamily="34" charset="0"/>
              </a:rPr>
              <a:t>‘TO’ state</a:t>
            </a:r>
          </a:p>
        </p:txBody>
      </p:sp>
      <p:sp>
        <p:nvSpPr>
          <p:cNvPr id="60" name="Rectangle 59"/>
          <p:cNvSpPr/>
          <p:nvPr/>
        </p:nvSpPr>
        <p:spPr>
          <a:xfrm>
            <a:off x="4510562" y="1856801"/>
            <a:ext cx="1047854" cy="305251"/>
          </a:xfrm>
          <a:prstGeom prst="rect">
            <a:avLst/>
          </a:prstGeom>
          <a:solidFill>
            <a:schemeClr val="accent5">
              <a:lumMod val="90000"/>
            </a:schemeClr>
          </a:solid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a:p>
            <a:pPr algn="ctr"/>
            <a:r>
              <a:rPr lang="en-GB" sz="1600" dirty="0" smtClean="0">
                <a:solidFill>
                  <a:schemeClr val="tx1"/>
                </a:solidFill>
                <a:latin typeface="Arial" pitchFamily="34" charset="0"/>
                <a:cs typeface="Arial" pitchFamily="34" charset="0"/>
              </a:rPr>
              <a:t>Events</a:t>
            </a:r>
          </a:p>
          <a:p>
            <a:pPr algn="ctr"/>
            <a:endParaRPr lang="en-GB" sz="1600" dirty="0" smtClean="0">
              <a:solidFill>
                <a:schemeClr val="tx1"/>
              </a:solidFill>
              <a:latin typeface="Arial" pitchFamily="34" charset="0"/>
              <a:cs typeface="Arial" pitchFamily="34" charset="0"/>
            </a:endParaRPr>
          </a:p>
        </p:txBody>
      </p:sp>
      <p:sp>
        <p:nvSpPr>
          <p:cNvPr id="61" name="Rectangle 60"/>
          <p:cNvSpPr/>
          <p:nvPr/>
        </p:nvSpPr>
        <p:spPr>
          <a:xfrm>
            <a:off x="208187" y="4406958"/>
            <a:ext cx="1047854" cy="610502"/>
          </a:xfrm>
          <a:prstGeom prst="rect">
            <a:avLst/>
          </a:prstGeom>
          <a:solidFill>
            <a:schemeClr val="accent5">
              <a:lumMod val="90000"/>
            </a:schemeClr>
          </a:solidFill>
          <a:ln w="222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smtClean="0">
              <a:solidFill>
                <a:schemeClr val="tx1"/>
              </a:solidFill>
            </a:endParaRPr>
          </a:p>
          <a:p>
            <a:pPr algn="ctr"/>
            <a:r>
              <a:rPr lang="en-GB" sz="1600" dirty="0" smtClean="0">
                <a:solidFill>
                  <a:schemeClr val="tx1"/>
                </a:solidFill>
                <a:latin typeface="Arial" pitchFamily="34" charset="0"/>
                <a:cs typeface="Arial" pitchFamily="34" charset="0"/>
              </a:rPr>
              <a:t>‘FROM’ states</a:t>
            </a:r>
          </a:p>
          <a:p>
            <a:pPr algn="ctr"/>
            <a:endParaRPr lang="en-GB" sz="1600" dirty="0" smtClean="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 Test Process</a:t>
            </a:r>
            <a:endParaRPr lang="en-GB" dirty="0"/>
          </a:p>
        </p:txBody>
      </p:sp>
      <p:grpSp>
        <p:nvGrpSpPr>
          <p:cNvPr id="3" name="Group 2"/>
          <p:cNvGrpSpPr/>
          <p:nvPr/>
        </p:nvGrpSpPr>
        <p:grpSpPr>
          <a:xfrm>
            <a:off x="357158" y="1138824"/>
            <a:ext cx="8501121" cy="4115281"/>
            <a:chOff x="357158" y="1138824"/>
            <a:chExt cx="8501121" cy="4115281"/>
          </a:xfrm>
        </p:grpSpPr>
        <p:sp>
          <p:nvSpPr>
            <p:cNvPr id="7" name="Freeform 6"/>
            <p:cNvSpPr/>
            <p:nvPr/>
          </p:nvSpPr>
          <p:spPr>
            <a:xfrm>
              <a:off x="357158" y="1138824"/>
              <a:ext cx="6545863" cy="558642"/>
            </a:xfrm>
            <a:custGeom>
              <a:avLst/>
              <a:gdLst>
                <a:gd name="connsiteX0" fmla="*/ 0 w 6545863"/>
                <a:gd name="connsiteY0" fmla="*/ 55864 h 558642"/>
                <a:gd name="connsiteX1" fmla="*/ 55864 w 6545863"/>
                <a:gd name="connsiteY1" fmla="*/ 0 h 558642"/>
                <a:gd name="connsiteX2" fmla="*/ 6489999 w 6545863"/>
                <a:gd name="connsiteY2" fmla="*/ 0 h 558642"/>
                <a:gd name="connsiteX3" fmla="*/ 6545863 w 6545863"/>
                <a:gd name="connsiteY3" fmla="*/ 55864 h 558642"/>
                <a:gd name="connsiteX4" fmla="*/ 6545863 w 6545863"/>
                <a:gd name="connsiteY4" fmla="*/ 502778 h 558642"/>
                <a:gd name="connsiteX5" fmla="*/ 6489999 w 6545863"/>
                <a:gd name="connsiteY5" fmla="*/ 558642 h 558642"/>
                <a:gd name="connsiteX6" fmla="*/ 55864 w 6545863"/>
                <a:gd name="connsiteY6" fmla="*/ 558642 h 558642"/>
                <a:gd name="connsiteX7" fmla="*/ 0 w 6545863"/>
                <a:gd name="connsiteY7" fmla="*/ 502778 h 558642"/>
                <a:gd name="connsiteX8" fmla="*/ 0 w 6545863"/>
                <a:gd name="connsiteY8" fmla="*/ 55864 h 55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863" h="558642">
                  <a:moveTo>
                    <a:pt x="0" y="55864"/>
                  </a:moveTo>
                  <a:cubicBezTo>
                    <a:pt x="0" y="25011"/>
                    <a:pt x="25011" y="0"/>
                    <a:pt x="55864" y="0"/>
                  </a:cubicBezTo>
                  <a:lnTo>
                    <a:pt x="6489999" y="0"/>
                  </a:lnTo>
                  <a:cubicBezTo>
                    <a:pt x="6520852" y="0"/>
                    <a:pt x="6545863" y="25011"/>
                    <a:pt x="6545863" y="55864"/>
                  </a:cubicBezTo>
                  <a:lnTo>
                    <a:pt x="6545863" y="502778"/>
                  </a:lnTo>
                  <a:cubicBezTo>
                    <a:pt x="6545863" y="533631"/>
                    <a:pt x="6520852" y="558642"/>
                    <a:pt x="6489999" y="558642"/>
                  </a:cubicBezTo>
                  <a:lnTo>
                    <a:pt x="55864" y="558642"/>
                  </a:lnTo>
                  <a:cubicBezTo>
                    <a:pt x="25011" y="558642"/>
                    <a:pt x="0" y="533631"/>
                    <a:pt x="0" y="502778"/>
                  </a:cubicBezTo>
                  <a:lnTo>
                    <a:pt x="0" y="55864"/>
                  </a:lnTo>
                  <a:close/>
                </a:path>
              </a:pathLst>
            </a:custGeom>
            <a:solidFill>
              <a:srgbClr val="C0C0C0"/>
            </a:solidFill>
            <a:scene3d>
              <a:camera prst="orthographicFront"/>
              <a:lightRig rig="threePt" dir="t"/>
            </a:scene3d>
            <a:sp3d>
              <a:bevelT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7802" tIns="107802" rIns="108000" bIns="107802" numCol="1" spcCol="1270" anchor="ctr" anchorCtr="0">
              <a:noAutofit/>
            </a:bodyPr>
            <a:lstStyle/>
            <a:p>
              <a:pPr lvl="0" algn="l" defTabSz="1066800">
                <a:lnSpc>
                  <a:spcPct val="90000"/>
                </a:lnSpc>
                <a:spcBef>
                  <a:spcPct val="0"/>
                </a:spcBef>
                <a:spcAft>
                  <a:spcPct val="35000"/>
                </a:spcAft>
              </a:pPr>
              <a:r>
                <a:rPr lang="en-GB" sz="2400" b="1" kern="1200" dirty="0" smtClean="0">
                  <a:solidFill>
                    <a:srgbClr val="878787"/>
                  </a:solidFill>
                  <a:latin typeface="+mj-lt"/>
                </a:rPr>
                <a:t>Planning and Control</a:t>
              </a:r>
              <a:endParaRPr lang="en-GB" sz="2400" b="1" kern="1200" dirty="0">
                <a:solidFill>
                  <a:srgbClr val="878787"/>
                </a:solidFill>
                <a:latin typeface="+mj-lt"/>
              </a:endParaRPr>
            </a:p>
          </p:txBody>
        </p:sp>
        <p:sp>
          <p:nvSpPr>
            <p:cNvPr id="9" name="Freeform 8"/>
            <p:cNvSpPr/>
            <p:nvPr/>
          </p:nvSpPr>
          <p:spPr>
            <a:xfrm>
              <a:off x="1334787" y="2917144"/>
              <a:ext cx="6545863" cy="558642"/>
            </a:xfrm>
            <a:custGeom>
              <a:avLst/>
              <a:gdLst>
                <a:gd name="connsiteX0" fmla="*/ 0 w 6545863"/>
                <a:gd name="connsiteY0" fmla="*/ 55864 h 558642"/>
                <a:gd name="connsiteX1" fmla="*/ 55864 w 6545863"/>
                <a:gd name="connsiteY1" fmla="*/ 0 h 558642"/>
                <a:gd name="connsiteX2" fmla="*/ 6489999 w 6545863"/>
                <a:gd name="connsiteY2" fmla="*/ 0 h 558642"/>
                <a:gd name="connsiteX3" fmla="*/ 6545863 w 6545863"/>
                <a:gd name="connsiteY3" fmla="*/ 55864 h 558642"/>
                <a:gd name="connsiteX4" fmla="*/ 6545863 w 6545863"/>
                <a:gd name="connsiteY4" fmla="*/ 502778 h 558642"/>
                <a:gd name="connsiteX5" fmla="*/ 6489999 w 6545863"/>
                <a:gd name="connsiteY5" fmla="*/ 558642 h 558642"/>
                <a:gd name="connsiteX6" fmla="*/ 55864 w 6545863"/>
                <a:gd name="connsiteY6" fmla="*/ 558642 h 558642"/>
                <a:gd name="connsiteX7" fmla="*/ 0 w 6545863"/>
                <a:gd name="connsiteY7" fmla="*/ 502778 h 558642"/>
                <a:gd name="connsiteX8" fmla="*/ 0 w 6545863"/>
                <a:gd name="connsiteY8" fmla="*/ 55864 h 55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863" h="558642">
                  <a:moveTo>
                    <a:pt x="0" y="55864"/>
                  </a:moveTo>
                  <a:cubicBezTo>
                    <a:pt x="0" y="25011"/>
                    <a:pt x="25011" y="0"/>
                    <a:pt x="55864" y="0"/>
                  </a:cubicBezTo>
                  <a:lnTo>
                    <a:pt x="6489999" y="0"/>
                  </a:lnTo>
                  <a:cubicBezTo>
                    <a:pt x="6520852" y="0"/>
                    <a:pt x="6545863" y="25011"/>
                    <a:pt x="6545863" y="55864"/>
                  </a:cubicBezTo>
                  <a:lnTo>
                    <a:pt x="6545863" y="502778"/>
                  </a:lnTo>
                  <a:cubicBezTo>
                    <a:pt x="6545863" y="533631"/>
                    <a:pt x="6520852" y="558642"/>
                    <a:pt x="6489999" y="558642"/>
                  </a:cubicBezTo>
                  <a:lnTo>
                    <a:pt x="55864" y="558642"/>
                  </a:lnTo>
                  <a:cubicBezTo>
                    <a:pt x="25011" y="558642"/>
                    <a:pt x="0" y="533631"/>
                    <a:pt x="0" y="502778"/>
                  </a:cubicBezTo>
                  <a:lnTo>
                    <a:pt x="0" y="55864"/>
                  </a:lnTo>
                  <a:close/>
                </a:path>
              </a:pathLst>
            </a:custGeom>
            <a:solidFill>
              <a:srgbClr val="C0C0C0"/>
            </a:solidFill>
            <a:scene3d>
              <a:camera prst="orthographicFront"/>
              <a:lightRig rig="threePt" dir="t"/>
            </a:scene3d>
            <a:sp3d>
              <a:bevelT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7802" tIns="107802" rIns="108000" bIns="107802" numCol="1" spcCol="1270" anchor="ctr" anchorCtr="0">
              <a:noAutofit/>
            </a:bodyPr>
            <a:lstStyle/>
            <a:p>
              <a:pPr lvl="0" algn="l" defTabSz="1066800">
                <a:lnSpc>
                  <a:spcPct val="90000"/>
                </a:lnSpc>
                <a:spcBef>
                  <a:spcPct val="0"/>
                </a:spcBef>
                <a:spcAft>
                  <a:spcPct val="35000"/>
                </a:spcAft>
              </a:pPr>
              <a:r>
                <a:rPr lang="en-GB" sz="2400" b="1" kern="1200" dirty="0" smtClean="0">
                  <a:solidFill>
                    <a:srgbClr val="878787"/>
                  </a:solidFill>
                  <a:latin typeface="+mj-lt"/>
                </a:rPr>
                <a:t>Implementation  and Execution</a:t>
              </a:r>
              <a:endParaRPr lang="en-GB" sz="2400" b="1" kern="1200" dirty="0">
                <a:solidFill>
                  <a:srgbClr val="878787"/>
                </a:solidFill>
                <a:latin typeface="+mj-lt"/>
              </a:endParaRPr>
            </a:p>
          </p:txBody>
        </p:sp>
        <p:sp>
          <p:nvSpPr>
            <p:cNvPr id="10" name="Freeform 9"/>
            <p:cNvSpPr/>
            <p:nvPr/>
          </p:nvSpPr>
          <p:spPr>
            <a:xfrm>
              <a:off x="1823601" y="3806304"/>
              <a:ext cx="6545863" cy="558642"/>
            </a:xfrm>
            <a:custGeom>
              <a:avLst/>
              <a:gdLst>
                <a:gd name="connsiteX0" fmla="*/ 0 w 6545863"/>
                <a:gd name="connsiteY0" fmla="*/ 55864 h 558642"/>
                <a:gd name="connsiteX1" fmla="*/ 55864 w 6545863"/>
                <a:gd name="connsiteY1" fmla="*/ 0 h 558642"/>
                <a:gd name="connsiteX2" fmla="*/ 6489999 w 6545863"/>
                <a:gd name="connsiteY2" fmla="*/ 0 h 558642"/>
                <a:gd name="connsiteX3" fmla="*/ 6545863 w 6545863"/>
                <a:gd name="connsiteY3" fmla="*/ 55864 h 558642"/>
                <a:gd name="connsiteX4" fmla="*/ 6545863 w 6545863"/>
                <a:gd name="connsiteY4" fmla="*/ 502778 h 558642"/>
                <a:gd name="connsiteX5" fmla="*/ 6489999 w 6545863"/>
                <a:gd name="connsiteY5" fmla="*/ 558642 h 558642"/>
                <a:gd name="connsiteX6" fmla="*/ 55864 w 6545863"/>
                <a:gd name="connsiteY6" fmla="*/ 558642 h 558642"/>
                <a:gd name="connsiteX7" fmla="*/ 0 w 6545863"/>
                <a:gd name="connsiteY7" fmla="*/ 502778 h 558642"/>
                <a:gd name="connsiteX8" fmla="*/ 0 w 6545863"/>
                <a:gd name="connsiteY8" fmla="*/ 55864 h 55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863" h="558642">
                  <a:moveTo>
                    <a:pt x="0" y="55864"/>
                  </a:moveTo>
                  <a:cubicBezTo>
                    <a:pt x="0" y="25011"/>
                    <a:pt x="25011" y="0"/>
                    <a:pt x="55864" y="0"/>
                  </a:cubicBezTo>
                  <a:lnTo>
                    <a:pt x="6489999" y="0"/>
                  </a:lnTo>
                  <a:cubicBezTo>
                    <a:pt x="6520852" y="0"/>
                    <a:pt x="6545863" y="25011"/>
                    <a:pt x="6545863" y="55864"/>
                  </a:cubicBezTo>
                  <a:lnTo>
                    <a:pt x="6545863" y="502778"/>
                  </a:lnTo>
                  <a:cubicBezTo>
                    <a:pt x="6545863" y="533631"/>
                    <a:pt x="6520852" y="558642"/>
                    <a:pt x="6489999" y="558642"/>
                  </a:cubicBezTo>
                  <a:lnTo>
                    <a:pt x="55864" y="558642"/>
                  </a:lnTo>
                  <a:cubicBezTo>
                    <a:pt x="25011" y="558642"/>
                    <a:pt x="0" y="533631"/>
                    <a:pt x="0" y="502778"/>
                  </a:cubicBezTo>
                  <a:lnTo>
                    <a:pt x="0" y="55864"/>
                  </a:lnTo>
                  <a:close/>
                </a:path>
              </a:pathLst>
            </a:custGeom>
            <a:solidFill>
              <a:srgbClr val="C0C0C0"/>
            </a:solidFill>
            <a:scene3d>
              <a:camera prst="orthographicFront"/>
              <a:lightRig rig="threePt" dir="t"/>
            </a:scene3d>
            <a:sp3d>
              <a:bevelT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7802" tIns="107802" rIns="108000" bIns="107802" numCol="1" spcCol="1270" anchor="ctr" anchorCtr="0">
              <a:noAutofit/>
            </a:bodyPr>
            <a:lstStyle/>
            <a:p>
              <a:pPr lvl="0" algn="l" defTabSz="1066800">
                <a:lnSpc>
                  <a:spcPct val="90000"/>
                </a:lnSpc>
                <a:spcBef>
                  <a:spcPct val="0"/>
                </a:spcBef>
                <a:spcAft>
                  <a:spcPct val="35000"/>
                </a:spcAft>
              </a:pPr>
              <a:r>
                <a:rPr lang="en-GB" sz="2400" b="1" kern="1200" dirty="0" smtClean="0">
                  <a:solidFill>
                    <a:srgbClr val="878787"/>
                  </a:solidFill>
                  <a:latin typeface="+mj-lt"/>
                </a:rPr>
                <a:t>Evaluating Exit Criteria and Reporting</a:t>
              </a:r>
              <a:endParaRPr lang="en-GB" sz="2400" b="1" kern="1200" dirty="0">
                <a:solidFill>
                  <a:srgbClr val="878787"/>
                </a:solidFill>
                <a:latin typeface="+mj-lt"/>
              </a:endParaRPr>
            </a:p>
          </p:txBody>
        </p:sp>
        <p:sp>
          <p:nvSpPr>
            <p:cNvPr id="11" name="Freeform 10"/>
            <p:cNvSpPr/>
            <p:nvPr/>
          </p:nvSpPr>
          <p:spPr>
            <a:xfrm>
              <a:off x="2312416" y="4695463"/>
              <a:ext cx="6545863" cy="558642"/>
            </a:xfrm>
            <a:custGeom>
              <a:avLst/>
              <a:gdLst>
                <a:gd name="connsiteX0" fmla="*/ 0 w 6545863"/>
                <a:gd name="connsiteY0" fmla="*/ 55864 h 558642"/>
                <a:gd name="connsiteX1" fmla="*/ 55864 w 6545863"/>
                <a:gd name="connsiteY1" fmla="*/ 0 h 558642"/>
                <a:gd name="connsiteX2" fmla="*/ 6489999 w 6545863"/>
                <a:gd name="connsiteY2" fmla="*/ 0 h 558642"/>
                <a:gd name="connsiteX3" fmla="*/ 6545863 w 6545863"/>
                <a:gd name="connsiteY3" fmla="*/ 55864 h 558642"/>
                <a:gd name="connsiteX4" fmla="*/ 6545863 w 6545863"/>
                <a:gd name="connsiteY4" fmla="*/ 502778 h 558642"/>
                <a:gd name="connsiteX5" fmla="*/ 6489999 w 6545863"/>
                <a:gd name="connsiteY5" fmla="*/ 558642 h 558642"/>
                <a:gd name="connsiteX6" fmla="*/ 55864 w 6545863"/>
                <a:gd name="connsiteY6" fmla="*/ 558642 h 558642"/>
                <a:gd name="connsiteX7" fmla="*/ 0 w 6545863"/>
                <a:gd name="connsiteY7" fmla="*/ 502778 h 558642"/>
                <a:gd name="connsiteX8" fmla="*/ 0 w 6545863"/>
                <a:gd name="connsiteY8" fmla="*/ 55864 h 55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863" h="558642">
                  <a:moveTo>
                    <a:pt x="0" y="55864"/>
                  </a:moveTo>
                  <a:cubicBezTo>
                    <a:pt x="0" y="25011"/>
                    <a:pt x="25011" y="0"/>
                    <a:pt x="55864" y="0"/>
                  </a:cubicBezTo>
                  <a:lnTo>
                    <a:pt x="6489999" y="0"/>
                  </a:lnTo>
                  <a:cubicBezTo>
                    <a:pt x="6520852" y="0"/>
                    <a:pt x="6545863" y="25011"/>
                    <a:pt x="6545863" y="55864"/>
                  </a:cubicBezTo>
                  <a:lnTo>
                    <a:pt x="6545863" y="502778"/>
                  </a:lnTo>
                  <a:cubicBezTo>
                    <a:pt x="6545863" y="533631"/>
                    <a:pt x="6520852" y="558642"/>
                    <a:pt x="6489999" y="558642"/>
                  </a:cubicBezTo>
                  <a:lnTo>
                    <a:pt x="55864" y="558642"/>
                  </a:lnTo>
                  <a:cubicBezTo>
                    <a:pt x="25011" y="558642"/>
                    <a:pt x="0" y="533631"/>
                    <a:pt x="0" y="502778"/>
                  </a:cubicBezTo>
                  <a:lnTo>
                    <a:pt x="0" y="55864"/>
                  </a:lnTo>
                  <a:close/>
                </a:path>
              </a:pathLst>
            </a:custGeom>
            <a:solidFill>
              <a:srgbClr val="C0C0C0"/>
            </a:solidFill>
            <a:scene3d>
              <a:camera prst="orthographicFront"/>
              <a:lightRig rig="threePt" dir="t"/>
            </a:scene3d>
            <a:sp3d>
              <a:bevelT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7802" tIns="107802" rIns="108000" bIns="107802" numCol="1" spcCol="1270" anchor="ctr" anchorCtr="0">
              <a:noAutofit/>
            </a:bodyPr>
            <a:lstStyle/>
            <a:p>
              <a:pPr lvl="0" algn="l" defTabSz="1066800">
                <a:lnSpc>
                  <a:spcPct val="90000"/>
                </a:lnSpc>
                <a:spcBef>
                  <a:spcPct val="0"/>
                </a:spcBef>
                <a:spcAft>
                  <a:spcPct val="35000"/>
                </a:spcAft>
              </a:pPr>
              <a:r>
                <a:rPr lang="en-GB" sz="2400" b="1" kern="1200" dirty="0" smtClean="0">
                  <a:solidFill>
                    <a:srgbClr val="878787"/>
                  </a:solidFill>
                  <a:latin typeface="+mj-lt"/>
                </a:rPr>
                <a:t>Test Closure Activities</a:t>
              </a:r>
              <a:endParaRPr lang="en-GB" sz="2400" b="1" kern="1200" dirty="0">
                <a:solidFill>
                  <a:srgbClr val="878787"/>
                </a:solidFill>
                <a:latin typeface="+mj-lt"/>
              </a:endParaRPr>
            </a:p>
          </p:txBody>
        </p:sp>
        <p:sp>
          <p:nvSpPr>
            <p:cNvPr id="13" name="Freeform 12"/>
            <p:cNvSpPr/>
            <p:nvPr/>
          </p:nvSpPr>
          <p:spPr>
            <a:xfrm>
              <a:off x="7028718" y="2582023"/>
              <a:ext cx="363117" cy="363117"/>
            </a:xfrm>
            <a:custGeom>
              <a:avLst/>
              <a:gdLst>
                <a:gd name="connsiteX0" fmla="*/ 0 w 363117"/>
                <a:gd name="connsiteY0" fmla="*/ 199714 h 363117"/>
                <a:gd name="connsiteX1" fmla="*/ 81701 w 363117"/>
                <a:gd name="connsiteY1" fmla="*/ 199714 h 363117"/>
                <a:gd name="connsiteX2" fmla="*/ 81701 w 363117"/>
                <a:gd name="connsiteY2" fmla="*/ 0 h 363117"/>
                <a:gd name="connsiteX3" fmla="*/ 281416 w 363117"/>
                <a:gd name="connsiteY3" fmla="*/ 0 h 363117"/>
                <a:gd name="connsiteX4" fmla="*/ 281416 w 363117"/>
                <a:gd name="connsiteY4" fmla="*/ 199714 h 363117"/>
                <a:gd name="connsiteX5" fmla="*/ 363117 w 363117"/>
                <a:gd name="connsiteY5" fmla="*/ 199714 h 363117"/>
                <a:gd name="connsiteX6" fmla="*/ 181559 w 363117"/>
                <a:gd name="connsiteY6" fmla="*/ 363117 h 363117"/>
                <a:gd name="connsiteX7" fmla="*/ 0 w 363117"/>
                <a:gd name="connsiteY7" fmla="*/ 199714 h 36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117" h="363117">
                  <a:moveTo>
                    <a:pt x="0" y="199714"/>
                  </a:moveTo>
                  <a:lnTo>
                    <a:pt x="81701" y="199714"/>
                  </a:lnTo>
                  <a:lnTo>
                    <a:pt x="81701" y="0"/>
                  </a:lnTo>
                  <a:lnTo>
                    <a:pt x="281416" y="0"/>
                  </a:lnTo>
                  <a:lnTo>
                    <a:pt x="281416" y="199714"/>
                  </a:lnTo>
                  <a:lnTo>
                    <a:pt x="363117" y="199714"/>
                  </a:lnTo>
                  <a:lnTo>
                    <a:pt x="181559" y="363117"/>
                  </a:lnTo>
                  <a:lnTo>
                    <a:pt x="0" y="199714"/>
                  </a:lnTo>
                  <a:close/>
                </a:path>
              </a:pathLst>
            </a:custGeom>
            <a:solidFill>
              <a:schemeClr val="tx2">
                <a:lumMod val="20000"/>
                <a:lumOff val="80000"/>
              </a:schemeClr>
            </a:solidFill>
            <a:ln w="38100">
              <a:solidFill>
                <a:schemeClr val="tx2">
                  <a:alpha val="89804"/>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3291" tIns="21590" rIns="103291" bIns="111461" numCol="1" spcCol="1270" anchor="ctr" anchorCtr="0">
              <a:noAutofit/>
            </a:bodyPr>
            <a:lstStyle/>
            <a:p>
              <a:pPr lvl="0" algn="ctr" defTabSz="755650">
                <a:lnSpc>
                  <a:spcPct val="90000"/>
                </a:lnSpc>
                <a:spcBef>
                  <a:spcPct val="0"/>
                </a:spcBef>
                <a:spcAft>
                  <a:spcPct val="35000"/>
                </a:spcAft>
              </a:pPr>
              <a:endParaRPr lang="en-GB" sz="1700" kern="1200" dirty="0"/>
            </a:p>
          </p:txBody>
        </p:sp>
        <p:sp>
          <p:nvSpPr>
            <p:cNvPr id="14" name="Freeform 13"/>
            <p:cNvSpPr/>
            <p:nvPr/>
          </p:nvSpPr>
          <p:spPr>
            <a:xfrm>
              <a:off x="7517533" y="3481328"/>
              <a:ext cx="363117" cy="363117"/>
            </a:xfrm>
            <a:custGeom>
              <a:avLst/>
              <a:gdLst>
                <a:gd name="connsiteX0" fmla="*/ 0 w 363117"/>
                <a:gd name="connsiteY0" fmla="*/ 199714 h 363117"/>
                <a:gd name="connsiteX1" fmla="*/ 81701 w 363117"/>
                <a:gd name="connsiteY1" fmla="*/ 199714 h 363117"/>
                <a:gd name="connsiteX2" fmla="*/ 81701 w 363117"/>
                <a:gd name="connsiteY2" fmla="*/ 0 h 363117"/>
                <a:gd name="connsiteX3" fmla="*/ 281416 w 363117"/>
                <a:gd name="connsiteY3" fmla="*/ 0 h 363117"/>
                <a:gd name="connsiteX4" fmla="*/ 281416 w 363117"/>
                <a:gd name="connsiteY4" fmla="*/ 199714 h 363117"/>
                <a:gd name="connsiteX5" fmla="*/ 363117 w 363117"/>
                <a:gd name="connsiteY5" fmla="*/ 199714 h 363117"/>
                <a:gd name="connsiteX6" fmla="*/ 181559 w 363117"/>
                <a:gd name="connsiteY6" fmla="*/ 363117 h 363117"/>
                <a:gd name="connsiteX7" fmla="*/ 0 w 363117"/>
                <a:gd name="connsiteY7" fmla="*/ 199714 h 36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117" h="363117">
                  <a:moveTo>
                    <a:pt x="0" y="199714"/>
                  </a:moveTo>
                  <a:lnTo>
                    <a:pt x="81701" y="199714"/>
                  </a:lnTo>
                  <a:lnTo>
                    <a:pt x="81701" y="0"/>
                  </a:lnTo>
                  <a:lnTo>
                    <a:pt x="281416" y="0"/>
                  </a:lnTo>
                  <a:lnTo>
                    <a:pt x="281416" y="199714"/>
                  </a:lnTo>
                  <a:lnTo>
                    <a:pt x="363117" y="199714"/>
                  </a:lnTo>
                  <a:lnTo>
                    <a:pt x="181559" y="363117"/>
                  </a:lnTo>
                  <a:lnTo>
                    <a:pt x="0" y="199714"/>
                  </a:lnTo>
                  <a:close/>
                </a:path>
              </a:pathLst>
            </a:custGeom>
            <a:solidFill>
              <a:schemeClr val="tx2">
                <a:lumMod val="20000"/>
                <a:lumOff val="80000"/>
              </a:schemeClr>
            </a:solidFill>
            <a:ln w="38100">
              <a:solidFill>
                <a:schemeClr val="tx2">
                  <a:alpha val="89804"/>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3291" tIns="21590" rIns="103291" bIns="111461" numCol="1" spcCol="1270" anchor="ctr" anchorCtr="0">
              <a:noAutofit/>
            </a:bodyPr>
            <a:lstStyle/>
            <a:p>
              <a:pPr lvl="0" algn="ctr" defTabSz="755650">
                <a:lnSpc>
                  <a:spcPct val="90000"/>
                </a:lnSpc>
                <a:spcBef>
                  <a:spcPct val="0"/>
                </a:spcBef>
                <a:spcAft>
                  <a:spcPct val="35000"/>
                </a:spcAft>
              </a:pPr>
              <a:endParaRPr lang="en-GB" sz="1700" kern="1200" dirty="0"/>
            </a:p>
          </p:txBody>
        </p:sp>
        <p:sp>
          <p:nvSpPr>
            <p:cNvPr id="15" name="Freeform 14"/>
            <p:cNvSpPr/>
            <p:nvPr/>
          </p:nvSpPr>
          <p:spPr>
            <a:xfrm>
              <a:off x="8006347" y="4357239"/>
              <a:ext cx="363117" cy="363117"/>
            </a:xfrm>
            <a:custGeom>
              <a:avLst/>
              <a:gdLst>
                <a:gd name="connsiteX0" fmla="*/ 0 w 363117"/>
                <a:gd name="connsiteY0" fmla="*/ 199714 h 363117"/>
                <a:gd name="connsiteX1" fmla="*/ 81701 w 363117"/>
                <a:gd name="connsiteY1" fmla="*/ 199714 h 363117"/>
                <a:gd name="connsiteX2" fmla="*/ 81701 w 363117"/>
                <a:gd name="connsiteY2" fmla="*/ 0 h 363117"/>
                <a:gd name="connsiteX3" fmla="*/ 281416 w 363117"/>
                <a:gd name="connsiteY3" fmla="*/ 0 h 363117"/>
                <a:gd name="connsiteX4" fmla="*/ 281416 w 363117"/>
                <a:gd name="connsiteY4" fmla="*/ 199714 h 363117"/>
                <a:gd name="connsiteX5" fmla="*/ 363117 w 363117"/>
                <a:gd name="connsiteY5" fmla="*/ 199714 h 363117"/>
                <a:gd name="connsiteX6" fmla="*/ 181559 w 363117"/>
                <a:gd name="connsiteY6" fmla="*/ 363117 h 363117"/>
                <a:gd name="connsiteX7" fmla="*/ 0 w 363117"/>
                <a:gd name="connsiteY7" fmla="*/ 199714 h 36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117" h="363117">
                  <a:moveTo>
                    <a:pt x="0" y="199714"/>
                  </a:moveTo>
                  <a:lnTo>
                    <a:pt x="81701" y="199714"/>
                  </a:lnTo>
                  <a:lnTo>
                    <a:pt x="81701" y="0"/>
                  </a:lnTo>
                  <a:lnTo>
                    <a:pt x="281416" y="0"/>
                  </a:lnTo>
                  <a:lnTo>
                    <a:pt x="281416" y="199714"/>
                  </a:lnTo>
                  <a:lnTo>
                    <a:pt x="363117" y="199714"/>
                  </a:lnTo>
                  <a:lnTo>
                    <a:pt x="181559" y="363117"/>
                  </a:lnTo>
                  <a:lnTo>
                    <a:pt x="0" y="199714"/>
                  </a:lnTo>
                  <a:close/>
                </a:path>
              </a:pathLst>
            </a:custGeom>
            <a:solidFill>
              <a:schemeClr val="tx2">
                <a:lumMod val="20000"/>
                <a:lumOff val="80000"/>
              </a:schemeClr>
            </a:solidFill>
            <a:ln w="38100">
              <a:solidFill>
                <a:schemeClr val="tx2">
                  <a:alpha val="89804"/>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3291" tIns="21590" rIns="103291" bIns="111461" numCol="1" spcCol="1270" anchor="ctr" anchorCtr="0">
              <a:noAutofit/>
            </a:bodyPr>
            <a:lstStyle/>
            <a:p>
              <a:pPr lvl="0" algn="ctr" defTabSz="755650">
                <a:lnSpc>
                  <a:spcPct val="90000"/>
                </a:lnSpc>
                <a:spcBef>
                  <a:spcPct val="0"/>
                </a:spcBef>
                <a:spcAft>
                  <a:spcPct val="35000"/>
                </a:spcAft>
              </a:pPr>
              <a:endParaRPr lang="en-GB" sz="1700" kern="1200" dirty="0"/>
            </a:p>
          </p:txBody>
        </p:sp>
        <p:sp>
          <p:nvSpPr>
            <p:cNvPr id="16" name="AutoShape 14"/>
            <p:cNvSpPr>
              <a:spLocks noChangeArrowheads="1"/>
            </p:cNvSpPr>
            <p:nvPr/>
          </p:nvSpPr>
          <p:spPr bwMode="auto">
            <a:xfrm>
              <a:off x="7517533" y="2039811"/>
              <a:ext cx="936000" cy="540000"/>
            </a:xfrm>
            <a:prstGeom prst="leftArrow">
              <a:avLst>
                <a:gd name="adj1" fmla="val 50000"/>
                <a:gd name="adj2" fmla="val 49036"/>
              </a:avLst>
            </a:prstGeom>
            <a:solidFill>
              <a:srgbClr val="D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8" name="Freeform 7"/>
            <p:cNvSpPr/>
            <p:nvPr/>
          </p:nvSpPr>
          <p:spPr>
            <a:xfrm>
              <a:off x="845972" y="2030490"/>
              <a:ext cx="6545863" cy="558642"/>
            </a:xfrm>
            <a:custGeom>
              <a:avLst/>
              <a:gdLst>
                <a:gd name="connsiteX0" fmla="*/ 0 w 6545863"/>
                <a:gd name="connsiteY0" fmla="*/ 55864 h 558642"/>
                <a:gd name="connsiteX1" fmla="*/ 55864 w 6545863"/>
                <a:gd name="connsiteY1" fmla="*/ 0 h 558642"/>
                <a:gd name="connsiteX2" fmla="*/ 6489999 w 6545863"/>
                <a:gd name="connsiteY2" fmla="*/ 0 h 558642"/>
                <a:gd name="connsiteX3" fmla="*/ 6545863 w 6545863"/>
                <a:gd name="connsiteY3" fmla="*/ 55864 h 558642"/>
                <a:gd name="connsiteX4" fmla="*/ 6545863 w 6545863"/>
                <a:gd name="connsiteY4" fmla="*/ 502778 h 558642"/>
                <a:gd name="connsiteX5" fmla="*/ 6489999 w 6545863"/>
                <a:gd name="connsiteY5" fmla="*/ 558642 h 558642"/>
                <a:gd name="connsiteX6" fmla="*/ 55864 w 6545863"/>
                <a:gd name="connsiteY6" fmla="*/ 558642 h 558642"/>
                <a:gd name="connsiteX7" fmla="*/ 0 w 6545863"/>
                <a:gd name="connsiteY7" fmla="*/ 502778 h 558642"/>
                <a:gd name="connsiteX8" fmla="*/ 0 w 6545863"/>
                <a:gd name="connsiteY8" fmla="*/ 55864 h 55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863" h="558642">
                  <a:moveTo>
                    <a:pt x="0" y="55864"/>
                  </a:moveTo>
                  <a:cubicBezTo>
                    <a:pt x="0" y="25011"/>
                    <a:pt x="25011" y="0"/>
                    <a:pt x="55864" y="0"/>
                  </a:cubicBezTo>
                  <a:lnTo>
                    <a:pt x="6489999" y="0"/>
                  </a:lnTo>
                  <a:cubicBezTo>
                    <a:pt x="6520852" y="0"/>
                    <a:pt x="6545863" y="25011"/>
                    <a:pt x="6545863" y="55864"/>
                  </a:cubicBezTo>
                  <a:lnTo>
                    <a:pt x="6545863" y="502778"/>
                  </a:lnTo>
                  <a:cubicBezTo>
                    <a:pt x="6545863" y="533631"/>
                    <a:pt x="6520852" y="558642"/>
                    <a:pt x="6489999" y="558642"/>
                  </a:cubicBezTo>
                  <a:lnTo>
                    <a:pt x="55864" y="558642"/>
                  </a:lnTo>
                  <a:cubicBezTo>
                    <a:pt x="25011" y="558642"/>
                    <a:pt x="0" y="533631"/>
                    <a:pt x="0" y="502778"/>
                  </a:cubicBezTo>
                  <a:lnTo>
                    <a:pt x="0" y="55864"/>
                  </a:lnTo>
                  <a:close/>
                </a:path>
              </a:pathLst>
            </a:custGeom>
            <a:solidFill>
              <a:srgbClr val="0087CC"/>
            </a:solidFill>
            <a:ln>
              <a:solidFill>
                <a:srgbClr val="FF0000"/>
              </a:solidFill>
            </a:ln>
            <a:scene3d>
              <a:camera prst="orthographicFront"/>
              <a:lightRig rig="threePt" dir="t"/>
            </a:scene3d>
            <a:sp3d>
              <a:bevelT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7802" tIns="107802" rIns="108000" bIns="107802" numCol="1" spcCol="1270" anchor="ctr" anchorCtr="0">
              <a:noAutofit/>
            </a:bodyPr>
            <a:lstStyle/>
            <a:p>
              <a:pPr lvl="0" algn="l" defTabSz="1066800">
                <a:lnSpc>
                  <a:spcPct val="90000"/>
                </a:lnSpc>
                <a:spcBef>
                  <a:spcPct val="0"/>
                </a:spcBef>
                <a:spcAft>
                  <a:spcPct val="35000"/>
                </a:spcAft>
              </a:pPr>
              <a:r>
                <a:rPr lang="en-GB" sz="2400" b="1" kern="1200" dirty="0" smtClean="0">
                  <a:latin typeface="+mj-lt"/>
                </a:rPr>
                <a:t>Analysis and Design</a:t>
              </a:r>
              <a:endParaRPr lang="en-GB" sz="2400" b="1" kern="1200" dirty="0">
                <a:latin typeface="+mj-lt"/>
              </a:endParaRPr>
            </a:p>
          </p:txBody>
        </p:sp>
        <p:sp>
          <p:nvSpPr>
            <p:cNvPr id="12" name="Freeform 11"/>
            <p:cNvSpPr/>
            <p:nvPr/>
          </p:nvSpPr>
          <p:spPr>
            <a:xfrm>
              <a:off x="6539904" y="1692863"/>
              <a:ext cx="363117" cy="363117"/>
            </a:xfrm>
            <a:custGeom>
              <a:avLst/>
              <a:gdLst>
                <a:gd name="connsiteX0" fmla="*/ 0 w 363117"/>
                <a:gd name="connsiteY0" fmla="*/ 199714 h 363117"/>
                <a:gd name="connsiteX1" fmla="*/ 81701 w 363117"/>
                <a:gd name="connsiteY1" fmla="*/ 199714 h 363117"/>
                <a:gd name="connsiteX2" fmla="*/ 81701 w 363117"/>
                <a:gd name="connsiteY2" fmla="*/ 0 h 363117"/>
                <a:gd name="connsiteX3" fmla="*/ 281416 w 363117"/>
                <a:gd name="connsiteY3" fmla="*/ 0 h 363117"/>
                <a:gd name="connsiteX4" fmla="*/ 281416 w 363117"/>
                <a:gd name="connsiteY4" fmla="*/ 199714 h 363117"/>
                <a:gd name="connsiteX5" fmla="*/ 363117 w 363117"/>
                <a:gd name="connsiteY5" fmla="*/ 199714 h 363117"/>
                <a:gd name="connsiteX6" fmla="*/ 181559 w 363117"/>
                <a:gd name="connsiteY6" fmla="*/ 363117 h 363117"/>
                <a:gd name="connsiteX7" fmla="*/ 0 w 363117"/>
                <a:gd name="connsiteY7" fmla="*/ 199714 h 36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117" h="363117">
                  <a:moveTo>
                    <a:pt x="0" y="199714"/>
                  </a:moveTo>
                  <a:lnTo>
                    <a:pt x="81701" y="199714"/>
                  </a:lnTo>
                  <a:lnTo>
                    <a:pt x="81701" y="0"/>
                  </a:lnTo>
                  <a:lnTo>
                    <a:pt x="281416" y="0"/>
                  </a:lnTo>
                  <a:lnTo>
                    <a:pt x="281416" y="199714"/>
                  </a:lnTo>
                  <a:lnTo>
                    <a:pt x="363117" y="199714"/>
                  </a:lnTo>
                  <a:lnTo>
                    <a:pt x="181559" y="363117"/>
                  </a:lnTo>
                  <a:lnTo>
                    <a:pt x="0" y="199714"/>
                  </a:lnTo>
                  <a:close/>
                </a:path>
              </a:pathLst>
            </a:custGeom>
            <a:solidFill>
              <a:schemeClr val="tx2">
                <a:lumMod val="20000"/>
                <a:lumOff val="80000"/>
              </a:schemeClr>
            </a:solidFill>
            <a:ln w="38100">
              <a:solidFill>
                <a:schemeClr val="tx2">
                  <a:alpha val="89804"/>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3291" tIns="21590" rIns="103291" bIns="111461" numCol="1" spcCol="1270" anchor="ctr" anchorCtr="0">
              <a:noAutofit/>
            </a:bodyPr>
            <a:lstStyle/>
            <a:p>
              <a:pPr lvl="0" algn="ctr" defTabSz="755650">
                <a:lnSpc>
                  <a:spcPct val="90000"/>
                </a:lnSpc>
                <a:spcBef>
                  <a:spcPct val="0"/>
                </a:spcBef>
                <a:spcAft>
                  <a:spcPct val="35000"/>
                </a:spcAft>
              </a:pPr>
              <a:endParaRPr lang="en-GB" sz="1700" kern="1200" dirty="0"/>
            </a:p>
          </p:txBody>
        </p:sp>
      </p:grpSp>
      <p:sp>
        <p:nvSpPr>
          <p:cNvPr id="17" name="Freeform 16"/>
          <p:cNvSpPr/>
          <p:nvPr/>
        </p:nvSpPr>
        <p:spPr>
          <a:xfrm>
            <a:off x="1335600" y="2916000"/>
            <a:ext cx="2448000" cy="558642"/>
          </a:xfrm>
          <a:custGeom>
            <a:avLst/>
            <a:gdLst>
              <a:gd name="connsiteX0" fmla="*/ 0 w 6545863"/>
              <a:gd name="connsiteY0" fmla="*/ 55864 h 558642"/>
              <a:gd name="connsiteX1" fmla="*/ 55864 w 6545863"/>
              <a:gd name="connsiteY1" fmla="*/ 0 h 558642"/>
              <a:gd name="connsiteX2" fmla="*/ 6489999 w 6545863"/>
              <a:gd name="connsiteY2" fmla="*/ 0 h 558642"/>
              <a:gd name="connsiteX3" fmla="*/ 6545863 w 6545863"/>
              <a:gd name="connsiteY3" fmla="*/ 55864 h 558642"/>
              <a:gd name="connsiteX4" fmla="*/ 6545863 w 6545863"/>
              <a:gd name="connsiteY4" fmla="*/ 502778 h 558642"/>
              <a:gd name="connsiteX5" fmla="*/ 6489999 w 6545863"/>
              <a:gd name="connsiteY5" fmla="*/ 558642 h 558642"/>
              <a:gd name="connsiteX6" fmla="*/ 55864 w 6545863"/>
              <a:gd name="connsiteY6" fmla="*/ 558642 h 558642"/>
              <a:gd name="connsiteX7" fmla="*/ 0 w 6545863"/>
              <a:gd name="connsiteY7" fmla="*/ 502778 h 558642"/>
              <a:gd name="connsiteX8" fmla="*/ 0 w 6545863"/>
              <a:gd name="connsiteY8" fmla="*/ 55864 h 55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5863" h="558642">
                <a:moveTo>
                  <a:pt x="0" y="55864"/>
                </a:moveTo>
                <a:cubicBezTo>
                  <a:pt x="0" y="25011"/>
                  <a:pt x="25011" y="0"/>
                  <a:pt x="55864" y="0"/>
                </a:cubicBezTo>
                <a:lnTo>
                  <a:pt x="6489999" y="0"/>
                </a:lnTo>
                <a:cubicBezTo>
                  <a:pt x="6520852" y="0"/>
                  <a:pt x="6545863" y="25011"/>
                  <a:pt x="6545863" y="55864"/>
                </a:cubicBezTo>
                <a:lnTo>
                  <a:pt x="6545863" y="502778"/>
                </a:lnTo>
                <a:cubicBezTo>
                  <a:pt x="6545863" y="533631"/>
                  <a:pt x="6520852" y="558642"/>
                  <a:pt x="6489999" y="558642"/>
                </a:cubicBezTo>
                <a:lnTo>
                  <a:pt x="55864" y="558642"/>
                </a:lnTo>
                <a:cubicBezTo>
                  <a:pt x="25011" y="558642"/>
                  <a:pt x="0" y="533631"/>
                  <a:pt x="0" y="502778"/>
                </a:cubicBezTo>
                <a:lnTo>
                  <a:pt x="0" y="55864"/>
                </a:lnTo>
                <a:close/>
              </a:path>
            </a:pathLst>
          </a:custGeom>
          <a:solidFill>
            <a:srgbClr val="0087CC"/>
          </a:solidFill>
          <a:ln>
            <a:solidFill>
              <a:srgbClr val="FF0000"/>
            </a:solidFill>
          </a:ln>
          <a:scene3d>
            <a:camera prst="orthographicFront"/>
            <a:lightRig rig="threePt" dir="t"/>
          </a:scene3d>
          <a:sp3d>
            <a:bevelT w="127000" h="127000"/>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07802" tIns="107802" rIns="0" bIns="107802" numCol="1" spcCol="1270" anchor="ctr" anchorCtr="0">
            <a:noAutofit/>
          </a:bodyPr>
          <a:lstStyle/>
          <a:p>
            <a:pPr lvl="0" algn="l" defTabSz="1066800">
              <a:lnSpc>
                <a:spcPct val="90000"/>
              </a:lnSpc>
              <a:spcBef>
                <a:spcPct val="0"/>
              </a:spcBef>
              <a:spcAft>
                <a:spcPct val="35000"/>
              </a:spcAft>
            </a:pPr>
            <a:r>
              <a:rPr lang="en-GB" sz="2400" b="1" kern="1200" dirty="0" smtClean="0">
                <a:latin typeface="+mj-lt"/>
              </a:rPr>
              <a:t>Implementation</a:t>
            </a:r>
            <a:endParaRPr lang="en-GB" sz="2400" b="1" kern="1200" dirty="0">
              <a:latin typeface="+mj-lt"/>
            </a:endParaRPr>
          </a:p>
        </p:txBody>
      </p:sp>
    </p:spTree>
    <p:extLst>
      <p:ext uri="{BB962C8B-B14F-4D97-AF65-F5344CB8AC3E}">
        <p14:creationId xmlns:p14="http://schemas.microsoft.com/office/powerpoint/2010/main" val="3263392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6" name="Rectangle 7"/>
          <p:cNvSpPr>
            <a:spLocks noGrp="1" noChangeArrowheads="1"/>
          </p:cNvSpPr>
          <p:nvPr>
            <p:ph type="body" sz="quarter" idx="15"/>
          </p:nvPr>
        </p:nvSpPr>
        <p:spPr/>
        <p:txBody>
          <a:bodyPr>
            <a:normAutofit/>
          </a:bodyPr>
          <a:lstStyle/>
          <a:p>
            <a:r>
              <a:rPr lang="en-GB" dirty="0" smtClean="0"/>
              <a:t>Draw a state table using this State Transition Diagram which represents the states an MP3 player can assume:</a:t>
            </a:r>
          </a:p>
        </p:txBody>
      </p:sp>
      <p:sp>
        <p:nvSpPr>
          <p:cNvPr id="53255" name="Rectangle 6"/>
          <p:cNvSpPr>
            <a:spLocks noGrp="1" noChangeArrowheads="1"/>
          </p:cNvSpPr>
          <p:nvPr>
            <p:ph type="title"/>
          </p:nvPr>
        </p:nvSpPr>
        <p:spPr/>
        <p:txBody>
          <a:bodyPr/>
          <a:lstStyle/>
          <a:p>
            <a:pPr eaLnBrk="1" hangingPunct="1"/>
            <a:r>
              <a:rPr lang="en-GB" dirty="0" smtClean="0"/>
              <a:t>State Transition Testing Exercise</a:t>
            </a:r>
          </a:p>
        </p:txBody>
      </p:sp>
      <p:grpSp>
        <p:nvGrpSpPr>
          <p:cNvPr id="14" name="Group 13"/>
          <p:cNvGrpSpPr/>
          <p:nvPr/>
        </p:nvGrpSpPr>
        <p:grpSpPr>
          <a:xfrm>
            <a:off x="2250139" y="2246373"/>
            <a:ext cx="4643722" cy="4231077"/>
            <a:chOff x="2005013" y="2246373"/>
            <a:chExt cx="4643722" cy="4231077"/>
          </a:xfrm>
        </p:grpSpPr>
        <p:sp>
          <p:nvSpPr>
            <p:cNvPr id="29" name="Line 4"/>
            <p:cNvSpPr>
              <a:spLocks noChangeShapeType="1"/>
            </p:cNvSpPr>
            <p:nvPr/>
          </p:nvSpPr>
          <p:spPr bwMode="auto">
            <a:xfrm rot="16200000" flipV="1">
              <a:off x="5027614" y="5173661"/>
              <a:ext cx="669925" cy="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GB" dirty="0"/>
            </a:p>
          </p:txBody>
        </p:sp>
        <p:sp>
          <p:nvSpPr>
            <p:cNvPr id="30" name="Line 2"/>
            <p:cNvSpPr>
              <a:spLocks noChangeShapeType="1"/>
            </p:cNvSpPr>
            <p:nvPr/>
          </p:nvSpPr>
          <p:spPr bwMode="auto">
            <a:xfrm rot="5400000">
              <a:off x="5429155" y="5216922"/>
              <a:ext cx="756443" cy="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GB" dirty="0"/>
            </a:p>
          </p:txBody>
        </p:sp>
        <p:sp>
          <p:nvSpPr>
            <p:cNvPr id="31" name="Line 3"/>
            <p:cNvSpPr>
              <a:spLocks noChangeShapeType="1"/>
            </p:cNvSpPr>
            <p:nvPr/>
          </p:nvSpPr>
          <p:spPr bwMode="auto">
            <a:xfrm rot="5400000">
              <a:off x="5467749" y="3592638"/>
              <a:ext cx="678655" cy="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GB" dirty="0"/>
            </a:p>
          </p:txBody>
        </p:sp>
        <p:sp>
          <p:nvSpPr>
            <p:cNvPr id="32" name="Line 4"/>
            <p:cNvSpPr>
              <a:spLocks noChangeShapeType="1"/>
            </p:cNvSpPr>
            <p:nvPr/>
          </p:nvSpPr>
          <p:spPr bwMode="auto">
            <a:xfrm rot="5400000" flipH="1">
              <a:off x="5038949" y="3600675"/>
              <a:ext cx="64725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GB" dirty="0"/>
            </a:p>
          </p:txBody>
        </p:sp>
        <p:sp>
          <p:nvSpPr>
            <p:cNvPr id="33" name="Line 5"/>
            <p:cNvSpPr>
              <a:spLocks noChangeShapeType="1"/>
            </p:cNvSpPr>
            <p:nvPr/>
          </p:nvSpPr>
          <p:spPr bwMode="auto">
            <a:xfrm>
              <a:off x="2954338" y="2577490"/>
              <a:ext cx="2144617"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GB" dirty="0"/>
            </a:p>
          </p:txBody>
        </p:sp>
        <p:sp>
          <p:nvSpPr>
            <p:cNvPr id="34" name="Rectangle 8"/>
            <p:cNvSpPr>
              <a:spLocks noChangeAspect="1" noChangeArrowheads="1"/>
            </p:cNvSpPr>
            <p:nvPr/>
          </p:nvSpPr>
          <p:spPr bwMode="auto">
            <a:xfrm>
              <a:off x="2005013" y="2314575"/>
              <a:ext cx="972000" cy="972000"/>
            </a:xfrm>
            <a:prstGeom prst="ellipse">
              <a:avLst/>
            </a:prstGeom>
            <a:solidFill>
              <a:srgbClr val="CCECFF"/>
            </a:solidFill>
            <a:ln w="25400" algn="ctr">
              <a:solidFill>
                <a:schemeClr val="tx1"/>
              </a:solidFill>
              <a:miter lim="800000"/>
              <a:headEnd/>
              <a:tailEnd/>
            </a:ln>
          </p:spPr>
          <p:txBody>
            <a:bodyPr wrap="none" anchor="ctr"/>
            <a:lstStyle/>
            <a:p>
              <a:pPr algn="ctr" eaLnBrk="0" hangingPunct="0">
                <a:spcBef>
                  <a:spcPct val="50000"/>
                </a:spcBef>
              </a:pPr>
              <a:r>
                <a:rPr lang="en-US" sz="1600" b="1" dirty="0" smtClean="0"/>
                <a:t>OFF</a:t>
              </a:r>
              <a:endParaRPr lang="en-US" sz="1600" b="1" dirty="0"/>
            </a:p>
          </p:txBody>
        </p:sp>
        <p:sp>
          <p:nvSpPr>
            <p:cNvPr id="35" name="Rectangle 9"/>
            <p:cNvSpPr>
              <a:spLocks noChangeAspect="1" noChangeArrowheads="1"/>
            </p:cNvSpPr>
            <p:nvPr/>
          </p:nvSpPr>
          <p:spPr bwMode="auto">
            <a:xfrm>
              <a:off x="5072063" y="2314575"/>
              <a:ext cx="972000" cy="972000"/>
            </a:xfrm>
            <a:prstGeom prst="ellipse">
              <a:avLst/>
            </a:prstGeom>
            <a:solidFill>
              <a:srgbClr val="CCECFF"/>
            </a:solidFill>
            <a:ln w="25400" algn="ctr">
              <a:solidFill>
                <a:schemeClr val="tx1"/>
              </a:solidFill>
              <a:miter lim="800000"/>
              <a:headEnd/>
              <a:tailEnd/>
            </a:ln>
          </p:spPr>
          <p:txBody>
            <a:bodyPr wrap="none" anchor="ctr"/>
            <a:lstStyle/>
            <a:p>
              <a:pPr algn="ctr" eaLnBrk="0" hangingPunct="0">
                <a:spcBef>
                  <a:spcPct val="50000"/>
                </a:spcBef>
              </a:pPr>
              <a:r>
                <a:rPr lang="en-US" sz="1600" b="1" dirty="0" smtClean="0"/>
                <a:t>ON</a:t>
              </a:r>
              <a:endParaRPr lang="en-US" sz="1600" b="1" dirty="0"/>
            </a:p>
          </p:txBody>
        </p:sp>
        <p:sp>
          <p:nvSpPr>
            <p:cNvPr id="36" name="Rectangle 10"/>
            <p:cNvSpPr>
              <a:spLocks noChangeAspect="1" noChangeArrowheads="1"/>
            </p:cNvSpPr>
            <p:nvPr/>
          </p:nvSpPr>
          <p:spPr bwMode="auto">
            <a:xfrm>
              <a:off x="5072063" y="3914775"/>
              <a:ext cx="972000" cy="972000"/>
            </a:xfrm>
            <a:prstGeom prst="ellipse">
              <a:avLst/>
            </a:prstGeom>
            <a:solidFill>
              <a:srgbClr val="CCECFF"/>
            </a:solidFill>
            <a:ln w="25400" algn="ctr">
              <a:solidFill>
                <a:schemeClr val="tx1"/>
              </a:solidFill>
              <a:miter lim="800000"/>
              <a:headEnd/>
              <a:tailEnd/>
            </a:ln>
          </p:spPr>
          <p:txBody>
            <a:bodyPr wrap="none" anchor="ctr"/>
            <a:lstStyle/>
            <a:p>
              <a:pPr algn="ctr" eaLnBrk="0" hangingPunct="0">
                <a:spcBef>
                  <a:spcPct val="50000"/>
                </a:spcBef>
              </a:pPr>
              <a:r>
                <a:rPr lang="en-US" sz="1600" b="1" dirty="0" smtClean="0"/>
                <a:t>PLAYING</a:t>
              </a:r>
              <a:endParaRPr lang="en-US" sz="1600" b="1" dirty="0"/>
            </a:p>
          </p:txBody>
        </p:sp>
        <p:sp>
          <p:nvSpPr>
            <p:cNvPr id="37" name="Rectangle 11"/>
            <p:cNvSpPr>
              <a:spLocks noChangeAspect="1" noChangeArrowheads="1"/>
            </p:cNvSpPr>
            <p:nvPr/>
          </p:nvSpPr>
          <p:spPr bwMode="auto">
            <a:xfrm>
              <a:off x="5072063" y="5505450"/>
              <a:ext cx="972000" cy="972000"/>
            </a:xfrm>
            <a:prstGeom prst="ellipse">
              <a:avLst/>
            </a:prstGeom>
            <a:solidFill>
              <a:srgbClr val="CCECFF"/>
            </a:solidFill>
            <a:ln w="25400" algn="ctr">
              <a:solidFill>
                <a:schemeClr val="tx1"/>
              </a:solidFill>
              <a:miter lim="800000"/>
              <a:headEnd/>
              <a:tailEnd/>
            </a:ln>
          </p:spPr>
          <p:txBody>
            <a:bodyPr wrap="none" anchor="ctr"/>
            <a:lstStyle/>
            <a:p>
              <a:pPr algn="ctr" eaLnBrk="0" hangingPunct="0">
                <a:spcBef>
                  <a:spcPct val="50000"/>
                </a:spcBef>
              </a:pPr>
              <a:r>
                <a:rPr lang="en-US" sz="1600" b="1" dirty="0" smtClean="0"/>
                <a:t>PAUSED</a:t>
              </a:r>
              <a:endParaRPr lang="en-US" sz="1600" b="1" dirty="0"/>
            </a:p>
          </p:txBody>
        </p:sp>
        <p:sp>
          <p:nvSpPr>
            <p:cNvPr id="42" name="Text Box 16"/>
            <p:cNvSpPr txBox="1">
              <a:spLocks noChangeArrowheads="1"/>
            </p:cNvSpPr>
            <p:nvPr/>
          </p:nvSpPr>
          <p:spPr bwMode="auto">
            <a:xfrm>
              <a:off x="3410413" y="2246373"/>
              <a:ext cx="1066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600" b="1" dirty="0"/>
                <a:t>Power</a:t>
              </a:r>
            </a:p>
          </p:txBody>
        </p:sp>
        <p:sp>
          <p:nvSpPr>
            <p:cNvPr id="43" name="Text Box 17"/>
            <p:cNvSpPr txBox="1">
              <a:spLocks noChangeArrowheads="1"/>
            </p:cNvSpPr>
            <p:nvPr/>
          </p:nvSpPr>
          <p:spPr bwMode="auto">
            <a:xfrm>
              <a:off x="4753817" y="3476626"/>
              <a:ext cx="63649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600" b="1" dirty="0"/>
                <a:t>Stop</a:t>
              </a:r>
            </a:p>
          </p:txBody>
        </p:sp>
        <p:sp>
          <p:nvSpPr>
            <p:cNvPr id="44" name="Text Box 18"/>
            <p:cNvSpPr txBox="1">
              <a:spLocks noChangeArrowheads="1"/>
            </p:cNvSpPr>
            <p:nvPr/>
          </p:nvSpPr>
          <p:spPr bwMode="auto">
            <a:xfrm>
              <a:off x="5807378" y="3330575"/>
              <a:ext cx="84135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600" b="1" dirty="0"/>
                <a:t>Play </a:t>
              </a:r>
            </a:p>
          </p:txBody>
        </p:sp>
        <p:sp>
          <p:nvSpPr>
            <p:cNvPr id="45" name="Text Box 19"/>
            <p:cNvSpPr txBox="1">
              <a:spLocks noChangeArrowheads="1"/>
            </p:cNvSpPr>
            <p:nvPr/>
          </p:nvSpPr>
          <p:spPr bwMode="auto">
            <a:xfrm>
              <a:off x="5807378" y="5004385"/>
              <a:ext cx="8143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600" b="1" dirty="0"/>
                <a:t>Pause</a:t>
              </a:r>
            </a:p>
          </p:txBody>
        </p:sp>
        <p:cxnSp>
          <p:nvCxnSpPr>
            <p:cNvPr id="46" name="Straight Arrow Connector 22"/>
            <p:cNvCxnSpPr>
              <a:cxnSpLocks noChangeShapeType="1"/>
            </p:cNvCxnSpPr>
            <p:nvPr/>
          </p:nvCxnSpPr>
          <p:spPr bwMode="auto">
            <a:xfrm flipH="1">
              <a:off x="2954339" y="3018432"/>
              <a:ext cx="2119311" cy="0"/>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47" name="Text Box 16"/>
            <p:cNvSpPr txBox="1">
              <a:spLocks noChangeArrowheads="1"/>
            </p:cNvSpPr>
            <p:nvPr/>
          </p:nvSpPr>
          <p:spPr bwMode="auto">
            <a:xfrm>
              <a:off x="3561120" y="2992438"/>
              <a:ext cx="90134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600" b="1" dirty="0"/>
                <a:t>Power</a:t>
              </a:r>
            </a:p>
          </p:txBody>
        </p:sp>
        <p:sp>
          <p:nvSpPr>
            <p:cNvPr id="48" name="Text Box 18"/>
            <p:cNvSpPr txBox="1">
              <a:spLocks noChangeArrowheads="1"/>
            </p:cNvSpPr>
            <p:nvPr/>
          </p:nvSpPr>
          <p:spPr bwMode="auto">
            <a:xfrm>
              <a:off x="4644793" y="5047854"/>
              <a:ext cx="71778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600" b="1" dirty="0"/>
                <a:t>Play </a:t>
              </a:r>
            </a:p>
          </p:txBody>
        </p:sp>
        <p:cxnSp>
          <p:nvCxnSpPr>
            <p:cNvPr id="49" name="Shape 27"/>
            <p:cNvCxnSpPr>
              <a:cxnSpLocks noChangeShapeType="1"/>
            </p:cNvCxnSpPr>
            <p:nvPr/>
          </p:nvCxnSpPr>
          <p:spPr bwMode="auto">
            <a:xfrm rot="10800000">
              <a:off x="2633663" y="3286576"/>
              <a:ext cx="2428879" cy="1098103"/>
            </a:xfrm>
            <a:prstGeom prst="bentConnector3">
              <a:avLst>
                <a:gd name="adj1" fmla="val 100000"/>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0" name="Elbow Connector 32"/>
            <p:cNvCxnSpPr>
              <a:cxnSpLocks noChangeShapeType="1"/>
            </p:cNvCxnSpPr>
            <p:nvPr/>
          </p:nvCxnSpPr>
          <p:spPr bwMode="auto">
            <a:xfrm rot="10800000">
              <a:off x="2224087" y="3253309"/>
              <a:ext cx="2835277" cy="2765134"/>
            </a:xfrm>
            <a:prstGeom prst="bentConnector3">
              <a:avLst>
                <a:gd name="adj1" fmla="val 100056"/>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51" name="Text Box 16"/>
            <p:cNvSpPr txBox="1">
              <a:spLocks noChangeArrowheads="1"/>
            </p:cNvSpPr>
            <p:nvPr/>
          </p:nvSpPr>
          <p:spPr bwMode="auto">
            <a:xfrm>
              <a:off x="3198812" y="4046541"/>
              <a:ext cx="885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600" b="1" dirty="0"/>
                <a:t>Power</a:t>
              </a:r>
            </a:p>
          </p:txBody>
        </p:sp>
        <p:sp>
          <p:nvSpPr>
            <p:cNvPr id="52" name="Text Box 16"/>
            <p:cNvSpPr txBox="1">
              <a:spLocks noChangeArrowheads="1"/>
            </p:cNvSpPr>
            <p:nvPr/>
          </p:nvSpPr>
          <p:spPr bwMode="auto">
            <a:xfrm>
              <a:off x="3198812" y="5681893"/>
              <a:ext cx="885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600" b="1" dirty="0"/>
                <a:t>Power</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dirty="0" smtClean="0"/>
              <a:t>State Transition Testing Solution</a:t>
            </a:r>
          </a:p>
        </p:txBody>
      </p:sp>
      <p:graphicFrame>
        <p:nvGraphicFramePr>
          <p:cNvPr id="5" name="Group 46"/>
          <p:cNvGraphicFramePr>
            <a:graphicFrameLocks noGrp="1"/>
          </p:cNvGraphicFramePr>
          <p:nvPr>
            <p:extLst>
              <p:ext uri="{D42A27DB-BD31-4B8C-83A1-F6EECF244321}">
                <p14:modId xmlns:p14="http://schemas.microsoft.com/office/powerpoint/2010/main" val="2634071693"/>
              </p:ext>
            </p:extLst>
          </p:nvPr>
        </p:nvGraphicFramePr>
        <p:xfrm>
          <a:off x="1245998" y="1633950"/>
          <a:ext cx="6652006" cy="3561040"/>
        </p:xfrm>
        <a:graphic>
          <a:graphicData uri="http://schemas.openxmlformats.org/drawingml/2006/table">
            <a:tbl>
              <a:tblPr>
                <a:effectLst>
                  <a:outerShdw blurRad="50800" dist="76200" dir="2700000" algn="tl" rotWithShape="0">
                    <a:prstClr val="black">
                      <a:alpha val="40000"/>
                    </a:prstClr>
                  </a:outerShdw>
                </a:effectLst>
              </a:tblPr>
              <a:tblGrid>
                <a:gridCol w="1462670">
                  <a:extLst>
                    <a:ext uri="{9D8B030D-6E8A-4147-A177-3AD203B41FA5}">
                      <a16:colId xmlns:a16="http://schemas.microsoft.com/office/drawing/2014/main" val="20000"/>
                    </a:ext>
                  </a:extLst>
                </a:gridCol>
                <a:gridCol w="1297334">
                  <a:extLst>
                    <a:ext uri="{9D8B030D-6E8A-4147-A177-3AD203B41FA5}">
                      <a16:colId xmlns:a16="http://schemas.microsoft.com/office/drawing/2014/main" val="20001"/>
                    </a:ext>
                  </a:extLst>
                </a:gridCol>
                <a:gridCol w="1297334">
                  <a:extLst>
                    <a:ext uri="{9D8B030D-6E8A-4147-A177-3AD203B41FA5}">
                      <a16:colId xmlns:a16="http://schemas.microsoft.com/office/drawing/2014/main" val="20002"/>
                    </a:ext>
                  </a:extLst>
                </a:gridCol>
                <a:gridCol w="1297334">
                  <a:extLst>
                    <a:ext uri="{9D8B030D-6E8A-4147-A177-3AD203B41FA5}">
                      <a16:colId xmlns:a16="http://schemas.microsoft.com/office/drawing/2014/main" val="20003"/>
                    </a:ext>
                  </a:extLst>
                </a:gridCol>
                <a:gridCol w="1297334">
                  <a:extLst>
                    <a:ext uri="{9D8B030D-6E8A-4147-A177-3AD203B41FA5}">
                      <a16:colId xmlns:a16="http://schemas.microsoft.com/office/drawing/2014/main" val="20004"/>
                    </a:ext>
                  </a:extLst>
                </a:gridCol>
              </a:tblGrid>
              <a:tr h="71220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2">
                            <a:lumMod val="75000"/>
                          </a:schemeClr>
                        </a:solidFill>
                        <a:effectLst/>
                        <a:latin typeface="Arial" charset="0"/>
                        <a:cs typeface="Arial" charset="0"/>
                      </a:endParaRPr>
                    </a:p>
                  </a:txBody>
                  <a:tcPr marT="18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2">
                              <a:lumMod val="75000"/>
                            </a:schemeClr>
                          </a:solidFill>
                          <a:effectLst/>
                          <a:latin typeface="Arial" charset="0"/>
                          <a:cs typeface="Arial" charset="0"/>
                        </a:rPr>
                        <a:t>Power</a:t>
                      </a:r>
                    </a:p>
                  </a:txBody>
                  <a:tcPr marT="18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2">
                              <a:lumMod val="75000"/>
                            </a:schemeClr>
                          </a:solidFill>
                          <a:effectLst/>
                          <a:latin typeface="Arial" charset="0"/>
                          <a:cs typeface="Arial" charset="0"/>
                        </a:rPr>
                        <a:t>Play</a:t>
                      </a:r>
                    </a:p>
                  </a:txBody>
                  <a:tcPr marT="18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2">
                              <a:lumMod val="75000"/>
                            </a:schemeClr>
                          </a:solidFill>
                          <a:effectLst/>
                          <a:latin typeface="Arial" charset="0"/>
                          <a:cs typeface="Arial" charset="0"/>
                        </a:rPr>
                        <a:t>Pause</a:t>
                      </a:r>
                    </a:p>
                  </a:txBody>
                  <a:tcPr marT="18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2">
                              <a:lumMod val="75000"/>
                            </a:schemeClr>
                          </a:solidFill>
                          <a:effectLst/>
                          <a:latin typeface="Arial" charset="0"/>
                          <a:cs typeface="Arial" charset="0"/>
                        </a:rPr>
                        <a:t>Stop</a:t>
                      </a:r>
                    </a:p>
                  </a:txBody>
                  <a:tcPr marT="18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712208">
                <a:tc>
                  <a:txBody>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GB" sz="2000" b="1" i="0" u="none" strike="noStrike" cap="none" normalizeH="0" baseline="0" dirty="0" smtClean="0">
                          <a:ln>
                            <a:noFill/>
                          </a:ln>
                          <a:solidFill>
                            <a:schemeClr val="tx2">
                              <a:lumMod val="75000"/>
                            </a:schemeClr>
                          </a:solidFill>
                          <a:effectLst/>
                          <a:latin typeface="Arial" charset="0"/>
                          <a:cs typeface="Arial" charset="0"/>
                        </a:rPr>
                        <a:t>OFF</a:t>
                      </a:r>
                    </a:p>
                  </a:txBody>
                  <a:tcPr marT="18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lumMod val="75000"/>
                            </a:schemeClr>
                          </a:solidFill>
                          <a:effectLst/>
                          <a:latin typeface="Arial" charset="0"/>
                          <a:cs typeface="Arial" charset="0"/>
                        </a:rPr>
                        <a:t>ON</a:t>
                      </a:r>
                    </a:p>
                  </a:txBody>
                  <a:tcPr marT="18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lumMod val="75000"/>
                          </a:schemeClr>
                        </a:solidFill>
                        <a:effectLst/>
                        <a:latin typeface="Arial" charset="0"/>
                        <a:cs typeface="Arial" charset="0"/>
                      </a:endParaRPr>
                    </a:p>
                  </a:txBody>
                  <a:tcPr marT="18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lumMod val="75000"/>
                          </a:schemeClr>
                        </a:solidFill>
                        <a:effectLst/>
                        <a:latin typeface="Arial" charset="0"/>
                        <a:cs typeface="Arial" charset="0"/>
                      </a:endParaRPr>
                    </a:p>
                  </a:txBody>
                  <a:tcPr marT="18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lumMod val="75000"/>
                          </a:schemeClr>
                        </a:solidFill>
                        <a:effectLst/>
                        <a:latin typeface="Arial" charset="0"/>
                        <a:cs typeface="Arial" charset="0"/>
                      </a:endParaRPr>
                    </a:p>
                  </a:txBody>
                  <a:tcPr marT="18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1220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2">
                              <a:lumMod val="75000"/>
                            </a:schemeClr>
                          </a:solidFill>
                          <a:effectLst/>
                          <a:latin typeface="Arial" charset="0"/>
                          <a:cs typeface="Arial" charset="0"/>
                        </a:rPr>
                        <a:t>ON</a:t>
                      </a:r>
                    </a:p>
                  </a:txBody>
                  <a:tcPr marT="18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lumMod val="75000"/>
                            </a:schemeClr>
                          </a:solidFill>
                          <a:effectLst/>
                          <a:latin typeface="Arial" charset="0"/>
                          <a:cs typeface="Arial" charset="0"/>
                        </a:rPr>
                        <a:t>OFF</a:t>
                      </a:r>
                    </a:p>
                  </a:txBody>
                  <a:tcPr marT="18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lumMod val="75000"/>
                            </a:schemeClr>
                          </a:solidFill>
                          <a:effectLst/>
                          <a:latin typeface="Arial" charset="0"/>
                          <a:cs typeface="Arial" charset="0"/>
                        </a:rPr>
                        <a:t>PLAYING</a:t>
                      </a:r>
                    </a:p>
                  </a:txBody>
                  <a:tcPr marT="18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lumMod val="75000"/>
                          </a:schemeClr>
                        </a:solidFill>
                        <a:effectLst/>
                        <a:latin typeface="Arial" charset="0"/>
                        <a:cs typeface="Arial" charset="0"/>
                      </a:endParaRPr>
                    </a:p>
                  </a:txBody>
                  <a:tcPr marT="18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lumMod val="75000"/>
                          </a:schemeClr>
                        </a:solidFill>
                        <a:effectLst/>
                        <a:latin typeface="Arial" charset="0"/>
                        <a:cs typeface="Arial" charset="0"/>
                      </a:endParaRPr>
                    </a:p>
                  </a:txBody>
                  <a:tcPr marT="18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1220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2">
                              <a:lumMod val="75000"/>
                            </a:schemeClr>
                          </a:solidFill>
                          <a:effectLst/>
                          <a:latin typeface="Arial" charset="0"/>
                          <a:cs typeface="Arial" charset="0"/>
                        </a:rPr>
                        <a:t>PLAYING</a:t>
                      </a:r>
                    </a:p>
                  </a:txBody>
                  <a:tcPr marT="18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lumMod val="75000"/>
                            </a:schemeClr>
                          </a:solidFill>
                          <a:effectLst/>
                          <a:latin typeface="Arial" charset="0"/>
                          <a:cs typeface="Arial" charset="0"/>
                        </a:rPr>
                        <a:t>OFF</a:t>
                      </a:r>
                    </a:p>
                  </a:txBody>
                  <a:tcPr marT="18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lumMod val="75000"/>
                          </a:schemeClr>
                        </a:solidFill>
                        <a:effectLst/>
                        <a:latin typeface="Arial" charset="0"/>
                        <a:cs typeface="Arial" charset="0"/>
                      </a:endParaRPr>
                    </a:p>
                  </a:txBody>
                  <a:tcPr marT="18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lumMod val="75000"/>
                            </a:schemeClr>
                          </a:solidFill>
                          <a:effectLst/>
                          <a:latin typeface="Arial" charset="0"/>
                          <a:cs typeface="Arial" charset="0"/>
                        </a:rPr>
                        <a:t>PAUSED</a:t>
                      </a:r>
                    </a:p>
                  </a:txBody>
                  <a:tcPr marT="18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lumMod val="75000"/>
                            </a:schemeClr>
                          </a:solidFill>
                          <a:effectLst/>
                          <a:latin typeface="Arial" charset="0"/>
                          <a:cs typeface="Arial" charset="0"/>
                        </a:rPr>
                        <a:t>ON</a:t>
                      </a:r>
                    </a:p>
                  </a:txBody>
                  <a:tcPr marT="18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1220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2">
                              <a:lumMod val="75000"/>
                            </a:schemeClr>
                          </a:solidFill>
                          <a:effectLst/>
                          <a:latin typeface="Arial" charset="0"/>
                          <a:cs typeface="Arial" charset="0"/>
                        </a:rPr>
                        <a:t>PAUSED</a:t>
                      </a:r>
                    </a:p>
                  </a:txBody>
                  <a:tcPr marT="180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lumMod val="75000"/>
                            </a:schemeClr>
                          </a:solidFill>
                          <a:effectLst/>
                          <a:latin typeface="Arial" charset="0"/>
                          <a:cs typeface="Arial" charset="0"/>
                        </a:rPr>
                        <a:t>OFF</a:t>
                      </a:r>
                    </a:p>
                  </a:txBody>
                  <a:tcPr marT="18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2">
                              <a:lumMod val="75000"/>
                            </a:schemeClr>
                          </a:solidFill>
                          <a:effectLst/>
                          <a:latin typeface="Arial" charset="0"/>
                          <a:cs typeface="Arial" charset="0"/>
                        </a:rPr>
                        <a:t>PLAYING</a:t>
                      </a:r>
                    </a:p>
                  </a:txBody>
                  <a:tcPr marT="18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lumMod val="75000"/>
                          </a:schemeClr>
                        </a:solidFill>
                        <a:effectLst/>
                        <a:latin typeface="Arial" charset="0"/>
                        <a:cs typeface="Arial" charset="0"/>
                      </a:endParaRPr>
                    </a:p>
                  </a:txBody>
                  <a:tcPr marT="180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2">
                            <a:lumMod val="75000"/>
                          </a:schemeClr>
                        </a:solidFill>
                        <a:effectLst/>
                        <a:latin typeface="Arial" charset="0"/>
                        <a:cs typeface="Arial" charset="0"/>
                      </a:endParaRPr>
                    </a:p>
                  </a:txBody>
                  <a:tcPr marT="180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sz="quarter" idx="15"/>
          </p:nvPr>
        </p:nvSpPr>
        <p:spPr/>
        <p:txBody>
          <a:bodyPr/>
          <a:lstStyle/>
          <a:p>
            <a:pPr>
              <a:lnSpc>
                <a:spcPct val="100000"/>
              </a:lnSpc>
            </a:pPr>
            <a:r>
              <a:rPr lang="en-GB" sz="2000" dirty="0" smtClean="0"/>
              <a:t>Events that cause a system to remain in the same state are shown with a recursive arrow</a:t>
            </a:r>
          </a:p>
          <a:p>
            <a:pPr>
              <a:lnSpc>
                <a:spcPct val="100000"/>
              </a:lnSpc>
            </a:pPr>
            <a:r>
              <a:rPr lang="en-GB" sz="2000" dirty="0" smtClean="0"/>
              <a:t>These must be included when defining test cases, e.g.</a:t>
            </a:r>
          </a:p>
          <a:p>
            <a:pPr lvl="1">
              <a:lnSpc>
                <a:spcPct val="100000"/>
              </a:lnSpc>
            </a:pPr>
            <a:r>
              <a:rPr lang="en-GB" sz="1800" b="0" dirty="0" smtClean="0"/>
              <a:t>If you press the “skip” button on the MP3 player while it is playing it will start playing the next track</a:t>
            </a:r>
          </a:p>
        </p:txBody>
      </p:sp>
      <p:sp>
        <p:nvSpPr>
          <p:cNvPr id="55298" name="Rectangle 2"/>
          <p:cNvSpPr>
            <a:spLocks noGrp="1" noChangeArrowheads="1"/>
          </p:cNvSpPr>
          <p:nvPr>
            <p:ph type="title"/>
          </p:nvPr>
        </p:nvSpPr>
        <p:spPr/>
        <p:txBody>
          <a:bodyPr/>
          <a:lstStyle/>
          <a:p>
            <a:pPr eaLnBrk="1" hangingPunct="1"/>
            <a:r>
              <a:rPr lang="en-GB" dirty="0" smtClean="0"/>
              <a:t>Same-State Transition</a:t>
            </a:r>
          </a:p>
        </p:txBody>
      </p:sp>
      <p:grpSp>
        <p:nvGrpSpPr>
          <p:cNvPr id="2" name="Group 1"/>
          <p:cNvGrpSpPr/>
          <p:nvPr/>
        </p:nvGrpSpPr>
        <p:grpSpPr>
          <a:xfrm>
            <a:off x="2095481" y="2914120"/>
            <a:ext cx="4953038" cy="3870519"/>
            <a:chOff x="2250139" y="2863880"/>
            <a:chExt cx="4953038" cy="3870519"/>
          </a:xfrm>
        </p:grpSpPr>
        <p:sp>
          <p:nvSpPr>
            <p:cNvPr id="33" name="Line 4"/>
            <p:cNvSpPr>
              <a:spLocks noChangeShapeType="1"/>
            </p:cNvSpPr>
            <p:nvPr/>
          </p:nvSpPr>
          <p:spPr bwMode="auto">
            <a:xfrm rot="16200000" flipV="1">
              <a:off x="5015164" y="5541714"/>
              <a:ext cx="612836" cy="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GB" sz="1400" dirty="0"/>
            </a:p>
          </p:txBody>
        </p:sp>
        <p:sp>
          <p:nvSpPr>
            <p:cNvPr id="34" name="Line 2"/>
            <p:cNvSpPr>
              <a:spLocks noChangeShapeType="1"/>
            </p:cNvSpPr>
            <p:nvPr/>
          </p:nvSpPr>
          <p:spPr bwMode="auto">
            <a:xfrm rot="5400000">
              <a:off x="5382487" y="5581289"/>
              <a:ext cx="691981" cy="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GB" sz="1400" dirty="0"/>
            </a:p>
          </p:txBody>
        </p:sp>
        <p:sp>
          <p:nvSpPr>
            <p:cNvPr id="35" name="Line 3"/>
            <p:cNvSpPr>
              <a:spLocks noChangeShapeType="1"/>
            </p:cNvSpPr>
            <p:nvPr/>
          </p:nvSpPr>
          <p:spPr bwMode="auto">
            <a:xfrm rot="5400000">
              <a:off x="5417793" y="4095421"/>
              <a:ext cx="620822" cy="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GB" sz="1400" dirty="0"/>
            </a:p>
          </p:txBody>
        </p:sp>
        <p:sp>
          <p:nvSpPr>
            <p:cNvPr id="36" name="Line 4"/>
            <p:cNvSpPr>
              <a:spLocks noChangeShapeType="1"/>
            </p:cNvSpPr>
            <p:nvPr/>
          </p:nvSpPr>
          <p:spPr bwMode="auto">
            <a:xfrm rot="5400000" flipH="1">
              <a:off x="5025533" y="4102773"/>
              <a:ext cx="592094"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GB" sz="1400" dirty="0"/>
            </a:p>
          </p:txBody>
        </p:sp>
        <p:sp>
          <p:nvSpPr>
            <p:cNvPr id="37" name="Line 5"/>
            <p:cNvSpPr>
              <a:spLocks noChangeShapeType="1"/>
            </p:cNvSpPr>
            <p:nvPr/>
          </p:nvSpPr>
          <p:spPr bwMode="auto">
            <a:xfrm>
              <a:off x="3118566" y="3166780"/>
              <a:ext cx="196186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GB" sz="1400" dirty="0"/>
            </a:p>
          </p:txBody>
        </p:sp>
        <p:sp>
          <p:nvSpPr>
            <p:cNvPr id="38" name="Rectangle 8"/>
            <p:cNvSpPr>
              <a:spLocks noChangeAspect="1" noChangeArrowheads="1"/>
            </p:cNvSpPr>
            <p:nvPr/>
          </p:nvSpPr>
          <p:spPr bwMode="auto">
            <a:xfrm>
              <a:off x="2250139" y="2926270"/>
              <a:ext cx="889170" cy="889169"/>
            </a:xfrm>
            <a:prstGeom prst="ellipse">
              <a:avLst/>
            </a:prstGeom>
            <a:solidFill>
              <a:srgbClr val="CCECFF"/>
            </a:solidFill>
            <a:ln w="25400" algn="ctr">
              <a:solidFill>
                <a:schemeClr val="tx1"/>
              </a:solidFill>
              <a:miter lim="800000"/>
              <a:headEnd/>
              <a:tailEnd/>
            </a:ln>
          </p:spPr>
          <p:txBody>
            <a:bodyPr wrap="none" anchor="ctr"/>
            <a:lstStyle/>
            <a:p>
              <a:pPr algn="ctr" eaLnBrk="0" hangingPunct="0">
                <a:spcBef>
                  <a:spcPct val="50000"/>
                </a:spcBef>
              </a:pPr>
              <a:r>
                <a:rPr lang="en-US" sz="1400" b="1" dirty="0" smtClean="0"/>
                <a:t>OFF</a:t>
              </a:r>
              <a:endParaRPr lang="en-US" sz="1400" b="1" dirty="0"/>
            </a:p>
          </p:txBody>
        </p:sp>
        <p:sp>
          <p:nvSpPr>
            <p:cNvPr id="39" name="Rectangle 9"/>
            <p:cNvSpPr>
              <a:spLocks noChangeAspect="1" noChangeArrowheads="1"/>
            </p:cNvSpPr>
            <p:nvPr/>
          </p:nvSpPr>
          <p:spPr bwMode="auto">
            <a:xfrm>
              <a:off x="5055826" y="2926270"/>
              <a:ext cx="889170" cy="889169"/>
            </a:xfrm>
            <a:prstGeom prst="ellipse">
              <a:avLst/>
            </a:prstGeom>
            <a:solidFill>
              <a:srgbClr val="CCECFF"/>
            </a:solidFill>
            <a:ln w="25400" algn="ctr">
              <a:solidFill>
                <a:schemeClr val="tx1"/>
              </a:solidFill>
              <a:miter lim="800000"/>
              <a:headEnd/>
              <a:tailEnd/>
            </a:ln>
          </p:spPr>
          <p:txBody>
            <a:bodyPr wrap="none" anchor="ctr"/>
            <a:lstStyle/>
            <a:p>
              <a:pPr algn="ctr" eaLnBrk="0" hangingPunct="0">
                <a:spcBef>
                  <a:spcPct val="50000"/>
                </a:spcBef>
              </a:pPr>
              <a:r>
                <a:rPr lang="en-US" sz="1400" b="1" dirty="0" smtClean="0"/>
                <a:t>ON</a:t>
              </a:r>
              <a:endParaRPr lang="en-US" sz="1400" b="1" dirty="0"/>
            </a:p>
          </p:txBody>
        </p:sp>
        <p:sp>
          <p:nvSpPr>
            <p:cNvPr id="40" name="Rectangle 10"/>
            <p:cNvSpPr>
              <a:spLocks noChangeAspect="1" noChangeArrowheads="1"/>
            </p:cNvSpPr>
            <p:nvPr/>
          </p:nvSpPr>
          <p:spPr bwMode="auto">
            <a:xfrm>
              <a:off x="5055826" y="4390106"/>
              <a:ext cx="889170" cy="889169"/>
            </a:xfrm>
            <a:prstGeom prst="ellipse">
              <a:avLst/>
            </a:prstGeom>
            <a:solidFill>
              <a:srgbClr val="CCECFF"/>
            </a:solidFill>
            <a:ln w="25400" algn="ctr">
              <a:solidFill>
                <a:schemeClr val="tx1"/>
              </a:solidFill>
              <a:miter lim="800000"/>
              <a:headEnd/>
              <a:tailEnd/>
            </a:ln>
          </p:spPr>
          <p:txBody>
            <a:bodyPr wrap="none" anchor="ctr"/>
            <a:lstStyle/>
            <a:p>
              <a:pPr algn="ctr" eaLnBrk="0" hangingPunct="0">
                <a:spcBef>
                  <a:spcPct val="50000"/>
                </a:spcBef>
              </a:pPr>
              <a:r>
                <a:rPr lang="en-US" sz="1400" b="1" dirty="0" smtClean="0"/>
                <a:t>PLAYING</a:t>
              </a:r>
              <a:endParaRPr lang="en-US" sz="1400" b="1" dirty="0"/>
            </a:p>
          </p:txBody>
        </p:sp>
        <p:sp>
          <p:nvSpPr>
            <p:cNvPr id="41" name="Rectangle 11"/>
            <p:cNvSpPr>
              <a:spLocks noChangeAspect="1" noChangeArrowheads="1"/>
            </p:cNvSpPr>
            <p:nvPr/>
          </p:nvSpPr>
          <p:spPr bwMode="auto">
            <a:xfrm>
              <a:off x="5055826" y="5845230"/>
              <a:ext cx="889170" cy="889169"/>
            </a:xfrm>
            <a:prstGeom prst="ellipse">
              <a:avLst/>
            </a:prstGeom>
            <a:solidFill>
              <a:srgbClr val="CCECFF"/>
            </a:solidFill>
            <a:ln w="25400" algn="ctr">
              <a:solidFill>
                <a:schemeClr val="tx1"/>
              </a:solidFill>
              <a:miter lim="800000"/>
              <a:headEnd/>
              <a:tailEnd/>
            </a:ln>
          </p:spPr>
          <p:txBody>
            <a:bodyPr wrap="none" anchor="ctr"/>
            <a:lstStyle/>
            <a:p>
              <a:pPr algn="ctr" eaLnBrk="0" hangingPunct="0">
                <a:spcBef>
                  <a:spcPct val="50000"/>
                </a:spcBef>
              </a:pPr>
              <a:r>
                <a:rPr lang="en-US" sz="1400" b="1" dirty="0" smtClean="0"/>
                <a:t>PAUSED</a:t>
              </a:r>
              <a:endParaRPr lang="en-US" sz="1400" b="1" dirty="0"/>
            </a:p>
          </p:txBody>
        </p:sp>
        <p:sp>
          <p:nvSpPr>
            <p:cNvPr id="42" name="Text Box 16"/>
            <p:cNvSpPr txBox="1">
              <a:spLocks noChangeArrowheads="1"/>
            </p:cNvSpPr>
            <p:nvPr/>
          </p:nvSpPr>
          <p:spPr bwMode="auto">
            <a:xfrm>
              <a:off x="3535776" y="2863880"/>
              <a:ext cx="975891" cy="3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400" b="1" dirty="0"/>
                <a:t>Power</a:t>
              </a:r>
            </a:p>
          </p:txBody>
        </p:sp>
        <p:sp>
          <p:nvSpPr>
            <p:cNvPr id="43" name="Text Box 17"/>
            <p:cNvSpPr txBox="1">
              <a:spLocks noChangeArrowheads="1"/>
            </p:cNvSpPr>
            <p:nvPr/>
          </p:nvSpPr>
          <p:spPr bwMode="auto">
            <a:xfrm>
              <a:off x="4764699" y="3989295"/>
              <a:ext cx="582252" cy="30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400" b="1" dirty="0"/>
                <a:t>Stop</a:t>
              </a:r>
            </a:p>
          </p:txBody>
        </p:sp>
        <p:sp>
          <p:nvSpPr>
            <p:cNvPr id="44" name="Text Box 18"/>
            <p:cNvSpPr txBox="1">
              <a:spLocks noChangeArrowheads="1"/>
            </p:cNvSpPr>
            <p:nvPr/>
          </p:nvSpPr>
          <p:spPr bwMode="auto">
            <a:xfrm>
              <a:off x="5718432" y="3855690"/>
              <a:ext cx="769659" cy="3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400" b="1" dirty="0"/>
                <a:t>Play </a:t>
              </a:r>
            </a:p>
          </p:txBody>
        </p:sp>
        <p:sp>
          <p:nvSpPr>
            <p:cNvPr id="45" name="Text Box 19"/>
            <p:cNvSpPr txBox="1">
              <a:spLocks noChangeArrowheads="1"/>
            </p:cNvSpPr>
            <p:nvPr/>
          </p:nvSpPr>
          <p:spPr bwMode="auto">
            <a:xfrm>
              <a:off x="5718432" y="5386864"/>
              <a:ext cx="744972" cy="30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400" b="1" dirty="0"/>
                <a:t>Pause</a:t>
              </a:r>
            </a:p>
          </p:txBody>
        </p:sp>
        <p:cxnSp>
          <p:nvCxnSpPr>
            <p:cNvPr id="46" name="Straight Arrow Connector 22"/>
            <p:cNvCxnSpPr>
              <a:cxnSpLocks noChangeShapeType="1"/>
            </p:cNvCxnSpPr>
            <p:nvPr/>
          </p:nvCxnSpPr>
          <p:spPr bwMode="auto">
            <a:xfrm flipH="1">
              <a:off x="3118567" y="3570147"/>
              <a:ext cx="1938711" cy="0"/>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47" name="Text Box 16"/>
            <p:cNvSpPr txBox="1">
              <a:spLocks noChangeArrowheads="1"/>
            </p:cNvSpPr>
            <p:nvPr/>
          </p:nvSpPr>
          <p:spPr bwMode="auto">
            <a:xfrm>
              <a:off x="3673640" y="3546368"/>
              <a:ext cx="824534" cy="3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400" b="1" dirty="0"/>
                <a:t>Power</a:t>
              </a:r>
            </a:p>
          </p:txBody>
        </p:sp>
        <p:sp>
          <p:nvSpPr>
            <p:cNvPr id="48" name="Text Box 18"/>
            <p:cNvSpPr txBox="1">
              <a:spLocks noChangeArrowheads="1"/>
            </p:cNvSpPr>
            <p:nvPr/>
          </p:nvSpPr>
          <p:spPr bwMode="auto">
            <a:xfrm>
              <a:off x="4685062" y="5426628"/>
              <a:ext cx="656618" cy="3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400" b="1" dirty="0"/>
                <a:t>Play </a:t>
              </a:r>
            </a:p>
          </p:txBody>
        </p:sp>
        <p:cxnSp>
          <p:nvCxnSpPr>
            <p:cNvPr id="49" name="Shape 27"/>
            <p:cNvCxnSpPr>
              <a:cxnSpLocks noChangeShapeType="1"/>
            </p:cNvCxnSpPr>
            <p:nvPr/>
          </p:nvCxnSpPr>
          <p:spPr bwMode="auto">
            <a:xfrm rot="10800000">
              <a:off x="2825218" y="3815440"/>
              <a:ext cx="2221898" cy="1004526"/>
            </a:xfrm>
            <a:prstGeom prst="bentConnector3">
              <a:avLst>
                <a:gd name="adj1" fmla="val 100000"/>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0" name="Elbow Connector 32"/>
            <p:cNvCxnSpPr>
              <a:cxnSpLocks noChangeShapeType="1"/>
            </p:cNvCxnSpPr>
            <p:nvPr/>
          </p:nvCxnSpPr>
          <p:spPr bwMode="auto">
            <a:xfrm rot="10800000">
              <a:off x="2450544" y="3785008"/>
              <a:ext cx="2593664" cy="2529499"/>
            </a:xfrm>
            <a:prstGeom prst="bentConnector3">
              <a:avLst>
                <a:gd name="adj1" fmla="val 100056"/>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51" name="Text Box 16"/>
            <p:cNvSpPr txBox="1">
              <a:spLocks noChangeArrowheads="1"/>
            </p:cNvSpPr>
            <p:nvPr/>
          </p:nvSpPr>
          <p:spPr bwMode="auto">
            <a:xfrm>
              <a:off x="3342207" y="4510644"/>
              <a:ext cx="810338" cy="309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400" b="1" dirty="0"/>
                <a:t>Power</a:t>
              </a:r>
            </a:p>
          </p:txBody>
        </p:sp>
        <p:sp>
          <p:nvSpPr>
            <p:cNvPr id="52" name="Text Box 16"/>
            <p:cNvSpPr txBox="1">
              <a:spLocks noChangeArrowheads="1"/>
            </p:cNvSpPr>
            <p:nvPr/>
          </p:nvSpPr>
          <p:spPr bwMode="auto">
            <a:xfrm>
              <a:off x="3342207" y="6006637"/>
              <a:ext cx="810338" cy="30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ct val="50000"/>
                </a:spcBef>
              </a:pPr>
              <a:r>
                <a:rPr lang="en-GB" sz="1400" b="1" dirty="0"/>
                <a:t>Power</a:t>
              </a:r>
            </a:p>
          </p:txBody>
        </p:sp>
        <p:sp>
          <p:nvSpPr>
            <p:cNvPr id="53" name="TextBox 43"/>
            <p:cNvSpPr txBox="1">
              <a:spLocks noChangeArrowheads="1"/>
            </p:cNvSpPr>
            <p:nvPr/>
          </p:nvSpPr>
          <p:spPr bwMode="auto">
            <a:xfrm>
              <a:off x="6377677" y="4699000"/>
              <a:ext cx="8255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spcBef>
                  <a:spcPct val="50000"/>
                </a:spcBef>
              </a:pPr>
              <a:r>
                <a:rPr lang="en-GB" sz="1400" b="1" dirty="0"/>
                <a:t>Skip</a:t>
              </a:r>
            </a:p>
          </p:txBody>
        </p:sp>
        <p:sp>
          <p:nvSpPr>
            <p:cNvPr id="54" name="Arc 58"/>
            <p:cNvSpPr>
              <a:spLocks/>
            </p:cNvSpPr>
            <p:nvPr/>
          </p:nvSpPr>
          <p:spPr bwMode="auto">
            <a:xfrm rot="21120000">
              <a:off x="5928415" y="4640263"/>
              <a:ext cx="466725" cy="430213"/>
            </a:xfrm>
            <a:custGeom>
              <a:avLst/>
              <a:gdLst>
                <a:gd name="T0" fmla="*/ 0 w 36425"/>
                <a:gd name="T1" fmla="*/ 0 h 43200"/>
                <a:gd name="T2" fmla="*/ 0 w 36425"/>
                <a:gd name="T3" fmla="*/ 1 h 43200"/>
                <a:gd name="T4" fmla="*/ 1 w 36425"/>
                <a:gd name="T5" fmla="*/ 1 h 43200"/>
                <a:gd name="T6" fmla="*/ 0 60000 65536"/>
                <a:gd name="T7" fmla="*/ 0 60000 65536"/>
                <a:gd name="T8" fmla="*/ 0 60000 65536"/>
              </a:gdLst>
              <a:ahLst/>
              <a:cxnLst>
                <a:cxn ang="T6">
                  <a:pos x="T0" y="T1"/>
                </a:cxn>
                <a:cxn ang="T7">
                  <a:pos x="T2" y="T3"/>
                </a:cxn>
                <a:cxn ang="T8">
                  <a:pos x="T4" y="T5"/>
                </a:cxn>
              </a:cxnLst>
              <a:rect l="0" t="0" r="r" b="b"/>
              <a:pathLst>
                <a:path w="36425" h="43200" fill="none" extrusionOk="0">
                  <a:moveTo>
                    <a:pt x="3435" y="3246"/>
                  </a:moveTo>
                  <a:cubicBezTo>
                    <a:pt x="6855" y="1124"/>
                    <a:pt x="10800" y="-1"/>
                    <a:pt x="14825" y="0"/>
                  </a:cubicBezTo>
                  <a:cubicBezTo>
                    <a:pt x="26754" y="0"/>
                    <a:pt x="36425" y="9670"/>
                    <a:pt x="36425" y="21600"/>
                  </a:cubicBezTo>
                  <a:cubicBezTo>
                    <a:pt x="36425" y="33529"/>
                    <a:pt x="26754" y="43200"/>
                    <a:pt x="14825" y="43200"/>
                  </a:cubicBezTo>
                  <a:cubicBezTo>
                    <a:pt x="9312" y="43200"/>
                    <a:pt x="4008" y="41092"/>
                    <a:pt x="-1" y="37309"/>
                  </a:cubicBezTo>
                </a:path>
                <a:path w="36425" h="43200" stroke="0" extrusionOk="0">
                  <a:moveTo>
                    <a:pt x="3435" y="3246"/>
                  </a:moveTo>
                  <a:cubicBezTo>
                    <a:pt x="6855" y="1124"/>
                    <a:pt x="10800" y="-1"/>
                    <a:pt x="14825" y="0"/>
                  </a:cubicBezTo>
                  <a:cubicBezTo>
                    <a:pt x="26754" y="0"/>
                    <a:pt x="36425" y="9670"/>
                    <a:pt x="36425" y="21600"/>
                  </a:cubicBezTo>
                  <a:cubicBezTo>
                    <a:pt x="36425" y="33529"/>
                    <a:pt x="26754" y="43200"/>
                    <a:pt x="14825" y="43200"/>
                  </a:cubicBezTo>
                  <a:cubicBezTo>
                    <a:pt x="9312" y="43200"/>
                    <a:pt x="4008" y="41092"/>
                    <a:pt x="-1" y="37309"/>
                  </a:cubicBezTo>
                  <a:lnTo>
                    <a:pt x="14825" y="21600"/>
                  </a:lnTo>
                  <a:lnTo>
                    <a:pt x="3435" y="3246"/>
                  </a:lnTo>
                  <a:close/>
                </a:path>
              </a:pathLst>
            </a:custGeom>
            <a:noFill/>
            <a:ln w="25400">
              <a:solidFill>
                <a:schemeClr val="tx1"/>
              </a:solidFill>
              <a:round/>
              <a:headEnd type="triangl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sz="quarter" idx="15"/>
          </p:nvPr>
        </p:nvSpPr>
        <p:spPr/>
        <p:txBody>
          <a:bodyPr/>
          <a:lstStyle/>
          <a:p>
            <a:r>
              <a:rPr lang="en-GB" dirty="0" smtClean="0"/>
              <a:t>A black box test design technique in which test cases are designed to execute scenarios of use cases</a:t>
            </a:r>
          </a:p>
          <a:p>
            <a:r>
              <a:rPr lang="en-GB" dirty="0" smtClean="0"/>
              <a:t>Use case</a:t>
            </a:r>
          </a:p>
          <a:p>
            <a:pPr lvl="1"/>
            <a:r>
              <a:rPr lang="en-GB" dirty="0" smtClean="0"/>
              <a:t>A sequence of transactions in a dialogue between an actor and a component or system with a tangible result, where an actor can be a user or anything that can exchange information with the system</a:t>
            </a:r>
          </a:p>
          <a:p>
            <a:r>
              <a:rPr lang="en-GB" dirty="0" smtClean="0"/>
              <a:t>Use cases are a way of </a:t>
            </a:r>
            <a:r>
              <a:rPr lang="en-GB" dirty="0"/>
              <a:t>defining high-level business </a:t>
            </a:r>
            <a:r>
              <a:rPr lang="en-GB" dirty="0" smtClean="0"/>
              <a:t>processes viewed from a user perspective</a:t>
            </a:r>
          </a:p>
          <a:p>
            <a:r>
              <a:rPr lang="en-GB" dirty="0" smtClean="0"/>
              <a:t>Use cases may be described at different levels</a:t>
            </a:r>
          </a:p>
          <a:p>
            <a:pPr lvl="1"/>
            <a:r>
              <a:rPr lang="en-GB" dirty="0" smtClean="0"/>
              <a:t>Business use case</a:t>
            </a:r>
          </a:p>
          <a:p>
            <a:pPr lvl="2"/>
            <a:r>
              <a:rPr lang="en-GB" dirty="0" smtClean="0"/>
              <a:t>Abstract level, technology-free, business process</a:t>
            </a:r>
          </a:p>
          <a:p>
            <a:pPr lvl="1"/>
            <a:r>
              <a:rPr lang="en-GB" dirty="0" smtClean="0"/>
              <a:t>System </a:t>
            </a:r>
            <a:r>
              <a:rPr lang="en-GB" dirty="0"/>
              <a:t>u</a:t>
            </a:r>
            <a:r>
              <a:rPr lang="en-GB" dirty="0" smtClean="0"/>
              <a:t>se case</a:t>
            </a:r>
          </a:p>
          <a:p>
            <a:pPr lvl="2"/>
            <a:r>
              <a:rPr lang="en-GB" dirty="0"/>
              <a:t>S</a:t>
            </a:r>
            <a:r>
              <a:rPr lang="en-GB" dirty="0" smtClean="0"/>
              <a:t>ystem functionality level</a:t>
            </a:r>
          </a:p>
        </p:txBody>
      </p:sp>
      <p:sp>
        <p:nvSpPr>
          <p:cNvPr id="56322" name="Rectangle 2"/>
          <p:cNvSpPr>
            <a:spLocks noGrp="1" noChangeArrowheads="1"/>
          </p:cNvSpPr>
          <p:nvPr>
            <p:ph type="title"/>
          </p:nvPr>
        </p:nvSpPr>
        <p:spPr/>
        <p:txBody>
          <a:bodyPr/>
          <a:lstStyle/>
          <a:p>
            <a:r>
              <a:rPr lang="en-GB" dirty="0" smtClean="0"/>
              <a:t>Use Case Testing</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sz="quarter" idx="15"/>
          </p:nvPr>
        </p:nvSpPr>
        <p:spPr/>
        <p:txBody>
          <a:bodyPr>
            <a:normAutofit/>
          </a:bodyPr>
          <a:lstStyle/>
          <a:p>
            <a:pPr>
              <a:lnSpc>
                <a:spcPct val="100000"/>
              </a:lnSpc>
            </a:pPr>
            <a:r>
              <a:rPr lang="en-GB" dirty="0" smtClean="0"/>
              <a:t>A formal use case description contains:</a:t>
            </a:r>
          </a:p>
          <a:p>
            <a:pPr lvl="1">
              <a:lnSpc>
                <a:spcPct val="120000"/>
              </a:lnSpc>
            </a:pPr>
            <a:r>
              <a:rPr lang="en-GB" b="0" dirty="0" smtClean="0"/>
              <a:t>Actor List</a:t>
            </a:r>
          </a:p>
          <a:p>
            <a:pPr lvl="1">
              <a:lnSpc>
                <a:spcPct val="100000"/>
              </a:lnSpc>
            </a:pPr>
            <a:r>
              <a:rPr lang="en-GB" b="0" dirty="0" smtClean="0"/>
              <a:t>Pre conditions</a:t>
            </a:r>
          </a:p>
          <a:p>
            <a:pPr lvl="1">
              <a:lnSpc>
                <a:spcPct val="100000"/>
              </a:lnSpc>
            </a:pPr>
            <a:r>
              <a:rPr lang="en-GB" b="0" dirty="0" smtClean="0"/>
              <a:t>Main process flow (i.e. most likely path)</a:t>
            </a:r>
          </a:p>
          <a:p>
            <a:pPr lvl="1">
              <a:lnSpc>
                <a:spcPct val="100000"/>
              </a:lnSpc>
            </a:pPr>
            <a:r>
              <a:rPr lang="en-GB" b="0" dirty="0" smtClean="0"/>
              <a:t>Alternate flow(s)</a:t>
            </a:r>
          </a:p>
          <a:p>
            <a:pPr lvl="1">
              <a:lnSpc>
                <a:spcPct val="100000"/>
              </a:lnSpc>
            </a:pPr>
            <a:r>
              <a:rPr lang="en-GB" b="0" dirty="0" smtClean="0"/>
              <a:t>Exception flow(s)</a:t>
            </a:r>
          </a:p>
          <a:p>
            <a:pPr lvl="1">
              <a:lnSpc>
                <a:spcPct val="100000"/>
              </a:lnSpc>
            </a:pPr>
            <a:r>
              <a:rPr lang="en-GB" dirty="0" smtClean="0"/>
              <a:t>Post conditions</a:t>
            </a:r>
            <a:r>
              <a:rPr lang="en-GB" b="0" dirty="0" smtClean="0"/>
              <a:t/>
            </a:r>
            <a:br>
              <a:rPr lang="en-GB" b="0" dirty="0" smtClean="0"/>
            </a:br>
            <a:endParaRPr lang="en-GB" b="0" dirty="0" smtClean="0"/>
          </a:p>
          <a:p>
            <a:pPr>
              <a:lnSpc>
                <a:spcPct val="90000"/>
              </a:lnSpc>
            </a:pPr>
            <a:r>
              <a:rPr lang="en-GB" dirty="0" smtClean="0"/>
              <a:t>This looks very similar to a test procedure (script), so is very useful for designing test cases</a:t>
            </a:r>
          </a:p>
          <a:p>
            <a:pPr lvl="1">
              <a:lnSpc>
                <a:spcPct val="90000"/>
              </a:lnSpc>
            </a:pPr>
            <a:r>
              <a:rPr lang="en-GB" dirty="0"/>
              <a:t>P</a:t>
            </a:r>
            <a:r>
              <a:rPr lang="en-GB" dirty="0" smtClean="0"/>
              <a:t>articularly acceptance tests with customer or user participation</a:t>
            </a:r>
          </a:p>
        </p:txBody>
      </p:sp>
      <p:sp>
        <p:nvSpPr>
          <p:cNvPr id="58370" name="Rectangle 5"/>
          <p:cNvSpPr>
            <a:spLocks noGrp="1" noChangeArrowheads="1"/>
          </p:cNvSpPr>
          <p:nvPr>
            <p:ph type="title"/>
          </p:nvPr>
        </p:nvSpPr>
        <p:spPr/>
        <p:txBody>
          <a:bodyPr/>
          <a:lstStyle/>
          <a:p>
            <a:pPr eaLnBrk="1" hangingPunct="1"/>
            <a:r>
              <a:rPr lang="en-GB" dirty="0" smtClean="0"/>
              <a:t>Use Case Contents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p:cNvSpPr>
          <p:nvPr>
            <p:ph type="body" sz="quarter" idx="15"/>
          </p:nvPr>
        </p:nvSpPr>
        <p:spPr/>
        <p:txBody>
          <a:bodyPr/>
          <a:lstStyle/>
          <a:p>
            <a:pPr marL="0" indent="0">
              <a:spcBef>
                <a:spcPts val="1200"/>
              </a:spcBef>
              <a:buClrTx/>
              <a:buNone/>
            </a:pPr>
            <a:r>
              <a:rPr lang="en-GB" dirty="0"/>
              <a:t>‘Create Policy’ Use Case</a:t>
            </a:r>
          </a:p>
          <a:p>
            <a:pPr marL="457200" indent="-457200">
              <a:spcBef>
                <a:spcPts val="1200"/>
              </a:spcBef>
              <a:buClrTx/>
              <a:buFont typeface="+mj-lt"/>
              <a:buAutoNum type="arabicPeriod"/>
            </a:pPr>
            <a:r>
              <a:rPr lang="en-GB" b="0" dirty="0"/>
              <a:t>User selects ‘Create Policy’ from the ‘Maintain Policies’ menu</a:t>
            </a:r>
          </a:p>
          <a:p>
            <a:pPr marL="457200" indent="-457200">
              <a:spcBef>
                <a:spcPts val="1200"/>
              </a:spcBef>
              <a:buClrTx/>
              <a:buFont typeface="+mj-lt"/>
              <a:buAutoNum type="arabicPeriod"/>
            </a:pPr>
            <a:r>
              <a:rPr lang="en-GB" b="0" dirty="0"/>
              <a:t>The system displays a Quote ID input field</a:t>
            </a:r>
          </a:p>
          <a:p>
            <a:pPr marL="457200" indent="-457200">
              <a:spcBef>
                <a:spcPts val="1200"/>
              </a:spcBef>
              <a:buClrTx/>
              <a:buFont typeface="+mj-lt"/>
              <a:buAutoNum type="arabicPeriod"/>
            </a:pPr>
            <a:r>
              <a:rPr lang="en-GB" b="0" dirty="0"/>
              <a:t>User enters a valid Quote ID</a:t>
            </a:r>
          </a:p>
          <a:p>
            <a:pPr marL="457200" indent="-457200">
              <a:spcBef>
                <a:spcPts val="1200"/>
              </a:spcBef>
              <a:buClrTx/>
              <a:buFont typeface="+mj-lt"/>
              <a:buAutoNum type="arabicPeriod"/>
            </a:pPr>
            <a:r>
              <a:rPr lang="en-GB" b="0" dirty="0"/>
              <a:t>The system displays the quote details (name, address, customer ID, policy type, term, cost)</a:t>
            </a:r>
          </a:p>
          <a:p>
            <a:pPr marL="457200" indent="-457200">
              <a:spcBef>
                <a:spcPts val="1200"/>
              </a:spcBef>
              <a:buClrTx/>
              <a:buFont typeface="+mj-lt"/>
              <a:buAutoNum type="arabicPeriod"/>
            </a:pPr>
            <a:r>
              <a:rPr lang="en-GB" b="0" dirty="0"/>
              <a:t>User checks the details, enters the start date and clicks on ‘Setup DD’ button</a:t>
            </a:r>
          </a:p>
          <a:p>
            <a:pPr marL="457200" indent="-457200">
              <a:spcBef>
                <a:spcPts val="1200"/>
              </a:spcBef>
              <a:buClrTx/>
              <a:buFont typeface="+mj-lt"/>
              <a:buAutoNum type="arabicPeriod"/>
            </a:pPr>
            <a:r>
              <a:rPr lang="en-GB" b="0" dirty="0"/>
              <a:t>The System displays the ‘Create Direct Debit’ screen</a:t>
            </a:r>
          </a:p>
          <a:p>
            <a:pPr marL="457200" indent="-457200">
              <a:spcBef>
                <a:spcPts val="1200"/>
              </a:spcBef>
              <a:buClrTx/>
              <a:buFont typeface="+mj-lt"/>
              <a:buAutoNum type="arabicPeriod"/>
            </a:pPr>
            <a:r>
              <a:rPr lang="en-GB" b="0" dirty="0"/>
              <a:t>User enters the customer’s bank details and premium collection amount and clicks on ‘Setup’</a:t>
            </a:r>
          </a:p>
          <a:p>
            <a:pPr marL="457200" indent="-457200">
              <a:spcBef>
                <a:spcPts val="1200"/>
              </a:spcBef>
              <a:buClrTx/>
              <a:buFont typeface="+mj-lt"/>
              <a:buAutoNum type="arabicPeriod"/>
            </a:pPr>
            <a:r>
              <a:rPr lang="en-GB" b="0" dirty="0"/>
              <a:t>The system generates the policy and displays ‘Policy No </a:t>
            </a:r>
            <a:r>
              <a:rPr lang="en-GB" b="0" dirty="0" err="1"/>
              <a:t>xxxxxx</a:t>
            </a:r>
            <a:r>
              <a:rPr lang="en-GB" b="0" dirty="0"/>
              <a:t> created’</a:t>
            </a:r>
          </a:p>
          <a:p>
            <a:pPr marL="0" indent="0">
              <a:buNone/>
            </a:pPr>
            <a:endParaRPr lang="en-GB" dirty="0" smtClean="0"/>
          </a:p>
        </p:txBody>
      </p:sp>
      <p:sp>
        <p:nvSpPr>
          <p:cNvPr id="115713" name="Rectangle 2"/>
          <p:cNvSpPr>
            <a:spLocks noGrp="1"/>
          </p:cNvSpPr>
          <p:nvPr>
            <p:ph type="title"/>
          </p:nvPr>
        </p:nvSpPr>
        <p:spPr/>
        <p:txBody>
          <a:bodyPr/>
          <a:lstStyle/>
          <a:p>
            <a:r>
              <a:rPr lang="en-GB" dirty="0" smtClean="0"/>
              <a:t>Use Case Example Main Flow</a:t>
            </a:r>
          </a:p>
        </p:txBody>
      </p:sp>
    </p:spTree>
    <p:extLst>
      <p:ext uri="{BB962C8B-B14F-4D97-AF65-F5344CB8AC3E}">
        <p14:creationId xmlns:p14="http://schemas.microsoft.com/office/powerpoint/2010/main" val="3493023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7"/>
          <p:cNvSpPr>
            <a:spLocks noGrp="1" noChangeArrowheads="1"/>
          </p:cNvSpPr>
          <p:nvPr>
            <p:ph type="body" sz="quarter" idx="15"/>
          </p:nvPr>
        </p:nvSpPr>
        <p:spPr/>
        <p:txBody>
          <a:bodyPr/>
          <a:lstStyle/>
          <a:p>
            <a:r>
              <a:rPr lang="en-GB" dirty="0" smtClean="0"/>
              <a:t>Process flows shown are based on actual likely use</a:t>
            </a:r>
            <a:br>
              <a:rPr lang="en-GB" dirty="0" smtClean="0"/>
            </a:br>
            <a:endParaRPr lang="en-GB" dirty="0" smtClean="0"/>
          </a:p>
          <a:p>
            <a:r>
              <a:rPr lang="en-GB" dirty="0"/>
              <a:t>Useful for testing business rules or process flows and may identify gaps in business </a:t>
            </a:r>
            <a:r>
              <a:rPr lang="en-GB" dirty="0" smtClean="0"/>
              <a:t>processing</a:t>
            </a:r>
            <a:br>
              <a:rPr lang="en-GB" dirty="0" smtClean="0"/>
            </a:br>
            <a:endParaRPr lang="en-GB" dirty="0"/>
          </a:p>
          <a:p>
            <a:r>
              <a:rPr lang="en-GB" dirty="0" smtClean="0"/>
              <a:t>May uncover integration defects which individual component testing would miss</a:t>
            </a:r>
          </a:p>
          <a:p>
            <a:pPr lvl="1"/>
            <a:r>
              <a:rPr lang="en-GB" dirty="0" smtClean="0"/>
              <a:t>Similar to functional integration testing</a:t>
            </a:r>
            <a:br>
              <a:rPr lang="en-GB" dirty="0" smtClean="0"/>
            </a:br>
            <a:endParaRPr lang="en-GB" dirty="0" smtClean="0"/>
          </a:p>
          <a:p>
            <a:r>
              <a:rPr lang="en-GB" dirty="0" smtClean="0"/>
              <a:t>Test procedures can be based on use case flows, so minimising test development costs</a:t>
            </a:r>
          </a:p>
          <a:p>
            <a:pPr lvl="1"/>
            <a:r>
              <a:rPr lang="en-GB" dirty="0" smtClean="0"/>
              <a:t>Business use cases are a good basis for acceptance testing</a:t>
            </a:r>
          </a:p>
          <a:p>
            <a:pPr lvl="1"/>
            <a:r>
              <a:rPr lang="en-GB" dirty="0" smtClean="0"/>
              <a:t>System use cases are a good basis for system testing</a:t>
            </a:r>
          </a:p>
        </p:txBody>
      </p:sp>
      <p:sp>
        <p:nvSpPr>
          <p:cNvPr id="60418" name="Rectangle 6"/>
          <p:cNvSpPr>
            <a:spLocks noGrp="1" noChangeArrowheads="1"/>
          </p:cNvSpPr>
          <p:nvPr>
            <p:ph type="title"/>
          </p:nvPr>
        </p:nvSpPr>
        <p:spPr/>
        <p:txBody>
          <a:bodyPr/>
          <a:lstStyle/>
          <a:p>
            <a:r>
              <a:rPr lang="en-GB" dirty="0" smtClean="0"/>
              <a:t>Advantages of Use Case Testing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sz="quarter" idx="15"/>
          </p:nvPr>
        </p:nvSpPr>
        <p:spPr/>
        <p:txBody>
          <a:bodyPr/>
          <a:lstStyle/>
          <a:p>
            <a:pPr>
              <a:buFontTx/>
              <a:buNone/>
            </a:pPr>
            <a:r>
              <a:rPr lang="en-GB" sz="2000" dirty="0" smtClean="0"/>
              <a:t>Learning Objectives:</a:t>
            </a:r>
            <a:br>
              <a:rPr lang="en-GB" sz="2000" dirty="0" smtClean="0"/>
            </a:br>
            <a:endParaRPr lang="en-GB" sz="2000" dirty="0" smtClean="0"/>
          </a:p>
          <a:p>
            <a:r>
              <a:rPr lang="en-GB" sz="2000" dirty="0" smtClean="0"/>
              <a:t>Describe the concept and importance of code coverage (K2)</a:t>
            </a:r>
            <a:br>
              <a:rPr lang="en-GB" sz="2000" dirty="0" smtClean="0"/>
            </a:br>
            <a:endParaRPr lang="en-GB" sz="2000" dirty="0" smtClean="0"/>
          </a:p>
          <a:p>
            <a:pPr>
              <a:lnSpc>
                <a:spcPct val="110000"/>
              </a:lnSpc>
            </a:pPr>
            <a:r>
              <a:rPr lang="en-GB" sz="2000" dirty="0" smtClean="0"/>
              <a:t>Explain the concepts of statement and decision coverage, and give reasons why these concepts can also be used at test levels other than component testing (e.g. on business procedures at system level) (K2)</a:t>
            </a:r>
            <a:br>
              <a:rPr lang="en-GB" sz="2000" dirty="0" smtClean="0"/>
            </a:br>
            <a:endParaRPr lang="en-GB" sz="2000" dirty="0" smtClean="0"/>
          </a:p>
          <a:p>
            <a:pPr>
              <a:lnSpc>
                <a:spcPct val="110000"/>
              </a:lnSpc>
            </a:pPr>
            <a:r>
              <a:rPr lang="en-GB" sz="2000" dirty="0" smtClean="0"/>
              <a:t>Write test cases from given control flows using statement and decision test design techniques (K3)</a:t>
            </a:r>
            <a:br>
              <a:rPr lang="en-GB" sz="2000" dirty="0" smtClean="0"/>
            </a:br>
            <a:endParaRPr lang="en-GB" sz="2000" dirty="0" smtClean="0"/>
          </a:p>
          <a:p>
            <a:r>
              <a:rPr lang="en-GB" sz="2000" dirty="0" smtClean="0"/>
              <a:t>Assess statement and decision coverage for completeness with respect to defined exit criteria (K4)</a:t>
            </a:r>
          </a:p>
        </p:txBody>
      </p:sp>
      <p:sp>
        <p:nvSpPr>
          <p:cNvPr id="61442" name="Rectangle 4"/>
          <p:cNvSpPr>
            <a:spLocks noGrp="1" noChangeArrowheads="1"/>
          </p:cNvSpPr>
          <p:nvPr>
            <p:ph type="title"/>
          </p:nvPr>
        </p:nvSpPr>
        <p:spPr/>
        <p:txBody>
          <a:bodyPr/>
          <a:lstStyle/>
          <a:p>
            <a:pPr eaLnBrk="1" hangingPunct="1"/>
            <a:r>
              <a:rPr lang="en-GB" sz="2400" dirty="0" smtClean="0"/>
              <a:t>4.4 Structure-Based or White-Box Techniques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6"/>
          <p:cNvSpPr>
            <a:spLocks noGrp="1" noChangeArrowheads="1"/>
          </p:cNvSpPr>
          <p:nvPr>
            <p:ph type="body" sz="quarter" idx="15"/>
          </p:nvPr>
        </p:nvSpPr>
        <p:spPr>
          <a:xfrm>
            <a:off x="238553" y="1080000"/>
            <a:ext cx="8820000" cy="5400000"/>
          </a:xfrm>
        </p:spPr>
        <p:txBody>
          <a:bodyPr/>
          <a:lstStyle/>
          <a:p>
            <a:r>
              <a:rPr lang="en-US" dirty="0" smtClean="0"/>
              <a:t>Testing based on identified structure of software or system</a:t>
            </a:r>
          </a:p>
          <a:p>
            <a:pPr lvl="1"/>
            <a:r>
              <a:rPr lang="en-US" dirty="0" smtClean="0"/>
              <a:t>Component level (e.g. statements, decisions)</a:t>
            </a:r>
          </a:p>
          <a:p>
            <a:pPr lvl="1"/>
            <a:r>
              <a:rPr lang="en-US" dirty="0" smtClean="0"/>
              <a:t>Integration level (e.g. call tree of modules)</a:t>
            </a:r>
          </a:p>
          <a:p>
            <a:pPr lvl="1"/>
            <a:r>
              <a:rPr lang="en-US" dirty="0" smtClean="0"/>
              <a:t>System level (e.g. menu, business process or web page navigation)</a:t>
            </a:r>
          </a:p>
          <a:p>
            <a:r>
              <a:rPr lang="en-GB" dirty="0" smtClean="0"/>
              <a:t>It ensures that a structure, or part of a structure, is covered by tests</a:t>
            </a:r>
          </a:p>
          <a:p>
            <a:pPr lvl="1"/>
            <a:r>
              <a:rPr lang="en-GB" dirty="0" smtClean="0"/>
              <a:t>It does not assess functionality of software</a:t>
            </a:r>
          </a:p>
          <a:p>
            <a:r>
              <a:rPr lang="en-GB" dirty="0" smtClean="0"/>
              <a:t>Structural testing can be complex and very time-consuming</a:t>
            </a:r>
          </a:p>
          <a:p>
            <a:pPr lvl="1"/>
            <a:r>
              <a:rPr lang="en-GB" dirty="0" smtClean="0"/>
              <a:t>It is often carried out using specialist tools</a:t>
            </a:r>
          </a:p>
          <a:p>
            <a:pPr lvl="1"/>
            <a:r>
              <a:rPr lang="en-GB" dirty="0" smtClean="0"/>
              <a:t>It may be mandated in safety-critical systems to ensure the most thorough testing</a:t>
            </a:r>
          </a:p>
        </p:txBody>
      </p:sp>
      <p:sp>
        <p:nvSpPr>
          <p:cNvPr id="62466" name="Rectangle 30"/>
          <p:cNvSpPr>
            <a:spLocks noGrp="1" noChangeArrowheads="1"/>
          </p:cNvSpPr>
          <p:nvPr>
            <p:ph type="title"/>
          </p:nvPr>
        </p:nvSpPr>
        <p:spPr/>
        <p:txBody>
          <a:bodyPr/>
          <a:lstStyle/>
          <a:p>
            <a:r>
              <a:rPr lang="en-US" dirty="0" smtClean="0"/>
              <a:t>Structure-based or White-Box Testing</a:t>
            </a:r>
          </a:p>
        </p:txBody>
      </p:sp>
      <p:grpSp>
        <p:nvGrpSpPr>
          <p:cNvPr id="4" name="Group 3"/>
          <p:cNvGrpSpPr/>
          <p:nvPr/>
        </p:nvGrpSpPr>
        <p:grpSpPr>
          <a:xfrm>
            <a:off x="1627818" y="4853357"/>
            <a:ext cx="5603409" cy="1822344"/>
            <a:chOff x="1627818" y="4853357"/>
            <a:chExt cx="5603409" cy="1822344"/>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7817" y="4853357"/>
              <a:ext cx="2183409" cy="1822344"/>
            </a:xfrm>
            <a:prstGeom prst="rect">
              <a:avLst/>
            </a:prstGeom>
          </p:spPr>
        </p:pic>
        <p:sp>
          <p:nvSpPr>
            <p:cNvPr id="34" name="Line 3"/>
            <p:cNvSpPr>
              <a:spLocks noChangeShapeType="1"/>
            </p:cNvSpPr>
            <p:nvPr/>
          </p:nvSpPr>
          <p:spPr bwMode="auto">
            <a:xfrm>
              <a:off x="1627818" y="5813541"/>
              <a:ext cx="1620000" cy="1588"/>
            </a:xfrm>
            <a:prstGeom prst="line">
              <a:avLst/>
            </a:prstGeom>
            <a:noFill/>
            <a:ln w="76200">
              <a:solidFill>
                <a:srgbClr val="66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36" name="Line 5"/>
            <p:cNvSpPr>
              <a:spLocks noChangeShapeType="1"/>
            </p:cNvSpPr>
            <p:nvPr/>
          </p:nvSpPr>
          <p:spPr bwMode="auto">
            <a:xfrm flipV="1">
              <a:off x="5431227" y="5823589"/>
              <a:ext cx="1800000" cy="0"/>
            </a:xfrm>
            <a:prstGeom prst="line">
              <a:avLst/>
            </a:prstGeom>
            <a:noFill/>
            <a:ln w="76200">
              <a:solidFill>
                <a:srgbClr val="6600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80" name="Rectangle 5"/>
            <p:cNvSpPr>
              <a:spLocks noChangeArrowheads="1"/>
            </p:cNvSpPr>
            <p:nvPr/>
          </p:nvSpPr>
          <p:spPr bwMode="auto">
            <a:xfrm>
              <a:off x="1854185" y="5428487"/>
              <a:ext cx="103233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spcBef>
                  <a:spcPct val="50000"/>
                </a:spcBef>
              </a:pPr>
              <a:r>
                <a:rPr lang="en-GB" sz="1800" b="1" dirty="0" smtClean="0"/>
                <a:t>INPUTS</a:t>
              </a:r>
              <a:endParaRPr lang="en-GB" sz="1800" b="1" dirty="0"/>
            </a:p>
          </p:txBody>
        </p:sp>
        <p:sp>
          <p:nvSpPr>
            <p:cNvPr id="81" name="Rectangle 6"/>
            <p:cNvSpPr>
              <a:spLocks noChangeArrowheads="1"/>
            </p:cNvSpPr>
            <p:nvPr/>
          </p:nvSpPr>
          <p:spPr bwMode="auto">
            <a:xfrm>
              <a:off x="5727265" y="5441710"/>
              <a:ext cx="128881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defTabSz="762000" eaLnBrk="0" hangingPunct="0">
                <a:spcBef>
                  <a:spcPct val="50000"/>
                </a:spcBef>
              </a:pPr>
              <a:r>
                <a:rPr lang="en-GB" sz="1800" b="1" dirty="0" smtClean="0"/>
                <a:t>OUTPUTS</a:t>
              </a:r>
              <a:endParaRPr lang="en-GB" sz="1800" b="1" dirty="0"/>
            </a:p>
          </p:txBody>
        </p:sp>
      </p:grpSp>
    </p:spTree>
    <p:extLst>
      <p:ext uri="{BB962C8B-B14F-4D97-AF65-F5344CB8AC3E}">
        <p14:creationId xmlns:p14="http://schemas.microsoft.com/office/powerpoint/2010/main" val="251537624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sz="quarter" idx="15"/>
          </p:nvPr>
        </p:nvSpPr>
        <p:spPr/>
        <p:txBody>
          <a:bodyPr/>
          <a:lstStyle/>
          <a:p>
            <a:r>
              <a:rPr lang="en-GB" dirty="0" smtClean="0"/>
              <a:t>All white-box testing can be used to measure coverage of structure</a:t>
            </a:r>
          </a:p>
          <a:p>
            <a:pPr lvl="1"/>
            <a:r>
              <a:rPr lang="en-GB" dirty="0" smtClean="0"/>
              <a:t>Coverage is expressed as a percentage of structure covered by tests</a:t>
            </a:r>
            <a:br>
              <a:rPr lang="en-GB" dirty="0" smtClean="0"/>
            </a:br>
            <a:endParaRPr lang="en-GB" dirty="0" smtClean="0"/>
          </a:p>
          <a:p>
            <a:r>
              <a:rPr lang="en-GB" dirty="0" smtClean="0"/>
              <a:t>There are different </a:t>
            </a:r>
            <a:r>
              <a:rPr lang="en-GB" dirty="0"/>
              <a:t>coverage </a:t>
            </a:r>
            <a:r>
              <a:rPr lang="en-GB" dirty="0" smtClean="0"/>
              <a:t>measures of program code:</a:t>
            </a:r>
          </a:p>
          <a:p>
            <a:pPr lvl="1"/>
            <a:r>
              <a:rPr lang="en-GB" dirty="0" smtClean="0"/>
              <a:t>Statement coverage</a:t>
            </a:r>
          </a:p>
          <a:p>
            <a:pPr lvl="1"/>
            <a:r>
              <a:rPr lang="en-GB" dirty="0" smtClean="0"/>
              <a:t>Decision coverage</a:t>
            </a:r>
          </a:p>
          <a:p>
            <a:pPr lvl="1"/>
            <a:r>
              <a:rPr lang="en-GB" dirty="0" smtClean="0"/>
              <a:t>Condition coverage</a:t>
            </a:r>
          </a:p>
          <a:p>
            <a:pPr lvl="1"/>
            <a:r>
              <a:rPr lang="en-GB" dirty="0" smtClean="0"/>
              <a:t>Multiple condition coverage</a:t>
            </a:r>
          </a:p>
          <a:p>
            <a:pPr lvl="1"/>
            <a:r>
              <a:rPr lang="en-GB" dirty="0" smtClean="0"/>
              <a:t>All Paths coverage</a:t>
            </a:r>
            <a:br>
              <a:rPr lang="en-GB" dirty="0" smtClean="0"/>
            </a:br>
            <a:endParaRPr lang="en-GB" dirty="0" smtClean="0"/>
          </a:p>
          <a:p>
            <a:r>
              <a:rPr lang="en-GB" dirty="0" smtClean="0"/>
              <a:t>Only need to know techniques for statement and decision coverage at Foundation level</a:t>
            </a:r>
          </a:p>
          <a:p>
            <a:pPr lvl="1"/>
            <a:r>
              <a:rPr lang="en-GB" dirty="0"/>
              <a:t>B</a:t>
            </a:r>
            <a:r>
              <a:rPr lang="en-GB" dirty="0" smtClean="0"/>
              <a:t>ut need to know that other, stronger techniques exist</a:t>
            </a:r>
          </a:p>
          <a:p>
            <a:pPr marL="457200" lvl="1" indent="0">
              <a:buNone/>
            </a:pPr>
            <a:endParaRPr lang="en-GB" dirty="0" smtClean="0"/>
          </a:p>
          <a:p>
            <a:pPr lvl="1"/>
            <a:endParaRPr lang="en-GB" dirty="0" smtClean="0"/>
          </a:p>
        </p:txBody>
      </p:sp>
      <p:sp>
        <p:nvSpPr>
          <p:cNvPr id="63490" name="Rectangle 2"/>
          <p:cNvSpPr>
            <a:spLocks noGrp="1" noChangeArrowheads="1"/>
          </p:cNvSpPr>
          <p:nvPr>
            <p:ph type="title"/>
          </p:nvPr>
        </p:nvSpPr>
        <p:spPr/>
        <p:txBody>
          <a:bodyPr/>
          <a:lstStyle/>
          <a:p>
            <a:r>
              <a:rPr lang="en-GB" dirty="0" smtClean="0"/>
              <a:t>White-box Coverage Measures</a:t>
            </a:r>
            <a:endParaRPr lang="en-US" dirty="0" smtClean="0"/>
          </a:p>
        </p:txBody>
      </p:sp>
      <p:grpSp>
        <p:nvGrpSpPr>
          <p:cNvPr id="3" name="Group 2"/>
          <p:cNvGrpSpPr/>
          <p:nvPr/>
        </p:nvGrpSpPr>
        <p:grpSpPr>
          <a:xfrm>
            <a:off x="4323264" y="2569954"/>
            <a:ext cx="2470743" cy="1754326"/>
            <a:chOff x="4323264" y="2569954"/>
            <a:chExt cx="2470743" cy="1754326"/>
          </a:xfrm>
        </p:grpSpPr>
        <p:sp>
          <p:nvSpPr>
            <p:cNvPr id="6" name="Text Box 4"/>
            <p:cNvSpPr txBox="1">
              <a:spLocks noChangeArrowheads="1"/>
            </p:cNvSpPr>
            <p:nvPr/>
          </p:nvSpPr>
          <p:spPr bwMode="auto">
            <a:xfrm>
              <a:off x="4647265" y="2569954"/>
              <a:ext cx="214674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0"/>
                </a:spcBef>
              </a:pPr>
              <a:r>
                <a:rPr lang="en-GB" sz="1800" dirty="0">
                  <a:solidFill>
                    <a:srgbClr val="C00000"/>
                  </a:solidFill>
                </a:rPr>
                <a:t>weakest coverage</a:t>
              </a:r>
            </a:p>
            <a:p>
              <a:pPr>
                <a:spcBef>
                  <a:spcPts val="0"/>
                </a:spcBef>
              </a:pPr>
              <a:endParaRPr lang="en-GB" sz="1800" dirty="0">
                <a:solidFill>
                  <a:srgbClr val="C00000"/>
                </a:solidFill>
              </a:endParaRPr>
            </a:p>
            <a:p>
              <a:pPr>
                <a:spcBef>
                  <a:spcPts val="0"/>
                </a:spcBef>
              </a:pPr>
              <a:endParaRPr lang="en-GB" sz="1800" dirty="0">
                <a:solidFill>
                  <a:srgbClr val="C00000"/>
                </a:solidFill>
              </a:endParaRPr>
            </a:p>
            <a:p>
              <a:pPr>
                <a:spcBef>
                  <a:spcPts val="0"/>
                </a:spcBef>
              </a:pPr>
              <a:endParaRPr lang="en-GB" sz="1800" dirty="0">
                <a:solidFill>
                  <a:srgbClr val="C00000"/>
                </a:solidFill>
              </a:endParaRPr>
            </a:p>
            <a:p>
              <a:pPr>
                <a:spcBef>
                  <a:spcPts val="0"/>
                </a:spcBef>
              </a:pPr>
              <a:endParaRPr lang="en-GB" sz="1800" dirty="0">
                <a:solidFill>
                  <a:srgbClr val="C00000"/>
                </a:solidFill>
              </a:endParaRPr>
            </a:p>
            <a:p>
              <a:pPr>
                <a:spcBef>
                  <a:spcPts val="0"/>
                </a:spcBef>
              </a:pPr>
              <a:r>
                <a:rPr lang="en-GB" sz="1800" dirty="0">
                  <a:solidFill>
                    <a:srgbClr val="C00000"/>
                  </a:solidFill>
                </a:rPr>
                <a:t>strongest coverage</a:t>
              </a:r>
            </a:p>
          </p:txBody>
        </p:sp>
        <p:sp>
          <p:nvSpPr>
            <p:cNvPr id="8" name="AutoShape 11"/>
            <p:cNvSpPr>
              <a:spLocks noChangeArrowheads="1"/>
            </p:cNvSpPr>
            <p:nvPr/>
          </p:nvSpPr>
          <p:spPr bwMode="auto">
            <a:xfrm rot="5400000">
              <a:off x="3657264" y="3286196"/>
              <a:ext cx="1656000" cy="324000"/>
            </a:xfrm>
            <a:prstGeom prst="rightArrow">
              <a:avLst>
                <a:gd name="adj1" fmla="val 50000"/>
                <a:gd name="adj2" fmla="val 115163"/>
              </a:avLst>
            </a:prstGeom>
            <a:gradFill flip="none" rotWithShape="0">
              <a:gsLst>
                <a:gs pos="0">
                  <a:srgbClr val="C00000"/>
                </a:gs>
                <a:gs pos="100000">
                  <a:srgbClr val="FFCCCC"/>
                </a:gs>
              </a:gsLst>
              <a:lin ang="16200000" scaled="0"/>
              <a:tileRect/>
            </a:gradFill>
            <a:ln w="9525">
              <a:solidFill>
                <a:srgbClr val="C00000"/>
              </a:solidFill>
              <a:miter lim="800000"/>
              <a:headEnd/>
              <a:tailEnd/>
            </a:ln>
          </p:spPr>
          <p:txBody>
            <a:bodyPr wrap="square" anchor="ctr">
              <a:spAutoFit/>
            </a:bodyPr>
            <a:lstStyle/>
            <a:p>
              <a:endParaRPr lang="en-US"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r>
              <a:rPr lang="en-GB" dirty="0" smtClean="0"/>
              <a:t>The process can vary</a:t>
            </a:r>
          </a:p>
          <a:p>
            <a:pPr lvl="1"/>
            <a:r>
              <a:rPr lang="en-GB" b="0" dirty="0" smtClean="0"/>
              <a:t>Very informal with little or no documentation</a:t>
            </a:r>
          </a:p>
          <a:p>
            <a:pPr lvl="1"/>
            <a:r>
              <a:rPr lang="en-GB" b="0" dirty="0" smtClean="0"/>
              <a:t>Very formal with standard documentation (described next)</a:t>
            </a:r>
            <a:br>
              <a:rPr lang="en-GB" b="0" dirty="0" smtClean="0"/>
            </a:br>
            <a:endParaRPr lang="en-GB" b="0" dirty="0" smtClean="0"/>
          </a:p>
          <a:p>
            <a:r>
              <a:rPr lang="en-GB" dirty="0" smtClean="0"/>
              <a:t>The level of formality depends on</a:t>
            </a:r>
          </a:p>
          <a:p>
            <a:pPr lvl="1"/>
            <a:r>
              <a:rPr lang="en-GB" b="0" dirty="0" smtClean="0"/>
              <a:t>Context</a:t>
            </a:r>
          </a:p>
          <a:p>
            <a:pPr lvl="1"/>
            <a:r>
              <a:rPr lang="en-GB" b="0" dirty="0" smtClean="0"/>
              <a:t>Maturity of the testing and development processes</a:t>
            </a:r>
          </a:p>
          <a:p>
            <a:pPr lvl="1"/>
            <a:r>
              <a:rPr lang="en-GB" b="0" dirty="0" smtClean="0"/>
              <a:t>Time constraints</a:t>
            </a:r>
          </a:p>
          <a:p>
            <a:pPr lvl="1"/>
            <a:r>
              <a:rPr lang="en-GB" b="0" dirty="0" smtClean="0"/>
              <a:t>Safety or regulatory requirements</a:t>
            </a:r>
          </a:p>
          <a:p>
            <a:pPr lvl="1"/>
            <a:r>
              <a:rPr lang="en-GB" b="0" dirty="0" smtClean="0"/>
              <a:t>People involved</a:t>
            </a:r>
          </a:p>
          <a:p>
            <a:pPr lvl="1"/>
            <a:r>
              <a:rPr lang="en-GB" b="0" dirty="0" smtClean="0"/>
              <a:t>System development methodology</a:t>
            </a:r>
            <a:endParaRPr lang="en-GB" b="0" dirty="0"/>
          </a:p>
        </p:txBody>
      </p:sp>
      <p:sp>
        <p:nvSpPr>
          <p:cNvPr id="2" name="Title 1"/>
          <p:cNvSpPr>
            <a:spLocks noGrp="1"/>
          </p:cNvSpPr>
          <p:nvPr>
            <p:ph type="title"/>
          </p:nvPr>
        </p:nvSpPr>
        <p:spPr/>
        <p:txBody>
          <a:bodyPr/>
          <a:lstStyle/>
          <a:p>
            <a:r>
              <a:rPr lang="en-GB" dirty="0" smtClean="0"/>
              <a:t>The Test Development Process</a:t>
            </a:r>
            <a:endParaRPr lang="en-GB"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body" sz="quarter" idx="15"/>
          </p:nvPr>
        </p:nvSpPr>
        <p:spPr>
          <a:xfrm>
            <a:off x="180000" y="1080000"/>
            <a:ext cx="8820000" cy="5400000"/>
          </a:xfrm>
        </p:spPr>
        <p:txBody>
          <a:bodyPr/>
          <a:lstStyle/>
          <a:p>
            <a:r>
              <a:rPr lang="en-US" dirty="0" smtClean="0"/>
              <a:t>Statement testing and coverage</a:t>
            </a:r>
          </a:p>
          <a:p>
            <a:pPr lvl="1"/>
            <a:r>
              <a:rPr lang="en-US" dirty="0" smtClean="0"/>
              <a:t>Derive test cases to execute specific statements</a:t>
            </a:r>
          </a:p>
          <a:p>
            <a:pPr lvl="1"/>
            <a:r>
              <a:rPr lang="en-GB" dirty="0" smtClean="0"/>
              <a:t>A statement is a single executable instruction to the computer</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US" dirty="0" smtClean="0"/>
          </a:p>
          <a:p>
            <a:r>
              <a:rPr lang="en-US" dirty="0" smtClean="0"/>
              <a:t>Decision testing and coverage </a:t>
            </a:r>
          </a:p>
          <a:p>
            <a:pPr lvl="1"/>
            <a:r>
              <a:rPr lang="en-US" dirty="0" smtClean="0"/>
              <a:t>Derive test cases to execute specific decision outcomes</a:t>
            </a:r>
          </a:p>
          <a:p>
            <a:pPr lvl="1"/>
            <a:r>
              <a:rPr lang="en-US" dirty="0" smtClean="0"/>
              <a:t>A decision has two outcomes (True and False)</a:t>
            </a:r>
          </a:p>
          <a:p>
            <a:endParaRPr lang="en-US" dirty="0" smtClean="0"/>
          </a:p>
        </p:txBody>
      </p:sp>
      <p:sp>
        <p:nvSpPr>
          <p:cNvPr id="64514" name="Rectangle 8"/>
          <p:cNvSpPr>
            <a:spLocks noGrp="1" noChangeArrowheads="1"/>
          </p:cNvSpPr>
          <p:nvPr>
            <p:ph type="title"/>
          </p:nvPr>
        </p:nvSpPr>
        <p:spPr/>
        <p:txBody>
          <a:bodyPr/>
          <a:lstStyle/>
          <a:p>
            <a:r>
              <a:rPr lang="en-GB" dirty="0" smtClean="0"/>
              <a:t>Structure-Based or</a:t>
            </a:r>
            <a:r>
              <a:rPr lang="en-US" dirty="0" smtClean="0"/>
              <a:t> </a:t>
            </a:r>
            <a:r>
              <a:rPr lang="en-US" dirty="0"/>
              <a:t>White-Box </a:t>
            </a:r>
            <a:r>
              <a:rPr lang="en-US" dirty="0" smtClean="0"/>
              <a:t>Testing Techniques</a:t>
            </a:r>
          </a:p>
        </p:txBody>
      </p:sp>
      <p:grpSp>
        <p:nvGrpSpPr>
          <p:cNvPr id="3" name="Group 2"/>
          <p:cNvGrpSpPr/>
          <p:nvPr/>
        </p:nvGrpSpPr>
        <p:grpSpPr>
          <a:xfrm>
            <a:off x="743586" y="2341276"/>
            <a:ext cx="6912000" cy="1045029"/>
            <a:chOff x="743586" y="2341276"/>
            <a:chExt cx="6912000" cy="1045029"/>
          </a:xfrm>
        </p:grpSpPr>
        <p:sp>
          <p:nvSpPr>
            <p:cNvPr id="5" name="Rounded Rectangle 4"/>
            <p:cNvSpPr/>
            <p:nvPr/>
          </p:nvSpPr>
          <p:spPr>
            <a:xfrm>
              <a:off x="743586" y="2341276"/>
              <a:ext cx="6912000" cy="1045029"/>
            </a:xfrm>
            <a:prstGeom prst="roundRect">
              <a:avLst/>
            </a:prstGeom>
            <a:solidFill>
              <a:schemeClr val="accent1">
                <a:lumMod val="20000"/>
                <a:lumOff val="80000"/>
              </a:schemeClr>
            </a:solidFill>
            <a:ln>
              <a:solidFill>
                <a:schemeClr val="accent4">
                  <a:lumMod val="75000"/>
                </a:schemeClr>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smtClean="0">
                <a:solidFill>
                  <a:schemeClr val="tx1"/>
                </a:solidFill>
                <a:latin typeface="Arial" pitchFamily="34" charset="0"/>
                <a:cs typeface="Arial" pitchFamily="34" charset="0"/>
              </a:endParaRPr>
            </a:p>
          </p:txBody>
        </p:sp>
        <p:grpSp>
          <p:nvGrpSpPr>
            <p:cNvPr id="4" name="Group 3"/>
            <p:cNvGrpSpPr/>
            <p:nvPr/>
          </p:nvGrpSpPr>
          <p:grpSpPr>
            <a:xfrm>
              <a:off x="898673" y="2471667"/>
              <a:ext cx="6083300" cy="784225"/>
              <a:chOff x="1139825" y="2773107"/>
              <a:chExt cx="6083300" cy="784225"/>
            </a:xfrm>
          </p:grpSpPr>
          <p:sp>
            <p:nvSpPr>
              <p:cNvPr id="7" name="Text Box 5"/>
              <p:cNvSpPr txBox="1">
                <a:spLocks noChangeArrowheads="1"/>
              </p:cNvSpPr>
              <p:nvPr/>
            </p:nvSpPr>
            <p:spPr bwMode="auto">
              <a:xfrm>
                <a:off x="3563938" y="2773107"/>
                <a:ext cx="2954338"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1800" dirty="0">
                    <a:solidFill>
                      <a:schemeClr val="accent4">
                        <a:lumMod val="75000"/>
                      </a:schemeClr>
                    </a:solidFill>
                  </a:rPr>
                  <a:t>no. of statements executed</a:t>
                </a:r>
              </a:p>
              <a:p>
                <a:pPr algn="ctr"/>
                <a:r>
                  <a:rPr lang="en-GB" sz="1800" dirty="0">
                    <a:solidFill>
                      <a:schemeClr val="accent4">
                        <a:lumMod val="75000"/>
                      </a:schemeClr>
                    </a:solidFill>
                  </a:rPr>
                  <a:t>total no. of statements</a:t>
                </a:r>
              </a:p>
            </p:txBody>
          </p:sp>
          <p:sp>
            <p:nvSpPr>
              <p:cNvPr id="8" name="Text Box 6"/>
              <p:cNvSpPr txBox="1">
                <a:spLocks noChangeArrowheads="1"/>
              </p:cNvSpPr>
              <p:nvPr/>
            </p:nvSpPr>
            <p:spPr bwMode="auto">
              <a:xfrm>
                <a:off x="1139825" y="2941364"/>
                <a:ext cx="6083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dirty="0">
                    <a:solidFill>
                      <a:schemeClr val="accent4">
                        <a:lumMod val="75000"/>
                      </a:schemeClr>
                    </a:solidFill>
                  </a:rPr>
                  <a:t>Statement Coverage =                                                x 100</a:t>
                </a:r>
              </a:p>
            </p:txBody>
          </p:sp>
          <p:sp>
            <p:nvSpPr>
              <p:cNvPr id="9" name="Line 7"/>
              <p:cNvSpPr>
                <a:spLocks noChangeShapeType="1"/>
              </p:cNvSpPr>
              <p:nvPr/>
            </p:nvSpPr>
            <p:spPr bwMode="auto">
              <a:xfrm>
                <a:off x="3683000" y="3152501"/>
                <a:ext cx="2692400" cy="0"/>
              </a:xfrm>
              <a:prstGeom prst="line">
                <a:avLst/>
              </a:prstGeom>
              <a:noFill/>
              <a:ln w="15875">
                <a:solidFill>
                  <a:schemeClr val="accent4">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800" dirty="0"/>
              </a:p>
            </p:txBody>
          </p:sp>
        </p:grpSp>
      </p:grpSp>
      <p:grpSp>
        <p:nvGrpSpPr>
          <p:cNvPr id="2" name="Group 1"/>
          <p:cNvGrpSpPr/>
          <p:nvPr/>
        </p:nvGrpSpPr>
        <p:grpSpPr>
          <a:xfrm>
            <a:off x="745264" y="5256876"/>
            <a:ext cx="6912000" cy="1045029"/>
            <a:chOff x="745264" y="5256876"/>
            <a:chExt cx="6912000" cy="1045029"/>
          </a:xfrm>
        </p:grpSpPr>
        <p:sp>
          <p:nvSpPr>
            <p:cNvPr id="18" name="Rounded Rectangle 17"/>
            <p:cNvSpPr/>
            <p:nvPr/>
          </p:nvSpPr>
          <p:spPr>
            <a:xfrm>
              <a:off x="745264" y="5256876"/>
              <a:ext cx="6912000" cy="1045029"/>
            </a:xfrm>
            <a:prstGeom prst="roundRect">
              <a:avLst/>
            </a:prstGeom>
            <a:solidFill>
              <a:srgbClr val="E0F0E0"/>
            </a:solidFill>
            <a:ln>
              <a:solidFill>
                <a:srgbClr val="006600"/>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smtClean="0">
                <a:solidFill>
                  <a:schemeClr val="tx1"/>
                </a:solidFill>
                <a:latin typeface="Arial" pitchFamily="34" charset="0"/>
                <a:cs typeface="Arial" pitchFamily="34" charset="0"/>
              </a:endParaRPr>
            </a:p>
          </p:txBody>
        </p:sp>
        <p:sp>
          <p:nvSpPr>
            <p:cNvPr id="14" name="Text Box 9"/>
            <p:cNvSpPr txBox="1">
              <a:spLocks noChangeArrowheads="1"/>
            </p:cNvSpPr>
            <p:nvPr/>
          </p:nvSpPr>
          <p:spPr bwMode="auto">
            <a:xfrm>
              <a:off x="3112713" y="5411991"/>
              <a:ext cx="3736975"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1800" dirty="0">
                  <a:solidFill>
                    <a:srgbClr val="006600"/>
                  </a:solidFill>
                </a:rPr>
                <a:t>no. of decision outcomes executed</a:t>
              </a:r>
            </a:p>
            <a:p>
              <a:pPr algn="ctr"/>
              <a:r>
                <a:rPr lang="en-GB" sz="1800" dirty="0">
                  <a:solidFill>
                    <a:srgbClr val="006600"/>
                  </a:solidFill>
                </a:rPr>
                <a:t>total no. of decision outcomes</a:t>
              </a:r>
            </a:p>
          </p:txBody>
        </p:sp>
        <p:sp>
          <p:nvSpPr>
            <p:cNvPr id="15" name="Text Box 10"/>
            <p:cNvSpPr txBox="1">
              <a:spLocks noChangeArrowheads="1"/>
            </p:cNvSpPr>
            <p:nvPr/>
          </p:nvSpPr>
          <p:spPr bwMode="auto">
            <a:xfrm>
              <a:off x="888625" y="5600344"/>
              <a:ext cx="6616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dirty="0">
                  <a:solidFill>
                    <a:srgbClr val="006600"/>
                  </a:solidFill>
                </a:rPr>
                <a:t>Decision Coverage =                                                           x 100</a:t>
              </a:r>
            </a:p>
          </p:txBody>
        </p:sp>
        <p:sp>
          <p:nvSpPr>
            <p:cNvPr id="16" name="Line 11"/>
            <p:cNvSpPr>
              <a:spLocks noChangeShapeType="1"/>
            </p:cNvSpPr>
            <p:nvPr/>
          </p:nvSpPr>
          <p:spPr bwMode="auto">
            <a:xfrm>
              <a:off x="3241300" y="5811481"/>
              <a:ext cx="3505200" cy="0"/>
            </a:xfrm>
            <a:prstGeom prst="line">
              <a:avLst/>
            </a:prstGeom>
            <a:noFill/>
            <a:ln w="158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800" dirty="0">
                <a:solidFill>
                  <a:srgbClr val="008000"/>
                </a:solidFill>
              </a:endParaRPr>
            </a:p>
          </p:txBody>
        </p:sp>
      </p:gr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3"/>
          <p:cNvSpPr>
            <a:spLocks noGrp="1" noChangeArrowheads="1"/>
          </p:cNvSpPr>
          <p:nvPr>
            <p:ph type="body" sz="quarter" idx="15"/>
          </p:nvPr>
        </p:nvSpPr>
        <p:spPr>
          <a:xfrm>
            <a:off x="180000" y="1080000"/>
            <a:ext cx="8820000" cy="5672492"/>
          </a:xfrm>
        </p:spPr>
        <p:txBody>
          <a:bodyPr/>
          <a:lstStyle/>
          <a:p>
            <a:r>
              <a:rPr lang="en-GB" dirty="0" smtClean="0"/>
              <a:t>Program code and flowcharts can be used to calculate coverage</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r>
              <a:rPr lang="en-GB" dirty="0" smtClean="0"/>
              <a:t>In this simple example,</a:t>
            </a:r>
          </a:p>
          <a:p>
            <a:pPr lvl="1"/>
            <a:r>
              <a:rPr lang="en-GB" dirty="0" smtClean="0"/>
              <a:t>1 test will achieve full statement </a:t>
            </a:r>
            <a:r>
              <a:rPr lang="en-GB" dirty="0"/>
              <a:t>c</a:t>
            </a:r>
            <a:r>
              <a:rPr lang="en-GB" dirty="0" smtClean="0"/>
              <a:t>overage</a:t>
            </a:r>
          </a:p>
          <a:p>
            <a:pPr lvl="1"/>
            <a:r>
              <a:rPr lang="en-GB" dirty="0" smtClean="0"/>
              <a:t>2 tests are needed for full decision coverage</a:t>
            </a:r>
          </a:p>
          <a:p>
            <a:r>
              <a:rPr lang="en-GB" dirty="0"/>
              <a:t>So full </a:t>
            </a:r>
            <a:r>
              <a:rPr lang="en-GB" dirty="0" smtClean="0"/>
              <a:t>statement coverage </a:t>
            </a:r>
            <a:r>
              <a:rPr lang="en-GB" dirty="0"/>
              <a:t>can be </a:t>
            </a:r>
            <a:r>
              <a:rPr lang="en-GB" dirty="0" smtClean="0"/>
              <a:t>achieved</a:t>
            </a:r>
            <a:br>
              <a:rPr lang="en-GB" dirty="0" smtClean="0"/>
            </a:br>
            <a:r>
              <a:rPr lang="en-GB" dirty="0" smtClean="0"/>
              <a:t>without </a:t>
            </a:r>
            <a:r>
              <a:rPr lang="en-GB" dirty="0"/>
              <a:t>covering all of the functionality</a:t>
            </a:r>
          </a:p>
          <a:p>
            <a:pPr lvl="1"/>
            <a:r>
              <a:rPr lang="en-GB" dirty="0" smtClean="0"/>
              <a:t>100% decision coverage guarantees 100% statement coverage (but not vice versa)</a:t>
            </a:r>
          </a:p>
          <a:p>
            <a:pPr lvl="1"/>
            <a:r>
              <a:rPr lang="en-GB" dirty="0" smtClean="0"/>
              <a:t>Decision coverage is a stronger measure than statement coverage</a:t>
            </a:r>
          </a:p>
        </p:txBody>
      </p:sp>
      <p:sp>
        <p:nvSpPr>
          <p:cNvPr id="1028" name="Rectangle 2"/>
          <p:cNvSpPr>
            <a:spLocks noGrp="1" noChangeArrowheads="1"/>
          </p:cNvSpPr>
          <p:nvPr>
            <p:ph type="title"/>
          </p:nvPr>
        </p:nvSpPr>
        <p:spPr/>
        <p:txBody>
          <a:bodyPr/>
          <a:lstStyle/>
          <a:p>
            <a:r>
              <a:rPr lang="en-GB" dirty="0" smtClean="0"/>
              <a:t>Statement and Decision Coverage Example 1</a:t>
            </a:r>
          </a:p>
        </p:txBody>
      </p:sp>
      <p:sp>
        <p:nvSpPr>
          <p:cNvPr id="22" name="Rectangle 27"/>
          <p:cNvSpPr>
            <a:spLocks noChangeArrowheads="1"/>
          </p:cNvSpPr>
          <p:nvPr/>
        </p:nvSpPr>
        <p:spPr bwMode="auto">
          <a:xfrm>
            <a:off x="640263" y="1765398"/>
            <a:ext cx="2946999" cy="1303959"/>
          </a:xfrm>
          <a:prstGeom prst="rect">
            <a:avLst/>
          </a:prstGeom>
          <a:solidFill>
            <a:schemeClr val="accent5">
              <a:lumMod val="90000"/>
            </a:schemeClr>
          </a:solidFill>
          <a:ln w="28575">
            <a:solidFill>
              <a:srgbClr val="CC0000"/>
            </a:solidFill>
            <a:miter lim="800000"/>
            <a:headEnd/>
            <a:tailEnd/>
          </a:ln>
          <a:effectLst>
            <a:outerShdw dist="89803" dir="2700000" algn="ctr" rotWithShape="0">
              <a:schemeClr val="bg2"/>
            </a:outerShdw>
          </a:effectLst>
        </p:spPr>
        <p:txBody>
          <a:bodyPr wrap="none" lIns="180000" tIns="180000" rIns="180000" bIns="180000" anchor="t" anchorCtr="0"/>
          <a:lstStyle/>
          <a:p>
            <a:pPr>
              <a:spcBef>
                <a:spcPts val="600"/>
              </a:spcBef>
              <a:defRPr/>
            </a:pPr>
            <a:r>
              <a:rPr lang="en-GB" sz="1800" b="1" dirty="0" smtClean="0">
                <a:latin typeface="Courier New" pitchFamily="49" charset="0"/>
                <a:cs typeface="Courier New" pitchFamily="49" charset="0"/>
              </a:rPr>
              <a:t>If X &lt; 5 Then</a:t>
            </a:r>
            <a:r>
              <a:rPr lang="en-GB" sz="1800" b="1" dirty="0">
                <a:latin typeface="Courier New" pitchFamily="49" charset="0"/>
                <a:cs typeface="Courier New" pitchFamily="49" charset="0"/>
              </a:rPr>
              <a:t/>
            </a:r>
            <a:br>
              <a:rPr lang="en-GB" sz="1800" b="1" dirty="0">
                <a:latin typeface="Courier New" pitchFamily="49" charset="0"/>
                <a:cs typeface="Courier New" pitchFamily="49" charset="0"/>
              </a:rPr>
            </a:br>
            <a:r>
              <a:rPr lang="en-GB" sz="1800" b="1" dirty="0" smtClean="0">
                <a:latin typeface="Courier New" pitchFamily="49" charset="0"/>
                <a:cs typeface="Courier New" pitchFamily="49" charset="0"/>
              </a:rPr>
              <a:t>    Y = 0</a:t>
            </a:r>
            <a:br>
              <a:rPr lang="en-GB" sz="1800" b="1" dirty="0" smtClean="0">
                <a:latin typeface="Courier New" pitchFamily="49" charset="0"/>
                <a:cs typeface="Courier New" pitchFamily="49" charset="0"/>
              </a:rPr>
            </a:br>
            <a:r>
              <a:rPr lang="en-GB" sz="1800" b="1" dirty="0" smtClean="0">
                <a:latin typeface="Courier New" pitchFamily="49" charset="0"/>
                <a:cs typeface="Courier New" pitchFamily="49" charset="0"/>
              </a:rPr>
              <a:t>End If</a:t>
            </a:r>
          </a:p>
        </p:txBody>
      </p:sp>
      <p:grpSp>
        <p:nvGrpSpPr>
          <p:cNvPr id="23" name="Group 22"/>
          <p:cNvGrpSpPr/>
          <p:nvPr/>
        </p:nvGrpSpPr>
        <p:grpSpPr>
          <a:xfrm>
            <a:off x="6218891" y="1659410"/>
            <a:ext cx="1829840" cy="3168000"/>
            <a:chOff x="6218891" y="1659410"/>
            <a:chExt cx="1829840" cy="3168000"/>
          </a:xfrm>
        </p:grpSpPr>
        <p:sp>
          <p:nvSpPr>
            <p:cNvPr id="37" name="Line 17"/>
            <p:cNvSpPr>
              <a:spLocks noChangeShapeType="1"/>
            </p:cNvSpPr>
            <p:nvPr/>
          </p:nvSpPr>
          <p:spPr bwMode="auto">
            <a:xfrm>
              <a:off x="6785171" y="1659410"/>
              <a:ext cx="0" cy="3168000"/>
            </a:xfrm>
            <a:prstGeom prst="line">
              <a:avLst/>
            </a:prstGeom>
            <a:noFill/>
            <a:ln w="25400">
              <a:solidFill>
                <a:srgbClr val="FF3300"/>
              </a:solidFill>
              <a:prstDash val="lgDash"/>
              <a:round/>
              <a:headEnd/>
              <a:tailEnd type="triangle" w="med" len="lg"/>
            </a:ln>
          </p:spPr>
          <p:txBody>
            <a:bodyPr/>
            <a:lstStyle/>
            <a:p>
              <a:endParaRPr lang="en-GB" dirty="0"/>
            </a:p>
          </p:txBody>
        </p:sp>
        <p:sp>
          <p:nvSpPr>
            <p:cNvPr id="20" name="TextBox 19"/>
            <p:cNvSpPr txBox="1"/>
            <p:nvPr/>
          </p:nvSpPr>
          <p:spPr>
            <a:xfrm>
              <a:off x="6218891" y="2900855"/>
              <a:ext cx="614855" cy="523220"/>
            </a:xfrm>
            <a:prstGeom prst="rect">
              <a:avLst/>
            </a:prstGeom>
            <a:noFill/>
          </p:spPr>
          <p:txBody>
            <a:bodyPr wrap="square" rtlCol="0">
              <a:spAutoFit/>
            </a:bodyPr>
            <a:lstStyle/>
            <a:p>
              <a:pPr algn="r"/>
              <a:r>
                <a:rPr lang="en-GB" sz="2800" dirty="0" smtClean="0">
                  <a:solidFill>
                    <a:srgbClr val="FF0000"/>
                  </a:solidFill>
                  <a:latin typeface="Arial" pitchFamily="34" charset="0"/>
                  <a:cs typeface="Arial" pitchFamily="34" charset="0"/>
                  <a:sym typeface="Wingdings"/>
                </a:rPr>
                <a:t></a:t>
              </a:r>
              <a:endParaRPr lang="en-GB" sz="2800" dirty="0" smtClean="0">
                <a:solidFill>
                  <a:srgbClr val="FF0000"/>
                </a:solidFill>
                <a:latin typeface="Arial" pitchFamily="34" charset="0"/>
                <a:cs typeface="Arial" pitchFamily="34" charset="0"/>
              </a:endParaRPr>
            </a:p>
          </p:txBody>
        </p:sp>
        <p:sp>
          <p:nvSpPr>
            <p:cNvPr id="21" name="TextBox 20"/>
            <p:cNvSpPr txBox="1"/>
            <p:nvPr/>
          </p:nvSpPr>
          <p:spPr>
            <a:xfrm>
              <a:off x="7176213" y="1659410"/>
              <a:ext cx="614855" cy="523220"/>
            </a:xfrm>
            <a:prstGeom prst="rect">
              <a:avLst/>
            </a:prstGeom>
            <a:noFill/>
          </p:spPr>
          <p:txBody>
            <a:bodyPr wrap="square" rtlCol="0">
              <a:spAutoFit/>
            </a:bodyPr>
            <a:lstStyle/>
            <a:p>
              <a:r>
                <a:rPr lang="en-GB" sz="2800" dirty="0" smtClean="0">
                  <a:solidFill>
                    <a:srgbClr val="FF0000"/>
                  </a:solidFill>
                  <a:latin typeface="Arial" pitchFamily="34" charset="0"/>
                  <a:cs typeface="Arial" pitchFamily="34" charset="0"/>
                  <a:sym typeface="Wingdings"/>
                </a:rPr>
                <a:t></a:t>
              </a:r>
              <a:endParaRPr lang="en-GB" sz="2800" dirty="0" smtClean="0">
                <a:solidFill>
                  <a:srgbClr val="FF0000"/>
                </a:solidFill>
                <a:latin typeface="Arial" pitchFamily="34" charset="0"/>
                <a:cs typeface="Arial" pitchFamily="34" charset="0"/>
              </a:endParaRPr>
            </a:p>
          </p:txBody>
        </p:sp>
        <p:sp>
          <p:nvSpPr>
            <p:cNvPr id="34" name="Text Box 12"/>
            <p:cNvSpPr txBox="1">
              <a:spLocks noChangeArrowheads="1"/>
            </p:cNvSpPr>
            <p:nvPr/>
          </p:nvSpPr>
          <p:spPr bwMode="auto">
            <a:xfrm>
              <a:off x="6568341" y="3447195"/>
              <a:ext cx="915300" cy="566503"/>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spcBef>
                  <a:spcPts val="0"/>
                </a:spcBef>
              </a:pPr>
              <a:r>
                <a:rPr lang="en-GB" sz="1400" dirty="0" smtClean="0"/>
                <a:t>Y = 0</a:t>
              </a:r>
              <a:endParaRPr lang="en-GB" sz="1400" dirty="0"/>
            </a:p>
          </p:txBody>
        </p:sp>
        <p:sp>
          <p:nvSpPr>
            <p:cNvPr id="35" name="AutoShape 13"/>
            <p:cNvSpPr>
              <a:spLocks noChangeAspect="1" noChangeArrowheads="1"/>
            </p:cNvSpPr>
            <p:nvPr/>
          </p:nvSpPr>
          <p:spPr bwMode="auto">
            <a:xfrm>
              <a:off x="6603311" y="2065355"/>
              <a:ext cx="828000" cy="828000"/>
            </a:xfrm>
            <a:prstGeom prst="diamond">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b" anchorCtr="0"/>
            <a:lstStyle/>
            <a:p>
              <a:pPr algn="ctr">
                <a:spcBef>
                  <a:spcPts val="0"/>
                </a:spcBef>
              </a:pPr>
              <a:r>
                <a:rPr lang="en-US" sz="1400" dirty="0" smtClean="0"/>
                <a:t>If</a:t>
              </a:r>
              <a:br>
                <a:rPr lang="en-US" sz="1400" dirty="0" smtClean="0"/>
              </a:br>
              <a:r>
                <a:rPr lang="en-US" sz="1400" dirty="0" smtClean="0"/>
                <a:t>X &lt; 5</a:t>
              </a:r>
              <a:endParaRPr lang="en-US" sz="1400" dirty="0"/>
            </a:p>
          </p:txBody>
        </p:sp>
        <p:sp>
          <p:nvSpPr>
            <p:cNvPr id="46" name="Line 15"/>
            <p:cNvSpPr>
              <a:spLocks noChangeShapeType="1"/>
            </p:cNvSpPr>
            <p:nvPr/>
          </p:nvSpPr>
          <p:spPr bwMode="auto">
            <a:xfrm flipH="1">
              <a:off x="7025990" y="4013698"/>
              <a:ext cx="0" cy="79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cxnSp>
          <p:nvCxnSpPr>
            <p:cNvPr id="47" name="AutoShape 16"/>
            <p:cNvCxnSpPr>
              <a:cxnSpLocks noChangeShapeType="1"/>
              <a:stCxn id="35" idx="2"/>
              <a:endCxn id="34" idx="0"/>
            </p:cNvCxnSpPr>
            <p:nvPr/>
          </p:nvCxnSpPr>
          <p:spPr bwMode="auto">
            <a:xfrm rot="16200000" flipH="1">
              <a:off x="6740391" y="3170275"/>
              <a:ext cx="553840" cy="0"/>
            </a:xfrm>
            <a:prstGeom prst="bentConnector3">
              <a:avLst>
                <a:gd name="adj1" fmla="val 50000"/>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 Box 20"/>
            <p:cNvSpPr txBox="1">
              <a:spLocks noChangeArrowheads="1"/>
            </p:cNvSpPr>
            <p:nvPr/>
          </p:nvSpPr>
          <p:spPr bwMode="auto">
            <a:xfrm>
              <a:off x="7009934" y="2945739"/>
              <a:ext cx="285915" cy="30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r>
                <a:rPr lang="en-GB" sz="1400" b="1" dirty="0"/>
                <a:t>T</a:t>
              </a:r>
            </a:p>
          </p:txBody>
        </p:sp>
        <p:sp>
          <p:nvSpPr>
            <p:cNvPr id="27" name="Text Box 21"/>
            <p:cNvSpPr txBox="1">
              <a:spLocks noChangeArrowheads="1"/>
            </p:cNvSpPr>
            <p:nvPr/>
          </p:nvSpPr>
          <p:spPr bwMode="auto">
            <a:xfrm>
              <a:off x="7468230" y="2486948"/>
              <a:ext cx="285915" cy="30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r>
                <a:rPr lang="en-GB" sz="1400" b="1" dirty="0"/>
                <a:t>F</a:t>
              </a:r>
            </a:p>
          </p:txBody>
        </p:sp>
        <p:cxnSp>
          <p:nvCxnSpPr>
            <p:cNvPr id="12" name="Elbow Connector 11"/>
            <p:cNvCxnSpPr>
              <a:stCxn id="35" idx="3"/>
            </p:cNvCxnSpPr>
            <p:nvPr/>
          </p:nvCxnSpPr>
          <p:spPr>
            <a:xfrm flipH="1">
              <a:off x="7025990" y="2479355"/>
              <a:ext cx="405321" cy="1890424"/>
            </a:xfrm>
            <a:prstGeom prst="bentConnector4">
              <a:avLst>
                <a:gd name="adj1" fmla="val -113419"/>
                <a:gd name="adj2" fmla="val 955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35" idx="0"/>
            </p:cNvCxnSpPr>
            <p:nvPr/>
          </p:nvCxnSpPr>
          <p:spPr>
            <a:xfrm flipH="1">
              <a:off x="7017311" y="1659410"/>
              <a:ext cx="8680" cy="4059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16200000" flipH="1">
              <a:off x="6202524" y="2633099"/>
              <a:ext cx="2819894" cy="872517"/>
            </a:xfrm>
            <a:prstGeom prst="bentConnector3">
              <a:avLst>
                <a:gd name="adj1" fmla="val 24700"/>
              </a:avLst>
            </a:prstGeom>
            <a:ln w="25400">
              <a:solidFill>
                <a:srgbClr val="FF00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031" name="Elbow Connector 1030"/>
            <p:cNvCxnSpPr/>
            <p:nvPr/>
          </p:nvCxnSpPr>
          <p:spPr>
            <a:xfrm rot="10800000" flipV="1">
              <a:off x="7203132" y="4479304"/>
              <a:ext cx="845599" cy="326394"/>
            </a:xfrm>
            <a:prstGeom prst="bentConnector3">
              <a:avLst>
                <a:gd name="adj1" fmla="val 99909"/>
              </a:avLst>
            </a:prstGeom>
            <a:ln w="25400">
              <a:solidFill>
                <a:srgbClr val="FF0000"/>
              </a:solidFill>
              <a:prstDash val="sysDash"/>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02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r>
              <a:rPr lang="en-GB" dirty="0" smtClean="0"/>
              <a:t>Minimum number of tests required for 100% Statement Coverage = 2</a:t>
            </a:r>
            <a:br>
              <a:rPr lang="en-GB" dirty="0" smtClean="0"/>
            </a:br>
            <a:endParaRPr lang="en-GB" dirty="0" smtClean="0"/>
          </a:p>
          <a:p>
            <a:r>
              <a:rPr lang="en-GB" dirty="0" smtClean="0"/>
              <a:t>Minimum number of tests required for 100% Decision Coverage = 2</a:t>
            </a:r>
          </a:p>
        </p:txBody>
      </p:sp>
      <p:sp>
        <p:nvSpPr>
          <p:cNvPr id="2053" name="Rectangle 32"/>
          <p:cNvSpPr>
            <a:spLocks noGrp="1" noChangeArrowheads="1"/>
          </p:cNvSpPr>
          <p:nvPr>
            <p:ph type="title"/>
          </p:nvPr>
        </p:nvSpPr>
        <p:spPr/>
        <p:txBody>
          <a:bodyPr/>
          <a:lstStyle/>
          <a:p>
            <a:r>
              <a:rPr lang="en-GB" dirty="0" smtClean="0"/>
              <a:t>Statements and Decision Coverage Example 2</a:t>
            </a:r>
          </a:p>
        </p:txBody>
      </p:sp>
      <p:sp>
        <p:nvSpPr>
          <p:cNvPr id="61" name="Rectangle 27"/>
          <p:cNvSpPr>
            <a:spLocks noChangeArrowheads="1"/>
          </p:cNvSpPr>
          <p:nvPr/>
        </p:nvSpPr>
        <p:spPr bwMode="auto">
          <a:xfrm>
            <a:off x="640263" y="1413719"/>
            <a:ext cx="2946999" cy="1932382"/>
          </a:xfrm>
          <a:prstGeom prst="rect">
            <a:avLst/>
          </a:prstGeom>
          <a:solidFill>
            <a:schemeClr val="accent5">
              <a:lumMod val="90000"/>
            </a:schemeClr>
          </a:solidFill>
          <a:ln w="28575">
            <a:solidFill>
              <a:srgbClr val="CC0000"/>
            </a:solidFill>
            <a:miter lim="800000"/>
            <a:headEnd/>
            <a:tailEnd/>
          </a:ln>
          <a:effectLst>
            <a:outerShdw dist="89803" dir="2700000" algn="ctr" rotWithShape="0">
              <a:schemeClr val="bg2"/>
            </a:outerShdw>
          </a:effectLst>
        </p:spPr>
        <p:txBody>
          <a:bodyPr wrap="none" lIns="180000" tIns="180000" rIns="180000" bIns="180000" anchor="t" anchorCtr="0"/>
          <a:lstStyle/>
          <a:p>
            <a:pPr>
              <a:spcBef>
                <a:spcPts val="600"/>
              </a:spcBef>
              <a:defRPr/>
            </a:pPr>
            <a:r>
              <a:rPr lang="en-GB" sz="1800" b="1" dirty="0" smtClean="0">
                <a:latin typeface="Courier New" pitchFamily="49" charset="0"/>
                <a:cs typeface="Courier New" pitchFamily="49" charset="0"/>
              </a:rPr>
              <a:t>If Y &lt; 10 Then</a:t>
            </a:r>
            <a:r>
              <a:rPr lang="en-GB" sz="1800" b="1" dirty="0">
                <a:latin typeface="Courier New" pitchFamily="49" charset="0"/>
                <a:cs typeface="Courier New" pitchFamily="49" charset="0"/>
              </a:rPr>
              <a:t/>
            </a:r>
            <a:br>
              <a:rPr lang="en-GB" sz="1800" b="1" dirty="0">
                <a:latin typeface="Courier New" pitchFamily="49" charset="0"/>
                <a:cs typeface="Courier New" pitchFamily="49" charset="0"/>
              </a:rPr>
            </a:br>
            <a:r>
              <a:rPr lang="en-GB" sz="1800" b="1" dirty="0" smtClean="0">
                <a:latin typeface="Courier New" pitchFamily="49" charset="0"/>
                <a:cs typeface="Courier New" pitchFamily="49" charset="0"/>
              </a:rPr>
              <a:t>    Z = X / Y</a:t>
            </a:r>
          </a:p>
          <a:p>
            <a:pPr>
              <a:spcBef>
                <a:spcPts val="600"/>
              </a:spcBef>
              <a:defRPr/>
            </a:pPr>
            <a:r>
              <a:rPr lang="en-GB" sz="1800" b="1" dirty="0" smtClean="0">
                <a:latin typeface="Courier New" pitchFamily="49" charset="0"/>
                <a:cs typeface="Courier New" pitchFamily="49" charset="0"/>
              </a:rPr>
              <a:t>Else</a:t>
            </a:r>
          </a:p>
          <a:p>
            <a:pPr>
              <a:spcBef>
                <a:spcPts val="600"/>
              </a:spcBef>
              <a:defRPr/>
            </a:pPr>
            <a:r>
              <a:rPr lang="en-GB" sz="1800" b="1" dirty="0" smtClean="0">
                <a:latin typeface="Courier New" pitchFamily="49" charset="0"/>
                <a:cs typeface="Courier New" pitchFamily="49" charset="0"/>
              </a:rPr>
              <a:t>    Z = Y / X</a:t>
            </a:r>
            <a:br>
              <a:rPr lang="en-GB" sz="1800" b="1" dirty="0" smtClean="0">
                <a:latin typeface="Courier New" pitchFamily="49" charset="0"/>
                <a:cs typeface="Courier New" pitchFamily="49" charset="0"/>
              </a:rPr>
            </a:br>
            <a:r>
              <a:rPr lang="en-GB" sz="1800" b="1" dirty="0" smtClean="0">
                <a:latin typeface="Courier New" pitchFamily="49" charset="0"/>
                <a:cs typeface="Courier New" pitchFamily="49" charset="0"/>
              </a:rPr>
              <a:t>End If</a:t>
            </a:r>
          </a:p>
        </p:txBody>
      </p:sp>
      <p:grpSp>
        <p:nvGrpSpPr>
          <p:cNvPr id="21" name="Group 20"/>
          <p:cNvGrpSpPr/>
          <p:nvPr/>
        </p:nvGrpSpPr>
        <p:grpSpPr>
          <a:xfrm>
            <a:off x="6218891" y="1076626"/>
            <a:ext cx="2279258" cy="3168000"/>
            <a:chOff x="6218891" y="1076626"/>
            <a:chExt cx="2279258" cy="3168000"/>
          </a:xfrm>
        </p:grpSpPr>
        <p:sp>
          <p:nvSpPr>
            <p:cNvPr id="78" name="Line 17"/>
            <p:cNvSpPr>
              <a:spLocks noChangeShapeType="1"/>
            </p:cNvSpPr>
            <p:nvPr/>
          </p:nvSpPr>
          <p:spPr bwMode="auto">
            <a:xfrm>
              <a:off x="6785171" y="1076626"/>
              <a:ext cx="0" cy="3168000"/>
            </a:xfrm>
            <a:prstGeom prst="line">
              <a:avLst/>
            </a:prstGeom>
            <a:noFill/>
            <a:ln w="25400">
              <a:solidFill>
                <a:srgbClr val="FF3300"/>
              </a:solidFill>
              <a:prstDash val="lgDash"/>
              <a:round/>
              <a:headEnd/>
              <a:tailEnd type="triangle" w="med" len="lg"/>
            </a:ln>
          </p:spPr>
          <p:txBody>
            <a:bodyPr/>
            <a:lstStyle/>
            <a:p>
              <a:endParaRPr lang="en-GB" dirty="0"/>
            </a:p>
          </p:txBody>
        </p:sp>
        <p:sp>
          <p:nvSpPr>
            <p:cNvPr id="79" name="TextBox 78"/>
            <p:cNvSpPr txBox="1"/>
            <p:nvPr/>
          </p:nvSpPr>
          <p:spPr>
            <a:xfrm>
              <a:off x="6218891" y="2318071"/>
              <a:ext cx="614855" cy="523220"/>
            </a:xfrm>
            <a:prstGeom prst="rect">
              <a:avLst/>
            </a:prstGeom>
            <a:noFill/>
          </p:spPr>
          <p:txBody>
            <a:bodyPr wrap="square" rtlCol="0">
              <a:spAutoFit/>
            </a:bodyPr>
            <a:lstStyle/>
            <a:p>
              <a:pPr algn="r"/>
              <a:r>
                <a:rPr lang="en-GB" sz="2800" dirty="0" smtClean="0">
                  <a:solidFill>
                    <a:srgbClr val="FF0000"/>
                  </a:solidFill>
                  <a:latin typeface="Arial" pitchFamily="34" charset="0"/>
                  <a:cs typeface="Arial" pitchFamily="34" charset="0"/>
                  <a:sym typeface="Wingdings"/>
                </a:rPr>
                <a:t></a:t>
              </a:r>
              <a:endParaRPr lang="en-GB" sz="2800" dirty="0" smtClean="0">
                <a:solidFill>
                  <a:srgbClr val="FF0000"/>
                </a:solidFill>
                <a:latin typeface="Arial" pitchFamily="34" charset="0"/>
                <a:cs typeface="Arial" pitchFamily="34" charset="0"/>
              </a:endParaRPr>
            </a:p>
          </p:txBody>
        </p:sp>
        <p:sp>
          <p:nvSpPr>
            <p:cNvPr id="80" name="TextBox 79"/>
            <p:cNvSpPr txBox="1"/>
            <p:nvPr/>
          </p:nvSpPr>
          <p:spPr>
            <a:xfrm>
              <a:off x="7176213" y="1076626"/>
              <a:ext cx="614855" cy="523220"/>
            </a:xfrm>
            <a:prstGeom prst="rect">
              <a:avLst/>
            </a:prstGeom>
            <a:noFill/>
          </p:spPr>
          <p:txBody>
            <a:bodyPr wrap="square" rtlCol="0">
              <a:spAutoFit/>
            </a:bodyPr>
            <a:lstStyle/>
            <a:p>
              <a:r>
                <a:rPr lang="en-GB" sz="2800" dirty="0" smtClean="0">
                  <a:solidFill>
                    <a:srgbClr val="FF0000"/>
                  </a:solidFill>
                  <a:latin typeface="Arial" pitchFamily="34" charset="0"/>
                  <a:cs typeface="Arial" pitchFamily="34" charset="0"/>
                  <a:sym typeface="Wingdings"/>
                </a:rPr>
                <a:t></a:t>
              </a:r>
              <a:endParaRPr lang="en-GB" sz="2800" dirty="0" smtClean="0">
                <a:solidFill>
                  <a:srgbClr val="FF0000"/>
                </a:solidFill>
                <a:latin typeface="Arial" pitchFamily="34" charset="0"/>
                <a:cs typeface="Arial" pitchFamily="34" charset="0"/>
              </a:endParaRPr>
            </a:p>
          </p:txBody>
        </p:sp>
        <p:sp>
          <p:nvSpPr>
            <p:cNvPr id="81" name="Text Box 12"/>
            <p:cNvSpPr txBox="1">
              <a:spLocks noChangeArrowheads="1"/>
            </p:cNvSpPr>
            <p:nvPr/>
          </p:nvSpPr>
          <p:spPr bwMode="auto">
            <a:xfrm>
              <a:off x="6513241" y="2864411"/>
              <a:ext cx="898839" cy="566503"/>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spcBef>
                  <a:spcPts val="0"/>
                </a:spcBef>
              </a:pPr>
              <a:r>
                <a:rPr lang="en-GB" sz="1400" dirty="0" smtClean="0"/>
                <a:t>Z = X / Y</a:t>
              </a:r>
              <a:endParaRPr lang="en-GB" sz="1400" dirty="0"/>
            </a:p>
          </p:txBody>
        </p:sp>
        <p:sp>
          <p:nvSpPr>
            <p:cNvPr id="82" name="AutoShape 13"/>
            <p:cNvSpPr>
              <a:spLocks noChangeAspect="1" noChangeArrowheads="1"/>
            </p:cNvSpPr>
            <p:nvPr/>
          </p:nvSpPr>
          <p:spPr bwMode="auto">
            <a:xfrm>
              <a:off x="6539981" y="1482571"/>
              <a:ext cx="828000" cy="828000"/>
            </a:xfrm>
            <a:prstGeom prst="diamond">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b" anchorCtr="0"/>
            <a:lstStyle/>
            <a:p>
              <a:pPr algn="ctr">
                <a:spcBef>
                  <a:spcPts val="0"/>
                </a:spcBef>
              </a:pPr>
              <a:r>
                <a:rPr lang="en-US" sz="1400" dirty="0" smtClean="0"/>
                <a:t>If</a:t>
              </a:r>
              <a:br>
                <a:rPr lang="en-US" sz="1400" dirty="0" smtClean="0"/>
              </a:br>
              <a:r>
                <a:rPr lang="en-US" sz="1400" dirty="0" smtClean="0"/>
                <a:t>Y &lt; 10</a:t>
              </a:r>
              <a:endParaRPr lang="en-US" sz="1400" dirty="0"/>
            </a:p>
          </p:txBody>
        </p:sp>
        <p:sp>
          <p:nvSpPr>
            <p:cNvPr id="83" name="Line 15"/>
            <p:cNvSpPr>
              <a:spLocks noChangeShapeType="1"/>
            </p:cNvSpPr>
            <p:nvPr/>
          </p:nvSpPr>
          <p:spPr bwMode="auto">
            <a:xfrm flipH="1">
              <a:off x="7025990" y="3430914"/>
              <a:ext cx="0" cy="792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cxnSp>
          <p:nvCxnSpPr>
            <p:cNvPr id="84" name="AutoShape 16"/>
            <p:cNvCxnSpPr>
              <a:cxnSpLocks noChangeShapeType="1"/>
              <a:stCxn id="82" idx="2"/>
              <a:endCxn id="81" idx="0"/>
            </p:cNvCxnSpPr>
            <p:nvPr/>
          </p:nvCxnSpPr>
          <p:spPr bwMode="auto">
            <a:xfrm rot="16200000" flipH="1">
              <a:off x="6677061" y="2587491"/>
              <a:ext cx="553840" cy="0"/>
            </a:xfrm>
            <a:prstGeom prst="bentConnector3">
              <a:avLst>
                <a:gd name="adj1" fmla="val 50000"/>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Text Box 20"/>
            <p:cNvSpPr txBox="1">
              <a:spLocks noChangeArrowheads="1"/>
            </p:cNvSpPr>
            <p:nvPr/>
          </p:nvSpPr>
          <p:spPr bwMode="auto">
            <a:xfrm>
              <a:off x="6949646" y="2362955"/>
              <a:ext cx="285915" cy="30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r>
                <a:rPr lang="en-GB" sz="1400" b="1" dirty="0"/>
                <a:t>T</a:t>
              </a:r>
            </a:p>
          </p:txBody>
        </p:sp>
        <p:sp>
          <p:nvSpPr>
            <p:cNvPr id="86" name="Text Box 21"/>
            <p:cNvSpPr txBox="1">
              <a:spLocks noChangeArrowheads="1"/>
            </p:cNvSpPr>
            <p:nvPr/>
          </p:nvSpPr>
          <p:spPr bwMode="auto">
            <a:xfrm>
              <a:off x="7468230" y="1884068"/>
              <a:ext cx="285915" cy="30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r>
                <a:rPr lang="en-GB" sz="1400" b="1" dirty="0"/>
                <a:t>F</a:t>
              </a:r>
            </a:p>
          </p:txBody>
        </p:sp>
        <p:cxnSp>
          <p:nvCxnSpPr>
            <p:cNvPr id="87" name="Elbow Connector 86"/>
            <p:cNvCxnSpPr>
              <a:stCxn id="82" idx="3"/>
              <a:endCxn id="91" idx="0"/>
            </p:cNvCxnSpPr>
            <p:nvPr/>
          </p:nvCxnSpPr>
          <p:spPr>
            <a:xfrm>
              <a:off x="7367981" y="1896571"/>
              <a:ext cx="680749" cy="967841"/>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endCxn id="82" idx="0"/>
            </p:cNvCxnSpPr>
            <p:nvPr/>
          </p:nvCxnSpPr>
          <p:spPr>
            <a:xfrm flipH="1">
              <a:off x="6953981" y="1076626"/>
              <a:ext cx="8680" cy="4059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16200000" flipH="1">
              <a:off x="6267838" y="1985000"/>
              <a:ext cx="2819894" cy="1003146"/>
            </a:xfrm>
            <a:prstGeom prst="bentConnector3">
              <a:avLst>
                <a:gd name="adj1" fmla="val 25769"/>
              </a:avLst>
            </a:prstGeom>
            <a:ln w="25400">
              <a:solidFill>
                <a:srgbClr val="FF00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rot="10800000" flipV="1">
              <a:off x="7203135" y="3896520"/>
              <a:ext cx="976224" cy="326394"/>
            </a:xfrm>
            <a:prstGeom prst="bentConnector3">
              <a:avLst>
                <a:gd name="adj1" fmla="val 100436"/>
              </a:avLst>
            </a:prstGeom>
            <a:ln w="25400">
              <a:solidFill>
                <a:srgbClr val="FF0000"/>
              </a:solidFill>
              <a:prstDash val="sysDash"/>
              <a:tailEnd type="triangle" w="med" len="lg"/>
            </a:ln>
          </p:spPr>
          <p:style>
            <a:lnRef idx="1">
              <a:schemeClr val="accent1"/>
            </a:lnRef>
            <a:fillRef idx="0">
              <a:schemeClr val="accent1"/>
            </a:fillRef>
            <a:effectRef idx="0">
              <a:schemeClr val="accent1"/>
            </a:effectRef>
            <a:fontRef idx="minor">
              <a:schemeClr val="tx1"/>
            </a:fontRef>
          </p:style>
        </p:cxnSp>
        <p:sp>
          <p:nvSpPr>
            <p:cNvPr id="91" name="Text Box 12"/>
            <p:cNvSpPr txBox="1">
              <a:spLocks noChangeArrowheads="1"/>
            </p:cNvSpPr>
            <p:nvPr/>
          </p:nvSpPr>
          <p:spPr bwMode="auto">
            <a:xfrm>
              <a:off x="7599310" y="2864412"/>
              <a:ext cx="898839" cy="566503"/>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spcBef>
                  <a:spcPts val="0"/>
                </a:spcBef>
              </a:pPr>
              <a:r>
                <a:rPr lang="en-GB" sz="1400" dirty="0" smtClean="0"/>
                <a:t>Z = Y / X</a:t>
              </a:r>
              <a:endParaRPr lang="en-GB" sz="1400" dirty="0"/>
            </a:p>
          </p:txBody>
        </p:sp>
        <p:cxnSp>
          <p:nvCxnSpPr>
            <p:cNvPr id="16" name="Elbow Connector 15"/>
            <p:cNvCxnSpPr>
              <a:stCxn id="91" idx="2"/>
            </p:cNvCxnSpPr>
            <p:nvPr/>
          </p:nvCxnSpPr>
          <p:spPr>
            <a:xfrm rot="5400000">
              <a:off x="7339361" y="3117544"/>
              <a:ext cx="395999" cy="102274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r>
              <a:rPr lang="en-GB" dirty="0" smtClean="0"/>
              <a:t>What is the minimum number of tests needed to achieve</a:t>
            </a:r>
          </a:p>
          <a:p>
            <a:pPr lvl="1"/>
            <a:r>
              <a:rPr lang="en-GB" dirty="0" smtClean="0"/>
              <a:t>100% statement coverage?</a:t>
            </a:r>
          </a:p>
          <a:p>
            <a:pPr lvl="1"/>
            <a:r>
              <a:rPr lang="en-GB" dirty="0" smtClean="0"/>
              <a:t>100% decision coverage?</a:t>
            </a:r>
            <a:endParaRPr lang="en-GB" dirty="0"/>
          </a:p>
        </p:txBody>
      </p:sp>
      <p:sp>
        <p:nvSpPr>
          <p:cNvPr id="4" name="Title 3"/>
          <p:cNvSpPr>
            <a:spLocks noGrp="1"/>
          </p:cNvSpPr>
          <p:nvPr>
            <p:ph type="title"/>
          </p:nvPr>
        </p:nvSpPr>
        <p:spPr/>
        <p:txBody>
          <a:bodyPr/>
          <a:lstStyle/>
          <a:p>
            <a:r>
              <a:rPr lang="en-US" dirty="0" smtClean="0"/>
              <a:t>White-box Exercise 1: One Decision</a:t>
            </a:r>
            <a:endParaRPr lang="en-GB" dirty="0"/>
          </a:p>
        </p:txBody>
      </p:sp>
      <p:sp>
        <p:nvSpPr>
          <p:cNvPr id="27" name="Rectangle 27"/>
          <p:cNvSpPr>
            <a:spLocks noChangeArrowheads="1"/>
          </p:cNvSpPr>
          <p:nvPr/>
        </p:nvSpPr>
        <p:spPr bwMode="auto">
          <a:xfrm>
            <a:off x="640260" y="1413717"/>
            <a:ext cx="5085919" cy="2017197"/>
          </a:xfrm>
          <a:prstGeom prst="rect">
            <a:avLst/>
          </a:prstGeom>
          <a:solidFill>
            <a:schemeClr val="accent5">
              <a:lumMod val="90000"/>
            </a:schemeClr>
          </a:solidFill>
          <a:ln w="28575">
            <a:solidFill>
              <a:srgbClr val="CC0000"/>
            </a:solidFill>
            <a:miter lim="800000"/>
            <a:headEnd/>
            <a:tailEnd/>
          </a:ln>
          <a:effectLst>
            <a:outerShdw dist="89803" dir="2700000" algn="ctr" rotWithShape="0">
              <a:schemeClr val="bg2"/>
            </a:outerShdw>
          </a:effectLst>
        </p:spPr>
        <p:txBody>
          <a:bodyPr wrap="none" lIns="180000" tIns="180000" rIns="180000" bIns="180000" anchor="t" anchorCtr="0"/>
          <a:lstStyle/>
          <a:p>
            <a:pPr>
              <a:spcBef>
                <a:spcPts val="600"/>
              </a:spcBef>
              <a:defRPr/>
            </a:pPr>
            <a:r>
              <a:rPr lang="en-GB" sz="1800" b="1" dirty="0" smtClean="0">
                <a:latin typeface="Courier New" pitchFamily="49" charset="0"/>
                <a:cs typeface="Courier New" pitchFamily="49" charset="0"/>
              </a:rPr>
              <a:t>01   READ Trans_Amt </a:t>
            </a:r>
          </a:p>
          <a:p>
            <a:pPr>
              <a:spcBef>
                <a:spcPts val="600"/>
              </a:spcBef>
              <a:defRPr/>
            </a:pPr>
            <a:r>
              <a:rPr lang="en-GB" sz="1800" b="1" dirty="0" smtClean="0">
                <a:latin typeface="Courier New" pitchFamily="49" charset="0"/>
                <a:cs typeface="Courier New" pitchFamily="49" charset="0"/>
              </a:rPr>
              <a:t>02   Balance = Balance + Trans_Amt</a:t>
            </a:r>
          </a:p>
          <a:p>
            <a:pPr>
              <a:spcBef>
                <a:spcPts val="600"/>
              </a:spcBef>
              <a:defRPr/>
            </a:pPr>
            <a:r>
              <a:rPr lang="en-GB" sz="1800" b="1" dirty="0" smtClean="0">
                <a:latin typeface="Courier New" pitchFamily="49" charset="0"/>
                <a:cs typeface="Courier New" pitchFamily="49" charset="0"/>
              </a:rPr>
              <a:t>03   If Balance &lt; 0 Then</a:t>
            </a:r>
          </a:p>
          <a:p>
            <a:pPr>
              <a:spcBef>
                <a:spcPts val="600"/>
              </a:spcBef>
              <a:defRPr/>
            </a:pPr>
            <a:r>
              <a:rPr lang="en-GB" sz="1800" b="1" dirty="0" smtClean="0">
                <a:latin typeface="Courier New" pitchFamily="49" charset="0"/>
                <a:cs typeface="Courier New" pitchFamily="49" charset="0"/>
              </a:rPr>
              <a:t>04       PRINT "Account in Debit"</a:t>
            </a:r>
          </a:p>
          <a:p>
            <a:pPr>
              <a:spcBef>
                <a:spcPts val="600"/>
              </a:spcBef>
              <a:defRPr/>
            </a:pPr>
            <a:r>
              <a:rPr lang="en-GB" sz="1800" b="1" dirty="0" smtClean="0">
                <a:latin typeface="Courier New" pitchFamily="49" charset="0"/>
                <a:cs typeface="Courier New" pitchFamily="49" charset="0"/>
              </a:rPr>
              <a:t>05   End If</a:t>
            </a:r>
          </a:p>
        </p:txBody>
      </p:sp>
      <p:grpSp>
        <p:nvGrpSpPr>
          <p:cNvPr id="11" name="Group 10"/>
          <p:cNvGrpSpPr/>
          <p:nvPr/>
        </p:nvGrpSpPr>
        <p:grpSpPr>
          <a:xfrm>
            <a:off x="6247807" y="1083494"/>
            <a:ext cx="1979046" cy="3726631"/>
            <a:chOff x="6519103" y="969194"/>
            <a:chExt cx="1979046" cy="3726631"/>
          </a:xfrm>
        </p:grpSpPr>
        <p:sp>
          <p:nvSpPr>
            <p:cNvPr id="32" name="Text Box 12"/>
            <p:cNvSpPr txBox="1">
              <a:spLocks noChangeArrowheads="1"/>
            </p:cNvSpPr>
            <p:nvPr/>
          </p:nvSpPr>
          <p:spPr bwMode="auto">
            <a:xfrm>
              <a:off x="6519103" y="969194"/>
              <a:ext cx="1080000" cy="7200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algn="ctr" eaLnBrk="1" hangingPunct="1">
                <a:spcBef>
                  <a:spcPts val="0"/>
                </a:spcBef>
              </a:pPr>
              <a:r>
                <a:rPr lang="en-GB" sz="1400" dirty="0" smtClean="0"/>
                <a:t>READ </a:t>
              </a:r>
              <a:br>
                <a:rPr lang="en-GB" sz="1400" dirty="0" smtClean="0"/>
              </a:br>
              <a:r>
                <a:rPr lang="en-GB" sz="1400" dirty="0" smtClean="0"/>
                <a:t>Trans_Amt</a:t>
              </a:r>
              <a:endParaRPr lang="en-GB" sz="1400" dirty="0"/>
            </a:p>
          </p:txBody>
        </p:sp>
        <p:sp>
          <p:nvSpPr>
            <p:cNvPr id="33" name="AutoShape 13"/>
            <p:cNvSpPr>
              <a:spLocks noChangeAspect="1" noChangeArrowheads="1"/>
            </p:cNvSpPr>
            <p:nvPr/>
          </p:nvSpPr>
          <p:spPr bwMode="auto">
            <a:xfrm>
              <a:off x="6591103" y="2989771"/>
              <a:ext cx="936000" cy="936000"/>
            </a:xfrm>
            <a:prstGeom prst="diamond">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nchorCtr="0"/>
            <a:lstStyle/>
            <a:p>
              <a:pPr algn="ctr">
                <a:spcBef>
                  <a:spcPts val="0"/>
                </a:spcBef>
              </a:pPr>
              <a:r>
                <a:rPr lang="en-US" sz="1400" dirty="0" smtClean="0"/>
                <a:t>If</a:t>
              </a:r>
              <a:br>
                <a:rPr lang="en-US" sz="1400" dirty="0" smtClean="0"/>
              </a:br>
              <a:r>
                <a:rPr lang="en-US" sz="1400" dirty="0" smtClean="0"/>
                <a:t>Balance</a:t>
              </a:r>
              <a:br>
                <a:rPr lang="en-US" sz="1400" dirty="0" smtClean="0"/>
              </a:br>
              <a:r>
                <a:rPr lang="en-US" sz="1400" dirty="0" smtClean="0"/>
                <a:t>&lt; 0</a:t>
              </a:r>
              <a:endParaRPr lang="en-US" sz="1400" dirty="0"/>
            </a:p>
          </p:txBody>
        </p:sp>
        <p:sp>
          <p:nvSpPr>
            <p:cNvPr id="34" name="Line 15"/>
            <p:cNvSpPr>
              <a:spLocks noChangeShapeType="1"/>
            </p:cNvSpPr>
            <p:nvPr/>
          </p:nvSpPr>
          <p:spPr bwMode="auto">
            <a:xfrm>
              <a:off x="7059102" y="3925770"/>
              <a:ext cx="1" cy="77005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36" name="Text Box 20"/>
            <p:cNvSpPr txBox="1">
              <a:spLocks noChangeArrowheads="1"/>
            </p:cNvSpPr>
            <p:nvPr/>
          </p:nvSpPr>
          <p:spPr bwMode="auto">
            <a:xfrm>
              <a:off x="6757165" y="3906163"/>
              <a:ext cx="285915" cy="30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r>
                <a:rPr lang="en-GB" sz="1400" b="1" dirty="0" smtClean="0"/>
                <a:t>F</a:t>
              </a:r>
              <a:endParaRPr lang="en-GB" sz="1400" b="1" dirty="0"/>
            </a:p>
          </p:txBody>
        </p:sp>
        <p:sp>
          <p:nvSpPr>
            <p:cNvPr id="37" name="Text Box 21"/>
            <p:cNvSpPr txBox="1">
              <a:spLocks noChangeArrowheads="1"/>
            </p:cNvSpPr>
            <p:nvPr/>
          </p:nvSpPr>
          <p:spPr bwMode="auto">
            <a:xfrm>
              <a:off x="7548725" y="3169689"/>
              <a:ext cx="285915" cy="30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r>
                <a:rPr lang="en-GB" sz="1400" b="1" dirty="0"/>
                <a:t>T</a:t>
              </a:r>
            </a:p>
          </p:txBody>
        </p:sp>
        <p:cxnSp>
          <p:nvCxnSpPr>
            <p:cNvPr id="38" name="Elbow Connector 37"/>
            <p:cNvCxnSpPr>
              <a:stCxn id="33" idx="3"/>
              <a:endCxn id="42" idx="0"/>
            </p:cNvCxnSpPr>
            <p:nvPr/>
          </p:nvCxnSpPr>
          <p:spPr>
            <a:xfrm>
              <a:off x="7527103" y="3457771"/>
              <a:ext cx="521627" cy="265428"/>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45" idx="2"/>
              <a:endCxn id="33" idx="0"/>
            </p:cNvCxnSpPr>
            <p:nvPr/>
          </p:nvCxnSpPr>
          <p:spPr>
            <a:xfrm>
              <a:off x="7059103" y="2718532"/>
              <a:ext cx="0" cy="2712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12"/>
            <p:cNvSpPr txBox="1">
              <a:spLocks noChangeArrowheads="1"/>
            </p:cNvSpPr>
            <p:nvPr/>
          </p:nvSpPr>
          <p:spPr bwMode="auto">
            <a:xfrm>
              <a:off x="7599310" y="3723199"/>
              <a:ext cx="898839" cy="566503"/>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spcBef>
                  <a:spcPts val="0"/>
                </a:spcBef>
              </a:pPr>
              <a:r>
                <a:rPr lang="en-GB" sz="1400" dirty="0" smtClean="0"/>
                <a:t>PRINT</a:t>
              </a:r>
              <a:endParaRPr lang="en-GB" sz="1400" dirty="0"/>
            </a:p>
          </p:txBody>
        </p:sp>
        <p:cxnSp>
          <p:nvCxnSpPr>
            <p:cNvPr id="43" name="Elbow Connector 42"/>
            <p:cNvCxnSpPr>
              <a:stCxn id="42" idx="2"/>
            </p:cNvCxnSpPr>
            <p:nvPr/>
          </p:nvCxnSpPr>
          <p:spPr>
            <a:xfrm rot="5400000">
              <a:off x="7446106" y="3902700"/>
              <a:ext cx="215623" cy="989626"/>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 Box 12"/>
            <p:cNvSpPr txBox="1">
              <a:spLocks noChangeArrowheads="1"/>
            </p:cNvSpPr>
            <p:nvPr/>
          </p:nvSpPr>
          <p:spPr bwMode="auto">
            <a:xfrm>
              <a:off x="6519103" y="1998532"/>
              <a:ext cx="1080000" cy="72000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algn="ctr" eaLnBrk="1" hangingPunct="1">
                <a:spcBef>
                  <a:spcPts val="0"/>
                </a:spcBef>
              </a:pPr>
              <a:r>
                <a:rPr lang="en-GB" sz="1400" dirty="0" smtClean="0"/>
                <a:t>Balance = </a:t>
              </a:r>
              <a:br>
                <a:rPr lang="en-GB" sz="1400" dirty="0" smtClean="0"/>
              </a:br>
              <a:r>
                <a:rPr lang="en-GB" sz="1400" dirty="0" smtClean="0"/>
                <a:t>Balance + </a:t>
              </a:r>
              <a:br>
                <a:rPr lang="en-GB" sz="1400" dirty="0" smtClean="0"/>
              </a:br>
              <a:r>
                <a:rPr lang="en-GB" sz="1400" dirty="0" smtClean="0"/>
                <a:t>Trans_Amt</a:t>
              </a:r>
              <a:endParaRPr lang="en-GB" sz="1400" dirty="0"/>
            </a:p>
          </p:txBody>
        </p:sp>
        <p:cxnSp>
          <p:nvCxnSpPr>
            <p:cNvPr id="9" name="Straight Connector 8"/>
            <p:cNvCxnSpPr>
              <a:stCxn id="32" idx="2"/>
              <a:endCxn id="45" idx="0"/>
            </p:cNvCxnSpPr>
            <p:nvPr/>
          </p:nvCxnSpPr>
          <p:spPr>
            <a:xfrm>
              <a:off x="7059103" y="1689194"/>
              <a:ext cx="0" cy="309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85956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180000" y="1419204"/>
            <a:ext cx="8820000" cy="5365050"/>
          </a:xfrm>
        </p:spPr>
        <p:txBody>
          <a:bodyPr>
            <a:normAutofit lnSpcReduction="10000"/>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r>
              <a:rPr lang="en-GB" dirty="0" smtClean="0"/>
              <a:t>What is the minimum number of tests needed to achieve</a:t>
            </a:r>
          </a:p>
          <a:p>
            <a:pPr lvl="1"/>
            <a:r>
              <a:rPr lang="en-GB" dirty="0" smtClean="0"/>
              <a:t>100% statement coverage?</a:t>
            </a:r>
          </a:p>
          <a:p>
            <a:pPr lvl="1"/>
            <a:r>
              <a:rPr lang="en-GB" dirty="0" smtClean="0"/>
              <a:t>100% decision coverage?</a:t>
            </a:r>
            <a:br>
              <a:rPr lang="en-GB" dirty="0" smtClean="0"/>
            </a:br>
            <a:endParaRPr lang="en-GB" dirty="0" smtClean="0"/>
          </a:p>
          <a:p>
            <a:r>
              <a:rPr lang="en-GB" dirty="0" smtClean="0"/>
              <a:t>What is the actual % statement and decision coverage </a:t>
            </a:r>
            <a:r>
              <a:rPr lang="en-GB" dirty="0"/>
              <a:t>achieved by a test case where X = 10</a:t>
            </a:r>
            <a:r>
              <a:rPr lang="en-GB" dirty="0" smtClean="0"/>
              <a:t>?</a:t>
            </a:r>
            <a:endParaRPr lang="en-GB" dirty="0"/>
          </a:p>
        </p:txBody>
      </p:sp>
      <p:sp>
        <p:nvSpPr>
          <p:cNvPr id="4" name="Title 3"/>
          <p:cNvSpPr>
            <a:spLocks noGrp="1"/>
          </p:cNvSpPr>
          <p:nvPr>
            <p:ph type="title"/>
          </p:nvPr>
        </p:nvSpPr>
        <p:spPr/>
        <p:txBody>
          <a:bodyPr/>
          <a:lstStyle/>
          <a:p>
            <a:r>
              <a:rPr lang="en-US" dirty="0" smtClean="0"/>
              <a:t>White-box Exercise 2: One Decision with ELSE</a:t>
            </a:r>
            <a:endParaRPr lang="en-GB" dirty="0"/>
          </a:p>
        </p:txBody>
      </p:sp>
      <p:sp>
        <p:nvSpPr>
          <p:cNvPr id="27" name="Rectangle 27"/>
          <p:cNvSpPr>
            <a:spLocks noChangeArrowheads="1"/>
          </p:cNvSpPr>
          <p:nvPr/>
        </p:nvSpPr>
        <p:spPr bwMode="auto">
          <a:xfrm>
            <a:off x="640262" y="1283093"/>
            <a:ext cx="4032221" cy="2678458"/>
          </a:xfrm>
          <a:prstGeom prst="rect">
            <a:avLst/>
          </a:prstGeom>
          <a:solidFill>
            <a:schemeClr val="accent5">
              <a:lumMod val="90000"/>
            </a:schemeClr>
          </a:solidFill>
          <a:ln w="28575">
            <a:solidFill>
              <a:srgbClr val="CC0000"/>
            </a:solidFill>
            <a:miter lim="800000"/>
            <a:headEnd/>
            <a:tailEnd/>
          </a:ln>
          <a:effectLst>
            <a:outerShdw dist="89803" dir="2700000" algn="ctr" rotWithShape="0">
              <a:schemeClr val="bg2"/>
            </a:outerShdw>
          </a:effectLst>
        </p:spPr>
        <p:txBody>
          <a:bodyPr wrap="none" lIns="180000" tIns="180000" rIns="180000" bIns="180000" anchor="t" anchorCtr="0"/>
          <a:lstStyle/>
          <a:p>
            <a:pPr>
              <a:spcBef>
                <a:spcPts val="600"/>
              </a:spcBef>
              <a:defRPr/>
            </a:pPr>
            <a:r>
              <a:rPr lang="en-GB" sz="1800" b="1" dirty="0" smtClean="0">
                <a:latin typeface="Courier New" pitchFamily="49" charset="0"/>
                <a:cs typeface="Courier New" pitchFamily="49" charset="0"/>
              </a:rPr>
              <a:t>01   READ X</a:t>
            </a:r>
          </a:p>
          <a:p>
            <a:pPr>
              <a:spcBef>
                <a:spcPts val="600"/>
              </a:spcBef>
              <a:defRPr/>
            </a:pPr>
            <a:r>
              <a:rPr lang="en-GB" sz="1800" b="1" dirty="0" smtClean="0">
                <a:latin typeface="Courier New" pitchFamily="49" charset="0"/>
                <a:cs typeface="Courier New" pitchFamily="49" charset="0"/>
              </a:rPr>
              <a:t>02   Y = X – 5</a:t>
            </a:r>
          </a:p>
          <a:p>
            <a:pPr>
              <a:spcBef>
                <a:spcPts val="600"/>
              </a:spcBef>
              <a:defRPr/>
            </a:pPr>
            <a:r>
              <a:rPr lang="en-GB" sz="1800" b="1" dirty="0" smtClean="0">
                <a:latin typeface="Courier New" pitchFamily="49" charset="0"/>
                <a:cs typeface="Courier New" pitchFamily="49" charset="0"/>
              </a:rPr>
              <a:t>03   If Y &lt; 0 Then</a:t>
            </a:r>
          </a:p>
          <a:p>
            <a:pPr>
              <a:spcBef>
                <a:spcPts val="600"/>
              </a:spcBef>
              <a:defRPr/>
            </a:pPr>
            <a:r>
              <a:rPr lang="en-GB" sz="1800" b="1" dirty="0" smtClean="0">
                <a:latin typeface="Courier New" pitchFamily="49" charset="0"/>
                <a:cs typeface="Courier New" pitchFamily="49" charset="0"/>
              </a:rPr>
              <a:t>04       PRINT "Y negative"</a:t>
            </a:r>
          </a:p>
          <a:p>
            <a:pPr>
              <a:spcBef>
                <a:spcPts val="600"/>
              </a:spcBef>
              <a:defRPr/>
            </a:pPr>
            <a:r>
              <a:rPr lang="en-GB" sz="1800" b="1" dirty="0" smtClean="0">
                <a:latin typeface="Courier New" pitchFamily="49" charset="0"/>
                <a:cs typeface="Courier New" pitchFamily="49" charset="0"/>
              </a:rPr>
              <a:t>05   Else</a:t>
            </a:r>
          </a:p>
          <a:p>
            <a:pPr>
              <a:spcBef>
                <a:spcPts val="600"/>
              </a:spcBef>
              <a:defRPr/>
            </a:pPr>
            <a:r>
              <a:rPr lang="en-GB" sz="1800" b="1" dirty="0" smtClean="0">
                <a:latin typeface="Courier New" pitchFamily="49" charset="0"/>
                <a:cs typeface="Courier New" pitchFamily="49" charset="0"/>
              </a:rPr>
              <a:t>06       Z = Y / X</a:t>
            </a:r>
          </a:p>
          <a:p>
            <a:pPr>
              <a:spcBef>
                <a:spcPts val="600"/>
              </a:spcBef>
              <a:defRPr/>
            </a:pPr>
            <a:r>
              <a:rPr lang="en-GB" sz="1800" b="1" dirty="0" smtClean="0">
                <a:latin typeface="Courier New" pitchFamily="49" charset="0"/>
                <a:cs typeface="Courier New" pitchFamily="49" charset="0"/>
              </a:rPr>
              <a:t>07   End If</a:t>
            </a:r>
          </a:p>
        </p:txBody>
      </p:sp>
      <p:grpSp>
        <p:nvGrpSpPr>
          <p:cNvPr id="14" name="Group 13"/>
          <p:cNvGrpSpPr/>
          <p:nvPr/>
        </p:nvGrpSpPr>
        <p:grpSpPr>
          <a:xfrm>
            <a:off x="6253672" y="1043414"/>
            <a:ext cx="1973181" cy="3630953"/>
            <a:chOff x="6253672" y="1264470"/>
            <a:chExt cx="1973181" cy="3630953"/>
          </a:xfrm>
        </p:grpSpPr>
        <p:sp>
          <p:nvSpPr>
            <p:cNvPr id="32" name="Text Box 12"/>
            <p:cNvSpPr txBox="1">
              <a:spLocks noChangeArrowheads="1"/>
            </p:cNvSpPr>
            <p:nvPr/>
          </p:nvSpPr>
          <p:spPr bwMode="auto">
            <a:xfrm>
              <a:off x="6253672" y="1264470"/>
              <a:ext cx="898839" cy="566503"/>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spcBef>
                  <a:spcPts val="0"/>
                </a:spcBef>
              </a:pPr>
              <a:r>
                <a:rPr lang="en-GB" sz="1400" dirty="0" smtClean="0"/>
                <a:t>READ X</a:t>
              </a:r>
              <a:endParaRPr lang="en-GB" sz="1400" dirty="0"/>
            </a:p>
          </p:txBody>
        </p:sp>
        <p:sp>
          <p:nvSpPr>
            <p:cNvPr id="33" name="AutoShape 13"/>
            <p:cNvSpPr>
              <a:spLocks noChangeAspect="1" noChangeArrowheads="1"/>
            </p:cNvSpPr>
            <p:nvPr/>
          </p:nvSpPr>
          <p:spPr bwMode="auto">
            <a:xfrm>
              <a:off x="6280412" y="2829018"/>
              <a:ext cx="828000" cy="828000"/>
            </a:xfrm>
            <a:prstGeom prst="diamond">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nchorCtr="0"/>
            <a:lstStyle/>
            <a:p>
              <a:pPr algn="ctr">
                <a:spcBef>
                  <a:spcPts val="0"/>
                </a:spcBef>
              </a:pPr>
              <a:r>
                <a:rPr lang="en-US" sz="1400" dirty="0" smtClean="0"/>
                <a:t>If</a:t>
              </a:r>
              <a:br>
                <a:rPr lang="en-US" sz="1400" dirty="0" smtClean="0"/>
              </a:br>
              <a:r>
                <a:rPr lang="en-US" sz="1400" dirty="0" smtClean="0"/>
                <a:t>Y &lt; 0</a:t>
              </a:r>
              <a:endParaRPr lang="en-US" sz="1400" dirty="0"/>
            </a:p>
          </p:txBody>
        </p:sp>
        <p:sp>
          <p:nvSpPr>
            <p:cNvPr id="36" name="Text Box 20"/>
            <p:cNvSpPr txBox="1">
              <a:spLocks noChangeArrowheads="1"/>
            </p:cNvSpPr>
            <p:nvPr/>
          </p:nvSpPr>
          <p:spPr bwMode="auto">
            <a:xfrm>
              <a:off x="6447246" y="3639051"/>
              <a:ext cx="285915" cy="30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r>
                <a:rPr lang="en-GB" sz="1400" b="1" dirty="0" smtClean="0"/>
                <a:t>F</a:t>
              </a:r>
              <a:endParaRPr lang="en-GB" sz="1400" b="1" dirty="0"/>
            </a:p>
          </p:txBody>
        </p:sp>
        <p:sp>
          <p:nvSpPr>
            <p:cNvPr id="37" name="Text Box 21"/>
            <p:cNvSpPr txBox="1">
              <a:spLocks noChangeArrowheads="1"/>
            </p:cNvSpPr>
            <p:nvPr/>
          </p:nvSpPr>
          <p:spPr bwMode="auto">
            <a:xfrm>
              <a:off x="7096454" y="2999396"/>
              <a:ext cx="285915" cy="30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r>
                <a:rPr lang="en-GB" sz="1400" b="1" dirty="0"/>
                <a:t>T</a:t>
              </a:r>
            </a:p>
          </p:txBody>
        </p:sp>
        <p:cxnSp>
          <p:nvCxnSpPr>
            <p:cNvPr id="38" name="Elbow Connector 37"/>
            <p:cNvCxnSpPr>
              <a:stCxn id="33" idx="3"/>
              <a:endCxn id="42" idx="0"/>
            </p:cNvCxnSpPr>
            <p:nvPr/>
          </p:nvCxnSpPr>
          <p:spPr>
            <a:xfrm>
              <a:off x="7108412" y="3243018"/>
              <a:ext cx="669022" cy="39509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3" idx="0"/>
            </p:cNvCxnSpPr>
            <p:nvPr/>
          </p:nvCxnSpPr>
          <p:spPr>
            <a:xfrm>
              <a:off x="6691365" y="2583826"/>
              <a:ext cx="0" cy="2451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12"/>
            <p:cNvSpPr txBox="1">
              <a:spLocks noChangeArrowheads="1"/>
            </p:cNvSpPr>
            <p:nvPr/>
          </p:nvSpPr>
          <p:spPr bwMode="auto">
            <a:xfrm>
              <a:off x="7328014" y="3638108"/>
              <a:ext cx="898839" cy="566503"/>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spcBef>
                  <a:spcPts val="0"/>
                </a:spcBef>
              </a:pPr>
              <a:r>
                <a:rPr lang="en-GB" sz="1400" dirty="0" smtClean="0"/>
                <a:t>PRINT</a:t>
              </a:r>
              <a:endParaRPr lang="en-GB" sz="1400" dirty="0"/>
            </a:p>
          </p:txBody>
        </p:sp>
        <p:cxnSp>
          <p:nvCxnSpPr>
            <p:cNvPr id="43" name="Elbow Connector 42"/>
            <p:cNvCxnSpPr>
              <a:stCxn id="42" idx="2"/>
            </p:cNvCxnSpPr>
            <p:nvPr/>
          </p:nvCxnSpPr>
          <p:spPr>
            <a:xfrm rot="5400000">
              <a:off x="6997382" y="3910321"/>
              <a:ext cx="485763" cy="1074343"/>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 Box 12"/>
            <p:cNvSpPr txBox="1">
              <a:spLocks noChangeArrowheads="1"/>
            </p:cNvSpPr>
            <p:nvPr/>
          </p:nvSpPr>
          <p:spPr bwMode="auto">
            <a:xfrm>
              <a:off x="6253672" y="2046744"/>
              <a:ext cx="898839" cy="566503"/>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spcBef>
                  <a:spcPts val="0"/>
                </a:spcBef>
              </a:pPr>
              <a:r>
                <a:rPr lang="en-GB" sz="1400" dirty="0" smtClean="0"/>
                <a:t>Y = X - 5</a:t>
              </a:r>
              <a:endParaRPr lang="en-GB" sz="1400" dirty="0"/>
            </a:p>
          </p:txBody>
        </p:sp>
        <p:cxnSp>
          <p:nvCxnSpPr>
            <p:cNvPr id="9" name="Straight Connector 8"/>
            <p:cNvCxnSpPr>
              <a:stCxn id="32" idx="2"/>
              <a:endCxn id="45" idx="0"/>
            </p:cNvCxnSpPr>
            <p:nvPr/>
          </p:nvCxnSpPr>
          <p:spPr>
            <a:xfrm>
              <a:off x="6703092" y="1830973"/>
              <a:ext cx="0" cy="2157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 Box 12"/>
            <p:cNvSpPr txBox="1">
              <a:spLocks noChangeArrowheads="1"/>
            </p:cNvSpPr>
            <p:nvPr/>
          </p:nvSpPr>
          <p:spPr bwMode="auto">
            <a:xfrm>
              <a:off x="6253672" y="3918822"/>
              <a:ext cx="898839" cy="566503"/>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chemeClr val="tx1"/>
                  </a:solidFill>
                  <a:latin typeface="Arial" charset="0"/>
                  <a:cs typeface="Arial" charset="0"/>
                </a:defRPr>
              </a:lvl1pPr>
              <a:lvl2pPr marL="742950" indent="-285750" defTabSz="876300" eaLnBrk="0" hangingPunct="0">
                <a:defRPr sz="1000">
                  <a:solidFill>
                    <a:schemeClr val="tx1"/>
                  </a:solidFill>
                  <a:latin typeface="Arial" charset="0"/>
                  <a:cs typeface="Arial" charset="0"/>
                </a:defRPr>
              </a:lvl2pPr>
              <a:lvl3pPr marL="1143000" indent="-228600" defTabSz="876300" eaLnBrk="0" hangingPunct="0">
                <a:defRPr sz="1000">
                  <a:solidFill>
                    <a:schemeClr val="tx1"/>
                  </a:solidFill>
                  <a:latin typeface="Arial" charset="0"/>
                  <a:cs typeface="Arial" charset="0"/>
                </a:defRPr>
              </a:lvl3pPr>
              <a:lvl4pPr marL="1600200" indent="-228600" defTabSz="876300" eaLnBrk="0" hangingPunct="0">
                <a:defRPr sz="1000">
                  <a:solidFill>
                    <a:schemeClr val="tx1"/>
                  </a:solidFill>
                  <a:latin typeface="Arial" charset="0"/>
                  <a:cs typeface="Arial" charset="0"/>
                </a:defRPr>
              </a:lvl4pPr>
              <a:lvl5pPr marL="2057400" indent="-228600" defTabSz="876300" eaLnBrk="0" hangingPunct="0">
                <a:defRPr sz="1000">
                  <a:solidFill>
                    <a:schemeClr val="tx1"/>
                  </a:solidFill>
                  <a:latin typeface="Arial" charset="0"/>
                  <a:cs typeface="Arial" charset="0"/>
                </a:defRPr>
              </a:lvl5pPr>
              <a:lvl6pPr marL="2514600" indent="-228600" defTabSz="876300" eaLnBrk="0" fontAlgn="base" hangingPunct="0">
                <a:spcBef>
                  <a:spcPct val="0"/>
                </a:spcBef>
                <a:spcAft>
                  <a:spcPct val="0"/>
                </a:spcAft>
                <a:defRPr sz="1000">
                  <a:solidFill>
                    <a:schemeClr val="tx1"/>
                  </a:solidFill>
                  <a:latin typeface="Arial" charset="0"/>
                  <a:cs typeface="Arial" charset="0"/>
                </a:defRPr>
              </a:lvl6pPr>
              <a:lvl7pPr marL="2971800" indent="-228600" defTabSz="876300" eaLnBrk="0" fontAlgn="base" hangingPunct="0">
                <a:spcBef>
                  <a:spcPct val="0"/>
                </a:spcBef>
                <a:spcAft>
                  <a:spcPct val="0"/>
                </a:spcAft>
                <a:defRPr sz="1000">
                  <a:solidFill>
                    <a:schemeClr val="tx1"/>
                  </a:solidFill>
                  <a:latin typeface="Arial" charset="0"/>
                  <a:cs typeface="Arial" charset="0"/>
                </a:defRPr>
              </a:lvl7pPr>
              <a:lvl8pPr marL="3429000" indent="-228600" defTabSz="876300" eaLnBrk="0" fontAlgn="base" hangingPunct="0">
                <a:spcBef>
                  <a:spcPct val="0"/>
                </a:spcBef>
                <a:spcAft>
                  <a:spcPct val="0"/>
                </a:spcAft>
                <a:defRPr sz="1000">
                  <a:solidFill>
                    <a:schemeClr val="tx1"/>
                  </a:solidFill>
                  <a:latin typeface="Arial" charset="0"/>
                  <a:cs typeface="Arial" charset="0"/>
                </a:defRPr>
              </a:lvl8pPr>
              <a:lvl9pPr marL="3886200" indent="-228600" defTabSz="876300" eaLnBrk="0" fontAlgn="base" hangingPunct="0">
                <a:spcBef>
                  <a:spcPct val="0"/>
                </a:spcBef>
                <a:spcAft>
                  <a:spcPct val="0"/>
                </a:spcAft>
                <a:defRPr sz="1000">
                  <a:solidFill>
                    <a:schemeClr val="tx1"/>
                  </a:solidFill>
                  <a:latin typeface="Arial" charset="0"/>
                  <a:cs typeface="Arial" charset="0"/>
                </a:defRPr>
              </a:lvl9pPr>
            </a:lstStyle>
            <a:p>
              <a:pPr eaLnBrk="1" hangingPunct="1">
                <a:spcBef>
                  <a:spcPts val="0"/>
                </a:spcBef>
              </a:pPr>
              <a:r>
                <a:rPr lang="en-GB" sz="1400" dirty="0" smtClean="0"/>
                <a:t>Z = Y / X</a:t>
              </a:r>
              <a:endParaRPr lang="en-GB" sz="1400" dirty="0"/>
            </a:p>
          </p:txBody>
        </p:sp>
        <p:cxnSp>
          <p:nvCxnSpPr>
            <p:cNvPr id="3" name="Straight Connector 2"/>
            <p:cNvCxnSpPr>
              <a:stCxn id="17" idx="2"/>
            </p:cNvCxnSpPr>
            <p:nvPr/>
          </p:nvCxnSpPr>
          <p:spPr>
            <a:xfrm flipH="1">
              <a:off x="6703091" y="4485325"/>
              <a:ext cx="1" cy="4100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3" idx="2"/>
              <a:endCxn id="17" idx="0"/>
            </p:cNvCxnSpPr>
            <p:nvPr/>
          </p:nvCxnSpPr>
          <p:spPr>
            <a:xfrm>
              <a:off x="6694412" y="3657018"/>
              <a:ext cx="0" cy="261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31790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r>
              <a:rPr lang="en-GB" dirty="0" smtClean="0"/>
              <a:t>What is the minimum number of tests needed to achieve</a:t>
            </a:r>
          </a:p>
          <a:p>
            <a:pPr lvl="1"/>
            <a:r>
              <a:rPr lang="en-GB" dirty="0" smtClean="0"/>
              <a:t>100% statement coverage?</a:t>
            </a:r>
          </a:p>
          <a:p>
            <a:pPr lvl="1"/>
            <a:r>
              <a:rPr lang="en-GB" dirty="0" smtClean="0"/>
              <a:t>100% decision coverage?</a:t>
            </a:r>
            <a:endParaRPr lang="en-GB" dirty="0"/>
          </a:p>
        </p:txBody>
      </p:sp>
      <p:sp>
        <p:nvSpPr>
          <p:cNvPr id="4" name="Title 3"/>
          <p:cNvSpPr>
            <a:spLocks noGrp="1"/>
          </p:cNvSpPr>
          <p:nvPr>
            <p:ph type="title"/>
          </p:nvPr>
        </p:nvSpPr>
        <p:spPr/>
        <p:txBody>
          <a:bodyPr/>
          <a:lstStyle/>
          <a:p>
            <a:r>
              <a:rPr lang="en-US" dirty="0" smtClean="0"/>
              <a:t>White-box Exercise 3: Create Your Own Flowchart</a:t>
            </a:r>
            <a:endParaRPr lang="en-GB" dirty="0"/>
          </a:p>
        </p:txBody>
      </p:sp>
      <p:sp>
        <p:nvSpPr>
          <p:cNvPr id="27" name="Rectangle 27"/>
          <p:cNvSpPr>
            <a:spLocks noChangeArrowheads="1"/>
          </p:cNvSpPr>
          <p:nvPr/>
        </p:nvSpPr>
        <p:spPr bwMode="auto">
          <a:xfrm>
            <a:off x="640262" y="1041941"/>
            <a:ext cx="6857818" cy="3761184"/>
          </a:xfrm>
          <a:prstGeom prst="rect">
            <a:avLst/>
          </a:prstGeom>
          <a:solidFill>
            <a:schemeClr val="accent5">
              <a:lumMod val="90000"/>
            </a:schemeClr>
          </a:solidFill>
          <a:ln w="28575">
            <a:solidFill>
              <a:srgbClr val="CC0000"/>
            </a:solidFill>
            <a:miter lim="800000"/>
            <a:headEnd/>
            <a:tailEnd/>
          </a:ln>
          <a:effectLst>
            <a:outerShdw dist="89803" dir="2700000" algn="ctr" rotWithShape="0">
              <a:schemeClr val="bg2"/>
            </a:outerShdw>
          </a:effectLst>
        </p:spPr>
        <p:txBody>
          <a:bodyPr wrap="none" lIns="180000" tIns="180000" rIns="180000" bIns="180000" anchor="t" anchorCtr="0"/>
          <a:lstStyle/>
          <a:p>
            <a:pPr>
              <a:spcBef>
                <a:spcPts val="600"/>
              </a:spcBef>
              <a:defRPr/>
            </a:pPr>
            <a:r>
              <a:rPr lang="en-GB" sz="1800" b="1" dirty="0" smtClean="0">
                <a:latin typeface="Courier New" pitchFamily="49" charset="0"/>
                <a:cs typeface="Courier New" pitchFamily="49" charset="0"/>
              </a:rPr>
              <a:t>01   READ No_Items</a:t>
            </a:r>
            <a:br>
              <a:rPr lang="en-GB" sz="1800" b="1" dirty="0" smtClean="0">
                <a:latin typeface="Courier New" pitchFamily="49" charset="0"/>
                <a:cs typeface="Courier New" pitchFamily="49" charset="0"/>
              </a:rPr>
            </a:br>
            <a:r>
              <a:rPr lang="en-GB" sz="1800" b="1" dirty="0" smtClean="0">
                <a:latin typeface="Courier New" pitchFamily="49" charset="0"/>
                <a:cs typeface="Courier New" pitchFamily="49" charset="0"/>
              </a:rPr>
              <a:t>02   READ Item_Price</a:t>
            </a:r>
          </a:p>
          <a:p>
            <a:pPr>
              <a:spcBef>
                <a:spcPts val="600"/>
              </a:spcBef>
              <a:defRPr/>
            </a:pPr>
            <a:r>
              <a:rPr lang="en-GB" sz="1800" b="1" dirty="0" smtClean="0">
                <a:latin typeface="Courier New" pitchFamily="49" charset="0"/>
                <a:cs typeface="Courier New" pitchFamily="49" charset="0"/>
              </a:rPr>
              <a:t>03   Sales_Total = No_Items * Item_Price</a:t>
            </a:r>
          </a:p>
          <a:p>
            <a:pPr>
              <a:spcBef>
                <a:spcPts val="600"/>
              </a:spcBef>
              <a:defRPr/>
            </a:pPr>
            <a:r>
              <a:rPr lang="en-GB" sz="1800" b="1" dirty="0" smtClean="0">
                <a:latin typeface="Courier New" pitchFamily="49" charset="0"/>
                <a:cs typeface="Courier New" pitchFamily="49" charset="0"/>
              </a:rPr>
              <a:t>04   If Sales_Total &gt; 100 Then</a:t>
            </a:r>
          </a:p>
          <a:p>
            <a:pPr>
              <a:spcBef>
                <a:spcPts val="600"/>
              </a:spcBef>
              <a:defRPr/>
            </a:pPr>
            <a:r>
              <a:rPr lang="en-GB" sz="1800" b="1" dirty="0" smtClean="0">
                <a:latin typeface="Courier New" pitchFamily="49" charset="0"/>
                <a:cs typeface="Courier New" pitchFamily="49" charset="0"/>
              </a:rPr>
              <a:t>05       Discount = Sales_Total * 0.05</a:t>
            </a:r>
            <a:br>
              <a:rPr lang="en-GB" sz="1800" b="1" dirty="0" smtClean="0">
                <a:latin typeface="Courier New" pitchFamily="49" charset="0"/>
                <a:cs typeface="Courier New" pitchFamily="49" charset="0"/>
              </a:rPr>
            </a:br>
            <a:r>
              <a:rPr lang="en-GB" sz="1800" b="1" dirty="0" smtClean="0">
                <a:latin typeface="Courier New" pitchFamily="49" charset="0"/>
                <a:cs typeface="Courier New" pitchFamily="49" charset="0"/>
              </a:rPr>
              <a:t>06       Net_Total = Sales_Total - Discount</a:t>
            </a:r>
          </a:p>
          <a:p>
            <a:pPr>
              <a:spcBef>
                <a:spcPts val="600"/>
              </a:spcBef>
              <a:defRPr/>
            </a:pPr>
            <a:r>
              <a:rPr lang="en-GB" sz="1800" b="1" dirty="0" smtClean="0">
                <a:latin typeface="Courier New" pitchFamily="49" charset="0"/>
                <a:cs typeface="Courier New" pitchFamily="49" charset="0"/>
              </a:rPr>
              <a:t>07   Else</a:t>
            </a:r>
          </a:p>
          <a:p>
            <a:pPr>
              <a:spcBef>
                <a:spcPts val="600"/>
              </a:spcBef>
              <a:defRPr/>
            </a:pPr>
            <a:r>
              <a:rPr lang="en-GB" sz="1800" b="1" dirty="0" smtClean="0">
                <a:latin typeface="Courier New" pitchFamily="49" charset="0"/>
                <a:cs typeface="Courier New" pitchFamily="49" charset="0"/>
              </a:rPr>
              <a:t>08       Net_Total = Sales_Total</a:t>
            </a:r>
          </a:p>
          <a:p>
            <a:pPr>
              <a:spcBef>
                <a:spcPts val="600"/>
              </a:spcBef>
              <a:defRPr/>
            </a:pPr>
            <a:r>
              <a:rPr lang="en-GB" sz="1800" b="1" dirty="0" smtClean="0">
                <a:latin typeface="Courier New" pitchFamily="49" charset="0"/>
                <a:cs typeface="Courier New" pitchFamily="49" charset="0"/>
              </a:rPr>
              <a:t>09   End If</a:t>
            </a:r>
          </a:p>
          <a:p>
            <a:pPr>
              <a:spcBef>
                <a:spcPts val="600"/>
              </a:spcBef>
              <a:defRPr/>
            </a:pPr>
            <a:r>
              <a:rPr lang="en-GB" sz="1800" b="1" dirty="0" smtClean="0">
                <a:latin typeface="Courier New" pitchFamily="49" charset="0"/>
                <a:cs typeface="Courier New" pitchFamily="49" charset="0"/>
              </a:rPr>
              <a:t>10   PRINT Net_Total</a:t>
            </a:r>
          </a:p>
        </p:txBody>
      </p:sp>
    </p:spTree>
    <p:extLst>
      <p:ext uri="{BB962C8B-B14F-4D97-AF65-F5344CB8AC3E}">
        <p14:creationId xmlns:p14="http://schemas.microsoft.com/office/powerpoint/2010/main" val="10449624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180000" y="1080000"/>
            <a:ext cx="8820000" cy="5574018"/>
          </a:xfrm>
        </p:spPr>
        <p:txBody>
          <a:bodyPr>
            <a:normAutofit lnSpcReduction="10000"/>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pPr marL="0" indent="0">
              <a:buNone/>
            </a:pPr>
            <a:endParaRPr lang="en-GB" dirty="0"/>
          </a:p>
          <a:p>
            <a:pPr marL="0" indent="0">
              <a:buNone/>
            </a:pPr>
            <a:r>
              <a:rPr lang="en-GB" dirty="0" smtClean="0"/>
              <a:t/>
            </a:r>
            <a:br>
              <a:rPr lang="en-GB" dirty="0" smtClean="0"/>
            </a:br>
            <a:endParaRPr lang="en-GB" dirty="0" smtClean="0"/>
          </a:p>
          <a:p>
            <a:r>
              <a:rPr lang="en-GB" dirty="0" smtClean="0"/>
              <a:t>What is the minimum number of tests needed to achieve</a:t>
            </a:r>
          </a:p>
          <a:p>
            <a:pPr lvl="1"/>
            <a:r>
              <a:rPr lang="en-GB" dirty="0" smtClean="0"/>
              <a:t>100% statement coverage?</a:t>
            </a:r>
          </a:p>
          <a:p>
            <a:pPr lvl="1"/>
            <a:r>
              <a:rPr lang="en-GB" dirty="0" smtClean="0"/>
              <a:t>100% decision coverage?</a:t>
            </a:r>
            <a:endParaRPr lang="en-GB" dirty="0"/>
          </a:p>
        </p:txBody>
      </p:sp>
      <p:sp>
        <p:nvSpPr>
          <p:cNvPr id="4" name="Title 3"/>
          <p:cNvSpPr>
            <a:spLocks noGrp="1"/>
          </p:cNvSpPr>
          <p:nvPr>
            <p:ph type="title"/>
          </p:nvPr>
        </p:nvSpPr>
        <p:spPr/>
        <p:txBody>
          <a:bodyPr/>
          <a:lstStyle/>
          <a:p>
            <a:r>
              <a:rPr lang="en-US" dirty="0" smtClean="0"/>
              <a:t>White-box Exercise 4: Two Sequential Decisions</a:t>
            </a:r>
            <a:endParaRPr lang="en-GB" dirty="0"/>
          </a:p>
        </p:txBody>
      </p:sp>
      <p:sp>
        <p:nvSpPr>
          <p:cNvPr id="27" name="Rectangle 27"/>
          <p:cNvSpPr>
            <a:spLocks noChangeArrowheads="1"/>
          </p:cNvSpPr>
          <p:nvPr/>
        </p:nvSpPr>
        <p:spPr bwMode="auto">
          <a:xfrm>
            <a:off x="640262" y="1041941"/>
            <a:ext cx="5418894" cy="4022428"/>
          </a:xfrm>
          <a:prstGeom prst="rect">
            <a:avLst/>
          </a:prstGeom>
          <a:solidFill>
            <a:schemeClr val="accent5">
              <a:lumMod val="90000"/>
            </a:schemeClr>
          </a:solidFill>
          <a:ln w="28575">
            <a:solidFill>
              <a:srgbClr val="CC0000"/>
            </a:solidFill>
            <a:miter lim="800000"/>
            <a:headEnd/>
            <a:tailEnd/>
          </a:ln>
          <a:effectLst>
            <a:outerShdw dist="89803" dir="2700000" algn="ctr" rotWithShape="0">
              <a:schemeClr val="bg2"/>
            </a:outerShdw>
          </a:effectLst>
        </p:spPr>
        <p:txBody>
          <a:bodyPr wrap="none" lIns="180000" tIns="180000" rIns="180000" bIns="180000" anchor="t" anchorCtr="0"/>
          <a:lstStyle/>
          <a:p>
            <a:pPr>
              <a:spcBef>
                <a:spcPts val="300"/>
              </a:spcBef>
              <a:defRPr/>
            </a:pPr>
            <a:r>
              <a:rPr lang="en-GB" sz="1800" b="1" dirty="0" smtClean="0">
                <a:latin typeface="Courier New" pitchFamily="49" charset="0"/>
                <a:cs typeface="Courier New" pitchFamily="49" charset="0"/>
              </a:rPr>
              <a:t>01   READ X</a:t>
            </a:r>
          </a:p>
          <a:p>
            <a:pPr>
              <a:spcBef>
                <a:spcPts val="300"/>
              </a:spcBef>
              <a:defRPr/>
            </a:pPr>
            <a:r>
              <a:rPr lang="en-GB" sz="1800" b="1" dirty="0" smtClean="0">
                <a:latin typeface="Courier New" pitchFamily="49" charset="0"/>
                <a:cs typeface="Courier New" pitchFamily="49" charset="0"/>
              </a:rPr>
              <a:t>02   READ Y</a:t>
            </a:r>
          </a:p>
          <a:p>
            <a:pPr>
              <a:spcBef>
                <a:spcPts val="300"/>
              </a:spcBef>
              <a:defRPr/>
            </a:pPr>
            <a:r>
              <a:rPr lang="en-GB" sz="1800" b="1" dirty="0" smtClean="0">
                <a:latin typeface="Courier New" pitchFamily="49" charset="0"/>
                <a:cs typeface="Courier New" pitchFamily="49" charset="0"/>
              </a:rPr>
              <a:t>03   If X &gt; 0 Then</a:t>
            </a:r>
          </a:p>
          <a:p>
            <a:pPr>
              <a:spcBef>
                <a:spcPts val="300"/>
              </a:spcBef>
              <a:defRPr/>
            </a:pPr>
            <a:r>
              <a:rPr lang="en-GB" sz="1800" b="1" dirty="0" smtClean="0">
                <a:latin typeface="Courier New" pitchFamily="49" charset="0"/>
                <a:cs typeface="Courier New" pitchFamily="49" charset="0"/>
              </a:rPr>
              <a:t>04       PRINT "X positive"</a:t>
            </a:r>
          </a:p>
          <a:p>
            <a:pPr>
              <a:spcBef>
                <a:spcPts val="300"/>
              </a:spcBef>
              <a:defRPr/>
            </a:pPr>
            <a:r>
              <a:rPr lang="en-GB" sz="1800" b="1" dirty="0" smtClean="0">
                <a:latin typeface="Courier New" pitchFamily="49" charset="0"/>
                <a:cs typeface="Courier New" pitchFamily="49" charset="0"/>
              </a:rPr>
              <a:t>05   Else</a:t>
            </a:r>
          </a:p>
          <a:p>
            <a:pPr>
              <a:spcBef>
                <a:spcPts val="300"/>
              </a:spcBef>
              <a:defRPr/>
            </a:pPr>
            <a:r>
              <a:rPr lang="en-GB" sz="1800" b="1" dirty="0" smtClean="0">
                <a:latin typeface="Courier New" pitchFamily="49" charset="0"/>
                <a:cs typeface="Courier New" pitchFamily="49" charset="0"/>
              </a:rPr>
              <a:t>06       PRINT "X negative"</a:t>
            </a:r>
          </a:p>
          <a:p>
            <a:pPr>
              <a:spcBef>
                <a:spcPts val="300"/>
              </a:spcBef>
              <a:defRPr/>
            </a:pPr>
            <a:r>
              <a:rPr lang="en-GB" sz="1800" b="1" dirty="0" smtClean="0">
                <a:latin typeface="Courier New" pitchFamily="49" charset="0"/>
                <a:cs typeface="Courier New" pitchFamily="49" charset="0"/>
              </a:rPr>
              <a:t>07   End If</a:t>
            </a:r>
          </a:p>
          <a:p>
            <a:pPr>
              <a:spcBef>
                <a:spcPts val="300"/>
              </a:spcBef>
              <a:defRPr/>
            </a:pPr>
            <a:r>
              <a:rPr lang="en-GB" sz="1800" b="1" dirty="0" smtClean="0">
                <a:latin typeface="Courier New" pitchFamily="49" charset="0"/>
                <a:cs typeface="Courier New" pitchFamily="49" charset="0"/>
              </a:rPr>
              <a:t>08   If X &gt; Y Then</a:t>
            </a:r>
          </a:p>
          <a:p>
            <a:pPr>
              <a:spcBef>
                <a:spcPts val="300"/>
              </a:spcBef>
              <a:defRPr/>
            </a:pPr>
            <a:r>
              <a:rPr lang="en-GB" sz="1800" b="1" dirty="0" smtClean="0">
                <a:latin typeface="Courier New" pitchFamily="49" charset="0"/>
                <a:cs typeface="Courier New" pitchFamily="49" charset="0"/>
              </a:rPr>
              <a:t>09       PRINT "X more than Y"</a:t>
            </a:r>
          </a:p>
          <a:p>
            <a:pPr>
              <a:spcBef>
                <a:spcPts val="300"/>
              </a:spcBef>
              <a:defRPr/>
            </a:pPr>
            <a:r>
              <a:rPr lang="en-GB" sz="1800" b="1" dirty="0" smtClean="0">
                <a:latin typeface="Courier New" pitchFamily="49" charset="0"/>
                <a:cs typeface="Courier New" pitchFamily="49" charset="0"/>
              </a:rPr>
              <a:t>10   Else</a:t>
            </a:r>
          </a:p>
          <a:p>
            <a:pPr>
              <a:spcBef>
                <a:spcPts val="300"/>
              </a:spcBef>
              <a:defRPr/>
            </a:pPr>
            <a:r>
              <a:rPr lang="en-GB" sz="1800" b="1" dirty="0" smtClean="0">
                <a:latin typeface="Courier New" pitchFamily="49" charset="0"/>
                <a:cs typeface="Courier New" pitchFamily="49" charset="0"/>
              </a:rPr>
              <a:t>11       PRINT "X not more than Y"</a:t>
            </a:r>
          </a:p>
          <a:p>
            <a:pPr>
              <a:spcBef>
                <a:spcPts val="300"/>
              </a:spcBef>
              <a:defRPr/>
            </a:pPr>
            <a:r>
              <a:rPr lang="en-GB" sz="1800" b="1" dirty="0" smtClean="0">
                <a:latin typeface="Courier New" pitchFamily="49" charset="0"/>
                <a:cs typeface="Courier New" pitchFamily="49" charset="0"/>
              </a:rPr>
              <a:t>12   End If</a:t>
            </a:r>
          </a:p>
        </p:txBody>
      </p:sp>
    </p:spTree>
    <p:extLst>
      <p:ext uri="{BB962C8B-B14F-4D97-AF65-F5344CB8AC3E}">
        <p14:creationId xmlns:p14="http://schemas.microsoft.com/office/powerpoint/2010/main" val="29911324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180000" y="1079999"/>
            <a:ext cx="8820000" cy="5559951"/>
          </a:xfrm>
        </p:spPr>
        <p:txBody>
          <a:bodyPr>
            <a:normAutofit lnSpcReduction="10000"/>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pPr marL="0" indent="0">
              <a:buNone/>
            </a:pPr>
            <a:endParaRPr lang="en-GB" dirty="0"/>
          </a:p>
          <a:p>
            <a:pPr marL="0" indent="0">
              <a:buNone/>
            </a:pPr>
            <a:r>
              <a:rPr lang="en-GB" dirty="0" smtClean="0"/>
              <a:t/>
            </a:r>
            <a:br>
              <a:rPr lang="en-GB" dirty="0" smtClean="0"/>
            </a:br>
            <a:endParaRPr lang="en-GB" dirty="0" smtClean="0"/>
          </a:p>
          <a:p>
            <a:r>
              <a:rPr lang="en-GB" dirty="0" smtClean="0"/>
              <a:t>What is the minimum number of tests needed to achieve</a:t>
            </a:r>
          </a:p>
          <a:p>
            <a:pPr lvl="1"/>
            <a:r>
              <a:rPr lang="en-GB" dirty="0" smtClean="0"/>
              <a:t>100% statement coverage?</a:t>
            </a:r>
          </a:p>
          <a:p>
            <a:pPr lvl="1"/>
            <a:r>
              <a:rPr lang="en-GB" dirty="0" smtClean="0"/>
              <a:t>100% decision coverage?</a:t>
            </a:r>
          </a:p>
          <a:p>
            <a:r>
              <a:rPr lang="en-GB" dirty="0" smtClean="0"/>
              <a:t>What is the actual % statement and decision coverage </a:t>
            </a:r>
            <a:r>
              <a:rPr lang="en-GB" dirty="0"/>
              <a:t>achieved by a test case where </a:t>
            </a:r>
            <a:r>
              <a:rPr lang="en-GB" dirty="0" smtClean="0"/>
              <a:t>New_Customer_Count = 0?</a:t>
            </a:r>
            <a:endParaRPr lang="en-GB" dirty="0"/>
          </a:p>
        </p:txBody>
      </p:sp>
      <p:sp>
        <p:nvSpPr>
          <p:cNvPr id="4" name="Title 3"/>
          <p:cNvSpPr>
            <a:spLocks noGrp="1"/>
          </p:cNvSpPr>
          <p:nvPr>
            <p:ph type="title"/>
          </p:nvPr>
        </p:nvSpPr>
        <p:spPr/>
        <p:txBody>
          <a:bodyPr/>
          <a:lstStyle/>
          <a:p>
            <a:r>
              <a:rPr lang="en-US" dirty="0" smtClean="0"/>
              <a:t>White-box Exercise 5: Two Nested Decisions</a:t>
            </a:r>
            <a:endParaRPr lang="en-GB" dirty="0"/>
          </a:p>
        </p:txBody>
      </p:sp>
      <p:sp>
        <p:nvSpPr>
          <p:cNvPr id="27" name="Rectangle 27"/>
          <p:cNvSpPr>
            <a:spLocks noChangeArrowheads="1"/>
          </p:cNvSpPr>
          <p:nvPr/>
        </p:nvSpPr>
        <p:spPr bwMode="auto">
          <a:xfrm>
            <a:off x="640261" y="1041941"/>
            <a:ext cx="6435788" cy="3419527"/>
          </a:xfrm>
          <a:prstGeom prst="rect">
            <a:avLst/>
          </a:prstGeom>
          <a:solidFill>
            <a:schemeClr val="accent5">
              <a:lumMod val="90000"/>
            </a:schemeClr>
          </a:solidFill>
          <a:ln w="28575">
            <a:solidFill>
              <a:srgbClr val="CC0000"/>
            </a:solidFill>
            <a:miter lim="800000"/>
            <a:headEnd/>
            <a:tailEnd/>
          </a:ln>
          <a:effectLst>
            <a:outerShdw dist="89803" dir="2700000" algn="ctr" rotWithShape="0">
              <a:schemeClr val="bg2"/>
            </a:outerShdw>
          </a:effectLst>
        </p:spPr>
        <p:txBody>
          <a:bodyPr wrap="none" lIns="180000" tIns="180000" rIns="180000" bIns="180000" anchor="t" anchorCtr="0"/>
          <a:lstStyle/>
          <a:p>
            <a:pPr>
              <a:spcBef>
                <a:spcPts val="300"/>
              </a:spcBef>
              <a:defRPr/>
            </a:pPr>
            <a:r>
              <a:rPr lang="en-GB" sz="1800" b="1" dirty="0" smtClean="0">
                <a:latin typeface="Courier New" pitchFamily="49" charset="0"/>
                <a:cs typeface="Courier New" pitchFamily="49" charset="0"/>
              </a:rPr>
              <a:t>01   READ New_Customer_Count</a:t>
            </a:r>
          </a:p>
          <a:p>
            <a:pPr>
              <a:spcBef>
                <a:spcPts val="300"/>
              </a:spcBef>
              <a:defRPr/>
            </a:pPr>
            <a:r>
              <a:rPr lang="en-GB" sz="1800" b="1" dirty="0" smtClean="0">
                <a:latin typeface="Courier New" pitchFamily="49" charset="0"/>
                <a:cs typeface="Courier New" pitchFamily="49" charset="0"/>
              </a:rPr>
              <a:t>02   If New_Customer_Count = 0 Then</a:t>
            </a:r>
          </a:p>
          <a:p>
            <a:pPr>
              <a:spcBef>
                <a:spcPts val="300"/>
              </a:spcBef>
              <a:defRPr/>
            </a:pPr>
            <a:r>
              <a:rPr lang="en-GB" sz="1800" b="1" dirty="0" smtClean="0">
                <a:latin typeface="Courier New" pitchFamily="49" charset="0"/>
                <a:cs typeface="Courier New" pitchFamily="49" charset="0"/>
              </a:rPr>
              <a:t>03       DISPLAY "EMPTY FILE"</a:t>
            </a:r>
          </a:p>
          <a:p>
            <a:pPr>
              <a:spcBef>
                <a:spcPts val="300"/>
              </a:spcBef>
              <a:defRPr/>
            </a:pPr>
            <a:r>
              <a:rPr lang="en-GB" sz="1800" b="1" dirty="0" smtClean="0">
                <a:latin typeface="Courier New" pitchFamily="49" charset="0"/>
                <a:cs typeface="Courier New" pitchFamily="49" charset="0"/>
              </a:rPr>
              <a:t>04   Else</a:t>
            </a:r>
          </a:p>
          <a:p>
            <a:pPr>
              <a:spcBef>
                <a:spcPts val="300"/>
              </a:spcBef>
              <a:defRPr/>
            </a:pPr>
            <a:r>
              <a:rPr lang="en-GB" sz="1800" b="1" dirty="0" smtClean="0">
                <a:latin typeface="Courier New" pitchFamily="49" charset="0"/>
                <a:cs typeface="Courier New" pitchFamily="49" charset="0"/>
              </a:rPr>
              <a:t>05       If New_Customer_Count &gt; 100 Then</a:t>
            </a:r>
          </a:p>
          <a:p>
            <a:pPr>
              <a:spcBef>
                <a:spcPts val="300"/>
              </a:spcBef>
              <a:defRPr/>
            </a:pPr>
            <a:r>
              <a:rPr lang="en-GB" sz="1800" b="1" dirty="0" smtClean="0">
                <a:latin typeface="Courier New" pitchFamily="49" charset="0"/>
                <a:cs typeface="Courier New" pitchFamily="49" charset="0"/>
              </a:rPr>
              <a:t>06           DISPLAY "TARGET REACHED"</a:t>
            </a:r>
          </a:p>
          <a:p>
            <a:pPr>
              <a:spcBef>
                <a:spcPts val="300"/>
              </a:spcBef>
              <a:defRPr/>
            </a:pPr>
            <a:r>
              <a:rPr lang="en-GB" sz="1800" b="1" dirty="0" smtClean="0">
                <a:latin typeface="Courier New" pitchFamily="49" charset="0"/>
                <a:cs typeface="Courier New" pitchFamily="49" charset="0"/>
              </a:rPr>
              <a:t>07       Else</a:t>
            </a:r>
          </a:p>
          <a:p>
            <a:pPr>
              <a:spcBef>
                <a:spcPts val="300"/>
              </a:spcBef>
              <a:defRPr/>
            </a:pPr>
            <a:r>
              <a:rPr lang="en-GB" sz="1800" b="1" dirty="0" smtClean="0">
                <a:latin typeface="Courier New" pitchFamily="49" charset="0"/>
                <a:cs typeface="Courier New" pitchFamily="49" charset="0"/>
              </a:rPr>
              <a:t>08           DISPLAY "TARGET NOT REACHED"</a:t>
            </a:r>
          </a:p>
          <a:p>
            <a:pPr>
              <a:spcBef>
                <a:spcPts val="300"/>
              </a:spcBef>
              <a:defRPr/>
            </a:pPr>
            <a:r>
              <a:rPr lang="en-GB" sz="1800" b="1" dirty="0" smtClean="0">
                <a:latin typeface="Courier New" pitchFamily="49" charset="0"/>
                <a:cs typeface="Courier New" pitchFamily="49" charset="0"/>
              </a:rPr>
              <a:t>09       End If</a:t>
            </a:r>
          </a:p>
          <a:p>
            <a:pPr>
              <a:spcBef>
                <a:spcPts val="300"/>
              </a:spcBef>
              <a:defRPr/>
            </a:pPr>
            <a:r>
              <a:rPr lang="en-GB" sz="1800" b="1" dirty="0" smtClean="0">
                <a:latin typeface="Courier New" pitchFamily="49" charset="0"/>
                <a:cs typeface="Courier New" pitchFamily="49" charset="0"/>
              </a:rPr>
              <a:t>10   End If</a:t>
            </a:r>
          </a:p>
        </p:txBody>
      </p:sp>
    </p:spTree>
    <p:extLst>
      <p:ext uri="{BB962C8B-B14F-4D97-AF65-F5344CB8AC3E}">
        <p14:creationId xmlns:p14="http://schemas.microsoft.com/office/powerpoint/2010/main" val="35320764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What is the minimum number of tests needed to achieve</a:t>
            </a:r>
          </a:p>
          <a:p>
            <a:pPr lvl="1"/>
            <a:r>
              <a:rPr lang="en-GB" dirty="0" smtClean="0"/>
              <a:t>100% statement coverage?</a:t>
            </a:r>
          </a:p>
          <a:p>
            <a:pPr lvl="1"/>
            <a:r>
              <a:rPr lang="en-GB" dirty="0" smtClean="0"/>
              <a:t>100% decision coverage?</a:t>
            </a:r>
          </a:p>
        </p:txBody>
      </p:sp>
      <p:sp>
        <p:nvSpPr>
          <p:cNvPr id="4" name="Title 3"/>
          <p:cNvSpPr>
            <a:spLocks noGrp="1"/>
          </p:cNvSpPr>
          <p:nvPr>
            <p:ph type="title"/>
          </p:nvPr>
        </p:nvSpPr>
        <p:spPr/>
        <p:txBody>
          <a:bodyPr/>
          <a:lstStyle/>
          <a:p>
            <a:r>
              <a:rPr lang="en-US" dirty="0" smtClean="0"/>
              <a:t>White-box Exercise 6: In English</a:t>
            </a:r>
            <a:endParaRPr lang="en-GB" dirty="0"/>
          </a:p>
        </p:txBody>
      </p:sp>
      <p:sp>
        <p:nvSpPr>
          <p:cNvPr id="27" name="Rectangle 27"/>
          <p:cNvSpPr>
            <a:spLocks noChangeArrowheads="1"/>
          </p:cNvSpPr>
          <p:nvPr/>
        </p:nvSpPr>
        <p:spPr bwMode="auto">
          <a:xfrm>
            <a:off x="640262" y="1182613"/>
            <a:ext cx="5830876" cy="2314213"/>
          </a:xfrm>
          <a:prstGeom prst="rect">
            <a:avLst/>
          </a:prstGeom>
          <a:solidFill>
            <a:schemeClr val="accent5">
              <a:lumMod val="90000"/>
            </a:schemeClr>
          </a:solidFill>
          <a:ln w="28575">
            <a:solidFill>
              <a:srgbClr val="CC0000"/>
            </a:solidFill>
            <a:miter lim="800000"/>
            <a:headEnd/>
            <a:tailEnd/>
          </a:ln>
          <a:effectLst>
            <a:outerShdw dist="89803" dir="2700000" algn="ctr" rotWithShape="0">
              <a:schemeClr val="bg2"/>
            </a:outerShdw>
          </a:effectLst>
        </p:spPr>
        <p:txBody>
          <a:bodyPr wrap="square" lIns="180000" tIns="180000" rIns="180000" bIns="180000" anchor="t" anchorCtr="0"/>
          <a:lstStyle/>
          <a:p>
            <a:pPr algn="ctr">
              <a:spcBef>
                <a:spcPts val="600"/>
              </a:spcBef>
              <a:defRPr/>
            </a:pPr>
            <a:r>
              <a:rPr lang="en-GB" sz="2000" b="1" dirty="0" smtClean="0">
                <a:latin typeface="+mj-lt"/>
                <a:cs typeface="Courier New" pitchFamily="49" charset="0"/>
              </a:rPr>
              <a:t>Requirements</a:t>
            </a:r>
          </a:p>
          <a:p>
            <a:pPr>
              <a:spcBef>
                <a:spcPts val="600"/>
              </a:spcBef>
              <a:defRPr/>
            </a:pPr>
            <a:r>
              <a:rPr lang="en-GB" sz="2000" dirty="0" smtClean="0">
                <a:latin typeface="+mj-lt"/>
                <a:cs typeface="Courier New" pitchFamily="49" charset="0"/>
              </a:rPr>
              <a:t>A customer is ordering goods online.</a:t>
            </a:r>
          </a:p>
          <a:p>
            <a:pPr>
              <a:spcBef>
                <a:spcPts val="600"/>
              </a:spcBef>
              <a:defRPr/>
            </a:pPr>
            <a:r>
              <a:rPr lang="en-GB" sz="2000" dirty="0" smtClean="0">
                <a:latin typeface="+mj-lt"/>
                <a:cs typeface="Courier New" pitchFamily="49" charset="0"/>
              </a:rPr>
              <a:t>If the customer spends more than £100, then the postage is free.  Otherwise postage costs £10 if the order weighs more than 2kg, or £5 for any other weight.</a:t>
            </a:r>
          </a:p>
        </p:txBody>
      </p:sp>
    </p:spTree>
    <p:extLst>
      <p:ext uri="{BB962C8B-B14F-4D97-AF65-F5344CB8AC3E}">
        <p14:creationId xmlns:p14="http://schemas.microsoft.com/office/powerpoint/2010/main" val="41859374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r>
              <a:rPr lang="en-US" dirty="0" smtClean="0"/>
              <a:t>Counting paths doesn’t work the same way for loops</a:t>
            </a:r>
          </a:p>
          <a:p>
            <a:r>
              <a:rPr lang="en-US" dirty="0" smtClean="0"/>
              <a:t>If decision outcome is True, then control loops back into decision</a:t>
            </a:r>
          </a:p>
          <a:p>
            <a:pPr lvl="1"/>
            <a:r>
              <a:rPr lang="en-US" dirty="0" smtClean="0"/>
              <a:t>So there are 2 control lines flowing into the decision diamond</a:t>
            </a:r>
          </a:p>
          <a:p>
            <a:pPr lvl="1"/>
            <a:r>
              <a:rPr lang="en-US" dirty="0" smtClean="0"/>
              <a:t>Eventually decision outcome will be False</a:t>
            </a:r>
          </a:p>
          <a:p>
            <a:r>
              <a:rPr lang="en-US" dirty="0" smtClean="0"/>
              <a:t>Just one test value can achieve 100% </a:t>
            </a:r>
            <a:br>
              <a:rPr lang="en-US" dirty="0" smtClean="0"/>
            </a:br>
            <a:r>
              <a:rPr lang="en-US" dirty="0" smtClean="0"/>
              <a:t>coverage of both statements and decisions</a:t>
            </a:r>
            <a:endParaRPr lang="en-GB" dirty="0" smtClean="0"/>
          </a:p>
          <a:p>
            <a:endParaRPr lang="en-GB" dirty="0"/>
          </a:p>
        </p:txBody>
      </p:sp>
      <p:sp>
        <p:nvSpPr>
          <p:cNvPr id="9256" name="Rectangle 52"/>
          <p:cNvSpPr>
            <a:spLocks noGrp="1" noChangeArrowheads="1"/>
          </p:cNvSpPr>
          <p:nvPr>
            <p:ph type="title"/>
          </p:nvPr>
        </p:nvSpPr>
        <p:spPr/>
        <p:txBody>
          <a:bodyPr/>
          <a:lstStyle/>
          <a:p>
            <a:r>
              <a:rPr lang="en-GB" dirty="0" smtClean="0"/>
              <a:t>Loops</a:t>
            </a:r>
          </a:p>
        </p:txBody>
      </p:sp>
      <p:sp>
        <p:nvSpPr>
          <p:cNvPr id="58" name="Rectangle 27"/>
          <p:cNvSpPr>
            <a:spLocks noChangeArrowheads="1"/>
          </p:cNvSpPr>
          <p:nvPr/>
        </p:nvSpPr>
        <p:spPr bwMode="auto">
          <a:xfrm>
            <a:off x="1333574" y="3714709"/>
            <a:ext cx="3607685" cy="2133399"/>
          </a:xfrm>
          <a:prstGeom prst="rect">
            <a:avLst/>
          </a:prstGeom>
          <a:solidFill>
            <a:schemeClr val="accent5">
              <a:lumMod val="90000"/>
            </a:schemeClr>
          </a:solidFill>
          <a:ln w="28575">
            <a:solidFill>
              <a:srgbClr val="CC0000"/>
            </a:solidFill>
            <a:miter lim="800000"/>
            <a:headEnd/>
            <a:tailEnd/>
          </a:ln>
          <a:effectLst>
            <a:outerShdw dist="89803" dir="2700000" algn="ctr" rotWithShape="0">
              <a:schemeClr val="bg2"/>
            </a:outerShdw>
          </a:effectLst>
        </p:spPr>
        <p:txBody>
          <a:bodyPr wrap="none" lIns="180000" tIns="180000" rIns="180000" bIns="180000" anchor="t" anchorCtr="0"/>
          <a:lstStyle/>
          <a:p>
            <a:pPr>
              <a:spcBef>
                <a:spcPts val="600"/>
              </a:spcBef>
              <a:defRPr/>
            </a:pPr>
            <a:r>
              <a:rPr lang="en-GB" sz="1800" b="1" dirty="0" smtClean="0">
                <a:latin typeface="Courier New" pitchFamily="49" charset="0"/>
                <a:cs typeface="Courier New" pitchFamily="49" charset="0"/>
              </a:rPr>
              <a:t>01   READ X</a:t>
            </a:r>
          </a:p>
          <a:p>
            <a:pPr>
              <a:spcBef>
                <a:spcPts val="600"/>
              </a:spcBef>
              <a:defRPr/>
            </a:pPr>
            <a:r>
              <a:rPr lang="en-GB" sz="1800" b="1" dirty="0" smtClean="0">
                <a:latin typeface="Courier New" pitchFamily="49" charset="0"/>
                <a:cs typeface="Courier New" pitchFamily="49" charset="0"/>
              </a:rPr>
              <a:t>02   While X &lt; 100 Then</a:t>
            </a:r>
          </a:p>
          <a:p>
            <a:pPr>
              <a:spcBef>
                <a:spcPts val="600"/>
              </a:spcBef>
              <a:defRPr/>
            </a:pPr>
            <a:r>
              <a:rPr lang="en-GB" sz="1800" b="1" dirty="0" smtClean="0">
                <a:latin typeface="Courier New" pitchFamily="49" charset="0"/>
                <a:cs typeface="Courier New" pitchFamily="49" charset="0"/>
              </a:rPr>
              <a:t>03       X = X + 1</a:t>
            </a:r>
          </a:p>
          <a:p>
            <a:pPr>
              <a:spcBef>
                <a:spcPts val="600"/>
              </a:spcBef>
              <a:defRPr/>
            </a:pPr>
            <a:r>
              <a:rPr lang="en-GB" sz="1800" b="1" dirty="0" smtClean="0">
                <a:latin typeface="Courier New" pitchFamily="49" charset="0"/>
                <a:cs typeface="Courier New" pitchFamily="49" charset="0"/>
              </a:rPr>
              <a:t>04   End Loop</a:t>
            </a:r>
          </a:p>
          <a:p>
            <a:pPr>
              <a:spcBef>
                <a:spcPts val="600"/>
              </a:spcBef>
              <a:defRPr/>
            </a:pPr>
            <a:r>
              <a:rPr lang="en-GB" sz="1800" b="1" dirty="0" smtClean="0">
                <a:latin typeface="Courier New" pitchFamily="49" charset="0"/>
                <a:cs typeface="Courier New" pitchFamily="49" charset="0"/>
              </a:rPr>
              <a:t>05   PRINT X</a:t>
            </a:r>
          </a:p>
        </p:txBody>
      </p:sp>
      <p:grpSp>
        <p:nvGrpSpPr>
          <p:cNvPr id="23" name="Group 22"/>
          <p:cNvGrpSpPr/>
          <p:nvPr/>
        </p:nvGrpSpPr>
        <p:grpSpPr>
          <a:xfrm>
            <a:off x="6482230" y="2366008"/>
            <a:ext cx="1944217" cy="4248471"/>
            <a:chOff x="6482230" y="2425968"/>
            <a:chExt cx="1944217" cy="4248471"/>
          </a:xfrm>
        </p:grpSpPr>
        <p:sp>
          <p:nvSpPr>
            <p:cNvPr id="24" name="AutoShape 13"/>
            <p:cNvSpPr>
              <a:spLocks noChangeAspect="1" noChangeArrowheads="1"/>
            </p:cNvSpPr>
            <p:nvPr/>
          </p:nvSpPr>
          <p:spPr bwMode="auto">
            <a:xfrm>
              <a:off x="6754630" y="3191302"/>
              <a:ext cx="864000" cy="863944"/>
            </a:xfrm>
            <a:prstGeom prst="diamond">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nchorCtr="0"/>
            <a:lstStyle/>
            <a:p>
              <a:pPr algn="ctr"/>
              <a:r>
                <a:rPr lang="en-US" sz="1400" dirty="0" smtClean="0"/>
                <a:t>X &lt; 100</a:t>
              </a:r>
              <a:endParaRPr lang="en-US" sz="1400" dirty="0"/>
            </a:p>
          </p:txBody>
        </p:sp>
        <p:sp>
          <p:nvSpPr>
            <p:cNvPr id="25" name="Text Box 20"/>
            <p:cNvSpPr txBox="1">
              <a:spLocks noChangeArrowheads="1"/>
            </p:cNvSpPr>
            <p:nvPr/>
          </p:nvSpPr>
          <p:spPr bwMode="auto">
            <a:xfrm>
              <a:off x="6923788" y="4005291"/>
              <a:ext cx="285944" cy="30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eaLnBrk="1" hangingPunct="1"/>
              <a:r>
                <a:rPr lang="en-GB" sz="1400" b="1" dirty="0" smtClean="0">
                  <a:solidFill>
                    <a:schemeClr val="tx1"/>
                  </a:solidFill>
                  <a:cs typeface="Arial" charset="0"/>
                </a:rPr>
                <a:t>T</a:t>
              </a:r>
              <a:endParaRPr lang="en-GB" sz="1400" b="1" dirty="0">
                <a:solidFill>
                  <a:schemeClr val="tx1"/>
                </a:solidFill>
                <a:cs typeface="Arial" charset="0"/>
              </a:endParaRPr>
            </a:p>
          </p:txBody>
        </p:sp>
        <p:sp>
          <p:nvSpPr>
            <p:cNvPr id="26" name="Text Box 21"/>
            <p:cNvSpPr txBox="1">
              <a:spLocks noChangeArrowheads="1"/>
            </p:cNvSpPr>
            <p:nvPr/>
          </p:nvSpPr>
          <p:spPr bwMode="auto">
            <a:xfrm>
              <a:off x="6482230" y="3361387"/>
              <a:ext cx="285944" cy="30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eaLnBrk="1" hangingPunct="1"/>
              <a:r>
                <a:rPr lang="en-GB" sz="1400" b="1" dirty="0" smtClean="0">
                  <a:solidFill>
                    <a:schemeClr val="tx1"/>
                  </a:solidFill>
                  <a:cs typeface="Arial" charset="0"/>
                </a:rPr>
                <a:t>F</a:t>
              </a:r>
              <a:endParaRPr lang="en-GB" sz="1400" b="1" dirty="0">
                <a:solidFill>
                  <a:schemeClr val="tx1"/>
                </a:solidFill>
                <a:cs typeface="Arial" charset="0"/>
              </a:endParaRPr>
            </a:p>
          </p:txBody>
        </p:sp>
        <p:cxnSp>
          <p:nvCxnSpPr>
            <p:cNvPr id="27" name="Elbow Connector 26"/>
            <p:cNvCxnSpPr>
              <a:stCxn id="24" idx="3"/>
            </p:cNvCxnSpPr>
            <p:nvPr/>
          </p:nvCxnSpPr>
          <p:spPr bwMode="auto">
            <a:xfrm flipH="1">
              <a:off x="7186630" y="3623274"/>
              <a:ext cx="432000" cy="1575002"/>
            </a:xfrm>
            <a:prstGeom prst="bentConnector4">
              <a:avLst>
                <a:gd name="adj1" fmla="val -147726"/>
                <a:gd name="adj2" fmla="val 100603"/>
              </a:avLst>
            </a:prstGeom>
            <a:ln w="19050">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sp>
          <p:nvSpPr>
            <p:cNvPr id="28" name="Text Box 12"/>
            <p:cNvSpPr txBox="1">
              <a:spLocks noChangeArrowheads="1"/>
            </p:cNvSpPr>
            <p:nvPr/>
          </p:nvSpPr>
          <p:spPr bwMode="auto">
            <a:xfrm>
              <a:off x="6754630" y="4304423"/>
              <a:ext cx="864000" cy="432016"/>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400" dirty="0" smtClean="0">
                  <a:solidFill>
                    <a:schemeClr val="tx1"/>
                  </a:solidFill>
                  <a:cs typeface="Arial" charset="0"/>
                </a:rPr>
                <a:t>X = X + 1</a:t>
              </a:r>
              <a:endParaRPr lang="en-GB" sz="1400" dirty="0">
                <a:solidFill>
                  <a:schemeClr val="tx1"/>
                </a:solidFill>
                <a:cs typeface="Arial" charset="0"/>
              </a:endParaRPr>
            </a:p>
          </p:txBody>
        </p:sp>
        <p:cxnSp>
          <p:nvCxnSpPr>
            <p:cNvPr id="29" name="Straight Connector 28"/>
            <p:cNvCxnSpPr>
              <a:stCxn id="28" idx="2"/>
            </p:cNvCxnSpPr>
            <p:nvPr/>
          </p:nvCxnSpPr>
          <p:spPr bwMode="auto">
            <a:xfrm>
              <a:off x="7186630" y="4736439"/>
              <a:ext cx="0" cy="46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2"/>
              <a:endCxn id="28" idx="0"/>
            </p:cNvCxnSpPr>
            <p:nvPr/>
          </p:nvCxnSpPr>
          <p:spPr bwMode="auto">
            <a:xfrm>
              <a:off x="7186630" y="4055246"/>
              <a:ext cx="0" cy="2491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 Box 12"/>
            <p:cNvSpPr txBox="1">
              <a:spLocks noChangeArrowheads="1"/>
            </p:cNvSpPr>
            <p:nvPr/>
          </p:nvSpPr>
          <p:spPr bwMode="auto">
            <a:xfrm>
              <a:off x="6754630" y="2569318"/>
              <a:ext cx="864000" cy="432016"/>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400" dirty="0">
                  <a:solidFill>
                    <a:schemeClr val="tx1"/>
                  </a:solidFill>
                  <a:cs typeface="Arial" charset="0"/>
                </a:rPr>
                <a:t>READ </a:t>
              </a:r>
              <a:r>
                <a:rPr lang="en-GB" sz="1400" dirty="0" smtClean="0">
                  <a:solidFill>
                    <a:schemeClr val="tx1"/>
                  </a:solidFill>
                  <a:cs typeface="Arial" charset="0"/>
                </a:rPr>
                <a:t>X</a:t>
              </a:r>
              <a:endParaRPr lang="en-GB" sz="1400" dirty="0">
                <a:solidFill>
                  <a:schemeClr val="tx1"/>
                </a:solidFill>
                <a:cs typeface="Arial" charset="0"/>
              </a:endParaRPr>
            </a:p>
          </p:txBody>
        </p:sp>
        <p:sp>
          <p:nvSpPr>
            <p:cNvPr id="32" name="Text Box 12"/>
            <p:cNvSpPr txBox="1">
              <a:spLocks noChangeArrowheads="1"/>
            </p:cNvSpPr>
            <p:nvPr/>
          </p:nvSpPr>
          <p:spPr bwMode="auto">
            <a:xfrm>
              <a:off x="6754630" y="6026368"/>
              <a:ext cx="864000" cy="432016"/>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400" dirty="0">
                  <a:solidFill>
                    <a:schemeClr val="tx1"/>
                  </a:solidFill>
                  <a:cs typeface="Arial" charset="0"/>
                </a:rPr>
                <a:t>PRINT </a:t>
              </a:r>
              <a:r>
                <a:rPr lang="en-GB" sz="1400" dirty="0" smtClean="0">
                  <a:solidFill>
                    <a:schemeClr val="tx1"/>
                  </a:solidFill>
                  <a:cs typeface="Arial" charset="0"/>
                </a:rPr>
                <a:t>X</a:t>
              </a:r>
              <a:endParaRPr lang="en-GB" sz="1400" dirty="0">
                <a:solidFill>
                  <a:schemeClr val="tx1"/>
                </a:solidFill>
                <a:cs typeface="Arial" charset="0"/>
              </a:endParaRPr>
            </a:p>
          </p:txBody>
        </p:sp>
        <p:cxnSp>
          <p:nvCxnSpPr>
            <p:cNvPr id="33" name="Straight Connector 29"/>
            <p:cNvCxnSpPr>
              <a:cxnSpLocks noChangeShapeType="1"/>
              <a:stCxn id="31" idx="2"/>
              <a:endCxn id="24" idx="0"/>
            </p:cNvCxnSpPr>
            <p:nvPr/>
          </p:nvCxnSpPr>
          <p:spPr bwMode="auto">
            <a:xfrm>
              <a:off x="7186630" y="3001334"/>
              <a:ext cx="0" cy="189968"/>
            </a:xfrm>
            <a:prstGeom prst="line">
              <a:avLst/>
            </a:prstGeom>
            <a:no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Elbow Connector 33"/>
            <p:cNvCxnSpPr>
              <a:stCxn id="24" idx="1"/>
              <a:endCxn id="32" idx="0"/>
            </p:cNvCxnSpPr>
            <p:nvPr/>
          </p:nvCxnSpPr>
          <p:spPr bwMode="auto">
            <a:xfrm rot="10800000" flipH="1" flipV="1">
              <a:off x="6754630" y="3623274"/>
              <a:ext cx="432000" cy="2403094"/>
            </a:xfrm>
            <a:prstGeom prst="bentConnector4">
              <a:avLst>
                <a:gd name="adj1" fmla="val -108038"/>
                <a:gd name="adj2" fmla="val 84355"/>
              </a:avLst>
            </a:prstGeom>
            <a:solidFill>
              <a:srgbClr val="CCFFFF"/>
            </a:solidFill>
            <a:ln w="1905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Elbow Connector 34"/>
            <p:cNvCxnSpPr/>
            <p:nvPr/>
          </p:nvCxnSpPr>
          <p:spPr bwMode="auto">
            <a:xfrm rot="16200000" flipH="1">
              <a:off x="6258377" y="3138219"/>
              <a:ext cx="2880320" cy="1455817"/>
            </a:xfrm>
            <a:prstGeom prst="bentConnector3">
              <a:avLst>
                <a:gd name="adj1" fmla="val 100927"/>
              </a:avLst>
            </a:prstGeom>
            <a:solidFill>
              <a:srgbClr val="CCFFFF"/>
            </a:solidFill>
            <a:ln w="1587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Elbow Connector 35"/>
            <p:cNvCxnSpPr/>
            <p:nvPr/>
          </p:nvCxnSpPr>
          <p:spPr bwMode="auto">
            <a:xfrm rot="16200000" flipV="1">
              <a:off x="6985944" y="3865786"/>
              <a:ext cx="1944901" cy="936104"/>
            </a:xfrm>
            <a:prstGeom prst="bentConnector3">
              <a:avLst>
                <a:gd name="adj1" fmla="val 99954"/>
              </a:avLst>
            </a:prstGeom>
            <a:solidFill>
              <a:srgbClr val="CCFFFF"/>
            </a:solidFill>
            <a:ln w="1587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Elbow Connector 36"/>
            <p:cNvCxnSpPr/>
            <p:nvPr/>
          </p:nvCxnSpPr>
          <p:spPr bwMode="auto">
            <a:xfrm rot="16200000" flipH="1">
              <a:off x="7007325" y="3844404"/>
              <a:ext cx="1614106" cy="648072"/>
            </a:xfrm>
            <a:prstGeom prst="bentConnector3">
              <a:avLst>
                <a:gd name="adj1" fmla="val 101340"/>
              </a:avLst>
            </a:prstGeom>
            <a:solidFill>
              <a:srgbClr val="CCFFFF"/>
            </a:solidFill>
            <a:ln w="1587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p:nvPr/>
          </p:nvCxnSpPr>
          <p:spPr bwMode="auto">
            <a:xfrm rot="10800000">
              <a:off x="6482230" y="3722113"/>
              <a:ext cx="1656184" cy="1253381"/>
            </a:xfrm>
            <a:prstGeom prst="bentConnector3">
              <a:avLst>
                <a:gd name="adj1" fmla="val -35"/>
              </a:avLst>
            </a:prstGeom>
            <a:solidFill>
              <a:srgbClr val="CCFFFF"/>
            </a:solidFill>
            <a:ln w="1587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Elbow Connector 38"/>
            <p:cNvCxnSpPr/>
            <p:nvPr/>
          </p:nvCxnSpPr>
          <p:spPr bwMode="auto">
            <a:xfrm rot="16200000" flipH="1">
              <a:off x="5226846" y="4977497"/>
              <a:ext cx="2952327" cy="441558"/>
            </a:xfrm>
            <a:prstGeom prst="bentConnector3">
              <a:avLst>
                <a:gd name="adj1" fmla="val 70003"/>
              </a:avLst>
            </a:prstGeom>
            <a:solidFill>
              <a:srgbClr val="CCFFFF"/>
            </a:solidFill>
            <a:ln w="1587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dirty="0" smtClean="0">
                <a:latin typeface="Arial" charset="0"/>
                <a:cs typeface="Arial" charset="0"/>
              </a:rPr>
              <a:t>Test Development Process</a:t>
            </a:r>
          </a:p>
        </p:txBody>
      </p:sp>
      <p:sp>
        <p:nvSpPr>
          <p:cNvPr id="14361" name="Text Box 8"/>
          <p:cNvSpPr txBox="1">
            <a:spLocks noChangeArrowheads="1"/>
          </p:cNvSpPr>
          <p:nvPr/>
        </p:nvSpPr>
        <p:spPr bwMode="auto">
          <a:xfrm>
            <a:off x="1034268" y="1347247"/>
            <a:ext cx="1872000" cy="1260000"/>
          </a:xfrm>
          <a:prstGeom prst="foldedCorner">
            <a:avLst/>
          </a:prstGeom>
          <a:solidFill>
            <a:srgbClr val="CCFFFF"/>
          </a:solidFill>
          <a:ln w="25400">
            <a:solidFill>
              <a:srgbClr val="000000"/>
            </a:solidFill>
            <a:miter lim="800000"/>
            <a:headEnd/>
            <a:tailEnd/>
          </a:ln>
          <a:effectLst>
            <a:outerShdw blurRad="50800" dist="76200" dir="2700000" algn="tl" rotWithShape="0">
              <a:prstClr val="black">
                <a:alpha val="40000"/>
              </a:prstClr>
            </a:outerShdw>
          </a:effectLst>
          <a:extLst/>
        </p:spPr>
        <p:txBody>
          <a:bodyPr wrap="square" tIns="180000" anchor="ctr" anchorCtr="0">
            <a:no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GB" sz="2000" b="1" dirty="0">
                <a:solidFill>
                  <a:srgbClr val="005AA9"/>
                </a:solidFill>
              </a:rPr>
              <a:t>Test </a:t>
            </a:r>
            <a:r>
              <a:rPr lang="en-GB" sz="2000" b="1" dirty="0" smtClean="0">
                <a:solidFill>
                  <a:srgbClr val="005AA9"/>
                </a:solidFill>
              </a:rPr>
              <a:t>Basis</a:t>
            </a:r>
            <a:endParaRPr lang="en-GB" sz="2000" b="1" dirty="0">
              <a:solidFill>
                <a:srgbClr val="005AA9"/>
              </a:solidFill>
            </a:endParaRPr>
          </a:p>
        </p:txBody>
      </p:sp>
      <p:sp>
        <p:nvSpPr>
          <p:cNvPr id="14359" name="Text Box 14"/>
          <p:cNvSpPr txBox="1">
            <a:spLocks noChangeArrowheads="1"/>
          </p:cNvSpPr>
          <p:nvPr/>
        </p:nvSpPr>
        <p:spPr bwMode="auto">
          <a:xfrm>
            <a:off x="6385698" y="1347247"/>
            <a:ext cx="1872000" cy="1260000"/>
          </a:xfrm>
          <a:prstGeom prst="foldedCorner">
            <a:avLst/>
          </a:prstGeom>
          <a:solidFill>
            <a:srgbClr val="99CCFF"/>
          </a:solidFill>
          <a:ln w="25400">
            <a:solidFill>
              <a:srgbClr val="000000"/>
            </a:solidFill>
            <a:miter lim="800000"/>
            <a:headEnd/>
            <a:tailEnd/>
          </a:ln>
          <a:effectLst>
            <a:outerShdw blurRad="50800" dist="76200" dir="2700000" algn="tl" rotWithShape="0">
              <a:prstClr val="black">
                <a:alpha val="40000"/>
              </a:prstClr>
            </a:outerShdw>
          </a:effectLst>
          <a:extLst/>
        </p:spPr>
        <p:txBody>
          <a:bodyPr wrap="square" tIns="144000" anchor="ctr" anchorCtr="0">
            <a:no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GB" sz="2000" b="1" dirty="0">
                <a:solidFill>
                  <a:srgbClr val="005AA9"/>
                </a:solidFill>
              </a:rPr>
              <a:t>Test Design</a:t>
            </a:r>
          </a:p>
          <a:p>
            <a:pPr algn="ctr">
              <a:spcBef>
                <a:spcPts val="0"/>
              </a:spcBef>
            </a:pPr>
            <a:r>
              <a:rPr lang="en-GB" sz="2000" b="1" dirty="0">
                <a:solidFill>
                  <a:srgbClr val="005AA9"/>
                </a:solidFill>
              </a:rPr>
              <a:t>Specification</a:t>
            </a:r>
            <a:endParaRPr lang="en-US" sz="2000" b="1" dirty="0">
              <a:solidFill>
                <a:srgbClr val="005AA9"/>
              </a:solidFill>
            </a:endParaRPr>
          </a:p>
        </p:txBody>
      </p:sp>
      <p:sp>
        <p:nvSpPr>
          <p:cNvPr id="14341" name="Line 25"/>
          <p:cNvSpPr>
            <a:spLocks noChangeShapeType="1"/>
          </p:cNvSpPr>
          <p:nvPr/>
        </p:nvSpPr>
        <p:spPr bwMode="auto">
          <a:xfrm flipV="1">
            <a:off x="3136118" y="1874838"/>
            <a:ext cx="2905125" cy="0"/>
          </a:xfrm>
          <a:prstGeom prst="line">
            <a:avLst/>
          </a:prstGeom>
          <a:noFill/>
          <a:ln w="635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en-GB" dirty="0"/>
          </a:p>
        </p:txBody>
      </p:sp>
      <p:sp>
        <p:nvSpPr>
          <p:cNvPr id="14342" name="Line 28"/>
          <p:cNvSpPr>
            <a:spLocks noChangeShapeType="1"/>
          </p:cNvSpPr>
          <p:nvPr/>
        </p:nvSpPr>
        <p:spPr bwMode="auto">
          <a:xfrm flipH="1">
            <a:off x="3136118" y="2281238"/>
            <a:ext cx="2998788" cy="1316037"/>
          </a:xfrm>
          <a:prstGeom prst="line">
            <a:avLst/>
          </a:prstGeom>
          <a:noFill/>
          <a:ln w="635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en-GB" dirty="0"/>
          </a:p>
        </p:txBody>
      </p:sp>
      <p:sp>
        <p:nvSpPr>
          <p:cNvPr id="14343" name="Line 29"/>
          <p:cNvSpPr>
            <a:spLocks noChangeShapeType="1"/>
          </p:cNvSpPr>
          <p:nvPr/>
        </p:nvSpPr>
        <p:spPr bwMode="auto">
          <a:xfrm>
            <a:off x="3136118" y="4103688"/>
            <a:ext cx="3044825" cy="0"/>
          </a:xfrm>
          <a:prstGeom prst="line">
            <a:avLst/>
          </a:prstGeom>
          <a:noFill/>
          <a:ln w="635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en-GB" dirty="0"/>
          </a:p>
        </p:txBody>
      </p:sp>
      <p:sp>
        <p:nvSpPr>
          <p:cNvPr id="14357" name="Text Box 33"/>
          <p:cNvSpPr txBox="1">
            <a:spLocks noChangeAspect="1" noChangeArrowheads="1"/>
          </p:cNvSpPr>
          <p:nvPr/>
        </p:nvSpPr>
        <p:spPr bwMode="auto">
          <a:xfrm>
            <a:off x="3872463" y="5165724"/>
            <a:ext cx="1440000" cy="1440000"/>
          </a:xfrm>
          <a:prstGeom prst="ellipse">
            <a:avLst/>
          </a:prstGeom>
          <a:solidFill>
            <a:srgbClr val="FFCC00"/>
          </a:solidFill>
          <a:ln w="25400">
            <a:solidFill>
              <a:schemeClr val="tx1"/>
            </a:solidFill>
          </a:ln>
          <a:effectLst>
            <a:outerShdw blurRad="50800" dist="76200" dir="2700000" algn="tl" rotWithShape="0">
              <a:prstClr val="black">
                <a:alpha val="40000"/>
              </a:prstClr>
            </a:outerShdw>
          </a:effectLst>
          <a:extLst/>
        </p:spPr>
        <p:txBody>
          <a:bodyPr wrap="none" anchor="ctr" anchorCtr="1">
            <a:no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GB" sz="2000" b="1" dirty="0">
                <a:solidFill>
                  <a:srgbClr val="C00000"/>
                </a:solidFill>
              </a:rPr>
              <a:t>Test</a:t>
            </a:r>
          </a:p>
          <a:p>
            <a:pPr algn="ctr">
              <a:spcBef>
                <a:spcPts val="0"/>
              </a:spcBef>
            </a:pPr>
            <a:r>
              <a:rPr lang="en-GB" sz="2000" b="1" dirty="0">
                <a:solidFill>
                  <a:srgbClr val="C00000"/>
                </a:solidFill>
              </a:rPr>
              <a:t>Execution</a:t>
            </a:r>
            <a:endParaRPr lang="en-US" sz="2000" b="1" dirty="0">
              <a:solidFill>
                <a:srgbClr val="C00000"/>
              </a:solidFill>
            </a:endParaRPr>
          </a:p>
        </p:txBody>
      </p:sp>
      <p:sp>
        <p:nvSpPr>
          <p:cNvPr id="14345" name="Line 34"/>
          <p:cNvSpPr>
            <a:spLocks noChangeShapeType="1"/>
          </p:cNvSpPr>
          <p:nvPr/>
        </p:nvSpPr>
        <p:spPr bwMode="auto">
          <a:xfrm flipH="1">
            <a:off x="5254549" y="4592638"/>
            <a:ext cx="980367" cy="788987"/>
          </a:xfrm>
          <a:prstGeom prst="line">
            <a:avLst/>
          </a:prstGeom>
          <a:noFill/>
          <a:ln w="635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en-GB" dirty="0"/>
          </a:p>
        </p:txBody>
      </p:sp>
      <p:sp>
        <p:nvSpPr>
          <p:cNvPr id="14346" name="Text Box 17"/>
          <p:cNvSpPr txBox="1">
            <a:spLocks noChangeArrowheads="1"/>
          </p:cNvSpPr>
          <p:nvPr/>
        </p:nvSpPr>
        <p:spPr bwMode="gray">
          <a:xfrm>
            <a:off x="4008008" y="1662113"/>
            <a:ext cx="1168911" cy="400110"/>
          </a:xfrm>
          <a:prstGeom prst="rect">
            <a:avLst/>
          </a:prstGeom>
          <a:solidFill>
            <a:schemeClr val="bg1"/>
          </a:solidFill>
          <a:ln w="12700">
            <a:solidFill>
              <a:schemeClr val="bg1"/>
            </a:solidFill>
            <a:miter lim="800000"/>
            <a:headEnd/>
            <a:tailEnd/>
          </a:ln>
        </p:spPr>
        <p:txBody>
          <a:bodyPr wrap="non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r>
              <a:rPr lang="en-GB" sz="2000" b="1" i="1" dirty="0" smtClean="0">
                <a:solidFill>
                  <a:srgbClr val="C00000"/>
                </a:solidFill>
                <a:latin typeface="+mn-lt"/>
              </a:rPr>
              <a:t>Analyse</a:t>
            </a:r>
            <a:endParaRPr lang="en-GB" sz="2000" b="1" i="1" dirty="0">
              <a:solidFill>
                <a:srgbClr val="C00000"/>
              </a:solidFill>
              <a:latin typeface="+mn-lt"/>
            </a:endParaRPr>
          </a:p>
        </p:txBody>
      </p:sp>
      <p:sp>
        <p:nvSpPr>
          <p:cNvPr id="14347" name="Text Box 16"/>
          <p:cNvSpPr txBox="1">
            <a:spLocks noChangeArrowheads="1"/>
          </p:cNvSpPr>
          <p:nvPr/>
        </p:nvSpPr>
        <p:spPr bwMode="gray">
          <a:xfrm>
            <a:off x="3919936" y="2747963"/>
            <a:ext cx="1345054" cy="400110"/>
          </a:xfrm>
          <a:prstGeom prst="rect">
            <a:avLst/>
          </a:prstGeom>
          <a:solidFill>
            <a:schemeClr val="bg1"/>
          </a:solidFill>
          <a:ln w="12700">
            <a:solidFill>
              <a:schemeClr val="bg1"/>
            </a:solidFill>
            <a:miter lim="800000"/>
            <a:headEnd/>
            <a:tailEnd/>
          </a:ln>
        </p:spPr>
        <p:txBody>
          <a:bodyPr wrap="squar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r>
              <a:rPr lang="en-GB" sz="2000" b="1" i="1" dirty="0">
                <a:solidFill>
                  <a:srgbClr val="C00000"/>
                </a:solidFill>
                <a:latin typeface="+mn-lt"/>
              </a:rPr>
              <a:t>Design</a:t>
            </a:r>
          </a:p>
        </p:txBody>
      </p:sp>
      <p:sp>
        <p:nvSpPr>
          <p:cNvPr id="14348" name="Text Box 15"/>
          <p:cNvSpPr txBox="1">
            <a:spLocks noChangeArrowheads="1"/>
          </p:cNvSpPr>
          <p:nvPr/>
        </p:nvSpPr>
        <p:spPr bwMode="gray">
          <a:xfrm>
            <a:off x="3859731" y="3906838"/>
            <a:ext cx="1465466" cy="400110"/>
          </a:xfrm>
          <a:prstGeom prst="rect">
            <a:avLst/>
          </a:prstGeom>
          <a:solidFill>
            <a:schemeClr val="bg1"/>
          </a:solidFill>
          <a:ln w="12700">
            <a:solidFill>
              <a:schemeClr val="bg1"/>
            </a:solidFill>
            <a:miter lim="800000"/>
            <a:headEnd/>
            <a:tailEnd/>
          </a:ln>
        </p:spPr>
        <p:txBody>
          <a:bodyPr wrap="none">
            <a:sp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r>
              <a:rPr lang="en-GB" sz="2000" b="1" i="1" dirty="0" smtClean="0">
                <a:solidFill>
                  <a:srgbClr val="C00000"/>
                </a:solidFill>
                <a:latin typeface="+mn-lt"/>
              </a:rPr>
              <a:t>Implement</a:t>
            </a:r>
            <a:endParaRPr lang="en-GB" sz="2000" b="1" i="1" dirty="0">
              <a:solidFill>
                <a:srgbClr val="C00000"/>
              </a:solidFill>
              <a:latin typeface="+mn-lt"/>
            </a:endParaRPr>
          </a:p>
        </p:txBody>
      </p:sp>
      <p:sp>
        <p:nvSpPr>
          <p:cNvPr id="14355" name="Text Box 17"/>
          <p:cNvSpPr txBox="1">
            <a:spLocks noChangeArrowheads="1"/>
          </p:cNvSpPr>
          <p:nvPr/>
        </p:nvSpPr>
        <p:spPr bwMode="auto">
          <a:xfrm>
            <a:off x="1034268" y="3492043"/>
            <a:ext cx="1872000" cy="1260000"/>
          </a:xfrm>
          <a:prstGeom prst="foldedCorner">
            <a:avLst/>
          </a:prstGeom>
          <a:solidFill>
            <a:schemeClr val="tx2">
              <a:lumMod val="60000"/>
              <a:lumOff val="40000"/>
            </a:schemeClr>
          </a:solidFill>
          <a:ln w="25400">
            <a:solidFill>
              <a:srgbClr val="000000"/>
            </a:solidFill>
            <a:miter lim="800000"/>
            <a:headEnd/>
            <a:tailEnd/>
          </a:ln>
          <a:effectLst>
            <a:outerShdw blurRad="50800" dist="76200" dir="2700000" algn="tl" rotWithShape="0">
              <a:prstClr val="black">
                <a:alpha val="40000"/>
              </a:prstClr>
            </a:outerShdw>
          </a:effectLst>
          <a:extLst/>
        </p:spPr>
        <p:txBody>
          <a:bodyPr wrap="square" tIns="144000" anchor="ctr" anchorCtr="0">
            <a:no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GB" sz="2000" b="1" dirty="0">
                <a:solidFill>
                  <a:srgbClr val="000099"/>
                </a:solidFill>
              </a:rPr>
              <a:t>Test Case</a:t>
            </a:r>
          </a:p>
          <a:p>
            <a:pPr algn="ctr">
              <a:spcBef>
                <a:spcPts val="0"/>
              </a:spcBef>
            </a:pPr>
            <a:r>
              <a:rPr lang="en-GB" sz="2000" b="1" dirty="0">
                <a:solidFill>
                  <a:srgbClr val="000099"/>
                </a:solidFill>
              </a:rPr>
              <a:t>Specification</a:t>
            </a:r>
            <a:endParaRPr lang="en-US" sz="2000" b="1" dirty="0">
              <a:solidFill>
                <a:srgbClr val="000099"/>
              </a:solidFill>
            </a:endParaRPr>
          </a:p>
        </p:txBody>
      </p:sp>
      <p:sp>
        <p:nvSpPr>
          <p:cNvPr id="14351" name="Line 5"/>
          <p:cNvSpPr>
            <a:spLocks noChangeShapeType="1"/>
          </p:cNvSpPr>
          <p:nvPr/>
        </p:nvSpPr>
        <p:spPr bwMode="auto">
          <a:xfrm>
            <a:off x="7022319" y="4865688"/>
            <a:ext cx="50323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lstStyle/>
          <a:p>
            <a:endParaRPr lang="en-GB" dirty="0"/>
          </a:p>
        </p:txBody>
      </p:sp>
      <p:sp>
        <p:nvSpPr>
          <p:cNvPr id="14353" name="Text Box 20"/>
          <p:cNvSpPr txBox="1">
            <a:spLocks noChangeArrowheads="1"/>
          </p:cNvSpPr>
          <p:nvPr/>
        </p:nvSpPr>
        <p:spPr bwMode="auto">
          <a:xfrm>
            <a:off x="6385698" y="3492043"/>
            <a:ext cx="1872000" cy="1260000"/>
          </a:xfrm>
          <a:prstGeom prst="foldedCorner">
            <a:avLst/>
          </a:prstGeom>
          <a:solidFill>
            <a:srgbClr val="3366FF"/>
          </a:solidFill>
          <a:ln w="25400">
            <a:solidFill>
              <a:srgbClr val="000000"/>
            </a:solidFill>
            <a:miter lim="800000"/>
            <a:headEnd/>
            <a:tailEnd/>
          </a:ln>
          <a:effectLst>
            <a:outerShdw blurRad="50800" dist="76200" dir="2700000" algn="tl" rotWithShape="0">
              <a:prstClr val="black">
                <a:alpha val="40000"/>
              </a:prstClr>
            </a:outerShdw>
          </a:effectLst>
          <a:extLst/>
        </p:spPr>
        <p:txBody>
          <a:bodyPr wrap="square" tIns="108000" anchor="ctr" anchorCtr="0">
            <a:noAutofit/>
          </a:bodyPr>
          <a:lstStyle>
            <a:lvl1pPr eaLnBrk="0" hangingPunct="0">
              <a:defRPr sz="1000">
                <a:solidFill>
                  <a:schemeClr val="tx1"/>
                </a:solidFill>
                <a:latin typeface="Arial" charset="0"/>
                <a:cs typeface="Arial" charset="0"/>
              </a:defRPr>
            </a:lvl1pPr>
            <a:lvl2pPr marL="742950" indent="-285750" eaLnBrk="0" hangingPunct="0">
              <a:defRPr sz="1000">
                <a:solidFill>
                  <a:schemeClr val="tx1"/>
                </a:solidFill>
                <a:latin typeface="Arial" charset="0"/>
                <a:cs typeface="Arial" charset="0"/>
              </a:defRPr>
            </a:lvl2pPr>
            <a:lvl3pPr marL="1143000" indent="-228600" eaLnBrk="0" hangingPunct="0">
              <a:defRPr sz="1000">
                <a:solidFill>
                  <a:schemeClr val="tx1"/>
                </a:solidFill>
                <a:latin typeface="Arial" charset="0"/>
                <a:cs typeface="Arial" charset="0"/>
              </a:defRPr>
            </a:lvl3pPr>
            <a:lvl4pPr marL="1600200" indent="-228600" eaLnBrk="0" hangingPunct="0">
              <a:defRPr sz="1000">
                <a:solidFill>
                  <a:schemeClr val="tx1"/>
                </a:solidFill>
                <a:latin typeface="Arial" charset="0"/>
                <a:cs typeface="Arial" charset="0"/>
              </a:defRPr>
            </a:lvl4pPr>
            <a:lvl5pPr marL="2057400" indent="-228600" eaLnBrk="0" hangingPunct="0">
              <a:defRPr sz="1000">
                <a:solidFill>
                  <a:schemeClr val="tx1"/>
                </a:solidFill>
                <a:latin typeface="Arial" charset="0"/>
                <a:cs typeface="Arial" charset="0"/>
              </a:defRPr>
            </a:lvl5pPr>
            <a:lvl6pPr marL="2514600" indent="-228600" eaLnBrk="0" fontAlgn="base" hangingPunct="0">
              <a:spcBef>
                <a:spcPct val="0"/>
              </a:spcBef>
              <a:spcAft>
                <a:spcPct val="0"/>
              </a:spcAft>
              <a:defRPr sz="1000">
                <a:solidFill>
                  <a:schemeClr val="tx1"/>
                </a:solidFill>
                <a:latin typeface="Arial" charset="0"/>
                <a:cs typeface="Arial" charset="0"/>
              </a:defRPr>
            </a:lvl6pPr>
            <a:lvl7pPr marL="2971800" indent="-228600" eaLnBrk="0" fontAlgn="base" hangingPunct="0">
              <a:spcBef>
                <a:spcPct val="0"/>
              </a:spcBef>
              <a:spcAft>
                <a:spcPct val="0"/>
              </a:spcAft>
              <a:defRPr sz="1000">
                <a:solidFill>
                  <a:schemeClr val="tx1"/>
                </a:solidFill>
                <a:latin typeface="Arial" charset="0"/>
                <a:cs typeface="Arial" charset="0"/>
              </a:defRPr>
            </a:lvl7pPr>
            <a:lvl8pPr marL="3429000" indent="-228600" eaLnBrk="0" fontAlgn="base" hangingPunct="0">
              <a:spcBef>
                <a:spcPct val="0"/>
              </a:spcBef>
              <a:spcAft>
                <a:spcPct val="0"/>
              </a:spcAft>
              <a:defRPr sz="1000">
                <a:solidFill>
                  <a:schemeClr val="tx1"/>
                </a:solidFill>
                <a:latin typeface="Arial" charset="0"/>
                <a:cs typeface="Arial" charset="0"/>
              </a:defRPr>
            </a:lvl8pPr>
            <a:lvl9pPr marL="3886200" indent="-228600" eaLnBrk="0" fontAlgn="base" hangingPunct="0">
              <a:spcBef>
                <a:spcPct val="0"/>
              </a:spcBef>
              <a:spcAft>
                <a:spcPct val="0"/>
              </a:spcAft>
              <a:defRPr sz="1000">
                <a:solidFill>
                  <a:schemeClr val="tx1"/>
                </a:solidFill>
                <a:latin typeface="Arial" charset="0"/>
                <a:cs typeface="Arial" charset="0"/>
              </a:defRPr>
            </a:lvl9pPr>
          </a:lstStyle>
          <a:p>
            <a:pPr algn="ctr">
              <a:spcBef>
                <a:spcPts val="0"/>
              </a:spcBef>
            </a:pPr>
            <a:r>
              <a:rPr lang="en-GB" sz="2000" b="1" dirty="0">
                <a:solidFill>
                  <a:schemeClr val="bg1"/>
                </a:solidFill>
              </a:rPr>
              <a:t>Test </a:t>
            </a:r>
          </a:p>
          <a:p>
            <a:pPr algn="ctr">
              <a:spcBef>
                <a:spcPts val="0"/>
              </a:spcBef>
            </a:pPr>
            <a:r>
              <a:rPr lang="en-GB" sz="2000" b="1" dirty="0">
                <a:solidFill>
                  <a:schemeClr val="bg1"/>
                </a:solidFill>
              </a:rPr>
              <a:t>Procedure</a:t>
            </a:r>
          </a:p>
          <a:p>
            <a:pPr algn="ctr">
              <a:spcBef>
                <a:spcPts val="0"/>
              </a:spcBef>
            </a:pPr>
            <a:r>
              <a:rPr lang="en-GB" sz="2000" b="1" dirty="0">
                <a:solidFill>
                  <a:schemeClr val="bg1"/>
                </a:solidFill>
              </a:rPr>
              <a:t>Specification</a:t>
            </a:r>
            <a:endParaRPr lang="en-US" sz="2000" b="1" dirty="0">
              <a:solidFill>
                <a:schemeClr val="bg1"/>
              </a:solidFill>
            </a:endParaRPr>
          </a:p>
        </p:txBody>
      </p:sp>
    </p:spTree>
    <p:extLst>
      <p:ext uri="{BB962C8B-B14F-4D97-AF65-F5344CB8AC3E}">
        <p14:creationId xmlns:p14="http://schemas.microsoft.com/office/powerpoint/2010/main" val="31375525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r>
              <a:rPr lang="en-GB" dirty="0" smtClean="0"/>
              <a:t>What is the minimum number of tests </a:t>
            </a:r>
            <a:br>
              <a:rPr lang="en-GB" dirty="0" smtClean="0"/>
            </a:br>
            <a:r>
              <a:rPr lang="en-GB" dirty="0" smtClean="0"/>
              <a:t>needed to achieve</a:t>
            </a:r>
          </a:p>
          <a:p>
            <a:pPr lvl="1"/>
            <a:r>
              <a:rPr lang="en-GB" dirty="0" smtClean="0"/>
              <a:t>100% statement coverage?</a:t>
            </a:r>
          </a:p>
          <a:p>
            <a:pPr lvl="1"/>
            <a:r>
              <a:rPr lang="en-GB" dirty="0" smtClean="0"/>
              <a:t>100% decision coverage?</a:t>
            </a:r>
            <a:endParaRPr lang="en-GB" dirty="0"/>
          </a:p>
        </p:txBody>
      </p:sp>
      <p:sp>
        <p:nvSpPr>
          <p:cNvPr id="4" name="Title 3"/>
          <p:cNvSpPr>
            <a:spLocks noGrp="1"/>
          </p:cNvSpPr>
          <p:nvPr>
            <p:ph type="title"/>
          </p:nvPr>
        </p:nvSpPr>
        <p:spPr/>
        <p:txBody>
          <a:bodyPr/>
          <a:lstStyle/>
          <a:p>
            <a:r>
              <a:rPr lang="en-US" dirty="0" smtClean="0"/>
              <a:t>White-box Exercise 7: Loop</a:t>
            </a:r>
            <a:endParaRPr lang="en-GB" dirty="0"/>
          </a:p>
        </p:txBody>
      </p:sp>
      <p:sp>
        <p:nvSpPr>
          <p:cNvPr id="27" name="Rectangle 27"/>
          <p:cNvSpPr>
            <a:spLocks noChangeArrowheads="1"/>
          </p:cNvSpPr>
          <p:nvPr/>
        </p:nvSpPr>
        <p:spPr bwMode="auto">
          <a:xfrm>
            <a:off x="640262" y="1413717"/>
            <a:ext cx="4478473" cy="2786808"/>
          </a:xfrm>
          <a:prstGeom prst="rect">
            <a:avLst/>
          </a:prstGeom>
          <a:solidFill>
            <a:schemeClr val="accent5">
              <a:lumMod val="90000"/>
            </a:schemeClr>
          </a:solidFill>
          <a:ln w="28575">
            <a:solidFill>
              <a:srgbClr val="CC0000"/>
            </a:solidFill>
            <a:miter lim="800000"/>
            <a:headEnd/>
            <a:tailEnd/>
          </a:ln>
          <a:effectLst>
            <a:outerShdw dist="89803" dir="2700000" algn="ctr" rotWithShape="0">
              <a:schemeClr val="bg2"/>
            </a:outerShdw>
          </a:effectLst>
        </p:spPr>
        <p:txBody>
          <a:bodyPr wrap="none" lIns="180000" tIns="180000" rIns="180000" bIns="180000" anchor="t" anchorCtr="0"/>
          <a:lstStyle/>
          <a:p>
            <a:pPr>
              <a:spcBef>
                <a:spcPts val="300"/>
              </a:spcBef>
              <a:defRPr/>
            </a:pPr>
            <a:r>
              <a:rPr lang="en-GB" sz="1800" b="1" dirty="0" smtClean="0">
                <a:latin typeface="Courier New" pitchFamily="49" charset="0"/>
                <a:cs typeface="Courier New" pitchFamily="49" charset="0"/>
              </a:rPr>
              <a:t>01   Total = 0</a:t>
            </a:r>
          </a:p>
          <a:p>
            <a:pPr>
              <a:spcBef>
                <a:spcPts val="300"/>
              </a:spcBef>
              <a:defRPr/>
            </a:pPr>
            <a:r>
              <a:rPr lang="en-GB" sz="1800" b="1" dirty="0" smtClean="0">
                <a:latin typeface="Courier New" pitchFamily="49" charset="0"/>
                <a:cs typeface="Courier New" pitchFamily="49" charset="0"/>
              </a:rPr>
              <a:t>02   Counter = 0</a:t>
            </a:r>
          </a:p>
          <a:p>
            <a:pPr>
              <a:spcBef>
                <a:spcPts val="300"/>
              </a:spcBef>
              <a:defRPr/>
            </a:pPr>
            <a:r>
              <a:rPr lang="en-GB" sz="1800" b="1" dirty="0" smtClean="0">
                <a:latin typeface="Courier New" pitchFamily="49" charset="0"/>
                <a:cs typeface="Courier New" pitchFamily="49" charset="0"/>
              </a:rPr>
              <a:t>03   While Counter &lt; 20 Then</a:t>
            </a:r>
          </a:p>
          <a:p>
            <a:pPr>
              <a:spcBef>
                <a:spcPts val="300"/>
              </a:spcBef>
              <a:defRPr/>
            </a:pPr>
            <a:r>
              <a:rPr lang="en-GB" sz="1800" b="1" dirty="0" smtClean="0">
                <a:latin typeface="Courier New" pitchFamily="49" charset="0"/>
                <a:cs typeface="Courier New" pitchFamily="49" charset="0"/>
              </a:rPr>
              <a:t>04       READ Num</a:t>
            </a:r>
          </a:p>
          <a:p>
            <a:pPr>
              <a:spcBef>
                <a:spcPts val="300"/>
              </a:spcBef>
              <a:defRPr/>
            </a:pPr>
            <a:r>
              <a:rPr lang="en-GB" sz="1800" b="1" dirty="0" smtClean="0">
                <a:latin typeface="Courier New" pitchFamily="49" charset="0"/>
                <a:cs typeface="Courier New" pitchFamily="49" charset="0"/>
              </a:rPr>
              <a:t>05       Total = Total + Num</a:t>
            </a:r>
          </a:p>
          <a:p>
            <a:pPr>
              <a:spcBef>
                <a:spcPts val="300"/>
              </a:spcBef>
              <a:defRPr/>
            </a:pPr>
            <a:r>
              <a:rPr lang="en-GB" sz="1800" b="1" dirty="0" smtClean="0">
                <a:latin typeface="Courier New" pitchFamily="49" charset="0"/>
                <a:cs typeface="Courier New" pitchFamily="49" charset="0"/>
              </a:rPr>
              <a:t>06       Counter = Counter + 1</a:t>
            </a:r>
          </a:p>
          <a:p>
            <a:pPr>
              <a:spcBef>
                <a:spcPts val="300"/>
              </a:spcBef>
              <a:defRPr/>
            </a:pPr>
            <a:r>
              <a:rPr lang="en-GB" sz="1800" b="1" dirty="0" smtClean="0">
                <a:latin typeface="Courier New" pitchFamily="49" charset="0"/>
                <a:cs typeface="Courier New" pitchFamily="49" charset="0"/>
              </a:rPr>
              <a:t>07   End Loop</a:t>
            </a:r>
          </a:p>
          <a:p>
            <a:pPr>
              <a:spcBef>
                <a:spcPts val="300"/>
              </a:spcBef>
              <a:defRPr/>
            </a:pPr>
            <a:r>
              <a:rPr lang="en-GB" sz="1800" b="1" dirty="0" smtClean="0">
                <a:latin typeface="Courier New" pitchFamily="49" charset="0"/>
                <a:cs typeface="Courier New" pitchFamily="49" charset="0"/>
              </a:rPr>
              <a:t>08   DISPLAY Total</a:t>
            </a:r>
          </a:p>
        </p:txBody>
      </p:sp>
      <p:grpSp>
        <p:nvGrpSpPr>
          <p:cNvPr id="31" name="Group 30"/>
          <p:cNvGrpSpPr/>
          <p:nvPr/>
        </p:nvGrpSpPr>
        <p:grpSpPr>
          <a:xfrm>
            <a:off x="6595781" y="1120368"/>
            <a:ext cx="1192587" cy="5240880"/>
            <a:chOff x="6595781" y="1215618"/>
            <a:chExt cx="1192587" cy="5240880"/>
          </a:xfrm>
        </p:grpSpPr>
        <p:sp>
          <p:nvSpPr>
            <p:cNvPr id="34" name="Text Box 12"/>
            <p:cNvSpPr txBox="1">
              <a:spLocks noChangeArrowheads="1"/>
            </p:cNvSpPr>
            <p:nvPr/>
          </p:nvSpPr>
          <p:spPr bwMode="auto">
            <a:xfrm>
              <a:off x="6780368" y="1215618"/>
              <a:ext cx="1008000" cy="432016"/>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400" dirty="0" smtClean="0">
                  <a:solidFill>
                    <a:schemeClr val="tx1"/>
                  </a:solidFill>
                  <a:cs typeface="Arial" charset="0"/>
                </a:rPr>
                <a:t>Total = 0</a:t>
              </a:r>
              <a:endParaRPr lang="en-GB" sz="1400" dirty="0">
                <a:solidFill>
                  <a:schemeClr val="tx1"/>
                </a:solidFill>
                <a:cs typeface="Arial" charset="0"/>
              </a:endParaRPr>
            </a:p>
          </p:txBody>
        </p:sp>
        <p:sp>
          <p:nvSpPr>
            <p:cNvPr id="36" name="AutoShape 13"/>
            <p:cNvSpPr>
              <a:spLocks noChangeAspect="1" noChangeArrowheads="1"/>
            </p:cNvSpPr>
            <p:nvPr/>
          </p:nvSpPr>
          <p:spPr bwMode="auto">
            <a:xfrm>
              <a:off x="6834368" y="2336598"/>
              <a:ext cx="900000" cy="899942"/>
            </a:xfrm>
            <a:prstGeom prst="diamond">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08000" rIns="0" bIns="0" anchor="ctr" anchorCtr="0"/>
            <a:lstStyle/>
            <a:p>
              <a:pPr algn="ctr"/>
              <a:r>
                <a:rPr lang="en-US" sz="1400" dirty="0" smtClean="0"/>
                <a:t>Counter</a:t>
              </a:r>
              <a:br>
                <a:rPr lang="en-US" sz="1400" dirty="0" smtClean="0"/>
              </a:br>
              <a:r>
                <a:rPr lang="en-US" sz="1400" dirty="0" smtClean="0"/>
                <a:t>&lt; 20</a:t>
              </a:r>
              <a:endParaRPr lang="en-US" sz="1400" dirty="0"/>
            </a:p>
          </p:txBody>
        </p:sp>
        <p:sp>
          <p:nvSpPr>
            <p:cNvPr id="37" name="Text Box 20"/>
            <p:cNvSpPr txBox="1">
              <a:spLocks noChangeArrowheads="1"/>
            </p:cNvSpPr>
            <p:nvPr/>
          </p:nvSpPr>
          <p:spPr bwMode="auto">
            <a:xfrm>
              <a:off x="7025726" y="3141686"/>
              <a:ext cx="285944" cy="30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eaLnBrk="1" hangingPunct="1"/>
              <a:r>
                <a:rPr lang="en-GB" sz="1400" b="1" dirty="0" smtClean="0">
                  <a:solidFill>
                    <a:schemeClr val="tx1"/>
                  </a:solidFill>
                  <a:cs typeface="Arial" charset="0"/>
                </a:rPr>
                <a:t>T</a:t>
              </a:r>
              <a:endParaRPr lang="en-GB" sz="1400" b="1" dirty="0">
                <a:solidFill>
                  <a:schemeClr val="tx1"/>
                </a:solidFill>
                <a:cs typeface="Arial" charset="0"/>
              </a:endParaRPr>
            </a:p>
          </p:txBody>
        </p:sp>
        <p:sp>
          <p:nvSpPr>
            <p:cNvPr id="38" name="Text Box 21"/>
            <p:cNvSpPr txBox="1">
              <a:spLocks noChangeArrowheads="1"/>
            </p:cNvSpPr>
            <p:nvPr/>
          </p:nvSpPr>
          <p:spPr bwMode="auto">
            <a:xfrm>
              <a:off x="6595781" y="2497782"/>
              <a:ext cx="285944" cy="30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spAutoFit/>
            </a:bodyPr>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eaLnBrk="1" hangingPunct="1"/>
              <a:r>
                <a:rPr lang="en-GB" sz="1400" b="1" dirty="0" smtClean="0">
                  <a:solidFill>
                    <a:schemeClr val="tx1"/>
                  </a:solidFill>
                  <a:cs typeface="Arial" charset="0"/>
                </a:rPr>
                <a:t>F</a:t>
              </a:r>
              <a:endParaRPr lang="en-GB" sz="1400" b="1" dirty="0">
                <a:solidFill>
                  <a:schemeClr val="tx1"/>
                </a:solidFill>
                <a:cs typeface="Arial" charset="0"/>
              </a:endParaRPr>
            </a:p>
          </p:txBody>
        </p:sp>
        <p:cxnSp>
          <p:nvCxnSpPr>
            <p:cNvPr id="39" name="Elbow Connector 38"/>
            <p:cNvCxnSpPr>
              <a:stCxn id="36" idx="3"/>
            </p:cNvCxnSpPr>
            <p:nvPr/>
          </p:nvCxnSpPr>
          <p:spPr bwMode="auto">
            <a:xfrm flipH="1">
              <a:off x="7284368" y="2786569"/>
              <a:ext cx="450000" cy="2590220"/>
            </a:xfrm>
            <a:prstGeom prst="bentConnector4">
              <a:avLst>
                <a:gd name="adj1" fmla="val -155388"/>
                <a:gd name="adj2" fmla="val 100218"/>
              </a:avLst>
            </a:prstGeom>
            <a:ln w="19050">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6" idx="1"/>
              <a:endCxn id="46" idx="0"/>
            </p:cNvCxnSpPr>
            <p:nvPr/>
          </p:nvCxnSpPr>
          <p:spPr bwMode="auto">
            <a:xfrm rot="10800000" flipH="1" flipV="1">
              <a:off x="6834368" y="2786568"/>
              <a:ext cx="450000" cy="3237913"/>
            </a:xfrm>
            <a:prstGeom prst="bentConnector4">
              <a:avLst>
                <a:gd name="adj1" fmla="val -137583"/>
                <a:gd name="adj2" fmla="val 9107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Text Box 12"/>
            <p:cNvSpPr txBox="1">
              <a:spLocks noChangeArrowheads="1"/>
            </p:cNvSpPr>
            <p:nvPr/>
          </p:nvSpPr>
          <p:spPr bwMode="auto">
            <a:xfrm>
              <a:off x="6780368" y="3393589"/>
              <a:ext cx="1008000" cy="432016"/>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400" dirty="0" smtClean="0">
                  <a:solidFill>
                    <a:schemeClr val="tx1"/>
                  </a:solidFill>
                  <a:cs typeface="Arial" charset="0"/>
                </a:rPr>
                <a:t>READ Num</a:t>
              </a:r>
              <a:endParaRPr lang="en-GB" sz="1400" dirty="0">
                <a:solidFill>
                  <a:schemeClr val="tx1"/>
                </a:solidFill>
                <a:cs typeface="Arial" charset="0"/>
              </a:endParaRPr>
            </a:p>
          </p:txBody>
        </p:sp>
        <p:cxnSp>
          <p:nvCxnSpPr>
            <p:cNvPr id="43" name="Straight Connector 42"/>
            <p:cNvCxnSpPr>
              <a:stCxn id="42" idx="2"/>
              <a:endCxn id="49" idx="0"/>
            </p:cNvCxnSpPr>
            <p:nvPr/>
          </p:nvCxnSpPr>
          <p:spPr bwMode="auto">
            <a:xfrm>
              <a:off x="7284368" y="3825605"/>
              <a:ext cx="0" cy="1570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6" idx="2"/>
              <a:endCxn id="42" idx="0"/>
            </p:cNvCxnSpPr>
            <p:nvPr/>
          </p:nvCxnSpPr>
          <p:spPr bwMode="auto">
            <a:xfrm>
              <a:off x="7284368" y="3236540"/>
              <a:ext cx="0" cy="1570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 Box 12"/>
            <p:cNvSpPr txBox="1">
              <a:spLocks noChangeArrowheads="1"/>
            </p:cNvSpPr>
            <p:nvPr/>
          </p:nvSpPr>
          <p:spPr bwMode="auto">
            <a:xfrm>
              <a:off x="6780368" y="1785633"/>
              <a:ext cx="1008000" cy="432016"/>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400" dirty="0" smtClean="0">
                  <a:solidFill>
                    <a:schemeClr val="tx1"/>
                  </a:solidFill>
                  <a:cs typeface="Arial" charset="0"/>
                </a:rPr>
                <a:t>Counter = 0</a:t>
              </a:r>
              <a:endParaRPr lang="en-GB" sz="1400" dirty="0">
                <a:solidFill>
                  <a:schemeClr val="tx1"/>
                </a:solidFill>
                <a:cs typeface="Arial" charset="0"/>
              </a:endParaRPr>
            </a:p>
          </p:txBody>
        </p:sp>
        <p:sp>
          <p:nvSpPr>
            <p:cNvPr id="46" name="Text Box 12"/>
            <p:cNvSpPr txBox="1">
              <a:spLocks noChangeArrowheads="1"/>
            </p:cNvSpPr>
            <p:nvPr/>
          </p:nvSpPr>
          <p:spPr bwMode="auto">
            <a:xfrm>
              <a:off x="6780368" y="6024482"/>
              <a:ext cx="1008000" cy="432016"/>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400" dirty="0" smtClean="0">
                  <a:solidFill>
                    <a:schemeClr val="tx1"/>
                  </a:solidFill>
                  <a:cs typeface="Arial" charset="0"/>
                </a:rPr>
                <a:t>DISPLAY</a:t>
              </a:r>
              <a:br>
                <a:rPr lang="en-GB" sz="1400" dirty="0" smtClean="0">
                  <a:solidFill>
                    <a:schemeClr val="tx1"/>
                  </a:solidFill>
                  <a:cs typeface="Arial" charset="0"/>
                </a:rPr>
              </a:br>
              <a:r>
                <a:rPr lang="en-GB" sz="1400" dirty="0" smtClean="0">
                  <a:solidFill>
                    <a:schemeClr val="tx1"/>
                  </a:solidFill>
                  <a:cs typeface="Arial" charset="0"/>
                </a:rPr>
                <a:t>Total</a:t>
              </a:r>
              <a:endParaRPr lang="en-GB" sz="1400" dirty="0">
                <a:solidFill>
                  <a:schemeClr val="tx1"/>
                </a:solidFill>
                <a:cs typeface="Arial" charset="0"/>
              </a:endParaRPr>
            </a:p>
          </p:txBody>
        </p:sp>
        <p:cxnSp>
          <p:nvCxnSpPr>
            <p:cNvPr id="47" name="Straight Connector 27"/>
            <p:cNvCxnSpPr>
              <a:cxnSpLocks noChangeShapeType="1"/>
              <a:stCxn id="34" idx="2"/>
              <a:endCxn id="45" idx="0"/>
            </p:cNvCxnSpPr>
            <p:nvPr/>
          </p:nvCxnSpPr>
          <p:spPr bwMode="auto">
            <a:xfrm>
              <a:off x="7284368" y="1647634"/>
              <a:ext cx="0" cy="137999"/>
            </a:xfrm>
            <a:prstGeom prst="line">
              <a:avLst/>
            </a:prstGeom>
            <a:no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29"/>
            <p:cNvCxnSpPr>
              <a:cxnSpLocks noChangeShapeType="1"/>
              <a:stCxn id="45" idx="2"/>
              <a:endCxn id="36" idx="0"/>
            </p:cNvCxnSpPr>
            <p:nvPr/>
          </p:nvCxnSpPr>
          <p:spPr bwMode="auto">
            <a:xfrm>
              <a:off x="7284368" y="2217649"/>
              <a:ext cx="0" cy="118949"/>
            </a:xfrm>
            <a:prstGeom prst="line">
              <a:avLst/>
            </a:prstGeom>
            <a:noFill/>
            <a:ln w="190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 Box 12"/>
            <p:cNvSpPr txBox="1">
              <a:spLocks noChangeArrowheads="1"/>
            </p:cNvSpPr>
            <p:nvPr/>
          </p:nvSpPr>
          <p:spPr bwMode="auto">
            <a:xfrm>
              <a:off x="6780368" y="3982653"/>
              <a:ext cx="1008000" cy="432016"/>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400" dirty="0" smtClean="0">
                  <a:solidFill>
                    <a:schemeClr val="tx1"/>
                  </a:solidFill>
                  <a:cs typeface="Arial" charset="0"/>
                </a:rPr>
                <a:t>Total =</a:t>
              </a:r>
              <a:br>
                <a:rPr lang="en-GB" sz="1400" dirty="0" smtClean="0">
                  <a:solidFill>
                    <a:schemeClr val="tx1"/>
                  </a:solidFill>
                  <a:cs typeface="Arial" charset="0"/>
                </a:rPr>
              </a:br>
              <a:r>
                <a:rPr lang="en-GB" sz="1400" dirty="0" smtClean="0">
                  <a:solidFill>
                    <a:schemeClr val="tx1"/>
                  </a:solidFill>
                  <a:cs typeface="Arial" charset="0"/>
                </a:rPr>
                <a:t>Total + Num</a:t>
              </a:r>
              <a:endParaRPr lang="en-GB" sz="1400" dirty="0">
                <a:solidFill>
                  <a:schemeClr val="tx1"/>
                </a:solidFill>
                <a:cs typeface="Arial" charset="0"/>
              </a:endParaRPr>
            </a:p>
          </p:txBody>
        </p:sp>
        <p:sp>
          <p:nvSpPr>
            <p:cNvPr id="50" name="Text Box 12"/>
            <p:cNvSpPr txBox="1">
              <a:spLocks noChangeArrowheads="1"/>
            </p:cNvSpPr>
            <p:nvPr/>
          </p:nvSpPr>
          <p:spPr bwMode="auto">
            <a:xfrm>
              <a:off x="6780368" y="4571717"/>
              <a:ext cx="1008000" cy="432016"/>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600" tIns="43800" rIns="87600" bIns="43800" anchor="ctr" anchorCtr="1"/>
            <a:lstStyle>
              <a:lvl1pPr defTabSz="876300" eaLnBrk="0" hangingPunct="0">
                <a:defRPr sz="1000">
                  <a:solidFill>
                    <a:srgbClr val="000000"/>
                  </a:solidFill>
                  <a:latin typeface="Arial" charset="0"/>
                </a:defRPr>
              </a:lvl1pPr>
              <a:lvl2pPr marL="742950" indent="-285750" defTabSz="876300" eaLnBrk="0" hangingPunct="0">
                <a:defRPr sz="1000">
                  <a:solidFill>
                    <a:srgbClr val="000000"/>
                  </a:solidFill>
                  <a:latin typeface="Arial" charset="0"/>
                </a:defRPr>
              </a:lvl2pPr>
              <a:lvl3pPr marL="1143000" indent="-228600" defTabSz="876300" eaLnBrk="0" hangingPunct="0">
                <a:defRPr sz="1000">
                  <a:solidFill>
                    <a:srgbClr val="000000"/>
                  </a:solidFill>
                  <a:latin typeface="Arial" charset="0"/>
                </a:defRPr>
              </a:lvl3pPr>
              <a:lvl4pPr marL="1600200" indent="-228600" defTabSz="876300" eaLnBrk="0" hangingPunct="0">
                <a:defRPr sz="1000">
                  <a:solidFill>
                    <a:srgbClr val="000000"/>
                  </a:solidFill>
                  <a:latin typeface="Arial" charset="0"/>
                </a:defRPr>
              </a:lvl4pPr>
              <a:lvl5pPr marL="2057400" indent="-228600" defTabSz="876300" eaLnBrk="0" hangingPunct="0">
                <a:defRPr sz="1000">
                  <a:solidFill>
                    <a:srgbClr val="000000"/>
                  </a:solidFill>
                  <a:latin typeface="Arial" charset="0"/>
                </a:defRPr>
              </a:lvl5pPr>
              <a:lvl6pPr marL="2514600" indent="-228600" algn="ctr" defTabSz="876300" eaLnBrk="0" fontAlgn="base" hangingPunct="0">
                <a:spcBef>
                  <a:spcPct val="0"/>
                </a:spcBef>
                <a:spcAft>
                  <a:spcPct val="0"/>
                </a:spcAft>
                <a:defRPr sz="1000">
                  <a:solidFill>
                    <a:srgbClr val="000000"/>
                  </a:solidFill>
                  <a:latin typeface="Arial" charset="0"/>
                </a:defRPr>
              </a:lvl6pPr>
              <a:lvl7pPr marL="2971800" indent="-228600" algn="ctr" defTabSz="876300" eaLnBrk="0" fontAlgn="base" hangingPunct="0">
                <a:spcBef>
                  <a:spcPct val="0"/>
                </a:spcBef>
                <a:spcAft>
                  <a:spcPct val="0"/>
                </a:spcAft>
                <a:defRPr sz="1000">
                  <a:solidFill>
                    <a:srgbClr val="000000"/>
                  </a:solidFill>
                  <a:latin typeface="Arial" charset="0"/>
                </a:defRPr>
              </a:lvl7pPr>
              <a:lvl8pPr marL="3429000" indent="-228600" algn="ctr" defTabSz="876300" eaLnBrk="0" fontAlgn="base" hangingPunct="0">
                <a:spcBef>
                  <a:spcPct val="0"/>
                </a:spcBef>
                <a:spcAft>
                  <a:spcPct val="0"/>
                </a:spcAft>
                <a:defRPr sz="1000">
                  <a:solidFill>
                    <a:srgbClr val="000000"/>
                  </a:solidFill>
                  <a:latin typeface="Arial" charset="0"/>
                </a:defRPr>
              </a:lvl8pPr>
              <a:lvl9pPr marL="3886200" indent="-228600" algn="ctr" defTabSz="876300" eaLnBrk="0" fontAlgn="base" hangingPunct="0">
                <a:spcBef>
                  <a:spcPct val="0"/>
                </a:spcBef>
                <a:spcAft>
                  <a:spcPct val="0"/>
                </a:spcAft>
                <a:defRPr sz="1000">
                  <a:solidFill>
                    <a:srgbClr val="000000"/>
                  </a:solidFill>
                  <a:latin typeface="Arial" charset="0"/>
                </a:defRPr>
              </a:lvl9pPr>
            </a:lstStyle>
            <a:p>
              <a:pPr algn="ctr" eaLnBrk="1" hangingPunct="1"/>
              <a:r>
                <a:rPr lang="en-GB" sz="1400" dirty="0" smtClean="0">
                  <a:solidFill>
                    <a:schemeClr val="tx1"/>
                  </a:solidFill>
                  <a:cs typeface="Arial" charset="0"/>
                </a:rPr>
                <a:t>Counter =</a:t>
              </a:r>
              <a:br>
                <a:rPr lang="en-GB" sz="1400" dirty="0" smtClean="0">
                  <a:solidFill>
                    <a:schemeClr val="tx1"/>
                  </a:solidFill>
                  <a:cs typeface="Arial" charset="0"/>
                </a:rPr>
              </a:br>
              <a:r>
                <a:rPr lang="en-GB" sz="1400" dirty="0" smtClean="0">
                  <a:solidFill>
                    <a:schemeClr val="tx1"/>
                  </a:solidFill>
                  <a:cs typeface="Arial" charset="0"/>
                </a:rPr>
                <a:t>Counter +1</a:t>
              </a:r>
              <a:endParaRPr lang="en-GB" sz="1400" dirty="0">
                <a:solidFill>
                  <a:schemeClr val="tx1"/>
                </a:solidFill>
                <a:cs typeface="Arial" charset="0"/>
              </a:endParaRPr>
            </a:p>
          </p:txBody>
        </p:sp>
        <p:cxnSp>
          <p:nvCxnSpPr>
            <p:cNvPr id="51" name="Straight Connector 50"/>
            <p:cNvCxnSpPr>
              <a:stCxn id="49" idx="2"/>
              <a:endCxn id="50" idx="0"/>
            </p:cNvCxnSpPr>
            <p:nvPr/>
          </p:nvCxnSpPr>
          <p:spPr>
            <a:xfrm>
              <a:off x="7284368" y="4414669"/>
              <a:ext cx="0" cy="1570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0" idx="2"/>
            </p:cNvCxnSpPr>
            <p:nvPr/>
          </p:nvCxnSpPr>
          <p:spPr>
            <a:xfrm>
              <a:off x="7284368" y="5003733"/>
              <a:ext cx="0" cy="37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47040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sz="quarter" idx="15"/>
          </p:nvPr>
        </p:nvSpPr>
        <p:spPr/>
        <p:txBody>
          <a:bodyPr/>
          <a:lstStyle/>
          <a:p>
            <a:pPr marL="0" indent="0">
              <a:buNone/>
            </a:pPr>
            <a:r>
              <a:rPr lang="en-GB" dirty="0" smtClean="0"/>
              <a:t>Learning Objectives: </a:t>
            </a:r>
            <a:br>
              <a:rPr lang="en-GB" dirty="0" smtClean="0"/>
            </a:br>
            <a:endParaRPr lang="en-GB" dirty="0" smtClean="0"/>
          </a:p>
          <a:p>
            <a:r>
              <a:rPr lang="en-GB" dirty="0" smtClean="0"/>
              <a:t>Recall reasons for writing test cases based on intuition, experience and knowledge about common defects (K1)</a:t>
            </a:r>
            <a:br>
              <a:rPr lang="en-GB" dirty="0" smtClean="0"/>
            </a:br>
            <a:endParaRPr lang="en-GB" dirty="0" smtClean="0"/>
          </a:p>
          <a:p>
            <a:r>
              <a:rPr lang="en-GB" dirty="0" smtClean="0"/>
              <a:t>Compare experience-based techniques with specification-based testing techniques (K2)</a:t>
            </a:r>
          </a:p>
        </p:txBody>
      </p:sp>
      <p:sp>
        <p:nvSpPr>
          <p:cNvPr id="68610" name="Rectangle 4"/>
          <p:cNvSpPr>
            <a:spLocks noGrp="1" noChangeArrowheads="1"/>
          </p:cNvSpPr>
          <p:nvPr>
            <p:ph type="title"/>
          </p:nvPr>
        </p:nvSpPr>
        <p:spPr/>
        <p:txBody>
          <a:bodyPr/>
          <a:lstStyle/>
          <a:p>
            <a:r>
              <a:rPr lang="en-GB" dirty="0" smtClean="0"/>
              <a:t>4.5 Experience-based Techniques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sz="quarter" idx="15"/>
          </p:nvPr>
        </p:nvSpPr>
        <p:spPr>
          <a:xfrm>
            <a:off x="180000" y="1080000"/>
            <a:ext cx="8820000" cy="5672492"/>
          </a:xfrm>
        </p:spPr>
        <p:txBody>
          <a:bodyPr/>
          <a:lstStyle/>
          <a:p>
            <a:r>
              <a:rPr lang="en-GB" dirty="0" smtClean="0"/>
              <a:t>Tests are derived from tester’s skill, intuition and experience</a:t>
            </a:r>
          </a:p>
          <a:p>
            <a:pPr lvl="1"/>
            <a:r>
              <a:rPr lang="en-GB" dirty="0" smtClean="0"/>
              <a:t>Rather than analysis of specifications or structure</a:t>
            </a:r>
          </a:p>
          <a:p>
            <a:r>
              <a:rPr lang="en-GB" dirty="0" smtClean="0"/>
              <a:t>If possible, should be used to augment systematic techniques (black-box and white-box)</a:t>
            </a:r>
          </a:p>
          <a:p>
            <a:r>
              <a:rPr lang="en-GB" dirty="0" smtClean="0"/>
              <a:t>Generally less thorough than systematic techniques, but</a:t>
            </a:r>
          </a:p>
          <a:p>
            <a:pPr lvl="1"/>
            <a:r>
              <a:rPr lang="en-GB" dirty="0" smtClean="0"/>
              <a:t>Can be more effective if short of testing time or resources</a:t>
            </a:r>
          </a:p>
          <a:p>
            <a:pPr lvl="1"/>
            <a:r>
              <a:rPr lang="en-GB" dirty="0" smtClean="0"/>
              <a:t>Can identify special tests not easily captured by formal techniques</a:t>
            </a:r>
          </a:p>
          <a:p>
            <a:r>
              <a:rPr lang="en-GB" dirty="0" smtClean="0"/>
              <a:t>Use tester’s experience to identify key areas to test, e.g.</a:t>
            </a:r>
          </a:p>
          <a:p>
            <a:pPr lvl="1"/>
            <a:r>
              <a:rPr lang="en-GB" dirty="0" smtClean="0"/>
              <a:t>Critical or most-used functions</a:t>
            </a:r>
          </a:p>
          <a:p>
            <a:pPr lvl="1"/>
            <a:r>
              <a:rPr lang="en-GB" dirty="0" smtClean="0"/>
              <a:t>Areas most likely to fail (defect clusters)</a:t>
            </a:r>
          </a:p>
          <a:p>
            <a:r>
              <a:rPr lang="en-GB" dirty="0" smtClean="0"/>
              <a:t>Experienced test designers are best suited to this approach</a:t>
            </a:r>
          </a:p>
          <a:p>
            <a:pPr lvl="1"/>
            <a:r>
              <a:rPr lang="en-GB" dirty="0" smtClean="0"/>
              <a:t>May be much less effective for inexperienced testers</a:t>
            </a:r>
          </a:p>
          <a:p>
            <a:r>
              <a:rPr lang="en-GB" dirty="0" smtClean="0"/>
              <a:t>Two experience-based techniques</a:t>
            </a:r>
          </a:p>
          <a:p>
            <a:pPr lvl="1"/>
            <a:r>
              <a:rPr lang="en-GB" dirty="0" smtClean="0"/>
              <a:t>Error guessing</a:t>
            </a:r>
          </a:p>
          <a:p>
            <a:pPr lvl="1"/>
            <a:r>
              <a:rPr lang="en-GB" dirty="0" smtClean="0"/>
              <a:t>Exploratory testing</a:t>
            </a:r>
            <a:endParaRPr lang="en-GB" dirty="0"/>
          </a:p>
          <a:p>
            <a:endParaRPr lang="en-GB" dirty="0" smtClean="0"/>
          </a:p>
        </p:txBody>
      </p:sp>
      <p:sp>
        <p:nvSpPr>
          <p:cNvPr id="69634" name="Rectangle 5"/>
          <p:cNvSpPr>
            <a:spLocks noGrp="1" noChangeArrowheads="1"/>
          </p:cNvSpPr>
          <p:nvPr>
            <p:ph type="title"/>
          </p:nvPr>
        </p:nvSpPr>
        <p:spPr/>
        <p:txBody>
          <a:bodyPr/>
          <a:lstStyle/>
          <a:p>
            <a:r>
              <a:rPr lang="en-GB" dirty="0" smtClean="0"/>
              <a:t>Experience-based Techniques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Error Guessing</a:t>
            </a:r>
          </a:p>
        </p:txBody>
      </p:sp>
      <p:pic>
        <p:nvPicPr>
          <p:cNvPr id="7" name="Picture 6" descr="Clone of social security"/>
          <p:cNvPicPr>
            <a:picLocks noChangeAspect="1" noChangeArrowheads="1"/>
          </p:cNvPicPr>
          <p:nvPr/>
        </p:nvPicPr>
        <p:blipFill>
          <a:blip r:embed="rId3" cstate="print"/>
          <a:stretch>
            <a:fillRect/>
          </a:stretch>
        </p:blipFill>
        <p:spPr bwMode="auto">
          <a:xfrm>
            <a:off x="1989888" y="800425"/>
            <a:ext cx="4876800" cy="5474208"/>
          </a:xfrm>
          <a:prstGeom prst="rect">
            <a:avLst/>
          </a:prstGeom>
          <a:noFill/>
          <a:ln>
            <a:noFill/>
          </a:ln>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normAutofit/>
          </a:bodyPr>
          <a:lstStyle/>
          <a:p>
            <a:r>
              <a:rPr lang="en-GB" dirty="0" smtClean="0"/>
              <a:t>Use knowledge of systems and testing to anticipate defects</a:t>
            </a:r>
            <a:br>
              <a:rPr lang="en-GB" dirty="0" smtClean="0"/>
            </a:br>
            <a:endParaRPr lang="en-GB" dirty="0" smtClean="0"/>
          </a:p>
          <a:p>
            <a:r>
              <a:rPr lang="en-GB" dirty="0" smtClean="0"/>
              <a:t>Target known or suspected weaknesses</a:t>
            </a:r>
            <a:br>
              <a:rPr lang="en-GB" dirty="0" smtClean="0"/>
            </a:br>
            <a:endParaRPr lang="en-GB" dirty="0" smtClean="0"/>
          </a:p>
          <a:p>
            <a:r>
              <a:rPr lang="en-GB" dirty="0" smtClean="0"/>
              <a:t>Try to break the system</a:t>
            </a:r>
          </a:p>
          <a:p>
            <a:pPr lvl="1"/>
            <a:r>
              <a:rPr lang="en-GB" dirty="0" smtClean="0"/>
              <a:t>Consider how users </a:t>
            </a:r>
            <a:r>
              <a:rPr lang="en-GB" b="1" i="1" dirty="0" smtClean="0"/>
              <a:t>could</a:t>
            </a:r>
            <a:r>
              <a:rPr lang="en-GB" dirty="0" smtClean="0"/>
              <a:t> use the system, not </a:t>
            </a:r>
            <a:r>
              <a:rPr lang="en-GB" b="1" i="1" dirty="0" smtClean="0"/>
              <a:t>should</a:t>
            </a:r>
            <a:r>
              <a:rPr lang="en-GB" dirty="0" smtClean="0"/>
              <a:t> use it</a:t>
            </a:r>
          </a:p>
          <a:p>
            <a:pPr lvl="1"/>
            <a:r>
              <a:rPr lang="en-GB" dirty="0" smtClean="0"/>
              <a:t>Think laterally</a:t>
            </a:r>
            <a:br>
              <a:rPr lang="en-GB" dirty="0" smtClean="0"/>
            </a:br>
            <a:endParaRPr lang="en-GB" dirty="0" smtClean="0"/>
          </a:p>
          <a:p>
            <a:r>
              <a:rPr lang="en-GB" dirty="0" smtClean="0"/>
              <a:t>Error guessing can often by used after black-box testing to cover specific problem areas more thoroughly</a:t>
            </a:r>
            <a:br>
              <a:rPr lang="en-GB" dirty="0" smtClean="0"/>
            </a:br>
            <a:endParaRPr lang="en-GB" dirty="0" smtClean="0"/>
          </a:p>
          <a:p>
            <a:r>
              <a:rPr lang="en-GB" dirty="0" smtClean="0"/>
              <a:t>One approach to error guessing is a Fault Attack</a:t>
            </a:r>
          </a:p>
          <a:p>
            <a:pPr lvl="1"/>
            <a:r>
              <a:rPr lang="en-GB" dirty="0" smtClean="0"/>
              <a:t>Start with list of possible defects or failures</a:t>
            </a:r>
          </a:p>
          <a:p>
            <a:pPr lvl="1"/>
            <a:r>
              <a:rPr lang="en-GB" dirty="0" smtClean="0"/>
              <a:t>Design tests to force out each one in turn</a:t>
            </a:r>
          </a:p>
          <a:p>
            <a:endParaRPr lang="en-GB" dirty="0"/>
          </a:p>
        </p:txBody>
      </p:sp>
      <p:sp>
        <p:nvSpPr>
          <p:cNvPr id="2" name="Title 1"/>
          <p:cNvSpPr>
            <a:spLocks noGrp="1"/>
          </p:cNvSpPr>
          <p:nvPr>
            <p:ph type="title"/>
          </p:nvPr>
        </p:nvSpPr>
        <p:spPr/>
        <p:txBody>
          <a:bodyPr/>
          <a:lstStyle/>
          <a:p>
            <a:r>
              <a:rPr lang="en-GB" dirty="0" smtClean="0"/>
              <a:t>Error Guessing</a:t>
            </a:r>
            <a:endParaRPr lang="en-GB"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6"/>
          <p:cNvSpPr>
            <a:spLocks noGrp="1" noChangeArrowheads="1"/>
          </p:cNvSpPr>
          <p:nvPr>
            <p:ph type="body" sz="quarter" idx="15"/>
          </p:nvPr>
        </p:nvSpPr>
        <p:spPr/>
        <p:txBody>
          <a:bodyPr/>
          <a:lstStyle/>
          <a:p>
            <a:r>
              <a:rPr lang="en-GB" dirty="0" smtClean="0"/>
              <a:t>Explore software and learn about it by testing</a:t>
            </a:r>
          </a:p>
          <a:p>
            <a:pPr lvl="1"/>
            <a:r>
              <a:rPr lang="en-GB" dirty="0" smtClean="0"/>
              <a:t>Useful if missing or inadequate specifications (e.g. legacy systems) or severe time pressure</a:t>
            </a:r>
          </a:p>
          <a:p>
            <a:pPr lvl="1"/>
            <a:r>
              <a:rPr lang="en-GB" dirty="0" smtClean="0"/>
              <a:t>Commonly used in Agile methodologies</a:t>
            </a:r>
          </a:p>
          <a:p>
            <a:r>
              <a:rPr lang="en-GB" dirty="0" smtClean="0"/>
              <a:t>Concurrent test design, test execution, test logging and learning</a:t>
            </a:r>
          </a:p>
          <a:p>
            <a:r>
              <a:rPr lang="en-GB" dirty="0" smtClean="0"/>
              <a:t>Exploratory testing is not completely ad-hoc</a:t>
            </a:r>
          </a:p>
          <a:p>
            <a:pPr lvl="1"/>
            <a:r>
              <a:rPr lang="en-GB" dirty="0" smtClean="0"/>
              <a:t>Start with high-level plan and objectives (test charter)</a:t>
            </a:r>
          </a:p>
          <a:p>
            <a:pPr lvl="1"/>
            <a:r>
              <a:rPr lang="en-GB" dirty="0" smtClean="0"/>
              <a:t>Deviate from plan to investigate anomalies </a:t>
            </a:r>
          </a:p>
          <a:p>
            <a:r>
              <a:rPr lang="en-GB" dirty="0" smtClean="0"/>
              <a:t>Often time-boxed when testing time or resources are limited</a:t>
            </a:r>
          </a:p>
          <a:p>
            <a:pPr lvl="1"/>
            <a:r>
              <a:rPr lang="en-GB" dirty="0" smtClean="0"/>
              <a:t>Maximise effectiveness of testing in short timescales</a:t>
            </a:r>
          </a:p>
          <a:p>
            <a:r>
              <a:rPr lang="en-GB" dirty="0"/>
              <a:t>Guerrilla </a:t>
            </a:r>
            <a:r>
              <a:rPr lang="en-GB" dirty="0" smtClean="0"/>
              <a:t>approach!</a:t>
            </a:r>
          </a:p>
          <a:p>
            <a:pPr lvl="1"/>
            <a:r>
              <a:rPr lang="en-GB" dirty="0" smtClean="0"/>
              <a:t>Make </a:t>
            </a:r>
            <a:r>
              <a:rPr lang="en-GB" dirty="0"/>
              <a:t>sorties into the </a:t>
            </a:r>
            <a:r>
              <a:rPr lang="en-GB" dirty="0" smtClean="0"/>
              <a:t>software</a:t>
            </a:r>
            <a:endParaRPr lang="en-GB" dirty="0"/>
          </a:p>
          <a:p>
            <a:r>
              <a:rPr lang="en-GB" dirty="0" smtClean="0"/>
              <a:t>Can be usefully applied before specification-based testing to identify possible problem areas</a:t>
            </a:r>
          </a:p>
        </p:txBody>
      </p:sp>
      <p:sp>
        <p:nvSpPr>
          <p:cNvPr id="72706" name="Rectangle 5"/>
          <p:cNvSpPr>
            <a:spLocks noGrp="1" noChangeArrowheads="1"/>
          </p:cNvSpPr>
          <p:nvPr>
            <p:ph type="title"/>
          </p:nvPr>
        </p:nvSpPr>
        <p:spPr/>
        <p:txBody>
          <a:bodyPr/>
          <a:lstStyle/>
          <a:p>
            <a:r>
              <a:rPr lang="en-GB" dirty="0" smtClean="0"/>
              <a:t>Exploratory Testing</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15"/>
          </p:nvPr>
        </p:nvSpPr>
        <p:spPr/>
        <p:txBody>
          <a:bodyPr/>
          <a:lstStyle/>
          <a:p>
            <a:r>
              <a:rPr lang="en-GB" dirty="0" smtClean="0"/>
              <a:t>Start with test charter (objectives, scope and testing tasks)</a:t>
            </a:r>
          </a:p>
          <a:p>
            <a:r>
              <a:rPr lang="en-GB" dirty="0" smtClean="0"/>
              <a:t>Deviate from the script to explore areas of interest</a:t>
            </a:r>
          </a:p>
          <a:p>
            <a:r>
              <a:rPr lang="en-GB" dirty="0" smtClean="0"/>
              <a:t>Prepare lightweight documentation of tests and results</a:t>
            </a:r>
            <a:endParaRPr lang="en-GB" dirty="0"/>
          </a:p>
        </p:txBody>
      </p:sp>
      <p:sp>
        <p:nvSpPr>
          <p:cNvPr id="2" name="Title 1"/>
          <p:cNvSpPr>
            <a:spLocks noGrp="1"/>
          </p:cNvSpPr>
          <p:nvPr>
            <p:ph type="title"/>
          </p:nvPr>
        </p:nvSpPr>
        <p:spPr/>
        <p:txBody>
          <a:bodyPr/>
          <a:lstStyle/>
          <a:p>
            <a:r>
              <a:rPr lang="en-GB" dirty="0" smtClean="0"/>
              <a:t>Exploratory Testing</a:t>
            </a:r>
            <a:endParaRPr lang="en-GB" dirty="0"/>
          </a:p>
        </p:txBody>
      </p:sp>
      <p:grpSp>
        <p:nvGrpSpPr>
          <p:cNvPr id="19" name="Group 18"/>
          <p:cNvGrpSpPr/>
          <p:nvPr/>
        </p:nvGrpSpPr>
        <p:grpSpPr>
          <a:xfrm>
            <a:off x="587159" y="2437802"/>
            <a:ext cx="8026886" cy="4018774"/>
            <a:chOff x="667543" y="2437802"/>
            <a:chExt cx="8026886" cy="4018774"/>
          </a:xfrm>
        </p:grpSpPr>
        <p:sp>
          <p:nvSpPr>
            <p:cNvPr id="22" name="TextBox 21"/>
            <p:cNvSpPr txBox="1"/>
            <p:nvPr/>
          </p:nvSpPr>
          <p:spPr>
            <a:xfrm>
              <a:off x="2422543" y="3513393"/>
              <a:ext cx="2340000" cy="792000"/>
            </a:xfrm>
            <a:prstGeom prst="rect">
              <a:avLst/>
            </a:prstGeom>
            <a:solidFill>
              <a:srgbClr val="FFCCCC"/>
            </a:solidFill>
            <a:ln w="25400">
              <a:solidFill>
                <a:srgbClr val="CC0000"/>
              </a:solidFill>
            </a:ln>
          </p:spPr>
          <p:txBody>
            <a:bodyPr wrap="square" rtlCol="0" anchor="ctr" anchorCtr="0">
              <a:noAutofit/>
            </a:bodyPr>
            <a:lstStyle/>
            <a:p>
              <a:pPr algn="ctr">
                <a:spcBef>
                  <a:spcPts val="0"/>
                </a:spcBef>
              </a:pPr>
              <a:r>
                <a:rPr lang="en-GB" sz="2000" b="1" dirty="0" smtClean="0">
                  <a:latin typeface="+mj-lt"/>
                  <a:cs typeface="Courier New" pitchFamily="49" charset="0"/>
                </a:rPr>
                <a:t>Design and document tests</a:t>
              </a:r>
            </a:p>
          </p:txBody>
        </p:sp>
        <p:sp>
          <p:nvSpPr>
            <p:cNvPr id="23" name="TextBox 22"/>
            <p:cNvSpPr txBox="1"/>
            <p:nvPr/>
          </p:nvSpPr>
          <p:spPr>
            <a:xfrm>
              <a:off x="4177543" y="4588984"/>
              <a:ext cx="2340000" cy="792000"/>
            </a:xfrm>
            <a:prstGeom prst="rect">
              <a:avLst/>
            </a:prstGeom>
            <a:solidFill>
              <a:srgbClr val="FFCC99"/>
            </a:solidFill>
            <a:ln w="25400">
              <a:solidFill>
                <a:srgbClr val="CC0000"/>
              </a:solidFill>
            </a:ln>
          </p:spPr>
          <p:txBody>
            <a:bodyPr wrap="square" rtlCol="0" anchor="ctr" anchorCtr="0">
              <a:noAutofit/>
            </a:bodyPr>
            <a:lstStyle/>
            <a:p>
              <a:pPr algn="ctr">
                <a:spcBef>
                  <a:spcPts val="0"/>
                </a:spcBef>
              </a:pPr>
              <a:r>
                <a:rPr lang="en-GB" sz="2000" b="1" dirty="0" smtClean="0">
                  <a:latin typeface="+mj-lt"/>
                  <a:cs typeface="Courier New" pitchFamily="49" charset="0"/>
                </a:rPr>
                <a:t>Execute and </a:t>
              </a:r>
              <a:br>
                <a:rPr lang="en-GB" sz="2000" b="1" dirty="0" smtClean="0">
                  <a:latin typeface="+mj-lt"/>
                  <a:cs typeface="Courier New" pitchFamily="49" charset="0"/>
                </a:rPr>
              </a:br>
              <a:r>
                <a:rPr lang="en-GB" sz="2000" b="1" dirty="0" smtClean="0">
                  <a:latin typeface="+mj-lt"/>
                  <a:cs typeface="Courier New" pitchFamily="49" charset="0"/>
                </a:rPr>
                <a:t>log tests</a:t>
              </a:r>
            </a:p>
          </p:txBody>
        </p:sp>
        <p:sp>
          <p:nvSpPr>
            <p:cNvPr id="24" name="TextBox 23"/>
            <p:cNvSpPr txBox="1"/>
            <p:nvPr/>
          </p:nvSpPr>
          <p:spPr>
            <a:xfrm>
              <a:off x="5932544" y="5664576"/>
              <a:ext cx="2340000" cy="792000"/>
            </a:xfrm>
            <a:prstGeom prst="rect">
              <a:avLst/>
            </a:prstGeom>
            <a:solidFill>
              <a:srgbClr val="FFC000"/>
            </a:solidFill>
            <a:ln w="25400">
              <a:solidFill>
                <a:srgbClr val="CC0000"/>
              </a:solidFill>
            </a:ln>
          </p:spPr>
          <p:txBody>
            <a:bodyPr wrap="square" rtlCol="0" anchor="ctr" anchorCtr="0">
              <a:noAutofit/>
            </a:bodyPr>
            <a:lstStyle/>
            <a:p>
              <a:pPr algn="ctr">
                <a:spcBef>
                  <a:spcPts val="0"/>
                </a:spcBef>
              </a:pPr>
              <a:r>
                <a:rPr lang="en-GB" sz="2000" b="1" dirty="0" smtClean="0">
                  <a:latin typeface="+mj-lt"/>
                  <a:cs typeface="Courier New" pitchFamily="49" charset="0"/>
                </a:rPr>
                <a:t>Analyse and learn from results</a:t>
              </a:r>
            </a:p>
          </p:txBody>
        </p:sp>
        <p:cxnSp>
          <p:nvCxnSpPr>
            <p:cNvPr id="28" name="Elbow Connector 27"/>
            <p:cNvCxnSpPr>
              <a:stCxn id="22" idx="2"/>
              <a:endCxn id="23" idx="1"/>
            </p:cNvCxnSpPr>
            <p:nvPr/>
          </p:nvCxnSpPr>
          <p:spPr>
            <a:xfrm rot="16200000" flipH="1">
              <a:off x="3545248" y="4352688"/>
              <a:ext cx="679591" cy="585000"/>
            </a:xfrm>
            <a:prstGeom prst="bentConnector2">
              <a:avLst/>
            </a:prstGeom>
            <a:ln w="76200">
              <a:solidFill>
                <a:srgbClr val="CC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3" idx="2"/>
              <a:endCxn id="24" idx="1"/>
            </p:cNvCxnSpPr>
            <p:nvPr/>
          </p:nvCxnSpPr>
          <p:spPr>
            <a:xfrm rot="16200000" flipH="1">
              <a:off x="5300247" y="5428279"/>
              <a:ext cx="679592" cy="585001"/>
            </a:xfrm>
            <a:prstGeom prst="bentConnector2">
              <a:avLst/>
            </a:prstGeom>
            <a:ln w="76200">
              <a:solidFill>
                <a:srgbClr val="CC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4" idx="3"/>
              <a:endCxn id="22" idx="0"/>
            </p:cNvCxnSpPr>
            <p:nvPr/>
          </p:nvCxnSpPr>
          <p:spPr>
            <a:xfrm flipH="1" flipV="1">
              <a:off x="3592543" y="3513393"/>
              <a:ext cx="4680001" cy="2547183"/>
            </a:xfrm>
            <a:prstGeom prst="bentConnector4">
              <a:avLst>
                <a:gd name="adj1" fmla="val -8535"/>
                <a:gd name="adj2" fmla="val 121204"/>
              </a:avLst>
            </a:prstGeom>
            <a:ln w="76200">
              <a:solidFill>
                <a:srgbClr val="CC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307756" y="3844368"/>
              <a:ext cx="1386673" cy="457200"/>
            </a:xfrm>
            <a:prstGeom prst="rect">
              <a:avLst/>
            </a:prstGeom>
            <a:noFill/>
            <a:ln>
              <a:noFill/>
            </a:ln>
          </p:spPr>
          <p:txBody>
            <a:bodyPr wrap="none" rtlCol="0">
              <a:noAutofit/>
            </a:bodyPr>
            <a:lstStyle/>
            <a:p>
              <a:pPr algn="ctr"/>
              <a:r>
                <a:rPr lang="en-GB" sz="2000" b="1" dirty="0" smtClean="0">
                  <a:solidFill>
                    <a:srgbClr val="CC0000"/>
                  </a:solidFill>
                  <a:latin typeface="+mj-lt"/>
                  <a:cs typeface="Courier New" pitchFamily="49" charset="0"/>
                </a:rPr>
                <a:t>feedback</a:t>
              </a:r>
            </a:p>
          </p:txBody>
        </p:sp>
        <p:sp>
          <p:nvSpPr>
            <p:cNvPr id="20" name="TextBox 19"/>
            <p:cNvSpPr txBox="1"/>
            <p:nvPr/>
          </p:nvSpPr>
          <p:spPr>
            <a:xfrm>
              <a:off x="667543" y="2437802"/>
              <a:ext cx="2340000" cy="792000"/>
            </a:xfrm>
            <a:prstGeom prst="rect">
              <a:avLst/>
            </a:prstGeom>
            <a:solidFill>
              <a:srgbClr val="E0C1FF"/>
            </a:solidFill>
            <a:ln w="25400">
              <a:solidFill>
                <a:srgbClr val="CC0000"/>
              </a:solidFill>
            </a:ln>
          </p:spPr>
          <p:txBody>
            <a:bodyPr wrap="square" lIns="0" rIns="0" rtlCol="0" anchor="ctr" anchorCtr="1">
              <a:noAutofit/>
            </a:bodyPr>
            <a:lstStyle/>
            <a:p>
              <a:pPr algn="ctr">
                <a:spcBef>
                  <a:spcPts val="0"/>
                </a:spcBef>
              </a:pPr>
              <a:r>
                <a:rPr lang="en-GB" sz="2000" b="1" dirty="0" smtClean="0">
                  <a:latin typeface="+mj-lt"/>
                  <a:cs typeface="Courier New" pitchFamily="49" charset="0"/>
                </a:rPr>
                <a:t>Write test charter (objectives)</a:t>
              </a:r>
            </a:p>
          </p:txBody>
        </p:sp>
        <p:cxnSp>
          <p:nvCxnSpPr>
            <p:cNvPr id="14" name="Elbow Connector 13"/>
            <p:cNvCxnSpPr>
              <a:stCxn id="20" idx="2"/>
              <a:endCxn id="22" idx="1"/>
            </p:cNvCxnSpPr>
            <p:nvPr/>
          </p:nvCxnSpPr>
          <p:spPr>
            <a:xfrm rot="16200000" flipH="1">
              <a:off x="1790248" y="3277097"/>
              <a:ext cx="679591" cy="585000"/>
            </a:xfrm>
            <a:prstGeom prst="bentConnector2">
              <a:avLst/>
            </a:prstGeom>
            <a:ln w="76200">
              <a:solidFill>
                <a:srgbClr val="CC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81838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sz="quarter" idx="15"/>
          </p:nvPr>
        </p:nvSpPr>
        <p:spPr/>
        <p:txBody>
          <a:bodyPr/>
          <a:lstStyle/>
          <a:p>
            <a:pPr marL="0" indent="0">
              <a:buNone/>
            </a:pPr>
            <a:r>
              <a:rPr lang="en-GB" dirty="0" smtClean="0"/>
              <a:t>Learning Objective:</a:t>
            </a:r>
            <a:br>
              <a:rPr lang="en-GB" dirty="0" smtClean="0"/>
            </a:br>
            <a:endParaRPr lang="en-GB" dirty="0" smtClean="0"/>
          </a:p>
          <a:p>
            <a:r>
              <a:rPr lang="en-GB" dirty="0" smtClean="0"/>
              <a:t>Classify test design techniques according to their fitness to a given context, for the test basis, respective models and software characteristics (K2)</a:t>
            </a:r>
          </a:p>
        </p:txBody>
      </p:sp>
      <p:sp>
        <p:nvSpPr>
          <p:cNvPr id="74754" name="Rectangle 5"/>
          <p:cNvSpPr>
            <a:spLocks noGrp="1" noChangeArrowheads="1"/>
          </p:cNvSpPr>
          <p:nvPr>
            <p:ph type="title"/>
          </p:nvPr>
        </p:nvSpPr>
        <p:spPr/>
        <p:txBody>
          <a:bodyPr/>
          <a:lstStyle/>
          <a:p>
            <a:r>
              <a:rPr lang="en-GB" dirty="0" smtClean="0"/>
              <a:t>4.6 Choosing Test Techniques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you think?</a:t>
            </a:r>
            <a:endParaRPr lang="en-GB" dirty="0"/>
          </a:p>
        </p:txBody>
      </p:sp>
      <p:graphicFrame>
        <p:nvGraphicFramePr>
          <p:cNvPr id="5" name="Diagram 4"/>
          <p:cNvGraphicFramePr/>
          <p:nvPr>
            <p:extLst>
              <p:ext uri="{D42A27DB-BD31-4B8C-83A1-F6EECF244321}">
                <p14:modId xmlns:p14="http://schemas.microsoft.com/office/powerpoint/2010/main" val="735145930"/>
              </p:ext>
            </p:extLst>
          </p:nvPr>
        </p:nvGraphicFramePr>
        <p:xfrm>
          <a:off x="3929058" y="2260879"/>
          <a:ext cx="5000657" cy="3597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9381" y="1981782"/>
            <a:ext cx="2340869" cy="3794768"/>
          </a:xfrm>
          <a:prstGeom prst="rect">
            <a:avLst/>
          </a:prstGeom>
        </p:spPr>
      </p:pic>
    </p:spTree>
    <p:extLst>
      <p:ext uri="{BB962C8B-B14F-4D97-AF65-F5344CB8AC3E}">
        <p14:creationId xmlns:p14="http://schemas.microsoft.com/office/powerpoint/2010/main" val="37178278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sz="quarter" idx="15"/>
          </p:nvPr>
        </p:nvSpPr>
        <p:spPr/>
        <p:txBody>
          <a:bodyPr/>
          <a:lstStyle/>
          <a:p>
            <a:r>
              <a:rPr lang="en-GB" dirty="0" smtClean="0"/>
              <a:t>Factors include:</a:t>
            </a:r>
          </a:p>
          <a:p>
            <a:pPr lvl="1"/>
            <a:r>
              <a:rPr lang="en-GB" dirty="0" smtClean="0"/>
              <a:t>Type of system</a:t>
            </a:r>
          </a:p>
          <a:p>
            <a:pPr lvl="1"/>
            <a:r>
              <a:rPr lang="en-GB" dirty="0" smtClean="0"/>
              <a:t>Regulatory standards</a:t>
            </a:r>
          </a:p>
          <a:p>
            <a:pPr lvl="1"/>
            <a:r>
              <a:rPr lang="en-GB" dirty="0" smtClean="0"/>
              <a:t>Customer or contractual requirements</a:t>
            </a:r>
          </a:p>
          <a:p>
            <a:pPr lvl="1"/>
            <a:r>
              <a:rPr lang="en-GB" dirty="0" smtClean="0"/>
              <a:t>Level and type of risk</a:t>
            </a:r>
          </a:p>
          <a:p>
            <a:pPr lvl="1"/>
            <a:r>
              <a:rPr lang="en-GB" dirty="0" smtClean="0"/>
              <a:t>Test objective</a:t>
            </a:r>
          </a:p>
          <a:p>
            <a:pPr lvl="1"/>
            <a:r>
              <a:rPr lang="en-GB" dirty="0" smtClean="0"/>
              <a:t>Documentation available</a:t>
            </a:r>
          </a:p>
          <a:p>
            <a:pPr lvl="1"/>
            <a:r>
              <a:rPr lang="en-GB" dirty="0" smtClean="0"/>
              <a:t>Knowledge of the testers</a:t>
            </a:r>
          </a:p>
          <a:p>
            <a:pPr lvl="1"/>
            <a:r>
              <a:rPr lang="en-GB" dirty="0" smtClean="0"/>
              <a:t>Time and budget</a:t>
            </a:r>
          </a:p>
          <a:p>
            <a:pPr lvl="1"/>
            <a:r>
              <a:rPr lang="en-GB" dirty="0" smtClean="0"/>
              <a:t>Development life cycle</a:t>
            </a:r>
          </a:p>
          <a:p>
            <a:pPr lvl="1"/>
            <a:r>
              <a:rPr lang="en-GB" dirty="0" smtClean="0"/>
              <a:t>Test level</a:t>
            </a:r>
          </a:p>
          <a:p>
            <a:pPr lvl="1"/>
            <a:r>
              <a:rPr lang="en-GB" dirty="0" smtClean="0"/>
              <a:t>Use case models</a:t>
            </a:r>
          </a:p>
          <a:p>
            <a:pPr lvl="1"/>
            <a:r>
              <a:rPr lang="en-GB" dirty="0" smtClean="0"/>
              <a:t>Previous experience of types of defects found</a:t>
            </a:r>
          </a:p>
        </p:txBody>
      </p:sp>
      <p:sp>
        <p:nvSpPr>
          <p:cNvPr id="76802" name="Rectangle 5"/>
          <p:cNvSpPr>
            <a:spLocks noGrp="1" noChangeArrowheads="1"/>
          </p:cNvSpPr>
          <p:nvPr>
            <p:ph type="title"/>
          </p:nvPr>
        </p:nvSpPr>
        <p:spPr/>
        <p:txBody>
          <a:bodyPr/>
          <a:lstStyle/>
          <a:p>
            <a:r>
              <a:rPr lang="en-GB" dirty="0" smtClean="0"/>
              <a:t>Influential Factors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pPr lvl="0"/>
            <a:r>
              <a:rPr lang="en-GB" dirty="0" smtClean="0"/>
              <a:t>IEEE 829-1998: The Standard for Software Test Documentation</a:t>
            </a:r>
            <a:br>
              <a:rPr lang="en-GB" dirty="0" smtClean="0"/>
            </a:br>
            <a:endParaRPr lang="en-GB" dirty="0" smtClean="0"/>
          </a:p>
          <a:p>
            <a:r>
              <a:rPr lang="en-GB" dirty="0" smtClean="0"/>
              <a:t>Describes the content of eight documents to be produced during software testing:</a:t>
            </a:r>
          </a:p>
          <a:p>
            <a:pPr marL="809625" lvl="1" indent="-352425">
              <a:buFont typeface="+mj-lt"/>
              <a:buAutoNum type="arabicPeriod"/>
            </a:pPr>
            <a:r>
              <a:rPr lang="en-GB" dirty="0" smtClean="0"/>
              <a:t>Test Plan</a:t>
            </a:r>
          </a:p>
          <a:p>
            <a:pPr marL="809625" lvl="1" indent="-352425">
              <a:buFont typeface="+mj-lt"/>
              <a:buAutoNum type="arabicPeriod"/>
            </a:pPr>
            <a:r>
              <a:rPr lang="en-GB" dirty="0" smtClean="0"/>
              <a:t>Test Design Specification</a:t>
            </a:r>
          </a:p>
          <a:p>
            <a:pPr marL="809625" lvl="1" indent="-352425">
              <a:buFont typeface="+mj-lt"/>
              <a:buAutoNum type="arabicPeriod"/>
            </a:pPr>
            <a:r>
              <a:rPr lang="en-GB" dirty="0" smtClean="0"/>
              <a:t>Test Case Specification</a:t>
            </a:r>
          </a:p>
          <a:p>
            <a:pPr marL="809625" lvl="1" indent="-352425">
              <a:buFont typeface="+mj-lt"/>
              <a:buAutoNum type="arabicPeriod"/>
            </a:pPr>
            <a:r>
              <a:rPr lang="en-GB" dirty="0" smtClean="0"/>
              <a:t>Test Procedure Specification</a:t>
            </a:r>
          </a:p>
          <a:p>
            <a:pPr marL="809625" lvl="1" indent="-352425">
              <a:buFont typeface="+mj-lt"/>
              <a:buAutoNum type="arabicPeriod"/>
            </a:pPr>
            <a:r>
              <a:rPr lang="en-GB" dirty="0" smtClean="0"/>
              <a:t>Test Item Transmittal Report</a:t>
            </a:r>
          </a:p>
          <a:p>
            <a:pPr marL="809625" lvl="1" indent="-352425">
              <a:buFont typeface="+mj-lt"/>
              <a:buAutoNum type="arabicPeriod"/>
            </a:pPr>
            <a:r>
              <a:rPr lang="en-GB" dirty="0" smtClean="0"/>
              <a:t>Test Log</a:t>
            </a:r>
          </a:p>
          <a:p>
            <a:pPr marL="809625" lvl="1" indent="-352425">
              <a:buFont typeface="+mj-lt"/>
              <a:buAutoNum type="arabicPeriod"/>
            </a:pPr>
            <a:r>
              <a:rPr lang="en-GB" dirty="0" smtClean="0"/>
              <a:t>Test Incident Report</a:t>
            </a:r>
          </a:p>
          <a:p>
            <a:pPr marL="809625" lvl="1" indent="-352425">
              <a:buFont typeface="+mj-lt"/>
              <a:buAutoNum type="arabicPeriod"/>
            </a:pPr>
            <a:r>
              <a:rPr lang="en-GB" dirty="0" smtClean="0"/>
              <a:t>Test Summary Report</a:t>
            </a:r>
            <a:br>
              <a:rPr lang="en-GB" dirty="0" smtClean="0"/>
            </a:br>
            <a:endParaRPr lang="en-GB" dirty="0" smtClean="0"/>
          </a:p>
          <a:p>
            <a:r>
              <a:rPr lang="en-GB" dirty="0" smtClean="0"/>
              <a:t>This section describes the three specification documents</a:t>
            </a:r>
          </a:p>
          <a:p>
            <a:pPr lvl="1"/>
            <a:r>
              <a:rPr lang="en-GB" dirty="0" smtClean="0"/>
              <a:t>Other documents in this standard will be covered later</a:t>
            </a:r>
            <a:endParaRPr lang="en-GB" dirty="0"/>
          </a:p>
        </p:txBody>
      </p:sp>
      <p:sp>
        <p:nvSpPr>
          <p:cNvPr id="2" name="Title 1"/>
          <p:cNvSpPr>
            <a:spLocks noGrp="1"/>
          </p:cNvSpPr>
          <p:nvPr>
            <p:ph type="title"/>
          </p:nvPr>
        </p:nvSpPr>
        <p:spPr/>
        <p:txBody>
          <a:bodyPr/>
          <a:lstStyle/>
          <a:p>
            <a:r>
              <a:rPr lang="en-GB" dirty="0" smtClean="0"/>
              <a:t>IEEE 829 Standard Test Documents</a:t>
            </a:r>
            <a:endParaRPr lang="en-GB" dirty="0"/>
          </a:p>
        </p:txBody>
      </p:sp>
    </p:spTree>
    <p:extLst>
      <p:ext uri="{BB962C8B-B14F-4D97-AF65-F5344CB8AC3E}">
        <p14:creationId xmlns:p14="http://schemas.microsoft.com/office/powerpoint/2010/main" val="670038714"/>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180000" y="1079999"/>
            <a:ext cx="8820000" cy="5592105"/>
          </a:xfrm>
        </p:spPr>
        <p:txBody>
          <a:bodyPr/>
          <a:lstStyle/>
          <a:p>
            <a:r>
              <a:rPr lang="en-GB" dirty="0" smtClean="0"/>
              <a:t>In general:</a:t>
            </a:r>
          </a:p>
          <a:p>
            <a:pPr lvl="1"/>
            <a:r>
              <a:rPr lang="en-GB" dirty="0" smtClean="0"/>
              <a:t>Specification-based techniques are used</a:t>
            </a:r>
          </a:p>
          <a:p>
            <a:pPr lvl="2"/>
            <a:r>
              <a:rPr lang="en-GB" dirty="0"/>
              <a:t>I</a:t>
            </a:r>
            <a:r>
              <a:rPr lang="en-GB" dirty="0" smtClean="0"/>
              <a:t>n sequential development models</a:t>
            </a:r>
          </a:p>
          <a:p>
            <a:pPr lvl="2"/>
            <a:r>
              <a:rPr lang="en-GB" dirty="0" smtClean="0"/>
              <a:t>At all levels of testing</a:t>
            </a:r>
          </a:p>
          <a:p>
            <a:pPr lvl="2"/>
            <a:r>
              <a:rPr lang="en-GB" dirty="0"/>
              <a:t>F</a:t>
            </a:r>
            <a:r>
              <a:rPr lang="en-GB" dirty="0" smtClean="0"/>
              <a:t>or business-critical systems</a:t>
            </a:r>
          </a:p>
          <a:p>
            <a:pPr lvl="1"/>
            <a:r>
              <a:rPr lang="en-GB" dirty="0" smtClean="0"/>
              <a:t>Structure-based techniques are used</a:t>
            </a:r>
          </a:p>
          <a:p>
            <a:pPr lvl="2"/>
            <a:r>
              <a:rPr lang="en-GB" dirty="0"/>
              <a:t>M</a:t>
            </a:r>
            <a:r>
              <a:rPr lang="en-GB" dirty="0" smtClean="0"/>
              <a:t>ostly at lower test levels</a:t>
            </a:r>
          </a:p>
          <a:p>
            <a:pPr lvl="2"/>
            <a:r>
              <a:rPr lang="en-GB" dirty="0"/>
              <a:t>F</a:t>
            </a:r>
            <a:r>
              <a:rPr lang="en-GB" dirty="0" smtClean="0"/>
              <a:t>or safety-critical systems</a:t>
            </a:r>
          </a:p>
          <a:p>
            <a:pPr lvl="1"/>
            <a:r>
              <a:rPr lang="en-GB" dirty="0" smtClean="0"/>
              <a:t>Experience-based techniques are used</a:t>
            </a:r>
          </a:p>
          <a:p>
            <a:pPr lvl="2"/>
            <a:r>
              <a:rPr lang="en-GB" dirty="0"/>
              <a:t>T</a:t>
            </a:r>
            <a:r>
              <a:rPr lang="en-GB" dirty="0" smtClean="0"/>
              <a:t>o augment systematic techniques</a:t>
            </a:r>
          </a:p>
          <a:p>
            <a:pPr lvl="2"/>
            <a:r>
              <a:rPr lang="en-GB" dirty="0"/>
              <a:t>I</a:t>
            </a:r>
            <a:r>
              <a:rPr lang="en-GB" dirty="0" smtClean="0"/>
              <a:t>n </a:t>
            </a:r>
            <a:r>
              <a:rPr lang="en-GB" dirty="0"/>
              <a:t>iterative / agile development </a:t>
            </a:r>
            <a:r>
              <a:rPr lang="en-GB" dirty="0" smtClean="0"/>
              <a:t>models</a:t>
            </a:r>
            <a:br>
              <a:rPr lang="en-GB" dirty="0" smtClean="0"/>
            </a:br>
            <a:endParaRPr lang="en-GB" dirty="0" smtClean="0"/>
          </a:p>
          <a:p>
            <a:r>
              <a:rPr lang="en-US" dirty="0" smtClean="0"/>
              <a:t>Testers should use a combination of test design techniques to ensure adequate coverage</a:t>
            </a:r>
          </a:p>
          <a:p>
            <a:pPr lvl="1"/>
            <a:r>
              <a:rPr lang="en-US" dirty="0" smtClean="0"/>
              <a:t>Including </a:t>
            </a:r>
            <a:r>
              <a:rPr lang="en-US" dirty="0"/>
              <a:t>process, rule and data-driven techniques</a:t>
            </a:r>
            <a:endParaRPr lang="en-GB" dirty="0" smtClean="0"/>
          </a:p>
          <a:p>
            <a:endParaRPr lang="en-GB" dirty="0" smtClean="0"/>
          </a:p>
          <a:p>
            <a:endParaRPr lang="en-GB" dirty="0"/>
          </a:p>
        </p:txBody>
      </p:sp>
      <p:sp>
        <p:nvSpPr>
          <p:cNvPr id="2" name="Title 1"/>
          <p:cNvSpPr>
            <a:spLocks noGrp="1"/>
          </p:cNvSpPr>
          <p:nvPr>
            <p:ph type="title"/>
          </p:nvPr>
        </p:nvSpPr>
        <p:spPr/>
        <p:txBody>
          <a:bodyPr/>
          <a:lstStyle/>
          <a:p>
            <a:r>
              <a:rPr lang="en-GB" dirty="0" smtClean="0"/>
              <a:t>Choosing Test Techniques</a:t>
            </a:r>
            <a:endParaRPr lang="en-GB"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en-GB" dirty="0" smtClean="0"/>
              <a:t>The test development process</a:t>
            </a:r>
            <a:br>
              <a:rPr lang="en-GB" dirty="0" smtClean="0"/>
            </a:br>
            <a:endParaRPr lang="en-GB" dirty="0" smtClean="0"/>
          </a:p>
          <a:p>
            <a:r>
              <a:rPr lang="en-GB" dirty="0" smtClean="0"/>
              <a:t>Categories of test design techniques</a:t>
            </a:r>
            <a:br>
              <a:rPr lang="en-GB" dirty="0" smtClean="0"/>
            </a:br>
            <a:endParaRPr lang="en-GB" dirty="0" smtClean="0"/>
          </a:p>
          <a:p>
            <a:r>
              <a:rPr lang="en-GB" dirty="0" smtClean="0"/>
              <a:t>Specification-based or black-box techniques</a:t>
            </a:r>
            <a:br>
              <a:rPr lang="en-GB" dirty="0" smtClean="0"/>
            </a:br>
            <a:endParaRPr lang="en-GB" dirty="0" smtClean="0"/>
          </a:p>
          <a:p>
            <a:r>
              <a:rPr lang="en-GB" dirty="0" smtClean="0"/>
              <a:t>Structure-based or white-box techniques</a:t>
            </a:r>
            <a:br>
              <a:rPr lang="en-GB" dirty="0" smtClean="0"/>
            </a:br>
            <a:endParaRPr lang="en-GB" dirty="0" smtClean="0"/>
          </a:p>
          <a:p>
            <a:r>
              <a:rPr lang="en-GB" dirty="0" smtClean="0"/>
              <a:t>Experience-based techniques</a:t>
            </a:r>
            <a:br>
              <a:rPr lang="en-GB" dirty="0" smtClean="0"/>
            </a:br>
            <a:endParaRPr lang="en-GB" dirty="0" smtClean="0"/>
          </a:p>
          <a:p>
            <a:r>
              <a:rPr lang="en-GB" dirty="0" smtClean="0"/>
              <a:t>Choosing test techniques</a:t>
            </a:r>
          </a:p>
          <a:p>
            <a:endParaRPr lang="en-GB" dirty="0"/>
          </a:p>
        </p:txBody>
      </p:sp>
      <p:sp>
        <p:nvSpPr>
          <p:cNvPr id="77826" name="Rectangle 4"/>
          <p:cNvSpPr>
            <a:spLocks noGrp="1" noChangeArrowheads="1"/>
          </p:cNvSpPr>
          <p:nvPr>
            <p:ph type="title"/>
          </p:nvPr>
        </p:nvSpPr>
        <p:spPr/>
        <p:txBody>
          <a:bodyPr/>
          <a:lstStyle/>
          <a:p>
            <a:r>
              <a:rPr lang="en-US" dirty="0" smtClean="0"/>
              <a:t>In this session we covered…</a:t>
            </a:r>
            <a:endParaRPr lang="en-GB" dirty="0" smtClean="0"/>
          </a:p>
        </p:txBody>
      </p:sp>
      <p:sp>
        <p:nvSpPr>
          <p:cNvPr id="77827" name="Rectangle 10"/>
          <p:cNvSpPr>
            <a:spLocks noChangeArrowheads="1"/>
          </p:cNvSpPr>
          <p:nvPr/>
        </p:nvSpPr>
        <p:spPr bwMode="auto">
          <a:xfrm>
            <a:off x="298450" y="1363663"/>
            <a:ext cx="8709025" cy="5064125"/>
          </a:xfrm>
          <a:prstGeom prst="rect">
            <a:avLst/>
          </a:prstGeom>
          <a:noFill/>
          <a:ln w="9525">
            <a:noFill/>
            <a:miter lim="800000"/>
            <a:headEnd/>
            <a:tailEnd/>
          </a:ln>
        </p:spPr>
        <p:txBody>
          <a:bodyPr/>
          <a:lstStyle/>
          <a:p>
            <a:pPr marL="457200" indent="-457200">
              <a:lnSpc>
                <a:spcPct val="120000"/>
              </a:lnSpc>
              <a:spcBef>
                <a:spcPct val="60000"/>
              </a:spcBef>
              <a:buClr>
                <a:schemeClr val="bg2"/>
              </a:buClr>
              <a:buFont typeface="Wingdings" pitchFamily="2" charset="2"/>
              <a:buAutoNum type="arabicPeriod"/>
            </a:pPr>
            <a:endParaRPr lang="en-GB" sz="2000" b="1" dirty="0">
              <a:solidFill>
                <a:srgbClr val="134183"/>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sz="quarter" idx="15"/>
          </p:nvPr>
        </p:nvSpPr>
        <p:spPr/>
        <p:txBody>
          <a:bodyPr/>
          <a:lstStyle/>
          <a:p>
            <a:r>
              <a:rPr lang="en-GB" dirty="0" smtClean="0"/>
              <a:t>Test Design Specification</a:t>
            </a:r>
          </a:p>
          <a:p>
            <a:pPr lvl="1"/>
            <a:r>
              <a:rPr lang="en-GB" dirty="0" smtClean="0"/>
              <a:t>Specifies the test conditions (coverage items) for a test item, the detailed test approach and the associated high level test cases</a:t>
            </a:r>
            <a:br>
              <a:rPr lang="en-GB" dirty="0" smtClean="0"/>
            </a:br>
            <a:r>
              <a:rPr lang="en-US" dirty="0" smtClean="0"/>
              <a:t> </a:t>
            </a:r>
          </a:p>
          <a:p>
            <a:r>
              <a:rPr lang="en-GB" dirty="0" smtClean="0"/>
              <a:t>Test Case Specification</a:t>
            </a:r>
          </a:p>
          <a:p>
            <a:pPr lvl="1"/>
            <a:r>
              <a:rPr lang="en-GB" dirty="0" smtClean="0"/>
              <a:t>Specifies a set of test cases (objective, inputs, test actions, expected results, and execution preconditions) for a test item</a:t>
            </a:r>
            <a:br>
              <a:rPr lang="en-GB" dirty="0" smtClean="0"/>
            </a:br>
            <a:endParaRPr lang="en-US" dirty="0" smtClean="0"/>
          </a:p>
          <a:p>
            <a:r>
              <a:rPr lang="en-GB" dirty="0" smtClean="0"/>
              <a:t>Test Procedure Specification</a:t>
            </a:r>
          </a:p>
          <a:p>
            <a:pPr lvl="1"/>
            <a:r>
              <a:rPr lang="en-GB" dirty="0" smtClean="0"/>
              <a:t>Specifies the sequence of actions for the execution of a test</a:t>
            </a:r>
          </a:p>
          <a:p>
            <a:pPr lvl="1"/>
            <a:r>
              <a:rPr lang="en-GB" dirty="0" smtClean="0"/>
              <a:t>Test Procedure (manual), Test Script (automated test procedure)</a:t>
            </a:r>
            <a:r>
              <a:rPr lang="en-US" dirty="0" smtClean="0"/>
              <a:t> </a:t>
            </a:r>
            <a:endParaRPr lang="en-GB" dirty="0" smtClean="0"/>
          </a:p>
        </p:txBody>
      </p:sp>
      <p:sp>
        <p:nvSpPr>
          <p:cNvPr id="17410" name="Rectangle 2"/>
          <p:cNvSpPr>
            <a:spLocks noGrp="1" noChangeArrowheads="1"/>
          </p:cNvSpPr>
          <p:nvPr>
            <p:ph type="title"/>
          </p:nvPr>
        </p:nvSpPr>
        <p:spPr/>
        <p:txBody>
          <a:bodyPr/>
          <a:lstStyle/>
          <a:p>
            <a:r>
              <a:rPr lang="en-GB" dirty="0" smtClean="0"/>
              <a:t>Test Development Process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2"/>
          <p:cNvSpPr>
            <a:spLocks noGrp="1" noChangeArrowheads="1"/>
          </p:cNvSpPr>
          <p:nvPr>
            <p:ph type="body" sz="quarter" idx="15"/>
          </p:nvPr>
        </p:nvSpPr>
        <p:spPr>
          <a:xfrm>
            <a:off x="180000" y="1079999"/>
            <a:ext cx="8820000" cy="5605613"/>
          </a:xfrm>
        </p:spPr>
        <p:txBody>
          <a:bodyPr>
            <a:normAutofit/>
          </a:bodyPr>
          <a:lstStyle/>
          <a:p>
            <a:pPr marL="0" indent="0">
              <a:buNone/>
            </a:pP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r>
              <a:rPr lang="en-GB" dirty="0" smtClean="0"/>
              <a:t>Documented in the Test Design Specification</a:t>
            </a:r>
          </a:p>
          <a:p>
            <a:r>
              <a:rPr lang="en-GB" dirty="0" smtClean="0"/>
              <a:t>Identified from the test basis</a:t>
            </a:r>
          </a:p>
          <a:p>
            <a:r>
              <a:rPr lang="en-GB" dirty="0" smtClean="0"/>
              <a:t>For example, a requirement states:</a:t>
            </a:r>
          </a:p>
          <a:p>
            <a:pPr lvl="1"/>
            <a:r>
              <a:rPr lang="en-GB" dirty="0"/>
              <a:t>“User enters customer code which must be in valid format AA999.  If customer is registered on database, customer details are displayed”</a:t>
            </a:r>
          </a:p>
          <a:p>
            <a:r>
              <a:rPr lang="en-GB" dirty="0" smtClean="0"/>
              <a:t>This would give conditions such as:</a:t>
            </a:r>
          </a:p>
          <a:p>
            <a:pPr lvl="1"/>
            <a:r>
              <a:rPr lang="en-GB" dirty="0"/>
              <a:t>V</a:t>
            </a:r>
            <a:r>
              <a:rPr lang="en-GB" dirty="0" smtClean="0"/>
              <a:t>alid customer code, invalid customer code, registered customer, non-registered customer</a:t>
            </a:r>
          </a:p>
          <a:p>
            <a:r>
              <a:rPr lang="en-GB" dirty="0" smtClean="0"/>
              <a:t>These are then combined into high-level test cases, such as:</a:t>
            </a:r>
          </a:p>
          <a:p>
            <a:pPr lvl="1"/>
            <a:r>
              <a:rPr lang="en-GB" dirty="0" smtClean="0"/>
              <a:t>The input of a valid registered customer code</a:t>
            </a:r>
          </a:p>
          <a:p>
            <a:pPr lvl="1"/>
            <a:r>
              <a:rPr lang="en-GB" dirty="0" smtClean="0"/>
              <a:t>The input of a valid format but not registered customer code</a:t>
            </a:r>
          </a:p>
        </p:txBody>
      </p:sp>
      <p:sp>
        <p:nvSpPr>
          <p:cNvPr id="18434" name="Rectangle 41"/>
          <p:cNvSpPr>
            <a:spLocks noGrp="1" noChangeArrowheads="1"/>
          </p:cNvSpPr>
          <p:nvPr>
            <p:ph type="title"/>
          </p:nvPr>
        </p:nvSpPr>
        <p:spPr/>
        <p:txBody>
          <a:bodyPr/>
          <a:lstStyle/>
          <a:p>
            <a:r>
              <a:rPr lang="en-GB" dirty="0" smtClean="0"/>
              <a:t>Test Condition</a:t>
            </a:r>
          </a:p>
        </p:txBody>
      </p:sp>
      <p:sp>
        <p:nvSpPr>
          <p:cNvPr id="5" name="AutoShape 2"/>
          <p:cNvSpPr>
            <a:spLocks noChangeArrowheads="1"/>
          </p:cNvSpPr>
          <p:nvPr/>
        </p:nvSpPr>
        <p:spPr bwMode="auto">
          <a:xfrm>
            <a:off x="658864" y="1035710"/>
            <a:ext cx="7751606" cy="1305556"/>
          </a:xfrm>
          <a:prstGeom prst="roundRect">
            <a:avLst>
              <a:gd name="adj" fmla="val 16639"/>
            </a:avLst>
          </a:prstGeom>
          <a:solidFill>
            <a:srgbClr val="FFFFFF"/>
          </a:solidFill>
          <a:ln w="28575">
            <a:solidFill>
              <a:srgbClr val="4F81BD"/>
            </a:solidFill>
            <a:round/>
            <a:headEnd/>
            <a:tailEnd/>
          </a:ln>
          <a:effectLst>
            <a:outerShdw dist="107763" dir="2700000" algn="ctr" rotWithShape="0">
              <a:srgbClr val="868686">
                <a:alpha val="50000"/>
              </a:srgbClr>
            </a:outerShdw>
          </a:effectLst>
        </p:spPr>
        <p:txBody>
          <a:bodyPr vert="horz" wrap="square" lIns="91440" tIns="72000" rIns="91440" bIns="45720" numCol="1" anchor="t" anchorCtr="0" compatLnSpc="1">
            <a:prstTxWarp prst="textNoShape">
              <a:avLst/>
            </a:prstTxWarp>
          </a:bodyPr>
          <a:lstStyle/>
          <a:p>
            <a:pPr eaLnBrk="1" hangingPunct="1">
              <a:lnSpc>
                <a:spcPts val="2100"/>
              </a:lnSpc>
              <a:spcBef>
                <a:spcPts val="1800"/>
              </a:spcBef>
              <a:spcAft>
                <a:spcPts val="400"/>
              </a:spcAft>
            </a:pPr>
            <a:r>
              <a:rPr kumimoji="0" lang="en-GB" sz="4800" b="1" i="0" u="none" strike="noStrike" cap="none" normalizeH="0" baseline="-25000" dirty="0" smtClean="0">
                <a:ln>
                  <a:noFill/>
                </a:ln>
                <a:solidFill>
                  <a:srgbClr val="005AAB"/>
                </a:solidFill>
                <a:effectLst/>
                <a:latin typeface="Arial" pitchFamily="34" charset="0"/>
              </a:rPr>
              <a:t>“</a:t>
            </a:r>
            <a:r>
              <a:rPr lang="en-GB" sz="2000" dirty="0"/>
              <a:t>An item or event of a component or system that could be verified by one or more test cases, e.g. a function, transaction, feature, quality attribute, or structural element</a:t>
            </a:r>
            <a:r>
              <a:rPr kumimoji="0" lang="en-GB" sz="4800" b="1" i="0" u="none" strike="noStrike" cap="none" normalizeH="0" baseline="-25000" dirty="0" smtClean="0">
                <a:ln>
                  <a:noFill/>
                </a:ln>
                <a:solidFill>
                  <a:srgbClr val="005AAB"/>
                </a:solidFill>
                <a:effectLst/>
                <a:latin typeface="Arial" pitchFamily="34" charset="0"/>
              </a:rPr>
              <a:t>”</a:t>
            </a:r>
            <a:endParaRPr kumimoji="0" lang="en-GB" sz="1900" b="0" i="0" u="none" strike="noStrike" cap="none" normalizeH="0" baseline="0" dirty="0" smtClean="0">
              <a:ln>
                <a:noFill/>
              </a:ln>
              <a:solidFill>
                <a:srgbClr val="000000"/>
              </a:solidFill>
              <a:effectLst/>
              <a:latin typeface="Arial" pitchFamily="34" charset="0"/>
            </a:endParaRPr>
          </a:p>
          <a:p>
            <a:pPr lvl="0" eaLnBrk="1" hangingPunct="1">
              <a:spcBef>
                <a:spcPts val="0"/>
              </a:spcBef>
              <a:spcAft>
                <a:spcPts val="500"/>
              </a:spcAft>
            </a:pPr>
            <a:r>
              <a:rPr lang="en-GB" b="1" dirty="0" smtClean="0"/>
              <a:t>ISTQB</a:t>
            </a:r>
            <a:r>
              <a:rPr lang="en-GB" sz="1400" b="1" baseline="30000" dirty="0" smtClean="0"/>
              <a:t>®</a:t>
            </a:r>
            <a:r>
              <a:rPr lang="en-GB" b="1" dirty="0" smtClean="0"/>
              <a:t> Glossary</a:t>
            </a:r>
            <a:endParaRPr lang="en-US" sz="1800" b="1" dirty="0" smtClean="0">
              <a:latin typeface="Arial"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QA PowerPoint Template_DRAFTMay2012">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40000"/>
            <a:lumOff val="60000"/>
          </a:schemeClr>
        </a:solidFill>
        <a:ln>
          <a:solidFill>
            <a:schemeClr val="tx1"/>
          </a:solidFill>
        </a:ln>
      </a:spPr>
      <a:bodyPr wrap="square" rtlCol="0">
        <a:noAutofit/>
      </a:bodyPr>
      <a:lstStyle>
        <a:defPPr algn="ctr">
          <a:defRPr sz="2000" b="1" dirty="0" smtClean="0">
            <a:latin typeface="+mj-lt"/>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urseware" ma:contentTypeID="0x010100F0967B7CEE8D417F966757887D9466FB000D38DE047ED49B46ADC63A7FB54358FC" ma:contentTypeVersion="0" ma:contentTypeDescription="Base content type which represents courseware documents" ma:contentTypeScope="" ma:versionID="aa34ac6504a9faa609b8d49ebfbd759b">
  <xsd:schema xmlns:xsd="http://www.w3.org/2001/XMLSchema" xmlns:xs="http://www.w3.org/2001/XMLSchema" xmlns:p="http://schemas.microsoft.com/office/2006/metadata/properties" xmlns:ns2="8906D8E1-6105-478F-BAC4-C2284DB7FB65" targetNamespace="http://schemas.microsoft.com/office/2006/metadata/properties" ma:root="true" ma:fieldsID="68c463e5a62d25f978099cffd317b10c" ns2:_="">
    <xsd:import namespace="8906D8E1-6105-478F-BAC4-C2284DB7FB65"/>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06D8E1-6105-478F-BAC4-C2284DB7FB65"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equenceNumber xmlns="8906D8E1-6105-478F-BAC4-C2284DB7FB65">4</SequenceNumber>
    <BookTypeField0 xmlns="8906D8E1-6105-478F-BAC4-C2284DB7FB65">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IsBuildFile xmlns="8906D8E1-6105-478F-BAC4-C2284DB7FB65">false</IsBuildFile>
  </documentManagement>
</p:properties>
</file>

<file path=customXml/itemProps1.xml><?xml version="1.0" encoding="utf-8"?>
<ds:datastoreItem xmlns:ds="http://schemas.openxmlformats.org/officeDocument/2006/customXml" ds:itemID="{F4064C11-4828-49D7-B368-80BFB320614F}">
  <ds:schemaRefs>
    <ds:schemaRef ds:uri="http://schemas.microsoft.com/sharepoint/v3/contenttype/forms"/>
  </ds:schemaRefs>
</ds:datastoreItem>
</file>

<file path=customXml/itemProps2.xml><?xml version="1.0" encoding="utf-8"?>
<ds:datastoreItem xmlns:ds="http://schemas.openxmlformats.org/officeDocument/2006/customXml" ds:itemID="{8254481C-5470-4836-AB20-9F371F4ED8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06D8E1-6105-478F-BAC4-C2284DB7FB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7BC75B-BF98-4B09-8349-B2E72394E78F}">
  <ds:schemaRefs>
    <ds:schemaRef ds:uri="8906D8E1-6105-478F-BAC4-C2284DB7FB65"/>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13091</TotalTime>
  <Words>9408</Words>
  <Application>Microsoft Office PowerPoint</Application>
  <PresentationFormat>On-screen Show (4:3)</PresentationFormat>
  <Paragraphs>1485</Paragraphs>
  <Slides>71</Slides>
  <Notes>71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Courier New</vt:lpstr>
      <vt:lpstr>Symbol</vt:lpstr>
      <vt:lpstr>Times New Roman</vt:lpstr>
      <vt:lpstr>Wingdings</vt:lpstr>
      <vt:lpstr>QA PowerPoint Template_DRAFTMay2012</vt:lpstr>
      <vt:lpstr>BCS/ISTQB® Software Testing Foundation</vt:lpstr>
      <vt:lpstr>Topics</vt:lpstr>
      <vt:lpstr>4.1 The Test Development Process</vt:lpstr>
      <vt:lpstr>Fundamental Test Process</vt:lpstr>
      <vt:lpstr>The Test Development Process</vt:lpstr>
      <vt:lpstr>Test Development Process</vt:lpstr>
      <vt:lpstr>IEEE 829 Standard Test Documents</vt:lpstr>
      <vt:lpstr>Test Development Process</vt:lpstr>
      <vt:lpstr>Test Condition</vt:lpstr>
      <vt:lpstr>Test Case</vt:lpstr>
      <vt:lpstr>Traceability</vt:lpstr>
      <vt:lpstr>Test Procedure</vt:lpstr>
      <vt:lpstr>Example Test Procedure Steps</vt:lpstr>
      <vt:lpstr>Test Execution Schedule</vt:lpstr>
      <vt:lpstr>4.2 Categories of Test Design Techniques</vt:lpstr>
      <vt:lpstr>Categories of Test Design Techniques</vt:lpstr>
      <vt:lpstr>4.3 Specification-based or Black-box Techniques</vt:lpstr>
      <vt:lpstr>Specification-based or Black-box techniques</vt:lpstr>
      <vt:lpstr>Equivalence Partitioning</vt:lpstr>
      <vt:lpstr>Equivalence Partitioning Terminology</vt:lpstr>
      <vt:lpstr>Equivalence Partitioning Example </vt:lpstr>
      <vt:lpstr>Equivalence Partitioning Example</vt:lpstr>
      <vt:lpstr>Boundary Value Analysis</vt:lpstr>
      <vt:lpstr>Boundary Value Analysis Example </vt:lpstr>
      <vt:lpstr>EP and BVA Exercise</vt:lpstr>
      <vt:lpstr>EP and BVA Solution</vt:lpstr>
      <vt:lpstr>Decision Table Testing</vt:lpstr>
      <vt:lpstr>Decision Table Example</vt:lpstr>
      <vt:lpstr>Decision Table Example</vt:lpstr>
      <vt:lpstr>Expressed as a Decision Table</vt:lpstr>
      <vt:lpstr>Further Example</vt:lpstr>
      <vt:lpstr>Indifference Symbol and Else Rule</vt:lpstr>
      <vt:lpstr>Decision Table Exercise</vt:lpstr>
      <vt:lpstr>Decision Table Solution</vt:lpstr>
      <vt:lpstr>State Transition Testing</vt:lpstr>
      <vt:lpstr>State Transition Testing</vt:lpstr>
      <vt:lpstr>State Diagram – Example</vt:lpstr>
      <vt:lpstr>State Matrix</vt:lpstr>
      <vt:lpstr>State Table</vt:lpstr>
      <vt:lpstr>State Transition Testing Exercise</vt:lpstr>
      <vt:lpstr>State Transition Testing Solution</vt:lpstr>
      <vt:lpstr>Same-State Transition</vt:lpstr>
      <vt:lpstr>Use Case Testing</vt:lpstr>
      <vt:lpstr>Use Case Contents</vt:lpstr>
      <vt:lpstr>Use Case Example Main Flow</vt:lpstr>
      <vt:lpstr>Advantages of Use Case Testing</vt:lpstr>
      <vt:lpstr>4.4 Structure-Based or White-Box Techniques</vt:lpstr>
      <vt:lpstr>Structure-based or White-Box Testing</vt:lpstr>
      <vt:lpstr>White-box Coverage Measures</vt:lpstr>
      <vt:lpstr>Structure-Based or White-Box Testing Techniques</vt:lpstr>
      <vt:lpstr>Statement and Decision Coverage Example 1</vt:lpstr>
      <vt:lpstr>Statements and Decision Coverage Example 2</vt:lpstr>
      <vt:lpstr>White-box Exercise 1: One Decision</vt:lpstr>
      <vt:lpstr>White-box Exercise 2: One Decision with ELSE</vt:lpstr>
      <vt:lpstr>White-box Exercise 3: Create Your Own Flowchart</vt:lpstr>
      <vt:lpstr>White-box Exercise 4: Two Sequential Decisions</vt:lpstr>
      <vt:lpstr>White-box Exercise 5: Two Nested Decisions</vt:lpstr>
      <vt:lpstr>White-box Exercise 6: In English</vt:lpstr>
      <vt:lpstr>Loops</vt:lpstr>
      <vt:lpstr>White-box Exercise 7: Loop</vt:lpstr>
      <vt:lpstr>4.5 Experience-based Techniques</vt:lpstr>
      <vt:lpstr>Experience-based Techniques</vt:lpstr>
      <vt:lpstr>Error Guessing</vt:lpstr>
      <vt:lpstr>Error Guessing</vt:lpstr>
      <vt:lpstr>Exploratory Testing</vt:lpstr>
      <vt:lpstr>Exploratory Testing</vt:lpstr>
      <vt:lpstr>4.6 Choosing Test Techniques</vt:lpstr>
      <vt:lpstr>What do you think?</vt:lpstr>
      <vt:lpstr>Influential Factors</vt:lpstr>
      <vt:lpstr>Choosing Test Techniques</vt:lpstr>
      <vt:lpstr>In this session we covered…</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IK_04_STF Test Design Techniques</dc:title>
  <dc:subject>STF-2 Version 4.8</dc:subject>
  <dc:creator>N Sabbagh</dc:creator>
  <cp:keywords/>
  <dc:description/>
  <cp:lastModifiedBy>Admin</cp:lastModifiedBy>
  <cp:revision>672</cp:revision>
  <dcterms:created xsi:type="dcterms:W3CDTF">2008-02-15T11:31:17Z</dcterms:created>
  <dcterms:modified xsi:type="dcterms:W3CDTF">2018-02-21T10:34:42Z</dcterms:modified>
  <cp:category>Chapter 05</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0x010100F0967B7CEE8D417F966757887D9466FB000D38DE047ED49B46ADC63A7FB54358FC</vt:lpwstr>
  </property>
  <property fmtid="{D5CDD505-2E9C-101B-9397-08002B2CF9AE}" pid="4" name="Practice Name">
    <vt:lpwstr/>
  </property>
  <property fmtid="{D5CDD505-2E9C-101B-9397-08002B2CF9AE}" pid="5" name="xd_Signature">
    <vt:bool>false</vt:bool>
  </property>
  <property fmtid="{D5CDD505-2E9C-101B-9397-08002B2CF9AE}" pid="6" name="xd_ProgID">
    <vt:lpwstr/>
  </property>
  <property fmtid="{D5CDD505-2E9C-101B-9397-08002B2CF9AE}" pid="7" name="DocumentSetDescription">
    <vt:lpwstr/>
  </property>
  <property fmtid="{D5CDD505-2E9C-101B-9397-08002B2CF9AE}" pid="8" name="_dlc_DocId">
    <vt:lpwstr/>
  </property>
  <property fmtid="{D5CDD505-2E9C-101B-9397-08002B2CF9AE}" pid="9" name="PageNumbering">
    <vt:lpwstr/>
  </property>
  <property fmtid="{D5CDD505-2E9C-101B-9397-08002B2CF9AE}" pid="10" name="wic_System_Copyright">
    <vt:lpwstr/>
  </property>
  <property fmtid="{D5CDD505-2E9C-101B-9397-08002B2CF9AE}" pid="11" name="Owner Name">
    <vt:lpwstr/>
  </property>
  <property fmtid="{D5CDD505-2E9C-101B-9397-08002B2CF9AE}" pid="12" name="CompanyName">
    <vt:lpwstr/>
  </property>
  <property fmtid="{D5CDD505-2E9C-101B-9397-08002B2CF9AE}" pid="13" name="_dlc_DocIdUrl">
    <vt:lpwstr/>
  </property>
  <property fmtid="{D5CDD505-2E9C-101B-9397-08002B2CF9AE}" pid="14" name="TemplateUrl">
    <vt:lpwstr/>
  </property>
  <property fmtid="{D5CDD505-2E9C-101B-9397-08002B2CF9AE}" pid="15" name="DepartmentName">
    <vt:lpwstr/>
  </property>
  <property fmtid="{D5CDD505-2E9C-101B-9397-08002B2CF9AE}" pid="16" name="ChapterNo">
    <vt:lpwstr/>
  </property>
  <property fmtid="{D5CDD505-2E9C-101B-9397-08002B2CF9AE}" pid="17" name="PPTPrintingStyle">
    <vt:lpwstr/>
  </property>
  <property fmtid="{D5CDD505-2E9C-101B-9397-08002B2CF9AE}" pid="18" name="CourseCode">
    <vt:lpwstr/>
  </property>
  <property fmtid="{D5CDD505-2E9C-101B-9397-08002B2CF9AE}" pid="19" name="_dlc_DocIdPersistId">
    <vt:bool>false</vt:bool>
  </property>
  <property fmtid="{D5CDD505-2E9C-101B-9397-08002B2CF9AE}" pid="20" name="ChapterType">
    <vt:lpwstr/>
  </property>
  <property fmtid="{D5CDD505-2E9C-101B-9397-08002B2CF9AE}" pid="21" name="EnsureEvenPages">
    <vt:bool>false</vt:bool>
  </property>
  <property fmtid="{D5CDD505-2E9C-101B-9397-08002B2CF9AE}" pid="22" name="vti_imgdate">
    <vt:lpwstr/>
  </property>
  <property fmtid="{D5CDD505-2E9C-101B-9397-08002B2CF9AE}" pid="23" name="BookType">
    <vt:lpwstr>5</vt:lpwstr>
  </property>
</Properties>
</file>