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3" r:id="rId4"/>
  </p:sldMasterIdLst>
  <p:notesMasterIdLst>
    <p:notesMasterId r:id="rId59"/>
  </p:notesMasterIdLst>
  <p:handoutMasterIdLst>
    <p:handoutMasterId r:id="rId60"/>
  </p:handoutMasterIdLst>
  <p:sldIdLst>
    <p:sldId id="356" r:id="rId5"/>
    <p:sldId id="357" r:id="rId6"/>
    <p:sldId id="358" r:id="rId7"/>
    <p:sldId id="259" r:id="rId8"/>
    <p:sldId id="354" r:id="rId9"/>
    <p:sldId id="261" r:id="rId10"/>
    <p:sldId id="359" r:id="rId11"/>
    <p:sldId id="340" r:id="rId12"/>
    <p:sldId id="342" r:id="rId13"/>
    <p:sldId id="267" r:id="rId14"/>
    <p:sldId id="368" r:id="rId15"/>
    <p:sldId id="366" r:id="rId16"/>
    <p:sldId id="269" r:id="rId17"/>
    <p:sldId id="268" r:id="rId18"/>
    <p:sldId id="367" r:id="rId19"/>
    <p:sldId id="369" r:id="rId20"/>
    <p:sldId id="345" r:id="rId21"/>
    <p:sldId id="346" r:id="rId22"/>
    <p:sldId id="320" r:id="rId23"/>
    <p:sldId id="321" r:id="rId24"/>
    <p:sldId id="322" r:id="rId25"/>
    <p:sldId id="347" r:id="rId26"/>
    <p:sldId id="272" r:id="rId27"/>
    <p:sldId id="274" r:id="rId28"/>
    <p:sldId id="276" r:id="rId29"/>
    <p:sldId id="280" r:id="rId30"/>
    <p:sldId id="281" r:id="rId31"/>
    <p:sldId id="282" r:id="rId32"/>
    <p:sldId id="283" r:id="rId33"/>
    <p:sldId id="284" r:id="rId34"/>
    <p:sldId id="285" r:id="rId35"/>
    <p:sldId id="286" r:id="rId36"/>
    <p:sldId id="287" r:id="rId37"/>
    <p:sldId id="288" r:id="rId38"/>
    <p:sldId id="332" r:id="rId39"/>
    <p:sldId id="291" r:id="rId40"/>
    <p:sldId id="292" r:id="rId41"/>
    <p:sldId id="295" r:id="rId42"/>
    <p:sldId id="297" r:id="rId43"/>
    <p:sldId id="362" r:id="rId44"/>
    <p:sldId id="296" r:id="rId45"/>
    <p:sldId id="298" r:id="rId46"/>
    <p:sldId id="361" r:id="rId47"/>
    <p:sldId id="301" r:id="rId48"/>
    <p:sldId id="302" r:id="rId49"/>
    <p:sldId id="317" r:id="rId50"/>
    <p:sldId id="363" r:id="rId51"/>
    <p:sldId id="348" r:id="rId52"/>
    <p:sldId id="349" r:id="rId53"/>
    <p:sldId id="364" r:id="rId54"/>
    <p:sldId id="314" r:id="rId55"/>
    <p:sldId id="312" r:id="rId56"/>
    <p:sldId id="311" r:id="rId57"/>
    <p:sldId id="315" r:id="rId58"/>
  </p:sldIdLst>
  <p:sldSz cx="9144000" cy="6858000" type="screen4x3"/>
  <p:notesSz cx="6669088" cy="9926638"/>
  <p:defaultTextStyle>
    <a:defPPr>
      <a:defRPr lang="en-GB"/>
    </a:defPPr>
    <a:lvl1pPr algn="l" rtl="0" eaLnBrk="0" fontAlgn="base" hangingPunct="0">
      <a:spcBef>
        <a:spcPct val="50000"/>
      </a:spcBef>
      <a:spcAft>
        <a:spcPct val="0"/>
      </a:spcAft>
      <a:defRPr sz="1000" kern="1200">
        <a:solidFill>
          <a:schemeClr val="tx1"/>
        </a:solidFill>
        <a:latin typeface="Arial" charset="0"/>
        <a:ea typeface="+mn-ea"/>
        <a:cs typeface="+mn-cs"/>
      </a:defRPr>
    </a:lvl1pPr>
    <a:lvl2pPr marL="457200" algn="l" rtl="0" eaLnBrk="0" fontAlgn="base" hangingPunct="0">
      <a:spcBef>
        <a:spcPct val="50000"/>
      </a:spcBef>
      <a:spcAft>
        <a:spcPct val="0"/>
      </a:spcAft>
      <a:defRPr sz="1000" kern="1200">
        <a:solidFill>
          <a:schemeClr val="tx1"/>
        </a:solidFill>
        <a:latin typeface="Arial" charset="0"/>
        <a:ea typeface="+mn-ea"/>
        <a:cs typeface="+mn-cs"/>
      </a:defRPr>
    </a:lvl2pPr>
    <a:lvl3pPr marL="914400" algn="l" rtl="0" eaLnBrk="0" fontAlgn="base" hangingPunct="0">
      <a:spcBef>
        <a:spcPct val="50000"/>
      </a:spcBef>
      <a:spcAft>
        <a:spcPct val="0"/>
      </a:spcAft>
      <a:defRPr sz="1000" kern="1200">
        <a:solidFill>
          <a:schemeClr val="tx1"/>
        </a:solidFill>
        <a:latin typeface="Arial" charset="0"/>
        <a:ea typeface="+mn-ea"/>
        <a:cs typeface="+mn-cs"/>
      </a:defRPr>
    </a:lvl3pPr>
    <a:lvl4pPr marL="1371600" algn="l" rtl="0" eaLnBrk="0" fontAlgn="base" hangingPunct="0">
      <a:spcBef>
        <a:spcPct val="50000"/>
      </a:spcBef>
      <a:spcAft>
        <a:spcPct val="0"/>
      </a:spcAft>
      <a:defRPr sz="1000" kern="1200">
        <a:solidFill>
          <a:schemeClr val="tx1"/>
        </a:solidFill>
        <a:latin typeface="Arial" charset="0"/>
        <a:ea typeface="+mn-ea"/>
        <a:cs typeface="+mn-cs"/>
      </a:defRPr>
    </a:lvl4pPr>
    <a:lvl5pPr marL="1828800" algn="l" rtl="0" eaLnBrk="0" fontAlgn="base" hangingPunct="0">
      <a:spcBef>
        <a:spcPct val="5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2">
          <p15:clr>
            <a:srgbClr val="A4A3A4"/>
          </p15:clr>
        </p15:guide>
        <p15:guide id="2" pos="111">
          <p15:clr>
            <a:srgbClr val="A4A3A4"/>
          </p15:clr>
        </p15:guide>
      </p15:sldGuideLst>
    </p:ext>
    <p:ext uri="{2D200454-40CA-4A62-9FC3-DE9A4176ACB9}">
      <p15:notesGuideLst xmlns:p15="http://schemas.microsoft.com/office/powerpoint/2012/main">
        <p15:guide id="1" orient="horz" pos="3127">
          <p15:clr>
            <a:srgbClr val="A4A3A4"/>
          </p15:clr>
        </p15:guide>
        <p15:guide id="2" pos="375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astair" initials="A"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9900"/>
    <a:srgbClr val="006600"/>
    <a:srgbClr val="000099"/>
    <a:srgbClr val="0070C0"/>
    <a:srgbClr val="878787"/>
    <a:srgbClr val="969696"/>
    <a:srgbClr val="808080"/>
    <a:srgbClr val="77777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68613" autoAdjust="0"/>
  </p:normalViewPr>
  <p:slideViewPr>
    <p:cSldViewPr snapToGrid="0">
      <p:cViewPr varScale="1">
        <p:scale>
          <a:sx n="50" d="100"/>
          <a:sy n="50" d="100"/>
        </p:scale>
        <p:origin x="1962" y="48"/>
      </p:cViewPr>
      <p:guideLst>
        <p:guide orient="horz" pos="432"/>
        <p:guide pos="111"/>
      </p:guideLst>
    </p:cSldViewPr>
  </p:slideViewPr>
  <p:notesTextViewPr>
    <p:cViewPr>
      <p:scale>
        <a:sx n="100" d="100"/>
        <a:sy n="100" d="100"/>
      </p:scale>
      <p:origin x="0" y="-684"/>
    </p:cViewPr>
  </p:notesTextViewPr>
  <p:sorterViewPr>
    <p:cViewPr>
      <p:scale>
        <a:sx n="66" d="100"/>
        <a:sy n="66" d="100"/>
      </p:scale>
      <p:origin x="0" y="0"/>
    </p:cViewPr>
  </p:sorterViewPr>
  <p:notesViewPr>
    <p:cSldViewPr snapToGrid="0">
      <p:cViewPr>
        <p:scale>
          <a:sx n="75" d="100"/>
          <a:sy n="75" d="100"/>
        </p:scale>
        <p:origin x="-3336" y="-150"/>
      </p:cViewPr>
      <p:guideLst>
        <p:guide orient="horz" pos="3127"/>
        <p:guide pos="375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441F1C-46DD-4695-B505-9A2E2EABA05D}"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GB"/>
        </a:p>
      </dgm:t>
    </dgm:pt>
    <dgm:pt modelId="{9C302C71-B601-425E-9E04-BEEFF4E9CC96}">
      <dgm:prSet custT="1"/>
      <dgm:spPr/>
      <dgm:t>
        <a:bodyPr/>
        <a:lstStyle/>
        <a:p>
          <a:pPr>
            <a:lnSpc>
              <a:spcPct val="100000"/>
            </a:lnSpc>
            <a:spcAft>
              <a:spcPts val="0"/>
            </a:spcAft>
          </a:pPr>
          <a:r>
            <a:rPr lang="en-GB" sz="3600" b="0" dirty="0" smtClean="0"/>
            <a:t>What are the benefits and drawbacks of independent testers</a:t>
          </a:r>
          <a:r>
            <a:rPr lang="en-US" sz="3600" dirty="0" smtClean="0"/>
            <a:t>?</a:t>
          </a:r>
          <a:endParaRPr lang="en-GB" sz="3600" dirty="0" smtClean="0"/>
        </a:p>
      </dgm:t>
    </dgm:pt>
    <dgm:pt modelId="{C40ECBAC-C815-438C-B4AB-4FB57C68CA68}" type="parTrans" cxnId="{655E5EEF-02FB-4562-87FD-68B820CC62AC}">
      <dgm:prSet/>
      <dgm:spPr/>
      <dgm:t>
        <a:bodyPr/>
        <a:lstStyle/>
        <a:p>
          <a:endParaRPr lang="en-GB"/>
        </a:p>
      </dgm:t>
    </dgm:pt>
    <dgm:pt modelId="{696A91AB-2314-42AC-A531-1B20E7D5B6E9}" type="sibTrans" cxnId="{655E5EEF-02FB-4562-87FD-68B820CC62AC}">
      <dgm:prSet/>
      <dgm:spPr/>
      <dgm:t>
        <a:bodyPr/>
        <a:lstStyle/>
        <a:p>
          <a:endParaRPr lang="en-GB"/>
        </a:p>
      </dgm:t>
    </dgm:pt>
    <dgm:pt modelId="{D18CF671-309A-494F-879B-5477DD919331}" type="pres">
      <dgm:prSet presAssocID="{0E441F1C-46DD-4695-B505-9A2E2EABA05D}" presName="linear" presStyleCnt="0">
        <dgm:presLayoutVars>
          <dgm:animLvl val="lvl"/>
          <dgm:resizeHandles val="exact"/>
        </dgm:presLayoutVars>
      </dgm:prSet>
      <dgm:spPr/>
      <dgm:t>
        <a:bodyPr/>
        <a:lstStyle/>
        <a:p>
          <a:endParaRPr lang="en-GB"/>
        </a:p>
      </dgm:t>
    </dgm:pt>
    <dgm:pt modelId="{D1E869B6-7C0C-408E-9E4B-BF84BEC2DB1C}" type="pres">
      <dgm:prSet presAssocID="{9C302C71-B601-425E-9E04-BEEFF4E9CC96}" presName="parentText" presStyleLbl="node1" presStyleIdx="0" presStyleCnt="1">
        <dgm:presLayoutVars>
          <dgm:chMax val="0"/>
          <dgm:bulletEnabled val="1"/>
        </dgm:presLayoutVars>
      </dgm:prSet>
      <dgm:spPr>
        <a:prstGeom prst="rect">
          <a:avLst/>
        </a:prstGeom>
      </dgm:spPr>
      <dgm:t>
        <a:bodyPr/>
        <a:lstStyle/>
        <a:p>
          <a:endParaRPr lang="en-GB"/>
        </a:p>
      </dgm:t>
    </dgm:pt>
  </dgm:ptLst>
  <dgm:cxnLst>
    <dgm:cxn modelId="{3CC79BEE-9A7F-4479-8746-6EF7C4F02AEC}" type="presOf" srcId="{0E441F1C-46DD-4695-B505-9A2E2EABA05D}" destId="{D18CF671-309A-494F-879B-5477DD919331}" srcOrd="0" destOrd="0" presId="urn:microsoft.com/office/officeart/2005/8/layout/vList2"/>
    <dgm:cxn modelId="{655E5EEF-02FB-4562-87FD-68B820CC62AC}" srcId="{0E441F1C-46DD-4695-B505-9A2E2EABA05D}" destId="{9C302C71-B601-425E-9E04-BEEFF4E9CC96}" srcOrd="0" destOrd="0" parTransId="{C40ECBAC-C815-438C-B4AB-4FB57C68CA68}" sibTransId="{696A91AB-2314-42AC-A531-1B20E7D5B6E9}"/>
    <dgm:cxn modelId="{12D51C7D-6147-4022-8A62-9F60AE21CA3E}" type="presOf" srcId="{9C302C71-B601-425E-9E04-BEEFF4E9CC96}" destId="{D1E869B6-7C0C-408E-9E4B-BF84BEC2DB1C}" srcOrd="0" destOrd="0" presId="urn:microsoft.com/office/officeart/2005/8/layout/vList2"/>
    <dgm:cxn modelId="{213D9545-7DDE-42A1-9FE5-F1F22520FCE3}" type="presParOf" srcId="{D18CF671-309A-494F-879B-5477DD919331}" destId="{D1E869B6-7C0C-408E-9E4B-BF84BEC2DB1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441F1C-46DD-4695-B505-9A2E2EABA05D}"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GB"/>
        </a:p>
      </dgm:t>
    </dgm:pt>
    <dgm:pt modelId="{29630A8D-4C78-4C86-B4B5-DE3DD0A9431B}">
      <dgm:prSet custT="1"/>
      <dgm:spPr/>
      <dgm:t>
        <a:bodyPr/>
        <a:lstStyle/>
        <a:p>
          <a:pPr rtl="0">
            <a:lnSpc>
              <a:spcPct val="100000"/>
            </a:lnSpc>
            <a:spcAft>
              <a:spcPts val="0"/>
            </a:spcAft>
          </a:pPr>
          <a:r>
            <a:rPr lang="en-GB" sz="3600" b="0" dirty="0" smtClean="0"/>
            <a:t>What are the objectives of a Test Incident Report?</a:t>
          </a:r>
          <a:endParaRPr lang="en-GB" sz="3600" b="1" dirty="0"/>
        </a:p>
      </dgm:t>
    </dgm:pt>
    <dgm:pt modelId="{D246C055-5D87-4863-8A7F-5C07313DD52C}" type="parTrans" cxnId="{CC02A5CC-C1B4-41BC-AB08-35AA413A4A48}">
      <dgm:prSet/>
      <dgm:spPr/>
      <dgm:t>
        <a:bodyPr/>
        <a:lstStyle/>
        <a:p>
          <a:endParaRPr lang="en-GB"/>
        </a:p>
      </dgm:t>
    </dgm:pt>
    <dgm:pt modelId="{21ED3A45-F3E6-4BD9-A9CA-7C309A9C1694}" type="sibTrans" cxnId="{CC02A5CC-C1B4-41BC-AB08-35AA413A4A48}">
      <dgm:prSet/>
      <dgm:spPr/>
      <dgm:t>
        <a:bodyPr/>
        <a:lstStyle/>
        <a:p>
          <a:endParaRPr lang="en-GB"/>
        </a:p>
      </dgm:t>
    </dgm:pt>
    <dgm:pt modelId="{D18CF671-309A-494F-879B-5477DD919331}" type="pres">
      <dgm:prSet presAssocID="{0E441F1C-46DD-4695-B505-9A2E2EABA05D}" presName="linear" presStyleCnt="0">
        <dgm:presLayoutVars>
          <dgm:animLvl val="lvl"/>
          <dgm:resizeHandles val="exact"/>
        </dgm:presLayoutVars>
      </dgm:prSet>
      <dgm:spPr/>
      <dgm:t>
        <a:bodyPr/>
        <a:lstStyle/>
        <a:p>
          <a:endParaRPr lang="en-GB"/>
        </a:p>
      </dgm:t>
    </dgm:pt>
    <dgm:pt modelId="{609F183F-7574-4A88-ACCC-9BA514CBE7B6}" type="pres">
      <dgm:prSet presAssocID="{29630A8D-4C78-4C86-B4B5-DE3DD0A9431B}" presName="parentText" presStyleLbl="node1" presStyleIdx="0" presStyleCnt="1" custLinFactNeighborY="856">
        <dgm:presLayoutVars>
          <dgm:chMax val="0"/>
          <dgm:bulletEnabled val="1"/>
        </dgm:presLayoutVars>
      </dgm:prSet>
      <dgm:spPr>
        <a:prstGeom prst="rect">
          <a:avLst/>
        </a:prstGeom>
      </dgm:spPr>
      <dgm:t>
        <a:bodyPr/>
        <a:lstStyle/>
        <a:p>
          <a:endParaRPr lang="en-GB"/>
        </a:p>
      </dgm:t>
    </dgm:pt>
  </dgm:ptLst>
  <dgm:cxnLst>
    <dgm:cxn modelId="{CC02A5CC-C1B4-41BC-AB08-35AA413A4A48}" srcId="{0E441F1C-46DD-4695-B505-9A2E2EABA05D}" destId="{29630A8D-4C78-4C86-B4B5-DE3DD0A9431B}" srcOrd="0" destOrd="0" parTransId="{D246C055-5D87-4863-8A7F-5C07313DD52C}" sibTransId="{21ED3A45-F3E6-4BD9-A9CA-7C309A9C1694}"/>
    <dgm:cxn modelId="{CE25042B-D446-4485-8435-7298A072749A}" type="presOf" srcId="{0E441F1C-46DD-4695-B505-9A2E2EABA05D}" destId="{D18CF671-309A-494F-879B-5477DD919331}" srcOrd="0" destOrd="0" presId="urn:microsoft.com/office/officeart/2005/8/layout/vList2"/>
    <dgm:cxn modelId="{F30E88A3-675D-4A66-9853-CDA1DC192655}" type="presOf" srcId="{29630A8D-4C78-4C86-B4B5-DE3DD0A9431B}" destId="{609F183F-7574-4A88-ACCC-9BA514CBE7B6}" srcOrd="0" destOrd="0" presId="urn:microsoft.com/office/officeart/2005/8/layout/vList2"/>
    <dgm:cxn modelId="{3903C82C-59BA-4E10-A099-C4A9EAD46BB2}" type="presParOf" srcId="{D18CF671-309A-494F-879B-5477DD919331}" destId="{609F183F-7574-4A88-ACCC-9BA514CBE7B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869B6-7C0C-408E-9E4B-BF84BEC2DB1C}">
      <dsp:nvSpPr>
        <dsp:cNvPr id="0" name=""/>
        <dsp:cNvSpPr/>
      </dsp:nvSpPr>
      <dsp:spPr>
        <a:xfrm>
          <a:off x="0" y="568585"/>
          <a:ext cx="4708505" cy="1863225"/>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100000"/>
            </a:lnSpc>
            <a:spcBef>
              <a:spcPct val="0"/>
            </a:spcBef>
            <a:spcAft>
              <a:spcPts val="0"/>
            </a:spcAft>
          </a:pPr>
          <a:r>
            <a:rPr lang="en-GB" sz="3600" b="0" kern="1200" dirty="0" smtClean="0"/>
            <a:t>What are the benefits and drawbacks of independent testers</a:t>
          </a:r>
          <a:r>
            <a:rPr lang="en-US" sz="3600" kern="1200" dirty="0" smtClean="0"/>
            <a:t>?</a:t>
          </a:r>
          <a:endParaRPr lang="en-GB" sz="3600" kern="1200" dirty="0" smtClean="0"/>
        </a:p>
      </dsp:txBody>
      <dsp:txXfrm>
        <a:off x="0" y="568585"/>
        <a:ext cx="4708505" cy="1863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F183F-7574-4A88-ACCC-9BA514CBE7B6}">
      <dsp:nvSpPr>
        <dsp:cNvPr id="0" name=""/>
        <dsp:cNvSpPr/>
      </dsp:nvSpPr>
      <dsp:spPr>
        <a:xfrm>
          <a:off x="0" y="925"/>
          <a:ext cx="5000657" cy="1654453"/>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100000"/>
            </a:lnSpc>
            <a:spcBef>
              <a:spcPct val="0"/>
            </a:spcBef>
            <a:spcAft>
              <a:spcPts val="0"/>
            </a:spcAft>
          </a:pPr>
          <a:r>
            <a:rPr lang="en-GB" sz="3600" b="0" kern="1200" dirty="0" smtClean="0"/>
            <a:t>What are the objectives of a Test Incident Report?</a:t>
          </a:r>
          <a:endParaRPr lang="en-GB" sz="3600" b="1" kern="1200" dirty="0"/>
        </a:p>
      </dsp:txBody>
      <dsp:txXfrm>
        <a:off x="0" y="925"/>
        <a:ext cx="5000657" cy="16544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30" name="Chapter Title"/>
          <p:cNvSpPr>
            <a:spLocks noGrp="1" noChangeArrowheads="1"/>
          </p:cNvSpPr>
          <p:nvPr>
            <p:ph type="hdr" sz="quarter"/>
          </p:nvPr>
        </p:nvSpPr>
        <p:spPr bwMode="auto">
          <a:xfrm>
            <a:off x="483042" y="260476"/>
            <a:ext cx="5682749" cy="287476"/>
          </a:xfrm>
          <a:prstGeom prst="rect">
            <a:avLst/>
          </a:prstGeom>
          <a:noFill/>
          <a:ln w="9525">
            <a:noFill/>
            <a:miter lim="800000"/>
            <a:headEnd/>
            <a:tailEnd/>
          </a:ln>
          <a:effectLst/>
        </p:spPr>
        <p:txBody>
          <a:bodyPr vert="horz" wrap="square" lIns="90771" tIns="45385" rIns="90771" bIns="45385" numCol="1" anchor="t" anchorCtr="0" compatLnSpc="1">
            <a:prstTxWarp prst="textNoShape">
              <a:avLst/>
            </a:prstTxWarp>
          </a:bodyPr>
          <a:lstStyle>
            <a:lvl1pPr>
              <a:spcBef>
                <a:spcPct val="0"/>
              </a:spcBef>
              <a:defRPr sz="1100" smtClean="0"/>
            </a:lvl1pPr>
          </a:lstStyle>
          <a:p>
            <a:pPr>
              <a:defRPr/>
            </a:pPr>
            <a:endParaRPr lang="en-US" dirty="0"/>
          </a:p>
        </p:txBody>
      </p:sp>
      <p:sp>
        <p:nvSpPr>
          <p:cNvPr id="13331" name="Top Line"/>
          <p:cNvSpPr>
            <a:spLocks noChangeShapeType="1"/>
          </p:cNvSpPr>
          <p:nvPr/>
        </p:nvSpPr>
        <p:spPr bwMode="auto">
          <a:xfrm>
            <a:off x="506416" y="662305"/>
            <a:ext cx="5634444" cy="0"/>
          </a:xfrm>
          <a:prstGeom prst="line">
            <a:avLst/>
          </a:prstGeom>
          <a:noFill/>
          <a:ln w="9525">
            <a:solidFill>
              <a:schemeClr val="tx1"/>
            </a:solidFill>
            <a:round/>
            <a:headEnd/>
            <a:tailEnd/>
          </a:ln>
          <a:effectLst/>
        </p:spPr>
        <p:txBody>
          <a:bodyPr wrap="none" lIns="90771" tIns="45385" rIns="90771" bIns="45385" anchor="ctr"/>
          <a:lstStyle/>
          <a:p>
            <a:pPr>
              <a:defRPr/>
            </a:pPr>
            <a:endParaRPr lang="en-GB" dirty="0"/>
          </a:p>
        </p:txBody>
      </p:sp>
      <p:sp>
        <p:nvSpPr>
          <p:cNvPr id="13334" name="Bottom Line"/>
          <p:cNvSpPr>
            <a:spLocks noChangeShapeType="1"/>
          </p:cNvSpPr>
          <p:nvPr/>
        </p:nvSpPr>
        <p:spPr bwMode="auto">
          <a:xfrm>
            <a:off x="506416" y="9434276"/>
            <a:ext cx="5634444" cy="0"/>
          </a:xfrm>
          <a:prstGeom prst="line">
            <a:avLst/>
          </a:prstGeom>
          <a:noFill/>
          <a:ln w="9525">
            <a:solidFill>
              <a:schemeClr val="tx1"/>
            </a:solidFill>
            <a:round/>
            <a:headEnd/>
            <a:tailEnd/>
          </a:ln>
          <a:effectLst/>
        </p:spPr>
        <p:txBody>
          <a:bodyPr wrap="none" lIns="90771" tIns="45385" rIns="90771" bIns="45385" anchor="ctr"/>
          <a:lstStyle/>
          <a:p>
            <a:pPr>
              <a:defRPr/>
            </a:pPr>
            <a:endParaRPr lang="en-GB" dirty="0"/>
          </a:p>
        </p:txBody>
      </p:sp>
      <p:sp>
        <p:nvSpPr>
          <p:cNvPr id="13348" name="Rectangle 36"/>
          <p:cNvSpPr>
            <a:spLocks noGrp="1" noChangeArrowheads="1"/>
          </p:cNvSpPr>
          <p:nvPr>
            <p:ph type="sldNum" sz="quarter" idx="3"/>
          </p:nvPr>
        </p:nvSpPr>
        <p:spPr bwMode="auto">
          <a:xfrm>
            <a:off x="5110890" y="9550221"/>
            <a:ext cx="1059575" cy="287475"/>
          </a:xfrm>
          <a:prstGeom prst="rect">
            <a:avLst/>
          </a:prstGeom>
          <a:noFill/>
          <a:ln w="9525">
            <a:noFill/>
            <a:miter lim="800000"/>
            <a:headEnd/>
            <a:tailEnd/>
          </a:ln>
          <a:effectLst/>
        </p:spPr>
        <p:txBody>
          <a:bodyPr vert="horz" wrap="square" lIns="90771" tIns="45385" rIns="90771" bIns="45385" numCol="1" anchor="b" anchorCtr="0" compatLnSpc="1">
            <a:prstTxWarp prst="textNoShape">
              <a:avLst/>
            </a:prstTxWarp>
          </a:bodyPr>
          <a:lstStyle>
            <a:lvl1pPr algn="r">
              <a:spcBef>
                <a:spcPct val="0"/>
              </a:spcBef>
              <a:defRPr sz="1100" smtClean="0"/>
            </a:lvl1pPr>
          </a:lstStyle>
          <a:p>
            <a:pPr>
              <a:defRPr/>
            </a:pPr>
            <a:r>
              <a:rPr lang="en-GB" dirty="0"/>
              <a:t>Page </a:t>
            </a:r>
            <a:fld id="{69549F66-C55D-4196-8B0F-801345F53FD5}" type="slidenum">
              <a:rPr lang="en-GB"/>
              <a:pPr>
                <a:defRPr/>
              </a:pPr>
              <a:t>‹#›</a:t>
            </a:fld>
            <a:endParaRPr lang="en-GB" dirty="0"/>
          </a:p>
        </p:txBody>
      </p:sp>
      <p:sp>
        <p:nvSpPr>
          <p:cNvPr id="13349" name="Text Box 37"/>
          <p:cNvSpPr txBox="1">
            <a:spLocks noChangeArrowheads="1"/>
          </p:cNvSpPr>
          <p:nvPr/>
        </p:nvSpPr>
        <p:spPr bwMode="auto">
          <a:xfrm>
            <a:off x="2658286" y="9553397"/>
            <a:ext cx="1307328" cy="287475"/>
          </a:xfrm>
          <a:prstGeom prst="rect">
            <a:avLst/>
          </a:prstGeom>
          <a:noFill/>
          <a:ln w="9525">
            <a:noFill/>
            <a:miter lim="800000"/>
            <a:headEnd/>
            <a:tailEnd/>
          </a:ln>
          <a:effectLst/>
        </p:spPr>
        <p:txBody>
          <a:bodyPr lIns="90771" tIns="71473" rIns="90771" bIns="35736"/>
          <a:lstStyle/>
          <a:p>
            <a:pPr algn="ctr">
              <a:defRPr/>
            </a:pPr>
            <a:r>
              <a:rPr lang="en-GB" sz="1100" dirty="0"/>
              <a:t>© QA Ltd</a:t>
            </a:r>
          </a:p>
        </p:txBody>
      </p:sp>
      <p:sp>
        <p:nvSpPr>
          <p:cNvPr id="13351" name="Rectangle 39"/>
          <p:cNvSpPr>
            <a:spLocks noGrp="1" noChangeArrowheads="1"/>
          </p:cNvSpPr>
          <p:nvPr>
            <p:ph type="ftr" sz="quarter" idx="2"/>
          </p:nvPr>
        </p:nvSpPr>
        <p:spPr bwMode="auto">
          <a:xfrm>
            <a:off x="454994" y="9550221"/>
            <a:ext cx="2204851" cy="287475"/>
          </a:xfrm>
          <a:prstGeom prst="rect">
            <a:avLst/>
          </a:prstGeom>
          <a:noFill/>
          <a:ln w="9525">
            <a:noFill/>
            <a:miter lim="800000"/>
            <a:headEnd/>
            <a:tailEnd/>
          </a:ln>
          <a:effectLst/>
        </p:spPr>
        <p:txBody>
          <a:bodyPr vert="horz" wrap="square" lIns="90771" tIns="35736" rIns="178682" bIns="35736" numCol="1" anchor="b" anchorCtr="0" compatLnSpc="1">
            <a:prstTxWarp prst="textNoShape">
              <a:avLst/>
            </a:prstTxWarp>
          </a:bodyPr>
          <a:lstStyle>
            <a:lvl1pPr>
              <a:spcBef>
                <a:spcPct val="0"/>
              </a:spcBef>
              <a:defRPr sz="1100" smtClean="0"/>
            </a:lvl1pPr>
          </a:lstStyle>
          <a:p>
            <a:pPr>
              <a:defRPr/>
            </a:pPr>
            <a:r>
              <a:rPr lang="en-GB" dirty="0"/>
              <a:t>Course Code_vx.y</a:t>
            </a:r>
            <a:endParaRPr lang="en-GB" dirty="0">
              <a:latin typeface="Times New Roman" pitchFamily="18" charset="0"/>
            </a:endParaRPr>
          </a:p>
        </p:txBody>
      </p:sp>
    </p:spTree>
    <p:extLst>
      <p:ext uri="{BB962C8B-B14F-4D97-AF65-F5344CB8AC3E}">
        <p14:creationId xmlns:p14="http://schemas.microsoft.com/office/powerpoint/2010/main" val="14026222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ChapterTitle"/>
          <p:cNvSpPr>
            <a:spLocks noGrp="1" noChangeArrowheads="1"/>
          </p:cNvSpPr>
          <p:nvPr>
            <p:ph type="hdr" sz="quarter"/>
          </p:nvPr>
        </p:nvSpPr>
        <p:spPr bwMode="auto">
          <a:xfrm>
            <a:off x="676369" y="87387"/>
            <a:ext cx="5072764" cy="269151"/>
          </a:xfrm>
          <a:prstGeom prst="rect">
            <a:avLst/>
          </a:prstGeom>
          <a:noFill/>
          <a:ln w="9525">
            <a:noFill/>
            <a:miter lim="800000"/>
            <a:headEnd/>
            <a:tailEnd/>
          </a:ln>
          <a:effectLst/>
        </p:spPr>
        <p:txBody>
          <a:bodyPr vert="horz" wrap="square" lIns="90771" tIns="45385" rIns="90771" bIns="45385" numCol="1" anchor="t" anchorCtr="0" compatLnSpc="1">
            <a:prstTxWarp prst="textNoShape">
              <a:avLst/>
            </a:prstTxWarp>
          </a:bodyPr>
          <a:lstStyle>
            <a:lvl1pPr>
              <a:spcBef>
                <a:spcPct val="0"/>
              </a:spcBef>
              <a:defRPr sz="1100" smtClean="0">
                <a:solidFill>
                  <a:srgbClr val="0070C0"/>
                </a:solidFill>
              </a:defRPr>
            </a:lvl1pPr>
          </a:lstStyle>
          <a:p>
            <a:pPr>
              <a:defRPr/>
            </a:pPr>
            <a:r>
              <a:rPr lang="en-US" dirty="0" smtClean="0"/>
              <a:t>05 Test Management</a:t>
            </a:r>
            <a:endParaRPr lang="en-US" dirty="0"/>
          </a:p>
        </p:txBody>
      </p:sp>
      <p:sp>
        <p:nvSpPr>
          <p:cNvPr id="66563" name="Slide"/>
          <p:cNvSpPr>
            <a:spLocks noGrp="1" noRot="1" noChangeAspect="1" noChangeArrowheads="1" noTextEdit="1"/>
          </p:cNvSpPr>
          <p:nvPr>
            <p:ph type="sldImg" idx="2"/>
          </p:nvPr>
        </p:nvSpPr>
        <p:spPr bwMode="auto">
          <a:xfrm>
            <a:off x="592138" y="415925"/>
            <a:ext cx="5241925" cy="3932238"/>
          </a:xfrm>
          <a:prstGeom prst="rect">
            <a:avLst/>
          </a:prstGeom>
          <a:noFill/>
          <a:ln w="12700">
            <a:solidFill>
              <a:srgbClr val="000000"/>
            </a:solidFill>
            <a:miter lim="800000"/>
            <a:headEnd/>
            <a:tailEnd/>
          </a:ln>
        </p:spPr>
      </p:sp>
      <p:sp>
        <p:nvSpPr>
          <p:cNvPr id="3077" name="Notes"/>
          <p:cNvSpPr>
            <a:spLocks noGrp="1" noChangeArrowheads="1"/>
          </p:cNvSpPr>
          <p:nvPr>
            <p:ph type="body" sz="quarter" idx="3"/>
          </p:nvPr>
        </p:nvSpPr>
        <p:spPr bwMode="auto">
          <a:xfrm>
            <a:off x="676369" y="4544106"/>
            <a:ext cx="5072764" cy="4725870"/>
          </a:xfrm>
          <a:prstGeom prst="rect">
            <a:avLst/>
          </a:prstGeom>
          <a:noFill/>
          <a:ln w="9525">
            <a:noFill/>
            <a:miter lim="800000"/>
            <a:headEnd/>
            <a:tailEnd/>
          </a:ln>
          <a:effectLst/>
        </p:spPr>
        <p:txBody>
          <a:bodyPr vert="horz" wrap="square" lIns="90771" tIns="46457" rIns="90771" bIns="46457" numCol="1" anchor="t" anchorCtr="0" compatLnSpc="1">
            <a:prstTxWarp prst="textNoShape">
              <a:avLst/>
            </a:prstTxWarp>
          </a:bodyPr>
          <a:lstStyle/>
          <a:p>
            <a:pPr lvl="0"/>
            <a:r>
              <a:rPr lang="en-GB" noProof="0" dirty="0" smtClean="0"/>
              <a:t>First level</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095" name="Page Number Right"/>
          <p:cNvSpPr>
            <a:spLocks noGrp="1" noChangeArrowheads="1"/>
          </p:cNvSpPr>
          <p:nvPr>
            <p:ph type="sldNum" sz="quarter" idx="5"/>
          </p:nvPr>
        </p:nvSpPr>
        <p:spPr bwMode="auto">
          <a:xfrm>
            <a:off x="338184" y="9577577"/>
            <a:ext cx="6087317" cy="269151"/>
          </a:xfrm>
          <a:prstGeom prst="rect">
            <a:avLst/>
          </a:prstGeom>
          <a:noFill/>
          <a:ln w="9525">
            <a:noFill/>
            <a:miter lim="800000"/>
            <a:headEnd/>
            <a:tailEnd/>
          </a:ln>
          <a:effectLst/>
        </p:spPr>
        <p:txBody>
          <a:bodyPr vert="horz" wrap="square" lIns="90771" tIns="35736" rIns="90771" bIns="35736" numCol="1" anchor="b" anchorCtr="0" compatLnSpc="1">
            <a:prstTxWarp prst="textNoShape">
              <a:avLst/>
            </a:prstTxWarp>
          </a:bodyPr>
          <a:lstStyle>
            <a:lvl1pPr algn="r">
              <a:spcBef>
                <a:spcPct val="0"/>
              </a:spcBef>
              <a:defRPr sz="1100" smtClean="0">
                <a:solidFill>
                  <a:srgbClr val="0070C0"/>
                </a:solidFill>
              </a:defRPr>
            </a:lvl1pPr>
          </a:lstStyle>
          <a:p>
            <a:pPr>
              <a:defRPr/>
            </a:pPr>
            <a:r>
              <a:rPr lang="en-GB" dirty="0" smtClean="0"/>
              <a:t>Page </a:t>
            </a:r>
            <a:fld id="{5C215262-89AC-4055-B138-C39815649F49}" type="slidenum">
              <a:rPr lang="en-GB" smtClean="0"/>
              <a:pPr>
                <a:defRPr/>
              </a:pPr>
              <a:t>‹#›</a:t>
            </a:fld>
            <a:endParaRPr lang="en-GB" dirty="0"/>
          </a:p>
        </p:txBody>
      </p:sp>
    </p:spTree>
    <p:extLst>
      <p:ext uri="{BB962C8B-B14F-4D97-AF65-F5344CB8AC3E}">
        <p14:creationId xmlns:p14="http://schemas.microsoft.com/office/powerpoint/2010/main" val="396083111"/>
      </p:ext>
    </p:extLst>
  </p:cSld>
  <p:clrMap bg1="lt1" tx1="dk1" bg2="lt2" tx2="dk2" accent1="accent1" accent2="accent2" accent3="accent3" accent4="accent4" accent5="accent5" accent6="accent6" hlink="hlink" folHlink="folHlink"/>
  <p:hf dt="0"/>
  <p:notesStyle>
    <a:lvl1pPr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1</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7" name="Slide Image Placeholder 6"/>
          <p:cNvSpPr>
            <a:spLocks noGrp="1" noRot="1" noChangeAspect="1"/>
          </p:cNvSpPr>
          <p:nvPr>
            <p:ph type="sldImg"/>
          </p:nvPr>
        </p:nvSpPr>
        <p:spPr>
          <a:xfrm>
            <a:off x="592138" y="415925"/>
            <a:ext cx="5241925" cy="3932238"/>
          </a:xfrm>
        </p:spPr>
      </p:sp>
      <p:sp>
        <p:nvSpPr>
          <p:cNvPr id="8" name="Notes Placeholder 7"/>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3542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6" name="Rectangle 3"/>
          <p:cNvSpPr>
            <a:spLocks noGrp="1" noChangeArrowheads="1"/>
          </p:cNvSpPr>
          <p:nvPr>
            <p:ph type="body" idx="1"/>
          </p:nvPr>
        </p:nvSpPr>
        <p:spPr/>
        <p:txBody>
          <a:bodyPr/>
          <a:lstStyle/>
          <a:p>
            <a:r>
              <a:rPr lang="en-GB" dirty="0" smtClean="0"/>
              <a:t>Two distinct major topics here, first the standard plan, then the estimating techniques. The plan is very much a summary version at foundation level.</a:t>
            </a:r>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10</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12" name="Slide Image Placeholder 11"/>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4272090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6" name="Rectangle 3"/>
          <p:cNvSpPr>
            <a:spLocks noGrp="1" noChangeArrowheads="1"/>
          </p:cNvSpPr>
          <p:nvPr>
            <p:ph type="body" idx="1"/>
          </p:nvPr>
        </p:nvSpPr>
        <p:spPr/>
        <p:txBody>
          <a:bodyPr/>
          <a:lstStyle/>
          <a:p>
            <a:r>
              <a:rPr lang="en-GB" dirty="0" smtClean="0"/>
              <a:t>Two distinct major topics here, first the standard plan, then the estimating techniques. The plan is very much a summary version at foundation level.</a:t>
            </a:r>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11</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12" name="Slide Image Placeholder 11"/>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985131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r>
              <a:rPr lang="en-GB" dirty="0" smtClean="0"/>
              <a:t>Page </a:t>
            </a:r>
            <a:fld id="{85AAB474-CABD-470D-92A4-0CFABD39946B}" type="slidenum">
              <a:rPr lang="en-GB" smtClean="0"/>
              <a:pPr/>
              <a:t>12</a:t>
            </a:fld>
            <a:endParaRPr lang="en-GB" dirty="0"/>
          </a:p>
        </p:txBody>
      </p:sp>
      <p:sp>
        <p:nvSpPr>
          <p:cNvPr id="6" name="Slide Image Placeholder 5"/>
          <p:cNvSpPr>
            <a:spLocks noGrp="1" noRot="1" noChangeAspect="1"/>
          </p:cNvSpPr>
          <p:nvPr>
            <p:ph type="sldImg"/>
          </p:nvPr>
        </p:nvSpPr>
        <p:spPr>
          <a:xfrm>
            <a:off x="592138" y="415925"/>
            <a:ext cx="5240337" cy="3932238"/>
          </a:xfrm>
        </p:spPr>
      </p:sp>
      <p:sp>
        <p:nvSpPr>
          <p:cNvPr id="7" name="Notes Placeholder 6"/>
          <p:cNvSpPr>
            <a:spLocks noGrp="1"/>
          </p:cNvSpPr>
          <p:nvPr>
            <p:ph type="body" idx="1"/>
          </p:nvPr>
        </p:nvSpPr>
        <p:spPr/>
        <p:txBody>
          <a:bodyPr/>
          <a:lstStyle/>
          <a:p>
            <a:r>
              <a:rPr lang="en-GB" dirty="0"/>
              <a:t>This just places </a:t>
            </a:r>
            <a:r>
              <a:rPr lang="en-GB" dirty="0" smtClean="0"/>
              <a:t>this section in </a:t>
            </a:r>
            <a:r>
              <a:rPr lang="en-GB" dirty="0"/>
              <a:t>context within the Fundamental Test Process seen earlier.</a:t>
            </a:r>
          </a:p>
          <a:p>
            <a:endParaRPr lang="en-GB" dirty="0"/>
          </a:p>
        </p:txBody>
      </p:sp>
    </p:spTree>
    <p:extLst>
      <p:ext uri="{BB962C8B-B14F-4D97-AF65-F5344CB8AC3E}">
        <p14:creationId xmlns:p14="http://schemas.microsoft.com/office/powerpoint/2010/main" val="3861245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4" name="Rectangle 3"/>
          <p:cNvSpPr>
            <a:spLocks noGrp="1" noChangeArrowheads="1"/>
          </p:cNvSpPr>
          <p:nvPr>
            <p:ph type="body" idx="1"/>
          </p:nvPr>
        </p:nvSpPr>
        <p:spPr>
          <a:xfrm>
            <a:off x="240601" y="4544106"/>
            <a:ext cx="5944300" cy="5123576"/>
          </a:xfrm>
        </p:spPr>
        <p:txBody>
          <a:bodyPr/>
          <a:lstStyle/>
          <a:p>
            <a:r>
              <a:rPr lang="en-GB" dirty="0" smtClean="0"/>
              <a:t>Planning is influenced by the test policy of the organization, the scope of testing, objectives, risks, constraints, criticality, testability and the availability of resources.   As the project and test planning progress, more information becomes available and more detail can be included in the plan.</a:t>
            </a:r>
          </a:p>
          <a:p>
            <a:r>
              <a:rPr lang="en-GB" dirty="0" smtClean="0"/>
              <a:t>Test planning is a continuous activity and is performed in all life cycle processes and activities.  Feedback from test activities is used to recognize changing risks so that planning can be adjusted.</a:t>
            </a:r>
          </a:p>
          <a:p>
            <a:r>
              <a:rPr lang="en-GB" dirty="0" smtClean="0"/>
              <a:t>Test planning activities for an entire system or part of a system may include:</a:t>
            </a:r>
          </a:p>
          <a:p>
            <a:pPr marL="164249" indent="-164249">
              <a:spcBef>
                <a:spcPts val="0"/>
              </a:spcBef>
              <a:buFont typeface="Arial" pitchFamily="34" charset="0"/>
              <a:buChar char="•"/>
            </a:pPr>
            <a:r>
              <a:rPr lang="en-GB" dirty="0" smtClean="0"/>
              <a:t>Determining the scope and risks and identifying the objectives of testing</a:t>
            </a:r>
          </a:p>
          <a:p>
            <a:pPr marL="164249" indent="-164249">
              <a:spcBef>
                <a:spcPts val="0"/>
              </a:spcBef>
              <a:buFont typeface="Arial" pitchFamily="34" charset="0"/>
              <a:buChar char="•"/>
            </a:pPr>
            <a:r>
              <a:rPr lang="en-GB" dirty="0" smtClean="0"/>
              <a:t>Defining the overall approach of testing, including the definition of the test levels and entry and exit criteria</a:t>
            </a:r>
          </a:p>
          <a:p>
            <a:pPr marL="164249" indent="-164249">
              <a:spcBef>
                <a:spcPts val="0"/>
              </a:spcBef>
              <a:buFont typeface="Arial" pitchFamily="34" charset="0"/>
              <a:buChar char="•"/>
            </a:pPr>
            <a:r>
              <a:rPr lang="en-GB" dirty="0" smtClean="0"/>
              <a:t>Integrating and coordinating the testing activities into the software life cycle activities (acquisition, supply, development, operation and maintenance)</a:t>
            </a:r>
          </a:p>
          <a:p>
            <a:pPr marL="164249" indent="-164249">
              <a:spcBef>
                <a:spcPts val="0"/>
              </a:spcBef>
              <a:buFont typeface="Arial" pitchFamily="34" charset="0"/>
              <a:buChar char="•"/>
            </a:pPr>
            <a:r>
              <a:rPr lang="en-GB" dirty="0" smtClean="0"/>
              <a:t>Making decisions about what to test, what roles will perform the test activities, how the test activities should be done, and how the test results will be evaluated</a:t>
            </a:r>
          </a:p>
          <a:p>
            <a:pPr marL="164249" indent="-164249">
              <a:spcBef>
                <a:spcPts val="0"/>
              </a:spcBef>
              <a:buFont typeface="Arial" pitchFamily="34" charset="0"/>
              <a:buChar char="•"/>
            </a:pPr>
            <a:r>
              <a:rPr lang="en-GB" dirty="0" smtClean="0"/>
              <a:t>Scheduling test analysis and design activities</a:t>
            </a:r>
          </a:p>
          <a:p>
            <a:pPr marL="164249" indent="-164249">
              <a:spcBef>
                <a:spcPts val="0"/>
              </a:spcBef>
              <a:buFont typeface="Arial" pitchFamily="34" charset="0"/>
              <a:buChar char="•"/>
            </a:pPr>
            <a:r>
              <a:rPr lang="en-GB" dirty="0" smtClean="0"/>
              <a:t>Scheduling test implementation, execution and evaluation</a:t>
            </a:r>
          </a:p>
          <a:p>
            <a:pPr marL="164249" indent="-164249">
              <a:spcBef>
                <a:spcPts val="0"/>
              </a:spcBef>
              <a:buFont typeface="Arial" pitchFamily="34" charset="0"/>
              <a:buChar char="•"/>
            </a:pPr>
            <a:r>
              <a:rPr lang="en-GB" dirty="0" smtClean="0"/>
              <a:t>Assigning resources for the different activities defined</a:t>
            </a:r>
          </a:p>
          <a:p>
            <a:pPr marL="164249" indent="-164249">
              <a:spcBef>
                <a:spcPts val="0"/>
              </a:spcBef>
              <a:buFont typeface="Arial" pitchFamily="34" charset="0"/>
              <a:buChar char="•"/>
            </a:pPr>
            <a:r>
              <a:rPr lang="en-GB" dirty="0" smtClean="0"/>
              <a:t>Defining the amount, level of detail, structure and templates for the test documentation</a:t>
            </a:r>
          </a:p>
          <a:p>
            <a:pPr marL="164249" indent="-164249">
              <a:spcBef>
                <a:spcPts val="0"/>
              </a:spcBef>
              <a:buFont typeface="Arial" pitchFamily="34" charset="0"/>
              <a:buChar char="•"/>
            </a:pPr>
            <a:r>
              <a:rPr lang="en-GB" dirty="0" smtClean="0"/>
              <a:t>Selecting metrics for monitoring and controlling test preparation and execution, defect resolution and risk issues</a:t>
            </a:r>
          </a:p>
          <a:p>
            <a:pPr marL="164249" indent="-164249">
              <a:spcBef>
                <a:spcPts val="0"/>
              </a:spcBef>
              <a:buFont typeface="Arial" pitchFamily="34" charset="0"/>
              <a:buChar char="•"/>
            </a:pPr>
            <a:r>
              <a:rPr lang="en-GB" dirty="0" smtClean="0"/>
              <a:t>Setting the level of detail for test procedures in order to provide enough information to support reproducible test preparation and </a:t>
            </a:r>
            <a:r>
              <a:rPr lang="en-GB" dirty="0" smtClean="0"/>
              <a:t>execution</a:t>
            </a:r>
          </a:p>
          <a:p>
            <a:pPr marL="164249" indent="-164249">
              <a:spcBef>
                <a:spcPts val="0"/>
              </a:spcBef>
              <a:buFont typeface="Arial" pitchFamily="34" charset="0"/>
              <a:buChar char="•"/>
            </a:pPr>
            <a:endParaRPr lang="en-GB" dirty="0" smtClean="0"/>
          </a:p>
          <a:p>
            <a:pPr marL="164249" indent="-164249">
              <a:spcBef>
                <a:spcPts val="0"/>
              </a:spcBef>
              <a:buFont typeface="Arial" pitchFamily="34" charset="0"/>
              <a:buChar char="•"/>
            </a:pPr>
            <a:r>
              <a:rPr lang="en-GB" dirty="0" smtClean="0"/>
              <a:t>What level of detail do we need to go down</a:t>
            </a:r>
            <a:r>
              <a:rPr lang="en-GB" baseline="0" dirty="0" smtClean="0"/>
              <a:t> to</a:t>
            </a:r>
          </a:p>
          <a:p>
            <a:pPr marL="164249" indent="-164249">
              <a:spcBef>
                <a:spcPts val="0"/>
              </a:spcBef>
              <a:buFont typeface="Arial" pitchFamily="34" charset="0"/>
              <a:buChar char="•"/>
            </a:pPr>
            <a:r>
              <a:rPr lang="en-GB" baseline="0" dirty="0" smtClean="0"/>
              <a:t>Are we going to be generic and high level or low level and </a:t>
            </a:r>
            <a:r>
              <a:rPr lang="en-GB" baseline="0" dirty="0" err="1" smtClean="0"/>
              <a:t>sepcific</a:t>
            </a:r>
            <a:endParaRPr lang="en-US" dirty="0" smtClean="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13</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7" name="Slide Image Placeholder 6"/>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3395586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0" name="Rectangle 3"/>
          <p:cNvSpPr>
            <a:spLocks noGrp="1" noChangeArrowheads="1"/>
          </p:cNvSpPr>
          <p:nvPr>
            <p:ph type="body" idx="1"/>
          </p:nvPr>
        </p:nvSpPr>
        <p:spPr/>
        <p:txBody>
          <a:bodyPr/>
          <a:lstStyle/>
          <a:p>
            <a:r>
              <a:rPr lang="en-GB" dirty="0"/>
              <a:t>Planning may be documented in a master test plan and in </a:t>
            </a:r>
            <a:r>
              <a:rPr lang="en-GB" dirty="0" smtClean="0"/>
              <a:t>separate test </a:t>
            </a:r>
            <a:r>
              <a:rPr lang="en-GB" dirty="0"/>
              <a:t>plans for test levels such as system testing and acceptance testing. </a:t>
            </a:r>
            <a:endParaRPr lang="en-GB" dirty="0" smtClean="0"/>
          </a:p>
          <a:p>
            <a:r>
              <a:rPr lang="en-GB" dirty="0" smtClean="0"/>
              <a:t>The </a:t>
            </a:r>
            <a:r>
              <a:rPr lang="en-GB" dirty="0"/>
              <a:t>outline of a </a:t>
            </a:r>
            <a:r>
              <a:rPr lang="en-GB" dirty="0" smtClean="0"/>
              <a:t>test planning document </a:t>
            </a:r>
            <a:r>
              <a:rPr lang="en-GB" dirty="0"/>
              <a:t>is covered by the ‘Standard for Software Test Documentation’ (IEEE Std </a:t>
            </a:r>
            <a:r>
              <a:rPr lang="en-GB" dirty="0" smtClean="0"/>
              <a:t>829-1998</a:t>
            </a:r>
            <a:r>
              <a:rPr lang="en-GB" dirty="0"/>
              <a:t>).</a:t>
            </a:r>
          </a:p>
          <a:p>
            <a:r>
              <a:rPr lang="en-GB" u="sng" dirty="0" smtClean="0"/>
              <a:t>The Test Policy </a:t>
            </a:r>
            <a:r>
              <a:rPr lang="en-GB" dirty="0" smtClean="0"/>
              <a:t>is a high-level company-wide statement of test philosophy, giving general guidelines for all project testing. </a:t>
            </a:r>
          </a:p>
          <a:p>
            <a:r>
              <a:rPr lang="en-GB" u="sng" dirty="0" smtClean="0"/>
              <a:t>The Test Strategy </a:t>
            </a:r>
            <a:r>
              <a:rPr lang="en-GB" dirty="0" smtClean="0"/>
              <a:t>describes the approach taken to implement the test policy across many similar projects.  Typically it includes test levels, roles, deliverables, standards, metrics, tools, incident management,  etc. </a:t>
            </a:r>
          </a:p>
          <a:p>
            <a:r>
              <a:rPr lang="en-GB" u="sng" dirty="0" smtClean="0"/>
              <a:t>The Test Plan </a:t>
            </a:r>
            <a:r>
              <a:rPr lang="en-GB" dirty="0" smtClean="0"/>
              <a:t>describes how a project adapts the approach from the strategy, and contains the project-specific details (covered later).</a:t>
            </a:r>
          </a:p>
          <a:p>
            <a:r>
              <a:rPr lang="en-GB" dirty="0" smtClean="0"/>
              <a:t>The Policy and Strategy are generic, while the Plan is specific, describing what to test, how to test, when to test, who will test.</a:t>
            </a:r>
          </a:p>
          <a:p>
            <a:pPr>
              <a:spcBef>
                <a:spcPct val="33000"/>
              </a:spcBef>
              <a:defRPr/>
            </a:pPr>
            <a:r>
              <a:rPr lang="en-GB" dirty="0" smtClean="0"/>
              <a:t>There </a:t>
            </a:r>
            <a:r>
              <a:rPr lang="en-GB" dirty="0"/>
              <a:t>may be further plans for test levels, maintenance testing, regression testing, static testing etc. not all shown here</a:t>
            </a:r>
            <a:r>
              <a:rPr lang="en-GB" dirty="0" smtClean="0"/>
              <a:t>.</a:t>
            </a:r>
          </a:p>
          <a:p>
            <a:pPr>
              <a:spcBef>
                <a:spcPct val="33000"/>
              </a:spcBef>
              <a:defRPr/>
            </a:pPr>
            <a:endParaRPr lang="en-GB" dirty="0" smtClean="0"/>
          </a:p>
          <a:p>
            <a:pPr>
              <a:spcBef>
                <a:spcPct val="33000"/>
              </a:spcBef>
              <a:defRPr/>
            </a:pPr>
            <a:r>
              <a:rPr lang="en-GB" dirty="0" smtClean="0"/>
              <a:t>Policy of the organisation to deliver testing</a:t>
            </a:r>
            <a:r>
              <a:rPr lang="en-GB" baseline="0" dirty="0" smtClean="0"/>
              <a:t> – “every single piece of work we </a:t>
            </a:r>
            <a:r>
              <a:rPr lang="en-GB" baseline="0" dirty="0" err="1" smtClean="0"/>
              <a:t>edeliver</a:t>
            </a:r>
            <a:r>
              <a:rPr lang="en-GB" baseline="0" dirty="0" smtClean="0"/>
              <a:t> will have a manual review and a 70% coverage by </a:t>
            </a:r>
            <a:r>
              <a:rPr lang="en-GB" baseline="0" dirty="0" err="1" smtClean="0"/>
              <a:t>componenet</a:t>
            </a:r>
            <a:r>
              <a:rPr lang="en-GB" baseline="0" dirty="0" smtClean="0"/>
              <a:t> integration review”</a:t>
            </a:r>
          </a:p>
          <a:p>
            <a:pPr>
              <a:spcBef>
                <a:spcPct val="33000"/>
              </a:spcBef>
              <a:defRPr/>
            </a:pPr>
            <a:r>
              <a:rPr lang="en-GB" baseline="0" dirty="0" smtClean="0"/>
              <a:t>Test </a:t>
            </a:r>
            <a:r>
              <a:rPr lang="en-GB" baseline="0" dirty="0" err="1" smtClean="0"/>
              <a:t>strat</a:t>
            </a:r>
            <a:r>
              <a:rPr lang="en-GB" baseline="0" dirty="0" smtClean="0"/>
              <a:t> – </a:t>
            </a:r>
            <a:r>
              <a:rPr lang="en-GB" baseline="0" dirty="0" err="1" smtClean="0"/>
              <a:t>actualy</a:t>
            </a:r>
            <a:r>
              <a:rPr lang="en-GB" baseline="0" dirty="0" smtClean="0"/>
              <a:t> we will be utilising selenium and will have the following automated tests – we can go to 75% automated coverage</a:t>
            </a:r>
          </a:p>
          <a:p>
            <a:pPr>
              <a:spcBef>
                <a:spcPct val="33000"/>
              </a:spcBef>
              <a:defRPr/>
            </a:pPr>
            <a:r>
              <a:rPr lang="en-GB" baseline="0" dirty="0" smtClean="0"/>
              <a:t>Set the standards for the test</a:t>
            </a:r>
          </a:p>
          <a:p>
            <a:pPr>
              <a:spcBef>
                <a:spcPct val="33000"/>
              </a:spcBef>
              <a:defRPr/>
            </a:pPr>
            <a:r>
              <a:rPr lang="en-GB" baseline="0" dirty="0" smtClean="0"/>
              <a:t>Unit testing – should we unit test our getters and setters?</a:t>
            </a:r>
          </a:p>
          <a:p>
            <a:pPr>
              <a:spcBef>
                <a:spcPct val="33000"/>
              </a:spcBef>
              <a:defRPr/>
            </a:pPr>
            <a:r>
              <a:rPr lang="en-GB" baseline="0" dirty="0" smtClean="0"/>
              <a:t>Test everything you can as higher numbers will come out the other side</a:t>
            </a:r>
          </a:p>
          <a:p>
            <a:pPr>
              <a:spcBef>
                <a:spcPct val="33000"/>
              </a:spcBef>
              <a:defRPr/>
            </a:pPr>
            <a:endParaRPr lang="en-GB" baseline="0" dirty="0" smtClean="0"/>
          </a:p>
          <a:p>
            <a:pPr>
              <a:spcBef>
                <a:spcPct val="33000"/>
              </a:spcBef>
              <a:defRPr/>
            </a:pPr>
            <a:endParaRPr lang="en-GB" dirty="0"/>
          </a:p>
          <a:p>
            <a:pPr>
              <a:spcBef>
                <a:spcPct val="33000"/>
              </a:spcBef>
              <a:defRPr/>
            </a:pPr>
            <a:endParaRPr lang="en-GB" dirty="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14</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2388115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The IEEE 829 Test Plan standard is widely adopted.</a:t>
            </a:r>
          </a:p>
          <a:p>
            <a:pPr marL="228600" indent="-228600">
              <a:buAutoNum type="arabicPeriod"/>
            </a:pPr>
            <a:r>
              <a:rPr lang="en-US" dirty="0" smtClean="0"/>
              <a:t>Test </a:t>
            </a:r>
            <a:r>
              <a:rPr lang="en-US" dirty="0" smtClean="0"/>
              <a:t>plan identifier 				unique ID</a:t>
            </a:r>
            <a:br>
              <a:rPr lang="en-US" dirty="0" smtClean="0"/>
            </a:br>
            <a:r>
              <a:rPr lang="en-US" dirty="0" smtClean="0"/>
              <a:t>2. Introduction 						background</a:t>
            </a:r>
            <a:br>
              <a:rPr lang="en-US" dirty="0" smtClean="0"/>
            </a:br>
            <a:r>
              <a:rPr lang="en-US" dirty="0" smtClean="0"/>
              <a:t>3. Test items 					</a:t>
            </a:r>
            <a:r>
              <a:rPr lang="en-US" dirty="0" smtClean="0"/>
              <a:t>	software modules</a:t>
            </a:r>
            <a:br>
              <a:rPr lang="en-US" dirty="0" smtClean="0"/>
            </a:br>
            <a:r>
              <a:rPr lang="en-US" dirty="0" smtClean="0"/>
              <a:t>4. Features to be tested 			in business terms</a:t>
            </a:r>
            <a:br>
              <a:rPr lang="en-US" dirty="0" smtClean="0"/>
            </a:br>
            <a:r>
              <a:rPr lang="en-US" dirty="0" smtClean="0"/>
              <a:t>5. Features not to be tested			define scope of testing (we include this so it is obvious that we haven’t forgotten anything) – being through</a:t>
            </a:r>
            <a:r>
              <a:rPr lang="en-US" dirty="0" smtClean="0"/>
              <a:t/>
            </a:r>
            <a:br>
              <a:rPr lang="en-US" dirty="0" smtClean="0"/>
            </a:br>
            <a:r>
              <a:rPr lang="en-US" dirty="0" smtClean="0"/>
              <a:t>6. Approach 						preventative, </a:t>
            </a:r>
            <a:r>
              <a:rPr lang="en-US" dirty="0" smtClean="0"/>
              <a:t>reactive</a:t>
            </a:r>
            <a:r>
              <a:rPr lang="en-US" dirty="0" smtClean="0"/>
              <a:t>, etc.</a:t>
            </a:r>
            <a:br>
              <a:rPr lang="en-US" dirty="0" smtClean="0"/>
            </a:br>
            <a:r>
              <a:rPr lang="en-US" dirty="0" smtClean="0"/>
              <a:t>7. Item pass/fail criteria 				strictly, this is the criteria for deciding</a:t>
            </a:r>
            <a:br>
              <a:rPr lang="en-US" dirty="0" smtClean="0"/>
            </a:br>
            <a:r>
              <a:rPr lang="en-US" dirty="0" smtClean="0"/>
              <a:t>									if a test passes or fails, but is usually </a:t>
            </a:r>
            <a:br>
              <a:rPr lang="en-US" dirty="0" smtClean="0"/>
            </a:br>
            <a:r>
              <a:rPr lang="en-US" dirty="0" smtClean="0"/>
              <a:t>									used  for entry and exit criteria</a:t>
            </a:r>
            <a:br>
              <a:rPr lang="en-US" dirty="0" smtClean="0"/>
            </a:br>
            <a:r>
              <a:rPr lang="en-US" dirty="0" smtClean="0"/>
              <a:t>8. Suspension and resumption		conditions which would cause</a:t>
            </a:r>
            <a:br>
              <a:rPr lang="en-US" dirty="0" smtClean="0"/>
            </a:br>
            <a:r>
              <a:rPr lang="en-US" dirty="0" smtClean="0"/>
              <a:t>									testing to stop</a:t>
            </a:r>
            <a:br>
              <a:rPr lang="en-US" dirty="0" smtClean="0"/>
            </a:br>
            <a:r>
              <a:rPr lang="en-US" dirty="0" smtClean="0"/>
              <a:t>9. Test deliverables 					test specs etc.</a:t>
            </a:r>
            <a:br>
              <a:rPr lang="en-US" dirty="0" smtClean="0"/>
            </a:br>
            <a:r>
              <a:rPr lang="en-US" dirty="0" smtClean="0"/>
              <a:t>10. Testing tasks 					any </a:t>
            </a:r>
            <a:r>
              <a:rPr lang="en-GB" noProof="0" dirty="0" smtClean="0"/>
              <a:t>specialised</a:t>
            </a:r>
            <a:r>
              <a:rPr lang="en-US" dirty="0" smtClean="0"/>
              <a:t> tasks not covered in</a:t>
            </a:r>
            <a:br>
              <a:rPr lang="en-US" dirty="0" smtClean="0"/>
            </a:br>
            <a:r>
              <a:rPr lang="en-US" dirty="0" smtClean="0"/>
              <a:t>									approach</a:t>
            </a:r>
            <a:br>
              <a:rPr lang="en-US" dirty="0" smtClean="0"/>
            </a:br>
            <a:r>
              <a:rPr lang="en-US" dirty="0" smtClean="0"/>
              <a:t>11. Environmental needs			hardware/software, for each test </a:t>
            </a:r>
            <a:br>
              <a:rPr lang="en-US" dirty="0" smtClean="0"/>
            </a:br>
            <a:r>
              <a:rPr lang="en-US" dirty="0" smtClean="0"/>
              <a:t>									level</a:t>
            </a:r>
            <a:br>
              <a:rPr lang="en-US" dirty="0" smtClean="0"/>
            </a:br>
            <a:r>
              <a:rPr lang="en-US" dirty="0" smtClean="0"/>
              <a:t>12. Responsibilities 				reporting, managing etc</a:t>
            </a:r>
            <a:r>
              <a:rPr lang="en-US" dirty="0" smtClean="0"/>
              <a:t>.  RACI</a:t>
            </a:r>
            <a:r>
              <a:rPr lang="en-US" dirty="0" smtClean="0"/>
              <a:t/>
            </a:r>
            <a:br>
              <a:rPr lang="en-US" dirty="0" smtClean="0"/>
            </a:br>
            <a:r>
              <a:rPr lang="en-US" dirty="0" smtClean="0"/>
              <a:t>13. Staffing and training needs 		testers users etc.</a:t>
            </a:r>
            <a:br>
              <a:rPr lang="en-US" dirty="0" smtClean="0"/>
            </a:br>
            <a:r>
              <a:rPr lang="en-US" dirty="0" smtClean="0"/>
              <a:t>14. Schedule						timetable, milestones, cut-off dates</a:t>
            </a:r>
            <a:br>
              <a:rPr lang="en-US" dirty="0" smtClean="0"/>
            </a:br>
            <a:r>
              <a:rPr lang="en-US" dirty="0" smtClean="0"/>
              <a:t>15. Risks and contingencies		project and product risks</a:t>
            </a:r>
            <a:br>
              <a:rPr lang="en-US" dirty="0" smtClean="0"/>
            </a:br>
            <a:r>
              <a:rPr lang="en-US" dirty="0" smtClean="0"/>
              <a:t>16. Approvals 						</a:t>
            </a:r>
            <a:r>
              <a:rPr lang="en-US" dirty="0" smtClean="0"/>
              <a:t>sign-offs</a:t>
            </a:r>
          </a:p>
          <a:p>
            <a:pPr marL="228600" indent="-228600">
              <a:buAutoNum type="arabicPeriod"/>
            </a:pPr>
            <a:endParaRPr lang="en-US" dirty="0" smtClean="0"/>
          </a:p>
          <a:p>
            <a:pPr marL="228600" indent="-228600">
              <a:buAutoNum type="arabicPeriod"/>
            </a:pPr>
            <a:r>
              <a:rPr lang="en-US" dirty="0" smtClean="0"/>
              <a:t>Use a RACI Matrix</a:t>
            </a:r>
            <a:r>
              <a:rPr lang="en-US" baseline="0" dirty="0" smtClean="0"/>
              <a:t> – the person we are assigning them to will have an R</a:t>
            </a:r>
          </a:p>
          <a:p>
            <a:pPr marL="228600" indent="-228600">
              <a:buAutoNum type="arabicPeriod"/>
            </a:pPr>
            <a:r>
              <a:rPr lang="en-US" baseline="0" dirty="0" smtClean="0"/>
              <a:t>Typically the test leader is accountable for everything</a:t>
            </a:r>
          </a:p>
          <a:p>
            <a:pPr marL="228600" indent="-228600">
              <a:buAutoNum type="arabicPeriod"/>
            </a:pPr>
            <a:r>
              <a:rPr lang="en-US" baseline="0" dirty="0" smtClean="0"/>
              <a:t>C – infrastructure team to get the </a:t>
            </a:r>
            <a:r>
              <a:rPr lang="en-US" baseline="0" dirty="0" err="1" smtClean="0"/>
              <a:t>environmenta</a:t>
            </a:r>
            <a:r>
              <a:rPr lang="en-US" baseline="0" dirty="0" smtClean="0"/>
              <a:t> s close as possible</a:t>
            </a:r>
          </a:p>
          <a:p>
            <a:pPr marL="228600" indent="-228600">
              <a:buAutoNum type="arabicPeriod"/>
            </a:pPr>
            <a:r>
              <a:rPr lang="en-US" baseline="0" dirty="0" smtClean="0"/>
              <a:t>I would be </a:t>
            </a:r>
            <a:r>
              <a:rPr lang="en-US" baseline="0" dirty="0" err="1" smtClean="0"/>
              <a:t>abny</a:t>
            </a:r>
            <a:r>
              <a:rPr lang="en-US" baseline="0" dirty="0" smtClean="0"/>
              <a:t> other stakeholder who would be interested, for example other testers.</a:t>
            </a:r>
            <a:endParaRPr lang="en-GB" dirty="0" smtClean="0"/>
          </a:p>
          <a:p>
            <a:endParaRPr lang="en-GB" dirty="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15</a:t>
            </a:fld>
            <a:endParaRPr lang="en-GB" dirty="0"/>
          </a:p>
        </p:txBody>
      </p:sp>
      <p:sp>
        <p:nvSpPr>
          <p:cNvPr id="8" name="Header Placeholder 7"/>
          <p:cNvSpPr>
            <a:spLocks noGrp="1"/>
          </p:cNvSpPr>
          <p:nvPr>
            <p:ph type="hdr" sz="quarter" idx="11"/>
          </p:nvPr>
        </p:nvSpPr>
        <p:spPr/>
        <p:txBody>
          <a:bodyPr/>
          <a:lstStyle/>
          <a:p>
            <a:r>
              <a:rPr lang="en-US" dirty="0" smtClean="0"/>
              <a:t>05 Test Management</a:t>
            </a:r>
            <a:endParaRPr lang="en-US" dirty="0"/>
          </a:p>
        </p:txBody>
      </p:sp>
      <p:sp>
        <p:nvSpPr>
          <p:cNvPr id="17" name="Slide Image Placeholder 16"/>
          <p:cNvSpPr>
            <a:spLocks noGrp="1" noRot="1" noChangeAspect="1"/>
          </p:cNvSpPr>
          <p:nvPr>
            <p:ph type="sldImg"/>
          </p:nvPr>
        </p:nvSpPr>
        <p:spPr/>
      </p:sp>
    </p:spTree>
    <p:extLst>
      <p:ext uri="{BB962C8B-B14F-4D97-AF65-F5344CB8AC3E}">
        <p14:creationId xmlns:p14="http://schemas.microsoft.com/office/powerpoint/2010/main" val="2005671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The IEEE 829 Test Plan standard is widely adopted.</a:t>
            </a:r>
          </a:p>
          <a:p>
            <a:pPr marL="228600" indent="-228600">
              <a:buAutoNum type="arabicPeriod"/>
            </a:pPr>
            <a:r>
              <a:rPr lang="en-US" dirty="0" smtClean="0"/>
              <a:t>Test </a:t>
            </a:r>
            <a:r>
              <a:rPr lang="en-US" dirty="0" smtClean="0"/>
              <a:t>plan identifier 				unique ID</a:t>
            </a:r>
            <a:br>
              <a:rPr lang="en-US" dirty="0" smtClean="0"/>
            </a:br>
            <a:r>
              <a:rPr lang="en-US" dirty="0" smtClean="0"/>
              <a:t>2. Introduction 						background</a:t>
            </a:r>
            <a:br>
              <a:rPr lang="en-US" dirty="0" smtClean="0"/>
            </a:br>
            <a:r>
              <a:rPr lang="en-US" dirty="0" smtClean="0"/>
              <a:t>3. Test items 					</a:t>
            </a:r>
            <a:r>
              <a:rPr lang="en-US" dirty="0" smtClean="0"/>
              <a:t>	software modules</a:t>
            </a:r>
            <a:br>
              <a:rPr lang="en-US" dirty="0" smtClean="0"/>
            </a:br>
            <a:r>
              <a:rPr lang="en-US" dirty="0" smtClean="0"/>
              <a:t>4. Features to be tested 			in business terms</a:t>
            </a:r>
            <a:br>
              <a:rPr lang="en-US" dirty="0" smtClean="0"/>
            </a:br>
            <a:r>
              <a:rPr lang="en-US" dirty="0" smtClean="0"/>
              <a:t>5. Features not to be tested			define scope of testing (we include this so it is obvious that we haven’t forgotten anything) – being through</a:t>
            </a:r>
            <a:r>
              <a:rPr lang="en-US" dirty="0" smtClean="0"/>
              <a:t/>
            </a:r>
            <a:br>
              <a:rPr lang="en-US" dirty="0" smtClean="0"/>
            </a:br>
            <a:r>
              <a:rPr lang="en-US" dirty="0" smtClean="0"/>
              <a:t>6. Approach 						preventative, </a:t>
            </a:r>
            <a:r>
              <a:rPr lang="en-US" dirty="0" smtClean="0"/>
              <a:t>reactive</a:t>
            </a:r>
            <a:r>
              <a:rPr lang="en-US" dirty="0" smtClean="0"/>
              <a:t>, etc.</a:t>
            </a:r>
            <a:br>
              <a:rPr lang="en-US" dirty="0" smtClean="0"/>
            </a:br>
            <a:r>
              <a:rPr lang="en-US" dirty="0" smtClean="0"/>
              <a:t>7. Item pass/fail criteria 				strictly, this is the criteria for deciding</a:t>
            </a:r>
            <a:br>
              <a:rPr lang="en-US" dirty="0" smtClean="0"/>
            </a:br>
            <a:r>
              <a:rPr lang="en-US" dirty="0" smtClean="0"/>
              <a:t>									if a test passes or fails, but is usually </a:t>
            </a:r>
            <a:br>
              <a:rPr lang="en-US" dirty="0" smtClean="0"/>
            </a:br>
            <a:r>
              <a:rPr lang="en-US" dirty="0" smtClean="0"/>
              <a:t>									used  for entry and exit criteria</a:t>
            </a:r>
            <a:br>
              <a:rPr lang="en-US" dirty="0" smtClean="0"/>
            </a:br>
            <a:r>
              <a:rPr lang="en-US" dirty="0" smtClean="0"/>
              <a:t>8. Suspension and resumption		conditions which would cause</a:t>
            </a:r>
            <a:br>
              <a:rPr lang="en-US" dirty="0" smtClean="0"/>
            </a:br>
            <a:r>
              <a:rPr lang="en-US" dirty="0" smtClean="0"/>
              <a:t>									testing to stop</a:t>
            </a:r>
            <a:br>
              <a:rPr lang="en-US" dirty="0" smtClean="0"/>
            </a:br>
            <a:r>
              <a:rPr lang="en-US" dirty="0" smtClean="0"/>
              <a:t>9. Test deliverables 					test specs etc.</a:t>
            </a:r>
            <a:br>
              <a:rPr lang="en-US" dirty="0" smtClean="0"/>
            </a:br>
            <a:r>
              <a:rPr lang="en-US" dirty="0" smtClean="0"/>
              <a:t>10. Testing tasks 					any </a:t>
            </a:r>
            <a:r>
              <a:rPr lang="en-GB" noProof="0" dirty="0" smtClean="0"/>
              <a:t>specialised</a:t>
            </a:r>
            <a:r>
              <a:rPr lang="en-US" dirty="0" smtClean="0"/>
              <a:t> tasks not covered in</a:t>
            </a:r>
            <a:br>
              <a:rPr lang="en-US" dirty="0" smtClean="0"/>
            </a:br>
            <a:r>
              <a:rPr lang="en-US" dirty="0" smtClean="0"/>
              <a:t>									approach</a:t>
            </a:r>
            <a:br>
              <a:rPr lang="en-US" dirty="0" smtClean="0"/>
            </a:br>
            <a:r>
              <a:rPr lang="en-US" dirty="0" smtClean="0"/>
              <a:t>11. Environmental needs			hardware/software, for each test </a:t>
            </a:r>
            <a:br>
              <a:rPr lang="en-US" dirty="0" smtClean="0"/>
            </a:br>
            <a:r>
              <a:rPr lang="en-US" dirty="0" smtClean="0"/>
              <a:t>									level</a:t>
            </a:r>
            <a:br>
              <a:rPr lang="en-US" dirty="0" smtClean="0"/>
            </a:br>
            <a:r>
              <a:rPr lang="en-US" dirty="0" smtClean="0"/>
              <a:t>12. Responsibilities 				reporting, managing etc</a:t>
            </a:r>
            <a:r>
              <a:rPr lang="en-US" dirty="0" smtClean="0"/>
              <a:t>.  RACI</a:t>
            </a:r>
            <a:r>
              <a:rPr lang="en-US" dirty="0" smtClean="0"/>
              <a:t/>
            </a:r>
            <a:br>
              <a:rPr lang="en-US" dirty="0" smtClean="0"/>
            </a:br>
            <a:r>
              <a:rPr lang="en-US" dirty="0" smtClean="0"/>
              <a:t>13. Staffing and training needs 		testers users etc.</a:t>
            </a:r>
            <a:br>
              <a:rPr lang="en-US" dirty="0" smtClean="0"/>
            </a:br>
            <a:r>
              <a:rPr lang="en-US" dirty="0" smtClean="0"/>
              <a:t>14. Schedule						timetable, milestones, cut-off dates</a:t>
            </a:r>
            <a:br>
              <a:rPr lang="en-US" dirty="0" smtClean="0"/>
            </a:br>
            <a:r>
              <a:rPr lang="en-US" dirty="0" smtClean="0"/>
              <a:t>15. Risks and contingencies		project and product risks</a:t>
            </a:r>
            <a:br>
              <a:rPr lang="en-US" dirty="0" smtClean="0"/>
            </a:br>
            <a:r>
              <a:rPr lang="en-US" dirty="0" smtClean="0"/>
              <a:t>16. Approvals 						</a:t>
            </a:r>
            <a:r>
              <a:rPr lang="en-US" dirty="0" smtClean="0"/>
              <a:t>sign-offs</a:t>
            </a:r>
          </a:p>
          <a:p>
            <a:pPr marL="228600" indent="-228600">
              <a:buAutoNum type="arabicPeriod"/>
            </a:pPr>
            <a:endParaRPr lang="en-US" dirty="0" smtClean="0"/>
          </a:p>
          <a:p>
            <a:pPr marL="228600" indent="-228600">
              <a:buAutoNum type="arabicPeriod"/>
            </a:pPr>
            <a:r>
              <a:rPr lang="en-US" dirty="0" smtClean="0"/>
              <a:t>Use a RACI Matrix</a:t>
            </a:r>
            <a:r>
              <a:rPr lang="en-US" baseline="0" dirty="0" smtClean="0"/>
              <a:t> – the person we are assigning them to will have an R</a:t>
            </a:r>
          </a:p>
          <a:p>
            <a:pPr marL="228600" indent="-228600">
              <a:buAutoNum type="arabicPeriod"/>
            </a:pPr>
            <a:r>
              <a:rPr lang="en-US" baseline="0" dirty="0" smtClean="0"/>
              <a:t>Typically the test leader is accountable for everything</a:t>
            </a:r>
          </a:p>
          <a:p>
            <a:pPr marL="228600" indent="-228600">
              <a:buAutoNum type="arabicPeriod"/>
            </a:pPr>
            <a:r>
              <a:rPr lang="en-US" baseline="0" dirty="0" smtClean="0"/>
              <a:t>C – infrastructure team to get the </a:t>
            </a:r>
            <a:r>
              <a:rPr lang="en-US" baseline="0" dirty="0" err="1" smtClean="0"/>
              <a:t>environmenta</a:t>
            </a:r>
            <a:r>
              <a:rPr lang="en-US" baseline="0" dirty="0" smtClean="0"/>
              <a:t> s close as possible</a:t>
            </a:r>
          </a:p>
          <a:p>
            <a:pPr marL="228600" indent="-228600">
              <a:buAutoNum type="arabicPeriod"/>
            </a:pPr>
            <a:r>
              <a:rPr lang="en-US" baseline="0" dirty="0" smtClean="0"/>
              <a:t>I would be </a:t>
            </a:r>
            <a:r>
              <a:rPr lang="en-US" baseline="0" dirty="0" err="1" smtClean="0"/>
              <a:t>abny</a:t>
            </a:r>
            <a:r>
              <a:rPr lang="en-US" baseline="0" dirty="0" smtClean="0"/>
              <a:t> other stakeholder who would be interested, for example other testers.</a:t>
            </a:r>
            <a:endParaRPr lang="en-GB" dirty="0" smtClean="0"/>
          </a:p>
          <a:p>
            <a:endParaRPr lang="en-GB" dirty="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16</a:t>
            </a:fld>
            <a:endParaRPr lang="en-GB" dirty="0"/>
          </a:p>
        </p:txBody>
      </p:sp>
      <p:sp>
        <p:nvSpPr>
          <p:cNvPr id="8" name="Header Placeholder 7"/>
          <p:cNvSpPr>
            <a:spLocks noGrp="1"/>
          </p:cNvSpPr>
          <p:nvPr>
            <p:ph type="hdr" sz="quarter" idx="11"/>
          </p:nvPr>
        </p:nvSpPr>
        <p:spPr/>
        <p:txBody>
          <a:bodyPr/>
          <a:lstStyle/>
          <a:p>
            <a:r>
              <a:rPr lang="en-US" dirty="0" smtClean="0"/>
              <a:t>05 Test Management</a:t>
            </a:r>
            <a:endParaRPr lang="en-US" dirty="0"/>
          </a:p>
        </p:txBody>
      </p:sp>
      <p:sp>
        <p:nvSpPr>
          <p:cNvPr id="17" name="Slide Image Placeholder 16"/>
          <p:cNvSpPr>
            <a:spLocks noGrp="1" noRot="1" noChangeAspect="1"/>
          </p:cNvSpPr>
          <p:nvPr>
            <p:ph type="sldImg"/>
          </p:nvPr>
        </p:nvSpPr>
        <p:spPr/>
      </p:sp>
    </p:spTree>
    <p:extLst>
      <p:ext uri="{BB962C8B-B14F-4D97-AF65-F5344CB8AC3E}">
        <p14:creationId xmlns:p14="http://schemas.microsoft.com/office/powerpoint/2010/main" val="2125126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Entry criteria define when to start testing such as at the beginning of a test level or when a set of tests is ready for execution.</a:t>
            </a:r>
          </a:p>
          <a:p>
            <a:r>
              <a:rPr lang="en-GB" dirty="0" smtClean="0"/>
              <a:t>Typically entry criteria may cover the following:</a:t>
            </a:r>
          </a:p>
          <a:p>
            <a:pPr marL="164249" indent="-164249">
              <a:buFont typeface="Arial" pitchFamily="34" charset="0"/>
              <a:buChar char="•"/>
            </a:pPr>
            <a:r>
              <a:rPr lang="en-GB" dirty="0" smtClean="0"/>
              <a:t>Test environment availability and readiness</a:t>
            </a:r>
          </a:p>
          <a:p>
            <a:pPr marL="164249" indent="-164249">
              <a:buFont typeface="Arial" pitchFamily="34" charset="0"/>
              <a:buChar char="•"/>
            </a:pPr>
            <a:r>
              <a:rPr lang="en-GB" dirty="0" smtClean="0"/>
              <a:t>Test tool readiness in the test environment</a:t>
            </a:r>
          </a:p>
          <a:p>
            <a:pPr marL="164249" indent="-164249">
              <a:buFont typeface="Arial" pitchFamily="34" charset="0"/>
              <a:buChar char="•"/>
            </a:pPr>
            <a:r>
              <a:rPr lang="en-GB" dirty="0" smtClean="0"/>
              <a:t>Testable code availability</a:t>
            </a:r>
          </a:p>
          <a:p>
            <a:pPr marL="164249" indent="-164249">
              <a:buFont typeface="Arial" pitchFamily="34" charset="0"/>
              <a:buChar char="•"/>
            </a:pPr>
            <a:r>
              <a:rPr lang="en-GB" dirty="0" smtClean="0"/>
              <a:t>Test data availability</a:t>
            </a:r>
          </a:p>
          <a:p>
            <a:endParaRPr lang="en-GB" dirty="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17</a:t>
            </a:fld>
            <a:endParaRPr lang="en-GB" dirty="0"/>
          </a:p>
        </p:txBody>
      </p:sp>
      <p:sp>
        <p:nvSpPr>
          <p:cNvPr id="8" name="Header Placeholder 7"/>
          <p:cNvSpPr>
            <a:spLocks noGrp="1"/>
          </p:cNvSpPr>
          <p:nvPr>
            <p:ph type="hdr" sz="quarter" idx="11"/>
          </p:nvPr>
        </p:nvSpPr>
        <p:spPr/>
        <p:txBody>
          <a:bodyPr/>
          <a:lstStyle/>
          <a:p>
            <a:r>
              <a:rPr lang="en-US" dirty="0" smtClean="0"/>
              <a:t>05 Test Management</a:t>
            </a:r>
            <a:endParaRPr lang="en-US" dirty="0"/>
          </a:p>
        </p:txBody>
      </p:sp>
      <p:sp>
        <p:nvSpPr>
          <p:cNvPr id="12" name="Slide Image Placeholder 11"/>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3160851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The purpose of exit criteria is to define when to stop testing, such as at the end of a test level or when a set of tests has a specific goal.</a:t>
            </a:r>
          </a:p>
          <a:p>
            <a:r>
              <a:rPr lang="en-GB" dirty="0" smtClean="0"/>
              <a:t>Typically exit criteria may consist of:</a:t>
            </a:r>
          </a:p>
          <a:p>
            <a:pPr marL="164249" indent="-164249">
              <a:buFont typeface="Arial" pitchFamily="34" charset="0"/>
              <a:buChar char="•"/>
            </a:pPr>
            <a:r>
              <a:rPr lang="en-GB" dirty="0" smtClean="0"/>
              <a:t>Thoroughness measures, such as coverage of code, functionality or risk.</a:t>
            </a:r>
          </a:p>
          <a:p>
            <a:pPr marL="164249" indent="-164249">
              <a:buFont typeface="Arial" pitchFamily="34" charset="0"/>
              <a:buChar char="•"/>
            </a:pPr>
            <a:r>
              <a:rPr lang="en-GB" dirty="0" smtClean="0"/>
              <a:t>Estimates of defect density or reliability measures.</a:t>
            </a:r>
          </a:p>
          <a:p>
            <a:pPr marL="164249" indent="-164249">
              <a:buFont typeface="Arial" pitchFamily="34" charset="0"/>
              <a:buChar char="•"/>
            </a:pPr>
            <a:r>
              <a:rPr lang="en-GB" dirty="0" smtClean="0"/>
              <a:t>Cost.</a:t>
            </a:r>
          </a:p>
          <a:p>
            <a:pPr marL="164249" indent="-164249">
              <a:buFont typeface="Arial" pitchFamily="34" charset="0"/>
              <a:buChar char="•"/>
            </a:pPr>
            <a:r>
              <a:rPr lang="en-GB" dirty="0" smtClean="0"/>
              <a:t>Residual risks, such as defects not fixed or lack of test coverage in certain areas.</a:t>
            </a:r>
          </a:p>
          <a:p>
            <a:pPr marL="164249" indent="-164249">
              <a:buFont typeface="Arial" pitchFamily="34" charset="0"/>
              <a:buChar char="•"/>
            </a:pPr>
            <a:r>
              <a:rPr lang="en-GB" dirty="0" smtClean="0"/>
              <a:t>Schedules such as those based on time to market.</a:t>
            </a:r>
          </a:p>
          <a:p>
            <a:r>
              <a:rPr lang="en-US" dirty="0" smtClean="0"/>
              <a:t>Completion or exit criteria must always be defined for a test. If you are unable to do this, the specification may be ambiguous or you may need to talk to the customer again to determine what these criteria should be. </a:t>
            </a:r>
          </a:p>
          <a:p>
            <a:r>
              <a:rPr lang="en-US" dirty="0" smtClean="0"/>
              <a:t>The criteria may differ greatly between different levels – ask about code coverage. Contrast this with the more flexible criteria of risk or defect density.</a:t>
            </a:r>
          </a:p>
          <a:p>
            <a:pPr lvl="1"/>
            <a:endParaRPr lang="en-GB" dirty="0" smtClean="0"/>
          </a:p>
          <a:p>
            <a:endParaRPr lang="en-GB" dirty="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18</a:t>
            </a:fld>
            <a:endParaRPr lang="en-GB" dirty="0"/>
          </a:p>
        </p:txBody>
      </p:sp>
      <p:sp>
        <p:nvSpPr>
          <p:cNvPr id="8" name="Header Placeholder 7"/>
          <p:cNvSpPr>
            <a:spLocks noGrp="1"/>
          </p:cNvSpPr>
          <p:nvPr>
            <p:ph type="hdr" sz="quarter" idx="11"/>
          </p:nvPr>
        </p:nvSpPr>
        <p:spPr/>
        <p:txBody>
          <a:bodyPr/>
          <a:lstStyle/>
          <a:p>
            <a:r>
              <a:rPr lang="en-US" dirty="0" smtClean="0"/>
              <a:t>05 Test Management</a:t>
            </a:r>
            <a:endParaRPr lang="en-US" dirty="0"/>
          </a:p>
        </p:txBody>
      </p:sp>
      <p:sp>
        <p:nvSpPr>
          <p:cNvPr id="7" name="Slide Image Placeholder 6"/>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372449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6" name="Rectangle 3"/>
          <p:cNvSpPr>
            <a:spLocks noGrp="1" noChangeArrowheads="1"/>
          </p:cNvSpPr>
          <p:nvPr>
            <p:ph type="body" idx="1"/>
          </p:nvPr>
        </p:nvSpPr>
        <p:spPr/>
        <p:txBody>
          <a:bodyPr/>
          <a:lstStyle/>
          <a:p>
            <a:r>
              <a:rPr lang="en-GB" dirty="0"/>
              <a:t>The test approach is the implementation of the test strategy for a specific project. </a:t>
            </a:r>
            <a:endParaRPr lang="en-GB" dirty="0" smtClean="0"/>
          </a:p>
          <a:p>
            <a:r>
              <a:rPr lang="en-GB" dirty="0" smtClean="0"/>
              <a:t>The </a:t>
            </a:r>
            <a:r>
              <a:rPr lang="en-GB" dirty="0"/>
              <a:t>test </a:t>
            </a:r>
            <a:r>
              <a:rPr lang="en-GB" dirty="0" smtClean="0"/>
              <a:t>approach is </a:t>
            </a:r>
            <a:r>
              <a:rPr lang="en-GB" dirty="0"/>
              <a:t>defined and refined in the test plans and test designs. </a:t>
            </a:r>
            <a:endParaRPr lang="en-GB" dirty="0" smtClean="0"/>
          </a:p>
          <a:p>
            <a:r>
              <a:rPr lang="en-GB" dirty="0" smtClean="0"/>
              <a:t>It </a:t>
            </a:r>
            <a:r>
              <a:rPr lang="en-GB" dirty="0"/>
              <a:t>typically includes the decisions </a:t>
            </a:r>
            <a:r>
              <a:rPr lang="en-GB" dirty="0" smtClean="0"/>
              <a:t>made based </a:t>
            </a:r>
            <a:r>
              <a:rPr lang="en-GB" dirty="0"/>
              <a:t>on the (test) project’s goal and risk assessment. </a:t>
            </a:r>
            <a:endParaRPr lang="en-GB" dirty="0" smtClean="0"/>
          </a:p>
          <a:p>
            <a:r>
              <a:rPr lang="en-GB" dirty="0" smtClean="0"/>
              <a:t>It </a:t>
            </a:r>
            <a:r>
              <a:rPr lang="en-GB" dirty="0"/>
              <a:t>is the starting point for planning the </a:t>
            </a:r>
            <a:r>
              <a:rPr lang="en-GB" dirty="0" smtClean="0"/>
              <a:t>test process</a:t>
            </a:r>
            <a:r>
              <a:rPr lang="en-GB" dirty="0"/>
              <a:t>, for selecting the test design techniques and test types to be applied, and for defining </a:t>
            </a:r>
            <a:r>
              <a:rPr lang="en-GB" dirty="0" smtClean="0"/>
              <a:t>the entry </a:t>
            </a:r>
            <a:r>
              <a:rPr lang="en-GB" dirty="0"/>
              <a:t>and exit criteria.</a:t>
            </a:r>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19</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1940065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4" name="Rectangle 3"/>
          <p:cNvSpPr>
            <a:spLocks noGrp="1" noChangeArrowheads="1"/>
          </p:cNvSpPr>
          <p:nvPr>
            <p:ph type="body" idx="1"/>
          </p:nvPr>
        </p:nvSpPr>
        <p:spPr/>
        <p:txBody>
          <a:bodyPr/>
          <a:lstStyle/>
          <a:p>
            <a:r>
              <a:rPr lang="en-GB" dirty="0" smtClean="0"/>
              <a:t>Talk through</a:t>
            </a:r>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2</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1724301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0" name="Rectangle 3"/>
          <p:cNvSpPr>
            <a:spLocks noGrp="1" noChangeArrowheads="1"/>
          </p:cNvSpPr>
          <p:nvPr>
            <p:ph type="body" idx="1"/>
          </p:nvPr>
        </p:nvSpPr>
        <p:spPr/>
        <p:txBody>
          <a:bodyPr/>
          <a:lstStyle/>
          <a:p>
            <a:pPr marL="164249" indent="-164249">
              <a:buFont typeface="Arial" pitchFamily="34" charset="0"/>
              <a:buChar char="•"/>
            </a:pPr>
            <a:r>
              <a:rPr lang="en-GB" dirty="0" smtClean="0"/>
              <a:t>Analytical approaches, such as risk-based testing where testing is directed to areas of greatest risk.</a:t>
            </a:r>
          </a:p>
          <a:p>
            <a:pPr marL="164249" indent="-164249">
              <a:buFont typeface="Arial" pitchFamily="34" charset="0"/>
              <a:buChar char="•"/>
            </a:pPr>
            <a:r>
              <a:rPr lang="en-GB" dirty="0" smtClean="0"/>
              <a:t>Model-based approaches, such as stochastic testing using statistical information about failure rates (such as reliability growth models) or usage (such as operational profiles).</a:t>
            </a:r>
          </a:p>
          <a:p>
            <a:pPr marL="164249" indent="-164249">
              <a:buFont typeface="Arial" pitchFamily="34" charset="0"/>
              <a:buChar char="•"/>
            </a:pPr>
            <a:r>
              <a:rPr lang="en-GB" dirty="0" smtClean="0"/>
              <a:t>Methodical approaches, such as failure based (including error guessing and fault-attacks), check-list based, and quality characteristic based.</a:t>
            </a:r>
          </a:p>
          <a:p>
            <a:pPr marL="164249" indent="-164249">
              <a:buFont typeface="Arial" pitchFamily="34" charset="0"/>
              <a:buChar char="•"/>
            </a:pPr>
            <a:r>
              <a:rPr lang="en-GB" dirty="0" smtClean="0"/>
              <a:t>Process- or standard-compliant approaches, such as those specified by industry-specific standards or the various agile methodologies</a:t>
            </a:r>
            <a:r>
              <a:rPr lang="en-GB" dirty="0" smtClean="0"/>
              <a:t>. </a:t>
            </a:r>
            <a:r>
              <a:rPr lang="en-GB" dirty="0" err="1" smtClean="0"/>
              <a:t>Iso</a:t>
            </a:r>
            <a:r>
              <a:rPr lang="en-GB" dirty="0" smtClean="0"/>
              <a:t> 9126</a:t>
            </a:r>
            <a:endParaRPr lang="en-GB" dirty="0" smtClean="0"/>
          </a:p>
          <a:p>
            <a:pPr marL="164249" indent="-164249">
              <a:buFont typeface="Arial" pitchFamily="34" charset="0"/>
              <a:buChar char="•"/>
            </a:pPr>
            <a:r>
              <a:rPr lang="en-GB" dirty="0" smtClean="0"/>
              <a:t>Dynamic and heuristic approaches, such as exploratory testing where testing is more reactive to events than pre-planned, and where execution and evaluation are concurrent tasks.</a:t>
            </a:r>
          </a:p>
          <a:p>
            <a:pPr marL="164249" indent="-164249">
              <a:buFont typeface="Arial" pitchFamily="34" charset="0"/>
              <a:buChar char="•"/>
            </a:pPr>
            <a:r>
              <a:rPr lang="en-GB" dirty="0" smtClean="0"/>
              <a:t>Consultative approaches, such as those where test coverage is driven primarily by the advice and guidance of technology and/or business domain experts outside the test team.</a:t>
            </a:r>
          </a:p>
          <a:p>
            <a:pPr marL="164249" indent="-164249">
              <a:buFont typeface="Arial" pitchFamily="34" charset="0"/>
              <a:buChar char="•"/>
            </a:pPr>
            <a:r>
              <a:rPr lang="en-GB" dirty="0" smtClean="0"/>
              <a:t>Regression-averse approaches, such as those that include reuse of existing test material, extensive automation of functional regression tests, and standard test suites.</a:t>
            </a:r>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20</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3570265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4" name="Rectangle 3"/>
          <p:cNvSpPr>
            <a:spLocks noGrp="1" noChangeArrowheads="1"/>
          </p:cNvSpPr>
          <p:nvPr>
            <p:ph type="body" idx="1"/>
          </p:nvPr>
        </p:nvSpPr>
        <p:spPr/>
        <p:txBody>
          <a:bodyPr/>
          <a:lstStyle/>
          <a:p>
            <a:r>
              <a:rPr lang="en-GB" dirty="0"/>
              <a:t>The selected approach depends on the context and may consider risks, hazards and safety</a:t>
            </a:r>
            <a:r>
              <a:rPr lang="en-GB" dirty="0" smtClean="0"/>
              <a:t>, available </a:t>
            </a:r>
            <a:r>
              <a:rPr lang="en-GB" dirty="0"/>
              <a:t>resources and skills, the technology, the nature of the system (e.g., custom built vs</a:t>
            </a:r>
            <a:r>
              <a:rPr lang="en-GB" dirty="0" smtClean="0"/>
              <a:t>. COTS</a:t>
            </a:r>
            <a:r>
              <a:rPr lang="en-GB" dirty="0"/>
              <a:t>), test objectives, and </a:t>
            </a:r>
            <a:r>
              <a:rPr lang="en-GB" dirty="0" smtClean="0"/>
              <a:t>regulations..</a:t>
            </a:r>
          </a:p>
          <a:p>
            <a:r>
              <a:rPr lang="en-GB" dirty="0" smtClean="0"/>
              <a:t>Different approaches may be combined, for example, a risk-based dynamic approach.</a:t>
            </a:r>
          </a:p>
          <a:p>
            <a:r>
              <a:rPr lang="en-GB" dirty="0" smtClean="0"/>
              <a:t>Ask what regulatory aspects have influenced tests at delegates’ companies</a:t>
            </a:r>
            <a:r>
              <a:rPr lang="en-GB" dirty="0" smtClean="0"/>
              <a:t>?</a:t>
            </a:r>
          </a:p>
          <a:p>
            <a:endParaRPr lang="en-GB" dirty="0" smtClean="0"/>
          </a:p>
          <a:p>
            <a:r>
              <a:rPr lang="en-GB" dirty="0" smtClean="0"/>
              <a:t>Tech – not every tech suits a particular</a:t>
            </a:r>
            <a:r>
              <a:rPr lang="en-GB" baseline="0" dirty="0" smtClean="0"/>
              <a:t> way of testing</a:t>
            </a:r>
          </a:p>
          <a:p>
            <a:r>
              <a:rPr lang="en-GB" baseline="0" dirty="0" smtClean="0"/>
              <a:t>Regulations – banking, oil and gas – high levels of code coverage as an industry standard</a:t>
            </a:r>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21</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1000505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Two approaches for the estimation of test effort are covered in this syllabus:</a:t>
            </a:r>
          </a:p>
          <a:p>
            <a:r>
              <a:rPr lang="en-GB" dirty="0" smtClean="0"/>
              <a:t>The metrics-based approach: estimating the testing effort based on metrics of former or similar projects or based on typical values</a:t>
            </a:r>
            <a:r>
              <a:rPr lang="en-GB" dirty="0" smtClean="0"/>
              <a:t>.</a:t>
            </a:r>
          </a:p>
          <a:p>
            <a:endParaRPr lang="en-GB" dirty="0" smtClean="0"/>
          </a:p>
          <a:p>
            <a:r>
              <a:rPr lang="en-GB" dirty="0" smtClean="0"/>
              <a:t>The expert-based approach: estimating the tasks by the owner of these tasks or by experts</a:t>
            </a:r>
            <a:r>
              <a:rPr lang="en-GB" dirty="0" smtClean="0"/>
              <a:t>.</a:t>
            </a:r>
          </a:p>
          <a:p>
            <a:r>
              <a:rPr lang="en-GB" dirty="0" smtClean="0"/>
              <a:t>Someone just guesses how long it will take</a:t>
            </a:r>
          </a:p>
          <a:p>
            <a:endParaRPr lang="en-GB" dirty="0" smtClean="0"/>
          </a:p>
          <a:p>
            <a:endParaRPr lang="en-GB" dirty="0" smtClean="0"/>
          </a:p>
          <a:p>
            <a:endParaRPr lang="en-GB" dirty="0" smtClean="0"/>
          </a:p>
          <a:p>
            <a:endParaRPr lang="en-GB" dirty="0" smtClean="0"/>
          </a:p>
          <a:p>
            <a:r>
              <a:rPr lang="en-GB" dirty="0" smtClean="0"/>
              <a:t>Once the test effort is estimated, resources can be identified and a schedule can be drawn up.</a:t>
            </a:r>
          </a:p>
          <a:p>
            <a:endParaRPr lang="en-GB" dirty="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22</a:t>
            </a:fld>
            <a:endParaRPr lang="en-GB" dirty="0"/>
          </a:p>
        </p:txBody>
      </p:sp>
      <p:sp>
        <p:nvSpPr>
          <p:cNvPr id="8" name="Header Placeholder 7"/>
          <p:cNvSpPr>
            <a:spLocks noGrp="1"/>
          </p:cNvSpPr>
          <p:nvPr>
            <p:ph type="hdr" sz="quarter" idx="11"/>
          </p:nvPr>
        </p:nvSpPr>
        <p:spPr/>
        <p:txBody>
          <a:bodyPr/>
          <a:lstStyle/>
          <a:p>
            <a:r>
              <a:rPr lang="en-US" dirty="0" smtClean="0"/>
              <a:t>05 Test Management</a:t>
            </a:r>
            <a:endParaRPr lang="en-US" dirty="0"/>
          </a:p>
        </p:txBody>
      </p:sp>
      <p:sp>
        <p:nvSpPr>
          <p:cNvPr id="12" name="Slide Image Placeholder 11"/>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1106039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2"/>
          <p:cNvSpPr>
            <a:spLocks noChangeArrowheads="1"/>
          </p:cNvSpPr>
          <p:nvPr/>
        </p:nvSpPr>
        <p:spPr bwMode="auto">
          <a:xfrm>
            <a:off x="579650" y="5968689"/>
            <a:ext cx="5741960" cy="598587"/>
          </a:xfrm>
          <a:prstGeom prst="rect">
            <a:avLst/>
          </a:prstGeom>
          <a:noFill/>
          <a:ln w="9525">
            <a:noFill/>
            <a:miter lim="800000"/>
            <a:headEnd/>
            <a:tailEnd/>
          </a:ln>
        </p:spPr>
        <p:txBody>
          <a:bodyPr lIns="90072" tIns="44243" rIns="90072" bIns="44243">
            <a:spAutoFit/>
          </a:bodyPr>
          <a:lstStyle/>
          <a:p>
            <a:pPr defTabSz="898250">
              <a:spcBef>
                <a:spcPct val="0"/>
              </a:spcBef>
            </a:pPr>
            <a:endParaRPr lang="en-GB" sz="1600" dirty="0"/>
          </a:p>
          <a:p>
            <a:pPr defTabSz="898250">
              <a:spcBef>
                <a:spcPct val="0"/>
              </a:spcBef>
            </a:pPr>
            <a:endParaRPr lang="en-GB" sz="1600" dirty="0"/>
          </a:p>
        </p:txBody>
      </p:sp>
      <p:sp>
        <p:nvSpPr>
          <p:cNvPr id="81927" name="Rectangle 4"/>
          <p:cNvSpPr>
            <a:spLocks noGrp="1" noChangeArrowheads="1"/>
          </p:cNvSpPr>
          <p:nvPr>
            <p:ph type="body" idx="1"/>
          </p:nvPr>
        </p:nvSpPr>
        <p:spPr/>
        <p:txBody>
          <a:bodyPr/>
          <a:lstStyle/>
          <a:p>
            <a:r>
              <a:rPr lang="en-GB" dirty="0" smtClean="0"/>
              <a:t>Testing is notoriously more difficult to test than other project activities such as requirements analysis</a:t>
            </a:r>
            <a:r>
              <a:rPr lang="en-GB" dirty="0"/>
              <a:t> </a:t>
            </a:r>
            <a:r>
              <a:rPr lang="en-GB" dirty="0" smtClean="0"/>
              <a:t>and development.</a:t>
            </a:r>
          </a:p>
          <a:p>
            <a:r>
              <a:rPr lang="en-GB" dirty="0" smtClean="0"/>
              <a:t>This approach uses industry or company-based historical data to calculate the proportion of time the testing stages take for different project types. </a:t>
            </a:r>
          </a:p>
          <a:p>
            <a:r>
              <a:rPr lang="en-GB" dirty="0" smtClean="0"/>
              <a:t>Then if you can size the overall project, you can work out how much testing effort is required, without estimating the testing tasks directly. </a:t>
            </a:r>
          </a:p>
          <a:p>
            <a:r>
              <a:rPr lang="en-GB" dirty="0" smtClean="0"/>
              <a:t>Alternatively, if you can obtain more accurate estimates for a non-testing part of the project, you can apply the appropriate proportions.</a:t>
            </a:r>
          </a:p>
          <a:p>
            <a:r>
              <a:rPr lang="en-GB" dirty="0" smtClean="0"/>
              <a:t>For example, using the figures above (which are not official) – if the development manager provides an estimate of  40 days for coding and unit test, then that is equivalent to 60% of the total development and testing time, so system and integration testing (25%) would take 17 days and acceptance testing (15%) 10 days.</a:t>
            </a:r>
          </a:p>
          <a:p>
            <a:r>
              <a:rPr lang="en-GB" dirty="0" smtClean="0"/>
              <a:t>Obviously not all projects are the same e.g. a package purchase would require integration and acceptance rather than unit testing</a:t>
            </a:r>
            <a:r>
              <a:rPr lang="en-GB" dirty="0" smtClean="0"/>
              <a:t>.</a:t>
            </a:r>
          </a:p>
          <a:p>
            <a:endParaRPr lang="en-GB" dirty="0" smtClean="0"/>
          </a:p>
          <a:p>
            <a:r>
              <a:rPr lang="en-GB" dirty="0" smtClean="0"/>
              <a:t>This can be modelled</a:t>
            </a:r>
            <a:r>
              <a:rPr lang="en-GB" baseline="0" dirty="0" smtClean="0"/>
              <a:t> across all the estimation that we do</a:t>
            </a:r>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23</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7" name="Slide Image Placeholder 6"/>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41216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Rectangle 3"/>
          <p:cNvSpPr>
            <a:spLocks noGrp="1" noChangeArrowheads="1"/>
          </p:cNvSpPr>
          <p:nvPr>
            <p:ph type="body" idx="1"/>
          </p:nvPr>
        </p:nvSpPr>
        <p:spPr/>
        <p:txBody>
          <a:bodyPr/>
          <a:lstStyle/>
          <a:p>
            <a:r>
              <a:rPr lang="en-GB" dirty="0" smtClean="0"/>
              <a:t>Experience is still the most widely used approach. </a:t>
            </a:r>
          </a:p>
          <a:p>
            <a:r>
              <a:rPr lang="en-GB" dirty="0" smtClean="0"/>
              <a:t>Breaking a large task into bite-sized chunks makes it easier to understand and leads to more accurate estimates.</a:t>
            </a:r>
          </a:p>
          <a:p>
            <a:r>
              <a:rPr lang="en-GB" dirty="0" smtClean="0"/>
              <a:t>Asking the task owner means they are more likely to commit to a deadline and also think through every detail of the job e.g. remembering about setting up test data etc.</a:t>
            </a:r>
          </a:p>
          <a:p>
            <a:endParaRPr lang="en-GB" dirty="0" smtClean="0"/>
          </a:p>
          <a:p>
            <a:r>
              <a:rPr lang="en-GB" b="1" u="sng" dirty="0" smtClean="0"/>
              <a:t>Wide-Band Delphi</a:t>
            </a:r>
          </a:p>
          <a:p>
            <a:r>
              <a:rPr lang="en-GB" dirty="0" smtClean="0"/>
              <a:t>An extension to this approach is to ask a group of experts to provide estimates for the same task separately and use the average of the results.  This has been shown to be very accurate.</a:t>
            </a:r>
            <a:endParaRPr lang="en-US" dirty="0" smtClean="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24</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3714788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3"/>
          <p:cNvSpPr>
            <a:spLocks noGrp="1" noChangeArrowheads="1"/>
          </p:cNvSpPr>
          <p:nvPr>
            <p:ph type="body" idx="1"/>
          </p:nvPr>
        </p:nvSpPr>
        <p:spPr/>
        <p:txBody>
          <a:bodyPr/>
          <a:lstStyle/>
          <a:p>
            <a:r>
              <a:rPr lang="en-GB" dirty="0"/>
              <a:t>The testing effort may depend on a number of factors, including:</a:t>
            </a:r>
          </a:p>
          <a:p>
            <a:pPr marL="164249" indent="-164249">
              <a:buFont typeface="Arial" pitchFamily="34" charset="0"/>
              <a:buChar char="•"/>
            </a:pPr>
            <a:r>
              <a:rPr lang="en-GB" dirty="0" smtClean="0"/>
              <a:t>Characteristics </a:t>
            </a:r>
            <a:r>
              <a:rPr lang="en-GB" dirty="0"/>
              <a:t>of the product: the quality of the specification and other information used for </a:t>
            </a:r>
            <a:r>
              <a:rPr lang="en-GB" dirty="0" smtClean="0"/>
              <a:t>test models </a:t>
            </a:r>
            <a:r>
              <a:rPr lang="en-GB" dirty="0"/>
              <a:t>(i.e. the test basis), the size of the product, the complexity of the problem domain, </a:t>
            </a:r>
            <a:r>
              <a:rPr lang="en-GB" dirty="0" smtClean="0"/>
              <a:t>the requirements </a:t>
            </a:r>
            <a:r>
              <a:rPr lang="en-GB" dirty="0"/>
              <a:t>for reliability and security, and the requirements for </a:t>
            </a:r>
            <a:r>
              <a:rPr lang="en-GB" dirty="0" smtClean="0"/>
              <a:t>documentation.</a:t>
            </a:r>
            <a:endParaRPr lang="en-GB" dirty="0"/>
          </a:p>
          <a:p>
            <a:pPr marL="164249" indent="-164249">
              <a:buFont typeface="Arial" pitchFamily="34" charset="0"/>
              <a:buChar char="•"/>
            </a:pPr>
            <a:r>
              <a:rPr lang="en-GB" dirty="0" smtClean="0"/>
              <a:t>Characteristics </a:t>
            </a:r>
            <a:r>
              <a:rPr lang="en-GB" dirty="0"/>
              <a:t>of the development process: the stability of the organization, tools used, </a:t>
            </a:r>
            <a:r>
              <a:rPr lang="en-GB" dirty="0" smtClean="0"/>
              <a:t>test process</a:t>
            </a:r>
            <a:r>
              <a:rPr lang="en-GB" dirty="0"/>
              <a:t>, skills of the people involved, and time </a:t>
            </a:r>
            <a:r>
              <a:rPr lang="en-GB" dirty="0" smtClean="0"/>
              <a:t>pressure.</a:t>
            </a:r>
            <a:endParaRPr lang="en-GB" dirty="0"/>
          </a:p>
          <a:p>
            <a:pPr marL="164249" indent="-164249">
              <a:buFont typeface="Arial" pitchFamily="34" charset="0"/>
              <a:buChar char="•"/>
            </a:pPr>
            <a:r>
              <a:rPr lang="en-GB" dirty="0" smtClean="0"/>
              <a:t>The </a:t>
            </a:r>
            <a:r>
              <a:rPr lang="en-GB" dirty="0"/>
              <a:t>outcome of testing: the number of defects and the amount of rework </a:t>
            </a:r>
            <a:r>
              <a:rPr lang="en-GB" dirty="0" smtClean="0"/>
              <a:t>required.</a:t>
            </a:r>
          </a:p>
          <a:p>
            <a:r>
              <a:rPr lang="en-GB" dirty="0" smtClean="0"/>
              <a:t>Functionality forms the core approach to estimating but all sorts of environmental factors come into play too. </a:t>
            </a:r>
          </a:p>
          <a:p>
            <a:r>
              <a:rPr lang="en-GB" dirty="0" smtClean="0"/>
              <a:t>Rework is a major consideration: filing incident reports, retesting, changing documents can take an equivalent time to the initial tests.</a:t>
            </a:r>
          </a:p>
          <a:p>
            <a:endParaRPr lang="en-GB" dirty="0" smtClean="0"/>
          </a:p>
          <a:p>
            <a:r>
              <a:rPr lang="en-GB" dirty="0" smtClean="0"/>
              <a:t>Specification</a:t>
            </a:r>
            <a:r>
              <a:rPr lang="en-GB" baseline="0" dirty="0" smtClean="0"/>
              <a:t> could be seen as the documentation for that system ,for example a legacy system may not have a lot</a:t>
            </a:r>
          </a:p>
          <a:p>
            <a:endParaRPr lang="en-GB" dirty="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25</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1269244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8" name="Rectangle 3"/>
          <p:cNvSpPr>
            <a:spLocks noGrp="1" noChangeArrowheads="1"/>
          </p:cNvSpPr>
          <p:nvPr>
            <p:ph type="body" idx="1"/>
          </p:nvPr>
        </p:nvSpPr>
        <p:spPr/>
        <p:txBody>
          <a:bodyPr/>
          <a:lstStyle/>
          <a:p>
            <a:r>
              <a:rPr lang="en-GB" dirty="0" smtClean="0"/>
              <a:t>Talk through</a:t>
            </a:r>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26</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4114442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Rectangle 3"/>
          <p:cNvSpPr>
            <a:spLocks noGrp="1" noChangeArrowheads="1"/>
          </p:cNvSpPr>
          <p:nvPr>
            <p:ph type="body" idx="1"/>
          </p:nvPr>
        </p:nvSpPr>
        <p:spPr/>
        <p:txBody>
          <a:bodyPr/>
          <a:lstStyle/>
          <a:p>
            <a:r>
              <a:rPr lang="en-GB" dirty="0"/>
              <a:t>The purpose of test monitoring is to provide feedback and visibility about test activities. </a:t>
            </a:r>
            <a:endParaRPr lang="en-GB" dirty="0" smtClean="0"/>
          </a:p>
          <a:p>
            <a:r>
              <a:rPr lang="en-GB" dirty="0" smtClean="0"/>
              <a:t>Information to </a:t>
            </a:r>
            <a:r>
              <a:rPr lang="en-GB" dirty="0"/>
              <a:t>be monitored may be collected manually or automatically and may be used to measure </a:t>
            </a:r>
            <a:r>
              <a:rPr lang="en-GB" dirty="0" smtClean="0"/>
              <a:t>exit criteria</a:t>
            </a:r>
            <a:r>
              <a:rPr lang="en-GB" dirty="0"/>
              <a:t>, such as coverage. Metrics may also be used to assess progress against the </a:t>
            </a:r>
            <a:r>
              <a:rPr lang="en-GB" dirty="0" smtClean="0"/>
              <a:t>planned schedule </a:t>
            </a:r>
            <a:r>
              <a:rPr lang="en-GB" dirty="0"/>
              <a:t>and budget</a:t>
            </a:r>
            <a:r>
              <a:rPr lang="en-GB" dirty="0" smtClean="0"/>
              <a:t>.</a:t>
            </a:r>
          </a:p>
          <a:p>
            <a:r>
              <a:rPr lang="en-GB" dirty="0"/>
              <a:t>Metrics should be collected during and at the end of a test level in order to assess:</a:t>
            </a:r>
          </a:p>
          <a:p>
            <a:pPr marL="164249" indent="-164249">
              <a:buFont typeface="Arial" pitchFamily="34" charset="0"/>
              <a:buChar char="•"/>
            </a:pPr>
            <a:r>
              <a:rPr lang="en-GB" dirty="0" smtClean="0"/>
              <a:t>The </a:t>
            </a:r>
            <a:r>
              <a:rPr lang="en-GB" dirty="0"/>
              <a:t>adequacy of the test objectives for that test level</a:t>
            </a:r>
          </a:p>
          <a:p>
            <a:pPr marL="164249" indent="-164249">
              <a:buFont typeface="Arial" pitchFamily="34" charset="0"/>
              <a:buChar char="•"/>
            </a:pPr>
            <a:r>
              <a:rPr lang="en-GB" dirty="0" smtClean="0"/>
              <a:t>The </a:t>
            </a:r>
            <a:r>
              <a:rPr lang="en-GB" dirty="0"/>
              <a:t>adequacy of the test approaches taken</a:t>
            </a:r>
          </a:p>
          <a:p>
            <a:pPr marL="164249" indent="-164249">
              <a:buFont typeface="Arial" pitchFamily="34" charset="0"/>
              <a:buChar char="•"/>
            </a:pPr>
            <a:r>
              <a:rPr lang="en-GB" dirty="0" smtClean="0"/>
              <a:t>The </a:t>
            </a:r>
            <a:r>
              <a:rPr lang="en-GB" dirty="0"/>
              <a:t>effectiveness of the testing with respect to the </a:t>
            </a:r>
            <a:r>
              <a:rPr lang="en-GB" dirty="0" smtClean="0"/>
              <a:t>objectives.</a:t>
            </a:r>
            <a:endParaRPr lang="en-US" dirty="0" smtClean="0"/>
          </a:p>
          <a:p>
            <a:r>
              <a:rPr lang="en-US" dirty="0" smtClean="0"/>
              <a:t>The test manager may have to report on deviations from the project or test plans such as running out of time before completion criteria have been achieved.</a:t>
            </a:r>
          </a:p>
          <a:p>
            <a:endParaRPr lang="en-US" dirty="0" smtClean="0"/>
          </a:p>
          <a:p>
            <a:r>
              <a:rPr lang="en-US" dirty="0" smtClean="0"/>
              <a:t>We need to be visible</a:t>
            </a:r>
          </a:p>
          <a:p>
            <a:r>
              <a:rPr lang="en-US" dirty="0" smtClean="0"/>
              <a:t>Perception</a:t>
            </a:r>
            <a:r>
              <a:rPr lang="en-US" baseline="0" dirty="0" smtClean="0"/>
              <a:t> – making sure that the test team are doing something</a:t>
            </a:r>
          </a:p>
          <a:p>
            <a:r>
              <a:rPr lang="en-US" dirty="0" smtClean="0"/>
              <a:t>Building report</a:t>
            </a:r>
          </a:p>
          <a:p>
            <a:r>
              <a:rPr lang="en-US" dirty="0" smtClean="0"/>
              <a:t>Following</a:t>
            </a:r>
            <a:r>
              <a:rPr lang="en-US" baseline="0" dirty="0" smtClean="0"/>
              <a:t> schedule and budget</a:t>
            </a:r>
          </a:p>
          <a:p>
            <a:r>
              <a:rPr lang="en-US" baseline="0" dirty="0" smtClean="0"/>
              <a:t>Monitoring exit criteria</a:t>
            </a:r>
          </a:p>
          <a:p>
            <a:endParaRPr lang="en-US" baseline="0" dirty="0" smtClean="0"/>
          </a:p>
          <a:p>
            <a:endParaRPr lang="en-US" baseline="0" dirty="0" smtClean="0"/>
          </a:p>
          <a:p>
            <a:r>
              <a:rPr lang="en-US" dirty="0" smtClean="0"/>
              <a:t>People can forecast failure – 2 weeks into a test plan – bonkers when people don’t do anything about it</a:t>
            </a:r>
          </a:p>
          <a:p>
            <a:endParaRPr lang="en-US" dirty="0" smtClean="0"/>
          </a:p>
          <a:p>
            <a:r>
              <a:rPr lang="en-US" dirty="0" smtClean="0"/>
              <a:t>Tangible analysis is easier to understand and describe</a:t>
            </a:r>
          </a:p>
          <a:p>
            <a:endParaRPr lang="en-US" dirty="0" smtClean="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27</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1296022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6" name="Rectangle 3"/>
          <p:cNvSpPr>
            <a:spLocks noGrp="1" noChangeArrowheads="1"/>
          </p:cNvSpPr>
          <p:nvPr>
            <p:ph type="body" idx="1"/>
          </p:nvPr>
        </p:nvSpPr>
        <p:spPr/>
        <p:txBody>
          <a:bodyPr/>
          <a:lstStyle/>
          <a:p>
            <a:r>
              <a:rPr lang="en-GB" dirty="0"/>
              <a:t>Common test metrics include:</a:t>
            </a:r>
          </a:p>
          <a:p>
            <a:pPr marL="164249" indent="-164249">
              <a:buFont typeface="Arial" pitchFamily="34" charset="0"/>
              <a:buChar char="•"/>
            </a:pPr>
            <a:r>
              <a:rPr lang="en-GB" dirty="0" smtClean="0"/>
              <a:t>Percentage </a:t>
            </a:r>
            <a:r>
              <a:rPr lang="en-GB" dirty="0"/>
              <a:t>of work done in test case preparation (or percentage of planned test </a:t>
            </a:r>
            <a:r>
              <a:rPr lang="en-GB" dirty="0" smtClean="0"/>
              <a:t>cases prepared</a:t>
            </a:r>
            <a:r>
              <a:rPr lang="en-GB" dirty="0" smtClean="0"/>
              <a:t>) – </a:t>
            </a:r>
            <a:r>
              <a:rPr lang="en-GB" dirty="0" err="1" smtClean="0"/>
              <a:t>hyow</a:t>
            </a:r>
            <a:r>
              <a:rPr lang="en-GB" dirty="0" smtClean="0"/>
              <a:t> long we have spent</a:t>
            </a:r>
            <a:endParaRPr lang="en-GB" dirty="0"/>
          </a:p>
          <a:p>
            <a:pPr marL="164249" indent="-164249">
              <a:buFont typeface="Arial" pitchFamily="34" charset="0"/>
              <a:buChar char="•"/>
            </a:pPr>
            <a:r>
              <a:rPr lang="en-GB" dirty="0" smtClean="0"/>
              <a:t>Percentage </a:t>
            </a:r>
            <a:r>
              <a:rPr lang="en-GB" dirty="0"/>
              <a:t>of work done in test environment preparation</a:t>
            </a:r>
          </a:p>
          <a:p>
            <a:pPr marL="164249" indent="-164249">
              <a:buFont typeface="Arial" pitchFamily="34" charset="0"/>
              <a:buChar char="•"/>
            </a:pPr>
            <a:r>
              <a:rPr lang="en-GB" dirty="0" smtClean="0"/>
              <a:t>Test </a:t>
            </a:r>
            <a:r>
              <a:rPr lang="en-GB" dirty="0"/>
              <a:t>case execution (e.g., number of test cases run/not run, and test cases passed/failed</a:t>
            </a:r>
            <a:r>
              <a:rPr lang="en-GB" dirty="0" smtClean="0"/>
              <a:t>) – how many we have run and what happened to them –</a:t>
            </a:r>
            <a:r>
              <a:rPr lang="en-GB" baseline="0" dirty="0" smtClean="0"/>
              <a:t> how many have run and how many have worked</a:t>
            </a:r>
            <a:endParaRPr lang="en-GB" dirty="0"/>
          </a:p>
          <a:p>
            <a:pPr marL="164249" indent="-164249">
              <a:buFont typeface="Arial" pitchFamily="34" charset="0"/>
              <a:buChar char="•"/>
            </a:pPr>
            <a:r>
              <a:rPr lang="en-GB" dirty="0" smtClean="0"/>
              <a:t>Defect </a:t>
            </a:r>
            <a:r>
              <a:rPr lang="en-GB" dirty="0"/>
              <a:t>information (e.g., defect density, defects found and fixed, failure rate, and re-test results</a:t>
            </a:r>
            <a:r>
              <a:rPr lang="en-GB" dirty="0" smtClean="0"/>
              <a:t>) – how many how</a:t>
            </a:r>
            <a:r>
              <a:rPr lang="en-GB" baseline="0" dirty="0" smtClean="0"/>
              <a:t> many</a:t>
            </a:r>
            <a:endParaRPr lang="en-GB" dirty="0"/>
          </a:p>
          <a:p>
            <a:pPr marL="164249" indent="-164249">
              <a:buFont typeface="Arial" pitchFamily="34" charset="0"/>
              <a:buChar char="•"/>
            </a:pPr>
            <a:r>
              <a:rPr lang="en-GB" dirty="0" smtClean="0"/>
              <a:t>Test </a:t>
            </a:r>
            <a:r>
              <a:rPr lang="en-GB" dirty="0"/>
              <a:t>coverage of requirements, risks or code</a:t>
            </a:r>
          </a:p>
          <a:p>
            <a:pPr marL="164249" indent="-164249">
              <a:buFont typeface="Arial" pitchFamily="34" charset="0"/>
              <a:buChar char="•"/>
            </a:pPr>
            <a:r>
              <a:rPr lang="en-GB" dirty="0" smtClean="0"/>
              <a:t>Subjective </a:t>
            </a:r>
            <a:r>
              <a:rPr lang="en-GB" dirty="0"/>
              <a:t>confidence of testers in the product</a:t>
            </a:r>
          </a:p>
          <a:p>
            <a:pPr marL="164249" indent="-164249">
              <a:buFont typeface="Arial" pitchFamily="34" charset="0"/>
              <a:buChar char="•"/>
            </a:pPr>
            <a:r>
              <a:rPr lang="en-GB" dirty="0" smtClean="0"/>
              <a:t>Dates </a:t>
            </a:r>
            <a:r>
              <a:rPr lang="en-GB" dirty="0"/>
              <a:t>of test </a:t>
            </a:r>
            <a:r>
              <a:rPr lang="en-GB" dirty="0" smtClean="0"/>
              <a:t>milestones – how many</a:t>
            </a:r>
            <a:r>
              <a:rPr lang="en-GB" baseline="0" dirty="0" smtClean="0"/>
              <a:t> milestones have we gone through and have they passed their objectives</a:t>
            </a:r>
            <a:endParaRPr lang="en-GB" dirty="0"/>
          </a:p>
          <a:p>
            <a:pPr marL="164249" indent="-164249">
              <a:buFont typeface="Arial" pitchFamily="34" charset="0"/>
              <a:buChar char="•"/>
            </a:pPr>
            <a:r>
              <a:rPr lang="en-GB" dirty="0" smtClean="0"/>
              <a:t>Testing </a:t>
            </a:r>
            <a:r>
              <a:rPr lang="en-GB" dirty="0"/>
              <a:t>costs, including the cost compared to the benefit of finding the next defect or to run </a:t>
            </a:r>
            <a:r>
              <a:rPr lang="en-GB" dirty="0" smtClean="0"/>
              <a:t>the next </a:t>
            </a:r>
            <a:r>
              <a:rPr lang="en-GB" dirty="0"/>
              <a:t>test</a:t>
            </a:r>
            <a:endParaRPr lang="en-GB" dirty="0" smtClean="0"/>
          </a:p>
          <a:p>
            <a:r>
              <a:rPr lang="en-GB" dirty="0" smtClean="0"/>
              <a:t>Select the metrics that are going to be most relevant, as too many can be too much effort for busy testers to collect.</a:t>
            </a:r>
          </a:p>
          <a:p>
            <a:r>
              <a:rPr lang="en-GB" dirty="0" smtClean="0"/>
              <a:t>The best metrics are those that match the exit criteria and estimates defined in the test plan.</a:t>
            </a:r>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28</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3845496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0" name="Rectangle 3"/>
          <p:cNvSpPr>
            <a:spLocks noGrp="1" noChangeArrowheads="1"/>
          </p:cNvSpPr>
          <p:nvPr>
            <p:ph type="body" idx="1"/>
          </p:nvPr>
        </p:nvSpPr>
        <p:spPr/>
        <p:txBody>
          <a:bodyPr/>
          <a:lstStyle/>
          <a:p>
            <a:r>
              <a:rPr lang="en-GB" dirty="0" smtClean="0"/>
              <a:t>Plotting a graph (available from any planning test tool or spreadsheet) is a great way to monitor the plan against reality. </a:t>
            </a:r>
          </a:p>
          <a:p>
            <a:r>
              <a:rPr lang="en-GB" dirty="0" smtClean="0"/>
              <a:t>The phenomenon here is known as ‘divergent S curve’. S curves are common in all sorts of project measurements – they really indicate that things are difficult at first, we really get into our stride in the middle then are hit by more complex work in the latter stages. The two S curves above shows that the number of tests passed is always lower than the number executed. As long as the divergence isn’t too great (showing poor quality software) this may be acceptable – you will rarely run all the tests you had hoped to and inevitably ship the software with some outstanding known problems (with workarounds!).</a:t>
            </a:r>
            <a:endParaRPr lang="en-US" dirty="0" smtClean="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29</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262058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8" name="Rectangle 3"/>
          <p:cNvSpPr>
            <a:spLocks noGrp="1" noChangeArrowheads="1"/>
          </p:cNvSpPr>
          <p:nvPr>
            <p:ph type="body" idx="1"/>
          </p:nvPr>
        </p:nvSpPr>
        <p:spPr/>
        <p:txBody>
          <a:bodyPr/>
          <a:lstStyle/>
          <a:p>
            <a:r>
              <a:rPr lang="en-GB" dirty="0" smtClean="0"/>
              <a:t>Talk through</a:t>
            </a:r>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3</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3498038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4" name="Rectangle 3"/>
          <p:cNvSpPr>
            <a:spLocks noGrp="1" noChangeArrowheads="1"/>
          </p:cNvSpPr>
          <p:nvPr>
            <p:ph type="body" idx="1"/>
          </p:nvPr>
        </p:nvSpPr>
        <p:spPr/>
        <p:txBody>
          <a:bodyPr/>
          <a:lstStyle/>
          <a:p>
            <a:r>
              <a:rPr lang="en-GB" dirty="0" smtClean="0"/>
              <a:t>This graph shows how fast we are dealing with incidents as they are raised. It is a familiar pattern in that many are raised early and because of newness to the environment, resources available, decision making process etc we are slower at fixing them. This trend should start to change as the project progresses until eventually the lines almost meet. As before there will nearly always be some outstanding incidents at the close of a project. </a:t>
            </a:r>
          </a:p>
          <a:p>
            <a:r>
              <a:rPr lang="en-GB" dirty="0" smtClean="0"/>
              <a:t>As a Test Manager you should monitor this and if the curves continue to diverge mid-project it is time to add more resources to fix (if it was just the estimate that was wrong) or address the quality problems that are evident. </a:t>
            </a:r>
            <a:endParaRPr lang="en-GB" dirty="0" smtClean="0"/>
          </a:p>
          <a:p>
            <a:endParaRPr lang="en-GB" dirty="0" smtClean="0"/>
          </a:p>
          <a:p>
            <a:r>
              <a:rPr lang="en-GB" dirty="0" smtClean="0"/>
              <a:t>Incident</a:t>
            </a:r>
            <a:r>
              <a:rPr lang="en-GB" baseline="0" dirty="0" smtClean="0"/>
              <a:t> </a:t>
            </a:r>
            <a:r>
              <a:rPr lang="en-GB" dirty="0" smtClean="0"/>
              <a:t>report asks</a:t>
            </a:r>
            <a:r>
              <a:rPr lang="en-GB" baseline="0" dirty="0" smtClean="0"/>
              <a:t> what test was running – not to state why or to investigate why – </a:t>
            </a:r>
          </a:p>
          <a:p>
            <a:r>
              <a:rPr lang="en-GB" baseline="0" dirty="0" smtClean="0"/>
              <a:t>Find the errors – not fix them</a:t>
            </a:r>
          </a:p>
          <a:p>
            <a:r>
              <a:rPr lang="en-GB" baseline="0" dirty="0" smtClean="0"/>
              <a:t>Every time we execute  a test that does not pass we raise an incident report</a:t>
            </a:r>
          </a:p>
          <a:p>
            <a:endParaRPr lang="en-US" dirty="0" smtClean="0"/>
          </a:p>
          <a:p>
            <a:r>
              <a:rPr lang="en-US" dirty="0" smtClean="0"/>
              <a:t>Blue as close to red as possible </a:t>
            </a:r>
          </a:p>
          <a:p>
            <a:r>
              <a:rPr lang="en-US" dirty="0" smtClean="0"/>
              <a:t>No benchmark – context based</a:t>
            </a:r>
          </a:p>
          <a:p>
            <a:endParaRPr lang="en-US" dirty="0" smtClean="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30</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12" name="Slide Image Placeholder 11"/>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2434700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3"/>
          <p:cNvSpPr>
            <a:spLocks noGrp="1" noChangeArrowheads="1"/>
          </p:cNvSpPr>
          <p:nvPr>
            <p:ph type="body" idx="1"/>
          </p:nvPr>
        </p:nvSpPr>
        <p:spPr/>
        <p:txBody>
          <a:bodyPr/>
          <a:lstStyle/>
          <a:p>
            <a:r>
              <a:rPr lang="en-GB" dirty="0"/>
              <a:t>Test control describes any guiding or corrective actions taken as a result of information and </a:t>
            </a:r>
            <a:r>
              <a:rPr lang="en-GB" dirty="0" smtClean="0"/>
              <a:t>metrics gathered </a:t>
            </a:r>
            <a:r>
              <a:rPr lang="en-GB" dirty="0"/>
              <a:t>and reported. </a:t>
            </a:r>
            <a:endParaRPr lang="en-GB" dirty="0" smtClean="0"/>
          </a:p>
          <a:p>
            <a:r>
              <a:rPr lang="en-GB" dirty="0" smtClean="0"/>
              <a:t>Actions </a:t>
            </a:r>
            <a:r>
              <a:rPr lang="en-GB" dirty="0"/>
              <a:t>may cover any test activity and may affect any other software </a:t>
            </a:r>
            <a:r>
              <a:rPr lang="en-GB" dirty="0" smtClean="0"/>
              <a:t>life cycle </a:t>
            </a:r>
            <a:r>
              <a:rPr lang="en-GB" dirty="0"/>
              <a:t>activity or task</a:t>
            </a:r>
            <a:r>
              <a:rPr lang="en-GB" dirty="0" smtClean="0"/>
              <a:t>.</a:t>
            </a:r>
          </a:p>
          <a:p>
            <a:pPr marL="164249" indent="-164249">
              <a:buFont typeface="Arial" pitchFamily="34" charset="0"/>
              <a:buChar char="•"/>
            </a:pPr>
            <a:r>
              <a:rPr lang="en-GB" dirty="0" smtClean="0"/>
              <a:t>Re-prioritise tests when an identified risk occurs (e.g. software delivered late).</a:t>
            </a:r>
          </a:p>
          <a:p>
            <a:pPr marL="164249" indent="-164249">
              <a:buFont typeface="Arial" pitchFamily="34" charset="0"/>
              <a:buChar char="•"/>
            </a:pPr>
            <a:r>
              <a:rPr lang="en-GB" dirty="0" smtClean="0"/>
              <a:t>Change the test schedule due to availability of a test environment.</a:t>
            </a:r>
          </a:p>
          <a:p>
            <a:pPr marL="164249" indent="-164249">
              <a:buFont typeface="Arial" pitchFamily="34" charset="0"/>
              <a:buChar char="•"/>
            </a:pPr>
            <a:r>
              <a:rPr lang="en-GB" dirty="0" smtClean="0"/>
              <a:t>Set an entry criterion requiring fixes to have been retested by a developer before accepting them into a build.</a:t>
            </a:r>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31</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35455458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2" name="Rectangle 3"/>
          <p:cNvSpPr>
            <a:spLocks noGrp="1" noChangeArrowheads="1"/>
          </p:cNvSpPr>
          <p:nvPr>
            <p:ph type="body" idx="1"/>
          </p:nvPr>
        </p:nvSpPr>
        <p:spPr/>
        <p:txBody>
          <a:bodyPr/>
          <a:lstStyle/>
          <a:p>
            <a:r>
              <a:rPr lang="en-GB" dirty="0" smtClean="0"/>
              <a:t>Done by the Test Manager, though of course it is dependent on the detailed information that comes from the testers. The TM consolidate this detailed information, usually via spreadsheets or test management tools. Should ideally be done per test level.</a:t>
            </a:r>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32</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3539795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6" name="Rectangle 3"/>
          <p:cNvSpPr>
            <a:spLocks noGrp="1" noChangeArrowheads="1"/>
          </p:cNvSpPr>
          <p:nvPr>
            <p:ph type="body" idx="1"/>
          </p:nvPr>
        </p:nvSpPr>
        <p:spPr/>
        <p:txBody>
          <a:bodyPr/>
          <a:lstStyle/>
          <a:p>
            <a:r>
              <a:rPr lang="en-GB" dirty="0" smtClean="0"/>
              <a:t>The IEEE829 test </a:t>
            </a:r>
            <a:r>
              <a:rPr lang="en-GB" dirty="0"/>
              <a:t>summary report </a:t>
            </a:r>
            <a:r>
              <a:rPr lang="en-GB" dirty="0" smtClean="0"/>
              <a:t>has the </a:t>
            </a:r>
            <a:r>
              <a:rPr lang="en-GB" dirty="0"/>
              <a:t>following structure:</a:t>
            </a:r>
          </a:p>
          <a:p>
            <a:pPr marL="218999" indent="-218999">
              <a:buFont typeface="+mj-lt"/>
              <a:buAutoNum type="arabicPeriod"/>
            </a:pPr>
            <a:r>
              <a:rPr lang="en-GB" dirty="0" smtClean="0"/>
              <a:t>Test </a:t>
            </a:r>
            <a:r>
              <a:rPr lang="en-GB" dirty="0"/>
              <a:t>summary report </a:t>
            </a:r>
            <a:r>
              <a:rPr lang="en-GB" dirty="0" smtClean="0"/>
              <a:t>identifier</a:t>
            </a:r>
            <a:endParaRPr lang="en-GB" dirty="0"/>
          </a:p>
          <a:p>
            <a:pPr marL="218999" indent="-218999">
              <a:buFont typeface="+mj-lt"/>
              <a:buAutoNum type="arabicPeriod"/>
            </a:pPr>
            <a:r>
              <a:rPr lang="en-GB" dirty="0" smtClean="0"/>
              <a:t>Summary</a:t>
            </a:r>
            <a:endParaRPr lang="en-GB" dirty="0"/>
          </a:p>
          <a:p>
            <a:pPr marL="218999" indent="-218999">
              <a:buFont typeface="+mj-lt"/>
              <a:buAutoNum type="arabicPeriod"/>
            </a:pPr>
            <a:r>
              <a:rPr lang="en-GB" dirty="0" smtClean="0"/>
              <a:t>Variances</a:t>
            </a:r>
            <a:endParaRPr lang="en-GB" dirty="0"/>
          </a:p>
          <a:p>
            <a:pPr marL="218999" indent="-218999">
              <a:buFont typeface="+mj-lt"/>
              <a:buAutoNum type="arabicPeriod"/>
            </a:pPr>
            <a:r>
              <a:rPr lang="en-GB" dirty="0" smtClean="0"/>
              <a:t>Comprehensive assessment</a:t>
            </a:r>
            <a:endParaRPr lang="en-GB" dirty="0"/>
          </a:p>
          <a:p>
            <a:pPr marL="218999" indent="-218999">
              <a:buFont typeface="+mj-lt"/>
              <a:buAutoNum type="arabicPeriod"/>
            </a:pPr>
            <a:r>
              <a:rPr lang="en-GB" dirty="0" smtClean="0"/>
              <a:t>Summary </a:t>
            </a:r>
            <a:r>
              <a:rPr lang="en-GB" dirty="0"/>
              <a:t>of </a:t>
            </a:r>
            <a:r>
              <a:rPr lang="en-GB" dirty="0" smtClean="0"/>
              <a:t>results</a:t>
            </a:r>
            <a:endParaRPr lang="en-GB" dirty="0"/>
          </a:p>
          <a:p>
            <a:pPr marL="218999" indent="-218999">
              <a:buFont typeface="+mj-lt"/>
              <a:buAutoNum type="arabicPeriod"/>
            </a:pPr>
            <a:r>
              <a:rPr lang="en-GB" dirty="0" smtClean="0"/>
              <a:t>Evaluation</a:t>
            </a:r>
            <a:endParaRPr lang="en-GB" dirty="0"/>
          </a:p>
          <a:p>
            <a:pPr marL="218999" indent="-218999">
              <a:buFont typeface="+mj-lt"/>
              <a:buAutoNum type="arabicPeriod"/>
            </a:pPr>
            <a:r>
              <a:rPr lang="en-GB" dirty="0" smtClean="0"/>
              <a:t>Summary </a:t>
            </a:r>
            <a:r>
              <a:rPr lang="en-GB" dirty="0"/>
              <a:t>of </a:t>
            </a:r>
            <a:r>
              <a:rPr lang="en-GB" dirty="0" smtClean="0"/>
              <a:t>activities</a:t>
            </a:r>
            <a:endParaRPr lang="en-GB" dirty="0"/>
          </a:p>
          <a:p>
            <a:pPr marL="218999" indent="-218999">
              <a:buFont typeface="+mj-lt"/>
              <a:buAutoNum type="arabicPeriod"/>
            </a:pPr>
            <a:r>
              <a:rPr lang="en-GB" dirty="0" smtClean="0"/>
              <a:t>Approvals</a:t>
            </a:r>
          </a:p>
          <a:p>
            <a:r>
              <a:rPr lang="en-GB" dirty="0" smtClean="0"/>
              <a:t>These reports are vital to help improve development and testing processes, estimating methods and to make customers aware of the state of the released software.</a:t>
            </a:r>
          </a:p>
          <a:p>
            <a:r>
              <a:rPr lang="en-GB" dirty="0" smtClean="0"/>
              <a:t>Talk through the sections briefly.</a:t>
            </a:r>
          </a:p>
          <a:p>
            <a:endParaRPr lang="en-GB" dirty="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33</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2568002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34</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6" name="Slide Image Placeholder 5"/>
          <p:cNvSpPr>
            <a:spLocks noGrp="1" noRot="1" noChangeAspect="1"/>
          </p:cNvSpPr>
          <p:nvPr>
            <p:ph type="sldImg"/>
          </p:nvPr>
        </p:nvSpPr>
        <p:spPr>
          <a:xfrm>
            <a:off x="592138" y="415925"/>
            <a:ext cx="5241925" cy="3932238"/>
          </a:xfrm>
        </p:spPr>
      </p:sp>
      <p:sp>
        <p:nvSpPr>
          <p:cNvPr id="8" name="Notes Placeholder 7"/>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424319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p:txBody>
          <a:bodyPr/>
          <a:lstStyle/>
          <a:p>
            <a:r>
              <a:rPr lang="en-GB" dirty="0" smtClean="0"/>
              <a:t>Configuration Management is more than just version control, it’s also knowing what version is deployed in different environments. </a:t>
            </a:r>
          </a:p>
          <a:p>
            <a:r>
              <a:rPr lang="en-GB" dirty="0" smtClean="0"/>
              <a:t>It applies to all testware (products connected with testing – project plans, test specs, results, software, database, environment, etc. )</a:t>
            </a:r>
          </a:p>
          <a:p>
            <a:r>
              <a:rPr lang="en-GB" dirty="0" smtClean="0"/>
              <a:t>Although they may be physically stored in many locations, they are described and linked in a common controlled library.</a:t>
            </a:r>
          </a:p>
          <a:p>
            <a:r>
              <a:rPr lang="en-GB" dirty="0" smtClean="0"/>
              <a:t>For the tester, configuration management helps to uniquely identify (and to reproduce) the tested item, test documents, the tests and the test harness.</a:t>
            </a:r>
          </a:p>
          <a:p>
            <a:r>
              <a:rPr lang="en-GB" dirty="0" smtClean="0"/>
              <a:t>During test planning, the configuration management procedures and infrastructure (tools) should be chosen, documented and implemented.</a:t>
            </a:r>
          </a:p>
          <a:p>
            <a:endParaRPr lang="en-GB" dirty="0" smtClean="0"/>
          </a:p>
          <a:p>
            <a:endParaRPr lang="en-GB" dirty="0" smtClean="0"/>
          </a:p>
          <a:p>
            <a:endParaRPr lang="en-GB" dirty="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35</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11" name="Slide Image Placeholder 10"/>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20596776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2" name="Rectangle 3"/>
          <p:cNvSpPr>
            <a:spLocks noGrp="1" noChangeArrowheads="1"/>
          </p:cNvSpPr>
          <p:nvPr>
            <p:ph type="body" idx="1"/>
          </p:nvPr>
        </p:nvSpPr>
        <p:spPr/>
        <p:txBody>
          <a:bodyPr/>
          <a:lstStyle/>
          <a:p>
            <a:r>
              <a:rPr lang="en-GB" dirty="0" smtClean="0"/>
              <a:t>Risk-based testing is seen as the best approach to enabling the best testing to be done in the time available. This section covers measuring, categorising and managing risk in relation to testing</a:t>
            </a:r>
            <a:r>
              <a:rPr lang="en-GB" dirty="0" smtClean="0"/>
              <a:t>.</a:t>
            </a:r>
          </a:p>
          <a:p>
            <a:endParaRPr lang="en-GB" dirty="0" smtClean="0"/>
          </a:p>
          <a:p>
            <a:r>
              <a:rPr lang="en-GB" dirty="0" err="1" smtClean="0"/>
              <a:t>Prodcut</a:t>
            </a:r>
            <a:r>
              <a:rPr lang="en-GB" dirty="0" smtClean="0"/>
              <a:t> risks are any risks about the software</a:t>
            </a:r>
            <a:r>
              <a:rPr lang="en-GB" baseline="0" dirty="0" smtClean="0"/>
              <a:t> itself</a:t>
            </a:r>
          </a:p>
          <a:p>
            <a:r>
              <a:rPr lang="en-GB" baseline="0" dirty="0" smtClean="0"/>
              <a:t>Project are risks to the process we are following</a:t>
            </a:r>
          </a:p>
          <a:p>
            <a:endParaRPr lang="en-GB" baseline="0" dirty="0" smtClean="0"/>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36</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40829941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6" name="Rectangle 3"/>
          <p:cNvSpPr>
            <a:spLocks noGrp="1" noChangeArrowheads="1"/>
          </p:cNvSpPr>
          <p:nvPr>
            <p:ph type="body" idx="1"/>
          </p:nvPr>
        </p:nvSpPr>
        <p:spPr/>
        <p:txBody>
          <a:bodyPr/>
          <a:lstStyle/>
          <a:p>
            <a:r>
              <a:rPr lang="en-GB" dirty="0"/>
              <a:t>Risk can be defined as the chance of an event, hazard, threat or situation occurring and resulting </a:t>
            </a:r>
            <a:r>
              <a:rPr lang="en-GB" dirty="0" smtClean="0"/>
              <a:t>in undesirable </a:t>
            </a:r>
            <a:r>
              <a:rPr lang="en-GB" dirty="0"/>
              <a:t>consequences or a potential problem. </a:t>
            </a:r>
            <a:endParaRPr lang="en-GB" dirty="0" smtClean="0"/>
          </a:p>
          <a:p>
            <a:r>
              <a:rPr lang="en-GB" dirty="0" smtClean="0"/>
              <a:t>The </a:t>
            </a:r>
            <a:r>
              <a:rPr lang="en-GB" dirty="0"/>
              <a:t>level of risk will be determined by </a:t>
            </a:r>
            <a:r>
              <a:rPr lang="en-GB" dirty="0" smtClean="0"/>
              <a:t>the likelihood </a:t>
            </a:r>
            <a:r>
              <a:rPr lang="en-GB" dirty="0"/>
              <a:t>of an adverse event happening and the impact (the harm resulting from that event</a:t>
            </a:r>
            <a:r>
              <a:rPr lang="en-GB" dirty="0" smtClean="0"/>
              <a:t>).</a:t>
            </a:r>
          </a:p>
          <a:p>
            <a:r>
              <a:rPr lang="en-GB" dirty="0" smtClean="0"/>
              <a:t>When identifying risks, testers may not have all the information, so should consult users, developers, operations, managers, etc to get different viewpoints.  </a:t>
            </a:r>
          </a:p>
          <a:p>
            <a:r>
              <a:rPr lang="en-GB" dirty="0" smtClean="0"/>
              <a:t>Risk assessment involves drilling down to specific, measurable issues, not vague areas.</a:t>
            </a:r>
          </a:p>
          <a:p>
            <a:r>
              <a:rPr lang="en-GB" u="sng" dirty="0" smtClean="0"/>
              <a:t>Two types of risk</a:t>
            </a:r>
            <a:r>
              <a:rPr lang="en-GB" dirty="0" smtClean="0"/>
              <a:t>:</a:t>
            </a:r>
          </a:p>
          <a:p>
            <a:pPr marL="164249" indent="-164249">
              <a:buFont typeface="Arial" pitchFamily="34" charset="0"/>
              <a:buChar char="•"/>
            </a:pPr>
            <a:r>
              <a:rPr lang="en-GB" dirty="0" smtClean="0"/>
              <a:t>Project risk</a:t>
            </a:r>
          </a:p>
          <a:p>
            <a:pPr marL="164249" indent="-164249">
              <a:buFont typeface="Arial" pitchFamily="34" charset="0"/>
              <a:buChar char="•"/>
            </a:pPr>
            <a:r>
              <a:rPr lang="en-GB" dirty="0" smtClean="0"/>
              <a:t>Product risk</a:t>
            </a:r>
            <a:endParaRPr lang="en-GB" dirty="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37</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577345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38</a:t>
            </a:fld>
            <a:endParaRPr lang="en-GB" dirty="0"/>
          </a:p>
        </p:txBody>
      </p:sp>
      <p:sp>
        <p:nvSpPr>
          <p:cNvPr id="8" name="Header Placeholder 7"/>
          <p:cNvSpPr>
            <a:spLocks noGrp="1"/>
          </p:cNvSpPr>
          <p:nvPr>
            <p:ph type="hdr" sz="quarter" idx="11"/>
          </p:nvPr>
        </p:nvSpPr>
        <p:spPr/>
        <p:txBody>
          <a:bodyPr/>
          <a:lstStyle/>
          <a:p>
            <a:r>
              <a:rPr lang="en-US" dirty="0" smtClean="0"/>
              <a:t>05 Test Management</a:t>
            </a:r>
            <a:endParaRPr lang="en-US" dirty="0"/>
          </a:p>
        </p:txBody>
      </p:sp>
      <p:sp>
        <p:nvSpPr>
          <p:cNvPr id="11" name="Slide Image Placeholder 10"/>
          <p:cNvSpPr>
            <a:spLocks noGrp="1" noRot="1" noChangeAspect="1"/>
          </p:cNvSpPr>
          <p:nvPr>
            <p:ph type="sldImg"/>
          </p:nvPr>
        </p:nvSpPr>
        <p:spPr>
          <a:xfrm>
            <a:off x="592138" y="415925"/>
            <a:ext cx="5241925" cy="3932238"/>
          </a:xfrm>
        </p:spPr>
      </p:sp>
      <p:sp>
        <p:nvSpPr>
          <p:cNvPr id="12" name="Notes Placeholder 11"/>
          <p:cNvSpPr>
            <a:spLocks noGrp="1"/>
          </p:cNvSpPr>
          <p:nvPr>
            <p:ph type="body" idx="1"/>
          </p:nvPr>
        </p:nvSpPr>
        <p:spPr>
          <a:xfrm>
            <a:off x="202502" y="4544106"/>
            <a:ext cx="6020498" cy="4725870"/>
          </a:xfrm>
        </p:spPr>
        <p:txBody>
          <a:bodyPr/>
          <a:lstStyle/>
          <a:p>
            <a:pPr>
              <a:spcBef>
                <a:spcPts val="287"/>
              </a:spcBef>
            </a:pPr>
            <a:r>
              <a:rPr lang="en-GB" dirty="0"/>
              <a:t>Project risks are the risks that surround the project’s capability to deliver its objectives, such as:</a:t>
            </a:r>
          </a:p>
          <a:p>
            <a:pPr marL="164249" indent="-164249">
              <a:spcBef>
                <a:spcPts val="287"/>
              </a:spcBef>
              <a:buFont typeface="Arial" pitchFamily="34" charset="0"/>
              <a:buChar char="•"/>
            </a:pPr>
            <a:r>
              <a:rPr lang="en-GB" dirty="0"/>
              <a:t>Technical issues:</a:t>
            </a:r>
          </a:p>
          <a:p>
            <a:pPr marL="593122" lvl="1" indent="-164249">
              <a:spcBef>
                <a:spcPts val="287"/>
              </a:spcBef>
              <a:buFont typeface="Arial" pitchFamily="34" charset="0"/>
              <a:buChar char="•"/>
            </a:pPr>
            <a:r>
              <a:rPr lang="en-GB" dirty="0"/>
              <a:t>Problems in defining the right requirements</a:t>
            </a:r>
          </a:p>
          <a:p>
            <a:pPr marL="593122" lvl="1" indent="-164249">
              <a:spcBef>
                <a:spcPts val="287"/>
              </a:spcBef>
              <a:buFont typeface="Arial" pitchFamily="34" charset="0"/>
              <a:buChar char="•"/>
            </a:pPr>
            <a:r>
              <a:rPr lang="en-GB" dirty="0"/>
              <a:t>The extent to which requirements cannot be met given existing constraints</a:t>
            </a:r>
          </a:p>
          <a:p>
            <a:pPr marL="593122" lvl="1" indent="-164249">
              <a:spcBef>
                <a:spcPts val="287"/>
              </a:spcBef>
              <a:buFont typeface="Arial" pitchFamily="34" charset="0"/>
              <a:buChar char="•"/>
            </a:pPr>
            <a:r>
              <a:rPr lang="en-GB" dirty="0"/>
              <a:t>Test environment not ready on time</a:t>
            </a:r>
          </a:p>
          <a:p>
            <a:pPr marL="593122" lvl="1" indent="-164249">
              <a:spcBef>
                <a:spcPts val="287"/>
              </a:spcBef>
              <a:buFont typeface="Arial" pitchFamily="34" charset="0"/>
              <a:buChar char="•"/>
            </a:pPr>
            <a:r>
              <a:rPr lang="en-GB" dirty="0"/>
              <a:t>Late data conversion, migration planning and development and testing data conversion/migration tools</a:t>
            </a:r>
          </a:p>
          <a:p>
            <a:pPr marL="593122" lvl="1" indent="-164249">
              <a:spcBef>
                <a:spcPts val="287"/>
              </a:spcBef>
              <a:buFont typeface="Arial" pitchFamily="34" charset="0"/>
              <a:buChar char="•"/>
            </a:pPr>
            <a:r>
              <a:rPr lang="en-GB" dirty="0"/>
              <a:t>Low quality of the design, code, configuration data, test data and tests</a:t>
            </a:r>
          </a:p>
          <a:p>
            <a:pPr marL="164249" indent="-164249">
              <a:spcBef>
                <a:spcPts val="287"/>
              </a:spcBef>
              <a:buFont typeface="Arial" pitchFamily="34" charset="0"/>
              <a:buChar char="•"/>
            </a:pPr>
            <a:r>
              <a:rPr lang="en-GB" dirty="0" smtClean="0"/>
              <a:t>Organizational </a:t>
            </a:r>
            <a:r>
              <a:rPr lang="en-GB" dirty="0"/>
              <a:t>factors:</a:t>
            </a:r>
          </a:p>
          <a:p>
            <a:pPr marL="593122" lvl="1" indent="-164249">
              <a:spcBef>
                <a:spcPts val="287"/>
              </a:spcBef>
              <a:buFont typeface="Arial" pitchFamily="34" charset="0"/>
              <a:buChar char="•"/>
            </a:pPr>
            <a:r>
              <a:rPr lang="en-GB" dirty="0" smtClean="0"/>
              <a:t>Skill</a:t>
            </a:r>
            <a:r>
              <a:rPr lang="en-GB" dirty="0"/>
              <a:t>, training and staff shortages</a:t>
            </a:r>
          </a:p>
          <a:p>
            <a:pPr marL="593122" lvl="1" indent="-164249">
              <a:spcBef>
                <a:spcPts val="287"/>
              </a:spcBef>
              <a:buFont typeface="Arial" pitchFamily="34" charset="0"/>
              <a:buChar char="•"/>
            </a:pPr>
            <a:r>
              <a:rPr lang="en-GB" dirty="0" smtClean="0"/>
              <a:t>Personnel </a:t>
            </a:r>
            <a:r>
              <a:rPr lang="en-GB" dirty="0"/>
              <a:t>issues</a:t>
            </a:r>
          </a:p>
          <a:p>
            <a:pPr marL="593122" lvl="1" indent="-164249">
              <a:spcBef>
                <a:spcPts val="287"/>
              </a:spcBef>
              <a:buFont typeface="Arial" pitchFamily="34" charset="0"/>
              <a:buChar char="•"/>
            </a:pPr>
            <a:r>
              <a:rPr lang="en-GB" dirty="0" smtClean="0"/>
              <a:t>Political </a:t>
            </a:r>
            <a:r>
              <a:rPr lang="en-GB" dirty="0"/>
              <a:t>issues, such as:</a:t>
            </a:r>
          </a:p>
          <a:p>
            <a:pPr marL="1040244" lvl="2" indent="-164249">
              <a:spcBef>
                <a:spcPts val="0"/>
              </a:spcBef>
              <a:buFont typeface="Arial" pitchFamily="34" charset="0"/>
              <a:buChar char="•"/>
            </a:pPr>
            <a:r>
              <a:rPr lang="en-GB" dirty="0" smtClean="0"/>
              <a:t>Problems </a:t>
            </a:r>
            <a:r>
              <a:rPr lang="en-GB" dirty="0"/>
              <a:t>with testers communicating their needs and test results</a:t>
            </a:r>
          </a:p>
          <a:p>
            <a:pPr marL="1040244" lvl="2" indent="-164249">
              <a:spcBef>
                <a:spcPts val="0"/>
              </a:spcBef>
              <a:buFont typeface="Arial" pitchFamily="34" charset="0"/>
              <a:buChar char="•"/>
            </a:pPr>
            <a:r>
              <a:rPr lang="en-GB" dirty="0" smtClean="0"/>
              <a:t>Failure </a:t>
            </a:r>
            <a:r>
              <a:rPr lang="en-GB" dirty="0"/>
              <a:t>by the team to follow up on information found in testing and </a:t>
            </a:r>
            <a:r>
              <a:rPr lang="en-GB" dirty="0" smtClean="0"/>
              <a:t>reviews (e.g</a:t>
            </a:r>
            <a:r>
              <a:rPr lang="en-GB" dirty="0"/>
              <a:t>., not improving development and testing practices)</a:t>
            </a:r>
          </a:p>
          <a:p>
            <a:pPr marL="593122" lvl="1" indent="-164249">
              <a:spcBef>
                <a:spcPts val="287"/>
              </a:spcBef>
              <a:buFont typeface="Arial" pitchFamily="34" charset="0"/>
              <a:buChar char="•"/>
            </a:pPr>
            <a:r>
              <a:rPr lang="en-GB" dirty="0" smtClean="0"/>
              <a:t>Improper </a:t>
            </a:r>
            <a:r>
              <a:rPr lang="en-GB" dirty="0"/>
              <a:t>attitude toward or expectations of testing (e.g., not appreciating the value </a:t>
            </a:r>
            <a:r>
              <a:rPr lang="en-GB" dirty="0" smtClean="0"/>
              <a:t>of finding </a:t>
            </a:r>
            <a:r>
              <a:rPr lang="en-GB" dirty="0"/>
              <a:t>defects during testing)</a:t>
            </a:r>
          </a:p>
          <a:p>
            <a:pPr marL="164249" indent="-164249">
              <a:spcBef>
                <a:spcPts val="287"/>
              </a:spcBef>
              <a:buFont typeface="Arial" pitchFamily="34" charset="0"/>
              <a:buChar char="•"/>
            </a:pPr>
            <a:r>
              <a:rPr lang="en-GB" dirty="0" smtClean="0"/>
              <a:t>Supplier </a:t>
            </a:r>
            <a:r>
              <a:rPr lang="en-GB" dirty="0"/>
              <a:t>issues:</a:t>
            </a:r>
          </a:p>
          <a:p>
            <a:pPr marL="593122" lvl="1" indent="-164249">
              <a:spcBef>
                <a:spcPts val="287"/>
              </a:spcBef>
              <a:buFont typeface="Arial" pitchFamily="34" charset="0"/>
              <a:buChar char="•"/>
            </a:pPr>
            <a:r>
              <a:rPr lang="en-GB" dirty="0" smtClean="0"/>
              <a:t>Failure </a:t>
            </a:r>
            <a:r>
              <a:rPr lang="en-GB" dirty="0"/>
              <a:t>of a third party</a:t>
            </a:r>
          </a:p>
          <a:p>
            <a:pPr marL="593122" lvl="1" indent="-164249">
              <a:spcBef>
                <a:spcPts val="287"/>
              </a:spcBef>
              <a:buFont typeface="Arial" pitchFamily="34" charset="0"/>
              <a:buChar char="•"/>
            </a:pPr>
            <a:r>
              <a:rPr lang="en-GB" dirty="0" smtClean="0"/>
              <a:t>Contractual </a:t>
            </a:r>
            <a:r>
              <a:rPr lang="en-GB" dirty="0" smtClean="0"/>
              <a:t>issues</a:t>
            </a:r>
          </a:p>
          <a:p>
            <a:pPr marL="593122" lvl="1" indent="-164249">
              <a:spcBef>
                <a:spcPts val="287"/>
              </a:spcBef>
              <a:buFont typeface="Arial" pitchFamily="34" charset="0"/>
              <a:buChar char="•"/>
            </a:pPr>
            <a:endParaRPr lang="en-GB" dirty="0" smtClean="0"/>
          </a:p>
          <a:p>
            <a:pPr marL="593122" lvl="1" indent="-164249">
              <a:spcBef>
                <a:spcPts val="287"/>
              </a:spcBef>
              <a:buFont typeface="Arial" pitchFamily="34" charset="0"/>
              <a:buChar char="•"/>
            </a:pPr>
            <a:r>
              <a:rPr lang="en-GB" dirty="0" smtClean="0"/>
              <a:t>Risk</a:t>
            </a:r>
          </a:p>
          <a:p>
            <a:pPr marL="593122" lvl="1" indent="-164249">
              <a:spcBef>
                <a:spcPts val="287"/>
              </a:spcBef>
              <a:buFont typeface="Arial" pitchFamily="34" charset="0"/>
              <a:buChar char="•"/>
            </a:pPr>
            <a:r>
              <a:rPr lang="en-GB" dirty="0" smtClean="0"/>
              <a:t>Assumptions</a:t>
            </a:r>
          </a:p>
          <a:p>
            <a:pPr marL="593122" lvl="1" indent="-164249">
              <a:spcBef>
                <a:spcPts val="287"/>
              </a:spcBef>
              <a:buFont typeface="Arial" pitchFamily="34" charset="0"/>
              <a:buChar char="•"/>
            </a:pPr>
            <a:r>
              <a:rPr lang="en-GB" dirty="0" smtClean="0"/>
              <a:t>I</a:t>
            </a:r>
          </a:p>
          <a:p>
            <a:pPr marL="593122" lvl="1" indent="-164249">
              <a:spcBef>
                <a:spcPts val="287"/>
              </a:spcBef>
              <a:buFont typeface="Arial" pitchFamily="34" charset="0"/>
              <a:buChar char="•"/>
            </a:pPr>
            <a:r>
              <a:rPr lang="en-GB" dirty="0" err="1" smtClean="0"/>
              <a:t>dependancies</a:t>
            </a:r>
            <a:endParaRPr lang="en-GB" dirty="0" smtClean="0"/>
          </a:p>
        </p:txBody>
      </p:sp>
    </p:spTree>
    <p:extLst>
      <p:ext uri="{BB962C8B-B14F-4D97-AF65-F5344CB8AC3E}">
        <p14:creationId xmlns:p14="http://schemas.microsoft.com/office/powerpoint/2010/main" val="3543448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8" name="Rectangle 3"/>
          <p:cNvSpPr>
            <a:spLocks noGrp="1" noChangeArrowheads="1"/>
          </p:cNvSpPr>
          <p:nvPr>
            <p:ph type="body" idx="1"/>
          </p:nvPr>
        </p:nvSpPr>
        <p:spPr/>
        <p:txBody>
          <a:bodyPr/>
          <a:lstStyle/>
          <a:p>
            <a:r>
              <a:rPr lang="en-GB" dirty="0"/>
              <a:t>Potential failure areas (adverse future events or hazards) in the software or system are known </a:t>
            </a:r>
            <a:r>
              <a:rPr lang="en-GB" dirty="0" smtClean="0"/>
              <a:t>as product </a:t>
            </a:r>
            <a:r>
              <a:rPr lang="en-GB" dirty="0"/>
              <a:t>risks, as they are a risk to the quality of the product. These include:</a:t>
            </a:r>
          </a:p>
          <a:p>
            <a:pPr marL="164249" indent="-164249">
              <a:buFont typeface="Arial" pitchFamily="34" charset="0"/>
              <a:buChar char="•"/>
            </a:pPr>
            <a:r>
              <a:rPr lang="en-GB" dirty="0" smtClean="0"/>
              <a:t>Failure-prone </a:t>
            </a:r>
            <a:r>
              <a:rPr lang="en-GB" dirty="0"/>
              <a:t>software delivered</a:t>
            </a:r>
          </a:p>
          <a:p>
            <a:pPr marL="164249" indent="-164249">
              <a:buFont typeface="Arial" pitchFamily="34" charset="0"/>
              <a:buChar char="•"/>
            </a:pPr>
            <a:r>
              <a:rPr lang="en-GB" dirty="0" smtClean="0"/>
              <a:t>The </a:t>
            </a:r>
            <a:r>
              <a:rPr lang="en-GB" dirty="0"/>
              <a:t>potential that the software/hardware could cause harm to an individual or company</a:t>
            </a:r>
          </a:p>
          <a:p>
            <a:pPr marL="164249" indent="-164249">
              <a:buFont typeface="Arial" pitchFamily="34" charset="0"/>
              <a:buChar char="•"/>
            </a:pPr>
            <a:r>
              <a:rPr lang="en-GB" dirty="0" smtClean="0"/>
              <a:t>Poor </a:t>
            </a:r>
            <a:r>
              <a:rPr lang="en-GB" dirty="0"/>
              <a:t>software characteristics (e.g., functionality, reliability, usability and performance)</a:t>
            </a:r>
          </a:p>
          <a:p>
            <a:pPr marL="164249" indent="-164249">
              <a:buFont typeface="Arial" pitchFamily="34" charset="0"/>
              <a:buChar char="•"/>
            </a:pPr>
            <a:r>
              <a:rPr lang="en-GB" dirty="0" smtClean="0"/>
              <a:t>Poor </a:t>
            </a:r>
            <a:r>
              <a:rPr lang="en-GB" dirty="0"/>
              <a:t>data integrity and quality (e.g., data migration issues, data conversion problems, </a:t>
            </a:r>
            <a:r>
              <a:rPr lang="en-GB" dirty="0" smtClean="0"/>
              <a:t>data transport </a:t>
            </a:r>
            <a:r>
              <a:rPr lang="en-GB" dirty="0"/>
              <a:t>problems, violation of data standards)</a:t>
            </a:r>
          </a:p>
          <a:p>
            <a:pPr marL="164249" indent="-164249">
              <a:buFont typeface="Arial" pitchFamily="34" charset="0"/>
              <a:buChar char="•"/>
            </a:pPr>
            <a:r>
              <a:rPr lang="en-GB" dirty="0" smtClean="0"/>
              <a:t>Software </a:t>
            </a:r>
            <a:r>
              <a:rPr lang="en-GB" dirty="0"/>
              <a:t>that does not perform its intended functions</a:t>
            </a:r>
            <a:endParaRPr lang="en-GB" dirty="0" smtClean="0"/>
          </a:p>
          <a:p>
            <a:r>
              <a:rPr lang="en-GB" dirty="0" smtClean="0"/>
              <a:t>In simple terms,</a:t>
            </a:r>
          </a:p>
          <a:p>
            <a:r>
              <a:rPr lang="en-GB" dirty="0" smtClean="0"/>
              <a:t>Product = software</a:t>
            </a:r>
          </a:p>
          <a:p>
            <a:r>
              <a:rPr lang="en-GB" dirty="0" smtClean="0"/>
              <a:t>Risk = software failure (defect)</a:t>
            </a:r>
          </a:p>
          <a:p>
            <a:r>
              <a:rPr lang="en-GB" dirty="0" smtClean="0"/>
              <a:t>Impact = rework, downtime, maintenance costs</a:t>
            </a:r>
            <a:r>
              <a:rPr lang="en-GB" dirty="0" smtClean="0"/>
              <a:t>.</a:t>
            </a:r>
          </a:p>
          <a:p>
            <a:endParaRPr lang="en-GB" dirty="0" smtClean="0"/>
          </a:p>
          <a:p>
            <a:endParaRPr lang="en-GB" dirty="0" smtClean="0"/>
          </a:p>
          <a:p>
            <a:r>
              <a:rPr lang="en-GB" dirty="0" smtClean="0"/>
              <a:t>You may be asked the for</a:t>
            </a:r>
            <a:r>
              <a:rPr lang="en-GB" baseline="0" dirty="0" smtClean="0"/>
              <a:t> an example of a product risk or a project risk</a:t>
            </a:r>
          </a:p>
          <a:p>
            <a:r>
              <a:rPr lang="en-GB" baseline="0" dirty="0" smtClean="0"/>
              <a:t>The difference will quite easily be a problem with the software vs a problem with the way that the system is created.</a:t>
            </a:r>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39</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12" name="Slide Image Placeholder 11"/>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3306558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Rectangle 3"/>
          <p:cNvSpPr>
            <a:spLocks noGrp="1" noChangeArrowheads="1"/>
          </p:cNvSpPr>
          <p:nvPr>
            <p:ph type="body" idx="1"/>
          </p:nvPr>
        </p:nvSpPr>
        <p:spPr/>
        <p:txBody>
          <a:bodyPr/>
          <a:lstStyle/>
          <a:p>
            <a:r>
              <a:rPr lang="en-GB" dirty="0" smtClean="0"/>
              <a:t>As we saw in the first chapter, independence is generally a good thing.</a:t>
            </a:r>
          </a:p>
          <a:p>
            <a:r>
              <a:rPr lang="en-GB" dirty="0" smtClean="0"/>
              <a:t>Independence could mean independence of mind rather than an actual different tester, or getting your test spec reviewed by someone else to see if your approach was correct. </a:t>
            </a:r>
          </a:p>
          <a:p>
            <a:r>
              <a:rPr lang="en-GB" dirty="0" smtClean="0"/>
              <a:t>For </a:t>
            </a:r>
            <a:r>
              <a:rPr lang="en-GB" dirty="0"/>
              <a:t>large, complex or safety critical projects, it is usually best to have multiple levels of testing, </a:t>
            </a:r>
            <a:r>
              <a:rPr lang="en-GB" dirty="0" smtClean="0"/>
              <a:t>with some </a:t>
            </a:r>
            <a:r>
              <a:rPr lang="en-GB" dirty="0"/>
              <a:t>or all of the levels done by independent testers. </a:t>
            </a:r>
            <a:endParaRPr lang="en-GB" dirty="0" smtClean="0"/>
          </a:p>
          <a:p>
            <a:r>
              <a:rPr lang="en-GB" dirty="0" smtClean="0"/>
              <a:t>Development </a:t>
            </a:r>
            <a:r>
              <a:rPr lang="en-GB" dirty="0"/>
              <a:t>staff may participate in testing</a:t>
            </a:r>
            <a:r>
              <a:rPr lang="en-GB" dirty="0" smtClean="0"/>
              <a:t>, especially </a:t>
            </a:r>
            <a:r>
              <a:rPr lang="en-GB" dirty="0"/>
              <a:t>at the lower levels, but their lack of objectivity often limits their effectiveness. </a:t>
            </a:r>
            <a:endParaRPr lang="en-GB" dirty="0" smtClean="0"/>
          </a:p>
          <a:p>
            <a:r>
              <a:rPr lang="en-GB" dirty="0" smtClean="0"/>
              <a:t>The independent </a:t>
            </a:r>
            <a:r>
              <a:rPr lang="en-GB" dirty="0"/>
              <a:t>testers may have the authority to require and define test processes and rules, </a:t>
            </a:r>
            <a:r>
              <a:rPr lang="en-GB" dirty="0" smtClean="0"/>
              <a:t>but testers </a:t>
            </a:r>
            <a:r>
              <a:rPr lang="en-GB" dirty="0"/>
              <a:t>should take on such process-related roles only in the presence of a clear </a:t>
            </a:r>
            <a:r>
              <a:rPr lang="en-GB" dirty="0" smtClean="0"/>
              <a:t>management mandate </a:t>
            </a:r>
            <a:r>
              <a:rPr lang="en-GB" dirty="0"/>
              <a:t>to do so</a:t>
            </a:r>
            <a:r>
              <a:rPr lang="en-GB" dirty="0" smtClean="0"/>
              <a:t>.</a:t>
            </a:r>
            <a:r>
              <a:rPr lang="en-GB" dirty="0"/>
              <a:t> </a:t>
            </a:r>
            <a:endParaRPr lang="en-GB" dirty="0" smtClean="0"/>
          </a:p>
          <a:p>
            <a:r>
              <a:rPr lang="en-GB" dirty="0" smtClean="0"/>
              <a:t>Don’t </a:t>
            </a:r>
            <a:r>
              <a:rPr lang="en-GB" dirty="0"/>
              <a:t>get drawn into pros and cons, that is coming next.</a:t>
            </a:r>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4</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3030764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0" name="Rectangle 3"/>
          <p:cNvSpPr>
            <a:spLocks noGrp="1" noChangeArrowheads="1"/>
          </p:cNvSpPr>
          <p:nvPr>
            <p:ph type="body" idx="1"/>
          </p:nvPr>
        </p:nvSpPr>
        <p:spPr/>
        <p:txBody>
          <a:bodyPr/>
          <a:lstStyle/>
          <a:p>
            <a:r>
              <a:rPr lang="en-GB" dirty="0"/>
              <a:t>For each risk identified, its likelihood and impact must be assessed</a:t>
            </a:r>
            <a:r>
              <a:rPr lang="en-GB" dirty="0" smtClean="0"/>
              <a:t>.</a:t>
            </a:r>
          </a:p>
          <a:p>
            <a:r>
              <a:rPr lang="en-GB" dirty="0" smtClean="0"/>
              <a:t>These </a:t>
            </a:r>
            <a:r>
              <a:rPr lang="en-GB" dirty="0"/>
              <a:t>may be numerical measures (e.g. 1-10) or simply Low, Medium and </a:t>
            </a:r>
            <a:r>
              <a:rPr lang="en-GB" dirty="0" smtClean="0"/>
              <a:t>High.</a:t>
            </a:r>
          </a:p>
          <a:p>
            <a:r>
              <a:rPr lang="en-GB" dirty="0" smtClean="0"/>
              <a:t>Combining </a:t>
            </a:r>
            <a:r>
              <a:rPr lang="en-GB" dirty="0"/>
              <a:t>likelihood and impact measures into an overall risk measurement allows risks from different areas to be compared, assessed and prioritised.  </a:t>
            </a:r>
            <a:endParaRPr lang="en-GB" dirty="0" smtClean="0"/>
          </a:p>
          <a:p>
            <a:r>
              <a:rPr lang="en-GB" dirty="0" smtClean="0"/>
              <a:t>Unless the reasoning behind the assessment is captured, one may have to continually re-justify a rating, so it’s worth taking the time to do a full matrix like this.</a:t>
            </a:r>
          </a:p>
          <a:p>
            <a:r>
              <a:rPr lang="en-GB" dirty="0"/>
              <a:t>Risks and their assessments should be recorded in the test plan, perhaps using a matrix like </a:t>
            </a:r>
            <a:r>
              <a:rPr lang="en-GB" dirty="0" smtClean="0"/>
              <a:t>this one.  There are many variations, such as:</a:t>
            </a:r>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40</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graphicFrame>
        <p:nvGraphicFramePr>
          <p:cNvPr id="4" name="Object 3"/>
          <p:cNvGraphicFramePr>
            <a:graphicFrameLocks noChangeAspect="1"/>
          </p:cNvGraphicFramePr>
          <p:nvPr>
            <p:extLst>
              <p:ext uri="{D42A27DB-BD31-4B8C-83A1-F6EECF244321}">
                <p14:modId xmlns:p14="http://schemas.microsoft.com/office/powerpoint/2010/main" val="764168607"/>
              </p:ext>
            </p:extLst>
          </p:nvPr>
        </p:nvGraphicFramePr>
        <p:xfrm>
          <a:off x="1319024" y="7088014"/>
          <a:ext cx="2164379" cy="2273472"/>
        </p:xfrm>
        <a:graphic>
          <a:graphicData uri="http://schemas.openxmlformats.org/presentationml/2006/ole">
            <mc:AlternateContent xmlns:mc="http://schemas.openxmlformats.org/markup-compatibility/2006">
              <mc:Choice xmlns:v="urn:schemas-microsoft-com:vml" Requires="v">
                <p:oleObj spid="_x0000_s1113" name="Slide" r:id="rId4" imgW="4571941" imgH="3429060" progId="PowerPoint.Slide.8">
                  <p:embed/>
                </p:oleObj>
              </mc:Choice>
              <mc:Fallback>
                <p:oleObj name="Slide" r:id="rId4" imgW="4571941" imgH="3429060" progId="PowerPoint.Slide.8">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l="8923" t="7361" r="21771" b="6528"/>
                      <a:stretch>
                        <a:fillRect/>
                      </a:stretch>
                    </p:blipFill>
                    <p:spPr bwMode="auto">
                      <a:xfrm>
                        <a:off x="1319024" y="7088014"/>
                        <a:ext cx="2164379" cy="2273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007A5C"/>
                              </a:outerShdw>
                            </a:effectLst>
                          </a14:hiddenEffects>
                        </a:ext>
                      </a:extLst>
                    </p:spPr>
                  </p:pic>
                </p:oleObj>
              </mc:Fallback>
            </mc:AlternateContent>
          </a:graphicData>
        </a:graphic>
      </p:graphicFrame>
    </p:spTree>
    <p:extLst>
      <p:ext uri="{BB962C8B-B14F-4D97-AF65-F5344CB8AC3E}">
        <p14:creationId xmlns:p14="http://schemas.microsoft.com/office/powerpoint/2010/main" val="38515376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4" name="Rectangle 3"/>
          <p:cNvSpPr>
            <a:spLocks noGrp="1" noChangeArrowheads="1"/>
          </p:cNvSpPr>
          <p:nvPr>
            <p:ph type="body" idx="1"/>
          </p:nvPr>
        </p:nvSpPr>
        <p:spPr/>
        <p:txBody>
          <a:bodyPr/>
          <a:lstStyle/>
          <a:p>
            <a:r>
              <a:rPr lang="en-GB" dirty="0"/>
              <a:t>Once a risk has been assessed, there are two possible actions which can be put in place to reduce the </a:t>
            </a:r>
            <a:r>
              <a:rPr lang="en-GB" dirty="0" smtClean="0"/>
              <a:t>risk.  These </a:t>
            </a:r>
            <a:r>
              <a:rPr lang="en-GB" dirty="0"/>
              <a:t>actions are linked to the risk measures seen earlier: Likelihood and Impact. </a:t>
            </a:r>
          </a:p>
          <a:p>
            <a:pPr marL="164249" indent="-164249">
              <a:buFont typeface="Arial" pitchFamily="34" charset="0"/>
              <a:buChar char="•"/>
            </a:pPr>
            <a:r>
              <a:rPr lang="en-GB" b="1" dirty="0"/>
              <a:t>Mitigation</a:t>
            </a:r>
            <a:r>
              <a:rPr lang="en-GB" dirty="0"/>
              <a:t> – preventative or proactive action </a:t>
            </a:r>
            <a:r>
              <a:rPr lang="en-GB" dirty="0" smtClean="0"/>
              <a:t>taken BEFORE a risk occurs to </a:t>
            </a:r>
            <a:r>
              <a:rPr lang="en-GB" dirty="0"/>
              <a:t>reduce the </a:t>
            </a:r>
            <a:r>
              <a:rPr lang="en-GB" dirty="0" smtClean="0"/>
              <a:t>LIKELIHOOD of </a:t>
            </a:r>
            <a:r>
              <a:rPr lang="en-GB" dirty="0"/>
              <a:t>the risk happening</a:t>
            </a:r>
          </a:p>
          <a:p>
            <a:pPr marL="164249" indent="-164249">
              <a:buFont typeface="Arial" pitchFamily="34" charset="0"/>
              <a:buChar char="•"/>
            </a:pPr>
            <a:r>
              <a:rPr lang="en-GB" b="1" dirty="0"/>
              <a:t>Contingency</a:t>
            </a:r>
            <a:r>
              <a:rPr lang="en-GB" dirty="0"/>
              <a:t> – </a:t>
            </a:r>
            <a:r>
              <a:rPr lang="en-GB" dirty="0" smtClean="0"/>
              <a:t>emergency or reactive </a:t>
            </a:r>
            <a:r>
              <a:rPr lang="en-GB" dirty="0"/>
              <a:t>approach </a:t>
            </a:r>
            <a:r>
              <a:rPr lang="en-GB" dirty="0" smtClean="0"/>
              <a:t>taken AFTER a risk occurs to </a:t>
            </a:r>
            <a:r>
              <a:rPr lang="en-GB" dirty="0"/>
              <a:t>reduce the </a:t>
            </a:r>
            <a:r>
              <a:rPr lang="en-GB" dirty="0" smtClean="0"/>
              <a:t>IMPACT of </a:t>
            </a:r>
            <a:r>
              <a:rPr lang="en-GB" dirty="0"/>
              <a:t>the risk </a:t>
            </a:r>
            <a:r>
              <a:rPr lang="en-GB" dirty="0" smtClean="0"/>
              <a:t>event</a:t>
            </a:r>
            <a:endParaRPr lang="en-GB" dirty="0"/>
          </a:p>
          <a:p>
            <a:r>
              <a:rPr lang="en-GB" dirty="0" smtClean="0"/>
              <a:t>Use </a:t>
            </a:r>
            <a:r>
              <a:rPr lang="en-GB" dirty="0"/>
              <a:t>fire risk as an analogy </a:t>
            </a:r>
            <a:r>
              <a:rPr lang="en-GB" dirty="0" smtClean="0"/>
              <a:t>to explain this:</a:t>
            </a:r>
          </a:p>
          <a:p>
            <a:pPr marL="164249" indent="-164249">
              <a:buFont typeface="Arial" pitchFamily="34" charset="0"/>
              <a:buChar char="•"/>
            </a:pPr>
            <a:r>
              <a:rPr lang="en-GB" dirty="0" smtClean="0"/>
              <a:t>Mitigation = use fire-resistant materials, don’t allow smoking, don’t leave waste paper about, etc.</a:t>
            </a:r>
          </a:p>
          <a:p>
            <a:pPr marL="164249" indent="-164249">
              <a:buFont typeface="Arial" pitchFamily="34" charset="0"/>
              <a:buChar char="•"/>
            </a:pPr>
            <a:r>
              <a:rPr lang="en-GB" dirty="0" smtClean="0"/>
              <a:t>Contingency = fire alarms, fire exits, smoke detectors, fire drills, etc.</a:t>
            </a:r>
          </a:p>
          <a:p>
            <a:r>
              <a:rPr lang="en-GB" dirty="0" smtClean="0"/>
              <a:t>Then:</a:t>
            </a:r>
            <a:endParaRPr lang="en-GB" dirty="0"/>
          </a:p>
          <a:p>
            <a:r>
              <a:rPr lang="en-GB" dirty="0" smtClean="0"/>
              <a:t>Q: What is the mitigating action for Product Risk (software failure)?</a:t>
            </a:r>
          </a:p>
          <a:p>
            <a:r>
              <a:rPr lang="en-GB" dirty="0" smtClean="0"/>
              <a:t>A: Test!  All testing (static, dynamic, etc) can be seen as mitigating action to reduce the likelihood of product risk (software failure).  This brings us full circle to the discussion of why we test on the first morning.</a:t>
            </a:r>
          </a:p>
          <a:p>
            <a:r>
              <a:rPr lang="en-GB" dirty="0" smtClean="0"/>
              <a:t>Q: What is the contingency action for Product Risk (software failure)? </a:t>
            </a:r>
          </a:p>
          <a:p>
            <a:r>
              <a:rPr lang="en-GB" dirty="0" smtClean="0"/>
              <a:t>A: Workaround, roll-back, emergency fix.  Testing can never be a contingency action: once the failure has occurred, testing can’t help.</a:t>
            </a:r>
            <a:endParaRPr lang="en-GB" dirty="0"/>
          </a:p>
          <a:p>
            <a:r>
              <a:rPr lang="en-GB" dirty="0" smtClean="0"/>
              <a:t>Prevention is usually much cheaper than contingency. </a:t>
            </a:r>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41</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4095952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2" name="Rectangle 3"/>
          <p:cNvSpPr>
            <a:spLocks noGrp="1" noChangeArrowheads="1"/>
          </p:cNvSpPr>
          <p:nvPr>
            <p:ph type="body" idx="1"/>
          </p:nvPr>
        </p:nvSpPr>
        <p:spPr/>
        <p:txBody>
          <a:bodyPr/>
          <a:lstStyle/>
          <a:p>
            <a:r>
              <a:rPr lang="en-GB" dirty="0" smtClean="0"/>
              <a:t>A risk-based approach to testing provides proactive opportunities to reduce the levels of product risk, starting in the initial stages of a project. It involves the identification of product risks and their use in guiding test planning and control, specification, preparation and execution of tests. </a:t>
            </a:r>
          </a:p>
          <a:p>
            <a:r>
              <a:rPr lang="en-GB" dirty="0" smtClean="0"/>
              <a:t>Risk-based testing draws on the collective knowledge and insight of the project stakeholders to determine the risks and the levels of testing required to address those risks.</a:t>
            </a:r>
          </a:p>
          <a:p>
            <a:r>
              <a:rPr lang="en-GB" dirty="0" smtClean="0"/>
              <a:t>To ensure that the chance of a product failure is minimized, risk management activities provide a disciplined approach to:</a:t>
            </a:r>
          </a:p>
          <a:p>
            <a:pPr marL="164249" indent="-164249">
              <a:buFont typeface="Arial" pitchFamily="34" charset="0"/>
              <a:buChar char="•"/>
            </a:pPr>
            <a:r>
              <a:rPr lang="en-GB" dirty="0" smtClean="0"/>
              <a:t>Assess (and reassess on a regular basis) what can go wrong (risks).</a:t>
            </a:r>
          </a:p>
          <a:p>
            <a:pPr marL="164249" indent="-164249">
              <a:buFont typeface="Arial" pitchFamily="34" charset="0"/>
              <a:buChar char="•"/>
            </a:pPr>
            <a:r>
              <a:rPr lang="en-GB" dirty="0" smtClean="0"/>
              <a:t>Determine what risks are important to deal with.</a:t>
            </a:r>
          </a:p>
          <a:p>
            <a:pPr marL="164249" indent="-164249">
              <a:buFont typeface="Arial" pitchFamily="34" charset="0"/>
              <a:buChar char="•"/>
            </a:pPr>
            <a:r>
              <a:rPr lang="en-GB" dirty="0" smtClean="0"/>
              <a:t>Implement actions to deal with those risks.</a:t>
            </a:r>
          </a:p>
          <a:p>
            <a:r>
              <a:rPr lang="en-GB" dirty="0" smtClean="0"/>
              <a:t>In addition, testing may support the identification of new risks, may help to determine what risks should be reduced, and may lower uncertainty about risks.</a:t>
            </a:r>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42</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12654875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2" name="Rectangle 3"/>
          <p:cNvSpPr>
            <a:spLocks noGrp="1" noChangeArrowheads="1"/>
          </p:cNvSpPr>
          <p:nvPr>
            <p:ph type="body" idx="1"/>
          </p:nvPr>
        </p:nvSpPr>
        <p:spPr/>
        <p:txBody>
          <a:bodyPr/>
          <a:lstStyle/>
          <a:p>
            <a:r>
              <a:rPr lang="en-GB" dirty="0" smtClean="0"/>
              <a:t>In a risk-based approach the risks identified may be used to:</a:t>
            </a:r>
          </a:p>
          <a:p>
            <a:pPr marL="164249" indent="-164249">
              <a:buFont typeface="Arial" pitchFamily="34" charset="0"/>
              <a:buChar char="•"/>
            </a:pPr>
            <a:r>
              <a:rPr lang="en-GB" dirty="0" smtClean="0"/>
              <a:t>Determine the test techniques to be employed.</a:t>
            </a:r>
          </a:p>
          <a:p>
            <a:pPr marL="164249" indent="-164249">
              <a:buFont typeface="Arial" pitchFamily="34" charset="0"/>
              <a:buChar char="•"/>
            </a:pPr>
            <a:r>
              <a:rPr lang="en-GB" dirty="0" smtClean="0"/>
              <a:t>Determine the extent of testing to be carried out.</a:t>
            </a:r>
          </a:p>
          <a:p>
            <a:pPr marL="164249" indent="-164249">
              <a:buFont typeface="Arial" pitchFamily="34" charset="0"/>
              <a:buChar char="•"/>
            </a:pPr>
            <a:r>
              <a:rPr lang="en-GB" dirty="0" smtClean="0"/>
              <a:t>Prioritize testing in an attempt to find the critical defects as early as possible.</a:t>
            </a:r>
          </a:p>
          <a:p>
            <a:pPr marL="164249" indent="-164249">
              <a:buFont typeface="Arial" pitchFamily="34" charset="0"/>
              <a:buChar char="•"/>
            </a:pPr>
            <a:r>
              <a:rPr lang="en-GB" dirty="0" smtClean="0"/>
              <a:t>Determine whether any non-testing activities could be employed to reduce risk (e.g. providing training to inexperienced designers).</a:t>
            </a:r>
          </a:p>
          <a:p>
            <a:r>
              <a:rPr lang="en-GB" dirty="0" smtClean="0"/>
              <a:t>Use risks to prioritise and focus test design and execution, i.e</a:t>
            </a:r>
            <a:r>
              <a:rPr lang="en-GB" dirty="0" smtClean="0"/>
              <a:t>. </a:t>
            </a:r>
            <a:endParaRPr lang="en-GB" dirty="0" smtClean="0"/>
          </a:p>
          <a:p>
            <a:pPr marL="164249" indent="-164249">
              <a:buFont typeface="Arial" pitchFamily="34" charset="0"/>
              <a:buChar char="•"/>
            </a:pPr>
            <a:r>
              <a:rPr lang="en-GB" dirty="0" smtClean="0"/>
              <a:t>What </a:t>
            </a:r>
            <a:r>
              <a:rPr lang="en-GB" dirty="0"/>
              <a:t>to test … and not </a:t>
            </a:r>
            <a:r>
              <a:rPr lang="en-GB" dirty="0" smtClean="0"/>
              <a:t>test</a:t>
            </a:r>
          </a:p>
          <a:p>
            <a:pPr marL="164249" indent="-164249">
              <a:buFont typeface="Arial" pitchFamily="34" charset="0"/>
              <a:buChar char="•"/>
            </a:pPr>
            <a:r>
              <a:rPr lang="en-GB" dirty="0" smtClean="0"/>
              <a:t>What </a:t>
            </a:r>
            <a:r>
              <a:rPr lang="en-GB" dirty="0"/>
              <a:t>to test first … and </a:t>
            </a:r>
            <a:r>
              <a:rPr lang="en-GB" dirty="0" smtClean="0"/>
              <a:t>last</a:t>
            </a:r>
          </a:p>
          <a:p>
            <a:pPr marL="164249" indent="-164249">
              <a:buFont typeface="Arial" pitchFamily="34" charset="0"/>
              <a:buChar char="•"/>
            </a:pPr>
            <a:r>
              <a:rPr lang="en-GB" dirty="0" smtClean="0"/>
              <a:t>What </a:t>
            </a:r>
            <a:r>
              <a:rPr lang="en-GB" dirty="0"/>
              <a:t>to test most … and </a:t>
            </a:r>
            <a:r>
              <a:rPr lang="en-GB" dirty="0" smtClean="0"/>
              <a:t>least</a:t>
            </a:r>
          </a:p>
          <a:p>
            <a:pPr marL="0" indent="0">
              <a:buFont typeface="Arial" pitchFamily="34" charset="0"/>
              <a:buNone/>
            </a:pPr>
            <a:r>
              <a:rPr lang="en-GB" dirty="0" smtClean="0"/>
              <a:t>Tests with the bigger impact are prioritised first</a:t>
            </a:r>
          </a:p>
          <a:p>
            <a:pPr marL="0" indent="0">
              <a:buFont typeface="Arial" pitchFamily="34" charset="0"/>
              <a:buNone/>
            </a:pPr>
            <a:endParaRPr lang="en-GB" dirty="0" smtClean="0"/>
          </a:p>
          <a:p>
            <a:endParaRPr lang="en-GB" dirty="0" smtClean="0"/>
          </a:p>
          <a:p>
            <a:endParaRPr lang="en-GB" dirty="0"/>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43</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21468451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4" name="Rectangle 3"/>
          <p:cNvSpPr>
            <a:spLocks noGrp="1" noChangeArrowheads="1"/>
          </p:cNvSpPr>
          <p:nvPr>
            <p:ph type="body" idx="1"/>
          </p:nvPr>
        </p:nvSpPr>
        <p:spPr/>
        <p:txBody>
          <a:bodyPr/>
          <a:lstStyle/>
          <a:p>
            <a:r>
              <a:rPr lang="en-GB" dirty="0" smtClean="0"/>
              <a:t>Note that the second point is a K3 topic so there will be the opportunity to practice some incident reporting.</a:t>
            </a:r>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44</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30478403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8" name="Rectangle 3"/>
          <p:cNvSpPr>
            <a:spLocks noGrp="1" noChangeArrowheads="1"/>
          </p:cNvSpPr>
          <p:nvPr>
            <p:ph type="body" idx="1"/>
          </p:nvPr>
        </p:nvSpPr>
        <p:spPr/>
        <p:txBody>
          <a:bodyPr/>
          <a:lstStyle/>
          <a:p>
            <a:r>
              <a:rPr lang="en-GB" dirty="0"/>
              <a:t>Since one of the objectives of testing is to find defects, the discrepancies between actual </a:t>
            </a:r>
            <a:r>
              <a:rPr lang="en-GB" dirty="0" smtClean="0"/>
              <a:t>and expected </a:t>
            </a:r>
            <a:r>
              <a:rPr lang="en-GB" dirty="0"/>
              <a:t>outcomes need to be logged as incidents. </a:t>
            </a:r>
            <a:endParaRPr lang="en-GB" dirty="0" smtClean="0"/>
          </a:p>
          <a:p>
            <a:r>
              <a:rPr lang="en-GB" dirty="0" smtClean="0"/>
              <a:t>An </a:t>
            </a:r>
            <a:r>
              <a:rPr lang="en-GB" dirty="0"/>
              <a:t>incident shall be investigated and may </a:t>
            </a:r>
            <a:r>
              <a:rPr lang="en-GB" dirty="0" smtClean="0"/>
              <a:t>turn out </a:t>
            </a:r>
            <a:r>
              <a:rPr lang="en-GB" dirty="0"/>
              <a:t>to be a defect. </a:t>
            </a:r>
            <a:endParaRPr lang="en-GB" dirty="0" smtClean="0"/>
          </a:p>
          <a:p>
            <a:r>
              <a:rPr lang="en-GB" dirty="0" smtClean="0"/>
              <a:t>Appropriate </a:t>
            </a:r>
            <a:r>
              <a:rPr lang="en-GB" dirty="0"/>
              <a:t>actions to dispose incidents and defects shall be </a:t>
            </a:r>
            <a:r>
              <a:rPr lang="en-GB" dirty="0" smtClean="0"/>
              <a:t>defined. Incidents and </a:t>
            </a:r>
            <a:r>
              <a:rPr lang="en-GB" dirty="0"/>
              <a:t>defects shall be tracked from discovery and classification to correction and confirmation of </a:t>
            </a:r>
            <a:r>
              <a:rPr lang="en-GB" dirty="0" smtClean="0"/>
              <a:t>the solution</a:t>
            </a:r>
            <a:r>
              <a:rPr lang="en-GB" dirty="0"/>
              <a:t>. </a:t>
            </a:r>
            <a:endParaRPr lang="en-GB" dirty="0" smtClean="0"/>
          </a:p>
          <a:p>
            <a:r>
              <a:rPr lang="en-GB" dirty="0" smtClean="0"/>
              <a:t>In </a:t>
            </a:r>
            <a:r>
              <a:rPr lang="en-GB" dirty="0"/>
              <a:t>order to manage all incidents to completion, an organization should establish an </a:t>
            </a:r>
            <a:r>
              <a:rPr lang="en-GB" dirty="0" smtClean="0"/>
              <a:t>incident management </a:t>
            </a:r>
            <a:r>
              <a:rPr lang="en-GB" dirty="0"/>
              <a:t>process and rules for classification.</a:t>
            </a:r>
          </a:p>
          <a:p>
            <a:r>
              <a:rPr lang="en-GB" dirty="0"/>
              <a:t>Incidents may be raised during development, review, testing or use of a software product. They </a:t>
            </a:r>
            <a:r>
              <a:rPr lang="en-GB" dirty="0" smtClean="0"/>
              <a:t>may be </a:t>
            </a:r>
            <a:r>
              <a:rPr lang="en-GB" dirty="0"/>
              <a:t>raised for issues in code or the working system, or in any type of documentation </a:t>
            </a:r>
            <a:r>
              <a:rPr lang="en-GB" dirty="0" smtClean="0"/>
              <a:t>including requirements</a:t>
            </a:r>
            <a:r>
              <a:rPr lang="en-GB" dirty="0"/>
              <a:t>, development documents, test documents, and user information such as “Help” </a:t>
            </a:r>
            <a:r>
              <a:rPr lang="en-GB" dirty="0" smtClean="0"/>
              <a:t>or installation </a:t>
            </a:r>
            <a:r>
              <a:rPr lang="en-GB" dirty="0"/>
              <a:t>guides.</a:t>
            </a:r>
            <a:endParaRPr lang="en-GB" dirty="0" smtClean="0"/>
          </a:p>
          <a:p>
            <a:r>
              <a:rPr lang="en-GB" dirty="0" smtClean="0"/>
              <a:t>Systems Management standards often reserve the term ‘incident’ only for production faults. </a:t>
            </a:r>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45</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2330793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Notes Placeholder 2"/>
          <p:cNvSpPr>
            <a:spLocks noGrp="1"/>
          </p:cNvSpPr>
          <p:nvPr>
            <p:ph type="body" idx="1"/>
          </p:nvPr>
        </p:nvSpPr>
        <p:spPr/>
        <p:txBody>
          <a:bodyPr/>
          <a:lstStyle/>
          <a:p>
            <a:r>
              <a:rPr lang="en-GB" dirty="0" smtClean="0"/>
              <a:t>Testers tend to assume that they get a failure because of a defect in the software, but there are many other possible causes.</a:t>
            </a:r>
          </a:p>
          <a:p>
            <a:r>
              <a:rPr lang="en-GB" dirty="0"/>
              <a:t>Sometimes IM is called Defect Management, but this assumes a failure is due to an error whereas it might be a misunderstanding, so for example a tester could raise an incident against a requirements document to achieve clarification.</a:t>
            </a:r>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46</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34555024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Note: Objectives, purpose and uses required, </a:t>
            </a:r>
            <a:r>
              <a:rPr lang="en-GB" dirty="0"/>
              <a:t>not </a:t>
            </a:r>
            <a:r>
              <a:rPr lang="en-GB" dirty="0" smtClean="0"/>
              <a:t>contents.</a:t>
            </a:r>
          </a:p>
          <a:p>
            <a:r>
              <a:rPr lang="en-GB" dirty="0" smtClean="0"/>
              <a:t>i.e. why do we need to report on incidents</a:t>
            </a:r>
            <a:r>
              <a:rPr lang="en-GB" dirty="0" smtClean="0"/>
              <a:t>?</a:t>
            </a:r>
          </a:p>
          <a:p>
            <a:endParaRPr lang="en-GB" dirty="0" smtClean="0"/>
          </a:p>
          <a:p>
            <a:r>
              <a:rPr lang="en-GB" dirty="0" smtClean="0"/>
              <a:t>Feedback - </a:t>
            </a:r>
          </a:p>
          <a:p>
            <a:r>
              <a:rPr lang="en-GB" dirty="0" smtClean="0"/>
              <a:t>Auditing purposes</a:t>
            </a:r>
          </a:p>
          <a:p>
            <a:r>
              <a:rPr lang="en-GB" dirty="0" smtClean="0"/>
              <a:t>To keep a log</a:t>
            </a:r>
          </a:p>
          <a:p>
            <a:r>
              <a:rPr lang="en-GB" dirty="0" smtClean="0"/>
              <a:t>To refer back to</a:t>
            </a:r>
          </a:p>
          <a:p>
            <a:r>
              <a:rPr lang="en-GB" dirty="0" smtClean="0"/>
              <a:t>To document - </a:t>
            </a:r>
          </a:p>
          <a:p>
            <a:r>
              <a:rPr lang="en-GB" dirty="0" smtClean="0"/>
              <a:t>To help fix the incident</a:t>
            </a:r>
          </a:p>
          <a:p>
            <a:r>
              <a:rPr lang="en-GB" dirty="0" smtClean="0"/>
              <a:t>For</a:t>
            </a:r>
            <a:r>
              <a:rPr lang="en-GB" baseline="0" dirty="0" smtClean="0"/>
              <a:t> traceability</a:t>
            </a:r>
          </a:p>
          <a:p>
            <a:r>
              <a:rPr lang="en-GB" baseline="0" dirty="0" smtClean="0"/>
              <a:t>A note of the defect</a:t>
            </a:r>
          </a:p>
          <a:p>
            <a:r>
              <a:rPr lang="en-GB" baseline="0" dirty="0" smtClean="0"/>
              <a:t>A not of the way the defect is formed </a:t>
            </a:r>
          </a:p>
          <a:p>
            <a:endParaRPr lang="en-GB" baseline="0" dirty="0" smtClean="0"/>
          </a:p>
        </p:txBody>
      </p:sp>
      <p:sp>
        <p:nvSpPr>
          <p:cNvPr id="10" name="Slide Number Placeholder 9"/>
          <p:cNvSpPr>
            <a:spLocks noGrp="1"/>
          </p:cNvSpPr>
          <p:nvPr>
            <p:ph type="sldNum" sz="quarter" idx="10"/>
          </p:nvPr>
        </p:nvSpPr>
        <p:spPr/>
        <p:txBody>
          <a:bodyPr/>
          <a:lstStyle/>
          <a:p>
            <a:r>
              <a:rPr lang="en-GB" dirty="0" smtClean="0"/>
              <a:t>Page </a:t>
            </a:r>
            <a:fld id="{85AAB474-CABD-470D-92A4-0CFABD39946B}" type="slidenum">
              <a:rPr lang="en-GB" smtClean="0"/>
              <a:pPr/>
              <a:t>47</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27240134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48</a:t>
            </a:fld>
            <a:endParaRPr lang="en-GB" dirty="0"/>
          </a:p>
        </p:txBody>
      </p:sp>
      <p:sp>
        <p:nvSpPr>
          <p:cNvPr id="8" name="Header Placeholder 7"/>
          <p:cNvSpPr>
            <a:spLocks noGrp="1"/>
          </p:cNvSpPr>
          <p:nvPr>
            <p:ph type="hdr" sz="quarter" idx="11"/>
          </p:nvPr>
        </p:nvSpPr>
        <p:spPr/>
        <p:txBody>
          <a:bodyPr/>
          <a:lstStyle/>
          <a:p>
            <a:r>
              <a:rPr lang="en-US" dirty="0" smtClean="0"/>
              <a:t>05 Test Management</a:t>
            </a:r>
            <a:endParaRPr lang="en-US" dirty="0"/>
          </a:p>
        </p:txBody>
      </p:sp>
      <p:sp>
        <p:nvSpPr>
          <p:cNvPr id="11" name="Slide Image Placeholder 10"/>
          <p:cNvSpPr>
            <a:spLocks noGrp="1" noRot="1" noChangeAspect="1"/>
          </p:cNvSpPr>
          <p:nvPr>
            <p:ph type="sldImg"/>
          </p:nvPr>
        </p:nvSpPr>
        <p:spPr>
          <a:xfrm>
            <a:off x="592138" y="415925"/>
            <a:ext cx="5241925" cy="3932238"/>
          </a:xfrm>
        </p:spPr>
      </p:sp>
      <p:sp>
        <p:nvSpPr>
          <p:cNvPr id="12" name="Notes Placeholder 11"/>
          <p:cNvSpPr>
            <a:spLocks noGrp="1"/>
          </p:cNvSpPr>
          <p:nvPr>
            <p:ph type="body" idx="1"/>
          </p:nvPr>
        </p:nvSpPr>
        <p:spPr/>
        <p:txBody>
          <a:bodyPr/>
          <a:lstStyle/>
          <a:p>
            <a:r>
              <a:rPr lang="en-GB" dirty="0" smtClean="0"/>
              <a:t>Incident reports need to provide enough information about the circumstances of incidents to allow developers to re-create the problem and debug it.</a:t>
            </a:r>
          </a:p>
          <a:p>
            <a:r>
              <a:rPr lang="en-GB" dirty="0" smtClean="0"/>
              <a:t>Incident reports also provide useful information for test managers and project managers to track defects and keep a long-term repository of defect statistics.</a:t>
            </a:r>
            <a:endParaRPr lang="en-GB" dirty="0"/>
          </a:p>
        </p:txBody>
      </p:sp>
    </p:spTree>
    <p:extLst>
      <p:ext uri="{BB962C8B-B14F-4D97-AF65-F5344CB8AC3E}">
        <p14:creationId xmlns:p14="http://schemas.microsoft.com/office/powerpoint/2010/main" val="18899288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31101" y="4544106"/>
            <a:ext cx="5563300" cy="4950939"/>
          </a:xfrm>
        </p:spPr>
        <p:txBody>
          <a:bodyPr/>
          <a:lstStyle/>
          <a:p>
            <a:r>
              <a:rPr lang="en-GB" dirty="0" smtClean="0"/>
              <a:t>Most organisations find the IEEE829 standard test incident report above is not detailed enough for their needs.</a:t>
            </a:r>
          </a:p>
          <a:p>
            <a:r>
              <a:rPr lang="en-GB" dirty="0" smtClean="0"/>
              <a:t>The exam syllabus describes a more detailed </a:t>
            </a:r>
            <a:r>
              <a:rPr lang="en-GB" dirty="0"/>
              <a:t>incident report </a:t>
            </a:r>
            <a:r>
              <a:rPr lang="en-GB" dirty="0" smtClean="0"/>
              <a:t>, including:</a:t>
            </a:r>
            <a:endParaRPr lang="en-GB" dirty="0"/>
          </a:p>
          <a:p>
            <a:pPr marL="164249" indent="-164249">
              <a:buFont typeface="Arial" pitchFamily="34" charset="0"/>
              <a:buChar char="•"/>
            </a:pPr>
            <a:r>
              <a:rPr lang="en-GB" dirty="0" smtClean="0"/>
              <a:t>Date </a:t>
            </a:r>
            <a:r>
              <a:rPr lang="en-GB" dirty="0"/>
              <a:t>of issue, issuing organization, and author</a:t>
            </a:r>
          </a:p>
          <a:p>
            <a:pPr marL="164249" indent="-164249">
              <a:spcBef>
                <a:spcPts val="0"/>
              </a:spcBef>
              <a:buFont typeface="Arial" pitchFamily="34" charset="0"/>
              <a:buChar char="•"/>
            </a:pPr>
            <a:r>
              <a:rPr lang="en-GB" dirty="0" smtClean="0"/>
              <a:t>Expected </a:t>
            </a:r>
            <a:r>
              <a:rPr lang="en-GB" dirty="0"/>
              <a:t>and actual results</a:t>
            </a:r>
          </a:p>
          <a:p>
            <a:pPr marL="164249" indent="-164249">
              <a:spcBef>
                <a:spcPts val="0"/>
              </a:spcBef>
              <a:buFont typeface="Arial" pitchFamily="34" charset="0"/>
              <a:buChar char="•"/>
            </a:pPr>
            <a:r>
              <a:rPr lang="en-GB" dirty="0" smtClean="0"/>
              <a:t>Identification </a:t>
            </a:r>
            <a:r>
              <a:rPr lang="en-GB" dirty="0"/>
              <a:t>of the test item (configuration item) and environment</a:t>
            </a:r>
          </a:p>
          <a:p>
            <a:pPr marL="164249" indent="-164249">
              <a:spcBef>
                <a:spcPts val="0"/>
              </a:spcBef>
              <a:buFont typeface="Arial" pitchFamily="34" charset="0"/>
              <a:buChar char="•"/>
            </a:pPr>
            <a:r>
              <a:rPr lang="en-GB" dirty="0" smtClean="0"/>
              <a:t>Software </a:t>
            </a:r>
            <a:r>
              <a:rPr lang="en-GB" dirty="0"/>
              <a:t>or system life cycle process in which the incident was observed</a:t>
            </a:r>
          </a:p>
          <a:p>
            <a:pPr marL="164249" indent="-164249">
              <a:spcBef>
                <a:spcPts val="0"/>
              </a:spcBef>
              <a:buFont typeface="Arial" pitchFamily="34" charset="0"/>
              <a:buChar char="•"/>
            </a:pPr>
            <a:r>
              <a:rPr lang="en-GB" dirty="0" smtClean="0"/>
              <a:t>Description </a:t>
            </a:r>
            <a:r>
              <a:rPr lang="en-GB" dirty="0"/>
              <a:t>of the incident to enable reproduction and resolution, including logs, </a:t>
            </a:r>
            <a:r>
              <a:rPr lang="en-GB" dirty="0" smtClean="0"/>
              <a:t>database dumps </a:t>
            </a:r>
            <a:r>
              <a:rPr lang="en-GB" dirty="0"/>
              <a:t>or screenshots</a:t>
            </a:r>
          </a:p>
          <a:p>
            <a:pPr marL="164249" indent="-164249">
              <a:spcBef>
                <a:spcPts val="0"/>
              </a:spcBef>
              <a:buFont typeface="Arial" pitchFamily="34" charset="0"/>
              <a:buChar char="•"/>
            </a:pPr>
            <a:r>
              <a:rPr lang="en-GB" dirty="0" smtClean="0"/>
              <a:t>Scope </a:t>
            </a:r>
            <a:r>
              <a:rPr lang="en-GB" dirty="0"/>
              <a:t>or degree of impact on stakeholder(s) interests</a:t>
            </a:r>
          </a:p>
          <a:p>
            <a:pPr marL="164249" indent="-164249">
              <a:spcBef>
                <a:spcPts val="0"/>
              </a:spcBef>
              <a:buFont typeface="Arial" pitchFamily="34" charset="0"/>
              <a:buChar char="•"/>
            </a:pPr>
            <a:r>
              <a:rPr lang="en-GB" dirty="0" smtClean="0"/>
              <a:t>Severity </a:t>
            </a:r>
            <a:r>
              <a:rPr lang="en-GB" dirty="0"/>
              <a:t>of the impact on the system</a:t>
            </a:r>
          </a:p>
          <a:p>
            <a:pPr marL="164249" indent="-164249">
              <a:spcBef>
                <a:spcPts val="0"/>
              </a:spcBef>
              <a:buFont typeface="Arial" pitchFamily="34" charset="0"/>
              <a:buChar char="•"/>
            </a:pPr>
            <a:r>
              <a:rPr lang="en-GB" dirty="0" smtClean="0"/>
              <a:t>Urgency/priority </a:t>
            </a:r>
            <a:r>
              <a:rPr lang="en-GB" dirty="0"/>
              <a:t>to fix</a:t>
            </a:r>
          </a:p>
          <a:p>
            <a:pPr marL="164249" indent="-164249">
              <a:spcBef>
                <a:spcPts val="0"/>
              </a:spcBef>
              <a:buFont typeface="Arial" pitchFamily="34" charset="0"/>
              <a:buChar char="•"/>
            </a:pPr>
            <a:r>
              <a:rPr lang="en-GB" dirty="0" smtClean="0"/>
              <a:t>Status </a:t>
            </a:r>
            <a:r>
              <a:rPr lang="en-GB" dirty="0"/>
              <a:t>of the incident (e.g., open, deferred, duplicate, waiting to be fixed, fixed awaiting re-test</a:t>
            </a:r>
            <a:r>
              <a:rPr lang="en-GB" dirty="0" smtClean="0"/>
              <a:t>, closed</a:t>
            </a:r>
            <a:r>
              <a:rPr lang="en-GB" dirty="0"/>
              <a:t>)</a:t>
            </a:r>
          </a:p>
          <a:p>
            <a:pPr marL="164249" indent="-164249">
              <a:spcBef>
                <a:spcPts val="0"/>
              </a:spcBef>
              <a:buFont typeface="Arial" pitchFamily="34" charset="0"/>
              <a:buChar char="•"/>
            </a:pPr>
            <a:r>
              <a:rPr lang="en-GB" dirty="0" smtClean="0"/>
              <a:t>Conclusions</a:t>
            </a:r>
            <a:r>
              <a:rPr lang="en-GB" dirty="0"/>
              <a:t>, recommendations and approvals</a:t>
            </a:r>
          </a:p>
          <a:p>
            <a:pPr marL="164249" indent="-164249">
              <a:spcBef>
                <a:spcPts val="0"/>
              </a:spcBef>
              <a:buFont typeface="Arial" pitchFamily="34" charset="0"/>
              <a:buChar char="•"/>
            </a:pPr>
            <a:r>
              <a:rPr lang="en-GB" dirty="0" smtClean="0"/>
              <a:t>Global </a:t>
            </a:r>
            <a:r>
              <a:rPr lang="en-GB" dirty="0"/>
              <a:t>issues, such as other areas that may be affected by a change resulting from the incident</a:t>
            </a:r>
          </a:p>
          <a:p>
            <a:pPr marL="164249" indent="-164249">
              <a:spcBef>
                <a:spcPts val="0"/>
              </a:spcBef>
              <a:buFont typeface="Arial" pitchFamily="34" charset="0"/>
              <a:buChar char="•"/>
            </a:pPr>
            <a:r>
              <a:rPr lang="en-GB" dirty="0" smtClean="0"/>
              <a:t>Change </a:t>
            </a:r>
            <a:r>
              <a:rPr lang="en-GB" dirty="0"/>
              <a:t>history, such as the sequence of actions taken by project team members with </a:t>
            </a:r>
            <a:r>
              <a:rPr lang="en-GB" dirty="0" smtClean="0"/>
              <a:t>respect to </a:t>
            </a:r>
            <a:r>
              <a:rPr lang="en-GB" dirty="0"/>
              <a:t>the incident to isolate, repair, and confirm it as fixed</a:t>
            </a:r>
          </a:p>
          <a:p>
            <a:pPr marL="164249" indent="-164249">
              <a:spcBef>
                <a:spcPts val="0"/>
              </a:spcBef>
              <a:buFont typeface="Arial" pitchFamily="34" charset="0"/>
              <a:buChar char="•"/>
            </a:pPr>
            <a:r>
              <a:rPr lang="en-GB" dirty="0" smtClean="0"/>
              <a:t>References</a:t>
            </a:r>
            <a:r>
              <a:rPr lang="en-GB" dirty="0"/>
              <a:t>, including the identity of the test case specification that revealed the problem</a:t>
            </a:r>
            <a:r>
              <a:rPr lang="en-GB" dirty="0" smtClean="0"/>
              <a:t> </a:t>
            </a:r>
          </a:p>
          <a:p>
            <a:r>
              <a:rPr lang="en-US" dirty="0" smtClean="0"/>
              <a:t>Recall what the objectives are: how much detail is needed to assess and fix any problem</a:t>
            </a:r>
            <a:r>
              <a:rPr lang="en-US" dirty="0" smtClean="0"/>
              <a:t>?</a:t>
            </a:r>
          </a:p>
          <a:p>
            <a:endParaRPr lang="en-US" dirty="0" smtClean="0"/>
          </a:p>
          <a:p>
            <a:r>
              <a:rPr lang="en-US" dirty="0" smtClean="0"/>
              <a:t>Impact</a:t>
            </a:r>
            <a:r>
              <a:rPr lang="en-US" baseline="0" dirty="0" smtClean="0"/>
              <a:t> </a:t>
            </a:r>
            <a:endParaRPr lang="en-US" dirty="0" smtClean="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49</a:t>
            </a:fld>
            <a:endParaRPr lang="en-GB" dirty="0"/>
          </a:p>
        </p:txBody>
      </p:sp>
      <p:sp>
        <p:nvSpPr>
          <p:cNvPr id="8" name="Header Placeholder 7"/>
          <p:cNvSpPr>
            <a:spLocks noGrp="1"/>
          </p:cNvSpPr>
          <p:nvPr>
            <p:ph type="hdr" sz="quarter" idx="11"/>
          </p:nvPr>
        </p:nvSpPr>
        <p:spPr/>
        <p:txBody>
          <a:bodyPr/>
          <a:lstStyle/>
          <a:p>
            <a:r>
              <a:rPr lang="en-US" dirty="0" smtClean="0"/>
              <a:t>05 Test Management</a:t>
            </a:r>
            <a:endParaRPr lang="en-US" dirty="0"/>
          </a:p>
        </p:txBody>
      </p:sp>
      <p:sp>
        <p:nvSpPr>
          <p:cNvPr id="16" name="Slide Image Placeholder 15"/>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383862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ct val="20000"/>
              </a:spcBef>
            </a:pPr>
            <a:r>
              <a:rPr lang="en-GB" dirty="0" smtClean="0">
                <a:latin typeface="Arial" charset="0"/>
                <a:cs typeface="Arial" charset="0"/>
              </a:rPr>
              <a:t>If completely independent testers (consultants external to the organisation) are used, issues might include:</a:t>
            </a:r>
          </a:p>
          <a:p>
            <a:pPr>
              <a:spcBef>
                <a:spcPct val="20000"/>
              </a:spcBef>
            </a:pPr>
            <a:r>
              <a:rPr lang="en-GB" b="1" u="sng" dirty="0" smtClean="0">
                <a:latin typeface="Arial" charset="0"/>
                <a:cs typeface="Arial" charset="0"/>
              </a:rPr>
              <a:t>Benefits</a:t>
            </a:r>
            <a:endParaRPr lang="en-GB" b="1" u="sng" dirty="0">
              <a:latin typeface="Arial" charset="0"/>
              <a:cs typeface="Arial" charset="0"/>
            </a:endParaRPr>
          </a:p>
          <a:p>
            <a:pPr marL="164249" indent="-164249">
              <a:spcBef>
                <a:spcPct val="20000"/>
              </a:spcBef>
              <a:buFont typeface="Arial" pitchFamily="34" charset="0"/>
              <a:buChar char="•"/>
            </a:pPr>
            <a:r>
              <a:rPr lang="en-GB" dirty="0" smtClean="0">
                <a:latin typeface="Arial" charset="0"/>
                <a:cs typeface="Arial" charset="0"/>
              </a:rPr>
              <a:t>centre </a:t>
            </a:r>
            <a:r>
              <a:rPr lang="en-GB" dirty="0">
                <a:latin typeface="Arial" charset="0"/>
                <a:cs typeface="Arial" charset="0"/>
              </a:rPr>
              <a:t>of excellence </a:t>
            </a:r>
            <a:r>
              <a:rPr lang="en-GB" dirty="0" smtClean="0">
                <a:latin typeface="Arial" charset="0"/>
                <a:cs typeface="Arial" charset="0"/>
              </a:rPr>
              <a:t>and </a:t>
            </a:r>
            <a:r>
              <a:rPr lang="en-GB" dirty="0">
                <a:latin typeface="Arial" charset="0"/>
                <a:cs typeface="Arial" charset="0"/>
              </a:rPr>
              <a:t>experience</a:t>
            </a:r>
          </a:p>
          <a:p>
            <a:pPr marL="164249" indent="-164249">
              <a:spcBef>
                <a:spcPct val="20000"/>
              </a:spcBef>
              <a:buFont typeface="Arial" pitchFamily="34" charset="0"/>
              <a:buChar char="•"/>
            </a:pPr>
            <a:r>
              <a:rPr lang="en-GB" dirty="0" smtClean="0">
                <a:latin typeface="Arial" charset="0"/>
                <a:cs typeface="Arial" charset="0"/>
                <a:sym typeface="Symbol" pitchFamily="18" charset="2"/>
              </a:rPr>
              <a:t>b</a:t>
            </a:r>
            <a:r>
              <a:rPr lang="en-GB" dirty="0" smtClean="0">
                <a:latin typeface="Arial" charset="0"/>
                <a:cs typeface="Arial" charset="0"/>
              </a:rPr>
              <a:t>etter </a:t>
            </a:r>
            <a:r>
              <a:rPr lang="en-GB" dirty="0">
                <a:latin typeface="Arial" charset="0"/>
                <a:cs typeface="Arial" charset="0"/>
              </a:rPr>
              <a:t>quality testing (tester </a:t>
            </a:r>
            <a:r>
              <a:rPr lang="en-GB" dirty="0" smtClean="0">
                <a:latin typeface="Arial" charset="0"/>
                <a:cs typeface="Arial" charset="0"/>
              </a:rPr>
              <a:t>mind-set</a:t>
            </a:r>
            <a:r>
              <a:rPr lang="en-GB" dirty="0">
                <a:latin typeface="Arial" charset="0"/>
                <a:cs typeface="Arial" charset="0"/>
              </a:rPr>
              <a:t>)</a:t>
            </a:r>
          </a:p>
          <a:p>
            <a:pPr marL="164249" indent="-164249">
              <a:spcBef>
                <a:spcPct val="20000"/>
              </a:spcBef>
              <a:buFont typeface="Arial" pitchFamily="34" charset="0"/>
              <a:buChar char="•"/>
            </a:pPr>
            <a:r>
              <a:rPr lang="en-GB" dirty="0" smtClean="0">
                <a:latin typeface="Arial" charset="0"/>
                <a:cs typeface="Arial" charset="0"/>
                <a:sym typeface="Symbol" pitchFamily="18" charset="2"/>
              </a:rPr>
              <a:t>u</a:t>
            </a:r>
            <a:r>
              <a:rPr lang="en-GB" dirty="0" smtClean="0">
                <a:latin typeface="Arial" charset="0"/>
                <a:cs typeface="Arial" charset="0"/>
              </a:rPr>
              <a:t>nbiased </a:t>
            </a:r>
            <a:r>
              <a:rPr lang="en-GB" dirty="0">
                <a:latin typeface="Arial" charset="0"/>
                <a:cs typeface="Arial" charset="0"/>
              </a:rPr>
              <a:t>– no office politics</a:t>
            </a:r>
          </a:p>
          <a:p>
            <a:pPr marL="164249" indent="-164249">
              <a:spcBef>
                <a:spcPct val="20000"/>
              </a:spcBef>
              <a:buFont typeface="Arial" pitchFamily="34" charset="0"/>
              <a:buChar char="•"/>
            </a:pPr>
            <a:r>
              <a:rPr lang="en-GB" dirty="0" smtClean="0">
                <a:latin typeface="Arial" charset="0"/>
                <a:cs typeface="Arial" charset="0"/>
                <a:sym typeface="Symbol" pitchFamily="18" charset="2"/>
              </a:rPr>
              <a:t>h</a:t>
            </a:r>
            <a:r>
              <a:rPr lang="en-GB" dirty="0" smtClean="0">
                <a:latin typeface="Arial" charset="0"/>
                <a:cs typeface="Arial" charset="0"/>
              </a:rPr>
              <a:t>elp </a:t>
            </a:r>
            <a:r>
              <a:rPr lang="en-GB" dirty="0">
                <a:latin typeface="Arial" charset="0"/>
                <a:cs typeface="Arial" charset="0"/>
              </a:rPr>
              <a:t>to clarify vague/ambiguous </a:t>
            </a:r>
            <a:r>
              <a:rPr lang="en-GB" dirty="0" smtClean="0">
                <a:latin typeface="Arial" charset="0"/>
                <a:cs typeface="Arial" charset="0"/>
              </a:rPr>
              <a:t>requirements</a:t>
            </a:r>
            <a:endParaRPr lang="en-GB" dirty="0">
              <a:latin typeface="Arial" charset="0"/>
              <a:cs typeface="Arial" charset="0"/>
            </a:endParaRPr>
          </a:p>
          <a:p>
            <a:pPr marL="164249" indent="-164249">
              <a:spcBef>
                <a:spcPct val="20000"/>
              </a:spcBef>
              <a:buFont typeface="Arial" pitchFamily="34" charset="0"/>
              <a:buChar char="•"/>
            </a:pPr>
            <a:r>
              <a:rPr lang="en-GB" dirty="0" smtClean="0">
                <a:latin typeface="Arial" charset="0"/>
                <a:cs typeface="Arial" charset="0"/>
                <a:sym typeface="Symbol" pitchFamily="18" charset="2"/>
              </a:rPr>
              <a:t>f</a:t>
            </a:r>
            <a:r>
              <a:rPr lang="en-GB" dirty="0" smtClean="0">
                <a:latin typeface="Arial" charset="0"/>
                <a:cs typeface="Arial" charset="0"/>
              </a:rPr>
              <a:t>ollow </a:t>
            </a:r>
            <a:r>
              <a:rPr lang="en-GB" dirty="0">
                <a:latin typeface="Arial" charset="0"/>
                <a:cs typeface="Arial" charset="0"/>
              </a:rPr>
              <a:t>instructions</a:t>
            </a:r>
          </a:p>
          <a:p>
            <a:pPr marL="164249" indent="-164249">
              <a:spcBef>
                <a:spcPct val="20000"/>
              </a:spcBef>
              <a:buFont typeface="Arial" pitchFamily="34" charset="0"/>
              <a:buChar char="•"/>
            </a:pPr>
            <a:r>
              <a:rPr lang="en-GB" dirty="0" smtClean="0">
                <a:latin typeface="Arial" charset="0"/>
                <a:cs typeface="Arial" charset="0"/>
                <a:sym typeface="Symbol" pitchFamily="18" charset="2"/>
              </a:rPr>
              <a:t>b</a:t>
            </a:r>
            <a:r>
              <a:rPr lang="en-GB" dirty="0" smtClean="0">
                <a:latin typeface="Arial" charset="0"/>
                <a:cs typeface="Arial" charset="0"/>
              </a:rPr>
              <a:t>ring </a:t>
            </a:r>
            <a:r>
              <a:rPr lang="en-GB" dirty="0">
                <a:latin typeface="Arial" charset="0"/>
                <a:cs typeface="Arial" charset="0"/>
              </a:rPr>
              <a:t>standards</a:t>
            </a:r>
          </a:p>
          <a:p>
            <a:pPr>
              <a:spcBef>
                <a:spcPct val="20000"/>
              </a:spcBef>
            </a:pPr>
            <a:r>
              <a:rPr lang="en-GB" b="1" u="sng" dirty="0" smtClean="0">
                <a:latin typeface="Arial" charset="0"/>
                <a:cs typeface="Arial" charset="0"/>
              </a:rPr>
              <a:t>Drawbacks</a:t>
            </a:r>
            <a:endParaRPr lang="en-GB" b="1" u="sng" dirty="0">
              <a:latin typeface="Arial" charset="0"/>
              <a:cs typeface="Arial" charset="0"/>
            </a:endParaRPr>
          </a:p>
          <a:p>
            <a:pPr marL="164249" indent="-164249">
              <a:spcBef>
                <a:spcPct val="20000"/>
              </a:spcBef>
              <a:buFont typeface="Arial" pitchFamily="34" charset="0"/>
              <a:buChar char="•"/>
            </a:pPr>
            <a:r>
              <a:rPr lang="en-GB" dirty="0" smtClean="0">
                <a:latin typeface="Arial" charset="0"/>
                <a:cs typeface="Arial" charset="0"/>
                <a:sym typeface="Symbol" pitchFamily="18" charset="2"/>
              </a:rPr>
              <a:t>m</a:t>
            </a:r>
            <a:r>
              <a:rPr lang="en-GB" dirty="0" smtClean="0">
                <a:latin typeface="Arial" charset="0"/>
                <a:cs typeface="Arial" charset="0"/>
              </a:rPr>
              <a:t>ay </a:t>
            </a:r>
            <a:r>
              <a:rPr lang="en-GB" dirty="0">
                <a:latin typeface="Arial" charset="0"/>
                <a:cs typeface="Arial" charset="0"/>
              </a:rPr>
              <a:t>not understand business </a:t>
            </a:r>
            <a:r>
              <a:rPr lang="en-GB" dirty="0" smtClean="0">
                <a:latin typeface="Arial" charset="0"/>
                <a:cs typeface="Arial" charset="0"/>
              </a:rPr>
              <a:t>requirements</a:t>
            </a:r>
            <a:r>
              <a:rPr lang="en-GB" dirty="0">
                <a:latin typeface="Arial" charset="0"/>
                <a:cs typeface="Arial" charset="0"/>
              </a:rPr>
              <a:t>, terminology or culture</a:t>
            </a:r>
          </a:p>
          <a:p>
            <a:pPr marL="164249" indent="-164249">
              <a:spcBef>
                <a:spcPct val="20000"/>
              </a:spcBef>
              <a:buFont typeface="Arial" pitchFamily="34" charset="0"/>
              <a:buChar char="•"/>
            </a:pPr>
            <a:r>
              <a:rPr lang="en-GB" dirty="0" smtClean="0">
                <a:latin typeface="Arial" charset="0"/>
                <a:cs typeface="Arial" charset="0"/>
                <a:sym typeface="Symbol" pitchFamily="18" charset="2"/>
              </a:rPr>
              <a:t>m</a:t>
            </a:r>
            <a:r>
              <a:rPr lang="en-GB" dirty="0" smtClean="0">
                <a:latin typeface="Arial" charset="0"/>
                <a:cs typeface="Arial" charset="0"/>
              </a:rPr>
              <a:t>ay </a:t>
            </a:r>
            <a:r>
              <a:rPr lang="en-GB" dirty="0">
                <a:latin typeface="Arial" charset="0"/>
                <a:cs typeface="Arial" charset="0"/>
              </a:rPr>
              <a:t>not understand technology, developer issues</a:t>
            </a:r>
          </a:p>
          <a:p>
            <a:pPr marL="164249" indent="-164249">
              <a:spcBef>
                <a:spcPct val="20000"/>
              </a:spcBef>
              <a:buFont typeface="Arial" pitchFamily="34" charset="0"/>
              <a:buChar char="•"/>
            </a:pPr>
            <a:r>
              <a:rPr lang="en-GB" dirty="0" smtClean="0">
                <a:latin typeface="Arial" charset="0"/>
                <a:cs typeface="Arial" charset="0"/>
                <a:sym typeface="Symbol" pitchFamily="18" charset="2"/>
              </a:rPr>
              <a:t>p</a:t>
            </a:r>
            <a:r>
              <a:rPr lang="en-GB" dirty="0" smtClean="0">
                <a:latin typeface="Arial" charset="0"/>
                <a:cs typeface="Arial" charset="0"/>
              </a:rPr>
              <a:t>ossible </a:t>
            </a:r>
            <a:r>
              <a:rPr lang="en-GB" dirty="0">
                <a:latin typeface="Arial" charset="0"/>
                <a:cs typeface="Arial" charset="0"/>
              </a:rPr>
              <a:t>communication bottleneck</a:t>
            </a:r>
          </a:p>
          <a:p>
            <a:pPr marL="164249" indent="-164249">
              <a:spcBef>
                <a:spcPct val="20000"/>
              </a:spcBef>
              <a:buFont typeface="Arial" pitchFamily="34" charset="0"/>
              <a:buChar char="•"/>
            </a:pPr>
            <a:r>
              <a:rPr lang="en-GB" dirty="0" smtClean="0">
                <a:latin typeface="Arial" charset="0"/>
                <a:cs typeface="Arial" charset="0"/>
                <a:sym typeface="Symbol" pitchFamily="18" charset="2"/>
              </a:rPr>
              <a:t>c</a:t>
            </a:r>
            <a:r>
              <a:rPr lang="en-GB" dirty="0" smtClean="0">
                <a:latin typeface="Arial" charset="0"/>
                <a:cs typeface="Arial" charset="0"/>
              </a:rPr>
              <a:t>ost</a:t>
            </a:r>
            <a:endParaRPr lang="en-GB" dirty="0">
              <a:latin typeface="Arial" charset="0"/>
              <a:cs typeface="Arial" charset="0"/>
            </a:endParaRPr>
          </a:p>
          <a:p>
            <a:pPr marL="164249" indent="-164249">
              <a:spcBef>
                <a:spcPct val="20000"/>
              </a:spcBef>
              <a:buFont typeface="Arial" pitchFamily="34" charset="0"/>
              <a:buChar char="•"/>
            </a:pPr>
            <a:r>
              <a:rPr lang="en-GB" dirty="0" smtClean="0">
                <a:latin typeface="Arial" charset="0"/>
                <a:cs typeface="Arial" charset="0"/>
                <a:sym typeface="Symbol" pitchFamily="18" charset="2"/>
              </a:rPr>
              <a:t>l</a:t>
            </a:r>
            <a:r>
              <a:rPr lang="en-GB" dirty="0" smtClean="0">
                <a:latin typeface="Arial" charset="0"/>
                <a:cs typeface="Arial" charset="0"/>
              </a:rPr>
              <a:t>ack </a:t>
            </a:r>
            <a:r>
              <a:rPr lang="en-GB" dirty="0">
                <a:latin typeface="Arial" charset="0"/>
                <a:cs typeface="Arial" charset="0"/>
              </a:rPr>
              <a:t>of accountability</a:t>
            </a:r>
          </a:p>
          <a:p>
            <a:pPr marL="164249" indent="-164249">
              <a:spcBef>
                <a:spcPct val="20000"/>
              </a:spcBef>
              <a:buFont typeface="Arial" pitchFamily="34" charset="0"/>
              <a:buChar char="•"/>
            </a:pPr>
            <a:r>
              <a:rPr lang="en-GB" dirty="0" smtClean="0">
                <a:latin typeface="Arial" charset="0"/>
                <a:cs typeface="Arial" charset="0"/>
                <a:sym typeface="Symbol" pitchFamily="18" charset="2"/>
              </a:rPr>
              <a:t>p</a:t>
            </a:r>
            <a:r>
              <a:rPr lang="en-GB" dirty="0" smtClean="0">
                <a:latin typeface="Arial" charset="0"/>
                <a:cs typeface="Arial" charset="0"/>
              </a:rPr>
              <a:t>otential </a:t>
            </a:r>
            <a:r>
              <a:rPr lang="en-GB" dirty="0">
                <a:latin typeface="Arial" charset="0"/>
                <a:cs typeface="Arial" charset="0"/>
              </a:rPr>
              <a:t>security compromise</a:t>
            </a:r>
          </a:p>
          <a:p>
            <a:pPr marL="164249" indent="-164249">
              <a:spcBef>
                <a:spcPct val="20000"/>
              </a:spcBef>
              <a:buFont typeface="Arial" pitchFamily="34" charset="0"/>
              <a:buChar char="•"/>
            </a:pPr>
            <a:r>
              <a:rPr lang="en-GB" dirty="0" smtClean="0">
                <a:latin typeface="Arial" charset="0"/>
                <a:cs typeface="Arial" charset="0"/>
                <a:sym typeface="Symbol" pitchFamily="18" charset="2"/>
              </a:rPr>
              <a:t>n</a:t>
            </a:r>
            <a:r>
              <a:rPr lang="en-GB" dirty="0" smtClean="0">
                <a:latin typeface="Arial" charset="0"/>
                <a:cs typeface="Arial" charset="0"/>
              </a:rPr>
              <a:t>o </a:t>
            </a:r>
            <a:r>
              <a:rPr lang="en-GB" dirty="0">
                <a:latin typeface="Arial" charset="0"/>
                <a:cs typeface="Arial" charset="0"/>
              </a:rPr>
              <a:t>buy-in to final product</a:t>
            </a:r>
          </a:p>
          <a:p>
            <a:endParaRPr lang="en-GB" dirty="0" smtClean="0"/>
          </a:p>
          <a:p>
            <a:endParaRPr lang="en-GB" dirty="0"/>
          </a:p>
        </p:txBody>
      </p:sp>
      <p:sp>
        <p:nvSpPr>
          <p:cNvPr id="4" name="Slide Number Placeholder 3"/>
          <p:cNvSpPr>
            <a:spLocks noGrp="1"/>
          </p:cNvSpPr>
          <p:nvPr>
            <p:ph type="sldNum" sz="quarter" idx="10"/>
          </p:nvPr>
        </p:nvSpPr>
        <p:spPr/>
        <p:txBody>
          <a:bodyPr/>
          <a:lstStyle/>
          <a:p>
            <a:r>
              <a:rPr lang="en-GB" dirty="0" smtClean="0"/>
              <a:t>Page </a:t>
            </a:r>
            <a:fld id="{5C215262-89AC-4055-B138-C39815649F49}" type="slidenum">
              <a:rPr lang="en-GB" smtClean="0"/>
              <a:pPr/>
              <a:t>5</a:t>
            </a:fld>
            <a:endParaRPr lang="en-GB" dirty="0"/>
          </a:p>
        </p:txBody>
      </p:sp>
      <p:sp>
        <p:nvSpPr>
          <p:cNvPr id="5" name="Header Placeholder 4"/>
          <p:cNvSpPr>
            <a:spLocks noGrp="1"/>
          </p:cNvSpPr>
          <p:nvPr>
            <p:ph type="hdr" sz="quarter" idx="11"/>
          </p:nvPr>
        </p:nvSpPr>
        <p:spPr/>
        <p:txBody>
          <a:bodyPr/>
          <a:lstStyle/>
          <a:p>
            <a:r>
              <a:rPr lang="en-US" dirty="0" smtClean="0"/>
              <a:t>05 Test Management</a:t>
            </a:r>
            <a:endParaRPr lang="en-US" dirty="0"/>
          </a:p>
        </p:txBody>
      </p:sp>
      <p:sp>
        <p:nvSpPr>
          <p:cNvPr id="9" name="Slide Image Placeholder 8"/>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6517018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50</a:t>
            </a:fld>
            <a:endParaRPr lang="en-GB" dirty="0"/>
          </a:p>
        </p:txBody>
      </p:sp>
      <p:sp>
        <p:nvSpPr>
          <p:cNvPr id="8" name="Header Placeholder 7"/>
          <p:cNvSpPr>
            <a:spLocks noGrp="1"/>
          </p:cNvSpPr>
          <p:nvPr>
            <p:ph type="hdr" sz="quarter" idx="11"/>
          </p:nvPr>
        </p:nvSpPr>
        <p:spPr/>
        <p:txBody>
          <a:bodyPr/>
          <a:lstStyle/>
          <a:p>
            <a:r>
              <a:rPr lang="en-US" dirty="0" smtClean="0"/>
              <a:t>05 Test Management</a:t>
            </a:r>
            <a:endParaRPr lang="en-US" dirty="0"/>
          </a:p>
        </p:txBody>
      </p:sp>
      <p:sp>
        <p:nvSpPr>
          <p:cNvPr id="12" name="Notes Placeholder 11"/>
          <p:cNvSpPr>
            <a:spLocks noGrp="1"/>
          </p:cNvSpPr>
          <p:nvPr>
            <p:ph type="body" idx="1"/>
          </p:nvPr>
        </p:nvSpPr>
        <p:spPr/>
        <p:txBody>
          <a:bodyPr/>
          <a:lstStyle/>
          <a:p>
            <a:r>
              <a:rPr lang="en-GB" dirty="0" smtClean="0"/>
              <a:t>Most organisations will include many of the above details in the incident reports, in order to provide better tracking and reporting.</a:t>
            </a:r>
          </a:p>
          <a:p>
            <a:r>
              <a:rPr lang="en-GB" dirty="0" smtClean="0"/>
              <a:t>The priority measure should be used to tell the developers which defects to fix first.</a:t>
            </a:r>
          </a:p>
          <a:p>
            <a:r>
              <a:rPr lang="en-GB" dirty="0" smtClean="0"/>
              <a:t>There are different views on the use of the priority and severity measures.</a:t>
            </a:r>
          </a:p>
          <a:p>
            <a:r>
              <a:rPr lang="en-GB" dirty="0"/>
              <a:t>Other options include:</a:t>
            </a:r>
          </a:p>
          <a:p>
            <a:pPr marL="164249" indent="-164249">
              <a:buFont typeface="Arial" pitchFamily="34" charset="0"/>
              <a:buChar char="•"/>
            </a:pPr>
            <a:r>
              <a:rPr lang="en-GB" dirty="0"/>
              <a:t>Severity	= impact </a:t>
            </a:r>
            <a:r>
              <a:rPr lang="en-GB" dirty="0" smtClean="0"/>
              <a:t>on functioning of system</a:t>
            </a:r>
            <a:endParaRPr lang="en-GB" dirty="0"/>
          </a:p>
          <a:p>
            <a:pPr marL="164249" indent="-164249">
              <a:buFont typeface="Arial" pitchFamily="34" charset="0"/>
              <a:buChar char="•"/>
            </a:pPr>
            <a:r>
              <a:rPr lang="en-US" dirty="0"/>
              <a:t>Priority	</a:t>
            </a:r>
            <a:r>
              <a:rPr lang="en-US" dirty="0" smtClean="0"/>
              <a:t>= how quickly the business requires fix</a:t>
            </a:r>
            <a:endParaRPr lang="en-US" dirty="0"/>
          </a:p>
          <a:p>
            <a:r>
              <a:rPr lang="en-GB" dirty="0" smtClean="0"/>
              <a:t>Or:</a:t>
            </a:r>
          </a:p>
          <a:p>
            <a:pPr marL="164249" indent="-164249">
              <a:buFont typeface="Arial" pitchFamily="34" charset="0"/>
              <a:buChar char="•"/>
            </a:pPr>
            <a:r>
              <a:rPr lang="en-GB" dirty="0" smtClean="0"/>
              <a:t>Severity	= impact of failure</a:t>
            </a:r>
          </a:p>
          <a:p>
            <a:pPr marL="164249" indent="-164249">
              <a:buFont typeface="Arial" pitchFamily="34" charset="0"/>
              <a:buChar char="•"/>
            </a:pPr>
            <a:r>
              <a:rPr lang="en-US" dirty="0" smtClean="0"/>
              <a:t>Priority	= likelihood of failure</a:t>
            </a:r>
          </a:p>
          <a:p>
            <a:r>
              <a:rPr lang="en-US" dirty="0" smtClean="0"/>
              <a:t>Whatever definitions are used, every test organisation should have clear guidelines on their use.  Some test organisations have incident measures independently assessed by a test manager or defect manager.</a:t>
            </a:r>
            <a:endParaRPr lang="en-GB" dirty="0" smtClean="0"/>
          </a:p>
          <a:p>
            <a:endParaRPr lang="en-GB" dirty="0" smtClean="0"/>
          </a:p>
          <a:p>
            <a:r>
              <a:rPr lang="en-GB" dirty="0" smtClean="0"/>
              <a:t>Most companies will use an automated tool to track this (for example Jira)</a:t>
            </a:r>
          </a:p>
          <a:p>
            <a:endParaRPr lang="en-GB" dirty="0" smtClean="0"/>
          </a:p>
          <a:p>
            <a:r>
              <a:rPr lang="en-GB" dirty="0" smtClean="0"/>
              <a:t>Actions</a:t>
            </a:r>
            <a:r>
              <a:rPr lang="en-GB" baseline="0" dirty="0" smtClean="0"/>
              <a:t> taken by the project team</a:t>
            </a:r>
          </a:p>
          <a:p>
            <a:r>
              <a:rPr lang="en-GB" baseline="0" dirty="0" smtClean="0"/>
              <a:t>- Commentary can be written in Jira to attach to </a:t>
            </a:r>
            <a:r>
              <a:rPr lang="en-GB" baseline="0" smtClean="0"/>
              <a:t>an issue</a:t>
            </a:r>
            <a:endParaRPr lang="en-GB" dirty="0"/>
          </a:p>
        </p:txBody>
      </p:sp>
      <p:sp>
        <p:nvSpPr>
          <p:cNvPr id="6" name="Slide Image Placeholder 5"/>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25040460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Rectangle 3"/>
          <p:cNvSpPr>
            <a:spLocks noGrp="1" noChangeArrowheads="1"/>
          </p:cNvSpPr>
          <p:nvPr>
            <p:ph type="body" idx="1"/>
          </p:nvPr>
        </p:nvSpPr>
        <p:spPr/>
        <p:txBody>
          <a:bodyPr/>
          <a:lstStyle/>
          <a:p>
            <a:r>
              <a:rPr lang="en-GB" dirty="0" smtClean="0"/>
              <a:t>The incident or bug lifecycle is managed using the Status measure on the incident report.</a:t>
            </a:r>
          </a:p>
          <a:p>
            <a:r>
              <a:rPr lang="en-GB" dirty="0" smtClean="0"/>
              <a:t>Possible status values are:</a:t>
            </a:r>
          </a:p>
          <a:p>
            <a:pPr marL="164249" indent="-164249">
              <a:buFont typeface="Arial" pitchFamily="34" charset="0"/>
              <a:buChar char="•"/>
            </a:pPr>
            <a:r>
              <a:rPr lang="en-GB" dirty="0" smtClean="0"/>
              <a:t>Open, assigned, deferred, duplicate, waiting to be fixed, fixed awaiting re-test, closed, re-opened, etc.</a:t>
            </a:r>
          </a:p>
          <a:p>
            <a:r>
              <a:rPr lang="en-GB" dirty="0" smtClean="0"/>
              <a:t>Other status values might indicate that the bug is a pre-existing production defect, that the system works as specified, or that the defect has already been recorded.</a:t>
            </a:r>
          </a:p>
          <a:p>
            <a:r>
              <a:rPr lang="en-GB" dirty="0" smtClean="0"/>
              <a:t>If re-testing shows that the defect has not been successfully removed by the developer, the incident report may be re-opened, rather than being closed.</a:t>
            </a:r>
          </a:p>
          <a:p>
            <a:r>
              <a:rPr lang="en-GB" dirty="0" smtClean="0"/>
              <a:t>During busy test periods, organisations should have frequent meetings (at least once daily) to review the current status of incidents and ensure they are being processed as required.  This should involve the test manager, development manager and possibly project manager and business (user) manager.</a:t>
            </a:r>
          </a:p>
          <a:p>
            <a:endParaRPr lang="en-GB" dirty="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51</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9879695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52</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6" name="Slide Image Placeholder 5"/>
          <p:cNvSpPr>
            <a:spLocks noGrp="1" noRot="1" noChangeAspect="1"/>
          </p:cNvSpPr>
          <p:nvPr>
            <p:ph type="sldImg"/>
          </p:nvPr>
        </p:nvSpPr>
        <p:spPr>
          <a:xfrm>
            <a:off x="592138" y="415925"/>
            <a:ext cx="5241925" cy="3932238"/>
          </a:xfrm>
        </p:spPr>
      </p:sp>
      <p:sp>
        <p:nvSpPr>
          <p:cNvPr id="8" name="Notes Placeholder 7"/>
          <p:cNvSpPr>
            <a:spLocks noGrp="1"/>
          </p:cNvSpPr>
          <p:nvPr>
            <p:ph type="body" idx="1"/>
          </p:nvPr>
        </p:nvSpPr>
        <p:spPr/>
        <p:txBody>
          <a:bodyPr/>
          <a:lstStyle/>
          <a:p>
            <a:r>
              <a:rPr lang="en-GB" dirty="0" smtClean="0"/>
              <a:t>Forms and tools help to ensure consistent recording of incidents.</a:t>
            </a:r>
          </a:p>
          <a:p>
            <a:r>
              <a:rPr lang="en-GB" dirty="0" smtClean="0"/>
              <a:t>Vital to keep control of defects, particularly in big projects.</a:t>
            </a:r>
            <a:endParaRPr lang="en-GB" dirty="0"/>
          </a:p>
        </p:txBody>
      </p:sp>
    </p:spTree>
    <p:extLst>
      <p:ext uri="{BB962C8B-B14F-4D97-AF65-F5344CB8AC3E}">
        <p14:creationId xmlns:p14="http://schemas.microsoft.com/office/powerpoint/2010/main" val="31366909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6" name="Rectangle 3"/>
          <p:cNvSpPr>
            <a:spLocks noGrp="1" noChangeArrowheads="1"/>
          </p:cNvSpPr>
          <p:nvPr>
            <p:ph type="body" idx="1"/>
          </p:nvPr>
        </p:nvSpPr>
        <p:spPr/>
        <p:txBody>
          <a:bodyPr/>
          <a:lstStyle/>
          <a:p>
            <a:r>
              <a:rPr lang="en-GB" dirty="0" smtClean="0"/>
              <a:t>Can be done individually or as pairs. </a:t>
            </a:r>
          </a:p>
          <a:p>
            <a:r>
              <a:rPr lang="en-GB" u="sng" dirty="0" smtClean="0"/>
              <a:t>Suggested missing information</a:t>
            </a:r>
            <a:r>
              <a:rPr lang="en-GB" dirty="0" smtClean="0"/>
              <a:t>:</a:t>
            </a:r>
          </a:p>
          <a:p>
            <a:pPr marL="164249" indent="-164249">
              <a:buFont typeface="Arial" pitchFamily="34" charset="0"/>
              <a:buChar char="•"/>
            </a:pPr>
            <a:r>
              <a:rPr lang="en-GB" dirty="0" smtClean="0"/>
              <a:t>Incident ref</a:t>
            </a:r>
          </a:p>
          <a:p>
            <a:pPr marL="164249" indent="-164249">
              <a:buFont typeface="Arial" pitchFamily="34" charset="0"/>
              <a:buChar char="•"/>
            </a:pPr>
            <a:r>
              <a:rPr lang="en-GB" dirty="0" smtClean="0"/>
              <a:t>Procedure steps</a:t>
            </a:r>
          </a:p>
          <a:p>
            <a:pPr marL="164249" indent="-164249">
              <a:buFont typeface="Arial" pitchFamily="34" charset="0"/>
              <a:buChar char="•"/>
            </a:pPr>
            <a:r>
              <a:rPr lang="en-GB" dirty="0" smtClean="0"/>
              <a:t>Environment details</a:t>
            </a:r>
          </a:p>
          <a:p>
            <a:pPr marL="164249" indent="-164249">
              <a:buFont typeface="Arial" pitchFamily="34" charset="0"/>
              <a:buChar char="•"/>
            </a:pPr>
            <a:r>
              <a:rPr lang="en-GB" dirty="0" smtClean="0"/>
              <a:t>Input data</a:t>
            </a:r>
          </a:p>
          <a:p>
            <a:pPr marL="164249" indent="-164249">
              <a:buFont typeface="Arial" pitchFamily="34" charset="0"/>
              <a:buChar char="•"/>
            </a:pPr>
            <a:r>
              <a:rPr lang="en-GB" dirty="0" smtClean="0"/>
              <a:t>Date &amp; time</a:t>
            </a:r>
          </a:p>
          <a:p>
            <a:pPr marL="164249" indent="-164249">
              <a:buFont typeface="Arial" pitchFamily="34" charset="0"/>
              <a:buChar char="•"/>
            </a:pPr>
            <a:r>
              <a:rPr lang="en-GB" dirty="0" smtClean="0"/>
              <a:t>Previous defect ref (since it happened before)</a:t>
            </a:r>
          </a:p>
          <a:p>
            <a:r>
              <a:rPr lang="en-GB" u="sng" dirty="0" smtClean="0"/>
              <a:t>Information to omit</a:t>
            </a:r>
            <a:r>
              <a:rPr lang="en-GB" dirty="0" smtClean="0"/>
              <a:t>:</a:t>
            </a:r>
          </a:p>
          <a:p>
            <a:pPr marL="164249" indent="-164249">
              <a:buFont typeface="Arial" pitchFamily="34" charset="0"/>
              <a:buChar char="•"/>
            </a:pPr>
            <a:r>
              <a:rPr lang="en-GB" dirty="0" smtClean="0"/>
              <a:t>Emotive language</a:t>
            </a:r>
          </a:p>
          <a:p>
            <a:pPr marL="164249" indent="-164249">
              <a:buFont typeface="Arial" pitchFamily="34" charset="0"/>
              <a:buChar char="•"/>
            </a:pPr>
            <a:r>
              <a:rPr lang="en-GB" dirty="0"/>
              <a:t>R</a:t>
            </a:r>
            <a:r>
              <a:rPr lang="en-GB" dirty="0" smtClean="0"/>
              <a:t>eload base data request</a:t>
            </a:r>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53</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8" name="Slide Image Placeholder 7"/>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8068686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Rectangle 3"/>
          <p:cNvSpPr>
            <a:spLocks noGrp="1" noChangeArrowheads="1"/>
          </p:cNvSpPr>
          <p:nvPr>
            <p:ph type="body" idx="1"/>
          </p:nvPr>
        </p:nvSpPr>
        <p:spPr/>
        <p:txBody>
          <a:bodyPr/>
          <a:lstStyle/>
          <a:p>
            <a:endParaRPr lang="en-GB" dirty="0"/>
          </a:p>
          <a:p>
            <a:pPr algn="ctr"/>
            <a:r>
              <a:rPr lang="en-GB" b="1" dirty="0"/>
              <a:t>CHAPTER </a:t>
            </a:r>
            <a:r>
              <a:rPr lang="en-GB" b="1" dirty="0" smtClean="0"/>
              <a:t>5 </a:t>
            </a:r>
            <a:r>
              <a:rPr lang="en-GB" b="1" dirty="0"/>
              <a:t>PRACTICE EXAM QUESTIONS:  Q1 – </a:t>
            </a:r>
            <a:r>
              <a:rPr lang="en-GB" b="1" dirty="0" smtClean="0"/>
              <a:t>Q24</a:t>
            </a:r>
          </a:p>
          <a:p>
            <a:pPr algn="ctr"/>
            <a:r>
              <a:rPr lang="en-GB" b="1" dirty="0" smtClean="0"/>
              <a:t>Page 203</a:t>
            </a:r>
          </a:p>
          <a:p>
            <a:pPr algn="ctr"/>
            <a:r>
              <a:rPr lang="en-GB" b="1" dirty="0" smtClean="0"/>
              <a:t>Need</a:t>
            </a:r>
            <a:r>
              <a:rPr lang="en-GB" b="1" baseline="0" dirty="0" smtClean="0"/>
              <a:t> 16 to Pass</a:t>
            </a:r>
            <a:endParaRPr lang="en-GB" b="1" dirty="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54</a:t>
            </a:fld>
            <a:endParaRPr lang="en-GB" dirty="0"/>
          </a:p>
        </p:txBody>
      </p:sp>
      <p:sp>
        <p:nvSpPr>
          <p:cNvPr id="3" name="Header Placeholder 2"/>
          <p:cNvSpPr>
            <a:spLocks noGrp="1"/>
          </p:cNvSpPr>
          <p:nvPr>
            <p:ph type="hdr" sz="quarter" idx="11"/>
          </p:nvPr>
        </p:nvSpPr>
        <p:spPr/>
        <p:txBody>
          <a:bodyPr/>
          <a:lstStyle/>
          <a:p>
            <a:r>
              <a:rPr lang="en-US" dirty="0" smtClean="0"/>
              <a:t>05 Test Management</a:t>
            </a:r>
            <a:endParaRPr lang="en-US" dirty="0"/>
          </a:p>
        </p:txBody>
      </p:sp>
      <p:sp>
        <p:nvSpPr>
          <p:cNvPr id="24" name="Slide Image Placeholder 23"/>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1806181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6</a:t>
            </a:fld>
            <a:endParaRPr lang="en-GB" dirty="0"/>
          </a:p>
        </p:txBody>
      </p:sp>
      <p:sp>
        <p:nvSpPr>
          <p:cNvPr id="8" name="Header Placeholder 7"/>
          <p:cNvSpPr>
            <a:spLocks noGrp="1"/>
          </p:cNvSpPr>
          <p:nvPr>
            <p:ph type="hdr" sz="quarter" idx="11"/>
          </p:nvPr>
        </p:nvSpPr>
        <p:spPr/>
        <p:txBody>
          <a:bodyPr/>
          <a:lstStyle/>
          <a:p>
            <a:r>
              <a:rPr lang="en-US" dirty="0" smtClean="0"/>
              <a:t>05 Test Management</a:t>
            </a:r>
            <a:endParaRPr lang="en-US" dirty="0"/>
          </a:p>
        </p:txBody>
      </p:sp>
      <p:sp>
        <p:nvSpPr>
          <p:cNvPr id="11" name="Slide Image Placeholder 10"/>
          <p:cNvSpPr>
            <a:spLocks noGrp="1" noRot="1" noChangeAspect="1"/>
          </p:cNvSpPr>
          <p:nvPr>
            <p:ph type="sldImg"/>
          </p:nvPr>
        </p:nvSpPr>
        <p:spPr>
          <a:xfrm>
            <a:off x="592138" y="415925"/>
            <a:ext cx="5241925" cy="3932238"/>
          </a:xfrm>
        </p:spPr>
      </p:sp>
      <p:sp>
        <p:nvSpPr>
          <p:cNvPr id="12" name="Notes Placeholder 1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68754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People don’t find this easy, start them off to get the right level of task. </a:t>
            </a:r>
            <a:endParaRPr lang="en-GB" dirty="0" smtClean="0"/>
          </a:p>
          <a:p>
            <a:r>
              <a:rPr lang="en-GB" dirty="0" smtClean="0">
                <a:latin typeface="Arial" charset="0"/>
                <a:cs typeface="Arial" charset="0"/>
              </a:rPr>
              <a:t>Clarify </a:t>
            </a:r>
            <a:r>
              <a:rPr lang="en-GB" dirty="0">
                <a:latin typeface="Arial" charset="0"/>
                <a:cs typeface="Arial" charset="0"/>
              </a:rPr>
              <a:t>what is Test Leader</a:t>
            </a:r>
            <a:r>
              <a:rPr lang="en-GB" dirty="0" smtClean="0">
                <a:latin typeface="Arial" charset="0"/>
                <a:cs typeface="Arial" charset="0"/>
              </a:rPr>
              <a:t>? </a:t>
            </a:r>
          </a:p>
          <a:p>
            <a:r>
              <a:rPr lang="en-GB" dirty="0" smtClean="0"/>
              <a:t>Sometimes </a:t>
            </a:r>
            <a:r>
              <a:rPr lang="en-GB" dirty="0"/>
              <a:t>the test leader is called a test manager or test coordinator. </a:t>
            </a:r>
            <a:endParaRPr lang="en-GB" dirty="0" smtClean="0"/>
          </a:p>
          <a:p>
            <a:r>
              <a:rPr lang="en-GB" dirty="0" smtClean="0"/>
              <a:t>The </a:t>
            </a:r>
            <a:r>
              <a:rPr lang="en-GB" dirty="0"/>
              <a:t>role of the test </a:t>
            </a:r>
            <a:r>
              <a:rPr lang="en-GB" dirty="0" smtClean="0"/>
              <a:t>leader may </a:t>
            </a:r>
            <a:r>
              <a:rPr lang="en-GB" dirty="0"/>
              <a:t>be performed by a project manager, a development manager, a quality assurance manager </a:t>
            </a:r>
            <a:r>
              <a:rPr lang="en-GB" dirty="0" smtClean="0"/>
              <a:t>or the </a:t>
            </a:r>
            <a:r>
              <a:rPr lang="en-GB" dirty="0"/>
              <a:t>manager of a test group. </a:t>
            </a:r>
            <a:endParaRPr lang="en-GB" dirty="0" smtClean="0"/>
          </a:p>
          <a:p>
            <a:r>
              <a:rPr lang="en-GB" dirty="0" smtClean="0"/>
              <a:t>In </a:t>
            </a:r>
            <a:r>
              <a:rPr lang="en-GB" dirty="0"/>
              <a:t>larger projects two positions may exist: test leader and </a:t>
            </a:r>
            <a:r>
              <a:rPr lang="en-GB" dirty="0" smtClean="0"/>
              <a:t>test manager</a:t>
            </a:r>
            <a:r>
              <a:rPr lang="en-US" dirty="0" smtClean="0">
                <a:latin typeface="Arial" charset="0"/>
                <a:cs typeface="Arial" charset="0"/>
              </a:rPr>
              <a:t>.</a:t>
            </a:r>
            <a:endParaRPr lang="en-GB" dirty="0"/>
          </a:p>
          <a:p>
            <a:r>
              <a:rPr lang="en-GB" dirty="0" smtClean="0"/>
              <a:t>Typically </a:t>
            </a:r>
            <a:r>
              <a:rPr lang="en-GB" dirty="0"/>
              <a:t>the test leader plans, monitors and controls the testing activities and </a:t>
            </a:r>
            <a:r>
              <a:rPr lang="en-GB" dirty="0" smtClean="0"/>
              <a:t>tasks.</a:t>
            </a:r>
          </a:p>
          <a:p>
            <a:r>
              <a:rPr lang="en-US" dirty="0" smtClean="0">
                <a:latin typeface="Arial" charset="0"/>
                <a:cs typeface="Arial" charset="0"/>
              </a:rPr>
              <a:t>Nature </a:t>
            </a:r>
            <a:r>
              <a:rPr lang="en-US" dirty="0">
                <a:latin typeface="Arial" charset="0"/>
                <a:cs typeface="Arial" charset="0"/>
              </a:rPr>
              <a:t>of tasks is v similar to a project manager, but the bases of estimating, monitoring are different.</a:t>
            </a:r>
          </a:p>
          <a:p>
            <a:endParaRPr lang="en-GB" dirty="0"/>
          </a:p>
        </p:txBody>
      </p:sp>
      <p:sp>
        <p:nvSpPr>
          <p:cNvPr id="4" name="Slide Number Placeholder 3"/>
          <p:cNvSpPr>
            <a:spLocks noGrp="1"/>
          </p:cNvSpPr>
          <p:nvPr>
            <p:ph type="sldNum" sz="quarter" idx="10"/>
          </p:nvPr>
        </p:nvSpPr>
        <p:spPr/>
        <p:txBody>
          <a:bodyPr/>
          <a:lstStyle/>
          <a:p>
            <a:r>
              <a:rPr lang="en-GB" dirty="0" smtClean="0"/>
              <a:t>Page </a:t>
            </a:r>
            <a:fld id="{5C215262-89AC-4055-B138-C39815649F49}" type="slidenum">
              <a:rPr lang="en-GB" smtClean="0"/>
              <a:pPr/>
              <a:t>7</a:t>
            </a:fld>
            <a:endParaRPr lang="en-GB" dirty="0"/>
          </a:p>
        </p:txBody>
      </p:sp>
      <p:sp>
        <p:nvSpPr>
          <p:cNvPr id="5" name="Header Placeholder 4"/>
          <p:cNvSpPr>
            <a:spLocks noGrp="1"/>
          </p:cNvSpPr>
          <p:nvPr>
            <p:ph type="hdr" sz="quarter" idx="11"/>
          </p:nvPr>
        </p:nvSpPr>
        <p:spPr/>
        <p:txBody>
          <a:bodyPr/>
          <a:lstStyle/>
          <a:p>
            <a:r>
              <a:rPr lang="en-US" dirty="0" smtClean="0"/>
              <a:t>05 Test Management</a:t>
            </a:r>
            <a:endParaRPr lang="en-US" dirty="0"/>
          </a:p>
        </p:txBody>
      </p:sp>
      <p:sp>
        <p:nvSpPr>
          <p:cNvPr id="9" name="Slide Image Placeholder 8"/>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1974666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04101" y="4544106"/>
            <a:ext cx="5817300" cy="4950939"/>
          </a:xfrm>
        </p:spPr>
        <p:txBody>
          <a:bodyPr/>
          <a:lstStyle/>
          <a:p>
            <a:r>
              <a:rPr lang="en-GB" dirty="0" smtClean="0"/>
              <a:t>Typical test leader tasks may include:</a:t>
            </a:r>
          </a:p>
          <a:p>
            <a:pPr marL="164249" indent="-164249">
              <a:spcBef>
                <a:spcPts val="0"/>
              </a:spcBef>
              <a:buFont typeface="Arial" pitchFamily="34" charset="0"/>
              <a:buChar char="•"/>
            </a:pPr>
            <a:r>
              <a:rPr lang="en-GB" dirty="0" smtClean="0"/>
              <a:t>Coordinate the test strategy and plan with project managers and others.</a:t>
            </a:r>
          </a:p>
          <a:p>
            <a:pPr marL="164249" indent="-164249">
              <a:spcBef>
                <a:spcPts val="0"/>
              </a:spcBef>
              <a:buFont typeface="Arial" pitchFamily="34" charset="0"/>
              <a:buChar char="•"/>
            </a:pPr>
            <a:r>
              <a:rPr lang="en-GB" dirty="0" smtClean="0"/>
              <a:t>Write or review a test strategy for the project, and test policy for the organization.</a:t>
            </a:r>
          </a:p>
          <a:p>
            <a:pPr marL="164249" indent="-164249">
              <a:spcBef>
                <a:spcPts val="0"/>
              </a:spcBef>
              <a:buFont typeface="Arial" pitchFamily="34" charset="0"/>
              <a:buChar char="•"/>
            </a:pPr>
            <a:r>
              <a:rPr lang="en-GB" dirty="0" smtClean="0"/>
              <a:t>Contribute the testing perspective to other project activities, such as integration planning.</a:t>
            </a:r>
          </a:p>
          <a:p>
            <a:pPr marL="164249" indent="-164249">
              <a:spcBef>
                <a:spcPts val="0"/>
              </a:spcBef>
              <a:buFont typeface="Arial" pitchFamily="34" charset="0"/>
              <a:buChar char="•"/>
            </a:pPr>
            <a:r>
              <a:rPr lang="en-GB" dirty="0" smtClean="0"/>
              <a:t>Plan the tests – considering the context and understanding the test objectives and risks – including selecting test approaches, estimating the time, effort and cost of testing, acquiring resources, defining test levels, cycles, and planning incident management.</a:t>
            </a:r>
          </a:p>
          <a:p>
            <a:pPr marL="164249" indent="-164249">
              <a:spcBef>
                <a:spcPts val="0"/>
              </a:spcBef>
              <a:buFont typeface="Arial" pitchFamily="34" charset="0"/>
              <a:buChar char="•"/>
            </a:pPr>
            <a:r>
              <a:rPr lang="en-GB" dirty="0" smtClean="0"/>
              <a:t>Initiate the specification, preparation, implementation and execution of tests, monitor the test results and check the exit criteria.</a:t>
            </a:r>
          </a:p>
          <a:p>
            <a:pPr marL="164249" indent="-164249">
              <a:spcBef>
                <a:spcPts val="0"/>
              </a:spcBef>
              <a:buFont typeface="Arial" pitchFamily="34" charset="0"/>
              <a:buChar char="•"/>
            </a:pPr>
            <a:r>
              <a:rPr lang="en-GB" dirty="0" smtClean="0"/>
              <a:t>Adapt planning based on test results and progress (sometimes documented in status reports) and take any action necessary to compensate for problems.</a:t>
            </a:r>
          </a:p>
          <a:p>
            <a:pPr marL="164249" indent="-164249">
              <a:spcBef>
                <a:spcPts val="0"/>
              </a:spcBef>
              <a:buFont typeface="Arial" pitchFamily="34" charset="0"/>
              <a:buChar char="•"/>
            </a:pPr>
            <a:r>
              <a:rPr lang="en-GB" dirty="0" smtClean="0"/>
              <a:t>Set up adequate configuration management of testware for traceability.</a:t>
            </a:r>
          </a:p>
          <a:p>
            <a:pPr marL="164249" indent="-164249">
              <a:spcBef>
                <a:spcPts val="0"/>
              </a:spcBef>
              <a:buFont typeface="Arial" pitchFamily="34" charset="0"/>
              <a:buChar char="•"/>
            </a:pPr>
            <a:r>
              <a:rPr lang="en-GB" dirty="0" smtClean="0"/>
              <a:t>Introduce suitable metrics for measuring test progress and evaluating the quality of the testing and the product.</a:t>
            </a:r>
          </a:p>
          <a:p>
            <a:pPr marL="164249" indent="-164249">
              <a:spcBef>
                <a:spcPts val="0"/>
              </a:spcBef>
              <a:buFont typeface="Arial" pitchFamily="34" charset="0"/>
              <a:buChar char="•"/>
            </a:pPr>
            <a:r>
              <a:rPr lang="en-GB" dirty="0" smtClean="0"/>
              <a:t>Decide what should be automated, to what degree, and how.</a:t>
            </a:r>
          </a:p>
          <a:p>
            <a:pPr marL="164249" indent="-164249">
              <a:spcBef>
                <a:spcPts val="0"/>
              </a:spcBef>
              <a:buFont typeface="Arial" pitchFamily="34" charset="0"/>
              <a:buChar char="•"/>
            </a:pPr>
            <a:r>
              <a:rPr lang="en-GB" dirty="0" smtClean="0"/>
              <a:t>Select tools to support testing and organize any training in tool use for testers.</a:t>
            </a:r>
          </a:p>
          <a:p>
            <a:pPr marL="164249" indent="-164249">
              <a:spcBef>
                <a:spcPts val="0"/>
              </a:spcBef>
              <a:buFont typeface="Arial" pitchFamily="34" charset="0"/>
              <a:buChar char="•"/>
            </a:pPr>
            <a:r>
              <a:rPr lang="en-GB" dirty="0" smtClean="0"/>
              <a:t>Decide about the implementation of the test environment.</a:t>
            </a:r>
          </a:p>
          <a:p>
            <a:pPr marL="164249" indent="-164249">
              <a:spcBef>
                <a:spcPts val="0"/>
              </a:spcBef>
              <a:buFont typeface="Arial" pitchFamily="34" charset="0"/>
              <a:buChar char="•"/>
            </a:pPr>
            <a:r>
              <a:rPr lang="en-GB" dirty="0" smtClean="0"/>
              <a:t>Write test summary reports based on the information gathered during testing.</a:t>
            </a:r>
          </a:p>
          <a:p>
            <a:endParaRPr lang="en-GB" dirty="0" smtClean="0"/>
          </a:p>
          <a:p>
            <a:r>
              <a:rPr lang="en-GB" dirty="0" smtClean="0"/>
              <a:t>May be using a development team to make your </a:t>
            </a:r>
            <a:r>
              <a:rPr lang="en-GB" dirty="0" err="1" smtClean="0"/>
              <a:t>envrironment</a:t>
            </a:r>
            <a:endParaRPr lang="en-GB" dirty="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8</a:t>
            </a:fld>
            <a:endParaRPr lang="en-GB" dirty="0"/>
          </a:p>
        </p:txBody>
      </p:sp>
      <p:sp>
        <p:nvSpPr>
          <p:cNvPr id="8" name="Header Placeholder 7"/>
          <p:cNvSpPr>
            <a:spLocks noGrp="1"/>
          </p:cNvSpPr>
          <p:nvPr>
            <p:ph type="hdr" sz="quarter" idx="11"/>
          </p:nvPr>
        </p:nvSpPr>
        <p:spPr/>
        <p:txBody>
          <a:bodyPr/>
          <a:lstStyle/>
          <a:p>
            <a:r>
              <a:rPr lang="en-US" dirty="0" smtClean="0"/>
              <a:t>05 Test Management</a:t>
            </a:r>
            <a:endParaRPr lang="en-US" dirty="0"/>
          </a:p>
        </p:txBody>
      </p:sp>
      <p:sp>
        <p:nvSpPr>
          <p:cNvPr id="12" name="Slide Image Placeholder 11"/>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1309230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31101" y="4445000"/>
            <a:ext cx="5563300" cy="5308600"/>
          </a:xfrm>
        </p:spPr>
        <p:txBody>
          <a:bodyPr/>
          <a:lstStyle/>
          <a:p>
            <a:r>
              <a:rPr lang="en-GB" dirty="0"/>
              <a:t>Typical tester tasks may include:</a:t>
            </a:r>
          </a:p>
          <a:p>
            <a:pPr marL="164249" indent="-164249">
              <a:spcBef>
                <a:spcPts val="0"/>
              </a:spcBef>
              <a:buFont typeface="Arial" pitchFamily="34" charset="0"/>
              <a:buChar char="•"/>
            </a:pPr>
            <a:r>
              <a:rPr lang="en-GB" dirty="0" smtClean="0"/>
              <a:t>Review </a:t>
            </a:r>
            <a:r>
              <a:rPr lang="en-GB" dirty="0"/>
              <a:t>and contribute to test plans</a:t>
            </a:r>
          </a:p>
          <a:p>
            <a:pPr marL="164249" indent="-164249">
              <a:spcBef>
                <a:spcPts val="0"/>
              </a:spcBef>
              <a:buFont typeface="Arial" pitchFamily="34" charset="0"/>
              <a:buChar char="•"/>
            </a:pPr>
            <a:r>
              <a:rPr lang="en-GB" dirty="0" smtClean="0"/>
              <a:t>Analyze</a:t>
            </a:r>
            <a:r>
              <a:rPr lang="en-GB" dirty="0"/>
              <a:t>, review and assess user requirements, </a:t>
            </a:r>
            <a:r>
              <a:rPr lang="en-GB" dirty="0" smtClean="0"/>
              <a:t>specs </a:t>
            </a:r>
            <a:r>
              <a:rPr lang="en-GB" dirty="0"/>
              <a:t>and models for testability</a:t>
            </a:r>
          </a:p>
          <a:p>
            <a:pPr marL="164249" indent="-164249">
              <a:spcBef>
                <a:spcPts val="0"/>
              </a:spcBef>
              <a:buFont typeface="Arial" pitchFamily="34" charset="0"/>
              <a:buChar char="•"/>
            </a:pPr>
            <a:r>
              <a:rPr lang="en-GB" dirty="0" smtClean="0"/>
              <a:t>Create </a:t>
            </a:r>
            <a:r>
              <a:rPr lang="en-GB" dirty="0"/>
              <a:t>test specifications</a:t>
            </a:r>
          </a:p>
          <a:p>
            <a:pPr marL="164249" indent="-164249">
              <a:spcBef>
                <a:spcPts val="0"/>
              </a:spcBef>
              <a:buFont typeface="Arial" pitchFamily="34" charset="0"/>
              <a:buChar char="•"/>
            </a:pPr>
            <a:r>
              <a:rPr lang="en-GB" dirty="0" smtClean="0"/>
              <a:t>Set </a:t>
            </a:r>
            <a:r>
              <a:rPr lang="en-GB" dirty="0"/>
              <a:t>up the test environment (often coordinating with system administration and </a:t>
            </a:r>
            <a:r>
              <a:rPr lang="en-GB" dirty="0" smtClean="0"/>
              <a:t>network management</a:t>
            </a:r>
            <a:r>
              <a:rPr lang="en-GB" dirty="0"/>
              <a:t>)</a:t>
            </a:r>
          </a:p>
          <a:p>
            <a:pPr marL="164249" indent="-164249">
              <a:spcBef>
                <a:spcPts val="0"/>
              </a:spcBef>
              <a:buFont typeface="Arial" pitchFamily="34" charset="0"/>
              <a:buChar char="•"/>
            </a:pPr>
            <a:r>
              <a:rPr lang="en-GB" dirty="0" smtClean="0"/>
              <a:t>Prepare </a:t>
            </a:r>
            <a:r>
              <a:rPr lang="en-GB" dirty="0"/>
              <a:t>and acquire test data</a:t>
            </a:r>
          </a:p>
          <a:p>
            <a:pPr marL="164249" indent="-164249">
              <a:spcBef>
                <a:spcPts val="0"/>
              </a:spcBef>
              <a:buFont typeface="Arial" pitchFamily="34" charset="0"/>
              <a:buChar char="•"/>
            </a:pPr>
            <a:r>
              <a:rPr lang="en-GB" dirty="0" smtClean="0"/>
              <a:t>Implement </a:t>
            </a:r>
            <a:r>
              <a:rPr lang="en-GB" dirty="0"/>
              <a:t>tests on all test levels, execute and log the tests, evaluate the results and </a:t>
            </a:r>
            <a:r>
              <a:rPr lang="en-GB" dirty="0" smtClean="0"/>
              <a:t>document the </a:t>
            </a:r>
            <a:r>
              <a:rPr lang="en-GB" dirty="0"/>
              <a:t>deviations from expected results</a:t>
            </a:r>
          </a:p>
          <a:p>
            <a:pPr marL="164249" indent="-164249">
              <a:spcBef>
                <a:spcPts val="0"/>
              </a:spcBef>
              <a:buFont typeface="Arial" pitchFamily="34" charset="0"/>
              <a:buChar char="•"/>
            </a:pPr>
            <a:r>
              <a:rPr lang="en-GB" dirty="0" smtClean="0"/>
              <a:t>Use </a:t>
            </a:r>
            <a:r>
              <a:rPr lang="en-GB" dirty="0"/>
              <a:t>test administration or management tools and test monitoring tools as required</a:t>
            </a:r>
          </a:p>
          <a:p>
            <a:pPr marL="164249" indent="-164249">
              <a:spcBef>
                <a:spcPts val="0"/>
              </a:spcBef>
              <a:buFont typeface="Arial" pitchFamily="34" charset="0"/>
              <a:buChar char="•"/>
            </a:pPr>
            <a:r>
              <a:rPr lang="en-GB" dirty="0" smtClean="0"/>
              <a:t>Automate </a:t>
            </a:r>
            <a:r>
              <a:rPr lang="en-GB" dirty="0"/>
              <a:t>tests </a:t>
            </a:r>
            <a:r>
              <a:rPr lang="en-GB" dirty="0" smtClean="0"/>
              <a:t>(supported </a:t>
            </a:r>
            <a:r>
              <a:rPr lang="en-GB" dirty="0"/>
              <a:t>by a developer or a test automation expert)</a:t>
            </a:r>
          </a:p>
          <a:p>
            <a:pPr marL="164249" indent="-164249">
              <a:spcBef>
                <a:spcPts val="0"/>
              </a:spcBef>
              <a:buFont typeface="Arial" pitchFamily="34" charset="0"/>
              <a:buChar char="•"/>
            </a:pPr>
            <a:r>
              <a:rPr lang="en-GB" dirty="0" smtClean="0"/>
              <a:t>Measure </a:t>
            </a:r>
            <a:r>
              <a:rPr lang="en-GB" dirty="0"/>
              <a:t>performance of components and systems (if applicable)</a:t>
            </a:r>
          </a:p>
          <a:p>
            <a:pPr marL="164249" indent="-164249">
              <a:spcBef>
                <a:spcPts val="0"/>
              </a:spcBef>
              <a:buFont typeface="Arial" pitchFamily="34" charset="0"/>
              <a:buChar char="•"/>
            </a:pPr>
            <a:r>
              <a:rPr lang="en-GB" dirty="0" smtClean="0"/>
              <a:t>Review </a:t>
            </a:r>
            <a:r>
              <a:rPr lang="en-GB" dirty="0"/>
              <a:t>tests developed by others</a:t>
            </a:r>
            <a:endParaRPr lang="en-GB" dirty="0" smtClean="0"/>
          </a:p>
          <a:p>
            <a:r>
              <a:rPr lang="en-GB" dirty="0" smtClean="0"/>
              <a:t>People who work on test analysis, test design, specific test types or test automation may be specialists in these roles. Depending on the test level and the risks related to the product and the project, different people may take over the role of tester, keeping some degree of independence.</a:t>
            </a:r>
          </a:p>
          <a:p>
            <a:r>
              <a:rPr lang="en-GB" dirty="0" smtClean="0"/>
              <a:t>Typically testers at the component and integration level would be developers, testers at the acceptance test level would be business experts and users, and testers for operational acceptance testing would be operators.</a:t>
            </a:r>
          </a:p>
          <a:p>
            <a:endParaRPr lang="en-GB" dirty="0" smtClean="0"/>
          </a:p>
          <a:p>
            <a:endParaRPr lang="en-GB" dirty="0" smtClean="0"/>
          </a:p>
          <a:p>
            <a:endParaRPr lang="en-GB" dirty="0"/>
          </a:p>
        </p:txBody>
      </p:sp>
      <p:sp>
        <p:nvSpPr>
          <p:cNvPr id="2" name="Slide Number Placeholder 1"/>
          <p:cNvSpPr>
            <a:spLocks noGrp="1"/>
          </p:cNvSpPr>
          <p:nvPr>
            <p:ph type="sldNum" sz="quarter" idx="10"/>
          </p:nvPr>
        </p:nvSpPr>
        <p:spPr/>
        <p:txBody>
          <a:bodyPr/>
          <a:lstStyle/>
          <a:p>
            <a:r>
              <a:rPr lang="en-GB" dirty="0" smtClean="0"/>
              <a:t>Page </a:t>
            </a:r>
            <a:fld id="{5C215262-89AC-4055-B138-C39815649F49}" type="slidenum">
              <a:rPr lang="en-GB" smtClean="0"/>
              <a:pPr/>
              <a:t>9</a:t>
            </a:fld>
            <a:endParaRPr lang="en-GB" dirty="0"/>
          </a:p>
        </p:txBody>
      </p:sp>
      <p:sp>
        <p:nvSpPr>
          <p:cNvPr id="8" name="Header Placeholder 7"/>
          <p:cNvSpPr>
            <a:spLocks noGrp="1"/>
          </p:cNvSpPr>
          <p:nvPr>
            <p:ph type="hdr" sz="quarter" idx="11"/>
          </p:nvPr>
        </p:nvSpPr>
        <p:spPr/>
        <p:txBody>
          <a:bodyPr/>
          <a:lstStyle/>
          <a:p>
            <a:r>
              <a:rPr lang="en-US" dirty="0" smtClean="0"/>
              <a:t>05 Test Management</a:t>
            </a:r>
            <a:endParaRPr lang="en-US" dirty="0"/>
          </a:p>
        </p:txBody>
      </p:sp>
      <p:sp>
        <p:nvSpPr>
          <p:cNvPr id="12" name="Slide Image Placeholder 11"/>
          <p:cNvSpPr>
            <a:spLocks noGrp="1" noRot="1" noChangeAspect="1"/>
          </p:cNvSpPr>
          <p:nvPr>
            <p:ph type="sldImg"/>
          </p:nvPr>
        </p:nvSpPr>
        <p:spPr>
          <a:xfrm>
            <a:off x="592138" y="415925"/>
            <a:ext cx="5241925" cy="3932238"/>
          </a:xfrm>
        </p:spPr>
      </p:sp>
    </p:spTree>
    <p:extLst>
      <p:ext uri="{BB962C8B-B14F-4D97-AF65-F5344CB8AC3E}">
        <p14:creationId xmlns:p14="http://schemas.microsoft.com/office/powerpoint/2010/main" val="39235516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41"/>
            <a:ext cx="9144000" cy="1775961"/>
          </a:xfrm>
          <a:prstGeom prst="rect">
            <a:avLst/>
          </a:prstGeom>
        </p:spPr>
      </p:pic>
      <p:sp>
        <p:nvSpPr>
          <p:cNvPr id="2" name="Title 1"/>
          <p:cNvSpPr>
            <a:spLocks noGrp="1"/>
          </p:cNvSpPr>
          <p:nvPr>
            <p:ph type="ctrTitle"/>
          </p:nvPr>
        </p:nvSpPr>
        <p:spPr>
          <a:xfrm>
            <a:off x="428600" y="2130433"/>
            <a:ext cx="8286808" cy="1470025"/>
          </a:xfrm>
        </p:spPr>
        <p:txBody>
          <a:bodyPr>
            <a:normAutofit/>
          </a:bodyPr>
          <a:lstStyle>
            <a:lvl1pPr marL="0" indent="0" algn="ctr">
              <a:spcBef>
                <a:spcPts val="0"/>
              </a:spcBef>
              <a:defRPr sz="3600">
                <a:solidFill>
                  <a:srgbClr val="0070C0"/>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spcBef>
                <a:spcPts val="0"/>
              </a:spcBef>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rcRect l="47414"/>
          <a:stretch>
            <a:fillRect/>
          </a:stretch>
        </p:blipFill>
        <p:spPr>
          <a:xfrm>
            <a:off x="670560" y="785794"/>
            <a:ext cx="743712" cy="707136"/>
          </a:xfrm>
          <a:prstGeom prst="rect">
            <a:avLst/>
          </a:prstGeom>
        </p:spPr>
      </p:pic>
    </p:spTree>
    <p:extLst>
      <p:ext uri="{BB962C8B-B14F-4D97-AF65-F5344CB8AC3E}">
        <p14:creationId xmlns:p14="http://schemas.microsoft.com/office/powerpoint/2010/main" val="29827328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80000" y="1080000"/>
            <a:ext cx="8820000" cy="5400000"/>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itle 4"/>
          <p:cNvSpPr>
            <a:spLocks noGrp="1"/>
          </p:cNvSpPr>
          <p:nvPr>
            <p:ph type="title"/>
          </p:nvPr>
        </p:nvSpPr>
        <p:spPr>
          <a:xfrm>
            <a:off x="142844" y="360000"/>
            <a:ext cx="8786874" cy="500400"/>
          </a:xfrm>
        </p:spPr>
        <p:txBody>
          <a:bodyPr vert="horz" lIns="91440" tIns="45720" rIns="91440" bIns="45720" rtlCol="0">
            <a:normAutofit/>
          </a:bodyPr>
          <a:lstStyle>
            <a:lvl1pPr marL="0" indent="0">
              <a:spcBef>
                <a:spcPts val="0"/>
              </a:spcBef>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dirty="0" smtClean="0"/>
              <a:t>Click to edit Master title style</a:t>
            </a:r>
            <a:endParaRPr lang="en-GB" dirty="0"/>
          </a:p>
        </p:txBody>
      </p:sp>
      <p:sp>
        <p:nvSpPr>
          <p:cNvPr id="6" name="Slide Number Placeholder 5"/>
          <p:cNvSpPr txBox="1">
            <a:spLocks/>
          </p:cNvSpPr>
          <p:nvPr userDrawn="1"/>
        </p:nvSpPr>
        <p:spPr>
          <a:xfrm>
            <a:off x="6796118" y="6480000"/>
            <a:ext cx="2133600" cy="360000"/>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8071665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8"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marL="0" indent="0">
              <a:spcBef>
                <a:spcPts val="0"/>
              </a:spcBef>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dirty="0" smtClean="0"/>
              <a:t>Click to edit Master title style</a:t>
            </a:r>
            <a:endParaRPr lang="en-GB" dirty="0"/>
          </a:p>
        </p:txBody>
      </p:sp>
      <p:sp>
        <p:nvSpPr>
          <p:cNvPr id="6" name="Slide Number Placeholder 5"/>
          <p:cNvSpPr txBox="1">
            <a:spLocks/>
          </p:cNvSpPr>
          <p:nvPr userDrawn="1"/>
        </p:nvSpPr>
        <p:spPr>
          <a:xfrm>
            <a:off x="6796118" y="6492907"/>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3742665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7"/>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smtClean="0">
                <a:solidFill>
                  <a:srgbClr val="0070C0"/>
                </a:solidFill>
                <a:latin typeface="Arial" pitchFamily="34" charset="0"/>
                <a:cs typeface="Arial" pitchFamily="34" charset="0"/>
              </a:rPr>
              <a:t>	STF-2 v6.3</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600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80000" y="1080000"/>
            <a:ext cx="8820000" cy="5400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60000"/>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13723956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Lst>
  <p:timing>
    <p:tnLst>
      <p:par>
        <p:cTn id="1" dur="indefinite" restart="never" nodeType="tmRoot"/>
      </p:par>
    </p:tnLst>
  </p:timing>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BCS/ISTQB</a:t>
            </a:r>
            <a:r>
              <a:rPr lang="en-GB" sz="3200" baseline="30000" dirty="0" smtClean="0">
                <a:latin typeface="Arial"/>
                <a:cs typeface="Arial"/>
              </a:rPr>
              <a:t>®</a:t>
            </a:r>
            <a:r>
              <a:rPr lang="en-GB" dirty="0" smtClean="0"/>
              <a:t> Software Testing Foundation</a:t>
            </a:r>
          </a:p>
        </p:txBody>
      </p:sp>
      <p:sp>
        <p:nvSpPr>
          <p:cNvPr id="4099" name="Rectangle 3"/>
          <p:cNvSpPr>
            <a:spLocks noGrp="1" noChangeArrowheads="1"/>
          </p:cNvSpPr>
          <p:nvPr>
            <p:ph type="subTitle" idx="1"/>
          </p:nvPr>
        </p:nvSpPr>
        <p:spPr>
          <a:noFill/>
        </p:spPr>
        <p:txBody>
          <a:bodyPr/>
          <a:lstStyle/>
          <a:p>
            <a:pPr marL="0" indent="0">
              <a:buFontTx/>
              <a:buNone/>
            </a:pPr>
            <a:r>
              <a:rPr lang="en-GB" dirty="0" smtClean="0"/>
              <a:t>     05 Test Management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sz="quarter" idx="15"/>
          </p:nvPr>
        </p:nvSpPr>
        <p:spPr/>
        <p:txBody>
          <a:bodyPr/>
          <a:lstStyle/>
          <a:p>
            <a:pPr marL="0" indent="0">
              <a:buNone/>
            </a:pPr>
            <a:r>
              <a:rPr lang="en-GB" dirty="0" smtClean="0"/>
              <a:t>Learning Objectives:</a:t>
            </a:r>
          </a:p>
          <a:p>
            <a:r>
              <a:rPr lang="en-GB" dirty="0" smtClean="0"/>
              <a:t>Recognise the different levels and objectives of test planning (K1)</a:t>
            </a:r>
          </a:p>
          <a:p>
            <a:r>
              <a:rPr lang="en-GB" dirty="0" smtClean="0"/>
              <a:t>Summarise the purpose and content of the test plan, test design specification and test procedure documents according to the ‘Standard for Software Test Documentation’ (IEEE </a:t>
            </a:r>
            <a:r>
              <a:rPr lang="en-GB" dirty="0" err="1" smtClean="0"/>
              <a:t>Std</a:t>
            </a:r>
            <a:r>
              <a:rPr lang="en-GB" dirty="0" smtClean="0"/>
              <a:t> 829-1998) (K2)</a:t>
            </a:r>
          </a:p>
          <a:p>
            <a:r>
              <a:rPr lang="en-US" dirty="0" smtClean="0"/>
              <a:t>Differentiate between conceptually different test approaches, such as analytical, model-based, methodical, process/standard compliant, dynamic/heuristic, consultative and regression averse (K2)</a:t>
            </a:r>
            <a:endParaRPr lang="en-GB" dirty="0" smtClean="0"/>
          </a:p>
          <a:p>
            <a:r>
              <a:rPr lang="en-GB" dirty="0" smtClean="0"/>
              <a:t>Differentiate between the subject of test planning for a system and scheduling test execution (K2)</a:t>
            </a:r>
          </a:p>
          <a:p>
            <a:r>
              <a:rPr lang="en-GB" dirty="0" smtClean="0"/>
              <a:t>Write a test execution schedule for a given set of test cases, considering prioritisation, and technical and logical dependencies (K3)</a:t>
            </a:r>
          </a:p>
          <a:p>
            <a:r>
              <a:rPr lang="en-GB" dirty="0" smtClean="0"/>
              <a:t>List test preparation and execution activities that should be considered during test planning (K1)</a:t>
            </a:r>
          </a:p>
        </p:txBody>
      </p:sp>
      <p:sp>
        <p:nvSpPr>
          <p:cNvPr id="15362" name="Rectangle 4"/>
          <p:cNvSpPr>
            <a:spLocks noGrp="1" noChangeArrowheads="1"/>
          </p:cNvSpPr>
          <p:nvPr>
            <p:ph type="title"/>
          </p:nvPr>
        </p:nvSpPr>
        <p:spPr/>
        <p:txBody>
          <a:bodyPr/>
          <a:lstStyle/>
          <a:p>
            <a:r>
              <a:rPr lang="en-GB" smtClean="0"/>
              <a:t>5.2 Test Planning and Estimation</a:t>
            </a:r>
            <a:endParaRPr lang="en-GB"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sz="quarter" idx="15"/>
          </p:nvPr>
        </p:nvSpPr>
        <p:spPr/>
        <p:txBody>
          <a:bodyPr/>
          <a:lstStyle/>
          <a:p>
            <a:pPr marL="0" indent="0">
              <a:buNone/>
            </a:pPr>
            <a:r>
              <a:rPr lang="en-GB" dirty="0" smtClean="0"/>
              <a:t>Learning Objectives (cont.):</a:t>
            </a:r>
            <a:br>
              <a:rPr lang="en-GB" dirty="0" smtClean="0"/>
            </a:br>
            <a:endParaRPr lang="en-GB" dirty="0" smtClean="0"/>
          </a:p>
          <a:p>
            <a:r>
              <a:rPr lang="en-GB" dirty="0"/>
              <a:t>Recall typical factors that influence the effort related to testing (K1)</a:t>
            </a:r>
          </a:p>
          <a:p>
            <a:r>
              <a:rPr lang="en-GB" dirty="0"/>
              <a:t>Differentiate between two conceptually different estimation approaches: the metrics-based approach and the expert-based approach (K2)</a:t>
            </a:r>
          </a:p>
          <a:p>
            <a:r>
              <a:rPr lang="en-GB" dirty="0" smtClean="0"/>
              <a:t>Recognise/justify </a:t>
            </a:r>
            <a:r>
              <a:rPr lang="en-GB" dirty="0"/>
              <a:t>adequate entry and exit criteria for specific test levels and groups of test cases (e.g. for integration testing, acceptance testing or test cases for usability testing) (K2</a:t>
            </a:r>
            <a:r>
              <a:rPr lang="en-GB" dirty="0" smtClean="0"/>
              <a:t>)</a:t>
            </a:r>
          </a:p>
        </p:txBody>
      </p:sp>
      <p:sp>
        <p:nvSpPr>
          <p:cNvPr id="15362" name="Rectangle 4"/>
          <p:cNvSpPr>
            <a:spLocks noGrp="1" noChangeArrowheads="1"/>
          </p:cNvSpPr>
          <p:nvPr>
            <p:ph type="title"/>
          </p:nvPr>
        </p:nvSpPr>
        <p:spPr/>
        <p:txBody>
          <a:bodyPr/>
          <a:lstStyle/>
          <a:p>
            <a:r>
              <a:rPr lang="en-GB" dirty="0" smtClean="0"/>
              <a:t>5.2 Test Planning and Estimation</a:t>
            </a:r>
          </a:p>
        </p:txBody>
      </p:sp>
    </p:spTree>
    <p:extLst>
      <p:ext uri="{BB962C8B-B14F-4D97-AF65-F5344CB8AC3E}">
        <p14:creationId xmlns:p14="http://schemas.microsoft.com/office/powerpoint/2010/main" val="3067771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 Test Process</a:t>
            </a:r>
            <a:endParaRPr lang="en-GB" dirty="0"/>
          </a:p>
        </p:txBody>
      </p:sp>
      <p:grpSp>
        <p:nvGrpSpPr>
          <p:cNvPr id="4" name="Group 3"/>
          <p:cNvGrpSpPr/>
          <p:nvPr/>
        </p:nvGrpSpPr>
        <p:grpSpPr>
          <a:xfrm>
            <a:off x="357158" y="1138824"/>
            <a:ext cx="8501121" cy="4115281"/>
            <a:chOff x="357158" y="1138824"/>
            <a:chExt cx="8501121" cy="4115281"/>
          </a:xfrm>
        </p:grpSpPr>
        <p:sp>
          <p:nvSpPr>
            <p:cNvPr id="8" name="Freeform 7"/>
            <p:cNvSpPr/>
            <p:nvPr/>
          </p:nvSpPr>
          <p:spPr>
            <a:xfrm>
              <a:off x="845972" y="2027984"/>
              <a:ext cx="6545863" cy="558642"/>
            </a:xfrm>
            <a:custGeom>
              <a:avLst/>
              <a:gdLst>
                <a:gd name="connsiteX0" fmla="*/ 0 w 6545863"/>
                <a:gd name="connsiteY0" fmla="*/ 55864 h 558642"/>
                <a:gd name="connsiteX1" fmla="*/ 55864 w 6545863"/>
                <a:gd name="connsiteY1" fmla="*/ 0 h 558642"/>
                <a:gd name="connsiteX2" fmla="*/ 6489999 w 6545863"/>
                <a:gd name="connsiteY2" fmla="*/ 0 h 558642"/>
                <a:gd name="connsiteX3" fmla="*/ 6545863 w 6545863"/>
                <a:gd name="connsiteY3" fmla="*/ 55864 h 558642"/>
                <a:gd name="connsiteX4" fmla="*/ 6545863 w 6545863"/>
                <a:gd name="connsiteY4" fmla="*/ 502778 h 558642"/>
                <a:gd name="connsiteX5" fmla="*/ 6489999 w 6545863"/>
                <a:gd name="connsiteY5" fmla="*/ 558642 h 558642"/>
                <a:gd name="connsiteX6" fmla="*/ 55864 w 6545863"/>
                <a:gd name="connsiteY6" fmla="*/ 558642 h 558642"/>
                <a:gd name="connsiteX7" fmla="*/ 0 w 6545863"/>
                <a:gd name="connsiteY7" fmla="*/ 502778 h 558642"/>
                <a:gd name="connsiteX8" fmla="*/ 0 w 6545863"/>
                <a:gd name="connsiteY8" fmla="*/ 55864 h 5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863" h="558642">
                  <a:moveTo>
                    <a:pt x="0" y="55864"/>
                  </a:moveTo>
                  <a:cubicBezTo>
                    <a:pt x="0" y="25011"/>
                    <a:pt x="25011" y="0"/>
                    <a:pt x="55864" y="0"/>
                  </a:cubicBezTo>
                  <a:lnTo>
                    <a:pt x="6489999" y="0"/>
                  </a:lnTo>
                  <a:cubicBezTo>
                    <a:pt x="6520852" y="0"/>
                    <a:pt x="6545863" y="25011"/>
                    <a:pt x="6545863" y="55864"/>
                  </a:cubicBezTo>
                  <a:lnTo>
                    <a:pt x="6545863" y="502778"/>
                  </a:lnTo>
                  <a:cubicBezTo>
                    <a:pt x="6545863" y="533631"/>
                    <a:pt x="6520852" y="558642"/>
                    <a:pt x="6489999" y="558642"/>
                  </a:cubicBezTo>
                  <a:lnTo>
                    <a:pt x="55864" y="558642"/>
                  </a:lnTo>
                  <a:cubicBezTo>
                    <a:pt x="25011" y="558642"/>
                    <a:pt x="0" y="533631"/>
                    <a:pt x="0" y="502778"/>
                  </a:cubicBezTo>
                  <a:lnTo>
                    <a:pt x="0" y="55864"/>
                  </a:lnTo>
                  <a:close/>
                </a:path>
              </a:pathLst>
            </a:custGeom>
            <a:solidFill>
              <a:srgbClr val="C0C0C0"/>
            </a:solidFill>
            <a:scene3d>
              <a:camera prst="orthographicFront"/>
              <a:lightRig rig="threePt" dir="t"/>
            </a:scene3d>
            <a:sp3d>
              <a:bevelT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7802" tIns="107802" rIns="108000" bIns="107802" numCol="1" spcCol="1270" anchor="ctr" anchorCtr="0">
              <a:noAutofit/>
            </a:bodyPr>
            <a:lstStyle/>
            <a:p>
              <a:pPr lvl="0" algn="l" defTabSz="1066800">
                <a:lnSpc>
                  <a:spcPct val="90000"/>
                </a:lnSpc>
                <a:spcBef>
                  <a:spcPct val="0"/>
                </a:spcBef>
                <a:spcAft>
                  <a:spcPct val="35000"/>
                </a:spcAft>
              </a:pPr>
              <a:r>
                <a:rPr lang="en-GB" sz="2400" b="1" kern="1200" dirty="0" smtClean="0">
                  <a:solidFill>
                    <a:srgbClr val="878787"/>
                  </a:solidFill>
                  <a:latin typeface="+mj-lt"/>
                </a:rPr>
                <a:t>Analysis and Design</a:t>
              </a:r>
              <a:endParaRPr lang="en-GB" sz="2400" b="1" kern="1200" dirty="0">
                <a:solidFill>
                  <a:srgbClr val="878787"/>
                </a:solidFill>
                <a:latin typeface="+mj-lt"/>
              </a:endParaRPr>
            </a:p>
          </p:txBody>
        </p:sp>
        <p:sp>
          <p:nvSpPr>
            <p:cNvPr id="9" name="Freeform 8"/>
            <p:cNvSpPr/>
            <p:nvPr/>
          </p:nvSpPr>
          <p:spPr>
            <a:xfrm>
              <a:off x="1334787" y="2917144"/>
              <a:ext cx="6545863" cy="558642"/>
            </a:xfrm>
            <a:custGeom>
              <a:avLst/>
              <a:gdLst>
                <a:gd name="connsiteX0" fmla="*/ 0 w 6545863"/>
                <a:gd name="connsiteY0" fmla="*/ 55864 h 558642"/>
                <a:gd name="connsiteX1" fmla="*/ 55864 w 6545863"/>
                <a:gd name="connsiteY1" fmla="*/ 0 h 558642"/>
                <a:gd name="connsiteX2" fmla="*/ 6489999 w 6545863"/>
                <a:gd name="connsiteY2" fmla="*/ 0 h 558642"/>
                <a:gd name="connsiteX3" fmla="*/ 6545863 w 6545863"/>
                <a:gd name="connsiteY3" fmla="*/ 55864 h 558642"/>
                <a:gd name="connsiteX4" fmla="*/ 6545863 w 6545863"/>
                <a:gd name="connsiteY4" fmla="*/ 502778 h 558642"/>
                <a:gd name="connsiteX5" fmla="*/ 6489999 w 6545863"/>
                <a:gd name="connsiteY5" fmla="*/ 558642 h 558642"/>
                <a:gd name="connsiteX6" fmla="*/ 55864 w 6545863"/>
                <a:gd name="connsiteY6" fmla="*/ 558642 h 558642"/>
                <a:gd name="connsiteX7" fmla="*/ 0 w 6545863"/>
                <a:gd name="connsiteY7" fmla="*/ 502778 h 558642"/>
                <a:gd name="connsiteX8" fmla="*/ 0 w 6545863"/>
                <a:gd name="connsiteY8" fmla="*/ 55864 h 5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863" h="558642">
                  <a:moveTo>
                    <a:pt x="0" y="55864"/>
                  </a:moveTo>
                  <a:cubicBezTo>
                    <a:pt x="0" y="25011"/>
                    <a:pt x="25011" y="0"/>
                    <a:pt x="55864" y="0"/>
                  </a:cubicBezTo>
                  <a:lnTo>
                    <a:pt x="6489999" y="0"/>
                  </a:lnTo>
                  <a:cubicBezTo>
                    <a:pt x="6520852" y="0"/>
                    <a:pt x="6545863" y="25011"/>
                    <a:pt x="6545863" y="55864"/>
                  </a:cubicBezTo>
                  <a:lnTo>
                    <a:pt x="6545863" y="502778"/>
                  </a:lnTo>
                  <a:cubicBezTo>
                    <a:pt x="6545863" y="533631"/>
                    <a:pt x="6520852" y="558642"/>
                    <a:pt x="6489999" y="558642"/>
                  </a:cubicBezTo>
                  <a:lnTo>
                    <a:pt x="55864" y="558642"/>
                  </a:lnTo>
                  <a:cubicBezTo>
                    <a:pt x="25011" y="558642"/>
                    <a:pt x="0" y="533631"/>
                    <a:pt x="0" y="502778"/>
                  </a:cubicBezTo>
                  <a:lnTo>
                    <a:pt x="0" y="55864"/>
                  </a:lnTo>
                  <a:close/>
                </a:path>
              </a:pathLst>
            </a:custGeom>
            <a:solidFill>
              <a:srgbClr val="C0C0C0"/>
            </a:solidFill>
            <a:scene3d>
              <a:camera prst="orthographicFront"/>
              <a:lightRig rig="threePt" dir="t"/>
            </a:scene3d>
            <a:sp3d>
              <a:bevelT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7802" tIns="107802" rIns="108000" bIns="107802" numCol="1" spcCol="1270" anchor="ctr" anchorCtr="0">
              <a:noAutofit/>
            </a:bodyPr>
            <a:lstStyle/>
            <a:p>
              <a:pPr lvl="0" algn="l" defTabSz="1066800">
                <a:lnSpc>
                  <a:spcPct val="90000"/>
                </a:lnSpc>
                <a:spcBef>
                  <a:spcPct val="0"/>
                </a:spcBef>
                <a:spcAft>
                  <a:spcPct val="35000"/>
                </a:spcAft>
              </a:pPr>
              <a:r>
                <a:rPr lang="en-GB" sz="2400" b="1" kern="1200" dirty="0" smtClean="0">
                  <a:solidFill>
                    <a:srgbClr val="878787"/>
                  </a:solidFill>
                  <a:latin typeface="+mj-lt"/>
                </a:rPr>
                <a:t>Implementation and Execution</a:t>
              </a:r>
              <a:endParaRPr lang="en-GB" sz="2400" b="1" kern="1200" dirty="0">
                <a:solidFill>
                  <a:srgbClr val="878787"/>
                </a:solidFill>
                <a:latin typeface="+mj-lt"/>
              </a:endParaRPr>
            </a:p>
          </p:txBody>
        </p:sp>
        <p:sp>
          <p:nvSpPr>
            <p:cNvPr id="10" name="Freeform 9"/>
            <p:cNvSpPr/>
            <p:nvPr/>
          </p:nvSpPr>
          <p:spPr>
            <a:xfrm>
              <a:off x="1823601" y="3806304"/>
              <a:ext cx="6545863" cy="558642"/>
            </a:xfrm>
            <a:custGeom>
              <a:avLst/>
              <a:gdLst>
                <a:gd name="connsiteX0" fmla="*/ 0 w 6545863"/>
                <a:gd name="connsiteY0" fmla="*/ 55864 h 558642"/>
                <a:gd name="connsiteX1" fmla="*/ 55864 w 6545863"/>
                <a:gd name="connsiteY1" fmla="*/ 0 h 558642"/>
                <a:gd name="connsiteX2" fmla="*/ 6489999 w 6545863"/>
                <a:gd name="connsiteY2" fmla="*/ 0 h 558642"/>
                <a:gd name="connsiteX3" fmla="*/ 6545863 w 6545863"/>
                <a:gd name="connsiteY3" fmla="*/ 55864 h 558642"/>
                <a:gd name="connsiteX4" fmla="*/ 6545863 w 6545863"/>
                <a:gd name="connsiteY4" fmla="*/ 502778 h 558642"/>
                <a:gd name="connsiteX5" fmla="*/ 6489999 w 6545863"/>
                <a:gd name="connsiteY5" fmla="*/ 558642 h 558642"/>
                <a:gd name="connsiteX6" fmla="*/ 55864 w 6545863"/>
                <a:gd name="connsiteY6" fmla="*/ 558642 h 558642"/>
                <a:gd name="connsiteX7" fmla="*/ 0 w 6545863"/>
                <a:gd name="connsiteY7" fmla="*/ 502778 h 558642"/>
                <a:gd name="connsiteX8" fmla="*/ 0 w 6545863"/>
                <a:gd name="connsiteY8" fmla="*/ 55864 h 5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863" h="558642">
                  <a:moveTo>
                    <a:pt x="0" y="55864"/>
                  </a:moveTo>
                  <a:cubicBezTo>
                    <a:pt x="0" y="25011"/>
                    <a:pt x="25011" y="0"/>
                    <a:pt x="55864" y="0"/>
                  </a:cubicBezTo>
                  <a:lnTo>
                    <a:pt x="6489999" y="0"/>
                  </a:lnTo>
                  <a:cubicBezTo>
                    <a:pt x="6520852" y="0"/>
                    <a:pt x="6545863" y="25011"/>
                    <a:pt x="6545863" y="55864"/>
                  </a:cubicBezTo>
                  <a:lnTo>
                    <a:pt x="6545863" y="502778"/>
                  </a:lnTo>
                  <a:cubicBezTo>
                    <a:pt x="6545863" y="533631"/>
                    <a:pt x="6520852" y="558642"/>
                    <a:pt x="6489999" y="558642"/>
                  </a:cubicBezTo>
                  <a:lnTo>
                    <a:pt x="55864" y="558642"/>
                  </a:lnTo>
                  <a:cubicBezTo>
                    <a:pt x="25011" y="558642"/>
                    <a:pt x="0" y="533631"/>
                    <a:pt x="0" y="502778"/>
                  </a:cubicBezTo>
                  <a:lnTo>
                    <a:pt x="0" y="55864"/>
                  </a:lnTo>
                  <a:close/>
                </a:path>
              </a:pathLst>
            </a:custGeom>
            <a:solidFill>
              <a:srgbClr val="C0C0C0"/>
            </a:solidFill>
            <a:scene3d>
              <a:camera prst="orthographicFront"/>
              <a:lightRig rig="threePt" dir="t"/>
            </a:scene3d>
            <a:sp3d>
              <a:bevelT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7802" tIns="107802" rIns="108000" bIns="107802" numCol="1" spcCol="1270" anchor="ctr" anchorCtr="0">
              <a:noAutofit/>
            </a:bodyPr>
            <a:lstStyle/>
            <a:p>
              <a:pPr lvl="0" algn="l" defTabSz="1066800">
                <a:lnSpc>
                  <a:spcPct val="90000"/>
                </a:lnSpc>
                <a:spcBef>
                  <a:spcPct val="0"/>
                </a:spcBef>
                <a:spcAft>
                  <a:spcPct val="35000"/>
                </a:spcAft>
              </a:pPr>
              <a:r>
                <a:rPr lang="en-GB" sz="2400" b="1" kern="1200" dirty="0" smtClean="0">
                  <a:solidFill>
                    <a:srgbClr val="878787"/>
                  </a:solidFill>
                  <a:latin typeface="+mj-lt"/>
                </a:rPr>
                <a:t>Evaluating Exit Criteria and Reporting</a:t>
              </a:r>
              <a:endParaRPr lang="en-GB" sz="2400" b="1" kern="1200" dirty="0">
                <a:solidFill>
                  <a:srgbClr val="878787"/>
                </a:solidFill>
                <a:latin typeface="+mj-lt"/>
              </a:endParaRPr>
            </a:p>
          </p:txBody>
        </p:sp>
        <p:sp>
          <p:nvSpPr>
            <p:cNvPr id="11" name="Freeform 10"/>
            <p:cNvSpPr/>
            <p:nvPr/>
          </p:nvSpPr>
          <p:spPr>
            <a:xfrm>
              <a:off x="2312416" y="4695463"/>
              <a:ext cx="6545863" cy="558642"/>
            </a:xfrm>
            <a:custGeom>
              <a:avLst/>
              <a:gdLst>
                <a:gd name="connsiteX0" fmla="*/ 0 w 6545863"/>
                <a:gd name="connsiteY0" fmla="*/ 55864 h 558642"/>
                <a:gd name="connsiteX1" fmla="*/ 55864 w 6545863"/>
                <a:gd name="connsiteY1" fmla="*/ 0 h 558642"/>
                <a:gd name="connsiteX2" fmla="*/ 6489999 w 6545863"/>
                <a:gd name="connsiteY2" fmla="*/ 0 h 558642"/>
                <a:gd name="connsiteX3" fmla="*/ 6545863 w 6545863"/>
                <a:gd name="connsiteY3" fmla="*/ 55864 h 558642"/>
                <a:gd name="connsiteX4" fmla="*/ 6545863 w 6545863"/>
                <a:gd name="connsiteY4" fmla="*/ 502778 h 558642"/>
                <a:gd name="connsiteX5" fmla="*/ 6489999 w 6545863"/>
                <a:gd name="connsiteY5" fmla="*/ 558642 h 558642"/>
                <a:gd name="connsiteX6" fmla="*/ 55864 w 6545863"/>
                <a:gd name="connsiteY6" fmla="*/ 558642 h 558642"/>
                <a:gd name="connsiteX7" fmla="*/ 0 w 6545863"/>
                <a:gd name="connsiteY7" fmla="*/ 502778 h 558642"/>
                <a:gd name="connsiteX8" fmla="*/ 0 w 6545863"/>
                <a:gd name="connsiteY8" fmla="*/ 55864 h 5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863" h="558642">
                  <a:moveTo>
                    <a:pt x="0" y="55864"/>
                  </a:moveTo>
                  <a:cubicBezTo>
                    <a:pt x="0" y="25011"/>
                    <a:pt x="25011" y="0"/>
                    <a:pt x="55864" y="0"/>
                  </a:cubicBezTo>
                  <a:lnTo>
                    <a:pt x="6489999" y="0"/>
                  </a:lnTo>
                  <a:cubicBezTo>
                    <a:pt x="6520852" y="0"/>
                    <a:pt x="6545863" y="25011"/>
                    <a:pt x="6545863" y="55864"/>
                  </a:cubicBezTo>
                  <a:lnTo>
                    <a:pt x="6545863" y="502778"/>
                  </a:lnTo>
                  <a:cubicBezTo>
                    <a:pt x="6545863" y="533631"/>
                    <a:pt x="6520852" y="558642"/>
                    <a:pt x="6489999" y="558642"/>
                  </a:cubicBezTo>
                  <a:lnTo>
                    <a:pt x="55864" y="558642"/>
                  </a:lnTo>
                  <a:cubicBezTo>
                    <a:pt x="25011" y="558642"/>
                    <a:pt x="0" y="533631"/>
                    <a:pt x="0" y="502778"/>
                  </a:cubicBezTo>
                  <a:lnTo>
                    <a:pt x="0" y="55864"/>
                  </a:lnTo>
                  <a:close/>
                </a:path>
              </a:pathLst>
            </a:custGeom>
            <a:solidFill>
              <a:srgbClr val="C0C0C0"/>
            </a:solidFill>
            <a:scene3d>
              <a:camera prst="orthographicFront"/>
              <a:lightRig rig="threePt" dir="t"/>
            </a:scene3d>
            <a:sp3d>
              <a:bevelT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7802" tIns="107802" rIns="108000" bIns="107802" numCol="1" spcCol="1270" anchor="ctr" anchorCtr="0">
              <a:noAutofit/>
            </a:bodyPr>
            <a:lstStyle/>
            <a:p>
              <a:pPr lvl="0" algn="l" defTabSz="1066800">
                <a:lnSpc>
                  <a:spcPct val="90000"/>
                </a:lnSpc>
                <a:spcBef>
                  <a:spcPct val="0"/>
                </a:spcBef>
                <a:spcAft>
                  <a:spcPct val="35000"/>
                </a:spcAft>
              </a:pPr>
              <a:r>
                <a:rPr lang="en-GB" sz="2400" b="1" kern="1200" dirty="0" smtClean="0">
                  <a:solidFill>
                    <a:srgbClr val="878787"/>
                  </a:solidFill>
                  <a:latin typeface="+mj-lt"/>
                </a:rPr>
                <a:t>Test Closure Activities</a:t>
              </a:r>
              <a:endParaRPr lang="en-GB" sz="2400" b="1" kern="1200" dirty="0">
                <a:solidFill>
                  <a:srgbClr val="878787"/>
                </a:solidFill>
                <a:latin typeface="+mj-lt"/>
              </a:endParaRPr>
            </a:p>
          </p:txBody>
        </p:sp>
        <p:sp>
          <p:nvSpPr>
            <p:cNvPr id="12" name="Freeform 11"/>
            <p:cNvSpPr/>
            <p:nvPr/>
          </p:nvSpPr>
          <p:spPr>
            <a:xfrm>
              <a:off x="6539904" y="1692863"/>
              <a:ext cx="363117" cy="363117"/>
            </a:xfrm>
            <a:custGeom>
              <a:avLst/>
              <a:gdLst>
                <a:gd name="connsiteX0" fmla="*/ 0 w 363117"/>
                <a:gd name="connsiteY0" fmla="*/ 199714 h 363117"/>
                <a:gd name="connsiteX1" fmla="*/ 81701 w 363117"/>
                <a:gd name="connsiteY1" fmla="*/ 199714 h 363117"/>
                <a:gd name="connsiteX2" fmla="*/ 81701 w 363117"/>
                <a:gd name="connsiteY2" fmla="*/ 0 h 363117"/>
                <a:gd name="connsiteX3" fmla="*/ 281416 w 363117"/>
                <a:gd name="connsiteY3" fmla="*/ 0 h 363117"/>
                <a:gd name="connsiteX4" fmla="*/ 281416 w 363117"/>
                <a:gd name="connsiteY4" fmla="*/ 199714 h 363117"/>
                <a:gd name="connsiteX5" fmla="*/ 363117 w 363117"/>
                <a:gd name="connsiteY5" fmla="*/ 199714 h 363117"/>
                <a:gd name="connsiteX6" fmla="*/ 181559 w 363117"/>
                <a:gd name="connsiteY6" fmla="*/ 363117 h 363117"/>
                <a:gd name="connsiteX7" fmla="*/ 0 w 363117"/>
                <a:gd name="connsiteY7" fmla="*/ 199714 h 36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117" h="363117">
                  <a:moveTo>
                    <a:pt x="0" y="199714"/>
                  </a:moveTo>
                  <a:lnTo>
                    <a:pt x="81701" y="199714"/>
                  </a:lnTo>
                  <a:lnTo>
                    <a:pt x="81701" y="0"/>
                  </a:lnTo>
                  <a:lnTo>
                    <a:pt x="281416" y="0"/>
                  </a:lnTo>
                  <a:lnTo>
                    <a:pt x="281416" y="199714"/>
                  </a:lnTo>
                  <a:lnTo>
                    <a:pt x="363117" y="199714"/>
                  </a:lnTo>
                  <a:lnTo>
                    <a:pt x="181559" y="363117"/>
                  </a:lnTo>
                  <a:lnTo>
                    <a:pt x="0" y="199714"/>
                  </a:lnTo>
                  <a:close/>
                </a:path>
              </a:pathLst>
            </a:custGeom>
            <a:solidFill>
              <a:schemeClr val="tx2">
                <a:lumMod val="20000"/>
                <a:lumOff val="80000"/>
              </a:schemeClr>
            </a:solidFill>
            <a:ln w="38100">
              <a:solidFill>
                <a:schemeClr val="tx2">
                  <a:alpha val="89804"/>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3291" tIns="21590" rIns="103291" bIns="111461" numCol="1" spcCol="1270" anchor="ctr" anchorCtr="0">
              <a:noAutofit/>
            </a:bodyPr>
            <a:lstStyle/>
            <a:p>
              <a:pPr lvl="0" algn="ctr" defTabSz="755650">
                <a:lnSpc>
                  <a:spcPct val="90000"/>
                </a:lnSpc>
                <a:spcBef>
                  <a:spcPct val="0"/>
                </a:spcBef>
                <a:spcAft>
                  <a:spcPct val="35000"/>
                </a:spcAft>
              </a:pPr>
              <a:endParaRPr lang="en-GB" sz="1700" kern="1200" dirty="0"/>
            </a:p>
          </p:txBody>
        </p:sp>
        <p:sp>
          <p:nvSpPr>
            <p:cNvPr id="13" name="Freeform 12"/>
            <p:cNvSpPr/>
            <p:nvPr/>
          </p:nvSpPr>
          <p:spPr>
            <a:xfrm>
              <a:off x="7028718" y="2582023"/>
              <a:ext cx="363117" cy="363117"/>
            </a:xfrm>
            <a:custGeom>
              <a:avLst/>
              <a:gdLst>
                <a:gd name="connsiteX0" fmla="*/ 0 w 363117"/>
                <a:gd name="connsiteY0" fmla="*/ 199714 h 363117"/>
                <a:gd name="connsiteX1" fmla="*/ 81701 w 363117"/>
                <a:gd name="connsiteY1" fmla="*/ 199714 h 363117"/>
                <a:gd name="connsiteX2" fmla="*/ 81701 w 363117"/>
                <a:gd name="connsiteY2" fmla="*/ 0 h 363117"/>
                <a:gd name="connsiteX3" fmla="*/ 281416 w 363117"/>
                <a:gd name="connsiteY3" fmla="*/ 0 h 363117"/>
                <a:gd name="connsiteX4" fmla="*/ 281416 w 363117"/>
                <a:gd name="connsiteY4" fmla="*/ 199714 h 363117"/>
                <a:gd name="connsiteX5" fmla="*/ 363117 w 363117"/>
                <a:gd name="connsiteY5" fmla="*/ 199714 h 363117"/>
                <a:gd name="connsiteX6" fmla="*/ 181559 w 363117"/>
                <a:gd name="connsiteY6" fmla="*/ 363117 h 363117"/>
                <a:gd name="connsiteX7" fmla="*/ 0 w 363117"/>
                <a:gd name="connsiteY7" fmla="*/ 199714 h 36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117" h="363117">
                  <a:moveTo>
                    <a:pt x="0" y="199714"/>
                  </a:moveTo>
                  <a:lnTo>
                    <a:pt x="81701" y="199714"/>
                  </a:lnTo>
                  <a:lnTo>
                    <a:pt x="81701" y="0"/>
                  </a:lnTo>
                  <a:lnTo>
                    <a:pt x="281416" y="0"/>
                  </a:lnTo>
                  <a:lnTo>
                    <a:pt x="281416" y="199714"/>
                  </a:lnTo>
                  <a:lnTo>
                    <a:pt x="363117" y="199714"/>
                  </a:lnTo>
                  <a:lnTo>
                    <a:pt x="181559" y="363117"/>
                  </a:lnTo>
                  <a:lnTo>
                    <a:pt x="0" y="199714"/>
                  </a:lnTo>
                  <a:close/>
                </a:path>
              </a:pathLst>
            </a:custGeom>
            <a:solidFill>
              <a:schemeClr val="tx2">
                <a:lumMod val="20000"/>
                <a:lumOff val="80000"/>
              </a:schemeClr>
            </a:solidFill>
            <a:ln w="38100">
              <a:solidFill>
                <a:schemeClr val="tx2">
                  <a:alpha val="89804"/>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3291" tIns="21590" rIns="103291" bIns="111461" numCol="1" spcCol="1270" anchor="ctr" anchorCtr="0">
              <a:noAutofit/>
            </a:bodyPr>
            <a:lstStyle/>
            <a:p>
              <a:pPr lvl="0" algn="ctr" defTabSz="755650">
                <a:lnSpc>
                  <a:spcPct val="90000"/>
                </a:lnSpc>
                <a:spcBef>
                  <a:spcPct val="0"/>
                </a:spcBef>
                <a:spcAft>
                  <a:spcPct val="35000"/>
                </a:spcAft>
              </a:pPr>
              <a:endParaRPr lang="en-GB" sz="1700" kern="1200" dirty="0"/>
            </a:p>
          </p:txBody>
        </p:sp>
        <p:sp>
          <p:nvSpPr>
            <p:cNvPr id="14" name="Freeform 13"/>
            <p:cNvSpPr/>
            <p:nvPr/>
          </p:nvSpPr>
          <p:spPr>
            <a:xfrm>
              <a:off x="7517533" y="3481328"/>
              <a:ext cx="363117" cy="363117"/>
            </a:xfrm>
            <a:custGeom>
              <a:avLst/>
              <a:gdLst>
                <a:gd name="connsiteX0" fmla="*/ 0 w 363117"/>
                <a:gd name="connsiteY0" fmla="*/ 199714 h 363117"/>
                <a:gd name="connsiteX1" fmla="*/ 81701 w 363117"/>
                <a:gd name="connsiteY1" fmla="*/ 199714 h 363117"/>
                <a:gd name="connsiteX2" fmla="*/ 81701 w 363117"/>
                <a:gd name="connsiteY2" fmla="*/ 0 h 363117"/>
                <a:gd name="connsiteX3" fmla="*/ 281416 w 363117"/>
                <a:gd name="connsiteY3" fmla="*/ 0 h 363117"/>
                <a:gd name="connsiteX4" fmla="*/ 281416 w 363117"/>
                <a:gd name="connsiteY4" fmla="*/ 199714 h 363117"/>
                <a:gd name="connsiteX5" fmla="*/ 363117 w 363117"/>
                <a:gd name="connsiteY5" fmla="*/ 199714 h 363117"/>
                <a:gd name="connsiteX6" fmla="*/ 181559 w 363117"/>
                <a:gd name="connsiteY6" fmla="*/ 363117 h 363117"/>
                <a:gd name="connsiteX7" fmla="*/ 0 w 363117"/>
                <a:gd name="connsiteY7" fmla="*/ 199714 h 36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117" h="363117">
                  <a:moveTo>
                    <a:pt x="0" y="199714"/>
                  </a:moveTo>
                  <a:lnTo>
                    <a:pt x="81701" y="199714"/>
                  </a:lnTo>
                  <a:lnTo>
                    <a:pt x="81701" y="0"/>
                  </a:lnTo>
                  <a:lnTo>
                    <a:pt x="281416" y="0"/>
                  </a:lnTo>
                  <a:lnTo>
                    <a:pt x="281416" y="199714"/>
                  </a:lnTo>
                  <a:lnTo>
                    <a:pt x="363117" y="199714"/>
                  </a:lnTo>
                  <a:lnTo>
                    <a:pt x="181559" y="363117"/>
                  </a:lnTo>
                  <a:lnTo>
                    <a:pt x="0" y="199714"/>
                  </a:lnTo>
                  <a:close/>
                </a:path>
              </a:pathLst>
            </a:custGeom>
            <a:solidFill>
              <a:schemeClr val="tx2">
                <a:lumMod val="20000"/>
                <a:lumOff val="80000"/>
              </a:schemeClr>
            </a:solidFill>
            <a:ln w="38100">
              <a:solidFill>
                <a:schemeClr val="tx2">
                  <a:alpha val="89804"/>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3291" tIns="21590" rIns="103291" bIns="111461" numCol="1" spcCol="1270" anchor="ctr" anchorCtr="0">
              <a:noAutofit/>
            </a:bodyPr>
            <a:lstStyle/>
            <a:p>
              <a:pPr lvl="0" algn="ctr" defTabSz="755650">
                <a:lnSpc>
                  <a:spcPct val="90000"/>
                </a:lnSpc>
                <a:spcBef>
                  <a:spcPct val="0"/>
                </a:spcBef>
                <a:spcAft>
                  <a:spcPct val="35000"/>
                </a:spcAft>
              </a:pPr>
              <a:endParaRPr lang="en-GB" sz="1700" kern="1200" dirty="0"/>
            </a:p>
          </p:txBody>
        </p:sp>
        <p:sp>
          <p:nvSpPr>
            <p:cNvPr id="15" name="Freeform 14"/>
            <p:cNvSpPr/>
            <p:nvPr/>
          </p:nvSpPr>
          <p:spPr>
            <a:xfrm>
              <a:off x="8006347" y="4357239"/>
              <a:ext cx="363117" cy="363117"/>
            </a:xfrm>
            <a:custGeom>
              <a:avLst/>
              <a:gdLst>
                <a:gd name="connsiteX0" fmla="*/ 0 w 363117"/>
                <a:gd name="connsiteY0" fmla="*/ 199714 h 363117"/>
                <a:gd name="connsiteX1" fmla="*/ 81701 w 363117"/>
                <a:gd name="connsiteY1" fmla="*/ 199714 h 363117"/>
                <a:gd name="connsiteX2" fmla="*/ 81701 w 363117"/>
                <a:gd name="connsiteY2" fmla="*/ 0 h 363117"/>
                <a:gd name="connsiteX3" fmla="*/ 281416 w 363117"/>
                <a:gd name="connsiteY3" fmla="*/ 0 h 363117"/>
                <a:gd name="connsiteX4" fmla="*/ 281416 w 363117"/>
                <a:gd name="connsiteY4" fmla="*/ 199714 h 363117"/>
                <a:gd name="connsiteX5" fmla="*/ 363117 w 363117"/>
                <a:gd name="connsiteY5" fmla="*/ 199714 h 363117"/>
                <a:gd name="connsiteX6" fmla="*/ 181559 w 363117"/>
                <a:gd name="connsiteY6" fmla="*/ 363117 h 363117"/>
                <a:gd name="connsiteX7" fmla="*/ 0 w 363117"/>
                <a:gd name="connsiteY7" fmla="*/ 199714 h 36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117" h="363117">
                  <a:moveTo>
                    <a:pt x="0" y="199714"/>
                  </a:moveTo>
                  <a:lnTo>
                    <a:pt x="81701" y="199714"/>
                  </a:lnTo>
                  <a:lnTo>
                    <a:pt x="81701" y="0"/>
                  </a:lnTo>
                  <a:lnTo>
                    <a:pt x="281416" y="0"/>
                  </a:lnTo>
                  <a:lnTo>
                    <a:pt x="281416" y="199714"/>
                  </a:lnTo>
                  <a:lnTo>
                    <a:pt x="363117" y="199714"/>
                  </a:lnTo>
                  <a:lnTo>
                    <a:pt x="181559" y="363117"/>
                  </a:lnTo>
                  <a:lnTo>
                    <a:pt x="0" y="199714"/>
                  </a:lnTo>
                  <a:close/>
                </a:path>
              </a:pathLst>
            </a:custGeom>
            <a:solidFill>
              <a:schemeClr val="tx2">
                <a:lumMod val="20000"/>
                <a:lumOff val="80000"/>
              </a:schemeClr>
            </a:solidFill>
            <a:ln w="38100">
              <a:solidFill>
                <a:schemeClr val="tx2">
                  <a:alpha val="89804"/>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3291" tIns="21590" rIns="103291" bIns="111461" numCol="1" spcCol="1270" anchor="ctr" anchorCtr="0">
              <a:noAutofit/>
            </a:bodyPr>
            <a:lstStyle/>
            <a:p>
              <a:pPr lvl="0" algn="ctr" defTabSz="755650">
                <a:lnSpc>
                  <a:spcPct val="90000"/>
                </a:lnSpc>
                <a:spcBef>
                  <a:spcPct val="0"/>
                </a:spcBef>
                <a:spcAft>
                  <a:spcPct val="35000"/>
                </a:spcAft>
              </a:pPr>
              <a:endParaRPr lang="en-GB" sz="1700" kern="1200" dirty="0"/>
            </a:p>
          </p:txBody>
        </p:sp>
        <p:sp>
          <p:nvSpPr>
            <p:cNvPr id="7" name="Freeform 6"/>
            <p:cNvSpPr/>
            <p:nvPr/>
          </p:nvSpPr>
          <p:spPr>
            <a:xfrm>
              <a:off x="357158" y="1138824"/>
              <a:ext cx="6545863" cy="558642"/>
            </a:xfrm>
            <a:custGeom>
              <a:avLst/>
              <a:gdLst>
                <a:gd name="connsiteX0" fmla="*/ 0 w 6545863"/>
                <a:gd name="connsiteY0" fmla="*/ 55864 h 558642"/>
                <a:gd name="connsiteX1" fmla="*/ 55864 w 6545863"/>
                <a:gd name="connsiteY1" fmla="*/ 0 h 558642"/>
                <a:gd name="connsiteX2" fmla="*/ 6489999 w 6545863"/>
                <a:gd name="connsiteY2" fmla="*/ 0 h 558642"/>
                <a:gd name="connsiteX3" fmla="*/ 6545863 w 6545863"/>
                <a:gd name="connsiteY3" fmla="*/ 55864 h 558642"/>
                <a:gd name="connsiteX4" fmla="*/ 6545863 w 6545863"/>
                <a:gd name="connsiteY4" fmla="*/ 502778 h 558642"/>
                <a:gd name="connsiteX5" fmla="*/ 6489999 w 6545863"/>
                <a:gd name="connsiteY5" fmla="*/ 558642 h 558642"/>
                <a:gd name="connsiteX6" fmla="*/ 55864 w 6545863"/>
                <a:gd name="connsiteY6" fmla="*/ 558642 h 558642"/>
                <a:gd name="connsiteX7" fmla="*/ 0 w 6545863"/>
                <a:gd name="connsiteY7" fmla="*/ 502778 h 558642"/>
                <a:gd name="connsiteX8" fmla="*/ 0 w 6545863"/>
                <a:gd name="connsiteY8" fmla="*/ 55864 h 5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863" h="558642">
                  <a:moveTo>
                    <a:pt x="0" y="55864"/>
                  </a:moveTo>
                  <a:cubicBezTo>
                    <a:pt x="0" y="25011"/>
                    <a:pt x="25011" y="0"/>
                    <a:pt x="55864" y="0"/>
                  </a:cubicBezTo>
                  <a:lnTo>
                    <a:pt x="6489999" y="0"/>
                  </a:lnTo>
                  <a:cubicBezTo>
                    <a:pt x="6520852" y="0"/>
                    <a:pt x="6545863" y="25011"/>
                    <a:pt x="6545863" y="55864"/>
                  </a:cubicBezTo>
                  <a:lnTo>
                    <a:pt x="6545863" y="502778"/>
                  </a:lnTo>
                  <a:cubicBezTo>
                    <a:pt x="6545863" y="533631"/>
                    <a:pt x="6520852" y="558642"/>
                    <a:pt x="6489999" y="558642"/>
                  </a:cubicBezTo>
                  <a:lnTo>
                    <a:pt x="55864" y="558642"/>
                  </a:lnTo>
                  <a:cubicBezTo>
                    <a:pt x="25011" y="558642"/>
                    <a:pt x="0" y="533631"/>
                    <a:pt x="0" y="502778"/>
                  </a:cubicBezTo>
                  <a:lnTo>
                    <a:pt x="0" y="55864"/>
                  </a:lnTo>
                  <a:close/>
                </a:path>
              </a:pathLst>
            </a:custGeom>
            <a:solidFill>
              <a:srgbClr val="4B87FF"/>
            </a:solidFill>
            <a:ln>
              <a:solidFill>
                <a:srgbClr val="FF0000"/>
              </a:solidFill>
            </a:ln>
            <a:scene3d>
              <a:camera prst="orthographicFront"/>
              <a:lightRig rig="threePt" dir="t"/>
            </a:scene3d>
            <a:sp3d>
              <a:bevelT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7802" tIns="107802" rIns="108000" bIns="107802" numCol="1" spcCol="1270" anchor="ctr" anchorCtr="0">
              <a:noAutofit/>
            </a:bodyPr>
            <a:lstStyle/>
            <a:p>
              <a:pPr lvl="0" algn="l" defTabSz="1066800">
                <a:lnSpc>
                  <a:spcPct val="90000"/>
                </a:lnSpc>
                <a:spcBef>
                  <a:spcPct val="0"/>
                </a:spcBef>
                <a:spcAft>
                  <a:spcPct val="35000"/>
                </a:spcAft>
              </a:pPr>
              <a:r>
                <a:rPr lang="en-GB" sz="2400" b="1" kern="1200" dirty="0" smtClean="0">
                  <a:latin typeface="+mj-lt"/>
                </a:rPr>
                <a:t>Planning and Control</a:t>
              </a:r>
              <a:endParaRPr lang="en-GB" sz="2400" b="1" kern="1200" dirty="0">
                <a:latin typeface="+mj-lt"/>
              </a:endParaRPr>
            </a:p>
          </p:txBody>
        </p:sp>
      </p:grpSp>
      <p:sp>
        <p:nvSpPr>
          <p:cNvPr id="16" name="AutoShape 14"/>
          <p:cNvSpPr>
            <a:spLocks noChangeArrowheads="1"/>
          </p:cNvSpPr>
          <p:nvPr/>
        </p:nvSpPr>
        <p:spPr bwMode="auto">
          <a:xfrm>
            <a:off x="7079383" y="1153986"/>
            <a:ext cx="936000" cy="540000"/>
          </a:xfrm>
          <a:prstGeom prst="leftArrow">
            <a:avLst>
              <a:gd name="adj1" fmla="val 50000"/>
              <a:gd name="adj2" fmla="val 49036"/>
            </a:avLst>
          </a:prstGeom>
          <a:solidFill>
            <a:srgbClr val="D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3528753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type="body" sz="quarter" idx="15"/>
          </p:nvPr>
        </p:nvSpPr>
        <p:spPr/>
        <p:txBody>
          <a:bodyPr/>
          <a:lstStyle/>
          <a:p>
            <a:pPr>
              <a:spcBef>
                <a:spcPts val="600"/>
              </a:spcBef>
            </a:pPr>
            <a:r>
              <a:rPr lang="en-GB" dirty="0" smtClean="0"/>
              <a:t>Test planning activities may include:</a:t>
            </a:r>
          </a:p>
          <a:p>
            <a:pPr lvl="1">
              <a:spcBef>
                <a:spcPts val="600"/>
              </a:spcBef>
            </a:pPr>
            <a:r>
              <a:rPr lang="en-GB" dirty="0" smtClean="0"/>
              <a:t>Determine the scope, risks and objectives of testing</a:t>
            </a:r>
          </a:p>
          <a:p>
            <a:pPr lvl="1">
              <a:spcBef>
                <a:spcPts val="600"/>
              </a:spcBef>
            </a:pPr>
            <a:r>
              <a:rPr lang="en-GB" dirty="0" smtClean="0"/>
              <a:t>Define the overall approach to testing, including test levels, entry and </a:t>
            </a:r>
            <a:r>
              <a:rPr lang="en-GB" dirty="0"/>
              <a:t>exit </a:t>
            </a:r>
            <a:r>
              <a:rPr lang="en-GB" dirty="0" smtClean="0"/>
              <a:t>criteria and how </a:t>
            </a:r>
            <a:r>
              <a:rPr lang="en-GB" dirty="0"/>
              <a:t>test results will be evaluated</a:t>
            </a:r>
            <a:endParaRPr lang="en-GB" dirty="0" smtClean="0"/>
          </a:p>
          <a:p>
            <a:pPr lvl="1">
              <a:spcBef>
                <a:spcPts val="600"/>
              </a:spcBef>
            </a:pPr>
            <a:r>
              <a:rPr lang="en-GB" dirty="0" smtClean="0"/>
              <a:t>Integrate and coordinate testing activities into the software life cycle activities (such as acquisition, supply, development, operation and maintenance)</a:t>
            </a:r>
          </a:p>
          <a:p>
            <a:pPr lvl="1">
              <a:spcBef>
                <a:spcPts val="600"/>
              </a:spcBef>
            </a:pPr>
            <a:r>
              <a:rPr lang="en-GB" dirty="0" smtClean="0"/>
              <a:t>Making decisions about testing tasks and roles</a:t>
            </a:r>
          </a:p>
          <a:p>
            <a:pPr lvl="1">
              <a:spcBef>
                <a:spcPts val="600"/>
              </a:spcBef>
            </a:pPr>
            <a:r>
              <a:rPr lang="en-GB" dirty="0" smtClean="0"/>
              <a:t>Schedule test analysis, design, implementation, execution and evaluation</a:t>
            </a:r>
          </a:p>
          <a:p>
            <a:pPr lvl="1">
              <a:spcBef>
                <a:spcPts val="600"/>
              </a:spcBef>
            </a:pPr>
            <a:r>
              <a:rPr lang="en-GB" dirty="0" smtClean="0"/>
              <a:t>Assign resources to test activities</a:t>
            </a:r>
          </a:p>
          <a:p>
            <a:pPr lvl="1">
              <a:spcBef>
                <a:spcPts val="600"/>
              </a:spcBef>
            </a:pPr>
            <a:r>
              <a:rPr lang="en-GB" dirty="0" smtClean="0"/>
              <a:t>Define the amount, structure and templates for the test documentation</a:t>
            </a:r>
          </a:p>
          <a:p>
            <a:pPr lvl="1">
              <a:spcBef>
                <a:spcPts val="600"/>
              </a:spcBef>
            </a:pPr>
            <a:r>
              <a:rPr lang="en-GB" dirty="0" smtClean="0"/>
              <a:t>Select metrics for monitoring and controlling testing</a:t>
            </a:r>
          </a:p>
          <a:p>
            <a:pPr lvl="1">
              <a:spcBef>
                <a:spcPts val="600"/>
              </a:spcBef>
            </a:pPr>
            <a:r>
              <a:rPr lang="en-GB" dirty="0" smtClean="0"/>
              <a:t>Set the level of detail for test procedures</a:t>
            </a:r>
          </a:p>
        </p:txBody>
      </p:sp>
      <p:sp>
        <p:nvSpPr>
          <p:cNvPr id="17410" name="Rectangle 4"/>
          <p:cNvSpPr>
            <a:spLocks noGrp="1" noChangeArrowheads="1"/>
          </p:cNvSpPr>
          <p:nvPr>
            <p:ph type="title"/>
          </p:nvPr>
        </p:nvSpPr>
        <p:spPr/>
        <p:txBody>
          <a:bodyPr/>
          <a:lstStyle/>
          <a:p>
            <a:r>
              <a:rPr lang="en-GB" dirty="0" smtClean="0"/>
              <a:t>Planning Activities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
          <p:cNvSpPr>
            <a:spLocks noGrp="1" noChangeArrowheads="1"/>
          </p:cNvSpPr>
          <p:nvPr>
            <p:ph type="title"/>
          </p:nvPr>
        </p:nvSpPr>
        <p:spPr/>
        <p:txBody>
          <a:bodyPr/>
          <a:lstStyle/>
          <a:p>
            <a:pPr eaLnBrk="1" hangingPunct="1"/>
            <a:r>
              <a:rPr lang="en-GB" dirty="0" smtClean="0"/>
              <a:t>Levels of Planning</a:t>
            </a:r>
          </a:p>
        </p:txBody>
      </p:sp>
      <p:sp>
        <p:nvSpPr>
          <p:cNvPr id="16387" name="Rectangle 3"/>
          <p:cNvSpPr>
            <a:spLocks noChangeArrowheads="1"/>
          </p:cNvSpPr>
          <p:nvPr/>
        </p:nvSpPr>
        <p:spPr bwMode="auto">
          <a:xfrm>
            <a:off x="3307557" y="1331913"/>
            <a:ext cx="2147887" cy="795337"/>
          </a:xfrm>
          <a:prstGeom prst="rect">
            <a:avLst/>
          </a:prstGeom>
          <a:solidFill>
            <a:srgbClr val="0066FF"/>
          </a:solidFill>
          <a:ln w="19050" algn="ctr">
            <a:solidFill>
              <a:srgbClr val="134183"/>
            </a:solidFill>
            <a:miter lim="800000"/>
            <a:headEnd/>
            <a:tailEnd/>
          </a:ln>
          <a:effectLst>
            <a:outerShdw blurRad="50800" dist="76200" dir="2700000" algn="tl" rotWithShape="0">
              <a:prstClr val="black">
                <a:alpha val="40000"/>
              </a:prstClr>
            </a:outerShdw>
          </a:effectLst>
        </p:spPr>
        <p:txBody>
          <a:bodyPr wrap="none" anchor="ctr"/>
          <a:lstStyle/>
          <a:p>
            <a:pPr algn="ctr">
              <a:spcBef>
                <a:spcPct val="0"/>
              </a:spcBef>
            </a:pPr>
            <a:r>
              <a:rPr lang="en-GB" sz="2400" b="1" dirty="0">
                <a:solidFill>
                  <a:schemeClr val="bg1"/>
                </a:solidFill>
              </a:rPr>
              <a:t>Test Policy</a:t>
            </a:r>
          </a:p>
        </p:txBody>
      </p:sp>
      <p:sp>
        <p:nvSpPr>
          <p:cNvPr id="16388" name="Text Box 4"/>
          <p:cNvSpPr txBox="1">
            <a:spLocks noChangeArrowheads="1"/>
          </p:cNvSpPr>
          <p:nvPr/>
        </p:nvSpPr>
        <p:spPr bwMode="auto">
          <a:xfrm>
            <a:off x="5641975" y="1543050"/>
            <a:ext cx="1479550" cy="366713"/>
          </a:xfrm>
          <a:prstGeom prst="rect">
            <a:avLst/>
          </a:prstGeom>
          <a:noFill/>
          <a:ln w="12700" algn="ctr">
            <a:noFill/>
            <a:miter lim="800000"/>
            <a:headEnd/>
            <a:tailEnd/>
          </a:ln>
        </p:spPr>
        <p:txBody>
          <a:bodyPr wrap="none">
            <a:spAutoFit/>
          </a:bodyPr>
          <a:lstStyle/>
          <a:p>
            <a:pPr>
              <a:spcBef>
                <a:spcPct val="0"/>
              </a:spcBef>
            </a:pPr>
            <a:r>
              <a:rPr lang="en-GB" sz="1800" dirty="0"/>
              <a:t>Organisation</a:t>
            </a:r>
          </a:p>
        </p:txBody>
      </p:sp>
      <p:sp>
        <p:nvSpPr>
          <p:cNvPr id="16389" name="Rectangle 5"/>
          <p:cNvSpPr>
            <a:spLocks noChangeArrowheads="1"/>
          </p:cNvSpPr>
          <p:nvPr/>
        </p:nvSpPr>
        <p:spPr bwMode="auto">
          <a:xfrm>
            <a:off x="3307556" y="2458244"/>
            <a:ext cx="2147888" cy="795338"/>
          </a:xfrm>
          <a:prstGeom prst="rect">
            <a:avLst/>
          </a:prstGeom>
          <a:solidFill>
            <a:schemeClr val="accent4">
              <a:lumMod val="60000"/>
              <a:lumOff val="40000"/>
            </a:schemeClr>
          </a:solidFill>
          <a:ln w="19050" algn="ctr">
            <a:solidFill>
              <a:srgbClr val="134183"/>
            </a:solidFill>
            <a:miter lim="800000"/>
            <a:headEnd/>
            <a:tailEnd/>
          </a:ln>
          <a:effectLst>
            <a:outerShdw blurRad="50800" dist="76200" dir="2700000" algn="tl" rotWithShape="0">
              <a:prstClr val="black">
                <a:alpha val="40000"/>
              </a:prstClr>
            </a:outerShdw>
          </a:effectLst>
        </p:spPr>
        <p:txBody>
          <a:bodyPr wrap="none" anchor="ctr"/>
          <a:lstStyle/>
          <a:p>
            <a:pPr algn="ctr">
              <a:spcBef>
                <a:spcPct val="0"/>
              </a:spcBef>
            </a:pPr>
            <a:r>
              <a:rPr lang="en-GB" sz="2400" b="1" dirty="0">
                <a:solidFill>
                  <a:schemeClr val="bg1"/>
                </a:solidFill>
              </a:rPr>
              <a:t>Test Strategy</a:t>
            </a:r>
          </a:p>
        </p:txBody>
      </p:sp>
      <p:sp>
        <p:nvSpPr>
          <p:cNvPr id="16390" name="Text Box 6"/>
          <p:cNvSpPr txBox="1">
            <a:spLocks noChangeArrowheads="1"/>
          </p:cNvSpPr>
          <p:nvPr/>
        </p:nvSpPr>
        <p:spPr bwMode="auto">
          <a:xfrm>
            <a:off x="5641975" y="2663825"/>
            <a:ext cx="2530475" cy="366713"/>
          </a:xfrm>
          <a:prstGeom prst="rect">
            <a:avLst/>
          </a:prstGeom>
          <a:noFill/>
          <a:ln w="12700" algn="ctr">
            <a:noFill/>
            <a:miter lim="800000"/>
            <a:headEnd/>
            <a:tailEnd/>
          </a:ln>
        </p:spPr>
        <p:txBody>
          <a:bodyPr wrap="square">
            <a:spAutoFit/>
          </a:bodyPr>
          <a:lstStyle/>
          <a:p>
            <a:pPr>
              <a:spcBef>
                <a:spcPct val="0"/>
              </a:spcBef>
            </a:pPr>
            <a:r>
              <a:rPr lang="en-GB" sz="1800" dirty="0"/>
              <a:t>Division or Programme</a:t>
            </a:r>
          </a:p>
        </p:txBody>
      </p:sp>
      <p:sp>
        <p:nvSpPr>
          <p:cNvPr id="16391" name="Rectangle 7"/>
          <p:cNvSpPr>
            <a:spLocks noChangeArrowheads="1"/>
          </p:cNvSpPr>
          <p:nvPr/>
        </p:nvSpPr>
        <p:spPr bwMode="auto">
          <a:xfrm>
            <a:off x="3307556" y="3584575"/>
            <a:ext cx="2147888" cy="795338"/>
          </a:xfrm>
          <a:prstGeom prst="rect">
            <a:avLst/>
          </a:prstGeom>
          <a:solidFill>
            <a:schemeClr val="accent4">
              <a:lumMod val="20000"/>
              <a:lumOff val="80000"/>
            </a:schemeClr>
          </a:solidFill>
          <a:ln w="19050" algn="ctr">
            <a:solidFill>
              <a:srgbClr val="134183"/>
            </a:solidFill>
            <a:miter lim="800000"/>
            <a:headEnd/>
            <a:tailEnd/>
          </a:ln>
          <a:effectLst>
            <a:outerShdw blurRad="50800" dist="76200" dir="2700000" algn="tl" rotWithShape="0">
              <a:prstClr val="black">
                <a:alpha val="40000"/>
              </a:prstClr>
            </a:outerShdw>
          </a:effectLst>
        </p:spPr>
        <p:txBody>
          <a:bodyPr wrap="none" anchor="ctr"/>
          <a:lstStyle/>
          <a:p>
            <a:pPr algn="ctr">
              <a:spcBef>
                <a:spcPct val="0"/>
              </a:spcBef>
            </a:pPr>
            <a:r>
              <a:rPr lang="en-GB" sz="2400" b="1" dirty="0"/>
              <a:t>Master </a:t>
            </a:r>
          </a:p>
          <a:p>
            <a:pPr algn="ctr">
              <a:spcBef>
                <a:spcPct val="0"/>
              </a:spcBef>
            </a:pPr>
            <a:r>
              <a:rPr lang="en-GB" sz="2400" b="1" dirty="0"/>
              <a:t>Test Plan</a:t>
            </a:r>
          </a:p>
        </p:txBody>
      </p:sp>
      <p:sp>
        <p:nvSpPr>
          <p:cNvPr id="16392" name="Text Box 8"/>
          <p:cNvSpPr txBox="1">
            <a:spLocks noChangeArrowheads="1"/>
          </p:cNvSpPr>
          <p:nvPr/>
        </p:nvSpPr>
        <p:spPr bwMode="auto">
          <a:xfrm>
            <a:off x="5641975" y="3797300"/>
            <a:ext cx="2139950" cy="366713"/>
          </a:xfrm>
          <a:prstGeom prst="rect">
            <a:avLst/>
          </a:prstGeom>
          <a:noFill/>
          <a:ln w="12700" algn="ctr">
            <a:noFill/>
            <a:miter lim="800000"/>
            <a:headEnd/>
            <a:tailEnd/>
          </a:ln>
        </p:spPr>
        <p:txBody>
          <a:bodyPr>
            <a:spAutoFit/>
          </a:bodyPr>
          <a:lstStyle/>
          <a:p>
            <a:pPr>
              <a:spcBef>
                <a:spcPct val="0"/>
              </a:spcBef>
            </a:pPr>
            <a:r>
              <a:rPr lang="en-GB" sz="1800" dirty="0"/>
              <a:t>Project</a:t>
            </a:r>
          </a:p>
        </p:txBody>
      </p:sp>
      <p:sp>
        <p:nvSpPr>
          <p:cNvPr id="16393" name="Rectangle 9"/>
          <p:cNvSpPr>
            <a:spLocks noChangeArrowheads="1"/>
          </p:cNvSpPr>
          <p:nvPr/>
        </p:nvSpPr>
        <p:spPr bwMode="auto">
          <a:xfrm>
            <a:off x="441325" y="4960938"/>
            <a:ext cx="1724025" cy="954087"/>
          </a:xfrm>
          <a:prstGeom prst="rect">
            <a:avLst/>
          </a:prstGeom>
          <a:solidFill>
            <a:schemeClr val="tx2">
              <a:lumMod val="20000"/>
              <a:lumOff val="80000"/>
            </a:schemeClr>
          </a:solidFill>
          <a:ln w="19050" algn="ctr">
            <a:solidFill>
              <a:srgbClr val="134183"/>
            </a:solidFill>
            <a:miter lim="800000"/>
            <a:headEnd/>
            <a:tailEnd/>
          </a:ln>
          <a:effectLst>
            <a:outerShdw blurRad="50800" dist="76200" dir="2700000" algn="tl" rotWithShape="0">
              <a:prstClr val="black">
                <a:alpha val="40000"/>
              </a:prstClr>
            </a:outerShdw>
          </a:effectLst>
        </p:spPr>
        <p:txBody>
          <a:bodyPr wrap="none" anchor="ctr"/>
          <a:lstStyle/>
          <a:p>
            <a:pPr algn="ctr">
              <a:spcBef>
                <a:spcPct val="0"/>
              </a:spcBef>
            </a:pPr>
            <a:r>
              <a:rPr lang="en-GB" sz="2200" b="1" dirty="0"/>
              <a:t>Component</a:t>
            </a:r>
          </a:p>
          <a:p>
            <a:pPr algn="ctr">
              <a:spcBef>
                <a:spcPct val="0"/>
              </a:spcBef>
            </a:pPr>
            <a:r>
              <a:rPr lang="en-GB" sz="2200" b="1" dirty="0"/>
              <a:t>Test Plan</a:t>
            </a:r>
          </a:p>
        </p:txBody>
      </p:sp>
      <p:sp>
        <p:nvSpPr>
          <p:cNvPr id="16394" name="Rectangle 10"/>
          <p:cNvSpPr>
            <a:spLocks noChangeArrowheads="1"/>
          </p:cNvSpPr>
          <p:nvPr/>
        </p:nvSpPr>
        <p:spPr bwMode="auto">
          <a:xfrm>
            <a:off x="2520950" y="4960938"/>
            <a:ext cx="1657350" cy="954087"/>
          </a:xfrm>
          <a:prstGeom prst="rect">
            <a:avLst/>
          </a:prstGeom>
          <a:solidFill>
            <a:schemeClr val="tx2">
              <a:lumMod val="20000"/>
              <a:lumOff val="80000"/>
            </a:schemeClr>
          </a:solidFill>
          <a:ln w="19050" algn="ctr">
            <a:solidFill>
              <a:srgbClr val="134183"/>
            </a:solidFill>
            <a:miter lim="800000"/>
            <a:headEnd/>
            <a:tailEnd/>
          </a:ln>
          <a:effectLst>
            <a:outerShdw blurRad="50800" dist="76200" dir="2700000" algn="tl" rotWithShape="0">
              <a:prstClr val="black">
                <a:alpha val="40000"/>
              </a:prstClr>
            </a:outerShdw>
          </a:effectLst>
        </p:spPr>
        <p:txBody>
          <a:bodyPr wrap="none" anchor="ctr"/>
          <a:lstStyle/>
          <a:p>
            <a:pPr algn="ctr">
              <a:spcBef>
                <a:spcPct val="0"/>
              </a:spcBef>
            </a:pPr>
            <a:r>
              <a:rPr lang="en-GB" sz="2200" b="1" dirty="0"/>
              <a:t>Integration</a:t>
            </a:r>
          </a:p>
          <a:p>
            <a:pPr algn="ctr">
              <a:spcBef>
                <a:spcPct val="0"/>
              </a:spcBef>
            </a:pPr>
            <a:r>
              <a:rPr lang="en-GB" sz="2200" b="1" dirty="0"/>
              <a:t>Test Plan</a:t>
            </a:r>
          </a:p>
        </p:txBody>
      </p:sp>
      <p:sp>
        <p:nvSpPr>
          <p:cNvPr id="16395" name="Rectangle 11"/>
          <p:cNvSpPr>
            <a:spLocks noChangeArrowheads="1"/>
          </p:cNvSpPr>
          <p:nvPr/>
        </p:nvSpPr>
        <p:spPr bwMode="auto">
          <a:xfrm>
            <a:off x="4533900" y="4960938"/>
            <a:ext cx="1500188" cy="954087"/>
          </a:xfrm>
          <a:prstGeom prst="rect">
            <a:avLst/>
          </a:prstGeom>
          <a:solidFill>
            <a:schemeClr val="tx2">
              <a:lumMod val="20000"/>
              <a:lumOff val="80000"/>
            </a:schemeClr>
          </a:solidFill>
          <a:ln w="19050" algn="ctr">
            <a:solidFill>
              <a:srgbClr val="134183"/>
            </a:solidFill>
            <a:miter lim="800000"/>
            <a:headEnd/>
            <a:tailEnd/>
          </a:ln>
          <a:effectLst>
            <a:outerShdw blurRad="50800" dist="76200" dir="2700000" algn="tl" rotWithShape="0">
              <a:prstClr val="black">
                <a:alpha val="40000"/>
              </a:prstClr>
            </a:outerShdw>
          </a:effectLst>
        </p:spPr>
        <p:txBody>
          <a:bodyPr wrap="none" anchor="ctr"/>
          <a:lstStyle/>
          <a:p>
            <a:pPr algn="ctr">
              <a:spcBef>
                <a:spcPct val="0"/>
              </a:spcBef>
            </a:pPr>
            <a:r>
              <a:rPr lang="en-GB" sz="2200" b="1" dirty="0"/>
              <a:t>System</a:t>
            </a:r>
          </a:p>
          <a:p>
            <a:pPr algn="ctr">
              <a:spcBef>
                <a:spcPct val="0"/>
              </a:spcBef>
            </a:pPr>
            <a:r>
              <a:rPr lang="en-GB" sz="2200" b="1" dirty="0"/>
              <a:t>Test Plan</a:t>
            </a:r>
          </a:p>
        </p:txBody>
      </p:sp>
      <p:sp>
        <p:nvSpPr>
          <p:cNvPr id="16396" name="Rectangle 12"/>
          <p:cNvSpPr>
            <a:spLocks noChangeArrowheads="1"/>
          </p:cNvSpPr>
          <p:nvPr/>
        </p:nvSpPr>
        <p:spPr bwMode="auto">
          <a:xfrm>
            <a:off x="6389688" y="4960938"/>
            <a:ext cx="1633537" cy="954087"/>
          </a:xfrm>
          <a:prstGeom prst="rect">
            <a:avLst/>
          </a:prstGeom>
          <a:solidFill>
            <a:schemeClr val="tx2">
              <a:lumMod val="20000"/>
              <a:lumOff val="80000"/>
            </a:schemeClr>
          </a:solidFill>
          <a:ln w="19050" algn="ctr">
            <a:solidFill>
              <a:srgbClr val="134183"/>
            </a:solidFill>
            <a:miter lim="800000"/>
            <a:headEnd/>
            <a:tailEnd/>
          </a:ln>
          <a:effectLst>
            <a:outerShdw blurRad="50800" dist="76200" dir="2700000" algn="tl" rotWithShape="0">
              <a:prstClr val="black">
                <a:alpha val="40000"/>
              </a:prstClr>
            </a:outerShdw>
          </a:effectLst>
        </p:spPr>
        <p:txBody>
          <a:bodyPr wrap="none" anchor="ctr"/>
          <a:lstStyle/>
          <a:p>
            <a:pPr algn="ctr">
              <a:spcBef>
                <a:spcPct val="0"/>
              </a:spcBef>
            </a:pPr>
            <a:r>
              <a:rPr lang="en-GB" sz="2200" b="1" dirty="0"/>
              <a:t>Acceptance</a:t>
            </a:r>
          </a:p>
          <a:p>
            <a:pPr algn="ctr">
              <a:spcBef>
                <a:spcPct val="0"/>
              </a:spcBef>
            </a:pPr>
            <a:r>
              <a:rPr lang="en-GB" sz="2200" b="1" dirty="0"/>
              <a:t>Test </a:t>
            </a:r>
            <a:r>
              <a:rPr lang="en-GB" sz="2200" b="1" dirty="0" smtClean="0"/>
              <a:t>Plan</a:t>
            </a:r>
            <a:endParaRPr lang="en-GB" sz="2200" b="1" dirty="0"/>
          </a:p>
        </p:txBody>
      </p:sp>
      <p:sp>
        <p:nvSpPr>
          <p:cNvPr id="16397" name="Text Box 13"/>
          <p:cNvSpPr txBox="1">
            <a:spLocks noChangeArrowheads="1"/>
          </p:cNvSpPr>
          <p:nvPr/>
        </p:nvSpPr>
        <p:spPr bwMode="auto">
          <a:xfrm>
            <a:off x="8201025" y="5114925"/>
            <a:ext cx="838200" cy="646331"/>
          </a:xfrm>
          <a:prstGeom prst="rect">
            <a:avLst/>
          </a:prstGeom>
          <a:noFill/>
          <a:ln w="12700" algn="ctr">
            <a:noFill/>
            <a:miter lim="800000"/>
            <a:headEnd/>
            <a:tailEnd/>
          </a:ln>
        </p:spPr>
        <p:txBody>
          <a:bodyPr wrap="square">
            <a:spAutoFit/>
          </a:bodyPr>
          <a:lstStyle/>
          <a:p>
            <a:pPr>
              <a:spcBef>
                <a:spcPct val="0"/>
              </a:spcBef>
            </a:pPr>
            <a:r>
              <a:rPr lang="en-GB" sz="1800" dirty="0" smtClean="0"/>
              <a:t>Test Stage</a:t>
            </a:r>
            <a:endParaRPr lang="en-GB" sz="1800" dirty="0"/>
          </a:p>
        </p:txBody>
      </p:sp>
      <p:cxnSp>
        <p:nvCxnSpPr>
          <p:cNvPr id="4" name="Straight Arrow Connector 3"/>
          <p:cNvCxnSpPr>
            <a:stCxn id="16387" idx="2"/>
            <a:endCxn id="16389" idx="0"/>
          </p:cNvCxnSpPr>
          <p:nvPr/>
        </p:nvCxnSpPr>
        <p:spPr>
          <a:xfrm flipH="1">
            <a:off x="4381500" y="2127250"/>
            <a:ext cx="1" cy="330994"/>
          </a:xfrm>
          <a:prstGeom prst="straightConnector1">
            <a:avLst/>
          </a:prstGeom>
          <a:ln w="25400">
            <a:solidFill>
              <a:srgbClr val="13418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6389" idx="2"/>
            <a:endCxn id="16391" idx="0"/>
          </p:cNvCxnSpPr>
          <p:nvPr/>
        </p:nvCxnSpPr>
        <p:spPr>
          <a:xfrm>
            <a:off x="4381500" y="3253582"/>
            <a:ext cx="0" cy="330993"/>
          </a:xfrm>
          <a:prstGeom prst="straightConnector1">
            <a:avLst/>
          </a:prstGeom>
          <a:ln w="25400">
            <a:solidFill>
              <a:srgbClr val="13418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16391" idx="2"/>
            <a:endCxn id="16393" idx="0"/>
          </p:cNvCxnSpPr>
          <p:nvPr/>
        </p:nvCxnSpPr>
        <p:spPr>
          <a:xfrm rot="5400000">
            <a:off x="2551907" y="3131344"/>
            <a:ext cx="581025" cy="3078162"/>
          </a:xfrm>
          <a:prstGeom prst="bentConnector3">
            <a:avLst/>
          </a:prstGeom>
          <a:ln w="25400">
            <a:solidFill>
              <a:srgbClr val="13418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6391" idx="2"/>
            <a:endCxn id="16394" idx="0"/>
          </p:cNvCxnSpPr>
          <p:nvPr/>
        </p:nvCxnSpPr>
        <p:spPr>
          <a:xfrm rot="5400000">
            <a:off x="3575051" y="4154488"/>
            <a:ext cx="581025" cy="1031875"/>
          </a:xfrm>
          <a:prstGeom prst="bentConnector3">
            <a:avLst/>
          </a:prstGeom>
          <a:ln w="25400">
            <a:solidFill>
              <a:srgbClr val="13418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6391" idx="2"/>
            <a:endCxn id="16395" idx="0"/>
          </p:cNvCxnSpPr>
          <p:nvPr/>
        </p:nvCxnSpPr>
        <p:spPr>
          <a:xfrm rot="16200000" flipH="1">
            <a:off x="4542235" y="4219178"/>
            <a:ext cx="581025" cy="902494"/>
          </a:xfrm>
          <a:prstGeom prst="bentConnector3">
            <a:avLst/>
          </a:prstGeom>
          <a:ln w="25400">
            <a:solidFill>
              <a:srgbClr val="13418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6391" idx="2"/>
            <a:endCxn id="16396" idx="0"/>
          </p:cNvCxnSpPr>
          <p:nvPr/>
        </p:nvCxnSpPr>
        <p:spPr>
          <a:xfrm rot="16200000" flipH="1">
            <a:off x="5503466" y="3257946"/>
            <a:ext cx="581025" cy="2824957"/>
          </a:xfrm>
          <a:prstGeom prst="bentConnector3">
            <a:avLst/>
          </a:prstGeom>
          <a:ln w="25400">
            <a:solidFill>
              <a:srgbClr val="134183"/>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smtClean="0"/>
              <a:t>The outline for the Test Plan document in IEEE Standard 829-1998:</a:t>
            </a:r>
          </a:p>
          <a:p>
            <a:endParaRPr lang="en-GB" dirty="0"/>
          </a:p>
        </p:txBody>
      </p:sp>
      <p:sp>
        <p:nvSpPr>
          <p:cNvPr id="2" name="Title 1"/>
          <p:cNvSpPr>
            <a:spLocks noGrp="1"/>
          </p:cNvSpPr>
          <p:nvPr>
            <p:ph type="title"/>
          </p:nvPr>
        </p:nvSpPr>
        <p:spPr/>
        <p:txBody>
          <a:bodyPr/>
          <a:lstStyle/>
          <a:p>
            <a:r>
              <a:rPr lang="en-GB" dirty="0" smtClean="0"/>
              <a:t>Test Plan</a:t>
            </a:r>
            <a:endParaRPr lang="en-GB" dirty="0"/>
          </a:p>
        </p:txBody>
      </p:sp>
      <p:sp>
        <p:nvSpPr>
          <p:cNvPr id="4" name="Rectangle 3"/>
          <p:cNvSpPr txBox="1">
            <a:spLocks noChangeArrowheads="1"/>
          </p:cNvSpPr>
          <p:nvPr/>
        </p:nvSpPr>
        <p:spPr bwMode="auto">
          <a:xfrm>
            <a:off x="462292" y="1810355"/>
            <a:ext cx="8219417" cy="4104000"/>
          </a:xfrm>
          <a:prstGeom prst="rect">
            <a:avLst/>
          </a:prstGeom>
          <a:solidFill>
            <a:schemeClr val="tx2">
              <a:lumMod val="20000"/>
              <a:lumOff val="80000"/>
            </a:schemeClr>
          </a:solidFill>
          <a:ln w="19050">
            <a:solidFill>
              <a:srgbClr val="134183"/>
            </a:solidFill>
            <a:miter lim="800000"/>
            <a:headEnd/>
            <a:tailEnd/>
          </a:ln>
          <a:effectLst>
            <a:outerShdw blurRad="50800" dist="76200" dir="2700000" algn="tl" rotWithShape="0">
              <a:prstClr val="black">
                <a:alpha val="40000"/>
              </a:prstClr>
            </a:outerShdw>
          </a:effectLst>
        </p:spPr>
        <p:txBody>
          <a:bodyPr vert="horz" wrap="square" lIns="144000" tIns="144000" rIns="108000" bIns="108000" numCol="1" anchor="t" anchorCtr="0" compatLnSpc="1">
            <a:prstTxWarp prst="textNoShape">
              <a:avLst/>
            </a:prstTxWarp>
          </a:bodyPr>
          <a:lstStyle/>
          <a:p>
            <a:pPr>
              <a:spcBef>
                <a:spcPts val="1200"/>
              </a:spcBef>
              <a:tabLst>
                <a:tab pos="4305300" algn="l"/>
              </a:tabLst>
              <a:defRPr/>
            </a:pP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1.  Test plan </a:t>
            </a:r>
            <a:r>
              <a:rPr lang="en-GB" sz="2000" kern="0" dirty="0">
                <a:latin typeface="Arial" pitchFamily="34" charset="0"/>
                <a:cs typeface="Arial" pitchFamily="34" charset="0"/>
              </a:rPr>
              <a:t>identifier	9</a:t>
            </a:r>
            <a:r>
              <a:rPr lang="en-GB" sz="2000" kern="0" dirty="0" smtClean="0">
                <a:latin typeface="Arial" pitchFamily="34" charset="0"/>
                <a:cs typeface="Arial" pitchFamily="34" charset="0"/>
              </a:rPr>
              <a:t>.  Test deliverables</a:t>
            </a:r>
            <a:endPar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endParaRPr>
          </a:p>
          <a:p>
            <a:pPr>
              <a:spcBef>
                <a:spcPts val="1200"/>
              </a:spcBef>
              <a:tabLst>
                <a:tab pos="4305300" algn="l"/>
              </a:tabLst>
              <a:defRPr/>
            </a:pP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2.  Introduction	10.  </a:t>
            </a:r>
            <a:r>
              <a:rPr lang="en-GB" sz="2000" kern="0" dirty="0" smtClean="0">
                <a:latin typeface="Arial" pitchFamily="34" charset="0"/>
                <a:cs typeface="Arial" pitchFamily="34" charset="0"/>
              </a:rPr>
              <a:t>Testing tasks</a:t>
            </a:r>
            <a:endPar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endParaRPr>
          </a:p>
          <a:p>
            <a:pPr>
              <a:spcBef>
                <a:spcPts val="1200"/>
              </a:spcBef>
              <a:tabLst>
                <a:tab pos="4305300" algn="l"/>
              </a:tabLst>
              <a:defRPr/>
            </a:pP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3.  </a:t>
            </a:r>
            <a:r>
              <a:rPr lang="en-GB" sz="2000" kern="0" dirty="0">
                <a:latin typeface="Arial" pitchFamily="34" charset="0"/>
                <a:cs typeface="Arial" pitchFamily="34" charset="0"/>
              </a:rPr>
              <a:t>Test items	11. </a:t>
            </a:r>
            <a:r>
              <a:rPr lang="en-GB" sz="2000" kern="0" dirty="0" smtClean="0">
                <a:latin typeface="Arial" pitchFamily="34" charset="0"/>
                <a:cs typeface="Arial" pitchFamily="34" charset="0"/>
              </a:rPr>
              <a:t> Environmental needs</a:t>
            </a:r>
            <a:endPar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endParaRPr>
          </a:p>
          <a:p>
            <a:pPr>
              <a:spcBef>
                <a:spcPts val="1200"/>
              </a:spcBef>
              <a:tabLst>
                <a:tab pos="4305300" algn="l"/>
              </a:tabLst>
              <a:defRPr/>
            </a:pP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4.  Features to be </a:t>
            </a:r>
            <a:r>
              <a:rPr lang="en-GB" sz="2000" kern="0" dirty="0" smtClean="0">
                <a:latin typeface="Arial" pitchFamily="34" charset="0"/>
                <a:cs typeface="Arial" pitchFamily="34" charset="0"/>
              </a:rPr>
              <a:t>tested	12. Responsibilities</a:t>
            </a:r>
            <a:endPar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endParaRPr>
          </a:p>
          <a:p>
            <a:pPr>
              <a:spcBef>
                <a:spcPts val="1200"/>
              </a:spcBef>
              <a:tabLst>
                <a:tab pos="4305300" algn="l"/>
              </a:tabLst>
              <a:defRPr/>
            </a:pP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5.  Features not to be </a:t>
            </a:r>
            <a:r>
              <a:rPr lang="en-GB" sz="2000" kern="0" dirty="0">
                <a:latin typeface="Arial" pitchFamily="34" charset="0"/>
                <a:cs typeface="Arial" pitchFamily="34" charset="0"/>
              </a:rPr>
              <a:t>tested	13. Staffing and training </a:t>
            </a:r>
            <a:r>
              <a:rPr lang="en-GB" sz="2000" kern="0" dirty="0" smtClean="0">
                <a:latin typeface="Arial" pitchFamily="34" charset="0"/>
                <a:cs typeface="Arial" pitchFamily="34" charset="0"/>
              </a:rPr>
              <a:t>needs</a:t>
            </a:r>
            <a:endPar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endParaRPr>
          </a:p>
          <a:p>
            <a:pPr lvl="0">
              <a:spcBef>
                <a:spcPts val="1200"/>
              </a:spcBef>
              <a:tabLst>
                <a:tab pos="4305300" algn="l"/>
              </a:tabLst>
              <a:defRPr/>
            </a:pP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6.  </a:t>
            </a:r>
            <a:r>
              <a:rPr lang="en-GB" sz="2000" kern="0" dirty="0" smtClean="0">
                <a:latin typeface="Arial" pitchFamily="34" charset="0"/>
                <a:cs typeface="Arial" pitchFamily="34" charset="0"/>
              </a:rPr>
              <a:t>Approach	14.  Schedule </a:t>
            </a:r>
            <a:endPar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endParaRPr>
          </a:p>
          <a:p>
            <a:pPr>
              <a:spcBef>
                <a:spcPts val="1200"/>
              </a:spcBef>
              <a:tabLst>
                <a:tab pos="4305300" algn="l"/>
              </a:tabLst>
              <a:defRPr/>
            </a:pP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7.  Item pass/fail </a:t>
            </a:r>
            <a:r>
              <a:rPr lang="en-GB" sz="2000" kern="0" dirty="0">
                <a:latin typeface="Arial" pitchFamily="34" charset="0"/>
                <a:cs typeface="Arial" pitchFamily="34" charset="0"/>
              </a:rPr>
              <a:t>criteria	15. </a:t>
            </a:r>
            <a:r>
              <a:rPr lang="en-GB" sz="2000" kern="0" dirty="0" smtClean="0">
                <a:latin typeface="Arial" pitchFamily="34" charset="0"/>
                <a:cs typeface="Arial" pitchFamily="34" charset="0"/>
              </a:rPr>
              <a:t> Risks </a:t>
            </a:r>
            <a:r>
              <a:rPr lang="en-GB" sz="2000" kern="0" dirty="0">
                <a:latin typeface="Arial" pitchFamily="34" charset="0"/>
                <a:cs typeface="Arial" pitchFamily="34" charset="0"/>
              </a:rPr>
              <a:t>and </a:t>
            </a:r>
            <a:r>
              <a:rPr lang="en-GB" sz="2000" kern="0" dirty="0" smtClean="0">
                <a:latin typeface="Arial" pitchFamily="34" charset="0"/>
                <a:cs typeface="Arial" pitchFamily="34" charset="0"/>
              </a:rPr>
              <a:t>contingencies</a:t>
            </a:r>
            <a:endPar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endParaRPr>
          </a:p>
          <a:p>
            <a:pPr lvl="0">
              <a:spcBef>
                <a:spcPts val="1200"/>
              </a:spcBef>
              <a:tabLst>
                <a:tab pos="4305300" algn="l"/>
              </a:tabLst>
              <a:defRPr/>
            </a:pPr>
            <a:r>
              <a:rPr lang="en-GB" sz="2000" kern="0" dirty="0">
                <a:latin typeface="Arial" pitchFamily="34" charset="0"/>
                <a:cs typeface="Arial" pitchFamily="34" charset="0"/>
              </a:rPr>
              <a:t>8</a:t>
            </a: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  Suspension criteria </a:t>
            </a:r>
            <a:r>
              <a:rPr lang="en-GB" sz="2000" kern="0" dirty="0">
                <a:latin typeface="Arial" pitchFamily="34" charset="0"/>
                <a:cs typeface="Arial" pitchFamily="34" charset="0"/>
              </a:rPr>
              <a:t>and	16. </a:t>
            </a:r>
            <a:r>
              <a:rPr lang="en-GB" sz="2000" kern="0" dirty="0" smtClean="0">
                <a:latin typeface="Arial" pitchFamily="34" charset="0"/>
                <a:cs typeface="Arial" pitchFamily="34" charset="0"/>
              </a:rPr>
              <a:t> Approvals</a:t>
            </a: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
            </a:r>
            <a:b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br>
            <a:r>
              <a:rPr kumimoji="0" lang="en-GB" sz="2000" i="0" u="none" strike="noStrike" kern="0" cap="none" spc="0" normalizeH="0" dirty="0" smtClean="0">
                <a:ln>
                  <a:noFill/>
                </a:ln>
                <a:solidFill>
                  <a:schemeClr val="tx1"/>
                </a:solidFill>
                <a:effectLst/>
                <a:uLnTx/>
                <a:uFillTx/>
                <a:latin typeface="Arial" pitchFamily="34" charset="0"/>
                <a:cs typeface="Arial" pitchFamily="34" charset="0"/>
              </a:rPr>
              <a:t>     </a:t>
            </a: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resumption requirements</a:t>
            </a:r>
          </a:p>
          <a:p>
            <a:pPr marL="288925" marR="0" lvl="0" indent="-288925" algn="l" defTabSz="914400" rtl="0" eaLnBrk="0" fontAlgn="base" latinLnBrk="0" hangingPunct="0">
              <a:lnSpc>
                <a:spcPct val="90000"/>
              </a:lnSpc>
              <a:spcBef>
                <a:spcPct val="60000"/>
              </a:spcBef>
              <a:spcAft>
                <a:spcPct val="0"/>
              </a:spcAft>
              <a:buClr>
                <a:schemeClr val="bg2"/>
              </a:buClr>
              <a:buSzTx/>
              <a:buFontTx/>
              <a:buChar char="•"/>
              <a:tabLst/>
              <a:defRPr/>
            </a:pPr>
            <a:endParaRPr kumimoji="0" lang="en-GB" sz="2000" i="0" u="none" strike="noStrike" kern="0" cap="none" spc="0" normalizeH="0" baseline="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06071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smtClean="0"/>
              <a:t>The outline for the Test Plan document in IEEE Standard 829-1998:</a:t>
            </a:r>
          </a:p>
          <a:p>
            <a:endParaRPr lang="en-GB" dirty="0"/>
          </a:p>
        </p:txBody>
      </p:sp>
      <p:sp>
        <p:nvSpPr>
          <p:cNvPr id="2" name="Title 1"/>
          <p:cNvSpPr>
            <a:spLocks noGrp="1"/>
          </p:cNvSpPr>
          <p:nvPr>
            <p:ph type="title"/>
          </p:nvPr>
        </p:nvSpPr>
        <p:spPr/>
        <p:txBody>
          <a:bodyPr/>
          <a:lstStyle/>
          <a:p>
            <a:r>
              <a:rPr lang="en-GB" dirty="0" smtClean="0"/>
              <a:t>Test Plan</a:t>
            </a:r>
            <a:endParaRPr lang="en-GB" dirty="0"/>
          </a:p>
        </p:txBody>
      </p:sp>
      <p:sp>
        <p:nvSpPr>
          <p:cNvPr id="4" name="Rectangle 3"/>
          <p:cNvSpPr txBox="1">
            <a:spLocks noChangeArrowheads="1"/>
          </p:cNvSpPr>
          <p:nvPr/>
        </p:nvSpPr>
        <p:spPr bwMode="auto">
          <a:xfrm>
            <a:off x="462292" y="1810355"/>
            <a:ext cx="8219417" cy="4104000"/>
          </a:xfrm>
          <a:prstGeom prst="rect">
            <a:avLst/>
          </a:prstGeom>
          <a:solidFill>
            <a:schemeClr val="tx2">
              <a:lumMod val="20000"/>
              <a:lumOff val="80000"/>
            </a:schemeClr>
          </a:solidFill>
          <a:ln w="19050">
            <a:solidFill>
              <a:srgbClr val="134183"/>
            </a:solidFill>
            <a:miter lim="800000"/>
            <a:headEnd/>
            <a:tailEnd/>
          </a:ln>
          <a:effectLst>
            <a:outerShdw blurRad="50800" dist="76200" dir="2700000" algn="tl" rotWithShape="0">
              <a:prstClr val="black">
                <a:alpha val="40000"/>
              </a:prstClr>
            </a:outerShdw>
          </a:effectLst>
        </p:spPr>
        <p:txBody>
          <a:bodyPr vert="horz" wrap="square" lIns="144000" tIns="144000" rIns="108000" bIns="108000" numCol="1" anchor="t" anchorCtr="0" compatLnSpc="1">
            <a:prstTxWarp prst="textNoShape">
              <a:avLst/>
            </a:prstTxWarp>
          </a:bodyPr>
          <a:lstStyle/>
          <a:p>
            <a:pPr>
              <a:spcBef>
                <a:spcPts val="1200"/>
              </a:spcBef>
              <a:tabLst>
                <a:tab pos="4305300" algn="l"/>
              </a:tabLst>
              <a:defRPr/>
            </a:pP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1.  Test plan </a:t>
            </a:r>
            <a:r>
              <a:rPr lang="en-GB" sz="2000" kern="0" dirty="0">
                <a:latin typeface="Arial" pitchFamily="34" charset="0"/>
                <a:cs typeface="Arial" pitchFamily="34" charset="0"/>
              </a:rPr>
              <a:t>identifier	9</a:t>
            </a:r>
            <a:r>
              <a:rPr lang="en-GB" sz="2000" kern="0" dirty="0" smtClean="0">
                <a:latin typeface="Arial" pitchFamily="34" charset="0"/>
                <a:cs typeface="Arial" pitchFamily="34" charset="0"/>
              </a:rPr>
              <a:t>.  Test deliverables</a:t>
            </a:r>
            <a:endPar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endParaRPr>
          </a:p>
          <a:p>
            <a:pPr>
              <a:spcBef>
                <a:spcPts val="1200"/>
              </a:spcBef>
              <a:tabLst>
                <a:tab pos="4305300" algn="l"/>
              </a:tabLst>
              <a:defRPr/>
            </a:pP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2.  Introduction	10.  </a:t>
            </a:r>
            <a:r>
              <a:rPr lang="en-GB" sz="2000" kern="0" dirty="0" smtClean="0">
                <a:latin typeface="Arial" pitchFamily="34" charset="0"/>
                <a:cs typeface="Arial" pitchFamily="34" charset="0"/>
              </a:rPr>
              <a:t>Testing tasks</a:t>
            </a:r>
            <a:endPar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endParaRPr>
          </a:p>
          <a:p>
            <a:pPr>
              <a:spcBef>
                <a:spcPts val="1200"/>
              </a:spcBef>
              <a:tabLst>
                <a:tab pos="4305300" algn="l"/>
              </a:tabLst>
              <a:defRPr/>
            </a:pP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3.  </a:t>
            </a:r>
            <a:r>
              <a:rPr lang="en-GB" sz="2000" kern="0" dirty="0">
                <a:latin typeface="Arial" pitchFamily="34" charset="0"/>
                <a:cs typeface="Arial" pitchFamily="34" charset="0"/>
              </a:rPr>
              <a:t>Test items	11. </a:t>
            </a:r>
            <a:r>
              <a:rPr lang="en-GB" sz="2000" kern="0" dirty="0" smtClean="0">
                <a:latin typeface="Arial" pitchFamily="34" charset="0"/>
                <a:cs typeface="Arial" pitchFamily="34" charset="0"/>
              </a:rPr>
              <a:t> Environmental needs</a:t>
            </a:r>
            <a:endPar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endParaRPr>
          </a:p>
          <a:p>
            <a:pPr>
              <a:spcBef>
                <a:spcPts val="1200"/>
              </a:spcBef>
              <a:tabLst>
                <a:tab pos="4305300" algn="l"/>
              </a:tabLst>
              <a:defRPr/>
            </a:pP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4.  Features to be </a:t>
            </a:r>
            <a:r>
              <a:rPr lang="en-GB" sz="2000" kern="0" dirty="0" smtClean="0">
                <a:latin typeface="Arial" pitchFamily="34" charset="0"/>
                <a:cs typeface="Arial" pitchFamily="34" charset="0"/>
              </a:rPr>
              <a:t>tested	12. Responsibilities</a:t>
            </a:r>
            <a:endPar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endParaRPr>
          </a:p>
          <a:p>
            <a:pPr>
              <a:spcBef>
                <a:spcPts val="1200"/>
              </a:spcBef>
              <a:tabLst>
                <a:tab pos="4305300" algn="l"/>
              </a:tabLst>
              <a:defRPr/>
            </a:pP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5.  Features not to be </a:t>
            </a:r>
            <a:r>
              <a:rPr lang="en-GB" sz="2000" kern="0" dirty="0">
                <a:latin typeface="Arial" pitchFamily="34" charset="0"/>
                <a:cs typeface="Arial" pitchFamily="34" charset="0"/>
              </a:rPr>
              <a:t>tested	13. Staffing and training </a:t>
            </a:r>
            <a:r>
              <a:rPr lang="en-GB" sz="2000" kern="0" dirty="0" smtClean="0">
                <a:latin typeface="Arial" pitchFamily="34" charset="0"/>
                <a:cs typeface="Arial" pitchFamily="34" charset="0"/>
              </a:rPr>
              <a:t>needs</a:t>
            </a:r>
            <a:endPar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endParaRPr>
          </a:p>
          <a:p>
            <a:pPr lvl="0">
              <a:spcBef>
                <a:spcPts val="1200"/>
              </a:spcBef>
              <a:tabLst>
                <a:tab pos="4305300" algn="l"/>
              </a:tabLst>
              <a:defRPr/>
            </a:pP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6.  </a:t>
            </a:r>
            <a:r>
              <a:rPr lang="en-GB" sz="2000" kern="0" dirty="0" smtClean="0">
                <a:latin typeface="Arial" pitchFamily="34" charset="0"/>
                <a:cs typeface="Arial" pitchFamily="34" charset="0"/>
              </a:rPr>
              <a:t>Approach	14.  Schedule </a:t>
            </a:r>
            <a:endPar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endParaRPr>
          </a:p>
          <a:p>
            <a:pPr>
              <a:spcBef>
                <a:spcPts val="1200"/>
              </a:spcBef>
              <a:tabLst>
                <a:tab pos="4305300" algn="l"/>
              </a:tabLst>
              <a:defRPr/>
            </a:pP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7.  Item pass/fail </a:t>
            </a:r>
            <a:r>
              <a:rPr lang="en-GB" sz="2000" kern="0" dirty="0">
                <a:latin typeface="Arial" pitchFamily="34" charset="0"/>
                <a:cs typeface="Arial" pitchFamily="34" charset="0"/>
              </a:rPr>
              <a:t>criteria	15. </a:t>
            </a:r>
            <a:r>
              <a:rPr lang="en-GB" sz="2000" kern="0" dirty="0" smtClean="0">
                <a:latin typeface="Arial" pitchFamily="34" charset="0"/>
                <a:cs typeface="Arial" pitchFamily="34" charset="0"/>
              </a:rPr>
              <a:t> Risks </a:t>
            </a:r>
            <a:r>
              <a:rPr lang="en-GB" sz="2000" kern="0" dirty="0">
                <a:latin typeface="Arial" pitchFamily="34" charset="0"/>
                <a:cs typeface="Arial" pitchFamily="34" charset="0"/>
              </a:rPr>
              <a:t>and </a:t>
            </a:r>
            <a:r>
              <a:rPr lang="en-GB" sz="2000" kern="0" dirty="0" smtClean="0">
                <a:latin typeface="Arial" pitchFamily="34" charset="0"/>
                <a:cs typeface="Arial" pitchFamily="34" charset="0"/>
              </a:rPr>
              <a:t>contingencies</a:t>
            </a:r>
            <a:endPar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endParaRPr>
          </a:p>
          <a:p>
            <a:pPr lvl="0">
              <a:spcBef>
                <a:spcPts val="1200"/>
              </a:spcBef>
              <a:tabLst>
                <a:tab pos="4305300" algn="l"/>
              </a:tabLst>
              <a:defRPr/>
            </a:pPr>
            <a:r>
              <a:rPr lang="en-GB" sz="2000" kern="0" dirty="0">
                <a:latin typeface="Arial" pitchFamily="34" charset="0"/>
                <a:cs typeface="Arial" pitchFamily="34" charset="0"/>
              </a:rPr>
              <a:t>8</a:t>
            </a: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  Suspension criteria </a:t>
            </a:r>
            <a:r>
              <a:rPr lang="en-GB" sz="2000" kern="0" dirty="0">
                <a:latin typeface="Arial" pitchFamily="34" charset="0"/>
                <a:cs typeface="Arial" pitchFamily="34" charset="0"/>
              </a:rPr>
              <a:t>and	16. </a:t>
            </a:r>
            <a:r>
              <a:rPr lang="en-GB" sz="2000" kern="0" dirty="0" smtClean="0">
                <a:latin typeface="Arial" pitchFamily="34" charset="0"/>
                <a:cs typeface="Arial" pitchFamily="34" charset="0"/>
              </a:rPr>
              <a:t> Approvals</a:t>
            </a: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
            </a:r>
            <a:b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br>
            <a:r>
              <a:rPr kumimoji="0" lang="en-GB" sz="2000" i="0" u="none" strike="noStrike" kern="0" cap="none" spc="0" normalizeH="0" dirty="0" smtClean="0">
                <a:ln>
                  <a:noFill/>
                </a:ln>
                <a:solidFill>
                  <a:schemeClr val="tx1"/>
                </a:solidFill>
                <a:effectLst/>
                <a:uLnTx/>
                <a:uFillTx/>
                <a:latin typeface="Arial" pitchFamily="34" charset="0"/>
                <a:cs typeface="Arial" pitchFamily="34" charset="0"/>
              </a:rPr>
              <a:t>     </a:t>
            </a:r>
            <a:r>
              <a:rPr kumimoji="0" lang="en-GB" sz="2000" i="0" u="none" strike="noStrike" kern="0" cap="none" spc="0" normalizeH="0" baseline="0" dirty="0" smtClean="0">
                <a:ln>
                  <a:noFill/>
                </a:ln>
                <a:solidFill>
                  <a:schemeClr val="tx1"/>
                </a:solidFill>
                <a:effectLst/>
                <a:uLnTx/>
                <a:uFillTx/>
                <a:latin typeface="Arial" pitchFamily="34" charset="0"/>
                <a:cs typeface="Arial" pitchFamily="34" charset="0"/>
              </a:rPr>
              <a:t>resumption requirements</a:t>
            </a:r>
          </a:p>
          <a:p>
            <a:pPr marL="288925" marR="0" lvl="0" indent="-288925" algn="l" defTabSz="914400" rtl="0" eaLnBrk="0" fontAlgn="base" latinLnBrk="0" hangingPunct="0">
              <a:lnSpc>
                <a:spcPct val="90000"/>
              </a:lnSpc>
              <a:spcBef>
                <a:spcPct val="60000"/>
              </a:spcBef>
              <a:spcAft>
                <a:spcPct val="0"/>
              </a:spcAft>
              <a:buClr>
                <a:schemeClr val="bg2"/>
              </a:buClr>
              <a:buSzTx/>
              <a:buFontTx/>
              <a:buChar char="•"/>
              <a:tabLst/>
              <a:defRPr/>
            </a:pPr>
            <a:endParaRPr kumimoji="0" lang="en-GB" sz="2000" i="0" u="none" strike="noStrike" kern="0" cap="none" spc="0" normalizeH="0" baseline="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2799801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smtClean="0"/>
              <a:t>Define when to start testing at the beginning of a test level</a:t>
            </a:r>
          </a:p>
          <a:p>
            <a:pPr lvl="1"/>
            <a:r>
              <a:rPr lang="en-GB" dirty="0"/>
              <a:t>O</a:t>
            </a:r>
            <a:r>
              <a:rPr lang="en-GB" dirty="0" smtClean="0"/>
              <a:t>r when tests are ready for execution</a:t>
            </a:r>
            <a:br>
              <a:rPr lang="en-GB" dirty="0" smtClean="0"/>
            </a:br>
            <a:endParaRPr lang="en-GB" dirty="0" smtClean="0"/>
          </a:p>
          <a:p>
            <a:pPr lvl="0"/>
            <a:r>
              <a:rPr lang="en-GB" dirty="0" smtClean="0"/>
              <a:t>Typical entry criteria might include:</a:t>
            </a:r>
          </a:p>
          <a:p>
            <a:pPr lvl="1"/>
            <a:r>
              <a:rPr lang="en-GB" dirty="0" smtClean="0"/>
              <a:t>Test environment available and ready</a:t>
            </a:r>
          </a:p>
          <a:p>
            <a:pPr lvl="1"/>
            <a:r>
              <a:rPr lang="en-GB" dirty="0" smtClean="0"/>
              <a:t>Test tool configured in the test environment</a:t>
            </a:r>
          </a:p>
          <a:p>
            <a:pPr lvl="1"/>
            <a:r>
              <a:rPr lang="en-GB" dirty="0" smtClean="0"/>
              <a:t>Testable code available</a:t>
            </a:r>
          </a:p>
          <a:p>
            <a:pPr lvl="1"/>
            <a:r>
              <a:rPr lang="en-GB" dirty="0" smtClean="0"/>
              <a:t>Test data available, including configuration data, logins, etc.</a:t>
            </a:r>
          </a:p>
          <a:p>
            <a:pPr lvl="1"/>
            <a:r>
              <a:rPr lang="en-GB" dirty="0" smtClean="0"/>
              <a:t>Test summary report available from previous testing, including quality measures</a:t>
            </a:r>
          </a:p>
          <a:p>
            <a:pPr lvl="1"/>
            <a:r>
              <a:rPr lang="en-GB" dirty="0" smtClean="0"/>
              <a:t>Third-party software delivered and software licences bought</a:t>
            </a:r>
          </a:p>
          <a:p>
            <a:pPr lvl="1"/>
            <a:r>
              <a:rPr lang="en-GB" dirty="0" smtClean="0"/>
              <a:t>Other project dependencies in place</a:t>
            </a:r>
          </a:p>
          <a:p>
            <a:endParaRPr lang="en-GB" dirty="0" smtClean="0"/>
          </a:p>
          <a:p>
            <a:endParaRPr lang="en-GB" dirty="0"/>
          </a:p>
        </p:txBody>
      </p:sp>
      <p:sp>
        <p:nvSpPr>
          <p:cNvPr id="2" name="Title 1"/>
          <p:cNvSpPr>
            <a:spLocks noGrp="1"/>
          </p:cNvSpPr>
          <p:nvPr>
            <p:ph type="title"/>
          </p:nvPr>
        </p:nvSpPr>
        <p:spPr/>
        <p:txBody>
          <a:bodyPr/>
          <a:lstStyle/>
          <a:p>
            <a:r>
              <a:rPr lang="en-GB" dirty="0" smtClean="0"/>
              <a:t>Entry Criteria</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ssolve">
                                      <p:cBhvr>
                                        <p:cTn id="30" dur="500"/>
                                        <p:tgtEl>
                                          <p:spTgt spid="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dissolve">
                                      <p:cBhvr>
                                        <p:cTn id="33" dur="500"/>
                                        <p:tgtEl>
                                          <p:spTgt spid="3">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dissolv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smtClean="0"/>
              <a:t>Define when to stop testing at the end of a test level or when a set of tests has achieved specific goal</a:t>
            </a:r>
            <a:br>
              <a:rPr lang="en-GB" dirty="0" smtClean="0"/>
            </a:br>
            <a:endParaRPr lang="en-GB" dirty="0" smtClean="0"/>
          </a:p>
          <a:p>
            <a:r>
              <a:rPr lang="en-GB" dirty="0" smtClean="0"/>
              <a:t>Typical exit criteria might include:</a:t>
            </a:r>
          </a:p>
          <a:p>
            <a:pPr lvl="1"/>
            <a:r>
              <a:rPr lang="en-GB" dirty="0" smtClean="0"/>
              <a:t>Measures of testing thoroughness, i.e. coverage measures</a:t>
            </a:r>
          </a:p>
          <a:p>
            <a:pPr lvl="1"/>
            <a:r>
              <a:rPr lang="en-GB" dirty="0" smtClean="0"/>
              <a:t>Estimates of defect density or reliability</a:t>
            </a:r>
          </a:p>
          <a:p>
            <a:pPr lvl="1"/>
            <a:r>
              <a:rPr lang="en-GB" dirty="0" smtClean="0"/>
              <a:t>Cost</a:t>
            </a:r>
          </a:p>
          <a:p>
            <a:pPr lvl="1"/>
            <a:r>
              <a:rPr lang="en-GB" dirty="0" smtClean="0"/>
              <a:t>Residual risks such as number of defects outstanding or requirements not tested</a:t>
            </a:r>
          </a:p>
          <a:p>
            <a:pPr lvl="1"/>
            <a:r>
              <a:rPr lang="en-GB" dirty="0" smtClean="0"/>
              <a:t>Schedules such as those based on time to market</a:t>
            </a:r>
            <a:br>
              <a:rPr lang="en-GB" dirty="0" smtClean="0"/>
            </a:br>
            <a:endParaRPr lang="en-GB" dirty="0" smtClean="0"/>
          </a:p>
          <a:p>
            <a:r>
              <a:rPr lang="en-GB" dirty="0" smtClean="0"/>
              <a:t>Exit criteria will vary with test level</a:t>
            </a:r>
          </a:p>
          <a:p>
            <a:pPr lvl="1"/>
            <a:r>
              <a:rPr lang="en-GB" dirty="0" smtClean="0"/>
              <a:t>Coverage of code for component testing</a:t>
            </a:r>
          </a:p>
          <a:p>
            <a:pPr lvl="1"/>
            <a:r>
              <a:rPr lang="en-GB" dirty="0" smtClean="0"/>
              <a:t>Coverage of requirements or risk for system testing</a:t>
            </a:r>
          </a:p>
          <a:p>
            <a:pPr lvl="1"/>
            <a:r>
              <a:rPr lang="en-GB" dirty="0" smtClean="0"/>
              <a:t>Non-functional measures such as usability in acceptance testing</a:t>
            </a:r>
          </a:p>
          <a:p>
            <a:endParaRPr lang="en-GB" dirty="0"/>
          </a:p>
        </p:txBody>
      </p:sp>
      <p:sp>
        <p:nvSpPr>
          <p:cNvPr id="2" name="Title 1"/>
          <p:cNvSpPr>
            <a:spLocks noGrp="1"/>
          </p:cNvSpPr>
          <p:nvPr>
            <p:ph type="title"/>
          </p:nvPr>
        </p:nvSpPr>
        <p:spPr/>
        <p:txBody>
          <a:bodyPr/>
          <a:lstStyle/>
          <a:p>
            <a:r>
              <a:rPr lang="en-GB" dirty="0" smtClean="0"/>
              <a:t>Exit Criteria</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ssolve">
                                      <p:cBhvr>
                                        <p:cTn id="35" dur="500"/>
                                        <p:tgtEl>
                                          <p:spTgt spid="3">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dissolve">
                                      <p:cBhvr>
                                        <p:cTn id="38" dur="500"/>
                                        <p:tgtEl>
                                          <p:spTgt spid="3">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dissolv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5"/>
          </p:nvPr>
        </p:nvSpPr>
        <p:spPr/>
        <p:txBody>
          <a:bodyPr/>
          <a:lstStyle/>
          <a:p>
            <a:r>
              <a:rPr lang="en-GB" dirty="0" smtClean="0"/>
              <a:t>The implementation of the test strategy for a specific project</a:t>
            </a:r>
            <a:br>
              <a:rPr lang="en-GB" dirty="0" smtClean="0"/>
            </a:br>
            <a:endParaRPr lang="en-GB" dirty="0" smtClean="0"/>
          </a:p>
          <a:p>
            <a:r>
              <a:rPr lang="en-GB" dirty="0"/>
              <a:t>Defined in test plans and refined </a:t>
            </a:r>
            <a:r>
              <a:rPr lang="en-GB" dirty="0" smtClean="0"/>
              <a:t>in test designs</a:t>
            </a:r>
            <a:br>
              <a:rPr lang="en-GB" dirty="0" smtClean="0"/>
            </a:br>
            <a:endParaRPr lang="en-GB" dirty="0" smtClean="0"/>
          </a:p>
          <a:p>
            <a:r>
              <a:rPr lang="en-GB" dirty="0" smtClean="0"/>
              <a:t>Based on test objectives and risk</a:t>
            </a:r>
            <a:br>
              <a:rPr lang="en-GB" dirty="0" smtClean="0"/>
            </a:br>
            <a:endParaRPr lang="en-GB" dirty="0" smtClean="0"/>
          </a:p>
          <a:p>
            <a:r>
              <a:rPr lang="en-GB" dirty="0" smtClean="0"/>
              <a:t>Starting point for</a:t>
            </a:r>
          </a:p>
          <a:p>
            <a:pPr lvl="1"/>
            <a:r>
              <a:rPr lang="en-GB" dirty="0"/>
              <a:t>T</a:t>
            </a:r>
            <a:r>
              <a:rPr lang="en-GB" dirty="0" smtClean="0"/>
              <a:t>est planning</a:t>
            </a:r>
          </a:p>
          <a:p>
            <a:pPr lvl="1"/>
            <a:r>
              <a:rPr lang="en-GB" dirty="0"/>
              <a:t>S</a:t>
            </a:r>
            <a:r>
              <a:rPr lang="en-GB" dirty="0" smtClean="0"/>
              <a:t>electing test design techniques and test types</a:t>
            </a:r>
          </a:p>
          <a:p>
            <a:pPr lvl="1"/>
            <a:r>
              <a:rPr lang="en-GB" dirty="0"/>
              <a:t>D</a:t>
            </a:r>
            <a:r>
              <a:rPr lang="en-GB" dirty="0" smtClean="0"/>
              <a:t>efining entry and exit criteria</a:t>
            </a:r>
            <a:br>
              <a:rPr lang="en-GB" dirty="0" smtClean="0"/>
            </a:br>
            <a:endParaRPr lang="en-GB" dirty="0" smtClean="0"/>
          </a:p>
          <a:p>
            <a:r>
              <a:rPr lang="en-GB" dirty="0" smtClean="0"/>
              <a:t>Approaches may be</a:t>
            </a:r>
          </a:p>
          <a:p>
            <a:pPr lvl="1"/>
            <a:r>
              <a:rPr lang="en-GB" dirty="0" smtClean="0"/>
              <a:t>Preventative (design tests early in life cycle)</a:t>
            </a:r>
          </a:p>
          <a:p>
            <a:pPr lvl="1"/>
            <a:r>
              <a:rPr lang="en-GB" dirty="0" smtClean="0"/>
              <a:t>Reactive (design tests after software is produced)</a:t>
            </a:r>
          </a:p>
        </p:txBody>
      </p:sp>
      <p:sp>
        <p:nvSpPr>
          <p:cNvPr id="26626" name="Rectangle 5"/>
          <p:cNvSpPr>
            <a:spLocks noGrp="1" noChangeArrowheads="1"/>
          </p:cNvSpPr>
          <p:nvPr>
            <p:ph type="title"/>
          </p:nvPr>
        </p:nvSpPr>
        <p:spPr/>
        <p:txBody>
          <a:bodyPr/>
          <a:lstStyle/>
          <a:p>
            <a:r>
              <a:rPr lang="en-GB" dirty="0" smtClean="0"/>
              <a:t>Test Approaches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
          <p:cNvSpPr>
            <a:spLocks noGrp="1" noChangeArrowheads="1"/>
          </p:cNvSpPr>
          <p:nvPr>
            <p:ph type="body" sz="quarter" idx="15"/>
          </p:nvPr>
        </p:nvSpPr>
        <p:spPr/>
        <p:txBody>
          <a:bodyPr/>
          <a:lstStyle/>
          <a:p>
            <a:r>
              <a:rPr lang="en-GB" dirty="0" smtClean="0"/>
              <a:t>Test Organisation</a:t>
            </a:r>
            <a:br>
              <a:rPr lang="en-GB" dirty="0" smtClean="0"/>
            </a:br>
            <a:endParaRPr lang="en-GB" dirty="0" smtClean="0"/>
          </a:p>
          <a:p>
            <a:r>
              <a:rPr lang="en-GB" dirty="0" smtClean="0"/>
              <a:t>Test Planning and Estimation</a:t>
            </a:r>
            <a:br>
              <a:rPr lang="en-GB" dirty="0" smtClean="0"/>
            </a:br>
            <a:endParaRPr lang="en-GB" dirty="0" smtClean="0"/>
          </a:p>
          <a:p>
            <a:r>
              <a:rPr lang="en-GB" dirty="0" smtClean="0"/>
              <a:t>Test Progress Monitoring and Control</a:t>
            </a:r>
            <a:br>
              <a:rPr lang="en-GB" dirty="0" smtClean="0"/>
            </a:br>
            <a:endParaRPr lang="en-GB" dirty="0" smtClean="0"/>
          </a:p>
          <a:p>
            <a:r>
              <a:rPr lang="en-GB" dirty="0" smtClean="0"/>
              <a:t>Configuration Management</a:t>
            </a:r>
            <a:br>
              <a:rPr lang="en-GB" dirty="0" smtClean="0"/>
            </a:br>
            <a:endParaRPr lang="en-GB" dirty="0" smtClean="0"/>
          </a:p>
          <a:p>
            <a:r>
              <a:rPr lang="en-GB" dirty="0" smtClean="0"/>
              <a:t>Risk and Testing</a:t>
            </a:r>
            <a:br>
              <a:rPr lang="en-GB" dirty="0" smtClean="0"/>
            </a:br>
            <a:endParaRPr lang="en-GB" dirty="0" smtClean="0"/>
          </a:p>
          <a:p>
            <a:r>
              <a:rPr lang="en-GB" dirty="0" smtClean="0"/>
              <a:t>Incident Management</a:t>
            </a:r>
          </a:p>
        </p:txBody>
      </p:sp>
      <p:sp>
        <p:nvSpPr>
          <p:cNvPr id="5122" name="Rectangle 6"/>
          <p:cNvSpPr>
            <a:spLocks noGrp="1" noChangeArrowheads="1"/>
          </p:cNvSpPr>
          <p:nvPr>
            <p:ph type="title"/>
          </p:nvPr>
        </p:nvSpPr>
        <p:spPr/>
        <p:txBody>
          <a:bodyPr/>
          <a:lstStyle/>
          <a:p>
            <a:r>
              <a:rPr lang="en-GB" dirty="0" smtClean="0"/>
              <a:t>Topics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8"/>
          <p:cNvSpPr>
            <a:spLocks noGrp="1" noChangeArrowheads="1"/>
          </p:cNvSpPr>
          <p:nvPr>
            <p:ph type="body" sz="quarter" idx="15"/>
          </p:nvPr>
        </p:nvSpPr>
        <p:spPr>
          <a:xfrm>
            <a:off x="180000" y="1080000"/>
            <a:ext cx="8820000" cy="5682750"/>
          </a:xfrm>
        </p:spPr>
        <p:txBody>
          <a:bodyPr>
            <a:normAutofit/>
          </a:bodyPr>
          <a:lstStyle/>
          <a:p>
            <a:r>
              <a:rPr lang="en-GB" dirty="0" smtClean="0"/>
              <a:t>Typical approaches include:</a:t>
            </a:r>
          </a:p>
          <a:p>
            <a:pPr lvl="1"/>
            <a:r>
              <a:rPr lang="en-GB" dirty="0" smtClean="0"/>
              <a:t>Analytical</a:t>
            </a:r>
          </a:p>
          <a:p>
            <a:pPr lvl="2"/>
            <a:r>
              <a:rPr lang="en-GB" dirty="0" smtClean="0"/>
              <a:t>e.g. Risk-based</a:t>
            </a:r>
          </a:p>
          <a:p>
            <a:pPr lvl="1"/>
            <a:r>
              <a:rPr lang="en-GB" dirty="0" smtClean="0"/>
              <a:t>Model-based</a:t>
            </a:r>
          </a:p>
          <a:p>
            <a:pPr lvl="2"/>
            <a:r>
              <a:rPr lang="en-GB" dirty="0" smtClean="0"/>
              <a:t>e.g. Using statistics such as expected usage profiles</a:t>
            </a:r>
          </a:p>
          <a:p>
            <a:pPr lvl="1"/>
            <a:r>
              <a:rPr lang="en-GB" dirty="0" smtClean="0"/>
              <a:t>Methodical</a:t>
            </a:r>
          </a:p>
          <a:p>
            <a:pPr lvl="2"/>
            <a:r>
              <a:rPr lang="en-GB" dirty="0" smtClean="0"/>
              <a:t>e.g. Based on failures (error guessing), experience, checklist</a:t>
            </a:r>
          </a:p>
          <a:p>
            <a:pPr lvl="1"/>
            <a:r>
              <a:rPr lang="en-GB" dirty="0" smtClean="0"/>
              <a:t>Process- or standard-compliant </a:t>
            </a:r>
          </a:p>
          <a:p>
            <a:pPr lvl="2"/>
            <a:r>
              <a:rPr lang="en-GB" dirty="0" smtClean="0"/>
              <a:t>e.g. Industry standards or agile methods</a:t>
            </a:r>
          </a:p>
          <a:p>
            <a:pPr lvl="1"/>
            <a:r>
              <a:rPr lang="en-GB" dirty="0" smtClean="0"/>
              <a:t>Dynamic/heuristic</a:t>
            </a:r>
          </a:p>
          <a:p>
            <a:pPr lvl="2"/>
            <a:r>
              <a:rPr lang="en-GB" dirty="0" smtClean="0"/>
              <a:t>e.g. Reactive, exploratory testing</a:t>
            </a:r>
          </a:p>
          <a:p>
            <a:pPr lvl="1"/>
            <a:r>
              <a:rPr lang="en-GB" dirty="0" smtClean="0"/>
              <a:t>Consultative</a:t>
            </a:r>
          </a:p>
          <a:p>
            <a:pPr lvl="2"/>
            <a:r>
              <a:rPr lang="en-GB" dirty="0"/>
              <a:t>B</a:t>
            </a:r>
            <a:r>
              <a:rPr lang="en-GB" dirty="0" smtClean="0"/>
              <a:t>ased on advice from experts in technology or business</a:t>
            </a:r>
          </a:p>
          <a:p>
            <a:pPr lvl="1"/>
            <a:r>
              <a:rPr lang="en-GB" dirty="0" smtClean="0"/>
              <a:t>Regression-averse</a:t>
            </a:r>
          </a:p>
          <a:p>
            <a:pPr lvl="2"/>
            <a:r>
              <a:rPr lang="en-GB" dirty="0" smtClean="0"/>
              <a:t>e.g. Reuse and automation</a:t>
            </a:r>
          </a:p>
        </p:txBody>
      </p:sp>
      <p:sp>
        <p:nvSpPr>
          <p:cNvPr id="27650" name="Rectangle 7"/>
          <p:cNvSpPr>
            <a:spLocks noGrp="1" noChangeArrowheads="1"/>
          </p:cNvSpPr>
          <p:nvPr>
            <p:ph type="title"/>
          </p:nvPr>
        </p:nvSpPr>
        <p:spPr/>
        <p:txBody>
          <a:bodyPr/>
          <a:lstStyle/>
          <a:p>
            <a:r>
              <a:rPr lang="en-GB" dirty="0" smtClean="0"/>
              <a:t>Test Approaches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sz="quarter" idx="15"/>
          </p:nvPr>
        </p:nvSpPr>
        <p:spPr/>
        <p:txBody>
          <a:bodyPr>
            <a:normAutofit/>
          </a:bodyPr>
          <a:lstStyle/>
          <a:p>
            <a:r>
              <a:rPr lang="en-GB" dirty="0"/>
              <a:t>Selection of approach depends on</a:t>
            </a:r>
          </a:p>
          <a:p>
            <a:pPr lvl="1"/>
            <a:r>
              <a:rPr lang="en-GB" dirty="0"/>
              <a:t>Context</a:t>
            </a:r>
          </a:p>
          <a:p>
            <a:pPr lvl="1"/>
            <a:r>
              <a:rPr lang="en-GB" dirty="0"/>
              <a:t>Testing objectives and risks</a:t>
            </a:r>
          </a:p>
          <a:p>
            <a:pPr lvl="1"/>
            <a:r>
              <a:rPr lang="en-GB" dirty="0"/>
              <a:t>Hazards and safety</a:t>
            </a:r>
          </a:p>
          <a:p>
            <a:pPr lvl="1"/>
            <a:r>
              <a:rPr lang="en-GB" dirty="0"/>
              <a:t>Technology</a:t>
            </a:r>
          </a:p>
          <a:p>
            <a:pPr lvl="1"/>
            <a:r>
              <a:rPr lang="en-GB" dirty="0"/>
              <a:t>Available resources and skills</a:t>
            </a:r>
          </a:p>
          <a:p>
            <a:pPr lvl="1"/>
            <a:r>
              <a:rPr lang="en-GB" dirty="0"/>
              <a:t>Regulations</a:t>
            </a:r>
          </a:p>
          <a:p>
            <a:pPr lvl="1"/>
            <a:r>
              <a:rPr lang="en-GB" dirty="0"/>
              <a:t>Nature of the </a:t>
            </a:r>
            <a:r>
              <a:rPr lang="en-GB" dirty="0" smtClean="0"/>
              <a:t>system</a:t>
            </a:r>
            <a:br>
              <a:rPr lang="en-GB" dirty="0" smtClean="0"/>
            </a:br>
            <a:endParaRPr lang="en-GB" dirty="0"/>
          </a:p>
          <a:p>
            <a:r>
              <a:rPr lang="en-GB" dirty="0" smtClean="0"/>
              <a:t>Approaches may be combined</a:t>
            </a:r>
          </a:p>
          <a:p>
            <a:pPr lvl="1"/>
            <a:r>
              <a:rPr lang="en-GB" b="0" dirty="0" smtClean="0"/>
              <a:t>e.g. A risk-based dynamic approach</a:t>
            </a:r>
          </a:p>
        </p:txBody>
      </p:sp>
      <p:sp>
        <p:nvSpPr>
          <p:cNvPr id="28674" name="Rectangle 5"/>
          <p:cNvSpPr>
            <a:spLocks noGrp="1" noChangeArrowheads="1"/>
          </p:cNvSpPr>
          <p:nvPr>
            <p:ph type="title"/>
          </p:nvPr>
        </p:nvSpPr>
        <p:spPr/>
        <p:txBody>
          <a:bodyPr/>
          <a:lstStyle/>
          <a:p>
            <a:pPr eaLnBrk="1" hangingPunct="1"/>
            <a:r>
              <a:rPr lang="en-GB" dirty="0" smtClean="0"/>
              <a:t>Choosing an Approach</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dirty="0" smtClean="0"/>
              <a:t>Needed to plan test effort, so that resources can be identified and a schedule can be drawn up</a:t>
            </a:r>
            <a:br>
              <a:rPr lang="en-GB" dirty="0" smtClean="0"/>
            </a:br>
            <a:endParaRPr lang="en-GB" dirty="0" smtClean="0"/>
          </a:p>
          <a:p>
            <a:r>
              <a:rPr lang="en-GB" dirty="0" smtClean="0"/>
              <a:t>Two Approaches:</a:t>
            </a:r>
          </a:p>
          <a:p>
            <a:pPr lvl="1"/>
            <a:r>
              <a:rPr lang="en-GB" dirty="0" smtClean="0"/>
              <a:t>The Metrics-based approach based on </a:t>
            </a:r>
          </a:p>
          <a:p>
            <a:pPr lvl="2"/>
            <a:r>
              <a:rPr lang="en-GB" dirty="0"/>
              <a:t>M</a:t>
            </a:r>
            <a:r>
              <a:rPr lang="en-GB" dirty="0" smtClean="0"/>
              <a:t>etrics of former or similar projects, or</a:t>
            </a:r>
          </a:p>
          <a:p>
            <a:pPr lvl="2"/>
            <a:r>
              <a:rPr lang="en-GB" dirty="0"/>
              <a:t>T</a:t>
            </a:r>
            <a:r>
              <a:rPr lang="en-GB" dirty="0" smtClean="0"/>
              <a:t>ypical values</a:t>
            </a:r>
            <a:br>
              <a:rPr lang="en-GB" dirty="0" smtClean="0"/>
            </a:br>
            <a:endParaRPr lang="en-GB" dirty="0" smtClean="0"/>
          </a:p>
          <a:p>
            <a:pPr lvl="1"/>
            <a:r>
              <a:rPr lang="en-GB" dirty="0" smtClean="0"/>
              <a:t>The Expert-based approach, based on assessments by </a:t>
            </a:r>
          </a:p>
          <a:p>
            <a:pPr lvl="2"/>
            <a:r>
              <a:rPr lang="en-GB" dirty="0"/>
              <a:t>T</a:t>
            </a:r>
            <a:r>
              <a:rPr lang="en-GB" dirty="0" smtClean="0"/>
              <a:t>he owner of the tasks, or</a:t>
            </a:r>
          </a:p>
          <a:p>
            <a:pPr lvl="2"/>
            <a:r>
              <a:rPr lang="en-GB" dirty="0"/>
              <a:t>D</a:t>
            </a:r>
            <a:r>
              <a:rPr lang="en-GB" dirty="0" smtClean="0"/>
              <a:t>omain experts</a:t>
            </a:r>
          </a:p>
          <a:p>
            <a:endParaRPr lang="en-GB" dirty="0"/>
          </a:p>
        </p:txBody>
      </p:sp>
      <p:sp>
        <p:nvSpPr>
          <p:cNvPr id="2" name="Title 1"/>
          <p:cNvSpPr>
            <a:spLocks noGrp="1"/>
          </p:cNvSpPr>
          <p:nvPr>
            <p:ph type="title"/>
          </p:nvPr>
        </p:nvSpPr>
        <p:spPr/>
        <p:txBody>
          <a:bodyPr/>
          <a:lstStyle/>
          <a:p>
            <a:r>
              <a:rPr lang="en-GB" dirty="0" smtClean="0"/>
              <a:t>Test Estimation</a:t>
            </a:r>
            <a:endParaRPr lang="en-GB" dirty="0"/>
          </a:p>
        </p:txBody>
      </p:sp>
      <p:sp>
        <p:nvSpPr>
          <p:cNvPr id="11" name="AutoShape 2"/>
          <p:cNvSpPr>
            <a:spLocks noChangeArrowheads="1"/>
          </p:cNvSpPr>
          <p:nvPr/>
        </p:nvSpPr>
        <p:spPr bwMode="auto">
          <a:xfrm>
            <a:off x="674200" y="1088031"/>
            <a:ext cx="7642115" cy="1083669"/>
          </a:xfrm>
          <a:prstGeom prst="roundRect">
            <a:avLst>
              <a:gd name="adj" fmla="val 16639"/>
            </a:avLst>
          </a:prstGeom>
          <a:solidFill>
            <a:srgbClr val="FFFFFF"/>
          </a:solidFill>
          <a:ln w="28575">
            <a:solidFill>
              <a:srgbClr val="4F81BD"/>
            </a:solidFill>
            <a:round/>
            <a:headEnd/>
            <a:tailEnd/>
          </a:ln>
          <a:effectLst>
            <a:outerShdw dist="107763" dir="2700000" algn="ctr" rotWithShape="0">
              <a:srgbClr val="868686">
                <a:alpha val="50000"/>
              </a:srgbClr>
            </a:outerShdw>
          </a:effectLst>
        </p:spPr>
        <p:txBody>
          <a:bodyPr vert="horz" wrap="square" lIns="91440" tIns="72000" rIns="91440" bIns="45720" numCol="1" anchor="t" anchorCtr="0" compatLnSpc="1">
            <a:prstTxWarp prst="textNoShape">
              <a:avLst/>
            </a:prstTxWarp>
          </a:bodyPr>
          <a:lstStyle/>
          <a:p>
            <a:pPr>
              <a:lnSpc>
                <a:spcPts val="2100"/>
              </a:lnSpc>
              <a:spcBef>
                <a:spcPts val="600"/>
              </a:spcBef>
              <a:spcAft>
                <a:spcPts val="400"/>
              </a:spcAft>
            </a:pPr>
            <a:r>
              <a:rPr kumimoji="0" lang="en-GB" sz="4800" b="1" i="0" u="none" strike="noStrike" cap="none" normalizeH="0" baseline="-25000" dirty="0" smtClean="0">
                <a:ln>
                  <a:noFill/>
                </a:ln>
                <a:solidFill>
                  <a:srgbClr val="005AAB"/>
                </a:solidFill>
                <a:effectLst/>
                <a:latin typeface="Arial" pitchFamily="34" charset="0"/>
              </a:rPr>
              <a:t>“</a:t>
            </a:r>
            <a:r>
              <a:rPr lang="en-GB" sz="2000" dirty="0"/>
              <a:t>A calculated approximation of the cost or effort required to complete a task</a:t>
            </a:r>
            <a:r>
              <a:rPr kumimoji="0" lang="en-GB" sz="4800" b="1" i="0" u="none" strike="noStrike" cap="none" normalizeH="0" baseline="-25000" dirty="0" smtClean="0">
                <a:ln>
                  <a:noFill/>
                </a:ln>
                <a:solidFill>
                  <a:srgbClr val="005AAB"/>
                </a:solidFill>
                <a:effectLst/>
                <a:latin typeface="Arial" pitchFamily="34" charset="0"/>
              </a:rPr>
              <a:t>”</a:t>
            </a:r>
            <a:endParaRPr kumimoji="0" lang="en-GB" sz="1900" b="0" i="0" u="none" strike="noStrike" cap="none" normalizeH="0" baseline="0" dirty="0" smtClean="0">
              <a:ln>
                <a:noFill/>
              </a:ln>
              <a:solidFill>
                <a:srgbClr val="000000"/>
              </a:solidFill>
              <a:effectLst/>
              <a:latin typeface="Arial" pitchFamily="34" charset="0"/>
            </a:endParaRPr>
          </a:p>
          <a:p>
            <a:pPr lvl="0" eaLnBrk="1" hangingPunct="1">
              <a:spcBef>
                <a:spcPts val="0"/>
              </a:spcBef>
              <a:spcAft>
                <a:spcPts val="500"/>
              </a:spcAft>
            </a:pPr>
            <a:r>
              <a:rPr lang="en-GB" sz="1200" b="1" dirty="0" smtClean="0"/>
              <a:t>ISTQB</a:t>
            </a:r>
            <a:r>
              <a:rPr lang="en-GB" sz="1200" b="1" baseline="30000" dirty="0" smtClean="0"/>
              <a:t>®</a:t>
            </a:r>
            <a:r>
              <a:rPr lang="en-GB" sz="1200" b="1" baseline="-10000" dirty="0" smtClean="0"/>
              <a:t> </a:t>
            </a:r>
            <a:r>
              <a:rPr lang="en-GB" sz="1200" b="1" dirty="0" smtClean="0"/>
              <a:t>Glossary</a:t>
            </a:r>
            <a:endParaRPr kumimoji="0" lang="en-US" sz="1200"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Standard Percentages based on Work Distribution Model</a:t>
            </a:r>
          </a:p>
          <a:p>
            <a:pPr lvl="1"/>
            <a:r>
              <a:rPr lang="en-GB" dirty="0" smtClean="0"/>
              <a:t>Use company or industry data to establish portion of project time spent on testing tasks</a:t>
            </a:r>
          </a:p>
          <a:p>
            <a:pPr lvl="1"/>
            <a:r>
              <a:rPr lang="en-GB" dirty="0" smtClean="0"/>
              <a:t>Apply proportionately to new projects</a:t>
            </a:r>
            <a:endParaRPr lang="en-GB" dirty="0"/>
          </a:p>
        </p:txBody>
      </p:sp>
      <p:sp>
        <p:nvSpPr>
          <p:cNvPr id="21516" name="Rectangle 26"/>
          <p:cNvSpPr>
            <a:spLocks noGrp="1" noChangeArrowheads="1"/>
          </p:cNvSpPr>
          <p:nvPr>
            <p:ph type="title"/>
          </p:nvPr>
        </p:nvSpPr>
        <p:spPr/>
        <p:txBody>
          <a:bodyPr/>
          <a:lstStyle/>
          <a:p>
            <a:r>
              <a:rPr lang="en-GB" dirty="0" smtClean="0"/>
              <a:t>Metrics-based Estimation Example</a:t>
            </a:r>
          </a:p>
        </p:txBody>
      </p:sp>
      <p:grpSp>
        <p:nvGrpSpPr>
          <p:cNvPr id="28" name="Group 27"/>
          <p:cNvGrpSpPr/>
          <p:nvPr/>
        </p:nvGrpSpPr>
        <p:grpSpPr>
          <a:xfrm>
            <a:off x="841375" y="2649538"/>
            <a:ext cx="8134350" cy="3943650"/>
            <a:chOff x="841375" y="2820988"/>
            <a:chExt cx="8134350" cy="3943650"/>
          </a:xfrm>
        </p:grpSpPr>
        <p:sp>
          <p:nvSpPr>
            <p:cNvPr id="29" name="Rectangle 6"/>
            <p:cNvSpPr>
              <a:spLocks noChangeAspect="1" noChangeArrowheads="1"/>
            </p:cNvSpPr>
            <p:nvPr/>
          </p:nvSpPr>
          <p:spPr bwMode="auto">
            <a:xfrm>
              <a:off x="841375" y="2820988"/>
              <a:ext cx="972000" cy="648000"/>
            </a:xfrm>
            <a:prstGeom prst="rect">
              <a:avLst/>
            </a:prstGeom>
            <a:solidFill>
              <a:srgbClr val="CCFFFF"/>
            </a:solidFill>
            <a:ln w="25400">
              <a:solidFill>
                <a:srgbClr val="000099"/>
              </a:solidFill>
              <a:miter lim="800000"/>
              <a:headEnd type="none" w="sm" len="sm"/>
              <a:tailEnd type="none" w="sm" len="sm"/>
            </a:ln>
            <a:effectLst>
              <a:outerShdw dist="81320" dir="2319588" algn="ctr" rotWithShape="0">
                <a:schemeClr val="bg2"/>
              </a:outerShdw>
            </a:effectLst>
          </p:spPr>
          <p:txBody>
            <a:bodyPr wrap="none" anchor="ctr"/>
            <a:lstStyle/>
            <a:p>
              <a:pPr algn="ctr">
                <a:defRPr/>
              </a:pPr>
              <a:r>
                <a:rPr lang="en-GB" sz="1800" dirty="0" smtClean="0">
                  <a:solidFill>
                    <a:srgbClr val="000099"/>
                  </a:solidFill>
                </a:rPr>
                <a:t>100%</a:t>
              </a:r>
              <a:endParaRPr lang="en-GB" sz="1800" dirty="0">
                <a:solidFill>
                  <a:srgbClr val="000099"/>
                </a:solidFill>
              </a:endParaRPr>
            </a:p>
          </p:txBody>
        </p:sp>
        <p:sp>
          <p:nvSpPr>
            <p:cNvPr id="30" name="Rectangle 7"/>
            <p:cNvSpPr>
              <a:spLocks noChangeAspect="1" noChangeArrowheads="1"/>
            </p:cNvSpPr>
            <p:nvPr/>
          </p:nvSpPr>
          <p:spPr bwMode="auto">
            <a:xfrm>
              <a:off x="2727325" y="3478213"/>
              <a:ext cx="972000" cy="648000"/>
            </a:xfrm>
            <a:prstGeom prst="rect">
              <a:avLst/>
            </a:prstGeom>
            <a:solidFill>
              <a:srgbClr val="CCFFFF"/>
            </a:solidFill>
            <a:ln w="25400">
              <a:solidFill>
                <a:srgbClr val="000099"/>
              </a:solidFill>
              <a:miter lim="800000"/>
              <a:headEnd type="none" w="sm" len="sm"/>
              <a:tailEnd type="none" w="sm" len="sm"/>
            </a:ln>
            <a:effectLst>
              <a:outerShdw dist="81320" dir="2319588" algn="ctr" rotWithShape="0">
                <a:schemeClr val="bg2"/>
              </a:outerShdw>
            </a:effectLst>
          </p:spPr>
          <p:txBody>
            <a:bodyPr wrap="none" anchor="ctr"/>
            <a:lstStyle/>
            <a:p>
              <a:pPr algn="ctr">
                <a:defRPr/>
              </a:pPr>
              <a:r>
                <a:rPr lang="en-GB" sz="1800" dirty="0" smtClean="0">
                  <a:solidFill>
                    <a:srgbClr val="000099"/>
                  </a:solidFill>
                </a:rPr>
                <a:t>70%</a:t>
              </a:r>
              <a:endParaRPr lang="en-GB" sz="1800" dirty="0">
                <a:solidFill>
                  <a:srgbClr val="000099"/>
                </a:solidFill>
              </a:endParaRPr>
            </a:p>
          </p:txBody>
        </p:sp>
        <p:sp>
          <p:nvSpPr>
            <p:cNvPr id="31" name="Rectangle 8"/>
            <p:cNvSpPr>
              <a:spLocks noChangeAspect="1" noChangeArrowheads="1"/>
            </p:cNvSpPr>
            <p:nvPr/>
          </p:nvSpPr>
          <p:spPr bwMode="auto">
            <a:xfrm>
              <a:off x="2727325" y="4783138"/>
              <a:ext cx="972000" cy="648000"/>
            </a:xfrm>
            <a:prstGeom prst="rect">
              <a:avLst/>
            </a:prstGeom>
            <a:solidFill>
              <a:srgbClr val="CCFFFF"/>
            </a:solidFill>
            <a:ln w="25400">
              <a:solidFill>
                <a:srgbClr val="000099"/>
              </a:solidFill>
              <a:miter lim="800000"/>
              <a:headEnd type="none" w="sm" len="sm"/>
              <a:tailEnd type="none" w="sm" len="sm"/>
            </a:ln>
            <a:effectLst>
              <a:outerShdw dist="81320" dir="2319588" algn="ctr" rotWithShape="0">
                <a:schemeClr val="bg2"/>
              </a:outerShdw>
            </a:effectLst>
          </p:spPr>
          <p:txBody>
            <a:bodyPr wrap="none" anchor="ctr"/>
            <a:lstStyle/>
            <a:p>
              <a:pPr algn="ctr">
                <a:defRPr/>
              </a:pPr>
              <a:r>
                <a:rPr lang="en-GB" sz="1800" dirty="0" smtClean="0">
                  <a:solidFill>
                    <a:srgbClr val="000099"/>
                  </a:solidFill>
                </a:rPr>
                <a:t>30%</a:t>
              </a:r>
              <a:endParaRPr lang="en-GB" sz="1800" dirty="0">
                <a:solidFill>
                  <a:srgbClr val="000099"/>
                </a:solidFill>
              </a:endParaRPr>
            </a:p>
          </p:txBody>
        </p:sp>
        <p:sp>
          <p:nvSpPr>
            <p:cNvPr id="32" name="Rectangle 9"/>
            <p:cNvSpPr>
              <a:spLocks noChangeAspect="1" noChangeArrowheads="1"/>
            </p:cNvSpPr>
            <p:nvPr/>
          </p:nvSpPr>
          <p:spPr bwMode="auto">
            <a:xfrm>
              <a:off x="5108575" y="4144963"/>
              <a:ext cx="972000" cy="648000"/>
            </a:xfrm>
            <a:prstGeom prst="rect">
              <a:avLst/>
            </a:prstGeom>
            <a:solidFill>
              <a:srgbClr val="CCFFFF"/>
            </a:solidFill>
            <a:ln w="25400">
              <a:solidFill>
                <a:srgbClr val="000099"/>
              </a:solidFill>
              <a:miter lim="800000"/>
              <a:headEnd type="none" w="sm" len="sm"/>
              <a:tailEnd type="none" w="sm" len="sm"/>
            </a:ln>
            <a:effectLst>
              <a:outerShdw dist="81320" dir="2319588" algn="ctr" rotWithShape="0">
                <a:schemeClr val="bg2"/>
              </a:outerShdw>
            </a:effectLst>
          </p:spPr>
          <p:txBody>
            <a:bodyPr wrap="none" anchor="ctr"/>
            <a:lstStyle/>
            <a:p>
              <a:pPr algn="ctr">
                <a:defRPr/>
              </a:pPr>
              <a:r>
                <a:rPr lang="en-GB" sz="1800" dirty="0" smtClean="0">
                  <a:solidFill>
                    <a:srgbClr val="000099"/>
                  </a:solidFill>
                </a:rPr>
                <a:t>60%</a:t>
              </a:r>
              <a:endParaRPr lang="en-GB" sz="1800" dirty="0">
                <a:solidFill>
                  <a:srgbClr val="000099"/>
                </a:solidFill>
              </a:endParaRPr>
            </a:p>
          </p:txBody>
        </p:sp>
        <p:sp>
          <p:nvSpPr>
            <p:cNvPr id="33" name="Rectangle 10"/>
            <p:cNvSpPr>
              <a:spLocks noChangeAspect="1" noChangeArrowheads="1"/>
            </p:cNvSpPr>
            <p:nvPr/>
          </p:nvSpPr>
          <p:spPr bwMode="auto">
            <a:xfrm>
              <a:off x="5108575" y="5130801"/>
              <a:ext cx="972000" cy="648000"/>
            </a:xfrm>
            <a:prstGeom prst="rect">
              <a:avLst/>
            </a:prstGeom>
            <a:solidFill>
              <a:srgbClr val="CCFFFF"/>
            </a:solidFill>
            <a:ln w="25400">
              <a:solidFill>
                <a:srgbClr val="000099"/>
              </a:solidFill>
              <a:miter lim="800000"/>
              <a:headEnd type="none" w="sm" len="sm"/>
              <a:tailEnd type="none" w="sm" len="sm"/>
            </a:ln>
            <a:effectLst>
              <a:outerShdw dist="81320" dir="2319588" algn="ctr" rotWithShape="0">
                <a:schemeClr val="bg2"/>
              </a:outerShdw>
            </a:effectLst>
          </p:spPr>
          <p:txBody>
            <a:bodyPr wrap="none" anchor="ctr"/>
            <a:lstStyle/>
            <a:p>
              <a:pPr algn="ctr">
                <a:defRPr/>
              </a:pPr>
              <a:r>
                <a:rPr lang="en-GB" sz="1800" dirty="0">
                  <a:solidFill>
                    <a:srgbClr val="000099"/>
                  </a:solidFill>
                </a:rPr>
                <a:t>2</a:t>
              </a:r>
              <a:r>
                <a:rPr lang="en-GB" sz="1800" dirty="0" smtClean="0">
                  <a:solidFill>
                    <a:srgbClr val="000099"/>
                  </a:solidFill>
                </a:rPr>
                <a:t>5%</a:t>
              </a:r>
              <a:endParaRPr lang="en-GB" sz="1800" dirty="0">
                <a:solidFill>
                  <a:srgbClr val="000099"/>
                </a:solidFill>
              </a:endParaRPr>
            </a:p>
          </p:txBody>
        </p:sp>
        <p:sp>
          <p:nvSpPr>
            <p:cNvPr id="34" name="Rectangle 11"/>
            <p:cNvSpPr>
              <a:spLocks noChangeAspect="1" noChangeArrowheads="1"/>
            </p:cNvSpPr>
            <p:nvPr/>
          </p:nvSpPr>
          <p:spPr bwMode="auto">
            <a:xfrm>
              <a:off x="5108575" y="6116638"/>
              <a:ext cx="972000" cy="648000"/>
            </a:xfrm>
            <a:prstGeom prst="rect">
              <a:avLst/>
            </a:prstGeom>
            <a:solidFill>
              <a:srgbClr val="CCFFFF"/>
            </a:solidFill>
            <a:ln w="25400">
              <a:solidFill>
                <a:srgbClr val="000099"/>
              </a:solidFill>
              <a:miter lim="800000"/>
              <a:headEnd type="none" w="sm" len="sm"/>
              <a:tailEnd type="none" w="sm" len="sm"/>
            </a:ln>
            <a:effectLst>
              <a:outerShdw dist="81320" dir="2319588" algn="ctr" rotWithShape="0">
                <a:schemeClr val="bg2"/>
              </a:outerShdw>
            </a:effectLst>
          </p:spPr>
          <p:txBody>
            <a:bodyPr wrap="none" anchor="ctr"/>
            <a:lstStyle/>
            <a:p>
              <a:pPr algn="ctr">
                <a:defRPr/>
              </a:pPr>
              <a:r>
                <a:rPr lang="en-GB" sz="1800" dirty="0">
                  <a:solidFill>
                    <a:srgbClr val="000099"/>
                  </a:solidFill>
                </a:rPr>
                <a:t>1</a:t>
              </a:r>
              <a:r>
                <a:rPr lang="en-GB" sz="1800" dirty="0" smtClean="0">
                  <a:solidFill>
                    <a:srgbClr val="000099"/>
                  </a:solidFill>
                </a:rPr>
                <a:t>5%</a:t>
              </a:r>
              <a:endParaRPr lang="en-GB" sz="1800" dirty="0">
                <a:solidFill>
                  <a:srgbClr val="000099"/>
                </a:solidFill>
              </a:endParaRPr>
            </a:p>
          </p:txBody>
        </p:sp>
        <p:sp>
          <p:nvSpPr>
            <p:cNvPr id="35" name="Rectangle 19"/>
            <p:cNvSpPr>
              <a:spLocks noChangeArrowheads="1"/>
            </p:cNvSpPr>
            <p:nvPr/>
          </p:nvSpPr>
          <p:spPr bwMode="auto">
            <a:xfrm>
              <a:off x="1898650" y="2868613"/>
              <a:ext cx="1257300" cy="369974"/>
            </a:xfrm>
            <a:prstGeom prst="rect">
              <a:avLst/>
            </a:prstGeom>
            <a:noFill/>
            <a:ln w="9525">
              <a:noFill/>
              <a:miter lim="800000"/>
              <a:headEnd/>
              <a:tailEnd/>
            </a:ln>
          </p:spPr>
          <p:txBody>
            <a:bodyPr lIns="92075" tIns="46038" rIns="92075" bIns="46038">
              <a:spAutoFit/>
            </a:bodyPr>
            <a:lstStyle/>
            <a:p>
              <a:r>
                <a:rPr lang="en-GB" sz="1800" dirty="0">
                  <a:solidFill>
                    <a:srgbClr val="000099"/>
                  </a:solidFill>
                </a:rPr>
                <a:t>Project</a:t>
              </a:r>
            </a:p>
          </p:txBody>
        </p:sp>
        <p:sp>
          <p:nvSpPr>
            <p:cNvPr id="36" name="Rectangle 20"/>
            <p:cNvSpPr>
              <a:spLocks noChangeArrowheads="1"/>
            </p:cNvSpPr>
            <p:nvPr/>
          </p:nvSpPr>
          <p:spPr bwMode="auto">
            <a:xfrm>
              <a:off x="3786188" y="3525838"/>
              <a:ext cx="3271837" cy="369974"/>
            </a:xfrm>
            <a:prstGeom prst="rect">
              <a:avLst/>
            </a:prstGeom>
            <a:noFill/>
            <a:ln w="9525">
              <a:noFill/>
              <a:miter lim="800000"/>
              <a:headEnd/>
              <a:tailEnd/>
            </a:ln>
          </p:spPr>
          <p:txBody>
            <a:bodyPr wrap="square" lIns="92075" tIns="46038" rIns="92075" bIns="46038">
              <a:spAutoFit/>
            </a:bodyPr>
            <a:lstStyle/>
            <a:p>
              <a:r>
                <a:rPr lang="en-GB" sz="1800" dirty="0" smtClean="0">
                  <a:solidFill>
                    <a:srgbClr val="000099"/>
                  </a:solidFill>
                </a:rPr>
                <a:t>Development and </a:t>
              </a:r>
              <a:r>
                <a:rPr lang="en-GB" sz="1800" dirty="0">
                  <a:solidFill>
                    <a:srgbClr val="000099"/>
                  </a:solidFill>
                </a:rPr>
                <a:t>Testing</a:t>
              </a:r>
            </a:p>
          </p:txBody>
        </p:sp>
        <p:sp>
          <p:nvSpPr>
            <p:cNvPr id="37" name="Rectangle 21"/>
            <p:cNvSpPr>
              <a:spLocks noChangeArrowheads="1"/>
            </p:cNvSpPr>
            <p:nvPr/>
          </p:nvSpPr>
          <p:spPr bwMode="auto">
            <a:xfrm>
              <a:off x="3794125" y="4906963"/>
              <a:ext cx="1028700" cy="369974"/>
            </a:xfrm>
            <a:prstGeom prst="rect">
              <a:avLst/>
            </a:prstGeom>
            <a:noFill/>
            <a:ln w="9525">
              <a:noFill/>
              <a:miter lim="800000"/>
              <a:headEnd/>
              <a:tailEnd/>
            </a:ln>
          </p:spPr>
          <p:txBody>
            <a:bodyPr lIns="92075" tIns="46038" rIns="92075" bIns="46038">
              <a:spAutoFit/>
            </a:bodyPr>
            <a:lstStyle/>
            <a:p>
              <a:r>
                <a:rPr lang="en-GB" sz="1800" dirty="0">
                  <a:solidFill>
                    <a:srgbClr val="000099"/>
                  </a:solidFill>
                </a:rPr>
                <a:t>Other</a:t>
              </a:r>
            </a:p>
          </p:txBody>
        </p:sp>
        <p:sp>
          <p:nvSpPr>
            <p:cNvPr id="38" name="Rectangle 22"/>
            <p:cNvSpPr>
              <a:spLocks noChangeArrowheads="1"/>
            </p:cNvSpPr>
            <p:nvPr/>
          </p:nvSpPr>
          <p:spPr bwMode="auto">
            <a:xfrm>
              <a:off x="6175375" y="4116388"/>
              <a:ext cx="2800350" cy="646973"/>
            </a:xfrm>
            <a:prstGeom prst="rect">
              <a:avLst/>
            </a:prstGeom>
            <a:noFill/>
            <a:ln w="9525">
              <a:noFill/>
              <a:miter lim="800000"/>
              <a:headEnd/>
              <a:tailEnd/>
            </a:ln>
          </p:spPr>
          <p:txBody>
            <a:bodyPr lIns="92075" tIns="46038" rIns="92075" bIns="46038">
              <a:spAutoFit/>
            </a:bodyPr>
            <a:lstStyle/>
            <a:p>
              <a:r>
                <a:rPr lang="en-GB" sz="1800" dirty="0" smtClean="0">
                  <a:solidFill>
                    <a:srgbClr val="000099"/>
                  </a:solidFill>
                </a:rPr>
                <a:t>Program Coding and </a:t>
              </a:r>
              <a:r>
                <a:rPr lang="en-GB" sz="1800" dirty="0">
                  <a:solidFill>
                    <a:srgbClr val="000099"/>
                  </a:solidFill>
                </a:rPr>
                <a:t>Component </a:t>
              </a:r>
              <a:r>
                <a:rPr lang="en-GB" sz="1800" dirty="0" smtClean="0">
                  <a:solidFill>
                    <a:srgbClr val="000099"/>
                  </a:solidFill>
                </a:rPr>
                <a:t>Testing</a:t>
              </a:r>
              <a:endParaRPr lang="en-GB" sz="1800" dirty="0">
                <a:solidFill>
                  <a:srgbClr val="000099"/>
                </a:solidFill>
              </a:endParaRPr>
            </a:p>
          </p:txBody>
        </p:sp>
        <p:sp>
          <p:nvSpPr>
            <p:cNvPr id="39" name="Rectangle 23"/>
            <p:cNvSpPr>
              <a:spLocks noChangeArrowheads="1"/>
            </p:cNvSpPr>
            <p:nvPr/>
          </p:nvSpPr>
          <p:spPr bwMode="auto">
            <a:xfrm>
              <a:off x="6175375" y="5135563"/>
              <a:ext cx="2190750" cy="646973"/>
            </a:xfrm>
            <a:prstGeom prst="rect">
              <a:avLst/>
            </a:prstGeom>
            <a:noFill/>
            <a:ln w="9525">
              <a:noFill/>
              <a:miter lim="800000"/>
              <a:headEnd/>
              <a:tailEnd/>
            </a:ln>
          </p:spPr>
          <p:txBody>
            <a:bodyPr lIns="92075" tIns="46038" rIns="92075" bIns="46038">
              <a:spAutoFit/>
            </a:bodyPr>
            <a:lstStyle/>
            <a:p>
              <a:r>
                <a:rPr lang="en-GB" sz="1800" dirty="0">
                  <a:solidFill>
                    <a:srgbClr val="000099"/>
                  </a:solidFill>
                </a:rPr>
                <a:t>System </a:t>
              </a:r>
              <a:r>
                <a:rPr lang="en-GB" sz="1800" dirty="0" smtClean="0">
                  <a:solidFill>
                    <a:srgbClr val="000099"/>
                  </a:solidFill>
                </a:rPr>
                <a:t>Testing and Integration Testing</a:t>
              </a:r>
              <a:endParaRPr lang="en-GB" sz="1800" dirty="0">
                <a:solidFill>
                  <a:srgbClr val="000099"/>
                </a:solidFill>
              </a:endParaRPr>
            </a:p>
          </p:txBody>
        </p:sp>
        <p:sp>
          <p:nvSpPr>
            <p:cNvPr id="40" name="Rectangle 24"/>
            <p:cNvSpPr>
              <a:spLocks noChangeArrowheads="1"/>
            </p:cNvSpPr>
            <p:nvPr/>
          </p:nvSpPr>
          <p:spPr bwMode="auto">
            <a:xfrm>
              <a:off x="6169025" y="6234113"/>
              <a:ext cx="2806700" cy="369974"/>
            </a:xfrm>
            <a:prstGeom prst="rect">
              <a:avLst/>
            </a:prstGeom>
            <a:noFill/>
            <a:ln w="9525">
              <a:noFill/>
              <a:miter lim="800000"/>
              <a:headEnd/>
              <a:tailEnd/>
            </a:ln>
          </p:spPr>
          <p:txBody>
            <a:bodyPr wrap="square" lIns="92075" tIns="46038" rIns="92075" bIns="46038">
              <a:spAutoFit/>
            </a:bodyPr>
            <a:lstStyle/>
            <a:p>
              <a:r>
                <a:rPr lang="en-GB" sz="1800" dirty="0" smtClean="0">
                  <a:solidFill>
                    <a:srgbClr val="000099"/>
                  </a:solidFill>
                </a:rPr>
                <a:t>Acceptance Testing</a:t>
              </a:r>
              <a:endParaRPr lang="en-GB" sz="1800" dirty="0">
                <a:solidFill>
                  <a:srgbClr val="000099"/>
                </a:solidFill>
              </a:endParaRPr>
            </a:p>
          </p:txBody>
        </p:sp>
        <p:cxnSp>
          <p:nvCxnSpPr>
            <p:cNvPr id="41" name="Straight Connector 40"/>
            <p:cNvCxnSpPr>
              <a:stCxn id="29" idx="3"/>
              <a:endCxn id="30" idx="1"/>
            </p:cNvCxnSpPr>
            <p:nvPr/>
          </p:nvCxnSpPr>
          <p:spPr>
            <a:xfrm>
              <a:off x="1813375" y="3144988"/>
              <a:ext cx="913950" cy="657225"/>
            </a:xfrm>
            <a:prstGeom prst="line">
              <a:avLst/>
            </a:prstGeom>
            <a:ln w="50800">
              <a:solidFill>
                <a:srgbClr val="000099"/>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0" idx="2"/>
              <a:endCxn id="31" idx="0"/>
            </p:cNvCxnSpPr>
            <p:nvPr/>
          </p:nvCxnSpPr>
          <p:spPr>
            <a:xfrm>
              <a:off x="3213325" y="4126213"/>
              <a:ext cx="0" cy="656925"/>
            </a:xfrm>
            <a:prstGeom prst="line">
              <a:avLst/>
            </a:prstGeom>
            <a:ln w="50800">
              <a:solidFill>
                <a:srgbClr val="000099"/>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0" idx="3"/>
              <a:endCxn id="32" idx="1"/>
            </p:cNvCxnSpPr>
            <p:nvPr/>
          </p:nvCxnSpPr>
          <p:spPr>
            <a:xfrm>
              <a:off x="3699325" y="3802213"/>
              <a:ext cx="1409250" cy="666750"/>
            </a:xfrm>
            <a:prstGeom prst="line">
              <a:avLst/>
            </a:prstGeom>
            <a:ln w="50800">
              <a:solidFill>
                <a:srgbClr val="000099"/>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2"/>
              <a:endCxn id="33" idx="0"/>
            </p:cNvCxnSpPr>
            <p:nvPr/>
          </p:nvCxnSpPr>
          <p:spPr>
            <a:xfrm>
              <a:off x="5594575" y="4792963"/>
              <a:ext cx="0" cy="337838"/>
            </a:xfrm>
            <a:prstGeom prst="line">
              <a:avLst/>
            </a:prstGeom>
            <a:ln w="50800">
              <a:solidFill>
                <a:srgbClr val="000099"/>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3" idx="2"/>
              <a:endCxn id="34" idx="0"/>
            </p:cNvCxnSpPr>
            <p:nvPr/>
          </p:nvCxnSpPr>
          <p:spPr>
            <a:xfrm>
              <a:off x="5594575" y="5778801"/>
              <a:ext cx="0" cy="337837"/>
            </a:xfrm>
            <a:prstGeom prst="line">
              <a:avLst/>
            </a:prstGeom>
            <a:ln w="50800">
              <a:solidFill>
                <a:srgbClr val="000099"/>
              </a:solidFill>
              <a:tailEnd type="non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sz="quarter" idx="15"/>
          </p:nvPr>
        </p:nvSpPr>
        <p:spPr/>
        <p:txBody>
          <a:bodyPr/>
          <a:lstStyle/>
          <a:p>
            <a:r>
              <a:rPr lang="en-GB" dirty="0" smtClean="0"/>
              <a:t>Micro-estimates using Work Breakdown Structure</a:t>
            </a:r>
          </a:p>
          <a:p>
            <a:pPr lvl="1"/>
            <a:r>
              <a:rPr lang="en-GB" dirty="0" smtClean="0"/>
              <a:t>Break down task into smaller activities which are easier to estimate</a:t>
            </a:r>
          </a:p>
          <a:p>
            <a:pPr lvl="1"/>
            <a:r>
              <a:rPr lang="en-GB" dirty="0" smtClean="0"/>
              <a:t>Ask expert or owner of task to provide estimates for activities	</a:t>
            </a:r>
          </a:p>
        </p:txBody>
      </p:sp>
      <p:sp>
        <p:nvSpPr>
          <p:cNvPr id="23554" name="Rectangle 2"/>
          <p:cNvSpPr>
            <a:spLocks noGrp="1" noChangeArrowheads="1"/>
          </p:cNvSpPr>
          <p:nvPr>
            <p:ph type="title"/>
          </p:nvPr>
        </p:nvSpPr>
        <p:spPr/>
        <p:txBody>
          <a:bodyPr/>
          <a:lstStyle/>
          <a:p>
            <a:r>
              <a:rPr lang="en-GB" dirty="0" smtClean="0"/>
              <a:t>Expert-based Estimation Example</a:t>
            </a:r>
          </a:p>
        </p:txBody>
      </p:sp>
      <p:graphicFrame>
        <p:nvGraphicFramePr>
          <p:cNvPr id="6" name="Table 5"/>
          <p:cNvGraphicFramePr>
            <a:graphicFrameLocks noGrp="1"/>
          </p:cNvGraphicFramePr>
          <p:nvPr>
            <p:extLst>
              <p:ext uri="{D42A27DB-BD31-4B8C-83A1-F6EECF244321}">
                <p14:modId xmlns:p14="http://schemas.microsoft.com/office/powerpoint/2010/main" val="1721887419"/>
              </p:ext>
            </p:extLst>
          </p:nvPr>
        </p:nvGraphicFramePr>
        <p:xfrm>
          <a:off x="1743075" y="2568575"/>
          <a:ext cx="5657850" cy="3555999"/>
        </p:xfrm>
        <a:graphic>
          <a:graphicData uri="http://schemas.openxmlformats.org/drawingml/2006/table">
            <a:tbl>
              <a:tblPr firstRow="1" bandRow="1">
                <a:tableStyleId>{00A15C55-8517-42AA-B614-E9B94910E393}</a:tableStyleId>
              </a:tblPr>
              <a:tblGrid>
                <a:gridCol w="4581525">
                  <a:extLst>
                    <a:ext uri="{9D8B030D-6E8A-4147-A177-3AD203B41FA5}">
                      <a16:colId xmlns:a16="http://schemas.microsoft.com/office/drawing/2014/main" val="20000"/>
                    </a:ext>
                  </a:extLst>
                </a:gridCol>
                <a:gridCol w="1076325">
                  <a:extLst>
                    <a:ext uri="{9D8B030D-6E8A-4147-A177-3AD203B41FA5}">
                      <a16:colId xmlns:a16="http://schemas.microsoft.com/office/drawing/2014/main" val="20001"/>
                    </a:ext>
                  </a:extLst>
                </a:gridCol>
              </a:tblGrid>
              <a:tr h="395111">
                <a:tc>
                  <a:txBody>
                    <a:bodyPr/>
                    <a:lstStyle/>
                    <a:p>
                      <a:r>
                        <a:rPr lang="en-GB" dirty="0" smtClean="0"/>
                        <a:t>Task</a:t>
                      </a:r>
                      <a:endParaRPr lang="en-GB" dirty="0">
                        <a:solidFill>
                          <a:schemeClr val="tx1"/>
                        </a:solidFill>
                      </a:endParaRPr>
                    </a:p>
                  </a:txBody>
                  <a:tcPr anchor="ctr"/>
                </a:tc>
                <a:tc>
                  <a:txBody>
                    <a:bodyPr/>
                    <a:lstStyle/>
                    <a:p>
                      <a:pPr algn="ctr"/>
                      <a:r>
                        <a:rPr lang="en-GB" dirty="0" smtClean="0"/>
                        <a:t>Days</a:t>
                      </a:r>
                      <a:endParaRPr lang="en-GB" dirty="0">
                        <a:solidFill>
                          <a:schemeClr val="tx1"/>
                        </a:solidFill>
                      </a:endParaRPr>
                    </a:p>
                  </a:txBody>
                  <a:tcPr anchor="ctr"/>
                </a:tc>
                <a:extLst>
                  <a:ext uri="{0D108BD9-81ED-4DB2-BD59-A6C34878D82A}">
                    <a16:rowId xmlns:a16="http://schemas.microsoft.com/office/drawing/2014/main" val="10000"/>
                  </a:ext>
                </a:extLst>
              </a:tr>
              <a:tr h="395111">
                <a:tc>
                  <a:txBody>
                    <a:bodyPr/>
                    <a:lstStyle/>
                    <a:p>
                      <a:r>
                        <a:rPr lang="en-GB" dirty="0" smtClean="0"/>
                        <a:t>Read</a:t>
                      </a:r>
                      <a:r>
                        <a:rPr lang="en-GB" baseline="0" dirty="0" smtClean="0"/>
                        <a:t> functional specification</a:t>
                      </a:r>
                      <a:endParaRPr lang="en-GB" dirty="0"/>
                    </a:p>
                  </a:txBody>
                  <a:tcPr anchor="ctr"/>
                </a:tc>
                <a:tc>
                  <a:txBody>
                    <a:bodyPr/>
                    <a:lstStyle/>
                    <a:p>
                      <a:pPr algn="ctr"/>
                      <a:r>
                        <a:rPr lang="en-GB" dirty="0" smtClean="0"/>
                        <a:t>2</a:t>
                      </a:r>
                      <a:endParaRPr lang="en-GB" dirty="0"/>
                    </a:p>
                  </a:txBody>
                  <a:tcPr anchor="ctr"/>
                </a:tc>
                <a:extLst>
                  <a:ext uri="{0D108BD9-81ED-4DB2-BD59-A6C34878D82A}">
                    <a16:rowId xmlns:a16="http://schemas.microsoft.com/office/drawing/2014/main" val="10001"/>
                  </a:ext>
                </a:extLst>
              </a:tr>
              <a:tr h="395111">
                <a:tc>
                  <a:txBody>
                    <a:bodyPr/>
                    <a:lstStyle/>
                    <a:p>
                      <a:r>
                        <a:rPr lang="en-GB" dirty="0" smtClean="0"/>
                        <a:t>Identify functions</a:t>
                      </a:r>
                      <a:r>
                        <a:rPr lang="en-GB" baseline="0" dirty="0" smtClean="0"/>
                        <a:t> to test</a:t>
                      </a:r>
                      <a:endParaRPr lang="en-GB" dirty="0"/>
                    </a:p>
                  </a:txBody>
                  <a:tcPr anchor="ctr"/>
                </a:tc>
                <a:tc>
                  <a:txBody>
                    <a:bodyPr/>
                    <a:lstStyle/>
                    <a:p>
                      <a:pPr algn="ctr"/>
                      <a:r>
                        <a:rPr lang="en-GB" dirty="0" smtClean="0"/>
                        <a:t>1</a:t>
                      </a:r>
                      <a:endParaRPr lang="en-GB" dirty="0"/>
                    </a:p>
                  </a:txBody>
                  <a:tcPr anchor="ctr"/>
                </a:tc>
                <a:extLst>
                  <a:ext uri="{0D108BD9-81ED-4DB2-BD59-A6C34878D82A}">
                    <a16:rowId xmlns:a16="http://schemas.microsoft.com/office/drawing/2014/main" val="10002"/>
                  </a:ext>
                </a:extLst>
              </a:tr>
              <a:tr h="395111">
                <a:tc>
                  <a:txBody>
                    <a:bodyPr/>
                    <a:lstStyle/>
                    <a:p>
                      <a:r>
                        <a:rPr lang="en-GB" dirty="0" smtClean="0"/>
                        <a:t>Attend walkthrough</a:t>
                      </a:r>
                      <a:endParaRPr lang="en-GB" dirty="0"/>
                    </a:p>
                  </a:txBody>
                  <a:tcPr anchor="ctr"/>
                </a:tc>
                <a:tc>
                  <a:txBody>
                    <a:bodyPr/>
                    <a:lstStyle/>
                    <a:p>
                      <a:pPr algn="ctr"/>
                      <a:r>
                        <a:rPr lang="en-GB" dirty="0" smtClean="0"/>
                        <a:t>1</a:t>
                      </a:r>
                      <a:endParaRPr lang="en-GB" dirty="0"/>
                    </a:p>
                  </a:txBody>
                  <a:tcPr anchor="ctr"/>
                </a:tc>
                <a:extLst>
                  <a:ext uri="{0D108BD9-81ED-4DB2-BD59-A6C34878D82A}">
                    <a16:rowId xmlns:a16="http://schemas.microsoft.com/office/drawing/2014/main" val="10003"/>
                  </a:ext>
                </a:extLst>
              </a:tr>
              <a:tr h="395111">
                <a:tc>
                  <a:txBody>
                    <a:bodyPr/>
                    <a:lstStyle/>
                    <a:p>
                      <a:r>
                        <a:rPr lang="en-GB" dirty="0" smtClean="0"/>
                        <a:t>Define test conditions</a:t>
                      </a:r>
                      <a:endParaRPr lang="en-GB" dirty="0"/>
                    </a:p>
                  </a:txBody>
                  <a:tcPr anchor="ctr"/>
                </a:tc>
                <a:tc>
                  <a:txBody>
                    <a:bodyPr/>
                    <a:lstStyle/>
                    <a:p>
                      <a:pPr algn="ctr"/>
                      <a:r>
                        <a:rPr lang="en-GB" dirty="0" smtClean="0"/>
                        <a:t>3</a:t>
                      </a:r>
                      <a:endParaRPr lang="en-GB" dirty="0"/>
                    </a:p>
                  </a:txBody>
                  <a:tcPr anchor="ctr"/>
                </a:tc>
                <a:extLst>
                  <a:ext uri="{0D108BD9-81ED-4DB2-BD59-A6C34878D82A}">
                    <a16:rowId xmlns:a16="http://schemas.microsoft.com/office/drawing/2014/main" val="10004"/>
                  </a:ext>
                </a:extLst>
              </a:tr>
              <a:tr h="395111">
                <a:tc>
                  <a:txBody>
                    <a:bodyPr/>
                    <a:lstStyle/>
                    <a:p>
                      <a:r>
                        <a:rPr lang="en-GB" dirty="0" smtClean="0"/>
                        <a:t>Write test cases and scripts</a:t>
                      </a:r>
                      <a:endParaRPr lang="en-GB" dirty="0"/>
                    </a:p>
                  </a:txBody>
                  <a:tcPr anchor="ctr"/>
                </a:tc>
                <a:tc>
                  <a:txBody>
                    <a:bodyPr/>
                    <a:lstStyle/>
                    <a:p>
                      <a:pPr algn="ctr"/>
                      <a:r>
                        <a:rPr lang="en-GB" dirty="0" smtClean="0"/>
                        <a:t>5</a:t>
                      </a:r>
                      <a:endParaRPr lang="en-GB" dirty="0"/>
                    </a:p>
                  </a:txBody>
                  <a:tcPr anchor="ctr"/>
                </a:tc>
                <a:extLst>
                  <a:ext uri="{0D108BD9-81ED-4DB2-BD59-A6C34878D82A}">
                    <a16:rowId xmlns:a16="http://schemas.microsoft.com/office/drawing/2014/main" val="10005"/>
                  </a:ext>
                </a:extLst>
              </a:tr>
              <a:tr h="395111">
                <a:tc>
                  <a:txBody>
                    <a:bodyPr/>
                    <a:lstStyle/>
                    <a:p>
                      <a:r>
                        <a:rPr lang="en-GB" dirty="0" smtClean="0"/>
                        <a:t>Determine</a:t>
                      </a:r>
                      <a:r>
                        <a:rPr lang="en-GB" baseline="0" dirty="0" smtClean="0"/>
                        <a:t> test data</a:t>
                      </a:r>
                      <a:endParaRPr lang="en-GB" dirty="0"/>
                    </a:p>
                  </a:txBody>
                  <a:tcPr anchor="ctr"/>
                </a:tc>
                <a:tc>
                  <a:txBody>
                    <a:bodyPr/>
                    <a:lstStyle/>
                    <a:p>
                      <a:pPr algn="ctr"/>
                      <a:r>
                        <a:rPr lang="en-GB" dirty="0" smtClean="0"/>
                        <a:t>2</a:t>
                      </a:r>
                      <a:endParaRPr lang="en-GB" dirty="0"/>
                    </a:p>
                  </a:txBody>
                  <a:tcPr anchor="ctr"/>
                </a:tc>
                <a:extLst>
                  <a:ext uri="{0D108BD9-81ED-4DB2-BD59-A6C34878D82A}">
                    <a16:rowId xmlns:a16="http://schemas.microsoft.com/office/drawing/2014/main" val="10006"/>
                  </a:ext>
                </a:extLst>
              </a:tr>
              <a:tr h="395111">
                <a:tc>
                  <a:txBody>
                    <a:bodyPr/>
                    <a:lstStyle/>
                    <a:p>
                      <a:r>
                        <a:rPr lang="en-GB" dirty="0" smtClean="0"/>
                        <a:t>Set</a:t>
                      </a:r>
                      <a:r>
                        <a:rPr lang="en-GB" baseline="0" dirty="0" smtClean="0"/>
                        <a:t> up test environment</a:t>
                      </a:r>
                      <a:endParaRPr lang="en-GB" dirty="0"/>
                    </a:p>
                  </a:txBody>
                  <a:tcPr anchor="ctr"/>
                </a:tc>
                <a:tc>
                  <a:txBody>
                    <a:bodyPr/>
                    <a:lstStyle/>
                    <a:p>
                      <a:pPr algn="ctr"/>
                      <a:r>
                        <a:rPr lang="en-GB" dirty="0" smtClean="0"/>
                        <a:t>1</a:t>
                      </a:r>
                      <a:endParaRPr lang="en-GB" dirty="0"/>
                    </a:p>
                  </a:txBody>
                  <a:tcPr anchor="ctr"/>
                </a:tc>
                <a:extLst>
                  <a:ext uri="{0D108BD9-81ED-4DB2-BD59-A6C34878D82A}">
                    <a16:rowId xmlns:a16="http://schemas.microsoft.com/office/drawing/2014/main" val="10007"/>
                  </a:ext>
                </a:extLst>
              </a:tr>
              <a:tr h="395111">
                <a:tc>
                  <a:txBody>
                    <a:bodyPr/>
                    <a:lstStyle/>
                    <a:p>
                      <a:r>
                        <a:rPr lang="en-GB" b="1" dirty="0" smtClean="0">
                          <a:solidFill>
                            <a:schemeClr val="bg1"/>
                          </a:solidFill>
                        </a:rPr>
                        <a:t>TOTAL</a:t>
                      </a:r>
                      <a:endParaRPr lang="en-GB" b="1" dirty="0">
                        <a:solidFill>
                          <a:schemeClr val="bg1"/>
                        </a:solidFill>
                      </a:endParaRPr>
                    </a:p>
                  </a:txBody>
                  <a:tcPr anchor="ctr">
                    <a:solidFill>
                      <a:schemeClr val="accent4"/>
                    </a:solidFill>
                  </a:tcPr>
                </a:tc>
                <a:tc>
                  <a:txBody>
                    <a:bodyPr/>
                    <a:lstStyle/>
                    <a:p>
                      <a:pPr algn="ctr"/>
                      <a:r>
                        <a:rPr lang="en-GB" b="1" dirty="0" smtClean="0">
                          <a:solidFill>
                            <a:schemeClr val="bg1"/>
                          </a:solidFill>
                        </a:rPr>
                        <a:t>15</a:t>
                      </a:r>
                      <a:endParaRPr lang="en-GB" b="1" dirty="0">
                        <a:solidFill>
                          <a:schemeClr val="bg1"/>
                        </a:solidFill>
                      </a:endParaRPr>
                    </a:p>
                  </a:txBody>
                  <a:tcPr anchor="ctr">
                    <a:solidFill>
                      <a:schemeClr val="accent4"/>
                    </a:solidFill>
                  </a:tcPr>
                </a:tc>
                <a:extLst>
                  <a:ext uri="{0D108BD9-81ED-4DB2-BD59-A6C34878D82A}">
                    <a16:rowId xmlns:a16="http://schemas.microsoft.com/office/drawing/2014/main" val="10008"/>
                  </a:ext>
                </a:extLst>
              </a:tr>
            </a:tbl>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body" sz="quarter" idx="15"/>
          </p:nvPr>
        </p:nvSpPr>
        <p:spPr/>
        <p:txBody>
          <a:bodyPr/>
          <a:lstStyle/>
          <a:p>
            <a:r>
              <a:rPr lang="en-GB" dirty="0" smtClean="0"/>
              <a:t>Product factors</a:t>
            </a:r>
          </a:p>
          <a:p>
            <a:pPr lvl="1"/>
            <a:r>
              <a:rPr lang="en-GB" dirty="0" smtClean="0"/>
              <a:t>Quality of the specification </a:t>
            </a:r>
          </a:p>
          <a:p>
            <a:pPr lvl="1"/>
            <a:r>
              <a:rPr lang="en-GB" dirty="0" smtClean="0"/>
              <a:t>Size of the product</a:t>
            </a:r>
          </a:p>
          <a:p>
            <a:pPr lvl="1"/>
            <a:r>
              <a:rPr lang="en-GB" dirty="0" smtClean="0"/>
              <a:t>Complexity </a:t>
            </a:r>
          </a:p>
          <a:p>
            <a:pPr lvl="1"/>
            <a:r>
              <a:rPr lang="en-GB" dirty="0" smtClean="0"/>
              <a:t>Requirements for reliability, security and documentation</a:t>
            </a:r>
            <a:br>
              <a:rPr lang="en-GB" dirty="0" smtClean="0"/>
            </a:br>
            <a:endParaRPr lang="en-GB" dirty="0" smtClean="0"/>
          </a:p>
          <a:p>
            <a:r>
              <a:rPr lang="en-GB" dirty="0" smtClean="0"/>
              <a:t>Development process factors</a:t>
            </a:r>
          </a:p>
          <a:p>
            <a:pPr lvl="1"/>
            <a:r>
              <a:rPr lang="en-GB" dirty="0" smtClean="0"/>
              <a:t>Stability of the organisation, tools used, test process, skills of the people involved, time pressure</a:t>
            </a:r>
            <a:br>
              <a:rPr lang="en-GB" dirty="0" smtClean="0"/>
            </a:br>
            <a:endParaRPr lang="en-GB" dirty="0" smtClean="0"/>
          </a:p>
          <a:p>
            <a:r>
              <a:rPr lang="en-GB" dirty="0" smtClean="0"/>
              <a:t>Software quality</a:t>
            </a:r>
          </a:p>
          <a:p>
            <a:pPr lvl="1"/>
            <a:r>
              <a:rPr lang="en-GB" dirty="0" smtClean="0"/>
              <a:t>Expected number of defects and the amount of rework required</a:t>
            </a:r>
          </a:p>
        </p:txBody>
      </p:sp>
      <p:sp>
        <p:nvSpPr>
          <p:cNvPr id="25602" name="Rectangle 5"/>
          <p:cNvSpPr>
            <a:spLocks noGrp="1" noChangeArrowheads="1"/>
          </p:cNvSpPr>
          <p:nvPr>
            <p:ph type="title"/>
          </p:nvPr>
        </p:nvSpPr>
        <p:spPr/>
        <p:txBody>
          <a:bodyPr/>
          <a:lstStyle/>
          <a:p>
            <a:r>
              <a:rPr lang="en-GB" dirty="0" smtClean="0"/>
              <a:t>Factors to Consider When Estimating</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sz="quarter" idx="15"/>
          </p:nvPr>
        </p:nvSpPr>
        <p:spPr/>
        <p:txBody>
          <a:bodyPr/>
          <a:lstStyle/>
          <a:p>
            <a:pPr marL="0" indent="0">
              <a:buNone/>
            </a:pPr>
            <a:r>
              <a:rPr lang="en-GB" dirty="0" smtClean="0"/>
              <a:t>Learning Objectives:</a:t>
            </a:r>
            <a:br>
              <a:rPr lang="en-GB" dirty="0" smtClean="0"/>
            </a:br>
            <a:endParaRPr lang="en-GB" dirty="0" smtClean="0"/>
          </a:p>
          <a:p>
            <a:r>
              <a:rPr lang="en-GB" dirty="0" smtClean="0"/>
              <a:t>Recall common metrics used for monitoring test preparation and execution (K1)</a:t>
            </a:r>
            <a:br>
              <a:rPr lang="en-GB" dirty="0" smtClean="0"/>
            </a:br>
            <a:endParaRPr lang="en-GB" dirty="0" smtClean="0"/>
          </a:p>
          <a:p>
            <a:r>
              <a:rPr lang="en-GB" dirty="0" smtClean="0"/>
              <a:t>Explain and compare test metrics for test reporting and test control (e.g. defects found and fixed, and tests passed and failed) related to purpose and use (K2)</a:t>
            </a:r>
            <a:br>
              <a:rPr lang="en-GB" dirty="0" smtClean="0"/>
            </a:br>
            <a:endParaRPr lang="en-GB" dirty="0" smtClean="0"/>
          </a:p>
          <a:p>
            <a:r>
              <a:rPr lang="en-GB" dirty="0" smtClean="0"/>
              <a:t>Summarise the purpose and content of the test summary report document according to the ‘Standard for Test Documentation’ (IEEE Std 829-1998) (K2)</a:t>
            </a:r>
          </a:p>
        </p:txBody>
      </p:sp>
      <p:sp>
        <p:nvSpPr>
          <p:cNvPr id="29698" name="Rectangle 4"/>
          <p:cNvSpPr>
            <a:spLocks noGrp="1" noChangeArrowheads="1"/>
          </p:cNvSpPr>
          <p:nvPr>
            <p:ph type="title"/>
          </p:nvPr>
        </p:nvSpPr>
        <p:spPr/>
        <p:txBody>
          <a:bodyPr/>
          <a:lstStyle/>
          <a:p>
            <a:r>
              <a:rPr lang="en-GB" dirty="0" smtClean="0"/>
              <a:t>5.3 Test Progress Monitoring and Control</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8"/>
          <p:cNvSpPr>
            <a:spLocks noGrp="1" noChangeArrowheads="1"/>
          </p:cNvSpPr>
          <p:nvPr>
            <p:ph type="body" sz="quarter" idx="15"/>
          </p:nvPr>
        </p:nvSpPr>
        <p:spPr/>
        <p:txBody>
          <a:bodyPr/>
          <a:lstStyle/>
          <a:p>
            <a:r>
              <a:rPr lang="en-GB" dirty="0" smtClean="0"/>
              <a:t>The progress of test activities should be checked frequently to:</a:t>
            </a:r>
          </a:p>
          <a:p>
            <a:pPr lvl="1"/>
            <a:r>
              <a:rPr lang="en-GB" dirty="0" smtClean="0"/>
              <a:t>Provide feedback and visibility about testing</a:t>
            </a:r>
          </a:p>
          <a:p>
            <a:pPr lvl="1"/>
            <a:r>
              <a:rPr lang="en-GB" dirty="0" smtClean="0"/>
              <a:t>Assess progress against planned schedule and budget</a:t>
            </a:r>
          </a:p>
          <a:p>
            <a:pPr lvl="1"/>
            <a:r>
              <a:rPr lang="en-GB" dirty="0" smtClean="0"/>
              <a:t>Measure exit criteria such as coverage</a:t>
            </a:r>
          </a:p>
          <a:p>
            <a:pPr lvl="1"/>
            <a:r>
              <a:rPr lang="en-GB" dirty="0" smtClean="0"/>
              <a:t>Assess effectiveness of test approach with respect to objectives</a:t>
            </a:r>
          </a:p>
          <a:p>
            <a:pPr lvl="1"/>
            <a:r>
              <a:rPr lang="en-GB" dirty="0" smtClean="0"/>
              <a:t>Collect data for future project estimation</a:t>
            </a:r>
            <a:br>
              <a:rPr lang="en-GB" dirty="0" smtClean="0"/>
            </a:br>
            <a:endParaRPr lang="en-GB" dirty="0" smtClean="0"/>
          </a:p>
          <a:p>
            <a:r>
              <a:rPr lang="en-GB" dirty="0" smtClean="0"/>
              <a:t>Based on numerical analysis of test activity</a:t>
            </a:r>
          </a:p>
          <a:p>
            <a:pPr lvl="1"/>
            <a:r>
              <a:rPr lang="en-GB" dirty="0" smtClean="0"/>
              <a:t>i.e. Measurable, objective data rather than subjective opinion</a:t>
            </a:r>
            <a:br>
              <a:rPr lang="en-GB" dirty="0" smtClean="0"/>
            </a:br>
            <a:endParaRPr lang="en-GB" dirty="0" smtClean="0"/>
          </a:p>
          <a:p>
            <a:r>
              <a:rPr lang="en-GB" dirty="0" smtClean="0"/>
              <a:t>Metrics may be collected manually or automatically</a:t>
            </a:r>
          </a:p>
          <a:p>
            <a:pPr lvl="1"/>
            <a:r>
              <a:rPr lang="en-GB" dirty="0" smtClean="0"/>
              <a:t>Test tools (test management, execution tools, defect trackers) can record key data</a:t>
            </a:r>
          </a:p>
          <a:p>
            <a:pPr lvl="1"/>
            <a:endParaRPr lang="en-US" dirty="0" smtClean="0"/>
          </a:p>
        </p:txBody>
      </p:sp>
      <p:sp>
        <p:nvSpPr>
          <p:cNvPr id="30722" name="Rectangle 7"/>
          <p:cNvSpPr>
            <a:spLocks noGrp="1" noChangeArrowheads="1"/>
          </p:cNvSpPr>
          <p:nvPr>
            <p:ph type="title"/>
          </p:nvPr>
        </p:nvSpPr>
        <p:spPr/>
        <p:txBody>
          <a:bodyPr/>
          <a:lstStyle/>
          <a:p>
            <a:r>
              <a:rPr lang="en-GB" dirty="0" smtClean="0"/>
              <a:t>Test Progress Monitoring </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8"/>
          <p:cNvSpPr>
            <a:spLocks noGrp="1" noChangeArrowheads="1"/>
          </p:cNvSpPr>
          <p:nvPr>
            <p:ph type="body" sz="quarter" idx="15"/>
          </p:nvPr>
        </p:nvSpPr>
        <p:spPr/>
        <p:txBody>
          <a:bodyPr/>
          <a:lstStyle/>
          <a:p>
            <a:r>
              <a:rPr lang="en-US" dirty="0" smtClean="0"/>
              <a:t>Common test metrics include:</a:t>
            </a:r>
          </a:p>
          <a:p>
            <a:pPr lvl="1"/>
            <a:r>
              <a:rPr lang="en-US" dirty="0" smtClean="0"/>
              <a:t>Percentage of work done in test case and environment preparation </a:t>
            </a:r>
          </a:p>
          <a:p>
            <a:pPr lvl="1"/>
            <a:r>
              <a:rPr lang="en-US" dirty="0" smtClean="0"/>
              <a:t>Test case execution (e.g. number of test cases run/not run and test cases passed/failed)</a:t>
            </a:r>
          </a:p>
          <a:p>
            <a:pPr lvl="1"/>
            <a:r>
              <a:rPr lang="en-US" dirty="0" smtClean="0"/>
              <a:t>Defect information (e.g. defect density, defects fixed, failure rate, retest results)</a:t>
            </a:r>
          </a:p>
          <a:p>
            <a:pPr lvl="1"/>
            <a:r>
              <a:rPr lang="en-US" dirty="0" smtClean="0"/>
              <a:t>Coverage of requirements, risks or code</a:t>
            </a:r>
          </a:p>
          <a:p>
            <a:pPr lvl="1"/>
            <a:r>
              <a:rPr lang="en-US" dirty="0" smtClean="0"/>
              <a:t>Dates of test milestones</a:t>
            </a:r>
          </a:p>
          <a:p>
            <a:pPr lvl="1"/>
            <a:r>
              <a:rPr lang="en-US" dirty="0" smtClean="0"/>
              <a:t>Testing costs, including cost-benefit analysis of fixing defects</a:t>
            </a:r>
            <a:br>
              <a:rPr lang="en-US" dirty="0" smtClean="0"/>
            </a:br>
            <a:endParaRPr lang="en-US" dirty="0" smtClean="0"/>
          </a:p>
          <a:p>
            <a:r>
              <a:rPr lang="en-GB" dirty="0" smtClean="0"/>
              <a:t>Metrics should be chosen to match items defined </a:t>
            </a:r>
            <a:r>
              <a:rPr lang="en-GB" dirty="0"/>
              <a:t>in the test plan</a:t>
            </a:r>
            <a:endParaRPr lang="en-GB" dirty="0" smtClean="0"/>
          </a:p>
          <a:p>
            <a:pPr lvl="1"/>
            <a:r>
              <a:rPr lang="en-GB" dirty="0"/>
              <a:t>Estimates (e.g. time and cost)</a:t>
            </a:r>
          </a:p>
          <a:p>
            <a:pPr lvl="1"/>
            <a:r>
              <a:rPr lang="en-GB" dirty="0" smtClean="0"/>
              <a:t>Exit criteria (e.g. coverage, risk and defect data)</a:t>
            </a:r>
          </a:p>
          <a:p>
            <a:pPr lvl="1"/>
            <a:r>
              <a:rPr lang="en-GB" dirty="0" smtClean="0"/>
              <a:t>Suspension criteria (e.g. quality, timescales)</a:t>
            </a:r>
          </a:p>
          <a:p>
            <a:pPr lvl="1"/>
            <a:endParaRPr lang="en-GB" dirty="0" smtClean="0"/>
          </a:p>
        </p:txBody>
      </p:sp>
      <p:sp>
        <p:nvSpPr>
          <p:cNvPr id="31746" name="Rectangle 7"/>
          <p:cNvSpPr>
            <a:spLocks noGrp="1" noChangeArrowheads="1"/>
          </p:cNvSpPr>
          <p:nvPr>
            <p:ph type="title"/>
          </p:nvPr>
        </p:nvSpPr>
        <p:spPr/>
        <p:txBody>
          <a:bodyPr/>
          <a:lstStyle/>
          <a:p>
            <a:r>
              <a:rPr lang="en-GB" dirty="0" smtClean="0"/>
              <a:t>Useful Metrics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dirty="0" smtClean="0"/>
              <a:t>Typical Progress Metrics (1)</a:t>
            </a:r>
          </a:p>
        </p:txBody>
      </p:sp>
      <p:grpSp>
        <p:nvGrpSpPr>
          <p:cNvPr id="80" name="Group 79"/>
          <p:cNvGrpSpPr/>
          <p:nvPr/>
        </p:nvGrpSpPr>
        <p:grpSpPr>
          <a:xfrm>
            <a:off x="354598" y="1442639"/>
            <a:ext cx="8178214" cy="4863157"/>
            <a:chOff x="354598" y="1442639"/>
            <a:chExt cx="8178214" cy="4863157"/>
          </a:xfrm>
        </p:grpSpPr>
        <p:sp>
          <p:nvSpPr>
            <p:cNvPr id="81" name="Rectangle 3"/>
            <p:cNvSpPr>
              <a:spLocks noChangeArrowheads="1"/>
            </p:cNvSpPr>
            <p:nvPr/>
          </p:nvSpPr>
          <p:spPr bwMode="auto">
            <a:xfrm>
              <a:off x="4327525" y="6074964"/>
              <a:ext cx="499880" cy="230832"/>
            </a:xfrm>
            <a:prstGeom prst="rect">
              <a:avLst/>
            </a:prstGeom>
            <a:noFill/>
            <a:ln w="9525">
              <a:noFill/>
              <a:miter lim="800000"/>
              <a:headEnd/>
              <a:tailEnd/>
            </a:ln>
          </p:spPr>
          <p:txBody>
            <a:bodyPr wrap="none" lIns="0" tIns="0" rIns="0" bIns="0">
              <a:spAutoFit/>
            </a:bodyPr>
            <a:lstStyle/>
            <a:p>
              <a:pPr algn="ctr">
                <a:spcBef>
                  <a:spcPct val="0"/>
                </a:spcBef>
              </a:pPr>
              <a:r>
                <a:rPr lang="en-US" sz="1500" b="1" dirty="0">
                  <a:solidFill>
                    <a:srgbClr val="000000"/>
                  </a:solidFill>
                  <a:latin typeface="Arial" pitchFamily="34" charset="0"/>
                  <a:cs typeface="Arial" pitchFamily="34" charset="0"/>
                </a:rPr>
                <a:t>Week</a:t>
              </a:r>
              <a:endParaRPr lang="en-US" sz="1800" b="1" dirty="0">
                <a:latin typeface="Arial" pitchFamily="34" charset="0"/>
                <a:cs typeface="Arial" pitchFamily="34" charset="0"/>
              </a:endParaRPr>
            </a:p>
          </p:txBody>
        </p:sp>
        <p:sp>
          <p:nvSpPr>
            <p:cNvPr id="82" name="Rectangle 5"/>
            <p:cNvSpPr>
              <a:spLocks noChangeArrowheads="1"/>
            </p:cNvSpPr>
            <p:nvPr/>
          </p:nvSpPr>
          <p:spPr bwMode="auto">
            <a:xfrm>
              <a:off x="1350962" y="1553765"/>
              <a:ext cx="7181850" cy="4057650"/>
            </a:xfrm>
            <a:prstGeom prst="rect">
              <a:avLst/>
            </a:prstGeom>
            <a:solidFill>
              <a:schemeClr val="tx2">
                <a:lumMod val="20000"/>
                <a:lumOff val="80000"/>
              </a:schemeClr>
            </a:solidFill>
            <a:ln w="9525">
              <a:noFill/>
              <a:miter lim="800000"/>
              <a:headEnd/>
              <a:tailEnd/>
            </a:ln>
          </p:spPr>
          <p:txBody>
            <a:bodyPr/>
            <a:lstStyle/>
            <a:p>
              <a:endParaRPr lang="en-US" dirty="0"/>
            </a:p>
          </p:txBody>
        </p:sp>
        <p:sp>
          <p:nvSpPr>
            <p:cNvPr id="83" name="Line 6"/>
            <p:cNvSpPr>
              <a:spLocks noChangeShapeType="1"/>
            </p:cNvSpPr>
            <p:nvPr/>
          </p:nvSpPr>
          <p:spPr bwMode="auto">
            <a:xfrm>
              <a:off x="1260000" y="4931964"/>
              <a:ext cx="7272000" cy="0"/>
            </a:xfrm>
            <a:prstGeom prst="line">
              <a:avLst/>
            </a:prstGeom>
            <a:noFill/>
            <a:ln w="0">
              <a:solidFill>
                <a:srgbClr val="000000"/>
              </a:solidFill>
              <a:round/>
              <a:headEnd/>
              <a:tailEnd/>
            </a:ln>
          </p:spPr>
          <p:txBody>
            <a:bodyPr/>
            <a:lstStyle/>
            <a:p>
              <a:endParaRPr lang="en-GB" dirty="0"/>
            </a:p>
          </p:txBody>
        </p:sp>
        <p:sp>
          <p:nvSpPr>
            <p:cNvPr id="84" name="Line 7"/>
            <p:cNvSpPr>
              <a:spLocks noChangeShapeType="1"/>
            </p:cNvSpPr>
            <p:nvPr/>
          </p:nvSpPr>
          <p:spPr bwMode="auto">
            <a:xfrm>
              <a:off x="1260000" y="4257277"/>
              <a:ext cx="7272000" cy="0"/>
            </a:xfrm>
            <a:prstGeom prst="line">
              <a:avLst/>
            </a:prstGeom>
            <a:noFill/>
            <a:ln w="0">
              <a:solidFill>
                <a:srgbClr val="000000"/>
              </a:solidFill>
              <a:round/>
              <a:headEnd/>
              <a:tailEnd/>
            </a:ln>
          </p:spPr>
          <p:txBody>
            <a:bodyPr/>
            <a:lstStyle/>
            <a:p>
              <a:endParaRPr lang="en-GB" dirty="0"/>
            </a:p>
          </p:txBody>
        </p:sp>
        <p:sp>
          <p:nvSpPr>
            <p:cNvPr id="85" name="Line 8"/>
            <p:cNvSpPr>
              <a:spLocks noChangeShapeType="1"/>
            </p:cNvSpPr>
            <p:nvPr/>
          </p:nvSpPr>
          <p:spPr bwMode="auto">
            <a:xfrm>
              <a:off x="1260000" y="3581002"/>
              <a:ext cx="7272000" cy="0"/>
            </a:xfrm>
            <a:prstGeom prst="line">
              <a:avLst/>
            </a:prstGeom>
            <a:noFill/>
            <a:ln w="0">
              <a:solidFill>
                <a:srgbClr val="000000"/>
              </a:solidFill>
              <a:round/>
              <a:headEnd/>
              <a:tailEnd/>
            </a:ln>
          </p:spPr>
          <p:txBody>
            <a:bodyPr/>
            <a:lstStyle/>
            <a:p>
              <a:endParaRPr lang="en-GB" dirty="0"/>
            </a:p>
          </p:txBody>
        </p:sp>
        <p:sp>
          <p:nvSpPr>
            <p:cNvPr id="86" name="Line 9"/>
            <p:cNvSpPr>
              <a:spLocks noChangeShapeType="1"/>
            </p:cNvSpPr>
            <p:nvPr/>
          </p:nvSpPr>
          <p:spPr bwMode="auto">
            <a:xfrm>
              <a:off x="1260000" y="2903139"/>
              <a:ext cx="7272000" cy="0"/>
            </a:xfrm>
            <a:prstGeom prst="line">
              <a:avLst/>
            </a:prstGeom>
            <a:noFill/>
            <a:ln w="0">
              <a:solidFill>
                <a:srgbClr val="000000"/>
              </a:solidFill>
              <a:round/>
              <a:headEnd/>
              <a:tailEnd/>
            </a:ln>
          </p:spPr>
          <p:txBody>
            <a:bodyPr/>
            <a:lstStyle/>
            <a:p>
              <a:endParaRPr lang="en-GB" dirty="0"/>
            </a:p>
          </p:txBody>
        </p:sp>
        <p:sp>
          <p:nvSpPr>
            <p:cNvPr id="87" name="Line 10"/>
            <p:cNvSpPr>
              <a:spLocks noChangeShapeType="1"/>
            </p:cNvSpPr>
            <p:nvPr/>
          </p:nvSpPr>
          <p:spPr bwMode="auto">
            <a:xfrm>
              <a:off x="1260000" y="2228452"/>
              <a:ext cx="7272000" cy="0"/>
            </a:xfrm>
            <a:prstGeom prst="line">
              <a:avLst/>
            </a:prstGeom>
            <a:noFill/>
            <a:ln w="0">
              <a:solidFill>
                <a:srgbClr val="000000"/>
              </a:solidFill>
              <a:round/>
              <a:headEnd/>
              <a:tailEnd/>
            </a:ln>
          </p:spPr>
          <p:txBody>
            <a:bodyPr/>
            <a:lstStyle/>
            <a:p>
              <a:endParaRPr lang="en-GB" dirty="0"/>
            </a:p>
          </p:txBody>
        </p:sp>
        <p:sp>
          <p:nvSpPr>
            <p:cNvPr id="88" name="Line 11"/>
            <p:cNvSpPr>
              <a:spLocks noChangeShapeType="1"/>
            </p:cNvSpPr>
            <p:nvPr/>
          </p:nvSpPr>
          <p:spPr bwMode="auto">
            <a:xfrm>
              <a:off x="1260000" y="1552177"/>
              <a:ext cx="7272000" cy="0"/>
            </a:xfrm>
            <a:prstGeom prst="line">
              <a:avLst/>
            </a:prstGeom>
            <a:noFill/>
            <a:ln w="0">
              <a:solidFill>
                <a:srgbClr val="000000"/>
              </a:solidFill>
              <a:round/>
              <a:headEnd/>
              <a:tailEnd/>
            </a:ln>
          </p:spPr>
          <p:txBody>
            <a:bodyPr/>
            <a:lstStyle/>
            <a:p>
              <a:endParaRPr lang="en-GB" dirty="0"/>
            </a:p>
          </p:txBody>
        </p:sp>
        <p:sp>
          <p:nvSpPr>
            <p:cNvPr id="89" name="Line 13"/>
            <p:cNvSpPr>
              <a:spLocks noChangeShapeType="1"/>
            </p:cNvSpPr>
            <p:nvPr/>
          </p:nvSpPr>
          <p:spPr bwMode="auto">
            <a:xfrm>
              <a:off x="1343025" y="1552177"/>
              <a:ext cx="1588" cy="4140000"/>
            </a:xfrm>
            <a:prstGeom prst="line">
              <a:avLst/>
            </a:prstGeom>
            <a:noFill/>
            <a:ln w="0">
              <a:solidFill>
                <a:srgbClr val="000000"/>
              </a:solidFill>
              <a:round/>
              <a:headEnd/>
              <a:tailEnd/>
            </a:ln>
          </p:spPr>
          <p:txBody>
            <a:bodyPr/>
            <a:lstStyle/>
            <a:p>
              <a:endParaRPr lang="en-GB" dirty="0"/>
            </a:p>
          </p:txBody>
        </p:sp>
        <p:sp>
          <p:nvSpPr>
            <p:cNvPr id="90" name="Line 14"/>
            <p:cNvSpPr>
              <a:spLocks noChangeShapeType="1"/>
            </p:cNvSpPr>
            <p:nvPr/>
          </p:nvSpPr>
          <p:spPr bwMode="auto">
            <a:xfrm>
              <a:off x="1282700" y="5609827"/>
              <a:ext cx="60325" cy="1588"/>
            </a:xfrm>
            <a:prstGeom prst="line">
              <a:avLst/>
            </a:prstGeom>
            <a:noFill/>
            <a:ln w="0">
              <a:solidFill>
                <a:srgbClr val="000000"/>
              </a:solidFill>
              <a:round/>
              <a:headEnd/>
              <a:tailEnd/>
            </a:ln>
          </p:spPr>
          <p:txBody>
            <a:bodyPr/>
            <a:lstStyle/>
            <a:p>
              <a:endParaRPr lang="en-GB" dirty="0"/>
            </a:p>
          </p:txBody>
        </p:sp>
        <p:sp>
          <p:nvSpPr>
            <p:cNvPr id="91" name="Line 21"/>
            <p:cNvSpPr>
              <a:spLocks noChangeShapeType="1"/>
            </p:cNvSpPr>
            <p:nvPr/>
          </p:nvSpPr>
          <p:spPr bwMode="auto">
            <a:xfrm>
              <a:off x="1343025" y="5609827"/>
              <a:ext cx="7181850" cy="1588"/>
            </a:xfrm>
            <a:prstGeom prst="line">
              <a:avLst/>
            </a:prstGeom>
            <a:noFill/>
            <a:ln w="0">
              <a:solidFill>
                <a:srgbClr val="000000"/>
              </a:solidFill>
              <a:round/>
              <a:headEnd/>
              <a:tailEnd/>
            </a:ln>
          </p:spPr>
          <p:txBody>
            <a:bodyPr/>
            <a:lstStyle/>
            <a:p>
              <a:endParaRPr lang="en-GB" dirty="0"/>
            </a:p>
          </p:txBody>
        </p:sp>
        <p:sp>
          <p:nvSpPr>
            <p:cNvPr id="92" name="Line 23"/>
            <p:cNvSpPr>
              <a:spLocks noChangeShapeType="1"/>
            </p:cNvSpPr>
            <p:nvPr/>
          </p:nvSpPr>
          <p:spPr bwMode="auto">
            <a:xfrm flipV="1">
              <a:off x="2060575" y="5609826"/>
              <a:ext cx="0" cy="72000"/>
            </a:xfrm>
            <a:prstGeom prst="line">
              <a:avLst/>
            </a:prstGeom>
            <a:noFill/>
            <a:ln w="0">
              <a:solidFill>
                <a:srgbClr val="000000"/>
              </a:solidFill>
              <a:round/>
              <a:headEnd/>
              <a:tailEnd/>
            </a:ln>
          </p:spPr>
          <p:txBody>
            <a:bodyPr/>
            <a:lstStyle/>
            <a:p>
              <a:endParaRPr lang="en-GB" dirty="0"/>
            </a:p>
          </p:txBody>
        </p:sp>
        <p:sp>
          <p:nvSpPr>
            <p:cNvPr id="93" name="Line 24"/>
            <p:cNvSpPr>
              <a:spLocks noChangeShapeType="1"/>
            </p:cNvSpPr>
            <p:nvPr/>
          </p:nvSpPr>
          <p:spPr bwMode="auto">
            <a:xfrm flipV="1">
              <a:off x="2779713" y="5609826"/>
              <a:ext cx="1588" cy="72000"/>
            </a:xfrm>
            <a:prstGeom prst="line">
              <a:avLst/>
            </a:prstGeom>
            <a:noFill/>
            <a:ln w="0">
              <a:solidFill>
                <a:srgbClr val="000000"/>
              </a:solidFill>
              <a:round/>
              <a:headEnd/>
              <a:tailEnd/>
            </a:ln>
          </p:spPr>
          <p:txBody>
            <a:bodyPr/>
            <a:lstStyle/>
            <a:p>
              <a:endParaRPr lang="en-GB" dirty="0"/>
            </a:p>
          </p:txBody>
        </p:sp>
        <p:sp>
          <p:nvSpPr>
            <p:cNvPr id="94" name="Line 25"/>
            <p:cNvSpPr>
              <a:spLocks noChangeShapeType="1"/>
            </p:cNvSpPr>
            <p:nvPr/>
          </p:nvSpPr>
          <p:spPr bwMode="auto">
            <a:xfrm flipV="1">
              <a:off x="3497263" y="5609826"/>
              <a:ext cx="0" cy="72000"/>
            </a:xfrm>
            <a:prstGeom prst="line">
              <a:avLst/>
            </a:prstGeom>
            <a:noFill/>
            <a:ln w="0">
              <a:solidFill>
                <a:srgbClr val="000000"/>
              </a:solidFill>
              <a:round/>
              <a:headEnd/>
              <a:tailEnd/>
            </a:ln>
          </p:spPr>
          <p:txBody>
            <a:bodyPr/>
            <a:lstStyle/>
            <a:p>
              <a:endParaRPr lang="en-GB" dirty="0"/>
            </a:p>
          </p:txBody>
        </p:sp>
        <p:sp>
          <p:nvSpPr>
            <p:cNvPr id="95" name="Line 26"/>
            <p:cNvSpPr>
              <a:spLocks noChangeShapeType="1"/>
            </p:cNvSpPr>
            <p:nvPr/>
          </p:nvSpPr>
          <p:spPr bwMode="auto">
            <a:xfrm flipV="1">
              <a:off x="4214813" y="5609826"/>
              <a:ext cx="1588" cy="72000"/>
            </a:xfrm>
            <a:prstGeom prst="line">
              <a:avLst/>
            </a:prstGeom>
            <a:noFill/>
            <a:ln w="0">
              <a:solidFill>
                <a:srgbClr val="000000"/>
              </a:solidFill>
              <a:round/>
              <a:headEnd/>
              <a:tailEnd/>
            </a:ln>
          </p:spPr>
          <p:txBody>
            <a:bodyPr/>
            <a:lstStyle/>
            <a:p>
              <a:endParaRPr lang="en-GB" dirty="0"/>
            </a:p>
          </p:txBody>
        </p:sp>
        <p:sp>
          <p:nvSpPr>
            <p:cNvPr id="96" name="Line 27"/>
            <p:cNvSpPr>
              <a:spLocks noChangeShapeType="1"/>
            </p:cNvSpPr>
            <p:nvPr/>
          </p:nvSpPr>
          <p:spPr bwMode="auto">
            <a:xfrm flipV="1">
              <a:off x="4933950" y="5609826"/>
              <a:ext cx="0" cy="72000"/>
            </a:xfrm>
            <a:prstGeom prst="line">
              <a:avLst/>
            </a:prstGeom>
            <a:noFill/>
            <a:ln w="0">
              <a:solidFill>
                <a:srgbClr val="000000"/>
              </a:solidFill>
              <a:round/>
              <a:headEnd/>
              <a:tailEnd/>
            </a:ln>
          </p:spPr>
          <p:txBody>
            <a:bodyPr/>
            <a:lstStyle/>
            <a:p>
              <a:endParaRPr lang="en-GB" dirty="0"/>
            </a:p>
          </p:txBody>
        </p:sp>
        <p:sp>
          <p:nvSpPr>
            <p:cNvPr id="97" name="Line 28"/>
            <p:cNvSpPr>
              <a:spLocks noChangeShapeType="1"/>
            </p:cNvSpPr>
            <p:nvPr/>
          </p:nvSpPr>
          <p:spPr bwMode="auto">
            <a:xfrm flipV="1">
              <a:off x="5651500" y="5609826"/>
              <a:ext cx="0" cy="72000"/>
            </a:xfrm>
            <a:prstGeom prst="line">
              <a:avLst/>
            </a:prstGeom>
            <a:noFill/>
            <a:ln w="0">
              <a:solidFill>
                <a:srgbClr val="000000"/>
              </a:solidFill>
              <a:round/>
              <a:headEnd/>
              <a:tailEnd/>
            </a:ln>
          </p:spPr>
          <p:txBody>
            <a:bodyPr/>
            <a:lstStyle/>
            <a:p>
              <a:endParaRPr lang="en-GB" dirty="0"/>
            </a:p>
          </p:txBody>
        </p:sp>
        <p:sp>
          <p:nvSpPr>
            <p:cNvPr id="98" name="Line 29"/>
            <p:cNvSpPr>
              <a:spLocks noChangeShapeType="1"/>
            </p:cNvSpPr>
            <p:nvPr/>
          </p:nvSpPr>
          <p:spPr bwMode="auto">
            <a:xfrm flipV="1">
              <a:off x="6369050" y="5609826"/>
              <a:ext cx="0" cy="72000"/>
            </a:xfrm>
            <a:prstGeom prst="line">
              <a:avLst/>
            </a:prstGeom>
            <a:noFill/>
            <a:ln w="0">
              <a:solidFill>
                <a:srgbClr val="000000"/>
              </a:solidFill>
              <a:round/>
              <a:headEnd/>
              <a:tailEnd/>
            </a:ln>
          </p:spPr>
          <p:txBody>
            <a:bodyPr/>
            <a:lstStyle/>
            <a:p>
              <a:endParaRPr lang="en-GB" dirty="0"/>
            </a:p>
          </p:txBody>
        </p:sp>
        <p:sp>
          <p:nvSpPr>
            <p:cNvPr id="99" name="Line 30"/>
            <p:cNvSpPr>
              <a:spLocks noChangeShapeType="1"/>
            </p:cNvSpPr>
            <p:nvPr/>
          </p:nvSpPr>
          <p:spPr bwMode="auto">
            <a:xfrm flipV="1">
              <a:off x="7088188" y="5609826"/>
              <a:ext cx="0" cy="72000"/>
            </a:xfrm>
            <a:prstGeom prst="line">
              <a:avLst/>
            </a:prstGeom>
            <a:noFill/>
            <a:ln w="0">
              <a:solidFill>
                <a:srgbClr val="000000"/>
              </a:solidFill>
              <a:round/>
              <a:headEnd/>
              <a:tailEnd/>
            </a:ln>
          </p:spPr>
          <p:txBody>
            <a:bodyPr/>
            <a:lstStyle/>
            <a:p>
              <a:endParaRPr lang="en-GB" dirty="0"/>
            </a:p>
          </p:txBody>
        </p:sp>
        <p:sp>
          <p:nvSpPr>
            <p:cNvPr id="100" name="Line 31"/>
            <p:cNvSpPr>
              <a:spLocks noChangeShapeType="1"/>
            </p:cNvSpPr>
            <p:nvPr/>
          </p:nvSpPr>
          <p:spPr bwMode="auto">
            <a:xfrm flipV="1">
              <a:off x="7807325" y="5609826"/>
              <a:ext cx="0" cy="72000"/>
            </a:xfrm>
            <a:prstGeom prst="line">
              <a:avLst/>
            </a:prstGeom>
            <a:noFill/>
            <a:ln w="0">
              <a:solidFill>
                <a:srgbClr val="000000"/>
              </a:solidFill>
              <a:round/>
              <a:headEnd/>
              <a:tailEnd/>
            </a:ln>
          </p:spPr>
          <p:txBody>
            <a:bodyPr/>
            <a:lstStyle/>
            <a:p>
              <a:endParaRPr lang="en-GB" dirty="0"/>
            </a:p>
          </p:txBody>
        </p:sp>
        <p:sp>
          <p:nvSpPr>
            <p:cNvPr id="101" name="Line 32"/>
            <p:cNvSpPr>
              <a:spLocks noChangeShapeType="1"/>
            </p:cNvSpPr>
            <p:nvPr/>
          </p:nvSpPr>
          <p:spPr bwMode="auto">
            <a:xfrm flipV="1">
              <a:off x="8524875" y="5609826"/>
              <a:ext cx="0" cy="72000"/>
            </a:xfrm>
            <a:prstGeom prst="line">
              <a:avLst/>
            </a:prstGeom>
            <a:noFill/>
            <a:ln w="0">
              <a:solidFill>
                <a:srgbClr val="000000"/>
              </a:solidFill>
              <a:round/>
              <a:headEnd/>
              <a:tailEnd/>
            </a:ln>
          </p:spPr>
          <p:txBody>
            <a:bodyPr/>
            <a:lstStyle/>
            <a:p>
              <a:endParaRPr lang="en-GB" dirty="0"/>
            </a:p>
          </p:txBody>
        </p:sp>
        <p:sp>
          <p:nvSpPr>
            <p:cNvPr id="102" name="Line 33"/>
            <p:cNvSpPr>
              <a:spLocks noChangeShapeType="1"/>
            </p:cNvSpPr>
            <p:nvPr/>
          </p:nvSpPr>
          <p:spPr bwMode="auto">
            <a:xfrm>
              <a:off x="1355725" y="1980802"/>
              <a:ext cx="6840538" cy="0"/>
            </a:xfrm>
            <a:prstGeom prst="line">
              <a:avLst/>
            </a:prstGeom>
            <a:noFill/>
            <a:ln w="38100">
              <a:solidFill>
                <a:srgbClr val="FF0000"/>
              </a:solidFill>
              <a:round/>
              <a:headEnd/>
              <a:tailEnd/>
            </a:ln>
          </p:spPr>
          <p:txBody>
            <a:bodyPr/>
            <a:lstStyle/>
            <a:p>
              <a:endParaRPr lang="en-GB" dirty="0"/>
            </a:p>
          </p:txBody>
        </p:sp>
        <p:sp>
          <p:nvSpPr>
            <p:cNvPr id="103" name="Line 34"/>
            <p:cNvSpPr>
              <a:spLocks noChangeShapeType="1"/>
            </p:cNvSpPr>
            <p:nvPr/>
          </p:nvSpPr>
          <p:spPr bwMode="auto">
            <a:xfrm flipV="1">
              <a:off x="1701800" y="3444477"/>
              <a:ext cx="719138" cy="136525"/>
            </a:xfrm>
            <a:prstGeom prst="line">
              <a:avLst/>
            </a:prstGeom>
            <a:noFill/>
            <a:ln w="38100">
              <a:solidFill>
                <a:schemeClr val="accent6">
                  <a:lumMod val="50000"/>
                </a:schemeClr>
              </a:solidFill>
              <a:round/>
              <a:headEnd/>
              <a:tailEnd/>
            </a:ln>
          </p:spPr>
          <p:txBody>
            <a:bodyPr/>
            <a:lstStyle/>
            <a:p>
              <a:endParaRPr lang="en-GB" dirty="0"/>
            </a:p>
          </p:txBody>
        </p:sp>
        <p:sp>
          <p:nvSpPr>
            <p:cNvPr id="104" name="Line 35"/>
            <p:cNvSpPr>
              <a:spLocks noChangeShapeType="1"/>
            </p:cNvSpPr>
            <p:nvPr/>
          </p:nvSpPr>
          <p:spPr bwMode="auto">
            <a:xfrm flipV="1">
              <a:off x="2420938" y="3311127"/>
              <a:ext cx="717550" cy="133350"/>
            </a:xfrm>
            <a:prstGeom prst="line">
              <a:avLst/>
            </a:prstGeom>
            <a:noFill/>
            <a:ln w="38100">
              <a:solidFill>
                <a:schemeClr val="accent6">
                  <a:lumMod val="50000"/>
                </a:schemeClr>
              </a:solidFill>
              <a:round/>
              <a:headEnd/>
              <a:tailEnd/>
            </a:ln>
          </p:spPr>
          <p:txBody>
            <a:bodyPr/>
            <a:lstStyle/>
            <a:p>
              <a:endParaRPr lang="en-GB" dirty="0"/>
            </a:p>
          </p:txBody>
        </p:sp>
        <p:sp>
          <p:nvSpPr>
            <p:cNvPr id="105" name="Line 36"/>
            <p:cNvSpPr>
              <a:spLocks noChangeShapeType="1"/>
            </p:cNvSpPr>
            <p:nvPr/>
          </p:nvSpPr>
          <p:spPr bwMode="auto">
            <a:xfrm flipV="1">
              <a:off x="3138488" y="2903139"/>
              <a:ext cx="717550" cy="407988"/>
            </a:xfrm>
            <a:prstGeom prst="line">
              <a:avLst/>
            </a:prstGeom>
            <a:noFill/>
            <a:ln w="38100">
              <a:solidFill>
                <a:schemeClr val="accent6">
                  <a:lumMod val="50000"/>
                </a:schemeClr>
              </a:solidFill>
              <a:round/>
              <a:headEnd/>
              <a:tailEnd/>
            </a:ln>
          </p:spPr>
          <p:txBody>
            <a:bodyPr/>
            <a:lstStyle/>
            <a:p>
              <a:endParaRPr lang="en-GB" dirty="0"/>
            </a:p>
          </p:txBody>
        </p:sp>
        <p:sp>
          <p:nvSpPr>
            <p:cNvPr id="106" name="Line 37"/>
            <p:cNvSpPr>
              <a:spLocks noChangeShapeType="1"/>
            </p:cNvSpPr>
            <p:nvPr/>
          </p:nvSpPr>
          <p:spPr bwMode="auto">
            <a:xfrm flipV="1">
              <a:off x="3856038" y="2566589"/>
              <a:ext cx="717550" cy="336550"/>
            </a:xfrm>
            <a:prstGeom prst="line">
              <a:avLst/>
            </a:prstGeom>
            <a:noFill/>
            <a:ln w="38100">
              <a:solidFill>
                <a:schemeClr val="accent6">
                  <a:lumMod val="50000"/>
                </a:schemeClr>
              </a:solidFill>
              <a:round/>
              <a:headEnd/>
              <a:tailEnd/>
            </a:ln>
          </p:spPr>
          <p:txBody>
            <a:bodyPr/>
            <a:lstStyle/>
            <a:p>
              <a:endParaRPr lang="en-GB" dirty="0"/>
            </a:p>
          </p:txBody>
        </p:sp>
        <p:sp>
          <p:nvSpPr>
            <p:cNvPr id="107" name="Line 38"/>
            <p:cNvSpPr>
              <a:spLocks noChangeShapeType="1"/>
            </p:cNvSpPr>
            <p:nvPr/>
          </p:nvSpPr>
          <p:spPr bwMode="auto">
            <a:xfrm flipV="1">
              <a:off x="4573588" y="2296714"/>
              <a:ext cx="719138" cy="269875"/>
            </a:xfrm>
            <a:prstGeom prst="line">
              <a:avLst/>
            </a:prstGeom>
            <a:noFill/>
            <a:ln w="38100">
              <a:solidFill>
                <a:schemeClr val="accent6">
                  <a:lumMod val="50000"/>
                </a:schemeClr>
              </a:solidFill>
              <a:round/>
              <a:headEnd/>
              <a:tailEnd/>
            </a:ln>
          </p:spPr>
          <p:txBody>
            <a:bodyPr/>
            <a:lstStyle/>
            <a:p>
              <a:endParaRPr lang="en-GB" dirty="0"/>
            </a:p>
          </p:txBody>
        </p:sp>
        <p:sp>
          <p:nvSpPr>
            <p:cNvPr id="108" name="Line 39"/>
            <p:cNvSpPr>
              <a:spLocks noChangeShapeType="1"/>
            </p:cNvSpPr>
            <p:nvPr/>
          </p:nvSpPr>
          <p:spPr bwMode="auto">
            <a:xfrm flipV="1">
              <a:off x="5292725" y="2228452"/>
              <a:ext cx="717550" cy="68263"/>
            </a:xfrm>
            <a:prstGeom prst="line">
              <a:avLst/>
            </a:prstGeom>
            <a:noFill/>
            <a:ln w="38100">
              <a:solidFill>
                <a:schemeClr val="accent6">
                  <a:lumMod val="50000"/>
                </a:schemeClr>
              </a:solidFill>
              <a:round/>
              <a:headEnd/>
              <a:tailEnd/>
            </a:ln>
          </p:spPr>
          <p:txBody>
            <a:bodyPr/>
            <a:lstStyle/>
            <a:p>
              <a:endParaRPr lang="en-GB" dirty="0"/>
            </a:p>
          </p:txBody>
        </p:sp>
        <p:sp>
          <p:nvSpPr>
            <p:cNvPr id="109" name="Line 40"/>
            <p:cNvSpPr>
              <a:spLocks noChangeShapeType="1"/>
            </p:cNvSpPr>
            <p:nvPr/>
          </p:nvSpPr>
          <p:spPr bwMode="auto">
            <a:xfrm flipV="1">
              <a:off x="6010275" y="2160189"/>
              <a:ext cx="719138" cy="68263"/>
            </a:xfrm>
            <a:prstGeom prst="line">
              <a:avLst/>
            </a:prstGeom>
            <a:noFill/>
            <a:ln w="38100">
              <a:solidFill>
                <a:schemeClr val="accent6">
                  <a:lumMod val="50000"/>
                </a:schemeClr>
              </a:solidFill>
              <a:round/>
              <a:headEnd/>
              <a:tailEnd/>
            </a:ln>
          </p:spPr>
          <p:txBody>
            <a:bodyPr/>
            <a:lstStyle/>
            <a:p>
              <a:endParaRPr lang="en-GB" dirty="0"/>
            </a:p>
          </p:txBody>
        </p:sp>
        <p:sp>
          <p:nvSpPr>
            <p:cNvPr id="110" name="Line 41"/>
            <p:cNvSpPr>
              <a:spLocks noChangeShapeType="1"/>
            </p:cNvSpPr>
            <p:nvPr/>
          </p:nvSpPr>
          <p:spPr bwMode="auto">
            <a:xfrm flipV="1">
              <a:off x="6729413" y="2091927"/>
              <a:ext cx="719138" cy="68263"/>
            </a:xfrm>
            <a:prstGeom prst="line">
              <a:avLst/>
            </a:prstGeom>
            <a:noFill/>
            <a:ln w="38100">
              <a:solidFill>
                <a:schemeClr val="accent6">
                  <a:lumMod val="50000"/>
                </a:schemeClr>
              </a:solidFill>
              <a:round/>
              <a:headEnd/>
              <a:tailEnd/>
            </a:ln>
          </p:spPr>
          <p:txBody>
            <a:bodyPr/>
            <a:lstStyle/>
            <a:p>
              <a:endParaRPr lang="en-GB" dirty="0"/>
            </a:p>
          </p:txBody>
        </p:sp>
        <p:sp>
          <p:nvSpPr>
            <p:cNvPr id="111" name="Line 42"/>
            <p:cNvSpPr>
              <a:spLocks noChangeShapeType="1"/>
            </p:cNvSpPr>
            <p:nvPr/>
          </p:nvSpPr>
          <p:spPr bwMode="auto">
            <a:xfrm flipV="1">
              <a:off x="7448550" y="2025252"/>
              <a:ext cx="717550" cy="66675"/>
            </a:xfrm>
            <a:prstGeom prst="line">
              <a:avLst/>
            </a:prstGeom>
            <a:noFill/>
            <a:ln w="38100">
              <a:solidFill>
                <a:schemeClr val="accent6">
                  <a:lumMod val="50000"/>
                </a:schemeClr>
              </a:solidFill>
              <a:round/>
              <a:headEnd/>
              <a:tailEnd/>
            </a:ln>
          </p:spPr>
          <p:txBody>
            <a:bodyPr/>
            <a:lstStyle/>
            <a:p>
              <a:endParaRPr lang="en-GB" dirty="0"/>
            </a:p>
          </p:txBody>
        </p:sp>
        <p:sp>
          <p:nvSpPr>
            <p:cNvPr id="112" name="Line 43"/>
            <p:cNvSpPr>
              <a:spLocks noChangeShapeType="1"/>
            </p:cNvSpPr>
            <p:nvPr/>
          </p:nvSpPr>
          <p:spPr bwMode="auto">
            <a:xfrm flipV="1">
              <a:off x="1701800" y="4390627"/>
              <a:ext cx="719138" cy="407988"/>
            </a:xfrm>
            <a:prstGeom prst="line">
              <a:avLst/>
            </a:prstGeom>
            <a:noFill/>
            <a:ln w="38100">
              <a:solidFill>
                <a:srgbClr val="0000CC"/>
              </a:solidFill>
              <a:prstDash val="sysDot"/>
              <a:round/>
              <a:headEnd/>
              <a:tailEnd/>
            </a:ln>
          </p:spPr>
          <p:txBody>
            <a:bodyPr/>
            <a:lstStyle/>
            <a:p>
              <a:endParaRPr lang="en-GB" dirty="0"/>
            </a:p>
          </p:txBody>
        </p:sp>
        <p:sp>
          <p:nvSpPr>
            <p:cNvPr id="113" name="Line 44"/>
            <p:cNvSpPr>
              <a:spLocks noChangeShapeType="1"/>
            </p:cNvSpPr>
            <p:nvPr/>
          </p:nvSpPr>
          <p:spPr bwMode="auto">
            <a:xfrm flipV="1">
              <a:off x="2420938" y="3985814"/>
              <a:ext cx="717550" cy="404813"/>
            </a:xfrm>
            <a:prstGeom prst="line">
              <a:avLst/>
            </a:prstGeom>
            <a:noFill/>
            <a:ln w="38100">
              <a:solidFill>
                <a:srgbClr val="0000CC"/>
              </a:solidFill>
              <a:prstDash val="sysDot"/>
              <a:round/>
              <a:headEnd/>
              <a:tailEnd/>
            </a:ln>
          </p:spPr>
          <p:txBody>
            <a:bodyPr/>
            <a:lstStyle/>
            <a:p>
              <a:endParaRPr lang="en-GB" dirty="0"/>
            </a:p>
          </p:txBody>
        </p:sp>
        <p:sp>
          <p:nvSpPr>
            <p:cNvPr id="114" name="Line 45"/>
            <p:cNvSpPr>
              <a:spLocks noChangeShapeType="1"/>
            </p:cNvSpPr>
            <p:nvPr/>
          </p:nvSpPr>
          <p:spPr bwMode="auto">
            <a:xfrm flipV="1">
              <a:off x="3138488" y="3715939"/>
              <a:ext cx="717550" cy="269875"/>
            </a:xfrm>
            <a:prstGeom prst="line">
              <a:avLst/>
            </a:prstGeom>
            <a:noFill/>
            <a:ln w="38100">
              <a:solidFill>
                <a:srgbClr val="0000CC"/>
              </a:solidFill>
              <a:prstDash val="sysDot"/>
              <a:round/>
              <a:headEnd/>
              <a:tailEnd/>
            </a:ln>
          </p:spPr>
          <p:txBody>
            <a:bodyPr/>
            <a:lstStyle/>
            <a:p>
              <a:endParaRPr lang="en-GB" dirty="0"/>
            </a:p>
          </p:txBody>
        </p:sp>
        <p:sp>
          <p:nvSpPr>
            <p:cNvPr id="115" name="Line 46"/>
            <p:cNvSpPr>
              <a:spLocks noChangeShapeType="1"/>
            </p:cNvSpPr>
            <p:nvPr/>
          </p:nvSpPr>
          <p:spPr bwMode="auto">
            <a:xfrm flipV="1">
              <a:off x="3856038" y="3581002"/>
              <a:ext cx="717550" cy="134938"/>
            </a:xfrm>
            <a:prstGeom prst="line">
              <a:avLst/>
            </a:prstGeom>
            <a:noFill/>
            <a:ln w="38100">
              <a:solidFill>
                <a:srgbClr val="0000CC"/>
              </a:solidFill>
              <a:prstDash val="sysDot"/>
              <a:round/>
              <a:headEnd/>
              <a:tailEnd/>
            </a:ln>
          </p:spPr>
          <p:txBody>
            <a:bodyPr/>
            <a:lstStyle/>
            <a:p>
              <a:endParaRPr lang="en-GB" dirty="0"/>
            </a:p>
          </p:txBody>
        </p:sp>
        <p:sp>
          <p:nvSpPr>
            <p:cNvPr id="116" name="Line 47"/>
            <p:cNvSpPr>
              <a:spLocks noChangeShapeType="1"/>
            </p:cNvSpPr>
            <p:nvPr/>
          </p:nvSpPr>
          <p:spPr bwMode="auto">
            <a:xfrm flipV="1">
              <a:off x="4573588" y="2566589"/>
              <a:ext cx="719138" cy="1014413"/>
            </a:xfrm>
            <a:prstGeom prst="line">
              <a:avLst/>
            </a:prstGeom>
            <a:noFill/>
            <a:ln w="38100">
              <a:solidFill>
                <a:srgbClr val="0000CC"/>
              </a:solidFill>
              <a:prstDash val="sysDot"/>
              <a:round/>
              <a:headEnd/>
              <a:tailEnd/>
            </a:ln>
          </p:spPr>
          <p:txBody>
            <a:bodyPr/>
            <a:lstStyle/>
            <a:p>
              <a:endParaRPr lang="en-GB" dirty="0"/>
            </a:p>
          </p:txBody>
        </p:sp>
        <p:sp>
          <p:nvSpPr>
            <p:cNvPr id="117" name="Line 48"/>
            <p:cNvSpPr>
              <a:spLocks noChangeShapeType="1"/>
            </p:cNvSpPr>
            <p:nvPr/>
          </p:nvSpPr>
          <p:spPr bwMode="auto">
            <a:xfrm flipV="1">
              <a:off x="5292725" y="2296714"/>
              <a:ext cx="717550" cy="269875"/>
            </a:xfrm>
            <a:prstGeom prst="line">
              <a:avLst/>
            </a:prstGeom>
            <a:noFill/>
            <a:ln w="38100">
              <a:solidFill>
                <a:srgbClr val="0000CC"/>
              </a:solidFill>
              <a:prstDash val="sysDot"/>
              <a:round/>
              <a:headEnd/>
              <a:tailEnd/>
            </a:ln>
          </p:spPr>
          <p:txBody>
            <a:bodyPr/>
            <a:lstStyle/>
            <a:p>
              <a:endParaRPr lang="en-GB" dirty="0"/>
            </a:p>
          </p:txBody>
        </p:sp>
        <p:sp>
          <p:nvSpPr>
            <p:cNvPr id="118" name="Line 49"/>
            <p:cNvSpPr>
              <a:spLocks noChangeShapeType="1"/>
            </p:cNvSpPr>
            <p:nvPr/>
          </p:nvSpPr>
          <p:spPr bwMode="auto">
            <a:xfrm flipV="1">
              <a:off x="6010275" y="2201464"/>
              <a:ext cx="719138" cy="95250"/>
            </a:xfrm>
            <a:prstGeom prst="line">
              <a:avLst/>
            </a:prstGeom>
            <a:noFill/>
            <a:ln w="38100">
              <a:solidFill>
                <a:srgbClr val="0000CC"/>
              </a:solidFill>
              <a:prstDash val="sysDot"/>
              <a:round/>
              <a:headEnd/>
              <a:tailEnd/>
            </a:ln>
          </p:spPr>
          <p:txBody>
            <a:bodyPr/>
            <a:lstStyle/>
            <a:p>
              <a:endParaRPr lang="en-GB" dirty="0"/>
            </a:p>
          </p:txBody>
        </p:sp>
        <p:sp>
          <p:nvSpPr>
            <p:cNvPr id="119" name="Line 50"/>
            <p:cNvSpPr>
              <a:spLocks noChangeShapeType="1"/>
            </p:cNvSpPr>
            <p:nvPr/>
          </p:nvSpPr>
          <p:spPr bwMode="auto">
            <a:xfrm flipV="1">
              <a:off x="6729413" y="2091927"/>
              <a:ext cx="719138" cy="109538"/>
            </a:xfrm>
            <a:prstGeom prst="line">
              <a:avLst/>
            </a:prstGeom>
            <a:noFill/>
            <a:ln w="38100">
              <a:solidFill>
                <a:srgbClr val="0000CC"/>
              </a:solidFill>
              <a:prstDash val="sysDot"/>
              <a:round/>
              <a:headEnd/>
              <a:tailEnd/>
            </a:ln>
          </p:spPr>
          <p:txBody>
            <a:bodyPr/>
            <a:lstStyle/>
            <a:p>
              <a:endParaRPr lang="en-GB" dirty="0"/>
            </a:p>
          </p:txBody>
        </p:sp>
        <p:sp>
          <p:nvSpPr>
            <p:cNvPr id="120" name="Line 51"/>
            <p:cNvSpPr>
              <a:spLocks noChangeShapeType="1"/>
            </p:cNvSpPr>
            <p:nvPr/>
          </p:nvSpPr>
          <p:spPr bwMode="auto">
            <a:xfrm flipV="1">
              <a:off x="7448550" y="2025252"/>
              <a:ext cx="717550" cy="66675"/>
            </a:xfrm>
            <a:prstGeom prst="line">
              <a:avLst/>
            </a:prstGeom>
            <a:noFill/>
            <a:ln w="38100">
              <a:solidFill>
                <a:srgbClr val="0000CC"/>
              </a:solidFill>
              <a:prstDash val="sysDot"/>
              <a:round/>
              <a:headEnd/>
              <a:tailEnd/>
            </a:ln>
          </p:spPr>
          <p:txBody>
            <a:bodyPr/>
            <a:lstStyle/>
            <a:p>
              <a:endParaRPr lang="en-GB" dirty="0"/>
            </a:p>
          </p:txBody>
        </p:sp>
        <p:sp>
          <p:nvSpPr>
            <p:cNvPr id="121" name="Line 52"/>
            <p:cNvSpPr>
              <a:spLocks noChangeShapeType="1"/>
            </p:cNvSpPr>
            <p:nvPr/>
          </p:nvSpPr>
          <p:spPr bwMode="auto">
            <a:xfrm flipV="1">
              <a:off x="1701800" y="4527152"/>
              <a:ext cx="719138" cy="404813"/>
            </a:xfrm>
            <a:prstGeom prst="line">
              <a:avLst/>
            </a:prstGeom>
            <a:noFill/>
            <a:ln w="38100">
              <a:solidFill>
                <a:schemeClr val="tx1"/>
              </a:solidFill>
              <a:prstDash val="dash"/>
              <a:round/>
              <a:headEnd/>
              <a:tailEnd/>
            </a:ln>
          </p:spPr>
          <p:txBody>
            <a:bodyPr/>
            <a:lstStyle/>
            <a:p>
              <a:endParaRPr lang="en-GB" dirty="0">
                <a:ln>
                  <a:solidFill>
                    <a:srgbClr val="000066"/>
                  </a:solidFill>
                </a:ln>
              </a:endParaRPr>
            </a:p>
          </p:txBody>
        </p:sp>
        <p:sp>
          <p:nvSpPr>
            <p:cNvPr id="122" name="Line 53"/>
            <p:cNvSpPr>
              <a:spLocks noChangeShapeType="1"/>
            </p:cNvSpPr>
            <p:nvPr/>
          </p:nvSpPr>
          <p:spPr bwMode="auto">
            <a:xfrm flipV="1">
              <a:off x="2420938" y="4120752"/>
              <a:ext cx="717550" cy="406400"/>
            </a:xfrm>
            <a:prstGeom prst="line">
              <a:avLst/>
            </a:prstGeom>
            <a:noFill/>
            <a:ln w="38100">
              <a:solidFill>
                <a:schemeClr val="tx1"/>
              </a:solidFill>
              <a:prstDash val="dash"/>
              <a:round/>
              <a:headEnd/>
              <a:tailEnd/>
            </a:ln>
          </p:spPr>
          <p:txBody>
            <a:bodyPr/>
            <a:lstStyle/>
            <a:p>
              <a:endParaRPr lang="en-GB" dirty="0"/>
            </a:p>
          </p:txBody>
        </p:sp>
        <p:sp>
          <p:nvSpPr>
            <p:cNvPr id="123" name="Line 54"/>
            <p:cNvSpPr>
              <a:spLocks noChangeShapeType="1"/>
            </p:cNvSpPr>
            <p:nvPr/>
          </p:nvSpPr>
          <p:spPr bwMode="auto">
            <a:xfrm flipV="1">
              <a:off x="3138488" y="4054077"/>
              <a:ext cx="717550" cy="66675"/>
            </a:xfrm>
            <a:prstGeom prst="line">
              <a:avLst/>
            </a:prstGeom>
            <a:noFill/>
            <a:ln w="38100">
              <a:solidFill>
                <a:schemeClr val="tx1"/>
              </a:solidFill>
              <a:prstDash val="dash"/>
              <a:round/>
              <a:headEnd/>
              <a:tailEnd/>
            </a:ln>
          </p:spPr>
          <p:txBody>
            <a:bodyPr/>
            <a:lstStyle/>
            <a:p>
              <a:endParaRPr lang="en-GB" dirty="0"/>
            </a:p>
          </p:txBody>
        </p:sp>
        <p:sp>
          <p:nvSpPr>
            <p:cNvPr id="124" name="Line 55"/>
            <p:cNvSpPr>
              <a:spLocks noChangeShapeType="1"/>
            </p:cNvSpPr>
            <p:nvPr/>
          </p:nvSpPr>
          <p:spPr bwMode="auto">
            <a:xfrm flipV="1">
              <a:off x="3856038" y="3917552"/>
              <a:ext cx="717550" cy="136525"/>
            </a:xfrm>
            <a:prstGeom prst="line">
              <a:avLst/>
            </a:prstGeom>
            <a:noFill/>
            <a:ln w="38100">
              <a:solidFill>
                <a:schemeClr val="tx1"/>
              </a:solidFill>
              <a:prstDash val="dash"/>
              <a:round/>
              <a:headEnd/>
              <a:tailEnd/>
            </a:ln>
          </p:spPr>
          <p:txBody>
            <a:bodyPr/>
            <a:lstStyle/>
            <a:p>
              <a:endParaRPr lang="en-GB" dirty="0"/>
            </a:p>
          </p:txBody>
        </p:sp>
        <p:sp>
          <p:nvSpPr>
            <p:cNvPr id="125" name="Line 56"/>
            <p:cNvSpPr>
              <a:spLocks noChangeShapeType="1"/>
            </p:cNvSpPr>
            <p:nvPr/>
          </p:nvSpPr>
          <p:spPr bwMode="auto">
            <a:xfrm flipV="1">
              <a:off x="4573588" y="3242864"/>
              <a:ext cx="719138" cy="674688"/>
            </a:xfrm>
            <a:prstGeom prst="line">
              <a:avLst/>
            </a:prstGeom>
            <a:noFill/>
            <a:ln w="38100">
              <a:solidFill>
                <a:schemeClr val="tx1"/>
              </a:solidFill>
              <a:prstDash val="dash"/>
              <a:round/>
              <a:headEnd/>
              <a:tailEnd/>
            </a:ln>
          </p:spPr>
          <p:txBody>
            <a:bodyPr/>
            <a:lstStyle/>
            <a:p>
              <a:endParaRPr lang="en-GB" dirty="0"/>
            </a:p>
          </p:txBody>
        </p:sp>
        <p:sp>
          <p:nvSpPr>
            <p:cNvPr id="126" name="Line 57"/>
            <p:cNvSpPr>
              <a:spLocks noChangeShapeType="1"/>
            </p:cNvSpPr>
            <p:nvPr/>
          </p:nvSpPr>
          <p:spPr bwMode="auto">
            <a:xfrm flipV="1">
              <a:off x="5292725" y="2769789"/>
              <a:ext cx="717550" cy="473075"/>
            </a:xfrm>
            <a:prstGeom prst="line">
              <a:avLst/>
            </a:prstGeom>
            <a:noFill/>
            <a:ln w="38100">
              <a:solidFill>
                <a:schemeClr val="tx1"/>
              </a:solidFill>
              <a:prstDash val="dash"/>
              <a:round/>
              <a:headEnd/>
              <a:tailEnd/>
            </a:ln>
          </p:spPr>
          <p:txBody>
            <a:bodyPr/>
            <a:lstStyle/>
            <a:p>
              <a:endParaRPr lang="en-GB" dirty="0"/>
            </a:p>
          </p:txBody>
        </p:sp>
        <p:sp>
          <p:nvSpPr>
            <p:cNvPr id="127" name="Line 58"/>
            <p:cNvSpPr>
              <a:spLocks noChangeShapeType="1"/>
            </p:cNvSpPr>
            <p:nvPr/>
          </p:nvSpPr>
          <p:spPr bwMode="auto">
            <a:xfrm flipV="1">
              <a:off x="6010275" y="2633264"/>
              <a:ext cx="719138" cy="136525"/>
            </a:xfrm>
            <a:prstGeom prst="line">
              <a:avLst/>
            </a:prstGeom>
            <a:noFill/>
            <a:ln w="38100">
              <a:solidFill>
                <a:schemeClr val="tx1"/>
              </a:solidFill>
              <a:prstDash val="dash"/>
              <a:round/>
              <a:headEnd/>
              <a:tailEnd/>
            </a:ln>
          </p:spPr>
          <p:txBody>
            <a:bodyPr/>
            <a:lstStyle/>
            <a:p>
              <a:endParaRPr lang="en-GB" dirty="0"/>
            </a:p>
          </p:txBody>
        </p:sp>
        <p:sp>
          <p:nvSpPr>
            <p:cNvPr id="128" name="Line 59"/>
            <p:cNvSpPr>
              <a:spLocks noChangeShapeType="1"/>
            </p:cNvSpPr>
            <p:nvPr/>
          </p:nvSpPr>
          <p:spPr bwMode="auto">
            <a:xfrm flipV="1">
              <a:off x="6729413" y="2361802"/>
              <a:ext cx="719138" cy="271463"/>
            </a:xfrm>
            <a:prstGeom prst="line">
              <a:avLst/>
            </a:prstGeom>
            <a:noFill/>
            <a:ln w="38100">
              <a:solidFill>
                <a:schemeClr val="tx1"/>
              </a:solidFill>
              <a:prstDash val="dash"/>
              <a:round/>
              <a:headEnd/>
              <a:tailEnd/>
            </a:ln>
          </p:spPr>
          <p:txBody>
            <a:bodyPr/>
            <a:lstStyle/>
            <a:p>
              <a:endParaRPr lang="en-GB" dirty="0"/>
            </a:p>
          </p:txBody>
        </p:sp>
        <p:sp>
          <p:nvSpPr>
            <p:cNvPr id="129" name="Line 60"/>
            <p:cNvSpPr>
              <a:spLocks noChangeShapeType="1"/>
            </p:cNvSpPr>
            <p:nvPr/>
          </p:nvSpPr>
          <p:spPr bwMode="auto">
            <a:xfrm flipV="1">
              <a:off x="7448550" y="2228452"/>
              <a:ext cx="717550" cy="133350"/>
            </a:xfrm>
            <a:prstGeom prst="line">
              <a:avLst/>
            </a:prstGeom>
            <a:noFill/>
            <a:ln w="38100">
              <a:solidFill>
                <a:schemeClr val="tx1"/>
              </a:solidFill>
              <a:prstDash val="dash"/>
              <a:round/>
              <a:headEnd/>
              <a:tailEnd/>
            </a:ln>
          </p:spPr>
          <p:txBody>
            <a:bodyPr/>
            <a:lstStyle/>
            <a:p>
              <a:endParaRPr lang="en-GB" dirty="0"/>
            </a:p>
          </p:txBody>
        </p:sp>
        <p:sp>
          <p:nvSpPr>
            <p:cNvPr id="130" name="Rectangle 61"/>
            <p:cNvSpPr>
              <a:spLocks noChangeArrowheads="1"/>
            </p:cNvSpPr>
            <p:nvPr/>
          </p:nvSpPr>
          <p:spPr bwMode="auto">
            <a:xfrm>
              <a:off x="1093788" y="5500289"/>
              <a:ext cx="106363"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0</a:t>
              </a:r>
              <a:endParaRPr lang="en-US" sz="1800" b="1" dirty="0"/>
            </a:p>
          </p:txBody>
        </p:sp>
        <p:sp>
          <p:nvSpPr>
            <p:cNvPr id="131" name="Rectangle 62"/>
            <p:cNvSpPr>
              <a:spLocks noChangeArrowheads="1"/>
            </p:cNvSpPr>
            <p:nvPr/>
          </p:nvSpPr>
          <p:spPr bwMode="auto">
            <a:xfrm>
              <a:off x="990600" y="4822427"/>
              <a:ext cx="212725"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50</a:t>
              </a:r>
              <a:endParaRPr lang="en-US" sz="1800" b="1" dirty="0"/>
            </a:p>
          </p:txBody>
        </p:sp>
        <p:sp>
          <p:nvSpPr>
            <p:cNvPr id="132" name="Rectangle 63"/>
            <p:cNvSpPr>
              <a:spLocks noChangeArrowheads="1"/>
            </p:cNvSpPr>
            <p:nvPr/>
          </p:nvSpPr>
          <p:spPr bwMode="auto">
            <a:xfrm>
              <a:off x="885825" y="4147739"/>
              <a:ext cx="319088"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100</a:t>
              </a:r>
              <a:endParaRPr lang="en-US" sz="1800" b="1" dirty="0"/>
            </a:p>
          </p:txBody>
        </p:sp>
        <p:sp>
          <p:nvSpPr>
            <p:cNvPr id="133" name="Rectangle 64"/>
            <p:cNvSpPr>
              <a:spLocks noChangeArrowheads="1"/>
            </p:cNvSpPr>
            <p:nvPr/>
          </p:nvSpPr>
          <p:spPr bwMode="auto">
            <a:xfrm>
              <a:off x="885825" y="3471464"/>
              <a:ext cx="319088"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150</a:t>
              </a:r>
              <a:endParaRPr lang="en-US" sz="1800" b="1" dirty="0"/>
            </a:p>
          </p:txBody>
        </p:sp>
        <p:sp>
          <p:nvSpPr>
            <p:cNvPr id="134" name="Rectangle 65"/>
            <p:cNvSpPr>
              <a:spLocks noChangeArrowheads="1"/>
            </p:cNvSpPr>
            <p:nvPr/>
          </p:nvSpPr>
          <p:spPr bwMode="auto">
            <a:xfrm>
              <a:off x="885825" y="2793602"/>
              <a:ext cx="319088"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200</a:t>
              </a:r>
              <a:endParaRPr lang="en-US" sz="1800" b="1" dirty="0"/>
            </a:p>
          </p:txBody>
        </p:sp>
        <p:sp>
          <p:nvSpPr>
            <p:cNvPr id="135" name="Rectangle 66"/>
            <p:cNvSpPr>
              <a:spLocks noChangeArrowheads="1"/>
            </p:cNvSpPr>
            <p:nvPr/>
          </p:nvSpPr>
          <p:spPr bwMode="auto">
            <a:xfrm>
              <a:off x="885825" y="2118914"/>
              <a:ext cx="319088"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250</a:t>
              </a:r>
              <a:endParaRPr lang="en-US" sz="1800" b="1" dirty="0"/>
            </a:p>
          </p:txBody>
        </p:sp>
        <p:sp>
          <p:nvSpPr>
            <p:cNvPr id="136" name="Rectangle 67"/>
            <p:cNvSpPr>
              <a:spLocks noChangeArrowheads="1"/>
            </p:cNvSpPr>
            <p:nvPr/>
          </p:nvSpPr>
          <p:spPr bwMode="auto">
            <a:xfrm>
              <a:off x="885825" y="1442639"/>
              <a:ext cx="319088"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300</a:t>
              </a:r>
              <a:endParaRPr lang="en-US" sz="1800" b="1" dirty="0"/>
            </a:p>
          </p:txBody>
        </p:sp>
        <p:sp>
          <p:nvSpPr>
            <p:cNvPr id="137" name="Rectangle 68"/>
            <p:cNvSpPr>
              <a:spLocks noChangeArrowheads="1"/>
            </p:cNvSpPr>
            <p:nvPr/>
          </p:nvSpPr>
          <p:spPr bwMode="auto">
            <a:xfrm>
              <a:off x="1649413" y="5779689"/>
              <a:ext cx="106363"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1</a:t>
              </a:r>
              <a:endParaRPr lang="en-US" sz="1800" b="1" dirty="0"/>
            </a:p>
          </p:txBody>
        </p:sp>
        <p:sp>
          <p:nvSpPr>
            <p:cNvPr id="138" name="Rectangle 69"/>
            <p:cNvSpPr>
              <a:spLocks noChangeArrowheads="1"/>
            </p:cNvSpPr>
            <p:nvPr/>
          </p:nvSpPr>
          <p:spPr bwMode="auto">
            <a:xfrm>
              <a:off x="2366963" y="5779689"/>
              <a:ext cx="106363"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2</a:t>
              </a:r>
              <a:endParaRPr lang="en-US" sz="1800" b="1" dirty="0"/>
            </a:p>
          </p:txBody>
        </p:sp>
        <p:sp>
          <p:nvSpPr>
            <p:cNvPr id="139" name="Rectangle 70"/>
            <p:cNvSpPr>
              <a:spLocks noChangeArrowheads="1"/>
            </p:cNvSpPr>
            <p:nvPr/>
          </p:nvSpPr>
          <p:spPr bwMode="auto">
            <a:xfrm>
              <a:off x="3086100" y="5779689"/>
              <a:ext cx="106363"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3</a:t>
              </a:r>
              <a:endParaRPr lang="en-US" sz="1800" b="1" dirty="0"/>
            </a:p>
          </p:txBody>
        </p:sp>
        <p:sp>
          <p:nvSpPr>
            <p:cNvPr id="140" name="Rectangle 71"/>
            <p:cNvSpPr>
              <a:spLocks noChangeArrowheads="1"/>
            </p:cNvSpPr>
            <p:nvPr/>
          </p:nvSpPr>
          <p:spPr bwMode="auto">
            <a:xfrm>
              <a:off x="3805238" y="5779689"/>
              <a:ext cx="106363"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4</a:t>
              </a:r>
              <a:endParaRPr lang="en-US" sz="1800" b="1" dirty="0"/>
            </a:p>
          </p:txBody>
        </p:sp>
        <p:sp>
          <p:nvSpPr>
            <p:cNvPr id="141" name="Rectangle 72"/>
            <p:cNvSpPr>
              <a:spLocks noChangeArrowheads="1"/>
            </p:cNvSpPr>
            <p:nvPr/>
          </p:nvSpPr>
          <p:spPr bwMode="auto">
            <a:xfrm>
              <a:off x="4522788" y="5779689"/>
              <a:ext cx="106363"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5</a:t>
              </a:r>
              <a:endParaRPr lang="en-US" sz="1800" b="1" dirty="0"/>
            </a:p>
          </p:txBody>
        </p:sp>
        <p:sp>
          <p:nvSpPr>
            <p:cNvPr id="142" name="Rectangle 73"/>
            <p:cNvSpPr>
              <a:spLocks noChangeArrowheads="1"/>
            </p:cNvSpPr>
            <p:nvPr/>
          </p:nvSpPr>
          <p:spPr bwMode="auto">
            <a:xfrm>
              <a:off x="5240338" y="5779689"/>
              <a:ext cx="106363"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6</a:t>
              </a:r>
              <a:endParaRPr lang="en-US" sz="1800" b="1" dirty="0"/>
            </a:p>
          </p:txBody>
        </p:sp>
        <p:sp>
          <p:nvSpPr>
            <p:cNvPr id="143" name="Rectangle 74"/>
            <p:cNvSpPr>
              <a:spLocks noChangeArrowheads="1"/>
            </p:cNvSpPr>
            <p:nvPr/>
          </p:nvSpPr>
          <p:spPr bwMode="auto">
            <a:xfrm>
              <a:off x="5959475" y="5779689"/>
              <a:ext cx="106363"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7</a:t>
              </a:r>
              <a:endParaRPr lang="en-US" sz="1800" b="1" dirty="0"/>
            </a:p>
          </p:txBody>
        </p:sp>
        <p:sp>
          <p:nvSpPr>
            <p:cNvPr id="144" name="Rectangle 75"/>
            <p:cNvSpPr>
              <a:spLocks noChangeArrowheads="1"/>
            </p:cNvSpPr>
            <p:nvPr/>
          </p:nvSpPr>
          <p:spPr bwMode="auto">
            <a:xfrm>
              <a:off x="6677025" y="5779689"/>
              <a:ext cx="106363"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8</a:t>
              </a:r>
              <a:endParaRPr lang="en-US" sz="1800" b="1" dirty="0"/>
            </a:p>
          </p:txBody>
        </p:sp>
        <p:sp>
          <p:nvSpPr>
            <p:cNvPr id="145" name="Rectangle 76"/>
            <p:cNvSpPr>
              <a:spLocks noChangeArrowheads="1"/>
            </p:cNvSpPr>
            <p:nvPr/>
          </p:nvSpPr>
          <p:spPr bwMode="auto">
            <a:xfrm>
              <a:off x="7394575" y="5779689"/>
              <a:ext cx="106363"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9</a:t>
              </a:r>
              <a:endParaRPr lang="en-US" sz="1800" b="1" dirty="0"/>
            </a:p>
          </p:txBody>
        </p:sp>
        <p:sp>
          <p:nvSpPr>
            <p:cNvPr id="146" name="Rectangle 77"/>
            <p:cNvSpPr>
              <a:spLocks noChangeArrowheads="1"/>
            </p:cNvSpPr>
            <p:nvPr/>
          </p:nvSpPr>
          <p:spPr bwMode="auto">
            <a:xfrm>
              <a:off x="8061325" y="5779689"/>
              <a:ext cx="212725"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10</a:t>
              </a:r>
              <a:endParaRPr lang="en-US" sz="1800" b="1" dirty="0"/>
            </a:p>
          </p:txBody>
        </p:sp>
        <p:sp>
          <p:nvSpPr>
            <p:cNvPr id="147" name="Rectangle 78"/>
            <p:cNvSpPr>
              <a:spLocks noChangeArrowheads="1"/>
            </p:cNvSpPr>
            <p:nvPr/>
          </p:nvSpPr>
          <p:spPr bwMode="auto">
            <a:xfrm>
              <a:off x="5821363" y="3693933"/>
              <a:ext cx="2170112" cy="1090613"/>
            </a:xfrm>
            <a:prstGeom prst="rect">
              <a:avLst/>
            </a:prstGeom>
            <a:solidFill>
              <a:schemeClr val="bg1"/>
            </a:solidFill>
            <a:ln w="12700">
              <a:solidFill>
                <a:srgbClr val="000000"/>
              </a:solidFill>
              <a:miter lim="800000"/>
              <a:headEnd/>
              <a:tailEnd/>
            </a:ln>
          </p:spPr>
          <p:txBody>
            <a:bodyPr/>
            <a:lstStyle/>
            <a:p>
              <a:endParaRPr lang="en-US" dirty="0"/>
            </a:p>
          </p:txBody>
        </p:sp>
        <p:sp>
          <p:nvSpPr>
            <p:cNvPr id="148" name="Line 79"/>
            <p:cNvSpPr>
              <a:spLocks noChangeShapeType="1"/>
            </p:cNvSpPr>
            <p:nvPr/>
          </p:nvSpPr>
          <p:spPr bwMode="auto">
            <a:xfrm>
              <a:off x="5972175" y="3844055"/>
              <a:ext cx="576000" cy="0"/>
            </a:xfrm>
            <a:prstGeom prst="line">
              <a:avLst/>
            </a:prstGeom>
            <a:noFill/>
            <a:ln w="38100">
              <a:solidFill>
                <a:srgbClr val="FF0000"/>
              </a:solidFill>
              <a:round/>
              <a:headEnd/>
              <a:tailEnd/>
            </a:ln>
          </p:spPr>
          <p:txBody>
            <a:bodyPr/>
            <a:lstStyle/>
            <a:p>
              <a:endParaRPr lang="en-GB" dirty="0"/>
            </a:p>
          </p:txBody>
        </p:sp>
        <p:sp>
          <p:nvSpPr>
            <p:cNvPr id="149" name="Rectangle 80"/>
            <p:cNvSpPr>
              <a:spLocks noChangeArrowheads="1"/>
            </p:cNvSpPr>
            <p:nvPr/>
          </p:nvSpPr>
          <p:spPr bwMode="auto">
            <a:xfrm>
              <a:off x="6650038" y="3728639"/>
              <a:ext cx="1125308" cy="230832"/>
            </a:xfrm>
            <a:prstGeom prst="rect">
              <a:avLst/>
            </a:prstGeom>
            <a:noFill/>
            <a:ln w="9525">
              <a:noFill/>
              <a:miter lim="800000"/>
              <a:headEnd/>
              <a:tailEnd/>
            </a:ln>
          </p:spPr>
          <p:txBody>
            <a:bodyPr wrap="none" lIns="0" tIns="0" rIns="0" bIns="0">
              <a:spAutoFit/>
            </a:bodyPr>
            <a:lstStyle/>
            <a:p>
              <a:pPr>
                <a:spcBef>
                  <a:spcPct val="0"/>
                </a:spcBef>
              </a:pPr>
              <a:r>
                <a:rPr lang="en-US" sz="1500" dirty="0" smtClean="0">
                  <a:solidFill>
                    <a:srgbClr val="000000"/>
                  </a:solidFill>
                  <a:latin typeface="+mn-lt"/>
                </a:rPr>
                <a:t>Planned </a:t>
              </a:r>
              <a:r>
                <a:rPr lang="en-US" sz="1500" dirty="0">
                  <a:solidFill>
                    <a:srgbClr val="000000"/>
                  </a:solidFill>
                  <a:latin typeface="+mn-lt"/>
                </a:rPr>
                <a:t>total</a:t>
              </a:r>
              <a:endParaRPr lang="en-US" sz="1800" b="1" dirty="0">
                <a:latin typeface="+mn-lt"/>
              </a:endParaRPr>
            </a:p>
          </p:txBody>
        </p:sp>
        <p:sp>
          <p:nvSpPr>
            <p:cNvPr id="150" name="Line 81"/>
            <p:cNvSpPr>
              <a:spLocks noChangeShapeType="1"/>
            </p:cNvSpPr>
            <p:nvPr/>
          </p:nvSpPr>
          <p:spPr bwMode="auto">
            <a:xfrm>
              <a:off x="5972175" y="4106464"/>
              <a:ext cx="576000" cy="0"/>
            </a:xfrm>
            <a:prstGeom prst="line">
              <a:avLst/>
            </a:prstGeom>
            <a:noFill/>
            <a:ln w="38100">
              <a:solidFill>
                <a:schemeClr val="accent6">
                  <a:lumMod val="50000"/>
                </a:schemeClr>
              </a:solidFill>
              <a:round/>
              <a:headEnd/>
              <a:tailEnd/>
            </a:ln>
          </p:spPr>
          <p:txBody>
            <a:bodyPr/>
            <a:lstStyle/>
            <a:p>
              <a:endParaRPr lang="en-GB" dirty="0"/>
            </a:p>
          </p:txBody>
        </p:sp>
        <p:sp>
          <p:nvSpPr>
            <p:cNvPr id="151" name="Rectangle 82"/>
            <p:cNvSpPr>
              <a:spLocks noChangeArrowheads="1"/>
            </p:cNvSpPr>
            <p:nvPr/>
          </p:nvSpPr>
          <p:spPr bwMode="auto">
            <a:xfrm>
              <a:off x="6650038" y="3992164"/>
              <a:ext cx="780406" cy="230832"/>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latin typeface="+mn-lt"/>
                </a:rPr>
                <a:t>Available</a:t>
              </a:r>
              <a:endParaRPr lang="en-US" sz="1800" b="1" dirty="0">
                <a:latin typeface="+mn-lt"/>
              </a:endParaRPr>
            </a:p>
          </p:txBody>
        </p:sp>
        <p:sp>
          <p:nvSpPr>
            <p:cNvPr id="152" name="Line 83"/>
            <p:cNvSpPr>
              <a:spLocks noChangeShapeType="1"/>
            </p:cNvSpPr>
            <p:nvPr/>
          </p:nvSpPr>
          <p:spPr bwMode="auto">
            <a:xfrm flipV="1">
              <a:off x="5972175" y="4371577"/>
              <a:ext cx="576000" cy="0"/>
            </a:xfrm>
            <a:prstGeom prst="line">
              <a:avLst/>
            </a:prstGeom>
            <a:noFill/>
            <a:ln w="38100">
              <a:solidFill>
                <a:srgbClr val="0000CC"/>
              </a:solidFill>
              <a:prstDash val="sysDot"/>
              <a:round/>
              <a:headEnd/>
              <a:tailEnd/>
            </a:ln>
          </p:spPr>
          <p:txBody>
            <a:bodyPr/>
            <a:lstStyle/>
            <a:p>
              <a:endParaRPr lang="en-GB" dirty="0"/>
            </a:p>
          </p:txBody>
        </p:sp>
        <p:sp>
          <p:nvSpPr>
            <p:cNvPr id="153" name="Rectangle 84"/>
            <p:cNvSpPr>
              <a:spLocks noChangeArrowheads="1"/>
            </p:cNvSpPr>
            <p:nvPr/>
          </p:nvSpPr>
          <p:spPr bwMode="auto">
            <a:xfrm>
              <a:off x="6650038" y="4257277"/>
              <a:ext cx="803105" cy="230832"/>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latin typeface="+mn-lt"/>
                </a:rPr>
                <a:t>Executed</a:t>
              </a:r>
              <a:endParaRPr lang="en-US" sz="1800" b="1" dirty="0">
                <a:latin typeface="+mn-lt"/>
              </a:endParaRPr>
            </a:p>
          </p:txBody>
        </p:sp>
        <p:sp>
          <p:nvSpPr>
            <p:cNvPr id="154" name="Line 85"/>
            <p:cNvSpPr>
              <a:spLocks noChangeShapeType="1"/>
            </p:cNvSpPr>
            <p:nvPr/>
          </p:nvSpPr>
          <p:spPr bwMode="auto">
            <a:xfrm>
              <a:off x="5972175" y="4636689"/>
              <a:ext cx="576000" cy="0"/>
            </a:xfrm>
            <a:prstGeom prst="line">
              <a:avLst/>
            </a:prstGeom>
            <a:noFill/>
            <a:ln w="38100">
              <a:solidFill>
                <a:schemeClr val="tx1"/>
              </a:solidFill>
              <a:prstDash val="dash"/>
              <a:round/>
              <a:headEnd/>
              <a:tailEnd/>
            </a:ln>
          </p:spPr>
          <p:txBody>
            <a:bodyPr/>
            <a:lstStyle/>
            <a:p>
              <a:endParaRPr lang="en-GB" dirty="0"/>
            </a:p>
          </p:txBody>
        </p:sp>
        <p:sp>
          <p:nvSpPr>
            <p:cNvPr id="155" name="Rectangle 86"/>
            <p:cNvSpPr>
              <a:spLocks noChangeArrowheads="1"/>
            </p:cNvSpPr>
            <p:nvPr/>
          </p:nvSpPr>
          <p:spPr bwMode="auto">
            <a:xfrm>
              <a:off x="6650038" y="4522389"/>
              <a:ext cx="660400"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latin typeface="+mn-lt"/>
                </a:rPr>
                <a:t>Passed</a:t>
              </a:r>
              <a:endParaRPr lang="en-US" sz="1800" b="1" dirty="0">
                <a:latin typeface="+mn-lt"/>
              </a:endParaRPr>
            </a:p>
          </p:txBody>
        </p:sp>
        <p:sp>
          <p:nvSpPr>
            <p:cNvPr id="156" name="Text Box 87"/>
            <p:cNvSpPr txBox="1">
              <a:spLocks noChangeArrowheads="1"/>
            </p:cNvSpPr>
            <p:nvPr/>
          </p:nvSpPr>
          <p:spPr bwMode="auto">
            <a:xfrm rot="-5400000">
              <a:off x="-155179" y="3412121"/>
              <a:ext cx="1358108" cy="338554"/>
            </a:xfrm>
            <a:prstGeom prst="rect">
              <a:avLst/>
            </a:prstGeom>
            <a:noFill/>
            <a:ln w="9525">
              <a:noFill/>
              <a:miter lim="800000"/>
              <a:headEnd/>
              <a:tailEnd/>
            </a:ln>
          </p:spPr>
          <p:txBody>
            <a:bodyPr wrap="square">
              <a:spAutoFit/>
            </a:bodyPr>
            <a:lstStyle/>
            <a:p>
              <a:pPr algn="ctr"/>
              <a:r>
                <a:rPr lang="en-GB" sz="1600" b="1" dirty="0">
                  <a:solidFill>
                    <a:srgbClr val="000000"/>
                  </a:solidFill>
                </a:rPr>
                <a:t>No of Tests</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quarter" idx="15"/>
          </p:nvPr>
        </p:nvSpPr>
        <p:spPr/>
        <p:txBody>
          <a:bodyPr/>
          <a:lstStyle/>
          <a:p>
            <a:pPr marL="0" indent="0">
              <a:buNone/>
            </a:pPr>
            <a:r>
              <a:rPr lang="en-GB" dirty="0" smtClean="0"/>
              <a:t>Learning Objectives:</a:t>
            </a:r>
            <a:br>
              <a:rPr lang="en-GB" dirty="0" smtClean="0"/>
            </a:br>
            <a:endParaRPr lang="en-GB" dirty="0" smtClean="0"/>
          </a:p>
          <a:p>
            <a:r>
              <a:rPr lang="en-GB" dirty="0" smtClean="0"/>
              <a:t>Recognise the importance of independent testing (K1)</a:t>
            </a:r>
            <a:br>
              <a:rPr lang="en-GB" dirty="0" smtClean="0"/>
            </a:br>
            <a:endParaRPr lang="en-GB" dirty="0" smtClean="0"/>
          </a:p>
          <a:p>
            <a:r>
              <a:rPr lang="en-GB" dirty="0" smtClean="0"/>
              <a:t>Explain the benefits and drawbacks of independent testing within an organisation (K2)</a:t>
            </a:r>
            <a:br>
              <a:rPr lang="en-GB" dirty="0" smtClean="0"/>
            </a:br>
            <a:endParaRPr lang="en-GB" dirty="0" smtClean="0"/>
          </a:p>
          <a:p>
            <a:r>
              <a:rPr lang="en-GB" dirty="0" smtClean="0"/>
              <a:t>Recognise the different team members to be considered for the creation of a test team (K1)</a:t>
            </a:r>
            <a:br>
              <a:rPr lang="en-GB" dirty="0" smtClean="0"/>
            </a:br>
            <a:endParaRPr lang="en-GB" dirty="0" smtClean="0"/>
          </a:p>
          <a:p>
            <a:r>
              <a:rPr lang="en-GB" dirty="0" smtClean="0"/>
              <a:t>Recall the tasks of typical test leader and tester (K1)</a:t>
            </a:r>
          </a:p>
        </p:txBody>
      </p:sp>
      <p:sp>
        <p:nvSpPr>
          <p:cNvPr id="6146" name="Rectangle 4"/>
          <p:cNvSpPr>
            <a:spLocks noGrp="1" noChangeArrowheads="1"/>
          </p:cNvSpPr>
          <p:nvPr>
            <p:ph type="title"/>
          </p:nvPr>
        </p:nvSpPr>
        <p:spPr/>
        <p:txBody>
          <a:bodyPr/>
          <a:lstStyle/>
          <a:p>
            <a:r>
              <a:rPr lang="en-GB" dirty="0" smtClean="0"/>
              <a:t>5.1 Test Organisation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Typical Progress Metrics (2)</a:t>
            </a:r>
          </a:p>
        </p:txBody>
      </p:sp>
      <p:grpSp>
        <p:nvGrpSpPr>
          <p:cNvPr id="2" name="Group 1"/>
          <p:cNvGrpSpPr/>
          <p:nvPr/>
        </p:nvGrpSpPr>
        <p:grpSpPr>
          <a:xfrm>
            <a:off x="348311" y="1167296"/>
            <a:ext cx="8057278" cy="4875048"/>
            <a:chOff x="348311" y="1167296"/>
            <a:chExt cx="8057278" cy="4875048"/>
          </a:xfrm>
        </p:grpSpPr>
        <p:sp>
          <p:nvSpPr>
            <p:cNvPr id="33795" name="Rectangle 3"/>
            <p:cNvSpPr>
              <a:spLocks noChangeArrowheads="1"/>
            </p:cNvSpPr>
            <p:nvPr/>
          </p:nvSpPr>
          <p:spPr bwMode="auto">
            <a:xfrm>
              <a:off x="1223739" y="1289367"/>
              <a:ext cx="7181850" cy="4057650"/>
            </a:xfrm>
            <a:prstGeom prst="rect">
              <a:avLst/>
            </a:prstGeom>
            <a:solidFill>
              <a:schemeClr val="tx2">
                <a:lumMod val="20000"/>
                <a:lumOff val="80000"/>
              </a:schemeClr>
            </a:solidFill>
            <a:ln w="9525">
              <a:noFill/>
              <a:miter lim="800000"/>
              <a:headEnd/>
              <a:tailEnd/>
            </a:ln>
          </p:spPr>
          <p:txBody>
            <a:bodyPr/>
            <a:lstStyle/>
            <a:p>
              <a:endParaRPr lang="en-US" dirty="0"/>
            </a:p>
          </p:txBody>
        </p:sp>
        <p:sp>
          <p:nvSpPr>
            <p:cNvPr id="33796" name="Line 4"/>
            <p:cNvSpPr>
              <a:spLocks noChangeShapeType="1"/>
            </p:cNvSpPr>
            <p:nvPr/>
          </p:nvSpPr>
          <p:spPr bwMode="auto">
            <a:xfrm>
              <a:off x="1162800" y="4670744"/>
              <a:ext cx="7236000" cy="1588"/>
            </a:xfrm>
            <a:prstGeom prst="line">
              <a:avLst/>
            </a:prstGeom>
            <a:noFill/>
            <a:ln w="0">
              <a:solidFill>
                <a:srgbClr val="000000"/>
              </a:solidFill>
              <a:round/>
              <a:headEnd/>
              <a:tailEnd/>
            </a:ln>
          </p:spPr>
          <p:txBody>
            <a:bodyPr/>
            <a:lstStyle/>
            <a:p>
              <a:endParaRPr lang="en-GB" dirty="0"/>
            </a:p>
          </p:txBody>
        </p:sp>
        <p:sp>
          <p:nvSpPr>
            <p:cNvPr id="33797" name="Line 5"/>
            <p:cNvSpPr>
              <a:spLocks noChangeShapeType="1"/>
            </p:cNvSpPr>
            <p:nvPr/>
          </p:nvSpPr>
          <p:spPr bwMode="auto">
            <a:xfrm>
              <a:off x="1162800" y="4018282"/>
              <a:ext cx="7236000" cy="1587"/>
            </a:xfrm>
            <a:prstGeom prst="line">
              <a:avLst/>
            </a:prstGeom>
            <a:noFill/>
            <a:ln w="0">
              <a:solidFill>
                <a:srgbClr val="000000"/>
              </a:solidFill>
              <a:round/>
              <a:headEnd/>
              <a:tailEnd/>
            </a:ln>
          </p:spPr>
          <p:txBody>
            <a:bodyPr/>
            <a:lstStyle/>
            <a:p>
              <a:endParaRPr lang="en-GB" dirty="0"/>
            </a:p>
          </p:txBody>
        </p:sp>
        <p:sp>
          <p:nvSpPr>
            <p:cNvPr id="33798" name="Line 6"/>
            <p:cNvSpPr>
              <a:spLocks noChangeShapeType="1"/>
            </p:cNvSpPr>
            <p:nvPr/>
          </p:nvSpPr>
          <p:spPr bwMode="auto">
            <a:xfrm>
              <a:off x="1162800" y="3319782"/>
              <a:ext cx="7236000" cy="1587"/>
            </a:xfrm>
            <a:prstGeom prst="line">
              <a:avLst/>
            </a:prstGeom>
            <a:noFill/>
            <a:ln w="0">
              <a:solidFill>
                <a:schemeClr val="tx1"/>
              </a:solidFill>
              <a:round/>
              <a:headEnd/>
              <a:tailEnd/>
            </a:ln>
          </p:spPr>
          <p:txBody>
            <a:bodyPr/>
            <a:lstStyle/>
            <a:p>
              <a:endParaRPr lang="en-GB" dirty="0"/>
            </a:p>
          </p:txBody>
        </p:sp>
        <p:sp>
          <p:nvSpPr>
            <p:cNvPr id="33799" name="Line 7"/>
            <p:cNvSpPr>
              <a:spLocks noChangeShapeType="1"/>
            </p:cNvSpPr>
            <p:nvPr/>
          </p:nvSpPr>
          <p:spPr bwMode="auto">
            <a:xfrm>
              <a:off x="1162800" y="2641919"/>
              <a:ext cx="7236000" cy="1588"/>
            </a:xfrm>
            <a:prstGeom prst="line">
              <a:avLst/>
            </a:prstGeom>
            <a:noFill/>
            <a:ln w="0">
              <a:solidFill>
                <a:srgbClr val="000000"/>
              </a:solidFill>
              <a:round/>
              <a:headEnd/>
              <a:tailEnd/>
            </a:ln>
          </p:spPr>
          <p:txBody>
            <a:bodyPr/>
            <a:lstStyle/>
            <a:p>
              <a:endParaRPr lang="en-GB" dirty="0"/>
            </a:p>
          </p:txBody>
        </p:sp>
        <p:sp>
          <p:nvSpPr>
            <p:cNvPr id="33800" name="Line 8"/>
            <p:cNvSpPr>
              <a:spLocks noChangeShapeType="1"/>
            </p:cNvSpPr>
            <p:nvPr/>
          </p:nvSpPr>
          <p:spPr bwMode="auto">
            <a:xfrm>
              <a:off x="1162800" y="1967232"/>
              <a:ext cx="7236000" cy="1587"/>
            </a:xfrm>
            <a:prstGeom prst="line">
              <a:avLst/>
            </a:prstGeom>
            <a:noFill/>
            <a:ln w="0">
              <a:solidFill>
                <a:srgbClr val="000000"/>
              </a:solidFill>
              <a:round/>
              <a:headEnd/>
              <a:tailEnd/>
            </a:ln>
          </p:spPr>
          <p:txBody>
            <a:bodyPr/>
            <a:lstStyle/>
            <a:p>
              <a:endParaRPr lang="en-GB" dirty="0"/>
            </a:p>
          </p:txBody>
        </p:sp>
        <p:sp>
          <p:nvSpPr>
            <p:cNvPr id="33801" name="Line 9"/>
            <p:cNvSpPr>
              <a:spLocks noChangeShapeType="1"/>
            </p:cNvSpPr>
            <p:nvPr/>
          </p:nvSpPr>
          <p:spPr bwMode="auto">
            <a:xfrm>
              <a:off x="1161526" y="1286194"/>
              <a:ext cx="7236000" cy="1587"/>
            </a:xfrm>
            <a:prstGeom prst="line">
              <a:avLst/>
            </a:prstGeom>
            <a:noFill/>
            <a:ln w="0">
              <a:solidFill>
                <a:srgbClr val="000000"/>
              </a:solidFill>
              <a:round/>
              <a:headEnd/>
              <a:tailEnd/>
            </a:ln>
          </p:spPr>
          <p:txBody>
            <a:bodyPr/>
            <a:lstStyle/>
            <a:p>
              <a:endParaRPr lang="en-GB" dirty="0"/>
            </a:p>
          </p:txBody>
        </p:sp>
        <p:sp>
          <p:nvSpPr>
            <p:cNvPr id="33803" name="Line 11"/>
            <p:cNvSpPr>
              <a:spLocks noChangeShapeType="1"/>
            </p:cNvSpPr>
            <p:nvPr/>
          </p:nvSpPr>
          <p:spPr bwMode="auto">
            <a:xfrm>
              <a:off x="1215801" y="1290957"/>
              <a:ext cx="1588" cy="4129200"/>
            </a:xfrm>
            <a:prstGeom prst="line">
              <a:avLst/>
            </a:prstGeom>
            <a:noFill/>
            <a:ln w="0">
              <a:solidFill>
                <a:srgbClr val="000000"/>
              </a:solidFill>
              <a:round/>
              <a:headEnd/>
              <a:tailEnd/>
            </a:ln>
          </p:spPr>
          <p:txBody>
            <a:bodyPr/>
            <a:lstStyle/>
            <a:p>
              <a:endParaRPr lang="en-GB" dirty="0"/>
            </a:p>
          </p:txBody>
        </p:sp>
        <p:sp>
          <p:nvSpPr>
            <p:cNvPr id="33811" name="Line 19"/>
            <p:cNvSpPr>
              <a:spLocks noChangeShapeType="1"/>
            </p:cNvSpPr>
            <p:nvPr/>
          </p:nvSpPr>
          <p:spPr bwMode="auto">
            <a:xfrm>
              <a:off x="1162800" y="5348607"/>
              <a:ext cx="7236000" cy="1587"/>
            </a:xfrm>
            <a:prstGeom prst="line">
              <a:avLst/>
            </a:prstGeom>
            <a:noFill/>
            <a:ln w="0">
              <a:solidFill>
                <a:srgbClr val="000000"/>
              </a:solidFill>
              <a:round/>
              <a:headEnd/>
              <a:tailEnd/>
            </a:ln>
          </p:spPr>
          <p:txBody>
            <a:bodyPr/>
            <a:lstStyle/>
            <a:p>
              <a:endParaRPr lang="en-GB" dirty="0"/>
            </a:p>
          </p:txBody>
        </p:sp>
        <p:sp>
          <p:nvSpPr>
            <p:cNvPr id="33813" name="Line 21"/>
            <p:cNvSpPr>
              <a:spLocks noChangeShapeType="1"/>
            </p:cNvSpPr>
            <p:nvPr/>
          </p:nvSpPr>
          <p:spPr bwMode="auto">
            <a:xfrm flipV="1">
              <a:off x="1933351" y="5348606"/>
              <a:ext cx="0" cy="72000"/>
            </a:xfrm>
            <a:prstGeom prst="line">
              <a:avLst/>
            </a:prstGeom>
            <a:noFill/>
            <a:ln w="0">
              <a:solidFill>
                <a:srgbClr val="000000"/>
              </a:solidFill>
              <a:round/>
              <a:headEnd/>
              <a:tailEnd/>
            </a:ln>
          </p:spPr>
          <p:txBody>
            <a:bodyPr/>
            <a:lstStyle/>
            <a:p>
              <a:endParaRPr lang="en-GB" dirty="0"/>
            </a:p>
          </p:txBody>
        </p:sp>
        <p:sp>
          <p:nvSpPr>
            <p:cNvPr id="33814" name="Line 22"/>
            <p:cNvSpPr>
              <a:spLocks noChangeShapeType="1"/>
            </p:cNvSpPr>
            <p:nvPr/>
          </p:nvSpPr>
          <p:spPr bwMode="auto">
            <a:xfrm flipV="1">
              <a:off x="2652488" y="5348606"/>
              <a:ext cx="0" cy="72000"/>
            </a:xfrm>
            <a:prstGeom prst="line">
              <a:avLst/>
            </a:prstGeom>
            <a:noFill/>
            <a:ln w="0">
              <a:solidFill>
                <a:srgbClr val="000000"/>
              </a:solidFill>
              <a:round/>
              <a:headEnd/>
              <a:tailEnd/>
            </a:ln>
          </p:spPr>
          <p:txBody>
            <a:bodyPr/>
            <a:lstStyle/>
            <a:p>
              <a:endParaRPr lang="en-GB" dirty="0"/>
            </a:p>
          </p:txBody>
        </p:sp>
        <p:sp>
          <p:nvSpPr>
            <p:cNvPr id="33815" name="Line 23"/>
            <p:cNvSpPr>
              <a:spLocks noChangeShapeType="1"/>
            </p:cNvSpPr>
            <p:nvPr/>
          </p:nvSpPr>
          <p:spPr bwMode="auto">
            <a:xfrm flipV="1">
              <a:off x="3370038" y="5348606"/>
              <a:ext cx="0" cy="72000"/>
            </a:xfrm>
            <a:prstGeom prst="line">
              <a:avLst/>
            </a:prstGeom>
            <a:noFill/>
            <a:ln w="0">
              <a:solidFill>
                <a:srgbClr val="000000"/>
              </a:solidFill>
              <a:round/>
              <a:headEnd/>
              <a:tailEnd/>
            </a:ln>
          </p:spPr>
          <p:txBody>
            <a:bodyPr/>
            <a:lstStyle/>
            <a:p>
              <a:endParaRPr lang="en-GB" dirty="0"/>
            </a:p>
          </p:txBody>
        </p:sp>
        <p:sp>
          <p:nvSpPr>
            <p:cNvPr id="33816" name="Line 24"/>
            <p:cNvSpPr>
              <a:spLocks noChangeShapeType="1"/>
            </p:cNvSpPr>
            <p:nvPr/>
          </p:nvSpPr>
          <p:spPr bwMode="auto">
            <a:xfrm flipV="1">
              <a:off x="4087588" y="5348606"/>
              <a:ext cx="0" cy="72000"/>
            </a:xfrm>
            <a:prstGeom prst="line">
              <a:avLst/>
            </a:prstGeom>
            <a:noFill/>
            <a:ln w="0">
              <a:solidFill>
                <a:srgbClr val="000000"/>
              </a:solidFill>
              <a:round/>
              <a:headEnd/>
              <a:tailEnd/>
            </a:ln>
          </p:spPr>
          <p:txBody>
            <a:bodyPr/>
            <a:lstStyle/>
            <a:p>
              <a:endParaRPr lang="en-GB" dirty="0"/>
            </a:p>
          </p:txBody>
        </p:sp>
        <p:sp>
          <p:nvSpPr>
            <p:cNvPr id="33817" name="Line 25"/>
            <p:cNvSpPr>
              <a:spLocks noChangeShapeType="1"/>
            </p:cNvSpPr>
            <p:nvPr/>
          </p:nvSpPr>
          <p:spPr bwMode="auto">
            <a:xfrm flipV="1">
              <a:off x="4806726" y="5348606"/>
              <a:ext cx="0" cy="72000"/>
            </a:xfrm>
            <a:prstGeom prst="line">
              <a:avLst/>
            </a:prstGeom>
            <a:noFill/>
            <a:ln w="0">
              <a:solidFill>
                <a:srgbClr val="000000"/>
              </a:solidFill>
              <a:round/>
              <a:headEnd/>
              <a:tailEnd/>
            </a:ln>
          </p:spPr>
          <p:txBody>
            <a:bodyPr/>
            <a:lstStyle/>
            <a:p>
              <a:endParaRPr lang="en-GB" dirty="0"/>
            </a:p>
          </p:txBody>
        </p:sp>
        <p:sp>
          <p:nvSpPr>
            <p:cNvPr id="33818" name="Line 26"/>
            <p:cNvSpPr>
              <a:spLocks noChangeShapeType="1"/>
            </p:cNvSpPr>
            <p:nvPr/>
          </p:nvSpPr>
          <p:spPr bwMode="auto">
            <a:xfrm flipV="1">
              <a:off x="5524276" y="5348606"/>
              <a:ext cx="0" cy="72000"/>
            </a:xfrm>
            <a:prstGeom prst="line">
              <a:avLst/>
            </a:prstGeom>
            <a:noFill/>
            <a:ln w="0">
              <a:solidFill>
                <a:srgbClr val="000000"/>
              </a:solidFill>
              <a:round/>
              <a:headEnd/>
              <a:tailEnd/>
            </a:ln>
          </p:spPr>
          <p:txBody>
            <a:bodyPr/>
            <a:lstStyle/>
            <a:p>
              <a:endParaRPr lang="en-GB" dirty="0"/>
            </a:p>
          </p:txBody>
        </p:sp>
        <p:sp>
          <p:nvSpPr>
            <p:cNvPr id="33819" name="Line 27"/>
            <p:cNvSpPr>
              <a:spLocks noChangeShapeType="1"/>
            </p:cNvSpPr>
            <p:nvPr/>
          </p:nvSpPr>
          <p:spPr bwMode="auto">
            <a:xfrm flipV="1">
              <a:off x="6241826" y="5348606"/>
              <a:ext cx="0" cy="72000"/>
            </a:xfrm>
            <a:prstGeom prst="line">
              <a:avLst/>
            </a:prstGeom>
            <a:noFill/>
            <a:ln w="0">
              <a:solidFill>
                <a:srgbClr val="000000"/>
              </a:solidFill>
              <a:round/>
              <a:headEnd/>
              <a:tailEnd/>
            </a:ln>
          </p:spPr>
          <p:txBody>
            <a:bodyPr/>
            <a:lstStyle/>
            <a:p>
              <a:endParaRPr lang="en-GB" dirty="0"/>
            </a:p>
          </p:txBody>
        </p:sp>
        <p:sp>
          <p:nvSpPr>
            <p:cNvPr id="33820" name="Line 28"/>
            <p:cNvSpPr>
              <a:spLocks noChangeShapeType="1"/>
            </p:cNvSpPr>
            <p:nvPr/>
          </p:nvSpPr>
          <p:spPr bwMode="auto">
            <a:xfrm flipV="1">
              <a:off x="6960963" y="5348606"/>
              <a:ext cx="0" cy="72000"/>
            </a:xfrm>
            <a:prstGeom prst="line">
              <a:avLst/>
            </a:prstGeom>
            <a:noFill/>
            <a:ln w="0">
              <a:solidFill>
                <a:srgbClr val="000000"/>
              </a:solidFill>
              <a:round/>
              <a:headEnd/>
              <a:tailEnd/>
            </a:ln>
          </p:spPr>
          <p:txBody>
            <a:bodyPr/>
            <a:lstStyle/>
            <a:p>
              <a:endParaRPr lang="en-GB" dirty="0"/>
            </a:p>
          </p:txBody>
        </p:sp>
        <p:sp>
          <p:nvSpPr>
            <p:cNvPr id="33821" name="Line 29"/>
            <p:cNvSpPr>
              <a:spLocks noChangeShapeType="1"/>
            </p:cNvSpPr>
            <p:nvPr/>
          </p:nvSpPr>
          <p:spPr bwMode="auto">
            <a:xfrm flipV="1">
              <a:off x="7680101" y="5348606"/>
              <a:ext cx="0" cy="72000"/>
            </a:xfrm>
            <a:prstGeom prst="line">
              <a:avLst/>
            </a:prstGeom>
            <a:noFill/>
            <a:ln w="0">
              <a:solidFill>
                <a:srgbClr val="000000"/>
              </a:solidFill>
              <a:round/>
              <a:headEnd/>
              <a:tailEnd/>
            </a:ln>
          </p:spPr>
          <p:txBody>
            <a:bodyPr/>
            <a:lstStyle/>
            <a:p>
              <a:endParaRPr lang="en-GB" dirty="0"/>
            </a:p>
          </p:txBody>
        </p:sp>
        <p:sp>
          <p:nvSpPr>
            <p:cNvPr id="33822" name="Line 30"/>
            <p:cNvSpPr>
              <a:spLocks noChangeShapeType="1"/>
            </p:cNvSpPr>
            <p:nvPr/>
          </p:nvSpPr>
          <p:spPr bwMode="auto">
            <a:xfrm flipV="1">
              <a:off x="8397651" y="5348606"/>
              <a:ext cx="0" cy="72000"/>
            </a:xfrm>
            <a:prstGeom prst="line">
              <a:avLst/>
            </a:prstGeom>
            <a:noFill/>
            <a:ln w="0">
              <a:solidFill>
                <a:srgbClr val="000000"/>
              </a:solidFill>
              <a:round/>
              <a:headEnd/>
              <a:tailEnd/>
            </a:ln>
          </p:spPr>
          <p:txBody>
            <a:bodyPr/>
            <a:lstStyle/>
            <a:p>
              <a:endParaRPr lang="en-GB" dirty="0"/>
            </a:p>
          </p:txBody>
        </p:sp>
        <p:sp>
          <p:nvSpPr>
            <p:cNvPr id="33823" name="Line 31"/>
            <p:cNvSpPr>
              <a:spLocks noChangeShapeType="1"/>
            </p:cNvSpPr>
            <p:nvPr/>
          </p:nvSpPr>
          <p:spPr bwMode="auto">
            <a:xfrm flipV="1">
              <a:off x="1445989" y="3730944"/>
              <a:ext cx="466725" cy="1655763"/>
            </a:xfrm>
            <a:prstGeom prst="line">
              <a:avLst/>
            </a:prstGeom>
            <a:noFill/>
            <a:ln w="38100">
              <a:solidFill>
                <a:srgbClr val="FF0000"/>
              </a:solidFill>
              <a:round/>
              <a:headEnd/>
              <a:tailEnd/>
            </a:ln>
          </p:spPr>
          <p:txBody>
            <a:bodyPr/>
            <a:lstStyle/>
            <a:p>
              <a:endParaRPr lang="en-GB" dirty="0"/>
            </a:p>
          </p:txBody>
        </p:sp>
        <p:sp>
          <p:nvSpPr>
            <p:cNvPr id="33824" name="Line 32"/>
            <p:cNvSpPr>
              <a:spLocks noChangeShapeType="1"/>
            </p:cNvSpPr>
            <p:nvPr/>
          </p:nvSpPr>
          <p:spPr bwMode="auto">
            <a:xfrm flipV="1">
              <a:off x="1912714" y="2938782"/>
              <a:ext cx="995362" cy="792162"/>
            </a:xfrm>
            <a:prstGeom prst="line">
              <a:avLst/>
            </a:prstGeom>
            <a:noFill/>
            <a:ln w="38100">
              <a:solidFill>
                <a:srgbClr val="FF0000"/>
              </a:solidFill>
              <a:round/>
              <a:headEnd/>
              <a:tailEnd/>
            </a:ln>
          </p:spPr>
          <p:txBody>
            <a:bodyPr/>
            <a:lstStyle/>
            <a:p>
              <a:endParaRPr lang="en-GB" dirty="0"/>
            </a:p>
          </p:txBody>
        </p:sp>
        <p:sp>
          <p:nvSpPr>
            <p:cNvPr id="33825" name="Line 33"/>
            <p:cNvSpPr>
              <a:spLocks noChangeShapeType="1"/>
            </p:cNvSpPr>
            <p:nvPr/>
          </p:nvSpPr>
          <p:spPr bwMode="auto">
            <a:xfrm flipV="1">
              <a:off x="2908076" y="2641919"/>
              <a:ext cx="820738" cy="296863"/>
            </a:xfrm>
            <a:prstGeom prst="line">
              <a:avLst/>
            </a:prstGeom>
            <a:noFill/>
            <a:ln w="38100">
              <a:solidFill>
                <a:srgbClr val="FF0000"/>
              </a:solidFill>
              <a:round/>
              <a:headEnd/>
              <a:tailEnd/>
            </a:ln>
          </p:spPr>
          <p:txBody>
            <a:bodyPr/>
            <a:lstStyle/>
            <a:p>
              <a:endParaRPr lang="en-GB" dirty="0"/>
            </a:p>
          </p:txBody>
        </p:sp>
        <p:sp>
          <p:nvSpPr>
            <p:cNvPr id="33826" name="Line 34"/>
            <p:cNvSpPr>
              <a:spLocks noChangeShapeType="1"/>
            </p:cNvSpPr>
            <p:nvPr/>
          </p:nvSpPr>
          <p:spPr bwMode="auto">
            <a:xfrm flipV="1">
              <a:off x="3728814" y="2305369"/>
              <a:ext cx="717550" cy="336550"/>
            </a:xfrm>
            <a:prstGeom prst="line">
              <a:avLst/>
            </a:prstGeom>
            <a:noFill/>
            <a:ln w="38100">
              <a:solidFill>
                <a:srgbClr val="FF0000"/>
              </a:solidFill>
              <a:round/>
              <a:headEnd/>
              <a:tailEnd/>
            </a:ln>
          </p:spPr>
          <p:txBody>
            <a:bodyPr/>
            <a:lstStyle/>
            <a:p>
              <a:endParaRPr lang="en-GB" dirty="0"/>
            </a:p>
          </p:txBody>
        </p:sp>
        <p:sp>
          <p:nvSpPr>
            <p:cNvPr id="33827" name="Line 35"/>
            <p:cNvSpPr>
              <a:spLocks noChangeShapeType="1"/>
            </p:cNvSpPr>
            <p:nvPr/>
          </p:nvSpPr>
          <p:spPr bwMode="auto">
            <a:xfrm flipV="1">
              <a:off x="4446364" y="2035494"/>
              <a:ext cx="719137" cy="269875"/>
            </a:xfrm>
            <a:prstGeom prst="line">
              <a:avLst/>
            </a:prstGeom>
            <a:noFill/>
            <a:ln w="38100">
              <a:solidFill>
                <a:srgbClr val="FF0000"/>
              </a:solidFill>
              <a:round/>
              <a:headEnd/>
              <a:tailEnd/>
            </a:ln>
          </p:spPr>
          <p:txBody>
            <a:bodyPr/>
            <a:lstStyle/>
            <a:p>
              <a:endParaRPr lang="en-GB" dirty="0"/>
            </a:p>
          </p:txBody>
        </p:sp>
        <p:sp>
          <p:nvSpPr>
            <p:cNvPr id="33828" name="Line 36"/>
            <p:cNvSpPr>
              <a:spLocks noChangeShapeType="1"/>
            </p:cNvSpPr>
            <p:nvPr/>
          </p:nvSpPr>
          <p:spPr bwMode="auto">
            <a:xfrm flipV="1">
              <a:off x="5165501" y="1967232"/>
              <a:ext cx="717550" cy="68262"/>
            </a:xfrm>
            <a:prstGeom prst="line">
              <a:avLst/>
            </a:prstGeom>
            <a:noFill/>
            <a:ln w="38100">
              <a:solidFill>
                <a:srgbClr val="FF0000"/>
              </a:solidFill>
              <a:round/>
              <a:headEnd/>
              <a:tailEnd/>
            </a:ln>
          </p:spPr>
          <p:txBody>
            <a:bodyPr/>
            <a:lstStyle/>
            <a:p>
              <a:endParaRPr lang="en-GB" dirty="0"/>
            </a:p>
          </p:txBody>
        </p:sp>
        <p:sp>
          <p:nvSpPr>
            <p:cNvPr id="33829" name="Line 37"/>
            <p:cNvSpPr>
              <a:spLocks noChangeShapeType="1"/>
            </p:cNvSpPr>
            <p:nvPr/>
          </p:nvSpPr>
          <p:spPr bwMode="auto">
            <a:xfrm flipV="1">
              <a:off x="5883051" y="1898969"/>
              <a:ext cx="719138" cy="68263"/>
            </a:xfrm>
            <a:prstGeom prst="line">
              <a:avLst/>
            </a:prstGeom>
            <a:noFill/>
            <a:ln w="38100">
              <a:solidFill>
                <a:srgbClr val="FF0000"/>
              </a:solidFill>
              <a:round/>
              <a:headEnd/>
              <a:tailEnd/>
            </a:ln>
          </p:spPr>
          <p:txBody>
            <a:bodyPr/>
            <a:lstStyle/>
            <a:p>
              <a:endParaRPr lang="en-GB" dirty="0"/>
            </a:p>
          </p:txBody>
        </p:sp>
        <p:sp>
          <p:nvSpPr>
            <p:cNvPr id="33830" name="Line 38"/>
            <p:cNvSpPr>
              <a:spLocks noChangeShapeType="1"/>
            </p:cNvSpPr>
            <p:nvPr/>
          </p:nvSpPr>
          <p:spPr bwMode="auto">
            <a:xfrm flipV="1">
              <a:off x="6602189" y="1830707"/>
              <a:ext cx="719137" cy="68262"/>
            </a:xfrm>
            <a:prstGeom prst="line">
              <a:avLst/>
            </a:prstGeom>
            <a:noFill/>
            <a:ln w="38100">
              <a:solidFill>
                <a:srgbClr val="FF0000"/>
              </a:solidFill>
              <a:round/>
              <a:headEnd/>
              <a:tailEnd/>
            </a:ln>
          </p:spPr>
          <p:txBody>
            <a:bodyPr/>
            <a:lstStyle/>
            <a:p>
              <a:endParaRPr lang="en-GB" dirty="0"/>
            </a:p>
          </p:txBody>
        </p:sp>
        <p:sp>
          <p:nvSpPr>
            <p:cNvPr id="33831" name="Line 39"/>
            <p:cNvSpPr>
              <a:spLocks noChangeShapeType="1"/>
            </p:cNvSpPr>
            <p:nvPr/>
          </p:nvSpPr>
          <p:spPr bwMode="auto">
            <a:xfrm flipV="1">
              <a:off x="7321326" y="1764032"/>
              <a:ext cx="717550" cy="66675"/>
            </a:xfrm>
            <a:prstGeom prst="line">
              <a:avLst/>
            </a:prstGeom>
            <a:noFill/>
            <a:ln w="38100">
              <a:solidFill>
                <a:srgbClr val="FF0000"/>
              </a:solidFill>
              <a:round/>
              <a:headEnd/>
              <a:tailEnd/>
            </a:ln>
          </p:spPr>
          <p:txBody>
            <a:bodyPr/>
            <a:lstStyle/>
            <a:p>
              <a:endParaRPr lang="en-GB" dirty="0"/>
            </a:p>
          </p:txBody>
        </p:sp>
        <p:sp>
          <p:nvSpPr>
            <p:cNvPr id="33832" name="Line 40"/>
            <p:cNvSpPr>
              <a:spLocks noChangeShapeType="1"/>
            </p:cNvSpPr>
            <p:nvPr/>
          </p:nvSpPr>
          <p:spPr bwMode="auto">
            <a:xfrm flipV="1">
              <a:off x="1445989" y="4810444"/>
              <a:ext cx="731837" cy="576263"/>
            </a:xfrm>
            <a:prstGeom prst="line">
              <a:avLst/>
            </a:prstGeom>
            <a:noFill/>
            <a:ln w="38100">
              <a:solidFill>
                <a:srgbClr val="0000CC"/>
              </a:solidFill>
              <a:prstDash val="dash"/>
              <a:round/>
              <a:headEnd/>
              <a:tailEnd/>
            </a:ln>
          </p:spPr>
          <p:txBody>
            <a:bodyPr/>
            <a:lstStyle/>
            <a:p>
              <a:endParaRPr lang="en-GB" dirty="0"/>
            </a:p>
          </p:txBody>
        </p:sp>
        <p:sp>
          <p:nvSpPr>
            <p:cNvPr id="33833" name="Line 41"/>
            <p:cNvSpPr>
              <a:spLocks noChangeShapeType="1"/>
            </p:cNvSpPr>
            <p:nvPr/>
          </p:nvSpPr>
          <p:spPr bwMode="auto">
            <a:xfrm flipV="1">
              <a:off x="2177826" y="4234182"/>
              <a:ext cx="1063625" cy="576262"/>
            </a:xfrm>
            <a:prstGeom prst="line">
              <a:avLst/>
            </a:prstGeom>
            <a:noFill/>
            <a:ln w="38100">
              <a:solidFill>
                <a:srgbClr val="0000CC"/>
              </a:solidFill>
              <a:prstDash val="dash"/>
              <a:round/>
              <a:headEnd/>
              <a:tailEnd/>
            </a:ln>
          </p:spPr>
          <p:txBody>
            <a:bodyPr/>
            <a:lstStyle/>
            <a:p>
              <a:endParaRPr lang="en-GB" dirty="0"/>
            </a:p>
          </p:txBody>
        </p:sp>
        <p:sp>
          <p:nvSpPr>
            <p:cNvPr id="33834" name="Line 42"/>
            <p:cNvSpPr>
              <a:spLocks noChangeShapeType="1"/>
            </p:cNvSpPr>
            <p:nvPr/>
          </p:nvSpPr>
          <p:spPr bwMode="auto">
            <a:xfrm flipV="1">
              <a:off x="3241451" y="3792857"/>
              <a:ext cx="487363" cy="441325"/>
            </a:xfrm>
            <a:prstGeom prst="line">
              <a:avLst/>
            </a:prstGeom>
            <a:noFill/>
            <a:ln w="38100">
              <a:solidFill>
                <a:srgbClr val="0000CC"/>
              </a:solidFill>
              <a:prstDash val="dash"/>
              <a:round/>
              <a:headEnd/>
              <a:tailEnd/>
            </a:ln>
          </p:spPr>
          <p:txBody>
            <a:bodyPr/>
            <a:lstStyle/>
            <a:p>
              <a:endParaRPr lang="en-GB" dirty="0"/>
            </a:p>
          </p:txBody>
        </p:sp>
        <p:sp>
          <p:nvSpPr>
            <p:cNvPr id="33835" name="Line 43"/>
            <p:cNvSpPr>
              <a:spLocks noChangeShapeType="1"/>
            </p:cNvSpPr>
            <p:nvPr/>
          </p:nvSpPr>
          <p:spPr bwMode="auto">
            <a:xfrm flipV="1">
              <a:off x="3698651" y="3657919"/>
              <a:ext cx="752475" cy="152400"/>
            </a:xfrm>
            <a:prstGeom prst="line">
              <a:avLst/>
            </a:prstGeom>
            <a:noFill/>
            <a:ln w="38100">
              <a:solidFill>
                <a:srgbClr val="0000CC"/>
              </a:solidFill>
              <a:prstDash val="dash"/>
              <a:round/>
              <a:headEnd/>
              <a:tailEnd/>
            </a:ln>
          </p:spPr>
          <p:txBody>
            <a:bodyPr/>
            <a:lstStyle/>
            <a:p>
              <a:endParaRPr lang="en-GB" dirty="0"/>
            </a:p>
          </p:txBody>
        </p:sp>
        <p:sp>
          <p:nvSpPr>
            <p:cNvPr id="33836" name="Line 44"/>
            <p:cNvSpPr>
              <a:spLocks noChangeShapeType="1"/>
            </p:cNvSpPr>
            <p:nvPr/>
          </p:nvSpPr>
          <p:spPr bwMode="auto">
            <a:xfrm flipV="1">
              <a:off x="4446364" y="2981644"/>
              <a:ext cx="719137" cy="674688"/>
            </a:xfrm>
            <a:prstGeom prst="line">
              <a:avLst/>
            </a:prstGeom>
            <a:noFill/>
            <a:ln w="38100">
              <a:solidFill>
                <a:srgbClr val="0000CC"/>
              </a:solidFill>
              <a:prstDash val="dash"/>
              <a:round/>
              <a:headEnd/>
              <a:tailEnd/>
            </a:ln>
          </p:spPr>
          <p:txBody>
            <a:bodyPr/>
            <a:lstStyle/>
            <a:p>
              <a:endParaRPr lang="en-GB" dirty="0"/>
            </a:p>
          </p:txBody>
        </p:sp>
        <p:sp>
          <p:nvSpPr>
            <p:cNvPr id="33837" name="Line 45"/>
            <p:cNvSpPr>
              <a:spLocks noChangeShapeType="1"/>
            </p:cNvSpPr>
            <p:nvPr/>
          </p:nvSpPr>
          <p:spPr bwMode="auto">
            <a:xfrm flipV="1">
              <a:off x="5165501" y="2508569"/>
              <a:ext cx="717550" cy="473075"/>
            </a:xfrm>
            <a:prstGeom prst="line">
              <a:avLst/>
            </a:prstGeom>
            <a:noFill/>
            <a:ln w="38100">
              <a:solidFill>
                <a:srgbClr val="0000CC"/>
              </a:solidFill>
              <a:prstDash val="dash"/>
              <a:round/>
              <a:headEnd/>
              <a:tailEnd/>
            </a:ln>
          </p:spPr>
          <p:txBody>
            <a:bodyPr/>
            <a:lstStyle/>
            <a:p>
              <a:endParaRPr lang="en-GB" dirty="0"/>
            </a:p>
          </p:txBody>
        </p:sp>
        <p:sp>
          <p:nvSpPr>
            <p:cNvPr id="33838" name="Line 46"/>
            <p:cNvSpPr>
              <a:spLocks noChangeShapeType="1"/>
            </p:cNvSpPr>
            <p:nvPr/>
          </p:nvSpPr>
          <p:spPr bwMode="auto">
            <a:xfrm flipV="1">
              <a:off x="5860826" y="2114868"/>
              <a:ext cx="742950" cy="409575"/>
            </a:xfrm>
            <a:prstGeom prst="line">
              <a:avLst/>
            </a:prstGeom>
            <a:noFill/>
            <a:ln w="38100">
              <a:solidFill>
                <a:srgbClr val="0000CC"/>
              </a:solidFill>
              <a:prstDash val="dash"/>
              <a:round/>
              <a:headEnd/>
              <a:tailEnd/>
            </a:ln>
          </p:spPr>
          <p:txBody>
            <a:bodyPr/>
            <a:lstStyle/>
            <a:p>
              <a:endParaRPr lang="en-GB" dirty="0"/>
            </a:p>
          </p:txBody>
        </p:sp>
        <p:sp>
          <p:nvSpPr>
            <p:cNvPr id="33839" name="Line 47"/>
            <p:cNvSpPr>
              <a:spLocks noChangeShapeType="1"/>
            </p:cNvSpPr>
            <p:nvPr/>
          </p:nvSpPr>
          <p:spPr bwMode="auto">
            <a:xfrm flipV="1">
              <a:off x="6575201" y="2100582"/>
              <a:ext cx="746125" cy="23812"/>
            </a:xfrm>
            <a:prstGeom prst="line">
              <a:avLst/>
            </a:prstGeom>
            <a:noFill/>
            <a:ln w="38100">
              <a:solidFill>
                <a:srgbClr val="0000CC"/>
              </a:solidFill>
              <a:prstDash val="dash"/>
              <a:round/>
              <a:headEnd/>
              <a:tailEnd/>
            </a:ln>
          </p:spPr>
          <p:txBody>
            <a:bodyPr/>
            <a:lstStyle/>
            <a:p>
              <a:endParaRPr lang="en-GB" dirty="0"/>
            </a:p>
          </p:txBody>
        </p:sp>
        <p:sp>
          <p:nvSpPr>
            <p:cNvPr id="33840" name="Line 48"/>
            <p:cNvSpPr>
              <a:spLocks noChangeShapeType="1"/>
            </p:cNvSpPr>
            <p:nvPr/>
          </p:nvSpPr>
          <p:spPr bwMode="auto">
            <a:xfrm flipV="1">
              <a:off x="7321326" y="1967232"/>
              <a:ext cx="717550" cy="133350"/>
            </a:xfrm>
            <a:prstGeom prst="line">
              <a:avLst/>
            </a:prstGeom>
            <a:noFill/>
            <a:ln w="38100">
              <a:solidFill>
                <a:srgbClr val="0000CC"/>
              </a:solidFill>
              <a:prstDash val="dash"/>
              <a:round/>
              <a:headEnd/>
              <a:tailEnd/>
            </a:ln>
          </p:spPr>
          <p:txBody>
            <a:bodyPr/>
            <a:lstStyle/>
            <a:p>
              <a:endParaRPr lang="en-GB" dirty="0"/>
            </a:p>
          </p:txBody>
        </p:sp>
        <p:sp>
          <p:nvSpPr>
            <p:cNvPr id="33841" name="Rectangle 49"/>
            <p:cNvSpPr>
              <a:spLocks noChangeArrowheads="1"/>
            </p:cNvSpPr>
            <p:nvPr/>
          </p:nvSpPr>
          <p:spPr bwMode="auto">
            <a:xfrm>
              <a:off x="1004500" y="5239069"/>
              <a:ext cx="106362"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0</a:t>
              </a:r>
              <a:endParaRPr lang="en-US" sz="1800" b="1" dirty="0"/>
            </a:p>
          </p:txBody>
        </p:sp>
        <p:sp>
          <p:nvSpPr>
            <p:cNvPr id="33842" name="Rectangle 50"/>
            <p:cNvSpPr>
              <a:spLocks noChangeArrowheads="1"/>
            </p:cNvSpPr>
            <p:nvPr/>
          </p:nvSpPr>
          <p:spPr bwMode="auto">
            <a:xfrm>
              <a:off x="898137" y="4561207"/>
              <a:ext cx="212725"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50</a:t>
              </a:r>
              <a:endParaRPr lang="en-US" sz="1800" b="1" dirty="0"/>
            </a:p>
          </p:txBody>
        </p:sp>
        <p:sp>
          <p:nvSpPr>
            <p:cNvPr id="33843" name="Rectangle 51"/>
            <p:cNvSpPr>
              <a:spLocks noChangeArrowheads="1"/>
            </p:cNvSpPr>
            <p:nvPr/>
          </p:nvSpPr>
          <p:spPr bwMode="auto">
            <a:xfrm>
              <a:off x="791774" y="3886519"/>
              <a:ext cx="319088"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100</a:t>
              </a:r>
              <a:endParaRPr lang="en-US" sz="1800" b="1" dirty="0"/>
            </a:p>
          </p:txBody>
        </p:sp>
        <p:sp>
          <p:nvSpPr>
            <p:cNvPr id="33844" name="Rectangle 52"/>
            <p:cNvSpPr>
              <a:spLocks noChangeArrowheads="1"/>
            </p:cNvSpPr>
            <p:nvPr/>
          </p:nvSpPr>
          <p:spPr bwMode="auto">
            <a:xfrm>
              <a:off x="791774" y="3210244"/>
              <a:ext cx="319088"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150</a:t>
              </a:r>
              <a:endParaRPr lang="en-US" sz="1800" b="1" dirty="0"/>
            </a:p>
          </p:txBody>
        </p:sp>
        <p:sp>
          <p:nvSpPr>
            <p:cNvPr id="33845" name="Rectangle 53"/>
            <p:cNvSpPr>
              <a:spLocks noChangeArrowheads="1"/>
            </p:cNvSpPr>
            <p:nvPr/>
          </p:nvSpPr>
          <p:spPr bwMode="auto">
            <a:xfrm>
              <a:off x="791774" y="2532382"/>
              <a:ext cx="319088"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200</a:t>
              </a:r>
              <a:endParaRPr lang="en-US" sz="1800" b="1" dirty="0"/>
            </a:p>
          </p:txBody>
        </p:sp>
        <p:sp>
          <p:nvSpPr>
            <p:cNvPr id="33846" name="Rectangle 54"/>
            <p:cNvSpPr>
              <a:spLocks noChangeArrowheads="1"/>
            </p:cNvSpPr>
            <p:nvPr/>
          </p:nvSpPr>
          <p:spPr bwMode="auto">
            <a:xfrm>
              <a:off x="791774" y="1857694"/>
              <a:ext cx="319088"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250</a:t>
              </a:r>
              <a:endParaRPr lang="en-US" sz="1800" b="1" dirty="0"/>
            </a:p>
          </p:txBody>
        </p:sp>
        <p:sp>
          <p:nvSpPr>
            <p:cNvPr id="33847" name="Rectangle 55"/>
            <p:cNvSpPr>
              <a:spLocks noChangeArrowheads="1"/>
            </p:cNvSpPr>
            <p:nvPr/>
          </p:nvSpPr>
          <p:spPr bwMode="auto">
            <a:xfrm>
              <a:off x="791774" y="1167296"/>
              <a:ext cx="319088"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300</a:t>
              </a:r>
              <a:endParaRPr lang="en-US" sz="1800" b="1" dirty="0"/>
            </a:p>
          </p:txBody>
        </p:sp>
        <p:sp>
          <p:nvSpPr>
            <p:cNvPr id="33848" name="Rectangle 56"/>
            <p:cNvSpPr>
              <a:spLocks noChangeArrowheads="1"/>
            </p:cNvSpPr>
            <p:nvPr/>
          </p:nvSpPr>
          <p:spPr bwMode="auto">
            <a:xfrm>
              <a:off x="1522189" y="5518469"/>
              <a:ext cx="106362"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1</a:t>
              </a:r>
              <a:endParaRPr lang="en-US" sz="1800" b="1" dirty="0"/>
            </a:p>
          </p:txBody>
        </p:sp>
        <p:sp>
          <p:nvSpPr>
            <p:cNvPr id="33849" name="Rectangle 57"/>
            <p:cNvSpPr>
              <a:spLocks noChangeArrowheads="1"/>
            </p:cNvSpPr>
            <p:nvPr/>
          </p:nvSpPr>
          <p:spPr bwMode="auto">
            <a:xfrm>
              <a:off x="2239739" y="5518469"/>
              <a:ext cx="106362"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2</a:t>
              </a:r>
              <a:endParaRPr lang="en-US" sz="1800" b="1" dirty="0"/>
            </a:p>
          </p:txBody>
        </p:sp>
        <p:sp>
          <p:nvSpPr>
            <p:cNvPr id="33850" name="Rectangle 58"/>
            <p:cNvSpPr>
              <a:spLocks noChangeArrowheads="1"/>
            </p:cNvSpPr>
            <p:nvPr/>
          </p:nvSpPr>
          <p:spPr bwMode="auto">
            <a:xfrm>
              <a:off x="2958876" y="5518469"/>
              <a:ext cx="106363"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3</a:t>
              </a:r>
              <a:endParaRPr lang="en-US" sz="1800" b="1" dirty="0"/>
            </a:p>
          </p:txBody>
        </p:sp>
        <p:sp>
          <p:nvSpPr>
            <p:cNvPr id="33851" name="Rectangle 59"/>
            <p:cNvSpPr>
              <a:spLocks noChangeArrowheads="1"/>
            </p:cNvSpPr>
            <p:nvPr/>
          </p:nvSpPr>
          <p:spPr bwMode="auto">
            <a:xfrm>
              <a:off x="3678014" y="5518469"/>
              <a:ext cx="106362"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4</a:t>
              </a:r>
              <a:endParaRPr lang="en-US" sz="1800" b="1" dirty="0"/>
            </a:p>
          </p:txBody>
        </p:sp>
        <p:sp>
          <p:nvSpPr>
            <p:cNvPr id="33852" name="Rectangle 60"/>
            <p:cNvSpPr>
              <a:spLocks noChangeArrowheads="1"/>
            </p:cNvSpPr>
            <p:nvPr/>
          </p:nvSpPr>
          <p:spPr bwMode="auto">
            <a:xfrm>
              <a:off x="4395564" y="5518469"/>
              <a:ext cx="106362"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5</a:t>
              </a:r>
              <a:endParaRPr lang="en-US" sz="1800" b="1" dirty="0"/>
            </a:p>
          </p:txBody>
        </p:sp>
        <p:sp>
          <p:nvSpPr>
            <p:cNvPr id="33853" name="Rectangle 61"/>
            <p:cNvSpPr>
              <a:spLocks noChangeArrowheads="1"/>
            </p:cNvSpPr>
            <p:nvPr/>
          </p:nvSpPr>
          <p:spPr bwMode="auto">
            <a:xfrm>
              <a:off x="5113114" y="5518469"/>
              <a:ext cx="106362"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6</a:t>
              </a:r>
              <a:endParaRPr lang="en-US" sz="1800" b="1" dirty="0"/>
            </a:p>
          </p:txBody>
        </p:sp>
        <p:sp>
          <p:nvSpPr>
            <p:cNvPr id="33854" name="Rectangle 62"/>
            <p:cNvSpPr>
              <a:spLocks noChangeArrowheads="1"/>
            </p:cNvSpPr>
            <p:nvPr/>
          </p:nvSpPr>
          <p:spPr bwMode="auto">
            <a:xfrm>
              <a:off x="5832251" y="5518469"/>
              <a:ext cx="106363"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7</a:t>
              </a:r>
              <a:endParaRPr lang="en-US" sz="1800" b="1" dirty="0"/>
            </a:p>
          </p:txBody>
        </p:sp>
        <p:sp>
          <p:nvSpPr>
            <p:cNvPr id="33855" name="Rectangle 63"/>
            <p:cNvSpPr>
              <a:spLocks noChangeArrowheads="1"/>
            </p:cNvSpPr>
            <p:nvPr/>
          </p:nvSpPr>
          <p:spPr bwMode="auto">
            <a:xfrm>
              <a:off x="6549801" y="5518469"/>
              <a:ext cx="106363"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8</a:t>
              </a:r>
              <a:endParaRPr lang="en-US" sz="1800" b="1" dirty="0"/>
            </a:p>
          </p:txBody>
        </p:sp>
        <p:sp>
          <p:nvSpPr>
            <p:cNvPr id="33856" name="Rectangle 64"/>
            <p:cNvSpPr>
              <a:spLocks noChangeArrowheads="1"/>
            </p:cNvSpPr>
            <p:nvPr/>
          </p:nvSpPr>
          <p:spPr bwMode="auto">
            <a:xfrm>
              <a:off x="7267351" y="5518469"/>
              <a:ext cx="106363"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9</a:t>
              </a:r>
              <a:endParaRPr lang="en-US" sz="1800" b="1" dirty="0"/>
            </a:p>
          </p:txBody>
        </p:sp>
        <p:sp>
          <p:nvSpPr>
            <p:cNvPr id="33857" name="Rectangle 65"/>
            <p:cNvSpPr>
              <a:spLocks noChangeArrowheads="1"/>
            </p:cNvSpPr>
            <p:nvPr/>
          </p:nvSpPr>
          <p:spPr bwMode="auto">
            <a:xfrm>
              <a:off x="7934101" y="5518469"/>
              <a:ext cx="212725" cy="228600"/>
            </a:xfrm>
            <a:prstGeom prst="rect">
              <a:avLst/>
            </a:prstGeom>
            <a:noFill/>
            <a:ln w="9525">
              <a:noFill/>
              <a:miter lim="800000"/>
              <a:headEnd/>
              <a:tailEnd/>
            </a:ln>
          </p:spPr>
          <p:txBody>
            <a:bodyPr wrap="none" lIns="0" tIns="0" rIns="0" bIns="0">
              <a:spAutoFit/>
            </a:bodyPr>
            <a:lstStyle/>
            <a:p>
              <a:pPr>
                <a:spcBef>
                  <a:spcPct val="0"/>
                </a:spcBef>
              </a:pPr>
              <a:r>
                <a:rPr lang="en-US" sz="1500" dirty="0">
                  <a:solidFill>
                    <a:srgbClr val="000000"/>
                  </a:solidFill>
                </a:rPr>
                <a:t>10</a:t>
              </a:r>
              <a:endParaRPr lang="en-US" sz="1800" b="1" dirty="0"/>
            </a:p>
          </p:txBody>
        </p:sp>
        <p:sp>
          <p:nvSpPr>
            <p:cNvPr id="33858" name="Rectangle 66"/>
            <p:cNvSpPr>
              <a:spLocks noChangeArrowheads="1"/>
            </p:cNvSpPr>
            <p:nvPr/>
          </p:nvSpPr>
          <p:spPr bwMode="auto">
            <a:xfrm>
              <a:off x="4066951" y="5813744"/>
              <a:ext cx="771749" cy="228600"/>
            </a:xfrm>
            <a:prstGeom prst="rect">
              <a:avLst/>
            </a:prstGeom>
            <a:noFill/>
            <a:ln w="9525">
              <a:noFill/>
              <a:miter lim="800000"/>
              <a:headEnd/>
              <a:tailEnd/>
            </a:ln>
          </p:spPr>
          <p:txBody>
            <a:bodyPr wrap="square" lIns="0" tIns="0" rIns="0" bIns="0">
              <a:spAutoFit/>
            </a:bodyPr>
            <a:lstStyle/>
            <a:p>
              <a:pPr algn="ctr">
                <a:spcBef>
                  <a:spcPct val="0"/>
                </a:spcBef>
              </a:pPr>
              <a:r>
                <a:rPr lang="en-US" sz="1500" b="1" dirty="0">
                  <a:solidFill>
                    <a:srgbClr val="000000"/>
                  </a:solidFill>
                </a:rPr>
                <a:t>Week</a:t>
              </a:r>
              <a:endParaRPr lang="en-US" sz="1800" b="1" dirty="0"/>
            </a:p>
          </p:txBody>
        </p:sp>
        <p:sp>
          <p:nvSpPr>
            <p:cNvPr id="33859" name="Rectangle 67"/>
            <p:cNvSpPr>
              <a:spLocks noChangeArrowheads="1"/>
            </p:cNvSpPr>
            <p:nvPr/>
          </p:nvSpPr>
          <p:spPr bwMode="auto">
            <a:xfrm rot="-5400000">
              <a:off x="-839078" y="3216656"/>
              <a:ext cx="2603378" cy="228600"/>
            </a:xfrm>
            <a:prstGeom prst="rect">
              <a:avLst/>
            </a:prstGeom>
            <a:noFill/>
            <a:ln w="9525">
              <a:noFill/>
              <a:miter lim="800000"/>
              <a:headEnd/>
              <a:tailEnd/>
            </a:ln>
          </p:spPr>
          <p:txBody>
            <a:bodyPr wrap="square" lIns="0" tIns="0" rIns="0" bIns="0">
              <a:spAutoFit/>
            </a:bodyPr>
            <a:lstStyle/>
            <a:p>
              <a:pPr algn="ctr">
                <a:spcBef>
                  <a:spcPct val="0"/>
                </a:spcBef>
              </a:pPr>
              <a:r>
                <a:rPr lang="en-US" sz="1500" b="1" dirty="0">
                  <a:solidFill>
                    <a:srgbClr val="000000"/>
                  </a:solidFill>
                </a:rPr>
                <a:t>Number of Incident Reports</a:t>
              </a:r>
              <a:endParaRPr lang="en-US" sz="1800" b="1" dirty="0"/>
            </a:p>
          </p:txBody>
        </p:sp>
        <p:sp>
          <p:nvSpPr>
            <p:cNvPr id="33860" name="Rectangle 68"/>
            <p:cNvSpPr>
              <a:spLocks noChangeArrowheads="1"/>
            </p:cNvSpPr>
            <p:nvPr/>
          </p:nvSpPr>
          <p:spPr bwMode="auto">
            <a:xfrm>
              <a:off x="6213251" y="3946844"/>
              <a:ext cx="1910715" cy="647700"/>
            </a:xfrm>
            <a:prstGeom prst="rect">
              <a:avLst/>
            </a:prstGeom>
            <a:solidFill>
              <a:srgbClr val="FFFFFF"/>
            </a:solidFill>
            <a:ln w="0">
              <a:solidFill>
                <a:srgbClr val="000000"/>
              </a:solidFill>
              <a:miter lim="800000"/>
              <a:headEnd/>
              <a:tailEnd/>
            </a:ln>
          </p:spPr>
          <p:txBody>
            <a:bodyPr/>
            <a:lstStyle/>
            <a:p>
              <a:endParaRPr lang="en-US" dirty="0"/>
            </a:p>
          </p:txBody>
        </p:sp>
        <p:sp>
          <p:nvSpPr>
            <p:cNvPr id="33861" name="Rectangle 69"/>
            <p:cNvSpPr>
              <a:spLocks noChangeArrowheads="1"/>
            </p:cNvSpPr>
            <p:nvPr/>
          </p:nvSpPr>
          <p:spPr bwMode="auto">
            <a:xfrm>
              <a:off x="7103839" y="3996057"/>
              <a:ext cx="341440" cy="230832"/>
            </a:xfrm>
            <a:prstGeom prst="rect">
              <a:avLst/>
            </a:prstGeom>
            <a:noFill/>
            <a:ln w="9525">
              <a:noFill/>
              <a:miter lim="800000"/>
              <a:headEnd/>
              <a:tailEnd/>
            </a:ln>
          </p:spPr>
          <p:txBody>
            <a:bodyPr wrap="none" lIns="0" tIns="0" rIns="0" bIns="0">
              <a:spAutoFit/>
            </a:bodyPr>
            <a:lstStyle/>
            <a:p>
              <a:pPr>
                <a:spcBef>
                  <a:spcPct val="0"/>
                </a:spcBef>
              </a:pPr>
              <a:r>
                <a:rPr lang="en-US" sz="1500" dirty="0" smtClean="0">
                  <a:solidFill>
                    <a:srgbClr val="000000"/>
                  </a:solidFill>
                </a:rPr>
                <a:t> </a:t>
              </a:r>
              <a:r>
                <a:rPr lang="en-US" sz="1500" dirty="0">
                  <a:solidFill>
                    <a:srgbClr val="000000"/>
                  </a:solidFill>
                </a:rPr>
                <a:t>IRs</a:t>
              </a:r>
              <a:endParaRPr lang="en-US" sz="1800" b="1" dirty="0"/>
            </a:p>
          </p:txBody>
        </p:sp>
        <p:sp>
          <p:nvSpPr>
            <p:cNvPr id="33862" name="Line 70"/>
            <p:cNvSpPr>
              <a:spLocks noChangeShapeType="1"/>
            </p:cNvSpPr>
            <p:nvPr/>
          </p:nvSpPr>
          <p:spPr bwMode="auto">
            <a:xfrm flipV="1">
              <a:off x="6356126" y="4375469"/>
              <a:ext cx="648000" cy="0"/>
            </a:xfrm>
            <a:prstGeom prst="line">
              <a:avLst/>
            </a:prstGeom>
            <a:noFill/>
            <a:ln w="38100">
              <a:solidFill>
                <a:srgbClr val="0000CC"/>
              </a:solidFill>
              <a:prstDash val="dash"/>
              <a:round/>
              <a:headEnd/>
              <a:tailEnd/>
            </a:ln>
          </p:spPr>
          <p:txBody>
            <a:bodyPr/>
            <a:lstStyle/>
            <a:p>
              <a:endParaRPr lang="en-GB" dirty="0"/>
            </a:p>
          </p:txBody>
        </p:sp>
        <p:sp>
          <p:nvSpPr>
            <p:cNvPr id="33863" name="Rectangle 71"/>
            <p:cNvSpPr>
              <a:spLocks noChangeArrowheads="1"/>
            </p:cNvSpPr>
            <p:nvPr/>
          </p:nvSpPr>
          <p:spPr bwMode="auto">
            <a:xfrm>
              <a:off x="7103839" y="4261169"/>
              <a:ext cx="1206500" cy="228600"/>
            </a:xfrm>
            <a:prstGeom prst="rect">
              <a:avLst/>
            </a:prstGeom>
            <a:noFill/>
            <a:ln w="9525">
              <a:noFill/>
              <a:miter lim="800000"/>
              <a:headEnd/>
              <a:tailEnd/>
            </a:ln>
          </p:spPr>
          <p:txBody>
            <a:bodyPr lIns="0" tIns="0" rIns="0" bIns="0">
              <a:spAutoFit/>
            </a:bodyPr>
            <a:lstStyle/>
            <a:p>
              <a:pPr>
                <a:spcBef>
                  <a:spcPct val="0"/>
                </a:spcBef>
              </a:pPr>
              <a:r>
                <a:rPr lang="en-US" sz="1500" dirty="0" smtClean="0">
                  <a:solidFill>
                    <a:srgbClr val="000000"/>
                  </a:solidFill>
                </a:rPr>
                <a:t>Closed </a:t>
              </a:r>
              <a:r>
                <a:rPr lang="en-US" sz="1500" dirty="0">
                  <a:solidFill>
                    <a:srgbClr val="000000"/>
                  </a:solidFill>
                </a:rPr>
                <a:t>IRs</a:t>
              </a:r>
              <a:endParaRPr lang="en-US" sz="1800" b="1" dirty="0"/>
            </a:p>
          </p:txBody>
        </p:sp>
        <p:sp>
          <p:nvSpPr>
            <p:cNvPr id="33864" name="Line 72"/>
            <p:cNvSpPr>
              <a:spLocks noChangeShapeType="1"/>
            </p:cNvSpPr>
            <p:nvPr/>
          </p:nvSpPr>
          <p:spPr bwMode="auto">
            <a:xfrm>
              <a:off x="6356126" y="4111473"/>
              <a:ext cx="648000" cy="0"/>
            </a:xfrm>
            <a:prstGeom prst="line">
              <a:avLst/>
            </a:prstGeom>
            <a:noFill/>
            <a:ln w="38100">
              <a:solidFill>
                <a:srgbClr val="FF0000"/>
              </a:solidFill>
              <a:round/>
              <a:headEnd/>
              <a:tailEnd/>
            </a:ln>
          </p:spPr>
          <p:txBody>
            <a:bodyPr/>
            <a:lstStyle/>
            <a:p>
              <a:endParaRPr lang="en-GB"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sz="quarter" idx="15"/>
          </p:nvPr>
        </p:nvSpPr>
        <p:spPr/>
        <p:txBody>
          <a:bodyPr/>
          <a:lstStyle/>
          <a:p>
            <a:r>
              <a:rPr lang="en-GB" dirty="0" smtClean="0"/>
              <a:t>Take guiding or corrective actions to get back on track, based on metrics gathered</a:t>
            </a:r>
          </a:p>
          <a:p>
            <a:pPr lvl="1"/>
            <a:r>
              <a:rPr lang="en-GB" dirty="0" smtClean="0"/>
              <a:t>Re-prioritise testing activities</a:t>
            </a:r>
          </a:p>
          <a:p>
            <a:pPr lvl="2"/>
            <a:r>
              <a:rPr lang="en-GB" dirty="0" smtClean="0"/>
              <a:t>e.g. Focus testing on high-risk objectives</a:t>
            </a:r>
          </a:p>
          <a:p>
            <a:pPr lvl="1"/>
            <a:r>
              <a:rPr lang="en-GB" dirty="0" smtClean="0"/>
              <a:t>Change test schedule</a:t>
            </a:r>
          </a:p>
          <a:p>
            <a:pPr lvl="2"/>
            <a:r>
              <a:rPr lang="en-GB" dirty="0"/>
              <a:t>e</a:t>
            </a:r>
            <a:r>
              <a:rPr lang="en-GB" dirty="0" smtClean="0"/>
              <a:t>.g. Allocate more testing time if possible within project timetable</a:t>
            </a:r>
          </a:p>
          <a:p>
            <a:pPr lvl="1"/>
            <a:r>
              <a:rPr lang="en-GB" dirty="0" smtClean="0"/>
              <a:t>Re-assign resources</a:t>
            </a:r>
          </a:p>
          <a:p>
            <a:pPr lvl="2"/>
            <a:r>
              <a:rPr lang="en-GB" dirty="0" smtClean="0"/>
              <a:t>e.g. </a:t>
            </a:r>
            <a:r>
              <a:rPr lang="en-GB" dirty="0"/>
              <a:t>A</a:t>
            </a:r>
            <a:r>
              <a:rPr lang="en-GB" dirty="0" smtClean="0"/>
              <a:t>ssign more testers or more developers working on fixes</a:t>
            </a:r>
          </a:p>
          <a:p>
            <a:pPr lvl="1"/>
            <a:r>
              <a:rPr lang="en-GB" dirty="0" smtClean="0"/>
              <a:t>Set entry criteria for deliverables from developers</a:t>
            </a:r>
          </a:p>
          <a:p>
            <a:pPr lvl="2"/>
            <a:r>
              <a:rPr lang="en-GB" dirty="0" smtClean="0"/>
              <a:t>e.g. Set minimum quality levels at start of testing</a:t>
            </a:r>
          </a:p>
          <a:p>
            <a:pPr lvl="1"/>
            <a:r>
              <a:rPr lang="en-GB" dirty="0" smtClean="0"/>
              <a:t>Adjust exit criteria</a:t>
            </a:r>
          </a:p>
          <a:p>
            <a:pPr lvl="2"/>
            <a:r>
              <a:rPr lang="en-GB" dirty="0"/>
              <a:t>e</a:t>
            </a:r>
            <a:r>
              <a:rPr lang="en-GB" dirty="0" smtClean="0"/>
              <a:t>.g. Re-assess acceptable quality measures</a:t>
            </a:r>
          </a:p>
        </p:txBody>
      </p:sp>
      <p:sp>
        <p:nvSpPr>
          <p:cNvPr id="34818" name="Rectangle 5"/>
          <p:cNvSpPr>
            <a:spLocks noGrp="1" noChangeArrowheads="1"/>
          </p:cNvSpPr>
          <p:nvPr>
            <p:ph type="title"/>
          </p:nvPr>
        </p:nvSpPr>
        <p:spPr/>
        <p:txBody>
          <a:bodyPr/>
          <a:lstStyle/>
          <a:p>
            <a:r>
              <a:rPr lang="en-GB" dirty="0" smtClean="0"/>
              <a:t>Test Control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sz="quarter" idx="15"/>
          </p:nvPr>
        </p:nvSpPr>
        <p:spPr/>
        <p:txBody>
          <a:bodyPr/>
          <a:lstStyle/>
          <a:p>
            <a:r>
              <a:rPr lang="en-GB" dirty="0" smtClean="0"/>
              <a:t>Summarise information about test activities during test phase, e.g.</a:t>
            </a:r>
          </a:p>
          <a:p>
            <a:pPr lvl="1"/>
            <a:r>
              <a:rPr lang="en-GB" dirty="0" smtClean="0"/>
              <a:t>What testing occurred</a:t>
            </a:r>
          </a:p>
          <a:p>
            <a:pPr lvl="1"/>
            <a:r>
              <a:rPr lang="en-GB" dirty="0" smtClean="0"/>
              <a:t>Statistics on tests run/passed/failed, incidents raised/fixed</a:t>
            </a:r>
          </a:p>
          <a:p>
            <a:pPr lvl="1"/>
            <a:r>
              <a:rPr lang="en-GB" dirty="0" smtClean="0"/>
              <a:t>Dates exit criteria were met</a:t>
            </a:r>
            <a:br>
              <a:rPr lang="en-GB" dirty="0" smtClean="0"/>
            </a:br>
            <a:endParaRPr lang="en-GB" dirty="0" smtClean="0"/>
          </a:p>
          <a:p>
            <a:r>
              <a:rPr lang="en-GB" dirty="0" smtClean="0"/>
              <a:t>Analyse data and metrics to support recommendations and decisions about future actions, e.g.</a:t>
            </a:r>
          </a:p>
          <a:p>
            <a:pPr lvl="1"/>
            <a:r>
              <a:rPr lang="en-GB" dirty="0" smtClean="0"/>
              <a:t> Assessment of defects remaining</a:t>
            </a:r>
          </a:p>
          <a:p>
            <a:pPr lvl="1"/>
            <a:r>
              <a:rPr lang="en-GB" dirty="0" smtClean="0"/>
              <a:t> Economic benefit of continued testing</a:t>
            </a:r>
          </a:p>
          <a:p>
            <a:pPr lvl="1"/>
            <a:r>
              <a:rPr lang="en-GB" dirty="0" smtClean="0"/>
              <a:t> Outstanding risks</a:t>
            </a:r>
          </a:p>
          <a:p>
            <a:pPr lvl="1"/>
            <a:r>
              <a:rPr lang="en-GB" dirty="0" smtClean="0"/>
              <a:t> Level of confidence in tested software</a:t>
            </a:r>
          </a:p>
          <a:p>
            <a:pPr lvl="1"/>
            <a:r>
              <a:rPr lang="en-GB" dirty="0" smtClean="0"/>
              <a:t> Effectiveness of objectives, approach and tests</a:t>
            </a:r>
          </a:p>
          <a:p>
            <a:endParaRPr lang="en-GB" dirty="0" smtClean="0"/>
          </a:p>
        </p:txBody>
      </p:sp>
      <p:sp>
        <p:nvSpPr>
          <p:cNvPr id="35842" name="Rectangle 5"/>
          <p:cNvSpPr>
            <a:spLocks noGrp="1" noChangeArrowheads="1"/>
          </p:cNvSpPr>
          <p:nvPr>
            <p:ph type="title"/>
          </p:nvPr>
        </p:nvSpPr>
        <p:spPr/>
        <p:txBody>
          <a:bodyPr/>
          <a:lstStyle/>
          <a:p>
            <a:r>
              <a:rPr lang="en-GB" dirty="0" smtClean="0"/>
              <a:t>Objectives of Test Reporting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sz="quarter" idx="15"/>
          </p:nvPr>
        </p:nvSpPr>
        <p:spPr>
          <a:xfrm>
            <a:off x="180000" y="1080000"/>
            <a:ext cx="8820000" cy="5663700"/>
          </a:xfrm>
        </p:spPr>
        <p:txBody>
          <a:bodyPr>
            <a:normAutofit/>
          </a:bodyPr>
          <a:lstStyle/>
          <a:p>
            <a:r>
              <a:rPr lang="en-GB" dirty="0" smtClean="0"/>
              <a:t>Summary </a:t>
            </a:r>
          </a:p>
          <a:p>
            <a:pPr lvl="1"/>
            <a:r>
              <a:rPr lang="en-GB" dirty="0" smtClean="0"/>
              <a:t>Software versions and hardware environment</a:t>
            </a:r>
          </a:p>
          <a:p>
            <a:pPr lvl="1"/>
            <a:r>
              <a:rPr lang="en-GB" dirty="0" smtClean="0"/>
              <a:t>Refer to test plan, logs and incident reports </a:t>
            </a:r>
          </a:p>
          <a:p>
            <a:r>
              <a:rPr lang="en-GB" dirty="0" smtClean="0"/>
              <a:t>Variances </a:t>
            </a:r>
          </a:p>
          <a:p>
            <a:pPr lvl="1"/>
            <a:r>
              <a:rPr lang="en-GB" dirty="0" smtClean="0"/>
              <a:t>Changes from test plan, designs or procedures</a:t>
            </a:r>
          </a:p>
          <a:p>
            <a:r>
              <a:rPr lang="en-GB" dirty="0" smtClean="0"/>
              <a:t>Comprehensiveness assessment </a:t>
            </a:r>
          </a:p>
          <a:p>
            <a:pPr lvl="1"/>
            <a:r>
              <a:rPr lang="en-GB" dirty="0" smtClean="0"/>
              <a:t>Features not tested, with reasons</a:t>
            </a:r>
          </a:p>
          <a:p>
            <a:r>
              <a:rPr lang="en-GB" dirty="0" smtClean="0"/>
              <a:t>Summary of results </a:t>
            </a:r>
          </a:p>
          <a:p>
            <a:pPr lvl="1"/>
            <a:r>
              <a:rPr lang="en-GB" dirty="0" smtClean="0"/>
              <a:t>Description of incidents, list of fixes and outstanding incidents</a:t>
            </a:r>
          </a:p>
          <a:p>
            <a:r>
              <a:rPr lang="en-GB" dirty="0" smtClean="0"/>
              <a:t>Evaluation </a:t>
            </a:r>
          </a:p>
          <a:p>
            <a:pPr lvl="1"/>
            <a:r>
              <a:rPr lang="en-GB" dirty="0" smtClean="0"/>
              <a:t>Estimate of the software quality, reliability and failure risk</a:t>
            </a:r>
          </a:p>
          <a:p>
            <a:r>
              <a:rPr lang="en-GB" dirty="0" smtClean="0"/>
              <a:t>Summary of activities</a:t>
            </a:r>
          </a:p>
          <a:p>
            <a:pPr lvl="1"/>
            <a:r>
              <a:rPr lang="en-GB" dirty="0" smtClean="0"/>
              <a:t>Effort and elapsed time categorised</a:t>
            </a:r>
          </a:p>
          <a:p>
            <a:pPr lvl="1"/>
            <a:r>
              <a:rPr lang="en-GB" dirty="0" smtClean="0"/>
              <a:t>Dates exit criteria were met</a:t>
            </a:r>
          </a:p>
        </p:txBody>
      </p:sp>
      <p:sp>
        <p:nvSpPr>
          <p:cNvPr id="36866" name="Rectangle 2"/>
          <p:cNvSpPr>
            <a:spLocks noGrp="1" noChangeArrowheads="1"/>
          </p:cNvSpPr>
          <p:nvPr>
            <p:ph type="title"/>
          </p:nvPr>
        </p:nvSpPr>
        <p:spPr/>
        <p:txBody>
          <a:bodyPr/>
          <a:lstStyle/>
          <a:p>
            <a:r>
              <a:rPr lang="en-GB" dirty="0" smtClean="0"/>
              <a:t>Outline of IEEE Std 829-1998 Test Summary Report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8"/>
          <p:cNvSpPr>
            <a:spLocks noGrp="1" noChangeArrowheads="1"/>
          </p:cNvSpPr>
          <p:nvPr>
            <p:ph type="body" sz="quarter" idx="15"/>
          </p:nvPr>
        </p:nvSpPr>
        <p:spPr/>
        <p:txBody>
          <a:bodyPr/>
          <a:lstStyle/>
          <a:p>
            <a:pPr marL="0" indent="0">
              <a:buNone/>
            </a:pPr>
            <a:r>
              <a:rPr lang="en-GB" dirty="0" smtClean="0"/>
              <a:t>Learning Objective:</a:t>
            </a:r>
            <a:br>
              <a:rPr lang="en-GB" dirty="0" smtClean="0"/>
            </a:br>
            <a:endParaRPr lang="en-GB" dirty="0" smtClean="0"/>
          </a:p>
          <a:p>
            <a:r>
              <a:rPr lang="en-GB" dirty="0" smtClean="0"/>
              <a:t>Summarise how configuration management supports testing (K2)</a:t>
            </a:r>
          </a:p>
          <a:p>
            <a:endParaRPr lang="en-GB" dirty="0" smtClean="0"/>
          </a:p>
        </p:txBody>
      </p:sp>
      <p:sp>
        <p:nvSpPr>
          <p:cNvPr id="37890" name="Rectangle 7"/>
          <p:cNvSpPr>
            <a:spLocks noGrp="1" noChangeArrowheads="1"/>
          </p:cNvSpPr>
          <p:nvPr>
            <p:ph type="title"/>
          </p:nvPr>
        </p:nvSpPr>
        <p:spPr/>
        <p:txBody>
          <a:bodyPr/>
          <a:lstStyle/>
          <a:p>
            <a:r>
              <a:rPr lang="en-GB" dirty="0" smtClean="0"/>
              <a:t>5.4 Configuration Management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body" sz="quarter" idx="15"/>
          </p:nvPr>
        </p:nvSpPr>
        <p:spPr/>
        <p:txBody>
          <a:bodyPr/>
          <a:lstStyle/>
          <a:p>
            <a:r>
              <a:rPr lang="en-GB" dirty="0" smtClean="0"/>
              <a:t>Aim is to establish </a:t>
            </a:r>
            <a:r>
              <a:rPr lang="en-GB" dirty="0"/>
              <a:t>and maintain the integrity of the products of the </a:t>
            </a:r>
            <a:r>
              <a:rPr lang="en-GB" dirty="0" smtClean="0"/>
              <a:t>system </a:t>
            </a:r>
            <a:r>
              <a:rPr lang="en-GB" dirty="0"/>
              <a:t>through the project and product life </a:t>
            </a:r>
            <a:r>
              <a:rPr lang="en-GB" dirty="0" smtClean="0"/>
              <a:t>cycle</a:t>
            </a:r>
            <a:br>
              <a:rPr lang="en-GB" dirty="0" smtClean="0"/>
            </a:br>
            <a:endParaRPr lang="en-GB" dirty="0" smtClean="0"/>
          </a:p>
          <a:p>
            <a:r>
              <a:rPr lang="en-GB" dirty="0" smtClean="0"/>
              <a:t>Configuration Management can support testing by ensuring that:</a:t>
            </a:r>
          </a:p>
          <a:p>
            <a:pPr lvl="1"/>
            <a:r>
              <a:rPr lang="en-GB" dirty="0"/>
              <a:t>A</a:t>
            </a:r>
            <a:r>
              <a:rPr lang="en-GB" dirty="0" smtClean="0"/>
              <a:t>ll items of testware are</a:t>
            </a:r>
          </a:p>
          <a:p>
            <a:pPr lvl="2"/>
            <a:r>
              <a:rPr lang="en-GB" dirty="0" smtClean="0"/>
              <a:t>Uniquely identifiable</a:t>
            </a:r>
          </a:p>
          <a:p>
            <a:pPr lvl="2"/>
            <a:r>
              <a:rPr lang="en-GB" dirty="0" smtClean="0"/>
              <a:t>Version controlled</a:t>
            </a:r>
          </a:p>
          <a:p>
            <a:pPr lvl="2"/>
            <a:r>
              <a:rPr lang="en-GB" dirty="0" smtClean="0"/>
              <a:t>Tracked for changes</a:t>
            </a:r>
          </a:p>
          <a:p>
            <a:pPr lvl="2"/>
            <a:r>
              <a:rPr lang="en-GB" dirty="0" smtClean="0"/>
              <a:t>Related to each other </a:t>
            </a:r>
          </a:p>
          <a:p>
            <a:pPr lvl="2"/>
            <a:r>
              <a:rPr lang="en-GB" dirty="0" smtClean="0"/>
              <a:t>Related to development items </a:t>
            </a:r>
            <a:br>
              <a:rPr lang="en-GB" dirty="0" smtClean="0"/>
            </a:br>
            <a:endParaRPr lang="en-GB" dirty="0" smtClean="0"/>
          </a:p>
          <a:p>
            <a:pPr lvl="1"/>
            <a:r>
              <a:rPr lang="en-GB" dirty="0" smtClean="0"/>
              <a:t>All identified documents and software items are referenced unambiguously in test documentation</a:t>
            </a:r>
            <a:endParaRPr lang="en-GB" dirty="0"/>
          </a:p>
        </p:txBody>
      </p:sp>
      <p:sp>
        <p:nvSpPr>
          <p:cNvPr id="230402" name="Rectangle 2"/>
          <p:cNvSpPr>
            <a:spLocks noGrp="1" noChangeArrowheads="1"/>
          </p:cNvSpPr>
          <p:nvPr>
            <p:ph type="title"/>
          </p:nvPr>
        </p:nvSpPr>
        <p:spPr/>
        <p:txBody>
          <a:bodyPr/>
          <a:lstStyle/>
          <a:p>
            <a:r>
              <a:rPr lang="en-GB" dirty="0" smtClean="0"/>
              <a:t>Configuration Management</a:t>
            </a:r>
            <a:endParaRPr lang="en-GB"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sz="quarter" idx="15"/>
          </p:nvPr>
        </p:nvSpPr>
        <p:spPr/>
        <p:txBody>
          <a:bodyPr/>
          <a:lstStyle/>
          <a:p>
            <a:pPr marL="0" indent="0">
              <a:buNone/>
            </a:pPr>
            <a:r>
              <a:rPr lang="en-GB" dirty="0" smtClean="0"/>
              <a:t>Learning Objectives:</a:t>
            </a:r>
            <a:br>
              <a:rPr lang="en-GB" dirty="0" smtClean="0"/>
            </a:br>
            <a:endParaRPr lang="en-GB" dirty="0" smtClean="0"/>
          </a:p>
          <a:p>
            <a:r>
              <a:rPr lang="en-GB" dirty="0" smtClean="0"/>
              <a:t>Describe a risk as a possible problem that would threaten the achievement of one or more stakeholders’ project objectives (K2)</a:t>
            </a:r>
            <a:br>
              <a:rPr lang="en-GB" dirty="0" smtClean="0"/>
            </a:br>
            <a:endParaRPr lang="en-GB" dirty="0" smtClean="0"/>
          </a:p>
          <a:p>
            <a:r>
              <a:rPr lang="en-GB" dirty="0" smtClean="0"/>
              <a:t>Remember that the level of risk is determined by likelihood (of happening) and impact (harm if it does happen) (K1)</a:t>
            </a:r>
            <a:br>
              <a:rPr lang="en-GB" dirty="0" smtClean="0"/>
            </a:br>
            <a:endParaRPr lang="en-GB" dirty="0" smtClean="0"/>
          </a:p>
          <a:p>
            <a:r>
              <a:rPr lang="en-GB" dirty="0" smtClean="0"/>
              <a:t>Distinguish between the project and product risks (K2)</a:t>
            </a:r>
            <a:br>
              <a:rPr lang="en-GB" dirty="0" smtClean="0"/>
            </a:br>
            <a:endParaRPr lang="en-GB" dirty="0" smtClean="0"/>
          </a:p>
          <a:p>
            <a:r>
              <a:rPr lang="en-GB" dirty="0" smtClean="0"/>
              <a:t>Recognise typical product and project risks (K1)</a:t>
            </a:r>
            <a:br>
              <a:rPr lang="en-GB" dirty="0" smtClean="0"/>
            </a:br>
            <a:endParaRPr lang="en-GB" dirty="0" smtClean="0"/>
          </a:p>
          <a:p>
            <a:r>
              <a:rPr lang="en-GB" dirty="0" smtClean="0"/>
              <a:t>Describe, using examples, how risk analysis and risk management may be used for test planning (K2)</a:t>
            </a:r>
          </a:p>
        </p:txBody>
      </p:sp>
      <p:sp>
        <p:nvSpPr>
          <p:cNvPr id="40962" name="Rectangle 5"/>
          <p:cNvSpPr>
            <a:spLocks noGrp="1" noChangeArrowheads="1"/>
          </p:cNvSpPr>
          <p:nvPr>
            <p:ph type="title"/>
          </p:nvPr>
        </p:nvSpPr>
        <p:spPr/>
        <p:txBody>
          <a:bodyPr/>
          <a:lstStyle/>
          <a:p>
            <a:r>
              <a:rPr lang="en-GB" dirty="0" smtClean="0"/>
              <a:t>5.5 Risk and Testing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sz="quarter" idx="15"/>
          </p:nvPr>
        </p:nvSpPr>
        <p:spPr/>
        <p:txBody>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dirty="0" smtClean="0"/>
              <a:t>A risk is a specific issue which could cause potential problems</a:t>
            </a:r>
            <a:br>
              <a:rPr lang="en-GB" dirty="0" smtClean="0"/>
            </a:br>
            <a:endParaRPr lang="en-GB" dirty="0" smtClean="0"/>
          </a:p>
          <a:p>
            <a:r>
              <a:rPr lang="en-GB" dirty="0" smtClean="0"/>
              <a:t>The level of risk is determined by</a:t>
            </a:r>
          </a:p>
          <a:p>
            <a:pPr lvl="1"/>
            <a:r>
              <a:rPr lang="en-GB" dirty="0" smtClean="0"/>
              <a:t>Likelihood (the probability of it occurring) </a:t>
            </a:r>
          </a:p>
          <a:p>
            <a:pPr lvl="1"/>
            <a:r>
              <a:rPr lang="en-GB" dirty="0" smtClean="0"/>
              <a:t>Impact (the harm caused if it happens), such as:</a:t>
            </a:r>
          </a:p>
        </p:txBody>
      </p:sp>
      <p:sp>
        <p:nvSpPr>
          <p:cNvPr id="42000" name="Rectangle 16"/>
          <p:cNvSpPr>
            <a:spLocks noGrp="1" noChangeArrowheads="1"/>
          </p:cNvSpPr>
          <p:nvPr>
            <p:ph type="title"/>
          </p:nvPr>
        </p:nvSpPr>
        <p:spPr/>
        <p:txBody>
          <a:bodyPr/>
          <a:lstStyle/>
          <a:p>
            <a:r>
              <a:rPr lang="en-GB" dirty="0" smtClean="0"/>
              <a:t>What is Risk?</a:t>
            </a:r>
          </a:p>
        </p:txBody>
      </p:sp>
      <p:grpSp>
        <p:nvGrpSpPr>
          <p:cNvPr id="2" name="Group 1"/>
          <p:cNvGrpSpPr/>
          <p:nvPr/>
        </p:nvGrpSpPr>
        <p:grpSpPr>
          <a:xfrm>
            <a:off x="1250950" y="4310812"/>
            <a:ext cx="6872598" cy="2467061"/>
            <a:chOff x="1250950" y="3415462"/>
            <a:chExt cx="6872598" cy="2467061"/>
          </a:xfrm>
        </p:grpSpPr>
        <p:sp>
          <p:nvSpPr>
            <p:cNvPr id="41988" name="Rectangle 4"/>
            <p:cNvSpPr>
              <a:spLocks noChangeArrowheads="1"/>
            </p:cNvSpPr>
            <p:nvPr/>
          </p:nvSpPr>
          <p:spPr bwMode="auto">
            <a:xfrm>
              <a:off x="1250950" y="4007599"/>
              <a:ext cx="1186222" cy="369974"/>
            </a:xfrm>
            <a:prstGeom prst="rect">
              <a:avLst/>
            </a:prstGeom>
            <a:noFill/>
            <a:ln w="9525">
              <a:noFill/>
              <a:miter lim="800000"/>
              <a:headEnd/>
              <a:tailEnd/>
            </a:ln>
          </p:spPr>
          <p:txBody>
            <a:bodyPr wrap="none" lIns="92075" tIns="46038" rIns="92075" bIns="46038">
              <a:spAutoFit/>
            </a:bodyPr>
            <a:lstStyle/>
            <a:p>
              <a:pPr>
                <a:spcBef>
                  <a:spcPct val="0"/>
                </a:spcBef>
              </a:pPr>
              <a:r>
                <a:rPr lang="en-GB" sz="1800" b="1" dirty="0">
                  <a:solidFill>
                    <a:srgbClr val="134183"/>
                  </a:solidFill>
                </a:rPr>
                <a:t>Financial</a:t>
              </a:r>
            </a:p>
          </p:txBody>
        </p:sp>
        <p:sp>
          <p:nvSpPr>
            <p:cNvPr id="41989" name="Rectangle 5"/>
            <p:cNvSpPr>
              <a:spLocks noChangeArrowheads="1"/>
            </p:cNvSpPr>
            <p:nvPr/>
          </p:nvSpPr>
          <p:spPr bwMode="auto">
            <a:xfrm>
              <a:off x="2098675" y="4741024"/>
              <a:ext cx="1019510" cy="369974"/>
            </a:xfrm>
            <a:prstGeom prst="rect">
              <a:avLst/>
            </a:prstGeom>
            <a:noFill/>
            <a:ln w="9525">
              <a:noFill/>
              <a:miter lim="800000"/>
              <a:headEnd/>
              <a:tailEnd/>
            </a:ln>
          </p:spPr>
          <p:txBody>
            <a:bodyPr wrap="none" lIns="92075" tIns="46038" rIns="92075" bIns="46038">
              <a:spAutoFit/>
            </a:bodyPr>
            <a:lstStyle/>
            <a:p>
              <a:pPr>
                <a:spcBef>
                  <a:spcPct val="0"/>
                </a:spcBef>
              </a:pPr>
              <a:r>
                <a:rPr lang="en-GB" sz="1800" b="1" dirty="0">
                  <a:solidFill>
                    <a:srgbClr val="134183"/>
                  </a:solidFill>
                </a:rPr>
                <a:t>Rework</a:t>
              </a:r>
            </a:p>
          </p:txBody>
        </p:sp>
        <p:sp>
          <p:nvSpPr>
            <p:cNvPr id="41990" name="Rectangle 6"/>
            <p:cNvSpPr>
              <a:spLocks noChangeArrowheads="1"/>
            </p:cNvSpPr>
            <p:nvPr/>
          </p:nvSpPr>
          <p:spPr bwMode="auto">
            <a:xfrm>
              <a:off x="2527300" y="5436349"/>
              <a:ext cx="1930016" cy="369974"/>
            </a:xfrm>
            <a:prstGeom prst="rect">
              <a:avLst/>
            </a:prstGeom>
            <a:noFill/>
            <a:ln w="9525">
              <a:noFill/>
              <a:miter lim="800000"/>
              <a:headEnd/>
              <a:tailEnd/>
            </a:ln>
          </p:spPr>
          <p:txBody>
            <a:bodyPr wrap="none" lIns="92075" tIns="46038" rIns="92075" bIns="46038">
              <a:spAutoFit/>
            </a:bodyPr>
            <a:lstStyle/>
            <a:p>
              <a:pPr>
                <a:spcBef>
                  <a:spcPct val="0"/>
                </a:spcBef>
              </a:pPr>
              <a:r>
                <a:rPr lang="en-GB" sz="1800" b="1" dirty="0">
                  <a:solidFill>
                    <a:srgbClr val="134183"/>
                  </a:solidFill>
                </a:rPr>
                <a:t>Embarrassment</a:t>
              </a:r>
            </a:p>
          </p:txBody>
        </p:sp>
        <p:sp>
          <p:nvSpPr>
            <p:cNvPr id="41991" name="Rectangle 7"/>
            <p:cNvSpPr>
              <a:spLocks noChangeArrowheads="1"/>
            </p:cNvSpPr>
            <p:nvPr/>
          </p:nvSpPr>
          <p:spPr bwMode="auto">
            <a:xfrm>
              <a:off x="5651500" y="5512549"/>
              <a:ext cx="788677" cy="369974"/>
            </a:xfrm>
            <a:prstGeom prst="rect">
              <a:avLst/>
            </a:prstGeom>
            <a:noFill/>
            <a:ln w="9525">
              <a:noFill/>
              <a:miter lim="800000"/>
              <a:headEnd/>
              <a:tailEnd/>
            </a:ln>
          </p:spPr>
          <p:txBody>
            <a:bodyPr wrap="none" lIns="92075" tIns="46038" rIns="92075" bIns="46038">
              <a:spAutoFit/>
            </a:bodyPr>
            <a:lstStyle/>
            <a:p>
              <a:pPr>
                <a:spcBef>
                  <a:spcPct val="0"/>
                </a:spcBef>
              </a:pPr>
              <a:r>
                <a:rPr lang="en-GB" sz="1800" b="1" dirty="0">
                  <a:solidFill>
                    <a:srgbClr val="134183"/>
                  </a:solidFill>
                </a:rPr>
                <a:t>Legal</a:t>
              </a:r>
            </a:p>
          </p:txBody>
        </p:sp>
        <p:sp>
          <p:nvSpPr>
            <p:cNvPr id="41992" name="Rectangle 8"/>
            <p:cNvSpPr>
              <a:spLocks noChangeArrowheads="1"/>
            </p:cNvSpPr>
            <p:nvPr/>
          </p:nvSpPr>
          <p:spPr bwMode="auto">
            <a:xfrm>
              <a:off x="6556375" y="4721974"/>
              <a:ext cx="878446" cy="369974"/>
            </a:xfrm>
            <a:prstGeom prst="rect">
              <a:avLst/>
            </a:prstGeom>
            <a:noFill/>
            <a:ln w="9525">
              <a:noFill/>
              <a:miter lim="800000"/>
              <a:headEnd/>
              <a:tailEnd/>
            </a:ln>
          </p:spPr>
          <p:txBody>
            <a:bodyPr wrap="none" lIns="92075" tIns="46038" rIns="92075" bIns="46038">
              <a:spAutoFit/>
            </a:bodyPr>
            <a:lstStyle/>
            <a:p>
              <a:pPr>
                <a:spcBef>
                  <a:spcPct val="0"/>
                </a:spcBef>
              </a:pPr>
              <a:r>
                <a:rPr lang="en-GB" sz="1800" b="1" dirty="0">
                  <a:solidFill>
                    <a:srgbClr val="134183"/>
                  </a:solidFill>
                </a:rPr>
                <a:t>Safety</a:t>
              </a:r>
            </a:p>
          </p:txBody>
        </p:sp>
        <p:sp>
          <p:nvSpPr>
            <p:cNvPr id="41993" name="Rectangle 9"/>
            <p:cNvSpPr>
              <a:spLocks noChangeArrowheads="1"/>
            </p:cNvSpPr>
            <p:nvPr/>
          </p:nvSpPr>
          <p:spPr bwMode="auto">
            <a:xfrm>
              <a:off x="7270750" y="3883774"/>
              <a:ext cx="852798" cy="369974"/>
            </a:xfrm>
            <a:prstGeom prst="rect">
              <a:avLst/>
            </a:prstGeom>
            <a:noFill/>
            <a:ln w="9525">
              <a:noFill/>
              <a:miter lim="800000"/>
              <a:headEnd/>
              <a:tailEnd/>
            </a:ln>
          </p:spPr>
          <p:txBody>
            <a:bodyPr wrap="none" lIns="92075" tIns="46038" rIns="92075" bIns="46038">
              <a:spAutoFit/>
            </a:bodyPr>
            <a:lstStyle/>
            <a:p>
              <a:pPr>
                <a:spcBef>
                  <a:spcPct val="0"/>
                </a:spcBef>
              </a:pPr>
              <a:r>
                <a:rPr lang="en-GB" sz="1800" b="1" dirty="0">
                  <a:solidFill>
                    <a:srgbClr val="134183"/>
                  </a:solidFill>
                </a:rPr>
                <a:t>Image</a:t>
              </a:r>
            </a:p>
          </p:txBody>
        </p:sp>
        <p:sp>
          <p:nvSpPr>
            <p:cNvPr id="41994" name="Arc 10"/>
            <p:cNvSpPr>
              <a:spLocks/>
            </p:cNvSpPr>
            <p:nvPr/>
          </p:nvSpPr>
          <p:spPr bwMode="auto">
            <a:xfrm>
              <a:off x="1830388" y="3415462"/>
              <a:ext cx="1790700" cy="628650"/>
            </a:xfrm>
            <a:custGeom>
              <a:avLst/>
              <a:gdLst>
                <a:gd name="T0" fmla="*/ 0 w 21600"/>
                <a:gd name="T1" fmla="*/ 628650 h 21600"/>
                <a:gd name="T2" fmla="*/ 1789125 w 21600"/>
                <a:gd name="T3" fmla="*/ 0 h 21600"/>
                <a:gd name="T4" fmla="*/ 1790700 w 21600"/>
                <a:gd name="T5" fmla="*/ 6286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8"/>
                    <a:pt x="9659" y="10"/>
                    <a:pt x="21581" y="0"/>
                  </a:cubicBezTo>
                </a:path>
                <a:path w="21600" h="21600" stroke="0" extrusionOk="0">
                  <a:moveTo>
                    <a:pt x="0" y="21600"/>
                  </a:moveTo>
                  <a:cubicBezTo>
                    <a:pt x="0" y="9678"/>
                    <a:pt x="9659" y="10"/>
                    <a:pt x="21581" y="0"/>
                  </a:cubicBezTo>
                  <a:lnTo>
                    <a:pt x="21600" y="21600"/>
                  </a:lnTo>
                  <a:close/>
                </a:path>
              </a:pathLst>
            </a:custGeom>
            <a:noFill/>
            <a:ln w="25400" cap="rnd">
              <a:solidFill>
                <a:srgbClr val="6E0043"/>
              </a:solidFill>
              <a:round/>
              <a:headEnd type="none" w="sm" len="sm"/>
              <a:tailEnd type="none" w="sm" len="sm"/>
            </a:ln>
          </p:spPr>
          <p:txBody>
            <a:bodyPr wrap="none" anchor="ctr"/>
            <a:lstStyle/>
            <a:p>
              <a:endParaRPr lang="en-GB" dirty="0"/>
            </a:p>
          </p:txBody>
        </p:sp>
        <p:sp>
          <p:nvSpPr>
            <p:cNvPr id="41995" name="Arc 11"/>
            <p:cNvSpPr>
              <a:spLocks/>
            </p:cNvSpPr>
            <p:nvPr/>
          </p:nvSpPr>
          <p:spPr bwMode="auto">
            <a:xfrm>
              <a:off x="2611438" y="3415462"/>
              <a:ext cx="1047750" cy="1371600"/>
            </a:xfrm>
            <a:custGeom>
              <a:avLst/>
              <a:gdLst>
                <a:gd name="T0" fmla="*/ 0 w 21600"/>
                <a:gd name="T1" fmla="*/ 1371600 h 21600"/>
                <a:gd name="T2" fmla="*/ 1046149 w 21600"/>
                <a:gd name="T3" fmla="*/ 0 h 21600"/>
                <a:gd name="T4" fmla="*/ 1047750 w 21600"/>
                <a:gd name="T5" fmla="*/ 1371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3"/>
                    <a:pt x="9650" y="18"/>
                    <a:pt x="21567" y="0"/>
                  </a:cubicBezTo>
                </a:path>
                <a:path w="21600" h="21600" stroke="0" extrusionOk="0">
                  <a:moveTo>
                    <a:pt x="0" y="21600"/>
                  </a:moveTo>
                  <a:cubicBezTo>
                    <a:pt x="0" y="9683"/>
                    <a:pt x="9650" y="18"/>
                    <a:pt x="21567" y="0"/>
                  </a:cubicBezTo>
                  <a:lnTo>
                    <a:pt x="21600" y="21600"/>
                  </a:lnTo>
                  <a:close/>
                </a:path>
              </a:pathLst>
            </a:custGeom>
            <a:noFill/>
            <a:ln w="25400" cap="rnd">
              <a:solidFill>
                <a:srgbClr val="6E0043"/>
              </a:solidFill>
              <a:round/>
              <a:headEnd type="none" w="sm" len="sm"/>
              <a:tailEnd type="none" w="sm" len="sm"/>
            </a:ln>
          </p:spPr>
          <p:txBody>
            <a:bodyPr wrap="none" anchor="ctr"/>
            <a:lstStyle/>
            <a:p>
              <a:endParaRPr lang="en-GB" dirty="0"/>
            </a:p>
          </p:txBody>
        </p:sp>
        <p:sp>
          <p:nvSpPr>
            <p:cNvPr id="41996" name="Arc 12"/>
            <p:cNvSpPr>
              <a:spLocks/>
            </p:cNvSpPr>
            <p:nvPr/>
          </p:nvSpPr>
          <p:spPr bwMode="auto">
            <a:xfrm>
              <a:off x="3487738" y="3415462"/>
              <a:ext cx="152400" cy="2057400"/>
            </a:xfrm>
            <a:custGeom>
              <a:avLst/>
              <a:gdLst>
                <a:gd name="T0" fmla="*/ 0 w 21600"/>
                <a:gd name="T1" fmla="*/ 2057400 h 21599"/>
                <a:gd name="T2" fmla="*/ 150813 w 21600"/>
                <a:gd name="T3" fmla="*/ 0 h 21599"/>
                <a:gd name="T4" fmla="*/ 152400 w 21600"/>
                <a:gd name="T5" fmla="*/ 205740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57"/>
                    <a:pt x="9534" y="123"/>
                    <a:pt x="21375" y="0"/>
                  </a:cubicBezTo>
                </a:path>
                <a:path w="21600" h="21599" stroke="0" extrusionOk="0">
                  <a:moveTo>
                    <a:pt x="0" y="21599"/>
                  </a:moveTo>
                  <a:cubicBezTo>
                    <a:pt x="0" y="9757"/>
                    <a:pt x="9534" y="123"/>
                    <a:pt x="21375" y="0"/>
                  </a:cubicBezTo>
                  <a:lnTo>
                    <a:pt x="21600" y="21599"/>
                  </a:lnTo>
                  <a:close/>
                </a:path>
              </a:pathLst>
            </a:custGeom>
            <a:noFill/>
            <a:ln w="25400" cap="rnd">
              <a:solidFill>
                <a:srgbClr val="6E0043"/>
              </a:solidFill>
              <a:round/>
              <a:headEnd type="none" w="sm" len="sm"/>
              <a:tailEnd type="none" w="sm" len="sm"/>
            </a:ln>
          </p:spPr>
          <p:txBody>
            <a:bodyPr wrap="none" anchor="ctr"/>
            <a:lstStyle/>
            <a:p>
              <a:endParaRPr lang="en-GB" dirty="0"/>
            </a:p>
          </p:txBody>
        </p:sp>
        <p:sp>
          <p:nvSpPr>
            <p:cNvPr id="41997" name="Arc 13"/>
            <p:cNvSpPr>
              <a:spLocks/>
            </p:cNvSpPr>
            <p:nvPr/>
          </p:nvSpPr>
          <p:spPr bwMode="auto">
            <a:xfrm>
              <a:off x="3638550" y="3415462"/>
              <a:ext cx="2400300" cy="2133600"/>
            </a:xfrm>
            <a:custGeom>
              <a:avLst/>
              <a:gdLst>
                <a:gd name="T0" fmla="*/ 0 w 21600"/>
                <a:gd name="T1" fmla="*/ 0 h 21600"/>
                <a:gd name="T2" fmla="*/ 2400300 w 21600"/>
                <a:gd name="T3" fmla="*/ 2133600 h 21600"/>
                <a:gd name="T4" fmla="*/ 0 w 21600"/>
                <a:gd name="T5" fmla="*/ 2133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rgbClr val="6E0043"/>
              </a:solidFill>
              <a:round/>
              <a:headEnd type="none" w="sm" len="sm"/>
              <a:tailEnd type="none" w="sm" len="sm"/>
            </a:ln>
          </p:spPr>
          <p:txBody>
            <a:bodyPr wrap="none" anchor="ctr"/>
            <a:lstStyle/>
            <a:p>
              <a:endParaRPr lang="en-GB" dirty="0"/>
            </a:p>
          </p:txBody>
        </p:sp>
        <p:sp>
          <p:nvSpPr>
            <p:cNvPr id="41998" name="Arc 14"/>
            <p:cNvSpPr>
              <a:spLocks/>
            </p:cNvSpPr>
            <p:nvPr/>
          </p:nvSpPr>
          <p:spPr bwMode="auto">
            <a:xfrm>
              <a:off x="3619500" y="3415462"/>
              <a:ext cx="3371850" cy="1352550"/>
            </a:xfrm>
            <a:custGeom>
              <a:avLst/>
              <a:gdLst>
                <a:gd name="T0" fmla="*/ 0 w 21600"/>
                <a:gd name="T1" fmla="*/ 0 h 21600"/>
                <a:gd name="T2" fmla="*/ 3371850 w 21600"/>
                <a:gd name="T3" fmla="*/ 1352550 h 21600"/>
                <a:gd name="T4" fmla="*/ 0 w 21600"/>
                <a:gd name="T5" fmla="*/ 13525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rgbClr val="6E0043"/>
              </a:solidFill>
              <a:round/>
              <a:headEnd type="none" w="sm" len="sm"/>
              <a:tailEnd type="none" w="sm" len="sm"/>
            </a:ln>
          </p:spPr>
          <p:txBody>
            <a:bodyPr wrap="none" anchor="ctr"/>
            <a:lstStyle/>
            <a:p>
              <a:endParaRPr lang="en-GB" dirty="0"/>
            </a:p>
          </p:txBody>
        </p:sp>
        <p:sp>
          <p:nvSpPr>
            <p:cNvPr id="41999" name="Arc 15"/>
            <p:cNvSpPr>
              <a:spLocks/>
            </p:cNvSpPr>
            <p:nvPr/>
          </p:nvSpPr>
          <p:spPr bwMode="auto">
            <a:xfrm>
              <a:off x="3619500" y="3415462"/>
              <a:ext cx="4095750" cy="514350"/>
            </a:xfrm>
            <a:custGeom>
              <a:avLst/>
              <a:gdLst>
                <a:gd name="T0" fmla="*/ 0 w 21600"/>
                <a:gd name="T1" fmla="*/ 0 h 21600"/>
                <a:gd name="T2" fmla="*/ 4095750 w 21600"/>
                <a:gd name="T3" fmla="*/ 514350 h 21600"/>
                <a:gd name="T4" fmla="*/ 0 w 21600"/>
                <a:gd name="T5" fmla="*/ 5143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rgbClr val="6E0043"/>
              </a:solidFill>
              <a:round/>
              <a:headEnd type="none" w="sm" len="sm"/>
              <a:tailEnd type="none" w="sm" len="sm"/>
            </a:ln>
          </p:spPr>
          <p:txBody>
            <a:bodyPr wrap="none" anchor="ctr"/>
            <a:lstStyle/>
            <a:p>
              <a:endParaRPr lang="en-GB" dirty="0"/>
            </a:p>
          </p:txBody>
        </p:sp>
      </p:grpSp>
      <p:sp>
        <p:nvSpPr>
          <p:cNvPr id="17" name="AutoShape 2"/>
          <p:cNvSpPr>
            <a:spLocks noChangeArrowheads="1"/>
          </p:cNvSpPr>
          <p:nvPr/>
        </p:nvSpPr>
        <p:spPr bwMode="auto">
          <a:xfrm>
            <a:off x="674200" y="1088031"/>
            <a:ext cx="7642115" cy="1083669"/>
          </a:xfrm>
          <a:prstGeom prst="roundRect">
            <a:avLst>
              <a:gd name="adj" fmla="val 16639"/>
            </a:avLst>
          </a:prstGeom>
          <a:solidFill>
            <a:srgbClr val="FFFFFF"/>
          </a:solidFill>
          <a:ln w="28575">
            <a:solidFill>
              <a:srgbClr val="4F81BD"/>
            </a:solidFill>
            <a:round/>
            <a:headEnd/>
            <a:tailEnd/>
          </a:ln>
          <a:effectLst>
            <a:outerShdw dist="107763" dir="2700000" algn="ctr" rotWithShape="0">
              <a:srgbClr val="868686">
                <a:alpha val="50000"/>
              </a:srgbClr>
            </a:outerShdw>
          </a:effectLst>
        </p:spPr>
        <p:txBody>
          <a:bodyPr vert="horz" wrap="square" lIns="91440" tIns="72000" rIns="91440" bIns="45720" numCol="1" anchor="t" anchorCtr="0" compatLnSpc="1">
            <a:prstTxWarp prst="textNoShape">
              <a:avLst/>
            </a:prstTxWarp>
          </a:bodyPr>
          <a:lstStyle/>
          <a:p>
            <a:pPr>
              <a:lnSpc>
                <a:spcPts val="2100"/>
              </a:lnSpc>
              <a:spcBef>
                <a:spcPts val="600"/>
              </a:spcBef>
              <a:spcAft>
                <a:spcPts val="400"/>
              </a:spcAft>
            </a:pPr>
            <a:r>
              <a:rPr kumimoji="0" lang="en-GB" sz="4800" b="1" i="0" u="none" strike="noStrike" cap="none" normalizeH="0" baseline="-25000" dirty="0" smtClean="0">
                <a:ln>
                  <a:noFill/>
                </a:ln>
                <a:solidFill>
                  <a:srgbClr val="005AAB"/>
                </a:solidFill>
                <a:effectLst/>
                <a:latin typeface="Arial" pitchFamily="34" charset="0"/>
              </a:rPr>
              <a:t>“</a:t>
            </a:r>
            <a:r>
              <a:rPr lang="en-GB" sz="2000" dirty="0" smtClean="0"/>
              <a:t>A factor that could result in future negative consequences; usually expressed as impact and likelihood</a:t>
            </a:r>
            <a:r>
              <a:rPr kumimoji="0" lang="en-GB" sz="4800" b="1" i="0" u="none" strike="noStrike" cap="none" normalizeH="0" baseline="-25000" dirty="0" smtClean="0">
                <a:ln>
                  <a:noFill/>
                </a:ln>
                <a:solidFill>
                  <a:srgbClr val="005AAB"/>
                </a:solidFill>
                <a:effectLst/>
                <a:latin typeface="Arial" pitchFamily="34" charset="0"/>
              </a:rPr>
              <a:t>”</a:t>
            </a:r>
            <a:endParaRPr kumimoji="0" lang="en-GB" sz="1900" b="0" i="0" u="none" strike="noStrike" cap="none" normalizeH="0" baseline="0" dirty="0" smtClean="0">
              <a:ln>
                <a:noFill/>
              </a:ln>
              <a:solidFill>
                <a:srgbClr val="000000"/>
              </a:solidFill>
              <a:effectLst/>
              <a:latin typeface="Arial" pitchFamily="34" charset="0"/>
            </a:endParaRPr>
          </a:p>
          <a:p>
            <a:pPr lvl="0" eaLnBrk="1" hangingPunct="1">
              <a:spcBef>
                <a:spcPts val="0"/>
              </a:spcBef>
              <a:spcAft>
                <a:spcPts val="500"/>
              </a:spcAft>
            </a:pPr>
            <a:r>
              <a:rPr lang="en-GB" sz="1200" b="1" dirty="0" smtClean="0"/>
              <a:t>ISTQB</a:t>
            </a:r>
            <a:r>
              <a:rPr lang="en-GB" sz="1200" b="1" baseline="30000" dirty="0" smtClean="0"/>
              <a:t>®</a:t>
            </a:r>
            <a:r>
              <a:rPr lang="en-GB" sz="1200" b="1" baseline="-10000" dirty="0" smtClean="0"/>
              <a:t> </a:t>
            </a:r>
            <a:r>
              <a:rPr lang="en-GB" sz="1200" b="1" dirty="0" smtClean="0"/>
              <a:t>Glossary</a:t>
            </a:r>
            <a:endParaRPr kumimoji="0" lang="en-US" sz="12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sz="quarter" idx="15"/>
          </p:nvPr>
        </p:nvSpPr>
        <p:spPr/>
        <p:txBody>
          <a:bodyPr>
            <a:normAutofit lnSpcReduction="10000"/>
          </a:bodyPr>
          <a:lstStyle/>
          <a:p>
            <a:r>
              <a:rPr lang="en-GB" dirty="0" smtClean="0"/>
              <a:t>Risks which affect the project’s ability to deliver its objectives, e.g.</a:t>
            </a:r>
          </a:p>
          <a:p>
            <a:pPr lvl="1"/>
            <a:r>
              <a:rPr lang="en-GB" dirty="0" smtClean="0"/>
              <a:t>Technical issues</a:t>
            </a:r>
          </a:p>
          <a:p>
            <a:pPr lvl="2"/>
            <a:r>
              <a:rPr lang="en-GB" dirty="0" smtClean="0"/>
              <a:t>Problems in defining the right requirements</a:t>
            </a:r>
          </a:p>
          <a:p>
            <a:pPr lvl="2"/>
            <a:r>
              <a:rPr lang="en-GB" dirty="0" smtClean="0"/>
              <a:t>The extent that requirements can be met given existing constraints</a:t>
            </a:r>
          </a:p>
          <a:p>
            <a:pPr lvl="2"/>
            <a:r>
              <a:rPr lang="en-GB" dirty="0" smtClean="0"/>
              <a:t>Low quality of the design, code, test data and tests</a:t>
            </a:r>
          </a:p>
          <a:p>
            <a:pPr lvl="2"/>
            <a:r>
              <a:rPr lang="en-GB" dirty="0" smtClean="0"/>
              <a:t>Test environment not ready on time</a:t>
            </a:r>
          </a:p>
          <a:p>
            <a:pPr lvl="2"/>
            <a:r>
              <a:rPr lang="en-GB" b="0" dirty="0"/>
              <a:t>Late data </a:t>
            </a:r>
            <a:r>
              <a:rPr lang="en-GB" b="0" dirty="0" smtClean="0"/>
              <a:t>conversion or migration planning</a:t>
            </a:r>
            <a:endParaRPr lang="en-GB" dirty="0" smtClean="0"/>
          </a:p>
          <a:p>
            <a:pPr lvl="1"/>
            <a:r>
              <a:rPr lang="en-GB" dirty="0" smtClean="0"/>
              <a:t>Organisational factors</a:t>
            </a:r>
          </a:p>
          <a:p>
            <a:pPr lvl="2"/>
            <a:r>
              <a:rPr lang="en-GB" dirty="0" smtClean="0"/>
              <a:t>Skill, training and staff shortages</a:t>
            </a:r>
          </a:p>
          <a:p>
            <a:pPr lvl="2"/>
            <a:r>
              <a:rPr lang="en-GB" dirty="0" smtClean="0"/>
              <a:t>Personnel issues</a:t>
            </a:r>
          </a:p>
          <a:p>
            <a:pPr lvl="2"/>
            <a:r>
              <a:rPr lang="en-GB" dirty="0" smtClean="0"/>
              <a:t>Political issues, (e.g. communication problems)</a:t>
            </a:r>
          </a:p>
          <a:p>
            <a:pPr lvl="2"/>
            <a:r>
              <a:rPr lang="en-GB" dirty="0" smtClean="0"/>
              <a:t>Unrealistic expectations of testing</a:t>
            </a:r>
          </a:p>
          <a:p>
            <a:pPr lvl="1"/>
            <a:r>
              <a:rPr lang="en-GB" dirty="0" smtClean="0"/>
              <a:t>Supplier issues</a:t>
            </a:r>
          </a:p>
          <a:p>
            <a:pPr lvl="2"/>
            <a:r>
              <a:rPr lang="en-GB" dirty="0" smtClean="0"/>
              <a:t>Failure of a third party</a:t>
            </a:r>
          </a:p>
          <a:p>
            <a:pPr lvl="2"/>
            <a:r>
              <a:rPr lang="en-GB" dirty="0" smtClean="0"/>
              <a:t>Contractual issues</a:t>
            </a:r>
          </a:p>
          <a:p>
            <a:pPr lvl="1"/>
            <a:endParaRPr lang="en-GB" dirty="0" smtClean="0"/>
          </a:p>
        </p:txBody>
      </p:sp>
      <p:sp>
        <p:nvSpPr>
          <p:cNvPr id="45058" name="Rectangle 2"/>
          <p:cNvSpPr>
            <a:spLocks noGrp="1" noChangeArrowheads="1"/>
          </p:cNvSpPr>
          <p:nvPr>
            <p:ph type="title"/>
          </p:nvPr>
        </p:nvSpPr>
        <p:spPr/>
        <p:txBody>
          <a:bodyPr/>
          <a:lstStyle/>
          <a:p>
            <a:r>
              <a:rPr lang="en-GB" dirty="0" smtClean="0"/>
              <a:t>Project Risks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sz="quarter" idx="15"/>
          </p:nvPr>
        </p:nvSpPr>
        <p:spPr/>
        <p:txBody>
          <a:bodyPr/>
          <a:lstStyle/>
          <a:p>
            <a:r>
              <a:rPr lang="en-GB" dirty="0" smtClean="0"/>
              <a:t>“Product” is the software or system</a:t>
            </a:r>
            <a:br>
              <a:rPr lang="en-GB" dirty="0" smtClean="0"/>
            </a:br>
            <a:endParaRPr lang="en-GB" dirty="0" smtClean="0"/>
          </a:p>
          <a:p>
            <a:r>
              <a:rPr lang="en-GB" dirty="0" smtClean="0"/>
              <a:t>Product risks affect the quality of the software, such as:</a:t>
            </a:r>
          </a:p>
          <a:p>
            <a:pPr lvl="1"/>
            <a:r>
              <a:rPr lang="en-GB" dirty="0" smtClean="0"/>
              <a:t>Failure-prone software delivered</a:t>
            </a:r>
          </a:p>
          <a:p>
            <a:pPr lvl="1"/>
            <a:r>
              <a:rPr lang="en-GB" dirty="0" smtClean="0"/>
              <a:t>Poor software characteristics</a:t>
            </a:r>
          </a:p>
          <a:p>
            <a:pPr lvl="2"/>
            <a:r>
              <a:rPr lang="en-GB" dirty="0" smtClean="0"/>
              <a:t> e.g. </a:t>
            </a:r>
            <a:r>
              <a:rPr lang="en-GB" dirty="0"/>
              <a:t>R</a:t>
            </a:r>
            <a:r>
              <a:rPr lang="en-GB" dirty="0" smtClean="0"/>
              <a:t>eliability, usability, performance</a:t>
            </a:r>
          </a:p>
          <a:p>
            <a:pPr lvl="1"/>
            <a:r>
              <a:rPr lang="en-GB" dirty="0" smtClean="0"/>
              <a:t>Poor data integrity and quality </a:t>
            </a:r>
          </a:p>
          <a:p>
            <a:pPr lvl="2"/>
            <a:r>
              <a:rPr lang="en-GB" dirty="0"/>
              <a:t>e</a:t>
            </a:r>
            <a:r>
              <a:rPr lang="en-GB" dirty="0" smtClean="0"/>
              <a:t>.g. Data migration or conversion problems</a:t>
            </a:r>
            <a:r>
              <a:rPr lang="en-GB" dirty="0"/>
              <a:t>, </a:t>
            </a:r>
            <a:r>
              <a:rPr lang="en-GB" dirty="0" smtClean="0"/>
              <a:t>violation of data standards</a:t>
            </a:r>
          </a:p>
          <a:p>
            <a:pPr lvl="1"/>
            <a:r>
              <a:rPr lang="en-GB" dirty="0"/>
              <a:t>Software does not perform its intended </a:t>
            </a:r>
            <a:r>
              <a:rPr lang="en-GB" dirty="0" smtClean="0"/>
              <a:t>functions</a:t>
            </a:r>
            <a:endParaRPr lang="en-GB" dirty="0"/>
          </a:p>
          <a:p>
            <a:pPr lvl="1"/>
            <a:r>
              <a:rPr lang="en-GB" dirty="0" smtClean="0"/>
              <a:t>Potential for software to cause harm to an individual or company</a:t>
            </a:r>
          </a:p>
        </p:txBody>
      </p:sp>
      <p:sp>
        <p:nvSpPr>
          <p:cNvPr id="47106" name="Rectangle 8"/>
          <p:cNvSpPr>
            <a:spLocks noGrp="1" noChangeArrowheads="1"/>
          </p:cNvSpPr>
          <p:nvPr>
            <p:ph type="title"/>
          </p:nvPr>
        </p:nvSpPr>
        <p:spPr/>
        <p:txBody>
          <a:bodyPr/>
          <a:lstStyle/>
          <a:p>
            <a:r>
              <a:rPr lang="en-GB" dirty="0" smtClean="0"/>
              <a:t>Product Risks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5"/>
          </p:nvPr>
        </p:nvSpPr>
        <p:spPr>
          <a:xfrm>
            <a:off x="180001" y="1080000"/>
            <a:ext cx="7497150" cy="5400000"/>
          </a:xfrm>
        </p:spPr>
        <p:txBody>
          <a:bodyPr/>
          <a:lstStyle/>
          <a:p>
            <a:r>
              <a:rPr lang="en-GB" dirty="0" smtClean="0"/>
              <a:t>Options for independence in a test team include:</a:t>
            </a:r>
            <a:br>
              <a:rPr lang="en-GB" dirty="0" smtClean="0"/>
            </a:br>
            <a:endParaRPr lang="en-GB" dirty="0" smtClean="0"/>
          </a:p>
          <a:p>
            <a:pPr lvl="1"/>
            <a:r>
              <a:rPr lang="en-GB" dirty="0" smtClean="0"/>
              <a:t>No independent testers (developers test their own code)</a:t>
            </a:r>
            <a:br>
              <a:rPr lang="en-GB" dirty="0" smtClean="0"/>
            </a:br>
            <a:endParaRPr lang="en-GB" dirty="0" smtClean="0"/>
          </a:p>
          <a:p>
            <a:pPr lvl="1"/>
            <a:r>
              <a:rPr lang="en-GB" dirty="0" smtClean="0"/>
              <a:t>Independent testers within the development teams</a:t>
            </a:r>
            <a:br>
              <a:rPr lang="en-GB" dirty="0" smtClean="0"/>
            </a:br>
            <a:endParaRPr lang="en-GB" dirty="0" smtClean="0"/>
          </a:p>
          <a:p>
            <a:pPr lvl="1"/>
            <a:r>
              <a:rPr lang="en-GB" dirty="0" smtClean="0"/>
              <a:t>Independent test team or group within the organisation</a:t>
            </a:r>
            <a:br>
              <a:rPr lang="en-GB" dirty="0" smtClean="0"/>
            </a:br>
            <a:endParaRPr lang="en-GB" dirty="0" smtClean="0"/>
          </a:p>
          <a:p>
            <a:pPr lvl="1"/>
            <a:r>
              <a:rPr lang="en-GB" dirty="0" smtClean="0"/>
              <a:t>Independent testers from the business organisation or user community</a:t>
            </a:r>
            <a:br>
              <a:rPr lang="en-GB" dirty="0" smtClean="0"/>
            </a:br>
            <a:endParaRPr lang="en-GB" dirty="0" smtClean="0"/>
          </a:p>
          <a:p>
            <a:pPr lvl="1"/>
            <a:r>
              <a:rPr lang="en-GB" dirty="0" smtClean="0"/>
              <a:t>Independent test specialists for specific test types such as usability testers, security testers or certification testers </a:t>
            </a:r>
            <a:br>
              <a:rPr lang="en-GB" dirty="0" smtClean="0"/>
            </a:br>
            <a:endParaRPr lang="en-GB" dirty="0" smtClean="0"/>
          </a:p>
          <a:p>
            <a:pPr lvl="1"/>
            <a:r>
              <a:rPr lang="en-GB" dirty="0" smtClean="0"/>
              <a:t>Independent testers outsourced or external to the organisation</a:t>
            </a:r>
          </a:p>
        </p:txBody>
      </p:sp>
      <p:sp>
        <p:nvSpPr>
          <p:cNvPr id="7170" name="Rectangle 5"/>
          <p:cNvSpPr>
            <a:spLocks noGrp="1" noChangeArrowheads="1"/>
          </p:cNvSpPr>
          <p:nvPr>
            <p:ph type="title"/>
          </p:nvPr>
        </p:nvSpPr>
        <p:spPr/>
        <p:txBody>
          <a:bodyPr/>
          <a:lstStyle/>
          <a:p>
            <a:r>
              <a:rPr lang="en-GB" dirty="0" smtClean="0"/>
              <a:t>Test Organisation and Independence</a:t>
            </a:r>
          </a:p>
        </p:txBody>
      </p:sp>
      <p:sp>
        <p:nvSpPr>
          <p:cNvPr id="9" name="AutoShape 7"/>
          <p:cNvSpPr>
            <a:spLocks noChangeArrowheads="1"/>
          </p:cNvSpPr>
          <p:nvPr/>
        </p:nvSpPr>
        <p:spPr bwMode="auto">
          <a:xfrm>
            <a:off x="8278711" y="2226320"/>
            <a:ext cx="414338" cy="3744000"/>
          </a:xfrm>
          <a:prstGeom prst="downArrow">
            <a:avLst>
              <a:gd name="adj1" fmla="val 50000"/>
              <a:gd name="adj2" fmla="val 110919"/>
            </a:avLst>
          </a:prstGeom>
          <a:gradFill>
            <a:gsLst>
              <a:gs pos="0">
                <a:srgbClr val="BFE4FF"/>
              </a:gs>
              <a:gs pos="100000">
                <a:srgbClr val="0000CC"/>
              </a:gs>
            </a:gsLst>
            <a:lin ang="5400000" scaled="0"/>
          </a:gradFill>
          <a:ln w="12700">
            <a:solidFill>
              <a:schemeClr val="tx1"/>
            </a:solidFill>
            <a:miter lim="800000"/>
            <a:headEnd type="none" w="sm" len="sm"/>
            <a:tailEnd type="none" w="sm" len="sm"/>
          </a:ln>
          <a:effectLst/>
        </p:spPr>
        <p:txBody>
          <a:bodyPr wrap="none" anchor="ctr"/>
          <a:lstStyle/>
          <a:p>
            <a:endParaRPr lang="en-GB" dirty="0"/>
          </a:p>
        </p:txBody>
      </p:sp>
      <p:sp>
        <p:nvSpPr>
          <p:cNvPr id="10" name="Text Box 11"/>
          <p:cNvSpPr txBox="1">
            <a:spLocks noChangeArrowheads="1"/>
          </p:cNvSpPr>
          <p:nvPr/>
        </p:nvSpPr>
        <p:spPr bwMode="auto">
          <a:xfrm>
            <a:off x="8096149" y="1756784"/>
            <a:ext cx="779463" cy="396875"/>
          </a:xfrm>
          <a:prstGeom prst="rect">
            <a:avLst/>
          </a:prstGeom>
          <a:noFill/>
          <a:ln w="9525">
            <a:noFill/>
            <a:miter lim="800000"/>
            <a:headEnd/>
            <a:tailEnd/>
          </a:ln>
          <a:effectLst/>
        </p:spPr>
        <p:txBody>
          <a:bodyPr>
            <a:spAutoFit/>
          </a:bodyPr>
          <a:lstStyle/>
          <a:p>
            <a:pPr algn="ctr"/>
            <a:r>
              <a:rPr lang="en-GB" sz="2000" b="1" dirty="0"/>
              <a:t>Low</a:t>
            </a:r>
          </a:p>
        </p:txBody>
      </p:sp>
      <p:sp>
        <p:nvSpPr>
          <p:cNvPr id="11" name="Text Box 12"/>
          <p:cNvSpPr txBox="1">
            <a:spLocks noChangeArrowheads="1"/>
          </p:cNvSpPr>
          <p:nvPr/>
        </p:nvSpPr>
        <p:spPr bwMode="auto">
          <a:xfrm>
            <a:off x="8096149" y="5967470"/>
            <a:ext cx="779463" cy="396875"/>
          </a:xfrm>
          <a:prstGeom prst="rect">
            <a:avLst/>
          </a:prstGeom>
          <a:noFill/>
          <a:ln w="9525">
            <a:noFill/>
            <a:miter lim="800000"/>
            <a:headEnd/>
            <a:tailEnd/>
          </a:ln>
          <a:effectLst/>
        </p:spPr>
        <p:txBody>
          <a:bodyPr>
            <a:spAutoFit/>
          </a:bodyPr>
          <a:lstStyle/>
          <a:p>
            <a:pPr algn="ctr"/>
            <a:r>
              <a:rPr lang="en-GB" sz="2000" b="1" dirty="0"/>
              <a:t>High</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GB" dirty="0" smtClean="0"/>
              <a:t>Risk Assessment Matrix</a:t>
            </a:r>
          </a:p>
        </p:txBody>
      </p:sp>
      <p:graphicFrame>
        <p:nvGraphicFramePr>
          <p:cNvPr id="3" name="Table 2"/>
          <p:cNvGraphicFramePr>
            <a:graphicFrameLocks noGrp="1"/>
          </p:cNvGraphicFramePr>
          <p:nvPr>
            <p:extLst>
              <p:ext uri="{D42A27DB-BD31-4B8C-83A1-F6EECF244321}">
                <p14:modId xmlns:p14="http://schemas.microsoft.com/office/powerpoint/2010/main" val="2661245581"/>
              </p:ext>
            </p:extLst>
          </p:nvPr>
        </p:nvGraphicFramePr>
        <p:xfrm>
          <a:off x="304800" y="1397000"/>
          <a:ext cx="8534400" cy="3994150"/>
        </p:xfrm>
        <a:graphic>
          <a:graphicData uri="http://schemas.openxmlformats.org/drawingml/2006/table">
            <a:tbl>
              <a:tblPr firstRow="1" bandRow="1">
                <a:tableStyleId>{00A15C55-8517-42AA-B614-E9B94910E393}</a:tableStyleId>
              </a:tblPr>
              <a:tblGrid>
                <a:gridCol w="15621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1857375">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gridCol w="2162175">
                  <a:extLst>
                    <a:ext uri="{9D8B030D-6E8A-4147-A177-3AD203B41FA5}">
                      <a16:colId xmlns:a16="http://schemas.microsoft.com/office/drawing/2014/main" val="20004"/>
                    </a:ext>
                  </a:extLst>
                </a:gridCol>
                <a:gridCol w="1123950">
                  <a:extLst>
                    <a:ext uri="{9D8B030D-6E8A-4147-A177-3AD203B41FA5}">
                      <a16:colId xmlns:a16="http://schemas.microsoft.com/office/drawing/2014/main" val="20005"/>
                    </a:ext>
                  </a:extLst>
                </a:gridCol>
              </a:tblGrid>
              <a:tr h="617278">
                <a:tc>
                  <a:txBody>
                    <a:bodyPr/>
                    <a:lstStyle/>
                    <a:p>
                      <a:pPr algn="ctr"/>
                      <a:r>
                        <a:rPr lang="en-GB" sz="1400" dirty="0" smtClean="0"/>
                        <a:t>Requirement</a:t>
                      </a:r>
                      <a:endParaRPr lang="en-GB" sz="1400" dirty="0">
                        <a:solidFill>
                          <a:schemeClr val="tx1"/>
                        </a:solidFill>
                      </a:endParaRPr>
                    </a:p>
                  </a:txBody>
                  <a:tcPr anchor="ctr"/>
                </a:tc>
                <a:tc>
                  <a:txBody>
                    <a:bodyPr/>
                    <a:lstStyle/>
                    <a:p>
                      <a:pPr algn="ctr"/>
                      <a:r>
                        <a:rPr lang="en-GB" sz="1200" dirty="0" smtClean="0"/>
                        <a:t>Likelihood</a:t>
                      </a:r>
                      <a:r>
                        <a:rPr lang="en-GB" sz="1200" baseline="0" dirty="0" smtClean="0"/>
                        <a:t> of failure</a:t>
                      </a:r>
                      <a:endParaRPr lang="en-GB" sz="1200" dirty="0">
                        <a:solidFill>
                          <a:schemeClr val="tx1"/>
                        </a:solidFill>
                      </a:endParaRPr>
                    </a:p>
                  </a:txBody>
                  <a:tcPr anchor="ctr"/>
                </a:tc>
                <a:tc>
                  <a:txBody>
                    <a:bodyPr/>
                    <a:lstStyle/>
                    <a:p>
                      <a:pPr algn="ctr"/>
                      <a:r>
                        <a:rPr lang="en-GB" sz="1400" dirty="0" smtClean="0"/>
                        <a:t>Reasons</a:t>
                      </a:r>
                      <a:endParaRPr lang="en-GB" sz="1400" dirty="0">
                        <a:solidFill>
                          <a:schemeClr val="tx1"/>
                        </a:solidFill>
                      </a:endParaRPr>
                    </a:p>
                  </a:txBody>
                  <a:tcPr anchor="ctr"/>
                </a:tc>
                <a:tc>
                  <a:txBody>
                    <a:bodyPr/>
                    <a:lstStyle/>
                    <a:p>
                      <a:pPr algn="ctr"/>
                      <a:r>
                        <a:rPr lang="en-GB" sz="1200" dirty="0" smtClean="0"/>
                        <a:t>Impact of failure</a:t>
                      </a:r>
                      <a:endParaRPr lang="en-GB" sz="1200" dirty="0">
                        <a:solidFill>
                          <a:schemeClr val="tx1"/>
                        </a:solidFill>
                      </a:endParaRPr>
                    </a:p>
                  </a:txBody>
                  <a:tcPr anchor="ctr"/>
                </a:tc>
                <a:tc>
                  <a:txBody>
                    <a:bodyPr/>
                    <a:lstStyle/>
                    <a:p>
                      <a:pPr algn="ctr"/>
                      <a:r>
                        <a:rPr lang="en-GB" sz="1400" dirty="0" smtClean="0"/>
                        <a:t>Reasons</a:t>
                      </a:r>
                      <a:endParaRPr lang="en-GB" sz="1400" dirty="0">
                        <a:solidFill>
                          <a:schemeClr val="tx1"/>
                        </a:solidFill>
                      </a:endParaRPr>
                    </a:p>
                  </a:txBody>
                  <a:tcPr anchor="ctr"/>
                </a:tc>
                <a:tc>
                  <a:txBody>
                    <a:bodyPr/>
                    <a:lstStyle/>
                    <a:p>
                      <a:pPr algn="ctr"/>
                      <a:r>
                        <a:rPr lang="en-GB" sz="1200" dirty="0" smtClean="0"/>
                        <a:t>Overall</a:t>
                      </a:r>
                      <a:r>
                        <a:rPr lang="en-GB" sz="1200" baseline="0" dirty="0" smtClean="0"/>
                        <a:t> risk assessment</a:t>
                      </a:r>
                      <a:endParaRPr lang="en-GB" sz="1200" dirty="0">
                        <a:solidFill>
                          <a:schemeClr val="tx1"/>
                        </a:solidFill>
                      </a:endParaRPr>
                    </a:p>
                  </a:txBody>
                  <a:tcPr anchor="ctr"/>
                </a:tc>
                <a:extLst>
                  <a:ext uri="{0D108BD9-81ED-4DB2-BD59-A6C34878D82A}">
                    <a16:rowId xmlns:a16="http://schemas.microsoft.com/office/drawing/2014/main" val="10000"/>
                  </a:ext>
                </a:extLst>
              </a:tr>
              <a:tr h="871451">
                <a:tc>
                  <a:txBody>
                    <a:bodyPr/>
                    <a:lstStyle/>
                    <a:p>
                      <a:pPr marL="180975" indent="-180975"/>
                      <a:r>
                        <a:rPr lang="en-GB" sz="1400" dirty="0" smtClean="0"/>
                        <a:t>1	Capture customer details</a:t>
                      </a:r>
                      <a:endParaRPr lang="en-GB" sz="1400" dirty="0"/>
                    </a:p>
                  </a:txBody>
                  <a:tcPr anchor="ctr"/>
                </a:tc>
                <a:tc>
                  <a:txBody>
                    <a:bodyPr/>
                    <a:lstStyle/>
                    <a:p>
                      <a:pPr algn="ctr"/>
                      <a:r>
                        <a:rPr lang="en-GB" sz="2000" dirty="0" smtClean="0"/>
                        <a:t>M</a:t>
                      </a:r>
                      <a:endParaRPr lang="en-GB" sz="2000" b="1" dirty="0"/>
                    </a:p>
                  </a:txBody>
                  <a:tcPr anchor="ctr"/>
                </a:tc>
                <a:tc>
                  <a:txBody>
                    <a:bodyPr/>
                    <a:lstStyle/>
                    <a:p>
                      <a:pPr marL="85725" indent="-85725">
                        <a:buFont typeface="Arial" pitchFamily="34" charset="0"/>
                        <a:buChar char="•"/>
                      </a:pPr>
                      <a:r>
                        <a:rPr lang="en-GB" sz="1400" dirty="0" smtClean="0"/>
                        <a:t>Human</a:t>
                      </a:r>
                      <a:r>
                        <a:rPr lang="en-GB" sz="1400" baseline="0" dirty="0" smtClean="0"/>
                        <a:t> error</a:t>
                      </a:r>
                    </a:p>
                    <a:p>
                      <a:pPr marL="85725" indent="-85725">
                        <a:buFont typeface="Arial" pitchFamily="34" charset="0"/>
                        <a:buChar char="•"/>
                      </a:pPr>
                      <a:r>
                        <a:rPr lang="en-GB" sz="1400" baseline="0" dirty="0" smtClean="0"/>
                        <a:t>Under pressure</a:t>
                      </a:r>
                      <a:endParaRPr lang="en-GB" sz="1400" dirty="0"/>
                    </a:p>
                  </a:txBody>
                  <a:tcPr anchor="ctr"/>
                </a:tc>
                <a:tc>
                  <a:txBody>
                    <a:bodyPr/>
                    <a:lstStyle/>
                    <a:p>
                      <a:pPr algn="ctr"/>
                      <a:r>
                        <a:rPr lang="en-GB" sz="2000" dirty="0" smtClean="0"/>
                        <a:t>M</a:t>
                      </a:r>
                      <a:endParaRPr lang="en-GB" sz="2000" b="1" dirty="0"/>
                    </a:p>
                  </a:txBody>
                  <a:tcPr anchor="ctr"/>
                </a:tc>
                <a:tc>
                  <a:txBody>
                    <a:bodyPr/>
                    <a:lstStyle/>
                    <a:p>
                      <a:pPr marL="85725" indent="-85725">
                        <a:buFont typeface="Arial" pitchFamily="34" charset="0"/>
                        <a:buChar char="•"/>
                      </a:pPr>
                      <a:r>
                        <a:rPr lang="en-GB" sz="1400" dirty="0" smtClean="0"/>
                        <a:t>Limited checking</a:t>
                      </a:r>
                      <a:endParaRPr lang="en-GB" sz="1400" dirty="0"/>
                    </a:p>
                  </a:txBody>
                  <a:tcPr anchor="ctr"/>
                </a:tc>
                <a:tc>
                  <a:txBody>
                    <a:bodyPr/>
                    <a:lstStyle/>
                    <a:p>
                      <a:pPr algn="ctr"/>
                      <a:r>
                        <a:rPr lang="en-GB" sz="2000" dirty="0" smtClean="0"/>
                        <a:t>M</a:t>
                      </a:r>
                      <a:endParaRPr lang="en-GB" sz="2000" b="1" dirty="0">
                        <a:solidFill>
                          <a:schemeClr val="tx1"/>
                        </a:solidFill>
                      </a:endParaRPr>
                    </a:p>
                  </a:txBody>
                  <a:tcPr anchor="ctr"/>
                </a:tc>
                <a:extLst>
                  <a:ext uri="{0D108BD9-81ED-4DB2-BD59-A6C34878D82A}">
                    <a16:rowId xmlns:a16="http://schemas.microsoft.com/office/drawing/2014/main" val="10001"/>
                  </a:ext>
                </a:extLst>
              </a:tr>
              <a:tr h="1125624">
                <a:tc>
                  <a:txBody>
                    <a:bodyPr/>
                    <a:lstStyle/>
                    <a:p>
                      <a:pPr marL="180975" indent="-180975"/>
                      <a:r>
                        <a:rPr lang="en-GB" sz="1400" dirty="0" smtClean="0"/>
                        <a:t>2	Print customer</a:t>
                      </a:r>
                      <a:r>
                        <a:rPr lang="en-GB" sz="1400" baseline="0" dirty="0" smtClean="0"/>
                        <a:t> details</a:t>
                      </a:r>
                      <a:endParaRPr lang="en-GB" sz="1400" dirty="0"/>
                    </a:p>
                  </a:txBody>
                  <a:tcPr anchor="ctr"/>
                </a:tc>
                <a:tc>
                  <a:txBody>
                    <a:bodyPr/>
                    <a:lstStyle/>
                    <a:p>
                      <a:pPr algn="ctr"/>
                      <a:r>
                        <a:rPr lang="en-GB" sz="2000" dirty="0" smtClean="0"/>
                        <a:t>L</a:t>
                      </a:r>
                      <a:endParaRPr lang="en-GB" sz="2000" b="1" dirty="0"/>
                    </a:p>
                  </a:txBody>
                  <a:tcPr anchor="ctr"/>
                </a:tc>
                <a:tc>
                  <a:txBody>
                    <a:bodyPr/>
                    <a:lstStyle/>
                    <a:p>
                      <a:pPr marL="85725" indent="-85725">
                        <a:buFont typeface="Arial" pitchFamily="34" charset="0"/>
                        <a:buChar char="•"/>
                      </a:pPr>
                      <a:r>
                        <a:rPr lang="en-GB" sz="1400" dirty="0" smtClean="0"/>
                        <a:t>Simple program</a:t>
                      </a:r>
                    </a:p>
                    <a:p>
                      <a:pPr marL="85725" indent="-85725">
                        <a:buFont typeface="Arial" pitchFamily="34" charset="0"/>
                        <a:buChar char="•"/>
                      </a:pPr>
                      <a:r>
                        <a:rPr lang="en-GB" sz="1400" dirty="0" smtClean="0"/>
                        <a:t>No human intervention</a:t>
                      </a:r>
                      <a:endParaRPr lang="en-GB" sz="1400" dirty="0"/>
                    </a:p>
                  </a:txBody>
                  <a:tcPr anchor="ctr"/>
                </a:tc>
                <a:tc>
                  <a:txBody>
                    <a:bodyPr/>
                    <a:lstStyle/>
                    <a:p>
                      <a:pPr algn="ctr"/>
                      <a:r>
                        <a:rPr lang="en-GB" sz="2000" dirty="0" smtClean="0"/>
                        <a:t>M</a:t>
                      </a:r>
                      <a:endParaRPr lang="en-GB" sz="2000" b="1" dirty="0"/>
                    </a:p>
                  </a:txBody>
                  <a:tcPr anchor="ctr"/>
                </a:tc>
                <a:tc>
                  <a:txBody>
                    <a:bodyPr/>
                    <a:lstStyle/>
                    <a:p>
                      <a:pPr marL="85725" indent="-85725">
                        <a:buFont typeface="Arial" pitchFamily="34" charset="0"/>
                        <a:buChar char="•"/>
                      </a:pPr>
                      <a:r>
                        <a:rPr lang="en-GB" sz="1400" dirty="0" smtClean="0"/>
                        <a:t>Embarrassment if customers contacted with wrong details</a:t>
                      </a:r>
                      <a:endParaRPr lang="en-GB" sz="1400" dirty="0"/>
                    </a:p>
                  </a:txBody>
                  <a:tcPr anchor="ctr"/>
                </a:tc>
                <a:tc>
                  <a:txBody>
                    <a:bodyPr/>
                    <a:lstStyle/>
                    <a:p>
                      <a:pPr algn="ctr"/>
                      <a:r>
                        <a:rPr lang="en-GB" sz="2000" dirty="0" smtClean="0"/>
                        <a:t>ML</a:t>
                      </a:r>
                      <a:endParaRPr lang="en-GB" sz="2000" b="1" dirty="0">
                        <a:solidFill>
                          <a:schemeClr val="tx1"/>
                        </a:solidFill>
                      </a:endParaRPr>
                    </a:p>
                  </a:txBody>
                  <a:tcPr anchor="ctr"/>
                </a:tc>
                <a:extLst>
                  <a:ext uri="{0D108BD9-81ED-4DB2-BD59-A6C34878D82A}">
                    <a16:rowId xmlns:a16="http://schemas.microsoft.com/office/drawing/2014/main" val="10002"/>
                  </a:ext>
                </a:extLst>
              </a:tr>
              <a:tr h="1379797">
                <a:tc>
                  <a:txBody>
                    <a:bodyPr/>
                    <a:lstStyle/>
                    <a:p>
                      <a:pPr marL="180975" indent="-180975"/>
                      <a:r>
                        <a:rPr lang="en-GB" sz="1400" dirty="0" smtClean="0"/>
                        <a:t>3	Send customer details</a:t>
                      </a:r>
                      <a:endParaRPr lang="en-GB" sz="1400" dirty="0"/>
                    </a:p>
                  </a:txBody>
                  <a:tcPr anchor="ctr"/>
                </a:tc>
                <a:tc>
                  <a:txBody>
                    <a:bodyPr/>
                    <a:lstStyle/>
                    <a:p>
                      <a:pPr algn="ctr"/>
                      <a:r>
                        <a:rPr lang="en-GB" sz="2000" dirty="0" smtClean="0"/>
                        <a:t>M</a:t>
                      </a:r>
                      <a:endParaRPr lang="en-GB" sz="2000" b="1" dirty="0"/>
                    </a:p>
                  </a:txBody>
                  <a:tcPr anchor="ctr"/>
                </a:tc>
                <a:tc>
                  <a:txBody>
                    <a:bodyPr/>
                    <a:lstStyle/>
                    <a:p>
                      <a:pPr marL="85725" indent="-85725">
                        <a:buFont typeface="Arial" pitchFamily="34" charset="0"/>
                        <a:buChar char="•"/>
                      </a:pPr>
                      <a:r>
                        <a:rPr lang="en-GB" sz="1400" dirty="0" smtClean="0"/>
                        <a:t>New technology for network</a:t>
                      </a:r>
                    </a:p>
                    <a:p>
                      <a:pPr marL="85725" indent="-85725">
                        <a:buFont typeface="Arial" pitchFamily="34" charset="0"/>
                        <a:buChar char="•"/>
                      </a:pPr>
                      <a:r>
                        <a:rPr lang="en-GB" sz="1400" dirty="0" smtClean="0"/>
                        <a:t>Part of unused package</a:t>
                      </a:r>
                      <a:endParaRPr lang="en-GB" sz="1400" dirty="0"/>
                    </a:p>
                  </a:txBody>
                  <a:tcPr anchor="ctr"/>
                </a:tc>
                <a:tc>
                  <a:txBody>
                    <a:bodyPr/>
                    <a:lstStyle/>
                    <a:p>
                      <a:pPr algn="ctr"/>
                      <a:r>
                        <a:rPr lang="en-GB" sz="2000" dirty="0" smtClean="0"/>
                        <a:t>H</a:t>
                      </a:r>
                      <a:endParaRPr lang="en-GB" sz="2000" b="1" dirty="0"/>
                    </a:p>
                  </a:txBody>
                  <a:tcPr anchor="ctr"/>
                </a:tc>
                <a:tc>
                  <a:txBody>
                    <a:bodyPr/>
                    <a:lstStyle/>
                    <a:p>
                      <a:pPr marL="85725" indent="-85725">
                        <a:buFont typeface="Arial" pitchFamily="34" charset="0"/>
                        <a:buChar char="•"/>
                      </a:pPr>
                      <a:r>
                        <a:rPr lang="en-GB" sz="1400" dirty="0" smtClean="0"/>
                        <a:t>Customer billed incorrectly</a:t>
                      </a:r>
                    </a:p>
                    <a:p>
                      <a:pPr marL="85725" indent="-85725">
                        <a:buFont typeface="Arial" pitchFamily="34" charset="0"/>
                        <a:buChar char="•"/>
                      </a:pPr>
                      <a:r>
                        <a:rPr lang="en-GB" sz="1400" dirty="0" smtClean="0"/>
                        <a:t>Bills</a:t>
                      </a:r>
                      <a:r>
                        <a:rPr lang="en-GB" sz="1400" baseline="0" dirty="0" smtClean="0"/>
                        <a:t> sent to wrong address</a:t>
                      </a:r>
                      <a:endParaRPr lang="en-GB" sz="1400" dirty="0"/>
                    </a:p>
                  </a:txBody>
                  <a:tcPr anchor="ctr"/>
                </a:tc>
                <a:tc>
                  <a:txBody>
                    <a:bodyPr/>
                    <a:lstStyle/>
                    <a:p>
                      <a:pPr algn="ctr"/>
                      <a:r>
                        <a:rPr lang="en-GB" sz="2000" dirty="0" smtClean="0"/>
                        <a:t>MH</a:t>
                      </a:r>
                      <a:endParaRPr lang="en-GB" sz="2000" b="1" dirty="0">
                        <a:solidFill>
                          <a:schemeClr val="tx1"/>
                        </a:solidFill>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945193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GB" dirty="0"/>
              <a:t>P</a:t>
            </a:r>
            <a:r>
              <a:rPr lang="en-GB" dirty="0" smtClean="0"/>
              <a:t>reventative action or mitigation is action taken before a risk occurs, to reduce the likelihood of the risk happening</a:t>
            </a:r>
          </a:p>
          <a:p>
            <a:r>
              <a:rPr lang="en-GB" dirty="0" smtClean="0"/>
              <a:t>Contingency is action taken after a risk occurs, to reduce the impact of the risk event </a:t>
            </a:r>
          </a:p>
          <a:p>
            <a:endParaRPr lang="en-GB" dirty="0"/>
          </a:p>
        </p:txBody>
      </p:sp>
      <p:sp>
        <p:nvSpPr>
          <p:cNvPr id="46082" name="Rectangle 10"/>
          <p:cNvSpPr>
            <a:spLocks noGrp="1" noChangeArrowheads="1"/>
          </p:cNvSpPr>
          <p:nvPr>
            <p:ph type="title"/>
          </p:nvPr>
        </p:nvSpPr>
        <p:spPr/>
        <p:txBody>
          <a:bodyPr/>
          <a:lstStyle/>
          <a:p>
            <a:r>
              <a:rPr lang="en-GB" dirty="0" smtClean="0"/>
              <a:t>Possible Actions</a:t>
            </a:r>
          </a:p>
        </p:txBody>
      </p:sp>
      <p:pic>
        <p:nvPicPr>
          <p:cNvPr id="46083" name="Picture 3"/>
          <p:cNvPicPr>
            <a:picLocks noChangeAspect="1" noChangeArrowheads="1"/>
          </p:cNvPicPr>
          <p:nvPr/>
        </p:nvPicPr>
        <p:blipFill>
          <a:blip r:embed="rId3" cstate="print"/>
          <a:srcRect t="5510"/>
          <a:stretch>
            <a:fillRect/>
          </a:stretch>
        </p:blipFill>
        <p:spPr bwMode="auto">
          <a:xfrm>
            <a:off x="1332000" y="2930535"/>
            <a:ext cx="6480000" cy="3805823"/>
          </a:xfrm>
          <a:prstGeom prst="rect">
            <a:avLst/>
          </a:prstGeom>
          <a:noFill/>
          <a:ln w="9525">
            <a:noFill/>
            <a:miter lim="800000"/>
            <a:headEnd/>
            <a:tailEnd/>
          </a:ln>
        </p:spPr>
      </p:pic>
      <p:sp>
        <p:nvSpPr>
          <p:cNvPr id="743428" name="Rectangle 4"/>
          <p:cNvSpPr>
            <a:spLocks noChangeArrowheads="1"/>
          </p:cNvSpPr>
          <p:nvPr/>
        </p:nvSpPr>
        <p:spPr bwMode="auto">
          <a:xfrm>
            <a:off x="474771" y="2650746"/>
            <a:ext cx="4011504" cy="400752"/>
          </a:xfrm>
          <a:prstGeom prst="rect">
            <a:avLst/>
          </a:prstGeom>
          <a:noFill/>
          <a:ln w="9525">
            <a:noFill/>
            <a:miter lim="800000"/>
            <a:headEnd/>
            <a:tailEnd/>
          </a:ln>
          <a:effectLst/>
        </p:spPr>
        <p:txBody>
          <a:bodyPr wrap="square" lIns="92075" tIns="46038" rIns="92075" bIns="46038">
            <a:spAutoFit/>
          </a:bodyPr>
          <a:lstStyle/>
          <a:p>
            <a:pPr>
              <a:spcBef>
                <a:spcPct val="0"/>
              </a:spcBef>
              <a:defRPr/>
            </a:pPr>
            <a:r>
              <a:rPr lang="en-GB" sz="2000" b="1" dirty="0" smtClean="0">
                <a:solidFill>
                  <a:srgbClr val="CC0000"/>
                </a:solidFill>
              </a:rPr>
              <a:t>Mitigation / Preventative Action</a:t>
            </a:r>
            <a:endParaRPr lang="en-GB" sz="2000" b="1" dirty="0">
              <a:solidFill>
                <a:srgbClr val="CC0000"/>
              </a:solidFill>
            </a:endParaRPr>
          </a:p>
        </p:txBody>
      </p:sp>
      <p:sp>
        <p:nvSpPr>
          <p:cNvPr id="46086" name="Arc 6"/>
          <p:cNvSpPr>
            <a:spLocks/>
          </p:cNvSpPr>
          <p:nvPr/>
        </p:nvSpPr>
        <p:spPr bwMode="auto">
          <a:xfrm>
            <a:off x="4376738" y="2860784"/>
            <a:ext cx="571500" cy="784240"/>
          </a:xfrm>
          <a:custGeom>
            <a:avLst/>
            <a:gdLst>
              <a:gd name="T0" fmla="*/ 0 w 21600"/>
              <a:gd name="T1" fmla="*/ 0 h 21600"/>
              <a:gd name="T2" fmla="*/ 2724150 w 21600"/>
              <a:gd name="T3" fmla="*/ 1695450 h 21600"/>
              <a:gd name="T4" fmla="*/ 0 w 21600"/>
              <a:gd name="T5" fmla="*/ 16954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rgbClr val="CC0000"/>
            </a:solidFill>
            <a:round/>
            <a:headEnd type="none" w="sm" len="sm"/>
            <a:tailEnd type="triangle" w="lg" len="lg"/>
          </a:ln>
        </p:spPr>
        <p:txBody>
          <a:bodyPr wrap="none" anchor="ctr"/>
          <a:lstStyle/>
          <a:p>
            <a:endParaRPr lang="en-GB" dirty="0"/>
          </a:p>
        </p:txBody>
      </p:sp>
      <p:sp>
        <p:nvSpPr>
          <p:cNvPr id="743431" name="Rectangle 7"/>
          <p:cNvSpPr>
            <a:spLocks noChangeArrowheads="1"/>
          </p:cNvSpPr>
          <p:nvPr/>
        </p:nvSpPr>
        <p:spPr bwMode="auto">
          <a:xfrm>
            <a:off x="3671888" y="6305550"/>
            <a:ext cx="2685159" cy="400752"/>
          </a:xfrm>
          <a:prstGeom prst="rect">
            <a:avLst/>
          </a:prstGeom>
          <a:noFill/>
          <a:ln w="9525">
            <a:noFill/>
            <a:miter lim="800000"/>
            <a:headEnd/>
            <a:tailEnd/>
          </a:ln>
          <a:effectLst/>
        </p:spPr>
        <p:txBody>
          <a:bodyPr wrap="none" lIns="92075" tIns="46038" rIns="92075" bIns="46038">
            <a:spAutoFit/>
          </a:bodyPr>
          <a:lstStyle/>
          <a:p>
            <a:pPr>
              <a:spcBef>
                <a:spcPct val="0"/>
              </a:spcBef>
              <a:defRPr/>
            </a:pPr>
            <a:r>
              <a:rPr lang="en-GB" sz="2000" b="1" dirty="0" smtClean="0">
                <a:solidFill>
                  <a:srgbClr val="CC0000"/>
                </a:solidFill>
              </a:rPr>
              <a:t>Contingency </a:t>
            </a:r>
            <a:r>
              <a:rPr lang="en-GB" sz="2000" b="1" dirty="0">
                <a:solidFill>
                  <a:srgbClr val="CC0000"/>
                </a:solidFill>
              </a:rPr>
              <a:t>Action</a:t>
            </a:r>
          </a:p>
        </p:txBody>
      </p:sp>
      <p:sp>
        <p:nvSpPr>
          <p:cNvPr id="46088" name="Arc 8"/>
          <p:cNvSpPr>
            <a:spLocks/>
          </p:cNvSpPr>
          <p:nvPr/>
        </p:nvSpPr>
        <p:spPr bwMode="auto">
          <a:xfrm>
            <a:off x="5168901" y="5367339"/>
            <a:ext cx="1231900" cy="1027118"/>
          </a:xfrm>
          <a:custGeom>
            <a:avLst/>
            <a:gdLst>
              <a:gd name="T0" fmla="*/ 0 w 21600"/>
              <a:gd name="T1" fmla="*/ 1943100 h 21600"/>
              <a:gd name="T2" fmla="*/ 2036746 w 21600"/>
              <a:gd name="T3" fmla="*/ 0 h 21600"/>
              <a:gd name="T4" fmla="*/ 2038350 w 21600"/>
              <a:gd name="T5" fmla="*/ 19431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7"/>
                  <a:pt x="9660" y="9"/>
                  <a:pt x="21583" y="0"/>
                </a:cubicBezTo>
              </a:path>
              <a:path w="21600" h="21600" stroke="0" extrusionOk="0">
                <a:moveTo>
                  <a:pt x="0" y="21600"/>
                </a:moveTo>
                <a:cubicBezTo>
                  <a:pt x="0" y="9677"/>
                  <a:pt x="9660" y="9"/>
                  <a:pt x="21583" y="0"/>
                </a:cubicBezTo>
                <a:lnTo>
                  <a:pt x="21600" y="21600"/>
                </a:lnTo>
                <a:close/>
              </a:path>
            </a:pathLst>
          </a:custGeom>
          <a:noFill/>
          <a:ln w="31750" cap="rnd">
            <a:solidFill>
              <a:srgbClr val="CC0000"/>
            </a:solidFill>
            <a:round/>
            <a:headEnd type="none" w="sm" len="sm"/>
            <a:tailEnd type="triangle" w="lg" len="lg"/>
          </a:ln>
        </p:spPr>
        <p:txBody>
          <a:bodyPr wrap="none" anchor="ctr"/>
          <a:lstStyle/>
          <a:p>
            <a:endParaRPr lang="en-GB"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8"/>
          <p:cNvSpPr>
            <a:spLocks noGrp="1" noChangeArrowheads="1"/>
          </p:cNvSpPr>
          <p:nvPr>
            <p:ph type="body" sz="quarter" idx="15"/>
          </p:nvPr>
        </p:nvSpPr>
        <p:spPr/>
        <p:txBody>
          <a:bodyPr/>
          <a:lstStyle/>
          <a:p>
            <a:r>
              <a:rPr lang="en-GB" dirty="0" smtClean="0"/>
              <a:t>Remember exhaustive testing is impossible</a:t>
            </a:r>
          </a:p>
          <a:p>
            <a:pPr lvl="1"/>
            <a:r>
              <a:rPr lang="en-GB" dirty="0" smtClean="0"/>
              <a:t>So use risk to decide where to start testing and where to test more</a:t>
            </a:r>
            <a:br>
              <a:rPr lang="en-GB" dirty="0" smtClean="0"/>
            </a:br>
            <a:endParaRPr lang="en-GB" dirty="0" smtClean="0"/>
          </a:p>
          <a:p>
            <a:r>
              <a:rPr lang="en-GB" dirty="0" smtClean="0"/>
              <a:t>Proactively reduce levels of product risk throughout project</a:t>
            </a:r>
            <a:br>
              <a:rPr lang="en-GB" dirty="0" smtClean="0"/>
            </a:br>
            <a:endParaRPr lang="en-GB" dirty="0" smtClean="0"/>
          </a:p>
          <a:p>
            <a:r>
              <a:rPr lang="en-GB" dirty="0" smtClean="0"/>
              <a:t>Collect information from project stakeholders to determine risks and levels of testing required</a:t>
            </a:r>
          </a:p>
          <a:p>
            <a:pPr lvl="1"/>
            <a:r>
              <a:rPr lang="en-GB" dirty="0" smtClean="0"/>
              <a:t>Ask users, developers, managers, operations, legal</a:t>
            </a:r>
          </a:p>
          <a:p>
            <a:pPr lvl="1"/>
            <a:r>
              <a:rPr lang="en-GB" dirty="0" smtClean="0"/>
              <a:t>Identify critical issues in each area, e.g.</a:t>
            </a:r>
          </a:p>
          <a:p>
            <a:pPr lvl="2"/>
            <a:r>
              <a:rPr lang="en-GB" dirty="0" smtClean="0"/>
              <a:t>Most important functions, most complex components, biggest financial impact</a:t>
            </a:r>
            <a:br>
              <a:rPr lang="en-GB" dirty="0" smtClean="0"/>
            </a:br>
            <a:endParaRPr lang="en-GB" dirty="0" smtClean="0"/>
          </a:p>
          <a:p>
            <a:r>
              <a:rPr lang="en-GB" dirty="0" smtClean="0"/>
              <a:t>Testing can help to identify new risks</a:t>
            </a:r>
          </a:p>
          <a:p>
            <a:pPr lvl="1"/>
            <a:r>
              <a:rPr lang="en-GB" dirty="0" smtClean="0"/>
              <a:t>And provides data about residual risk by measuring defect removal</a:t>
            </a:r>
          </a:p>
          <a:p>
            <a:pPr lvl="1"/>
            <a:endParaRPr lang="en-GB" dirty="0" smtClean="0"/>
          </a:p>
        </p:txBody>
      </p:sp>
      <p:sp>
        <p:nvSpPr>
          <p:cNvPr id="48130" name="Rectangle 7"/>
          <p:cNvSpPr>
            <a:spLocks noGrp="1" noChangeArrowheads="1"/>
          </p:cNvSpPr>
          <p:nvPr>
            <p:ph type="title"/>
          </p:nvPr>
        </p:nvSpPr>
        <p:spPr/>
        <p:txBody>
          <a:bodyPr/>
          <a:lstStyle/>
          <a:p>
            <a:r>
              <a:rPr lang="en-GB" dirty="0" smtClean="0"/>
              <a:t>Risk-based Testing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8"/>
          <p:cNvSpPr>
            <a:spLocks noGrp="1" noChangeArrowheads="1"/>
          </p:cNvSpPr>
          <p:nvPr>
            <p:ph type="body" sz="quarter" idx="15"/>
          </p:nvPr>
        </p:nvSpPr>
        <p:spPr/>
        <p:txBody>
          <a:bodyPr>
            <a:normAutofit/>
          </a:bodyPr>
          <a:lstStyle/>
          <a:p>
            <a:r>
              <a:rPr lang="en-GB" dirty="0" smtClean="0"/>
              <a:t>Risk identification and assessment helps to:</a:t>
            </a:r>
          </a:p>
          <a:p>
            <a:pPr lvl="1"/>
            <a:r>
              <a:rPr lang="en-GB" dirty="0" smtClean="0"/>
              <a:t>Choose testing techniques, e.g.</a:t>
            </a:r>
          </a:p>
          <a:p>
            <a:pPr lvl="2"/>
            <a:r>
              <a:rPr lang="en-GB" dirty="0"/>
              <a:t>W</a:t>
            </a:r>
            <a:r>
              <a:rPr lang="en-GB" dirty="0" smtClean="0"/>
              <a:t>hite-box testing for safety-critical systems</a:t>
            </a:r>
          </a:p>
          <a:p>
            <a:pPr lvl="2"/>
            <a:r>
              <a:rPr lang="en-GB" dirty="0"/>
              <a:t>U</a:t>
            </a:r>
            <a:r>
              <a:rPr lang="en-GB" dirty="0" smtClean="0"/>
              <a:t>sability testing for customer input screens</a:t>
            </a:r>
          </a:p>
          <a:p>
            <a:pPr lvl="2"/>
            <a:r>
              <a:rPr lang="en-GB" dirty="0"/>
              <a:t>S</a:t>
            </a:r>
            <a:r>
              <a:rPr lang="en-GB" dirty="0" smtClean="0"/>
              <a:t>ecurity testing for web-based e-commerce system</a:t>
            </a:r>
          </a:p>
          <a:p>
            <a:pPr lvl="1"/>
            <a:r>
              <a:rPr lang="en-GB" dirty="0" smtClean="0"/>
              <a:t>Determine extent of testing, e.g.</a:t>
            </a:r>
          </a:p>
          <a:p>
            <a:pPr lvl="2"/>
            <a:r>
              <a:rPr lang="en-GB" dirty="0"/>
              <a:t>H</a:t>
            </a:r>
            <a:r>
              <a:rPr lang="en-GB" dirty="0" smtClean="0"/>
              <a:t>elp with test planning, scheduling and resourcing</a:t>
            </a:r>
          </a:p>
          <a:p>
            <a:pPr lvl="1"/>
            <a:r>
              <a:rPr lang="en-GB" dirty="0" smtClean="0"/>
              <a:t>Prioritise tests, e.g.</a:t>
            </a:r>
          </a:p>
          <a:p>
            <a:pPr lvl="2"/>
            <a:r>
              <a:rPr lang="en-GB" dirty="0"/>
              <a:t>U</a:t>
            </a:r>
            <a:r>
              <a:rPr lang="en-GB" dirty="0" smtClean="0"/>
              <a:t>se </a:t>
            </a:r>
            <a:r>
              <a:rPr lang="en-GB" dirty="0"/>
              <a:t>traceability matrix to link test design to </a:t>
            </a:r>
            <a:r>
              <a:rPr lang="en-GB" dirty="0" smtClean="0"/>
              <a:t>highest-priority business requirements</a:t>
            </a:r>
          </a:p>
          <a:p>
            <a:pPr lvl="2"/>
            <a:r>
              <a:rPr lang="en-GB" dirty="0"/>
              <a:t>F</a:t>
            </a:r>
            <a:r>
              <a:rPr lang="en-GB" dirty="0" smtClean="0"/>
              <a:t>ocus on defect clusters</a:t>
            </a:r>
            <a:endParaRPr lang="en-GB" dirty="0"/>
          </a:p>
          <a:p>
            <a:pPr lvl="1"/>
            <a:r>
              <a:rPr lang="en-GB" dirty="0" smtClean="0"/>
              <a:t>Determine if any non-testing activities could reduce risk, e.g.</a:t>
            </a:r>
          </a:p>
          <a:p>
            <a:pPr lvl="2"/>
            <a:r>
              <a:rPr lang="en-GB" dirty="0"/>
              <a:t>T</a:t>
            </a:r>
            <a:r>
              <a:rPr lang="en-GB" dirty="0" smtClean="0"/>
              <a:t>raining, documentation</a:t>
            </a:r>
          </a:p>
        </p:txBody>
      </p:sp>
      <p:sp>
        <p:nvSpPr>
          <p:cNvPr id="48130" name="Rectangle 7"/>
          <p:cNvSpPr>
            <a:spLocks noGrp="1" noChangeArrowheads="1"/>
          </p:cNvSpPr>
          <p:nvPr>
            <p:ph type="title"/>
          </p:nvPr>
        </p:nvSpPr>
        <p:spPr/>
        <p:txBody>
          <a:bodyPr/>
          <a:lstStyle/>
          <a:p>
            <a:r>
              <a:rPr lang="en-GB" dirty="0" smtClean="0"/>
              <a:t>Risk-based Testing</a:t>
            </a:r>
          </a:p>
        </p:txBody>
      </p:sp>
    </p:spTree>
    <p:extLst>
      <p:ext uri="{BB962C8B-B14F-4D97-AF65-F5344CB8AC3E}">
        <p14:creationId xmlns:p14="http://schemas.microsoft.com/office/powerpoint/2010/main" val="23568576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sz="quarter" idx="15"/>
          </p:nvPr>
        </p:nvSpPr>
        <p:spPr/>
        <p:txBody>
          <a:bodyPr/>
          <a:lstStyle/>
          <a:p>
            <a:pPr marL="0" indent="0">
              <a:buNone/>
            </a:pPr>
            <a:r>
              <a:rPr lang="en-GB" dirty="0" smtClean="0"/>
              <a:t>Learning Objectives:</a:t>
            </a:r>
            <a:br>
              <a:rPr lang="en-GB" dirty="0" smtClean="0"/>
            </a:br>
            <a:endParaRPr lang="en-GB" dirty="0" smtClean="0"/>
          </a:p>
          <a:p>
            <a:r>
              <a:rPr lang="en-GB" dirty="0" smtClean="0"/>
              <a:t>Recognise the content of an incident report according to the ‘Standard for Software Test Documentation’ (IEEE Std 829-1998) (K1)</a:t>
            </a:r>
            <a:br>
              <a:rPr lang="en-GB" dirty="0" smtClean="0"/>
            </a:br>
            <a:endParaRPr lang="en-GB" dirty="0" smtClean="0"/>
          </a:p>
          <a:p>
            <a:r>
              <a:rPr lang="en-GB" dirty="0" smtClean="0"/>
              <a:t>Write an incident report covering the observation of a failure during testing (K3)</a:t>
            </a:r>
          </a:p>
        </p:txBody>
      </p:sp>
      <p:sp>
        <p:nvSpPr>
          <p:cNvPr id="51202" name="Rectangle 4"/>
          <p:cNvSpPr>
            <a:spLocks noGrp="1" noChangeArrowheads="1"/>
          </p:cNvSpPr>
          <p:nvPr>
            <p:ph type="title"/>
          </p:nvPr>
        </p:nvSpPr>
        <p:spPr/>
        <p:txBody>
          <a:bodyPr/>
          <a:lstStyle/>
          <a:p>
            <a:r>
              <a:rPr lang="en-GB" dirty="0" smtClean="0"/>
              <a:t>5.6 Incident Management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sz="quarter" idx="15"/>
          </p:nvPr>
        </p:nvSpPr>
        <p:spPr/>
        <p:txBody>
          <a:bodyPr/>
          <a:lstStyle/>
          <a:p>
            <a:r>
              <a:rPr lang="en-GB" dirty="0" smtClean="0"/>
              <a:t>Discrepancies between actual and expected results are logged as incidents</a:t>
            </a:r>
          </a:p>
          <a:p>
            <a:pPr lvl="1"/>
            <a:r>
              <a:rPr lang="en-GB" dirty="0" smtClean="0"/>
              <a:t>They must be investigated and may turn out to be defects</a:t>
            </a:r>
            <a:br>
              <a:rPr lang="en-GB" dirty="0" smtClean="0"/>
            </a:br>
            <a:endParaRPr lang="en-GB" dirty="0" smtClean="0"/>
          </a:p>
          <a:p>
            <a:r>
              <a:rPr lang="en-GB" dirty="0"/>
              <a:t>I</a:t>
            </a:r>
            <a:r>
              <a:rPr lang="en-GB" dirty="0" smtClean="0"/>
              <a:t>ncident management is the process of recognising, investigating, taking action and disposing of incidents</a:t>
            </a:r>
            <a:br>
              <a:rPr lang="en-GB" dirty="0" smtClean="0"/>
            </a:br>
            <a:endParaRPr lang="en-GB" dirty="0" smtClean="0"/>
          </a:p>
          <a:p>
            <a:r>
              <a:rPr lang="en-GB" dirty="0" smtClean="0"/>
              <a:t>Organisations should establish an incident management process and rules for classification in order to manage all incidents to completion  </a:t>
            </a:r>
            <a:br>
              <a:rPr lang="en-GB" dirty="0" smtClean="0"/>
            </a:br>
            <a:endParaRPr lang="en-GB" dirty="0" smtClean="0"/>
          </a:p>
          <a:p>
            <a:r>
              <a:rPr lang="en-GB" dirty="0" smtClean="0"/>
              <a:t>Incidents may be raised against documentation during static testing as well as against code during dynamic testing</a:t>
            </a:r>
          </a:p>
        </p:txBody>
      </p:sp>
      <p:sp>
        <p:nvSpPr>
          <p:cNvPr id="52226" name="Rectangle 5"/>
          <p:cNvSpPr>
            <a:spLocks noGrp="1" noChangeArrowheads="1"/>
          </p:cNvSpPr>
          <p:nvPr>
            <p:ph type="title"/>
          </p:nvPr>
        </p:nvSpPr>
        <p:spPr/>
        <p:txBody>
          <a:bodyPr/>
          <a:lstStyle/>
          <a:p>
            <a:r>
              <a:rPr lang="en-GB" dirty="0" smtClean="0"/>
              <a:t>Incident Management</a:t>
            </a:r>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3"/>
          <p:cNvSpPr>
            <a:spLocks noGrp="1"/>
          </p:cNvSpPr>
          <p:nvPr>
            <p:ph type="body" sz="quarter" idx="15"/>
          </p:nvPr>
        </p:nvSpPr>
        <p:spPr/>
        <p:txBody>
          <a:bodyPr/>
          <a:lstStyle/>
          <a:p>
            <a:pPr>
              <a:lnSpc>
                <a:spcPct val="100000"/>
              </a:lnSpc>
            </a:pPr>
            <a:r>
              <a:rPr lang="en-GB" dirty="0" smtClean="0"/>
              <a:t>Software defect</a:t>
            </a:r>
          </a:p>
          <a:p>
            <a:pPr>
              <a:lnSpc>
                <a:spcPct val="100000"/>
              </a:lnSpc>
            </a:pPr>
            <a:r>
              <a:rPr lang="en-GB" dirty="0" smtClean="0"/>
              <a:t>Requirement or specification defect</a:t>
            </a:r>
          </a:p>
          <a:p>
            <a:pPr>
              <a:lnSpc>
                <a:spcPct val="100000"/>
              </a:lnSpc>
            </a:pPr>
            <a:r>
              <a:rPr lang="en-GB" dirty="0" smtClean="0"/>
              <a:t>Environmental problem</a:t>
            </a:r>
          </a:p>
          <a:p>
            <a:pPr lvl="1">
              <a:lnSpc>
                <a:spcPct val="100000"/>
              </a:lnSpc>
            </a:pPr>
            <a:r>
              <a:rPr lang="en-GB" b="0" dirty="0" smtClean="0"/>
              <a:t>e.g. Hardware, operating system, network</a:t>
            </a:r>
          </a:p>
          <a:p>
            <a:pPr>
              <a:lnSpc>
                <a:spcPct val="100000"/>
              </a:lnSpc>
            </a:pPr>
            <a:r>
              <a:rPr lang="en-GB" dirty="0" smtClean="0"/>
              <a:t>Test procedure or script fault</a:t>
            </a:r>
          </a:p>
          <a:p>
            <a:pPr lvl="1">
              <a:lnSpc>
                <a:spcPct val="100000"/>
              </a:lnSpc>
            </a:pPr>
            <a:r>
              <a:rPr lang="en-GB" b="0" dirty="0" smtClean="0"/>
              <a:t>e.g. Incorrect, ambiguous or missing step</a:t>
            </a:r>
          </a:p>
          <a:p>
            <a:pPr>
              <a:lnSpc>
                <a:spcPct val="100000"/>
              </a:lnSpc>
            </a:pPr>
            <a:r>
              <a:rPr lang="en-GB" dirty="0" smtClean="0"/>
              <a:t>Incorrect test data</a:t>
            </a:r>
          </a:p>
          <a:p>
            <a:pPr>
              <a:lnSpc>
                <a:spcPct val="100000"/>
              </a:lnSpc>
            </a:pPr>
            <a:r>
              <a:rPr lang="en-GB" dirty="0" smtClean="0"/>
              <a:t>Incorrect expected results on test procedure</a:t>
            </a:r>
          </a:p>
          <a:p>
            <a:pPr>
              <a:lnSpc>
                <a:spcPct val="100000"/>
              </a:lnSpc>
            </a:pPr>
            <a:r>
              <a:rPr lang="en-GB" dirty="0" smtClean="0"/>
              <a:t>Tester error</a:t>
            </a:r>
          </a:p>
          <a:p>
            <a:pPr lvl="1">
              <a:lnSpc>
                <a:spcPct val="100000"/>
              </a:lnSpc>
            </a:pPr>
            <a:r>
              <a:rPr lang="en-GB" dirty="0"/>
              <a:t>N</a:t>
            </a:r>
            <a:r>
              <a:rPr lang="en-GB" b="0" dirty="0" smtClean="0"/>
              <a:t>ot following the procedure</a:t>
            </a:r>
          </a:p>
        </p:txBody>
      </p:sp>
      <p:sp>
        <p:nvSpPr>
          <p:cNvPr id="53250" name="Title 2"/>
          <p:cNvSpPr>
            <a:spLocks noGrp="1"/>
          </p:cNvSpPr>
          <p:nvPr>
            <p:ph type="title"/>
          </p:nvPr>
        </p:nvSpPr>
        <p:spPr/>
        <p:txBody>
          <a:bodyPr/>
          <a:lstStyle/>
          <a:p>
            <a:pPr eaLnBrk="1" hangingPunct="1"/>
            <a:r>
              <a:rPr lang="en-GB" dirty="0" smtClean="0"/>
              <a:t>Causes of Incidents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think?</a:t>
            </a:r>
            <a:endParaRPr lang="en-GB" dirty="0"/>
          </a:p>
        </p:txBody>
      </p:sp>
      <p:graphicFrame>
        <p:nvGraphicFramePr>
          <p:cNvPr id="5" name="Diagram 4"/>
          <p:cNvGraphicFramePr/>
          <p:nvPr>
            <p:extLst>
              <p:ext uri="{D42A27DB-BD31-4B8C-83A1-F6EECF244321}">
                <p14:modId xmlns:p14="http://schemas.microsoft.com/office/powerpoint/2010/main" val="1324295202"/>
              </p:ext>
            </p:extLst>
          </p:nvPr>
        </p:nvGraphicFramePr>
        <p:xfrm>
          <a:off x="3788383" y="2613189"/>
          <a:ext cx="5000657" cy="1655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7177" y="1728564"/>
            <a:ext cx="2340869" cy="3794768"/>
          </a:xfrm>
          <a:prstGeom prst="rect">
            <a:avLst/>
          </a:prstGeom>
        </p:spPr>
      </p:pic>
    </p:spTree>
    <p:extLst>
      <p:ext uri="{BB962C8B-B14F-4D97-AF65-F5344CB8AC3E}">
        <p14:creationId xmlns:p14="http://schemas.microsoft.com/office/powerpoint/2010/main" val="366540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smtClean="0"/>
              <a:t>Provide feedback to enable developers and other parties to identify, isolate and correct  defects</a:t>
            </a:r>
          </a:p>
          <a:p>
            <a:r>
              <a:rPr lang="en-GB" dirty="0" smtClean="0"/>
              <a:t>Enable test leaders to track:</a:t>
            </a:r>
          </a:p>
          <a:p>
            <a:pPr lvl="1"/>
            <a:r>
              <a:rPr lang="en-GB" dirty="0" smtClean="0"/>
              <a:t>The quality of the system  </a:t>
            </a:r>
          </a:p>
          <a:p>
            <a:pPr lvl="1"/>
            <a:r>
              <a:rPr lang="en-GB" dirty="0" smtClean="0"/>
              <a:t>The progress of the testing</a:t>
            </a:r>
          </a:p>
          <a:p>
            <a:r>
              <a:rPr lang="en-GB" dirty="0"/>
              <a:t>Provide ideas for test process improvement</a:t>
            </a:r>
          </a:p>
          <a:p>
            <a:r>
              <a:rPr lang="en-GB" dirty="0" smtClean="0"/>
              <a:t>Identify defect clusters</a:t>
            </a:r>
          </a:p>
          <a:p>
            <a:r>
              <a:rPr lang="en-GB" dirty="0" smtClean="0"/>
              <a:t>Create a history of incidents and resolutions</a:t>
            </a:r>
          </a:p>
          <a:p>
            <a:r>
              <a:rPr lang="en-GB" dirty="0" smtClean="0"/>
              <a:t>Supply metrics for assessing exit criteria</a:t>
            </a:r>
          </a:p>
          <a:p>
            <a:endParaRPr lang="en-GB" dirty="0"/>
          </a:p>
        </p:txBody>
      </p:sp>
      <p:sp>
        <p:nvSpPr>
          <p:cNvPr id="2" name="Title 1"/>
          <p:cNvSpPr>
            <a:spLocks noGrp="1"/>
          </p:cNvSpPr>
          <p:nvPr>
            <p:ph type="title"/>
          </p:nvPr>
        </p:nvSpPr>
        <p:spPr/>
        <p:txBody>
          <a:bodyPr/>
          <a:lstStyle/>
          <a:p>
            <a:r>
              <a:rPr lang="en-GB" dirty="0" smtClean="0"/>
              <a:t>Incident Report Objectives</a:t>
            </a:r>
            <a:endParaRPr lang="en-GB"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5"/>
          </p:nvPr>
        </p:nvSpPr>
        <p:spPr/>
        <p:txBody>
          <a:bodyPr>
            <a:normAutofit/>
          </a:bodyPr>
          <a:lstStyle/>
          <a:p>
            <a:r>
              <a:rPr lang="en-US" dirty="0" smtClean="0"/>
              <a:t>Report Identifier</a:t>
            </a:r>
          </a:p>
          <a:p>
            <a:pPr lvl="1"/>
            <a:r>
              <a:rPr lang="en-US" dirty="0" smtClean="0"/>
              <a:t>Unique reference for each incident</a:t>
            </a:r>
            <a:br>
              <a:rPr lang="en-US" dirty="0" smtClean="0"/>
            </a:br>
            <a:endParaRPr lang="en-US" dirty="0" smtClean="0"/>
          </a:p>
          <a:p>
            <a:r>
              <a:rPr lang="en-US" dirty="0" smtClean="0"/>
              <a:t>Summary</a:t>
            </a:r>
          </a:p>
          <a:p>
            <a:pPr lvl="1"/>
            <a:r>
              <a:rPr lang="en-GB" dirty="0"/>
              <a:t>O</a:t>
            </a:r>
            <a:r>
              <a:rPr lang="en-GB" dirty="0" smtClean="0"/>
              <a:t>f </a:t>
            </a:r>
            <a:r>
              <a:rPr lang="en-US" dirty="0" smtClean="0"/>
              <a:t>the </a:t>
            </a:r>
            <a:r>
              <a:rPr lang="en-US" dirty="0"/>
              <a:t>circumstances in which the incident occurred, referring </a:t>
            </a:r>
            <a:r>
              <a:rPr lang="en-US" dirty="0" smtClean="0"/>
              <a:t>to software </a:t>
            </a:r>
            <a:r>
              <a:rPr lang="en-US" dirty="0"/>
              <a:t>and revision </a:t>
            </a:r>
            <a:r>
              <a:rPr lang="en-US" dirty="0" smtClean="0"/>
              <a:t>level, test case and test log</a:t>
            </a:r>
            <a:br>
              <a:rPr lang="en-US" dirty="0" smtClean="0"/>
            </a:br>
            <a:endParaRPr lang="en-US" dirty="0" smtClean="0"/>
          </a:p>
          <a:p>
            <a:r>
              <a:rPr lang="en-US" dirty="0" smtClean="0"/>
              <a:t>Description</a:t>
            </a:r>
          </a:p>
          <a:p>
            <a:pPr lvl="1"/>
            <a:r>
              <a:rPr lang="en-US" dirty="0"/>
              <a:t>O</a:t>
            </a:r>
            <a:r>
              <a:rPr lang="en-US" dirty="0" smtClean="0"/>
              <a:t>f the </a:t>
            </a:r>
            <a:r>
              <a:rPr lang="en-US" dirty="0"/>
              <a:t>incident, referring </a:t>
            </a:r>
            <a:r>
              <a:rPr lang="en-US" dirty="0" smtClean="0"/>
              <a:t>to inputs, expected results, actual results, anomalies, date and time, procedure step, environment, attempts to repeat, testers and observers</a:t>
            </a:r>
            <a:br>
              <a:rPr lang="en-US" dirty="0" smtClean="0"/>
            </a:br>
            <a:endParaRPr lang="en-US" dirty="0" smtClean="0"/>
          </a:p>
          <a:p>
            <a:r>
              <a:rPr lang="en-US" dirty="0" smtClean="0"/>
              <a:t>Impact</a:t>
            </a:r>
          </a:p>
          <a:p>
            <a:pPr lvl="1"/>
            <a:r>
              <a:rPr lang="en-GB" dirty="0"/>
              <a:t>O</a:t>
            </a:r>
            <a:r>
              <a:rPr lang="en-GB" dirty="0" smtClean="0"/>
              <a:t>f the incident on test plans, test case and procedure specifications, if known</a:t>
            </a:r>
            <a:endParaRPr lang="en-US" dirty="0" smtClean="0"/>
          </a:p>
          <a:p>
            <a:endParaRPr lang="en-US" dirty="0" smtClean="0"/>
          </a:p>
        </p:txBody>
      </p:sp>
      <p:sp>
        <p:nvSpPr>
          <p:cNvPr id="2" name="Title 1"/>
          <p:cNvSpPr>
            <a:spLocks noGrp="1"/>
          </p:cNvSpPr>
          <p:nvPr>
            <p:ph type="title"/>
          </p:nvPr>
        </p:nvSpPr>
        <p:spPr/>
        <p:txBody>
          <a:bodyPr/>
          <a:lstStyle/>
          <a:p>
            <a:r>
              <a:rPr lang="en-GB" dirty="0" smtClean="0"/>
              <a:t>Outline of IEEE 829-1998 Test Incident Report</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think?</a:t>
            </a:r>
            <a:endParaRPr lang="en-GB" dirty="0"/>
          </a:p>
        </p:txBody>
      </p:sp>
      <p:graphicFrame>
        <p:nvGraphicFramePr>
          <p:cNvPr id="5" name="Diagram 4"/>
          <p:cNvGraphicFramePr/>
          <p:nvPr>
            <p:extLst>
              <p:ext uri="{D42A27DB-BD31-4B8C-83A1-F6EECF244321}">
                <p14:modId xmlns:p14="http://schemas.microsoft.com/office/powerpoint/2010/main" val="510792956"/>
              </p:ext>
            </p:extLst>
          </p:nvPr>
        </p:nvGraphicFramePr>
        <p:xfrm>
          <a:off x="3929058" y="2111907"/>
          <a:ext cx="4708505" cy="30003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0568" y="1686360"/>
            <a:ext cx="2340869" cy="3794768"/>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sz="quarter" idx="15"/>
          </p:nvPr>
        </p:nvSpPr>
        <p:spPr/>
        <p:txBody>
          <a:bodyPr>
            <a:normAutofit/>
          </a:bodyPr>
          <a:lstStyle/>
          <a:p>
            <a:pPr>
              <a:lnSpc>
                <a:spcPct val="110000"/>
              </a:lnSpc>
              <a:spcBef>
                <a:spcPts val="200"/>
              </a:spcBef>
              <a:spcAft>
                <a:spcPts val="200"/>
              </a:spcAft>
            </a:pPr>
            <a:r>
              <a:rPr lang="en-GB" dirty="0" smtClean="0"/>
              <a:t>Many organisations find it useful to include:</a:t>
            </a:r>
          </a:p>
          <a:p>
            <a:pPr lvl="1">
              <a:spcBef>
                <a:spcPts val="200"/>
              </a:spcBef>
              <a:spcAft>
                <a:spcPts val="200"/>
              </a:spcAft>
            </a:pPr>
            <a:r>
              <a:rPr lang="en-GB" dirty="0"/>
              <a:t>Severity</a:t>
            </a:r>
          </a:p>
          <a:p>
            <a:pPr lvl="2">
              <a:spcBef>
                <a:spcPts val="200"/>
              </a:spcBef>
              <a:spcAft>
                <a:spcPts val="200"/>
              </a:spcAft>
            </a:pPr>
            <a:r>
              <a:rPr lang="en-GB" dirty="0"/>
              <a:t>Level of importance to the business or </a:t>
            </a:r>
            <a:r>
              <a:rPr lang="en-GB" dirty="0" smtClean="0"/>
              <a:t>project requirements</a:t>
            </a:r>
            <a:endParaRPr lang="en-GB" dirty="0"/>
          </a:p>
          <a:p>
            <a:pPr lvl="1">
              <a:spcBef>
                <a:spcPts val="200"/>
              </a:spcBef>
              <a:spcAft>
                <a:spcPts val="200"/>
              </a:spcAft>
            </a:pPr>
            <a:r>
              <a:rPr lang="en-GB" b="0" dirty="0" smtClean="0"/>
              <a:t>Priority</a:t>
            </a:r>
          </a:p>
          <a:p>
            <a:pPr lvl="2">
              <a:spcBef>
                <a:spcPts val="200"/>
              </a:spcBef>
              <a:spcAft>
                <a:spcPts val="200"/>
              </a:spcAft>
            </a:pPr>
            <a:r>
              <a:rPr lang="en-GB" b="0" dirty="0" smtClean="0"/>
              <a:t>Impact on the testing process (and so urgency to fix)</a:t>
            </a:r>
          </a:p>
          <a:p>
            <a:pPr lvl="1">
              <a:spcBef>
                <a:spcPts val="200"/>
              </a:spcBef>
              <a:spcAft>
                <a:spcPts val="200"/>
              </a:spcAft>
            </a:pPr>
            <a:r>
              <a:rPr lang="en-GB" dirty="0" smtClean="0"/>
              <a:t>Complexity</a:t>
            </a:r>
          </a:p>
          <a:p>
            <a:pPr lvl="2">
              <a:spcBef>
                <a:spcPts val="200"/>
              </a:spcBef>
              <a:spcAft>
                <a:spcPts val="200"/>
              </a:spcAft>
            </a:pPr>
            <a:r>
              <a:rPr lang="en-GB" dirty="0" smtClean="0"/>
              <a:t>Impact on development (i.e. scale of fix)</a:t>
            </a:r>
            <a:endParaRPr lang="en-GB" dirty="0"/>
          </a:p>
          <a:p>
            <a:pPr lvl="1">
              <a:spcBef>
                <a:spcPts val="200"/>
              </a:spcBef>
              <a:spcAft>
                <a:spcPts val="200"/>
              </a:spcAft>
            </a:pPr>
            <a:r>
              <a:rPr lang="en-US" dirty="0"/>
              <a:t>Status </a:t>
            </a:r>
          </a:p>
          <a:p>
            <a:pPr lvl="2">
              <a:spcBef>
                <a:spcPts val="200"/>
              </a:spcBef>
              <a:spcAft>
                <a:spcPts val="200"/>
              </a:spcAft>
            </a:pPr>
            <a:r>
              <a:rPr lang="en-US" dirty="0"/>
              <a:t>Progress of incident resolution</a:t>
            </a:r>
          </a:p>
          <a:p>
            <a:pPr lvl="1">
              <a:spcBef>
                <a:spcPts val="200"/>
              </a:spcBef>
              <a:spcAft>
                <a:spcPts val="200"/>
              </a:spcAft>
            </a:pPr>
            <a:r>
              <a:rPr lang="en-US" b="0" dirty="0" smtClean="0"/>
              <a:t>Other areas that may be affected by a change resulting from the incident</a:t>
            </a:r>
          </a:p>
          <a:p>
            <a:pPr lvl="1">
              <a:spcBef>
                <a:spcPts val="200"/>
              </a:spcBef>
              <a:spcAft>
                <a:spcPts val="200"/>
              </a:spcAft>
            </a:pPr>
            <a:r>
              <a:rPr lang="en-US" b="0" dirty="0" smtClean="0"/>
              <a:t>Actions taken by project team members to isolate, repair and confirm the incident as fixed</a:t>
            </a:r>
          </a:p>
          <a:p>
            <a:pPr lvl="1">
              <a:spcBef>
                <a:spcPts val="200"/>
              </a:spcBef>
              <a:spcAft>
                <a:spcPts val="200"/>
              </a:spcAft>
            </a:pPr>
            <a:r>
              <a:rPr lang="en-US" dirty="0" smtClean="0"/>
              <a:t>System life cycle process in which the incident was observed</a:t>
            </a:r>
            <a:endParaRPr lang="en-US" b="0" dirty="0" smtClean="0"/>
          </a:p>
          <a:p>
            <a:pPr lvl="1">
              <a:spcBef>
                <a:spcPts val="200"/>
              </a:spcBef>
              <a:spcAft>
                <a:spcPts val="200"/>
              </a:spcAft>
            </a:pPr>
            <a:r>
              <a:rPr lang="en-GB" b="0" dirty="0" smtClean="0"/>
              <a:t>Change history</a:t>
            </a:r>
          </a:p>
        </p:txBody>
      </p:sp>
      <p:sp>
        <p:nvSpPr>
          <p:cNvPr id="61442" name="Rectangle 2"/>
          <p:cNvSpPr>
            <a:spLocks noGrp="1" noChangeArrowheads="1"/>
          </p:cNvSpPr>
          <p:nvPr>
            <p:ph type="title"/>
          </p:nvPr>
        </p:nvSpPr>
        <p:spPr/>
        <p:txBody>
          <a:bodyPr/>
          <a:lstStyle/>
          <a:p>
            <a:pPr eaLnBrk="1" hangingPunct="1"/>
            <a:r>
              <a:rPr lang="en-GB" dirty="0" smtClean="0"/>
              <a:t>Additional Useful Information</a:t>
            </a:r>
          </a:p>
        </p:txBody>
      </p:sp>
    </p:spTree>
    <p:extLst>
      <p:ext uri="{BB962C8B-B14F-4D97-AF65-F5344CB8AC3E}">
        <p14:creationId xmlns:p14="http://schemas.microsoft.com/office/powerpoint/2010/main" val="19592599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rot="-660000">
            <a:off x="2206891" y="1519067"/>
            <a:ext cx="4429125" cy="4679950"/>
            <a:chOff x="2206891" y="1138067"/>
            <a:chExt cx="4429125" cy="4679950"/>
          </a:xfrm>
        </p:grpSpPr>
        <p:sp>
          <p:nvSpPr>
            <p:cNvPr id="776194" name="Freeform 2"/>
            <p:cNvSpPr>
              <a:spLocks/>
            </p:cNvSpPr>
            <p:nvPr/>
          </p:nvSpPr>
          <p:spPr bwMode="auto">
            <a:xfrm>
              <a:off x="2348178" y="1138067"/>
              <a:ext cx="2403475" cy="1784350"/>
            </a:xfrm>
            <a:custGeom>
              <a:avLst/>
              <a:gdLst/>
              <a:ahLst/>
              <a:cxnLst>
                <a:cxn ang="0">
                  <a:pos x="223" y="1123"/>
                </a:cxn>
                <a:cxn ang="0">
                  <a:pos x="236" y="1086"/>
                </a:cxn>
                <a:cxn ang="0">
                  <a:pos x="253" y="1041"/>
                </a:cxn>
                <a:cxn ang="0">
                  <a:pos x="270" y="1003"/>
                </a:cxn>
                <a:cxn ang="0">
                  <a:pos x="289" y="961"/>
                </a:cxn>
                <a:cxn ang="0">
                  <a:pos x="309" y="920"/>
                </a:cxn>
                <a:cxn ang="0">
                  <a:pos x="333" y="883"/>
                </a:cxn>
                <a:cxn ang="0">
                  <a:pos x="353" y="851"/>
                </a:cxn>
                <a:cxn ang="0">
                  <a:pos x="377" y="816"/>
                </a:cxn>
                <a:cxn ang="0">
                  <a:pos x="403" y="780"/>
                </a:cxn>
                <a:cxn ang="0">
                  <a:pos x="424" y="752"/>
                </a:cxn>
                <a:cxn ang="0">
                  <a:pos x="457" y="714"/>
                </a:cxn>
                <a:cxn ang="0">
                  <a:pos x="497" y="668"/>
                </a:cxn>
                <a:cxn ang="0">
                  <a:pos x="539" y="625"/>
                </a:cxn>
                <a:cxn ang="0">
                  <a:pos x="584" y="587"/>
                </a:cxn>
                <a:cxn ang="0">
                  <a:pos x="632" y="551"/>
                </a:cxn>
                <a:cxn ang="0">
                  <a:pos x="687" y="511"/>
                </a:cxn>
                <a:cxn ang="0">
                  <a:pos x="742" y="476"/>
                </a:cxn>
                <a:cxn ang="0">
                  <a:pos x="803" y="444"/>
                </a:cxn>
                <a:cxn ang="0">
                  <a:pos x="859" y="417"/>
                </a:cxn>
                <a:cxn ang="0">
                  <a:pos x="914" y="392"/>
                </a:cxn>
                <a:cxn ang="0">
                  <a:pos x="970" y="372"/>
                </a:cxn>
                <a:cxn ang="0">
                  <a:pos x="1029" y="354"/>
                </a:cxn>
                <a:cxn ang="0">
                  <a:pos x="1094" y="338"/>
                </a:cxn>
                <a:cxn ang="0">
                  <a:pos x="1162" y="325"/>
                </a:cxn>
                <a:cxn ang="0">
                  <a:pos x="1230" y="316"/>
                </a:cxn>
                <a:cxn ang="0">
                  <a:pos x="1301" y="312"/>
                </a:cxn>
                <a:cxn ang="0">
                  <a:pos x="1370" y="312"/>
                </a:cxn>
                <a:cxn ang="0">
                  <a:pos x="1639" y="203"/>
                </a:cxn>
                <a:cxn ang="0">
                  <a:pos x="1370" y="76"/>
                </a:cxn>
                <a:cxn ang="0">
                  <a:pos x="1290" y="78"/>
                </a:cxn>
                <a:cxn ang="0">
                  <a:pos x="1213" y="84"/>
                </a:cxn>
                <a:cxn ang="0">
                  <a:pos x="1146" y="91"/>
                </a:cxn>
                <a:cxn ang="0">
                  <a:pos x="1079" y="102"/>
                </a:cxn>
                <a:cxn ang="0">
                  <a:pos x="1016" y="115"/>
                </a:cxn>
                <a:cxn ang="0">
                  <a:pos x="943" y="133"/>
                </a:cxn>
                <a:cxn ang="0">
                  <a:pos x="883" y="153"/>
                </a:cxn>
                <a:cxn ang="0">
                  <a:pos x="814" y="179"/>
                </a:cxn>
                <a:cxn ang="0">
                  <a:pos x="755" y="205"/>
                </a:cxn>
                <a:cxn ang="0">
                  <a:pos x="690" y="236"/>
                </a:cxn>
                <a:cxn ang="0">
                  <a:pos x="632" y="269"/>
                </a:cxn>
                <a:cxn ang="0">
                  <a:pos x="576" y="303"/>
                </a:cxn>
                <a:cxn ang="0">
                  <a:pos x="520" y="341"/>
                </a:cxn>
                <a:cxn ang="0">
                  <a:pos x="467" y="381"/>
                </a:cxn>
                <a:cxn ang="0">
                  <a:pos x="417" y="422"/>
                </a:cxn>
                <a:cxn ang="0">
                  <a:pos x="373" y="461"/>
                </a:cxn>
                <a:cxn ang="0">
                  <a:pos x="325" y="510"/>
                </a:cxn>
                <a:cxn ang="0">
                  <a:pos x="284" y="554"/>
                </a:cxn>
                <a:cxn ang="0">
                  <a:pos x="243" y="604"/>
                </a:cxn>
                <a:cxn ang="0">
                  <a:pos x="204" y="653"/>
                </a:cxn>
                <a:cxn ang="0">
                  <a:pos x="167" y="702"/>
                </a:cxn>
                <a:cxn ang="0">
                  <a:pos x="142" y="742"/>
                </a:cxn>
                <a:cxn ang="0">
                  <a:pos x="122" y="771"/>
                </a:cxn>
                <a:cxn ang="0">
                  <a:pos x="107" y="797"/>
                </a:cxn>
                <a:cxn ang="0">
                  <a:pos x="91" y="831"/>
                </a:cxn>
                <a:cxn ang="0">
                  <a:pos x="76" y="860"/>
                </a:cxn>
                <a:cxn ang="0">
                  <a:pos x="59" y="894"/>
                </a:cxn>
                <a:cxn ang="0">
                  <a:pos x="41" y="929"/>
                </a:cxn>
                <a:cxn ang="0">
                  <a:pos x="29" y="958"/>
                </a:cxn>
                <a:cxn ang="0">
                  <a:pos x="16" y="993"/>
                </a:cxn>
                <a:cxn ang="0">
                  <a:pos x="6" y="1023"/>
                </a:cxn>
              </a:cxnLst>
              <a:rect l="0" t="0" r="r" b="b"/>
              <a:pathLst>
                <a:path w="1640" h="1124">
                  <a:moveTo>
                    <a:pt x="0" y="1038"/>
                  </a:moveTo>
                  <a:lnTo>
                    <a:pt x="223" y="1123"/>
                  </a:lnTo>
                  <a:lnTo>
                    <a:pt x="229" y="1104"/>
                  </a:lnTo>
                  <a:lnTo>
                    <a:pt x="236" y="1086"/>
                  </a:lnTo>
                  <a:lnTo>
                    <a:pt x="244" y="1062"/>
                  </a:lnTo>
                  <a:lnTo>
                    <a:pt x="253" y="1041"/>
                  </a:lnTo>
                  <a:lnTo>
                    <a:pt x="261" y="1020"/>
                  </a:lnTo>
                  <a:lnTo>
                    <a:pt x="270" y="1003"/>
                  </a:lnTo>
                  <a:lnTo>
                    <a:pt x="280" y="980"/>
                  </a:lnTo>
                  <a:lnTo>
                    <a:pt x="289" y="961"/>
                  </a:lnTo>
                  <a:lnTo>
                    <a:pt x="300" y="940"/>
                  </a:lnTo>
                  <a:lnTo>
                    <a:pt x="309" y="920"/>
                  </a:lnTo>
                  <a:lnTo>
                    <a:pt x="322" y="901"/>
                  </a:lnTo>
                  <a:lnTo>
                    <a:pt x="333" y="883"/>
                  </a:lnTo>
                  <a:lnTo>
                    <a:pt x="343" y="867"/>
                  </a:lnTo>
                  <a:lnTo>
                    <a:pt x="353" y="851"/>
                  </a:lnTo>
                  <a:lnTo>
                    <a:pt x="364" y="833"/>
                  </a:lnTo>
                  <a:lnTo>
                    <a:pt x="377" y="816"/>
                  </a:lnTo>
                  <a:lnTo>
                    <a:pt x="390" y="797"/>
                  </a:lnTo>
                  <a:lnTo>
                    <a:pt x="403" y="780"/>
                  </a:lnTo>
                  <a:lnTo>
                    <a:pt x="413" y="768"/>
                  </a:lnTo>
                  <a:lnTo>
                    <a:pt x="424" y="752"/>
                  </a:lnTo>
                  <a:lnTo>
                    <a:pt x="440" y="732"/>
                  </a:lnTo>
                  <a:lnTo>
                    <a:pt x="457" y="714"/>
                  </a:lnTo>
                  <a:lnTo>
                    <a:pt x="477" y="690"/>
                  </a:lnTo>
                  <a:lnTo>
                    <a:pt x="497" y="668"/>
                  </a:lnTo>
                  <a:lnTo>
                    <a:pt x="517" y="645"/>
                  </a:lnTo>
                  <a:lnTo>
                    <a:pt x="539" y="625"/>
                  </a:lnTo>
                  <a:lnTo>
                    <a:pt x="565" y="604"/>
                  </a:lnTo>
                  <a:lnTo>
                    <a:pt x="584" y="587"/>
                  </a:lnTo>
                  <a:lnTo>
                    <a:pt x="607" y="569"/>
                  </a:lnTo>
                  <a:lnTo>
                    <a:pt x="632" y="551"/>
                  </a:lnTo>
                  <a:lnTo>
                    <a:pt x="659" y="531"/>
                  </a:lnTo>
                  <a:lnTo>
                    <a:pt x="687" y="511"/>
                  </a:lnTo>
                  <a:lnTo>
                    <a:pt x="713" y="494"/>
                  </a:lnTo>
                  <a:lnTo>
                    <a:pt x="742" y="476"/>
                  </a:lnTo>
                  <a:lnTo>
                    <a:pt x="773" y="458"/>
                  </a:lnTo>
                  <a:lnTo>
                    <a:pt x="803" y="444"/>
                  </a:lnTo>
                  <a:lnTo>
                    <a:pt x="832" y="429"/>
                  </a:lnTo>
                  <a:lnTo>
                    <a:pt x="859" y="417"/>
                  </a:lnTo>
                  <a:lnTo>
                    <a:pt x="884" y="405"/>
                  </a:lnTo>
                  <a:lnTo>
                    <a:pt x="914" y="392"/>
                  </a:lnTo>
                  <a:lnTo>
                    <a:pt x="942" y="382"/>
                  </a:lnTo>
                  <a:lnTo>
                    <a:pt x="970" y="372"/>
                  </a:lnTo>
                  <a:lnTo>
                    <a:pt x="1002" y="362"/>
                  </a:lnTo>
                  <a:lnTo>
                    <a:pt x="1029" y="354"/>
                  </a:lnTo>
                  <a:lnTo>
                    <a:pt x="1061" y="346"/>
                  </a:lnTo>
                  <a:lnTo>
                    <a:pt x="1094" y="338"/>
                  </a:lnTo>
                  <a:lnTo>
                    <a:pt x="1127" y="331"/>
                  </a:lnTo>
                  <a:lnTo>
                    <a:pt x="1162" y="325"/>
                  </a:lnTo>
                  <a:lnTo>
                    <a:pt x="1197" y="319"/>
                  </a:lnTo>
                  <a:lnTo>
                    <a:pt x="1230" y="316"/>
                  </a:lnTo>
                  <a:lnTo>
                    <a:pt x="1263" y="313"/>
                  </a:lnTo>
                  <a:lnTo>
                    <a:pt x="1301" y="312"/>
                  </a:lnTo>
                  <a:lnTo>
                    <a:pt x="1332" y="312"/>
                  </a:lnTo>
                  <a:lnTo>
                    <a:pt x="1370" y="312"/>
                  </a:lnTo>
                  <a:lnTo>
                    <a:pt x="1370" y="392"/>
                  </a:lnTo>
                  <a:lnTo>
                    <a:pt x="1639" y="203"/>
                  </a:lnTo>
                  <a:lnTo>
                    <a:pt x="1370" y="0"/>
                  </a:lnTo>
                  <a:lnTo>
                    <a:pt x="1370" y="76"/>
                  </a:lnTo>
                  <a:lnTo>
                    <a:pt x="1328" y="76"/>
                  </a:lnTo>
                  <a:lnTo>
                    <a:pt x="1290" y="78"/>
                  </a:lnTo>
                  <a:lnTo>
                    <a:pt x="1250" y="81"/>
                  </a:lnTo>
                  <a:lnTo>
                    <a:pt x="1213" y="84"/>
                  </a:lnTo>
                  <a:lnTo>
                    <a:pt x="1179" y="86"/>
                  </a:lnTo>
                  <a:lnTo>
                    <a:pt x="1146" y="91"/>
                  </a:lnTo>
                  <a:lnTo>
                    <a:pt x="1111" y="96"/>
                  </a:lnTo>
                  <a:lnTo>
                    <a:pt x="1079" y="102"/>
                  </a:lnTo>
                  <a:lnTo>
                    <a:pt x="1049" y="108"/>
                  </a:lnTo>
                  <a:lnTo>
                    <a:pt x="1016" y="115"/>
                  </a:lnTo>
                  <a:lnTo>
                    <a:pt x="975" y="125"/>
                  </a:lnTo>
                  <a:lnTo>
                    <a:pt x="943" y="133"/>
                  </a:lnTo>
                  <a:lnTo>
                    <a:pt x="913" y="143"/>
                  </a:lnTo>
                  <a:lnTo>
                    <a:pt x="883" y="153"/>
                  </a:lnTo>
                  <a:lnTo>
                    <a:pt x="847" y="166"/>
                  </a:lnTo>
                  <a:lnTo>
                    <a:pt x="814" y="179"/>
                  </a:lnTo>
                  <a:lnTo>
                    <a:pt x="784" y="192"/>
                  </a:lnTo>
                  <a:lnTo>
                    <a:pt x="755" y="205"/>
                  </a:lnTo>
                  <a:lnTo>
                    <a:pt x="720" y="221"/>
                  </a:lnTo>
                  <a:lnTo>
                    <a:pt x="690" y="236"/>
                  </a:lnTo>
                  <a:lnTo>
                    <a:pt x="660" y="252"/>
                  </a:lnTo>
                  <a:lnTo>
                    <a:pt x="632" y="269"/>
                  </a:lnTo>
                  <a:lnTo>
                    <a:pt x="604" y="285"/>
                  </a:lnTo>
                  <a:lnTo>
                    <a:pt x="576" y="303"/>
                  </a:lnTo>
                  <a:lnTo>
                    <a:pt x="550" y="321"/>
                  </a:lnTo>
                  <a:lnTo>
                    <a:pt x="520" y="341"/>
                  </a:lnTo>
                  <a:lnTo>
                    <a:pt x="493" y="360"/>
                  </a:lnTo>
                  <a:lnTo>
                    <a:pt x="467" y="381"/>
                  </a:lnTo>
                  <a:lnTo>
                    <a:pt x="441" y="402"/>
                  </a:lnTo>
                  <a:lnTo>
                    <a:pt x="417" y="422"/>
                  </a:lnTo>
                  <a:lnTo>
                    <a:pt x="393" y="442"/>
                  </a:lnTo>
                  <a:lnTo>
                    <a:pt x="373" y="461"/>
                  </a:lnTo>
                  <a:lnTo>
                    <a:pt x="347" y="485"/>
                  </a:lnTo>
                  <a:lnTo>
                    <a:pt x="325" y="510"/>
                  </a:lnTo>
                  <a:lnTo>
                    <a:pt x="306" y="530"/>
                  </a:lnTo>
                  <a:lnTo>
                    <a:pt x="284" y="554"/>
                  </a:lnTo>
                  <a:lnTo>
                    <a:pt x="264" y="578"/>
                  </a:lnTo>
                  <a:lnTo>
                    <a:pt x="243" y="604"/>
                  </a:lnTo>
                  <a:lnTo>
                    <a:pt x="223" y="629"/>
                  </a:lnTo>
                  <a:lnTo>
                    <a:pt x="204" y="653"/>
                  </a:lnTo>
                  <a:lnTo>
                    <a:pt x="183" y="680"/>
                  </a:lnTo>
                  <a:lnTo>
                    <a:pt x="167" y="702"/>
                  </a:lnTo>
                  <a:lnTo>
                    <a:pt x="152" y="725"/>
                  </a:lnTo>
                  <a:lnTo>
                    <a:pt x="142" y="742"/>
                  </a:lnTo>
                  <a:lnTo>
                    <a:pt x="130" y="758"/>
                  </a:lnTo>
                  <a:lnTo>
                    <a:pt x="122" y="771"/>
                  </a:lnTo>
                  <a:lnTo>
                    <a:pt x="116" y="783"/>
                  </a:lnTo>
                  <a:lnTo>
                    <a:pt x="107" y="797"/>
                  </a:lnTo>
                  <a:lnTo>
                    <a:pt x="100" y="814"/>
                  </a:lnTo>
                  <a:lnTo>
                    <a:pt x="91" y="831"/>
                  </a:lnTo>
                  <a:lnTo>
                    <a:pt x="83" y="847"/>
                  </a:lnTo>
                  <a:lnTo>
                    <a:pt x="76" y="860"/>
                  </a:lnTo>
                  <a:lnTo>
                    <a:pt x="67" y="877"/>
                  </a:lnTo>
                  <a:lnTo>
                    <a:pt x="59" y="894"/>
                  </a:lnTo>
                  <a:lnTo>
                    <a:pt x="51" y="911"/>
                  </a:lnTo>
                  <a:lnTo>
                    <a:pt x="41" y="929"/>
                  </a:lnTo>
                  <a:lnTo>
                    <a:pt x="36" y="944"/>
                  </a:lnTo>
                  <a:lnTo>
                    <a:pt x="29" y="958"/>
                  </a:lnTo>
                  <a:lnTo>
                    <a:pt x="23" y="976"/>
                  </a:lnTo>
                  <a:lnTo>
                    <a:pt x="16" y="993"/>
                  </a:lnTo>
                  <a:lnTo>
                    <a:pt x="10" y="1010"/>
                  </a:lnTo>
                  <a:lnTo>
                    <a:pt x="6" y="1023"/>
                  </a:lnTo>
                  <a:lnTo>
                    <a:pt x="0" y="1038"/>
                  </a:lnTo>
                </a:path>
              </a:pathLst>
            </a:custGeom>
            <a:solidFill>
              <a:srgbClr val="00DFCA"/>
            </a:solidFill>
            <a:ln w="12700" cap="rnd" cmpd="sng">
              <a:noFill/>
              <a:prstDash val="solid"/>
              <a:round/>
              <a:headEnd type="none" w="med" len="med"/>
              <a:tailEnd type="none" w="med" len="med"/>
            </a:ln>
            <a:effectLst>
              <a:outerShdw dist="89803" dir="2700000" algn="ctr" rotWithShape="0">
                <a:schemeClr val="bg2"/>
              </a:outerShdw>
            </a:effectLst>
          </p:spPr>
          <p:txBody>
            <a:bodyPr/>
            <a:lstStyle/>
            <a:p>
              <a:pPr>
                <a:defRPr/>
              </a:pPr>
              <a:endParaRPr lang="en-GB" sz="2000" dirty="0"/>
            </a:p>
          </p:txBody>
        </p:sp>
        <p:sp>
          <p:nvSpPr>
            <p:cNvPr id="776195" name="Freeform 3"/>
            <p:cNvSpPr>
              <a:spLocks/>
            </p:cNvSpPr>
            <p:nvPr/>
          </p:nvSpPr>
          <p:spPr bwMode="auto">
            <a:xfrm>
              <a:off x="4107128" y="4033667"/>
              <a:ext cx="2400300" cy="1784350"/>
            </a:xfrm>
            <a:custGeom>
              <a:avLst/>
              <a:gdLst/>
              <a:ahLst/>
              <a:cxnLst>
                <a:cxn ang="0">
                  <a:pos x="1415" y="0"/>
                </a:cxn>
                <a:cxn ang="0">
                  <a:pos x="1403" y="37"/>
                </a:cxn>
                <a:cxn ang="0">
                  <a:pos x="1385" y="81"/>
                </a:cxn>
                <a:cxn ang="0">
                  <a:pos x="1368" y="120"/>
                </a:cxn>
                <a:cxn ang="0">
                  <a:pos x="1350" y="161"/>
                </a:cxn>
                <a:cxn ang="0">
                  <a:pos x="1329" y="202"/>
                </a:cxn>
                <a:cxn ang="0">
                  <a:pos x="1305" y="240"/>
                </a:cxn>
                <a:cxn ang="0">
                  <a:pos x="1285" y="271"/>
                </a:cxn>
                <a:cxn ang="0">
                  <a:pos x="1261" y="307"/>
                </a:cxn>
                <a:cxn ang="0">
                  <a:pos x="1235" y="343"/>
                </a:cxn>
                <a:cxn ang="0">
                  <a:pos x="1214" y="370"/>
                </a:cxn>
                <a:cxn ang="0">
                  <a:pos x="1181" y="409"/>
                </a:cxn>
                <a:cxn ang="0">
                  <a:pos x="1141" y="454"/>
                </a:cxn>
                <a:cxn ang="0">
                  <a:pos x="1099" y="497"/>
                </a:cxn>
                <a:cxn ang="0">
                  <a:pos x="1054" y="536"/>
                </a:cxn>
                <a:cxn ang="0">
                  <a:pos x="1007" y="571"/>
                </a:cxn>
                <a:cxn ang="0">
                  <a:pos x="951" y="611"/>
                </a:cxn>
                <a:cxn ang="0">
                  <a:pos x="897" y="646"/>
                </a:cxn>
                <a:cxn ang="0">
                  <a:pos x="835" y="679"/>
                </a:cxn>
                <a:cxn ang="0">
                  <a:pos x="780" y="706"/>
                </a:cxn>
                <a:cxn ang="0">
                  <a:pos x="724" y="730"/>
                </a:cxn>
                <a:cxn ang="0">
                  <a:pos x="668" y="750"/>
                </a:cxn>
                <a:cxn ang="0">
                  <a:pos x="610" y="769"/>
                </a:cxn>
                <a:cxn ang="0">
                  <a:pos x="544" y="785"/>
                </a:cxn>
                <a:cxn ang="0">
                  <a:pos x="477" y="798"/>
                </a:cxn>
                <a:cxn ang="0">
                  <a:pos x="408" y="806"/>
                </a:cxn>
                <a:cxn ang="0">
                  <a:pos x="337" y="810"/>
                </a:cxn>
                <a:cxn ang="0">
                  <a:pos x="268" y="810"/>
                </a:cxn>
                <a:cxn ang="0">
                  <a:pos x="0" y="919"/>
                </a:cxn>
                <a:cxn ang="0">
                  <a:pos x="268" y="1046"/>
                </a:cxn>
                <a:cxn ang="0">
                  <a:pos x="348" y="1045"/>
                </a:cxn>
                <a:cxn ang="0">
                  <a:pos x="425" y="1039"/>
                </a:cxn>
                <a:cxn ang="0">
                  <a:pos x="492" y="1032"/>
                </a:cxn>
                <a:cxn ang="0">
                  <a:pos x="560" y="1020"/>
                </a:cxn>
                <a:cxn ang="0">
                  <a:pos x="622" y="1008"/>
                </a:cxn>
                <a:cxn ang="0">
                  <a:pos x="695" y="989"/>
                </a:cxn>
                <a:cxn ang="0">
                  <a:pos x="755" y="969"/>
                </a:cxn>
                <a:cxn ang="0">
                  <a:pos x="824" y="943"/>
                </a:cxn>
                <a:cxn ang="0">
                  <a:pos x="884" y="918"/>
                </a:cxn>
                <a:cxn ang="0">
                  <a:pos x="948" y="886"/>
                </a:cxn>
                <a:cxn ang="0">
                  <a:pos x="1007" y="853"/>
                </a:cxn>
                <a:cxn ang="0">
                  <a:pos x="1062" y="819"/>
                </a:cxn>
                <a:cxn ang="0">
                  <a:pos x="1118" y="782"/>
                </a:cxn>
                <a:cxn ang="0">
                  <a:pos x="1171" y="742"/>
                </a:cxn>
                <a:cxn ang="0">
                  <a:pos x="1221" y="700"/>
                </a:cxn>
                <a:cxn ang="0">
                  <a:pos x="1265" y="662"/>
                </a:cxn>
                <a:cxn ang="0">
                  <a:pos x="1314" y="613"/>
                </a:cxn>
                <a:cxn ang="0">
                  <a:pos x="1354" y="569"/>
                </a:cxn>
                <a:cxn ang="0">
                  <a:pos x="1395" y="519"/>
                </a:cxn>
                <a:cxn ang="0">
                  <a:pos x="1434" y="470"/>
                </a:cxn>
                <a:cxn ang="0">
                  <a:pos x="1471" y="420"/>
                </a:cxn>
                <a:cxn ang="0">
                  <a:pos x="1497" y="380"/>
                </a:cxn>
                <a:cxn ang="0">
                  <a:pos x="1517" y="352"/>
                </a:cxn>
                <a:cxn ang="0">
                  <a:pos x="1531" y="325"/>
                </a:cxn>
                <a:cxn ang="0">
                  <a:pos x="1547" y="291"/>
                </a:cxn>
                <a:cxn ang="0">
                  <a:pos x="1563" y="263"/>
                </a:cxn>
                <a:cxn ang="0">
                  <a:pos x="1580" y="229"/>
                </a:cxn>
                <a:cxn ang="0">
                  <a:pos x="1597" y="194"/>
                </a:cxn>
                <a:cxn ang="0">
                  <a:pos x="1610" y="164"/>
                </a:cxn>
                <a:cxn ang="0">
                  <a:pos x="1622" y="130"/>
                </a:cxn>
                <a:cxn ang="0">
                  <a:pos x="1632" y="100"/>
                </a:cxn>
              </a:cxnLst>
              <a:rect l="0" t="0" r="r" b="b"/>
              <a:pathLst>
                <a:path w="1639" h="1124">
                  <a:moveTo>
                    <a:pt x="1638" y="84"/>
                  </a:moveTo>
                  <a:lnTo>
                    <a:pt x="1415" y="0"/>
                  </a:lnTo>
                  <a:lnTo>
                    <a:pt x="1410" y="18"/>
                  </a:lnTo>
                  <a:lnTo>
                    <a:pt x="1403" y="37"/>
                  </a:lnTo>
                  <a:lnTo>
                    <a:pt x="1394" y="61"/>
                  </a:lnTo>
                  <a:lnTo>
                    <a:pt x="1385" y="81"/>
                  </a:lnTo>
                  <a:lnTo>
                    <a:pt x="1377" y="103"/>
                  </a:lnTo>
                  <a:lnTo>
                    <a:pt x="1368" y="120"/>
                  </a:lnTo>
                  <a:lnTo>
                    <a:pt x="1358" y="143"/>
                  </a:lnTo>
                  <a:lnTo>
                    <a:pt x="1350" y="161"/>
                  </a:lnTo>
                  <a:lnTo>
                    <a:pt x="1338" y="182"/>
                  </a:lnTo>
                  <a:lnTo>
                    <a:pt x="1329" y="202"/>
                  </a:lnTo>
                  <a:lnTo>
                    <a:pt x="1317" y="221"/>
                  </a:lnTo>
                  <a:lnTo>
                    <a:pt x="1305" y="240"/>
                  </a:lnTo>
                  <a:lnTo>
                    <a:pt x="1295" y="256"/>
                  </a:lnTo>
                  <a:lnTo>
                    <a:pt x="1285" y="271"/>
                  </a:lnTo>
                  <a:lnTo>
                    <a:pt x="1274" y="290"/>
                  </a:lnTo>
                  <a:lnTo>
                    <a:pt x="1261" y="307"/>
                  </a:lnTo>
                  <a:lnTo>
                    <a:pt x="1248" y="325"/>
                  </a:lnTo>
                  <a:lnTo>
                    <a:pt x="1235" y="343"/>
                  </a:lnTo>
                  <a:lnTo>
                    <a:pt x="1225" y="354"/>
                  </a:lnTo>
                  <a:lnTo>
                    <a:pt x="1214" y="370"/>
                  </a:lnTo>
                  <a:lnTo>
                    <a:pt x="1198" y="390"/>
                  </a:lnTo>
                  <a:lnTo>
                    <a:pt x="1181" y="409"/>
                  </a:lnTo>
                  <a:lnTo>
                    <a:pt x="1161" y="433"/>
                  </a:lnTo>
                  <a:lnTo>
                    <a:pt x="1141" y="454"/>
                  </a:lnTo>
                  <a:lnTo>
                    <a:pt x="1121" y="477"/>
                  </a:lnTo>
                  <a:lnTo>
                    <a:pt x="1099" y="497"/>
                  </a:lnTo>
                  <a:lnTo>
                    <a:pt x="1074" y="519"/>
                  </a:lnTo>
                  <a:lnTo>
                    <a:pt x="1054" y="536"/>
                  </a:lnTo>
                  <a:lnTo>
                    <a:pt x="1031" y="553"/>
                  </a:lnTo>
                  <a:lnTo>
                    <a:pt x="1007" y="571"/>
                  </a:lnTo>
                  <a:lnTo>
                    <a:pt x="980" y="591"/>
                  </a:lnTo>
                  <a:lnTo>
                    <a:pt x="951" y="611"/>
                  </a:lnTo>
                  <a:lnTo>
                    <a:pt x="926" y="629"/>
                  </a:lnTo>
                  <a:lnTo>
                    <a:pt x="897" y="646"/>
                  </a:lnTo>
                  <a:lnTo>
                    <a:pt x="865" y="665"/>
                  </a:lnTo>
                  <a:lnTo>
                    <a:pt x="835" y="679"/>
                  </a:lnTo>
                  <a:lnTo>
                    <a:pt x="807" y="693"/>
                  </a:lnTo>
                  <a:lnTo>
                    <a:pt x="780" y="706"/>
                  </a:lnTo>
                  <a:lnTo>
                    <a:pt x="754" y="717"/>
                  </a:lnTo>
                  <a:lnTo>
                    <a:pt x="724" y="730"/>
                  </a:lnTo>
                  <a:lnTo>
                    <a:pt x="697" y="740"/>
                  </a:lnTo>
                  <a:lnTo>
                    <a:pt x="668" y="750"/>
                  </a:lnTo>
                  <a:lnTo>
                    <a:pt x="637" y="760"/>
                  </a:lnTo>
                  <a:lnTo>
                    <a:pt x="610" y="769"/>
                  </a:lnTo>
                  <a:lnTo>
                    <a:pt x="577" y="776"/>
                  </a:lnTo>
                  <a:lnTo>
                    <a:pt x="544" y="785"/>
                  </a:lnTo>
                  <a:lnTo>
                    <a:pt x="511" y="792"/>
                  </a:lnTo>
                  <a:lnTo>
                    <a:pt x="477" y="798"/>
                  </a:lnTo>
                  <a:lnTo>
                    <a:pt x="441" y="803"/>
                  </a:lnTo>
                  <a:lnTo>
                    <a:pt x="408" y="806"/>
                  </a:lnTo>
                  <a:lnTo>
                    <a:pt x="375" y="809"/>
                  </a:lnTo>
                  <a:lnTo>
                    <a:pt x="337" y="810"/>
                  </a:lnTo>
                  <a:lnTo>
                    <a:pt x="307" y="810"/>
                  </a:lnTo>
                  <a:lnTo>
                    <a:pt x="268" y="810"/>
                  </a:lnTo>
                  <a:lnTo>
                    <a:pt x="268" y="730"/>
                  </a:lnTo>
                  <a:lnTo>
                    <a:pt x="0" y="919"/>
                  </a:lnTo>
                  <a:lnTo>
                    <a:pt x="268" y="1123"/>
                  </a:lnTo>
                  <a:lnTo>
                    <a:pt x="268" y="1046"/>
                  </a:lnTo>
                  <a:lnTo>
                    <a:pt x="310" y="1046"/>
                  </a:lnTo>
                  <a:lnTo>
                    <a:pt x="348" y="1045"/>
                  </a:lnTo>
                  <a:lnTo>
                    <a:pt x="388" y="1042"/>
                  </a:lnTo>
                  <a:lnTo>
                    <a:pt x="425" y="1039"/>
                  </a:lnTo>
                  <a:lnTo>
                    <a:pt x="459" y="1036"/>
                  </a:lnTo>
                  <a:lnTo>
                    <a:pt x="492" y="1032"/>
                  </a:lnTo>
                  <a:lnTo>
                    <a:pt x="527" y="1026"/>
                  </a:lnTo>
                  <a:lnTo>
                    <a:pt x="560" y="1020"/>
                  </a:lnTo>
                  <a:lnTo>
                    <a:pt x="590" y="1015"/>
                  </a:lnTo>
                  <a:lnTo>
                    <a:pt x="622" y="1008"/>
                  </a:lnTo>
                  <a:lnTo>
                    <a:pt x="664" y="998"/>
                  </a:lnTo>
                  <a:lnTo>
                    <a:pt x="695" y="989"/>
                  </a:lnTo>
                  <a:lnTo>
                    <a:pt x="725" y="979"/>
                  </a:lnTo>
                  <a:lnTo>
                    <a:pt x="755" y="969"/>
                  </a:lnTo>
                  <a:lnTo>
                    <a:pt x="791" y="956"/>
                  </a:lnTo>
                  <a:lnTo>
                    <a:pt x="824" y="943"/>
                  </a:lnTo>
                  <a:lnTo>
                    <a:pt x="854" y="931"/>
                  </a:lnTo>
                  <a:lnTo>
                    <a:pt x="884" y="918"/>
                  </a:lnTo>
                  <a:lnTo>
                    <a:pt x="918" y="902"/>
                  </a:lnTo>
                  <a:lnTo>
                    <a:pt x="948" y="886"/>
                  </a:lnTo>
                  <a:lnTo>
                    <a:pt x="978" y="870"/>
                  </a:lnTo>
                  <a:lnTo>
                    <a:pt x="1007" y="853"/>
                  </a:lnTo>
                  <a:lnTo>
                    <a:pt x="1034" y="837"/>
                  </a:lnTo>
                  <a:lnTo>
                    <a:pt x="1062" y="819"/>
                  </a:lnTo>
                  <a:lnTo>
                    <a:pt x="1088" y="802"/>
                  </a:lnTo>
                  <a:lnTo>
                    <a:pt x="1118" y="782"/>
                  </a:lnTo>
                  <a:lnTo>
                    <a:pt x="1145" y="763"/>
                  </a:lnTo>
                  <a:lnTo>
                    <a:pt x="1171" y="742"/>
                  </a:lnTo>
                  <a:lnTo>
                    <a:pt x="1197" y="720"/>
                  </a:lnTo>
                  <a:lnTo>
                    <a:pt x="1221" y="700"/>
                  </a:lnTo>
                  <a:lnTo>
                    <a:pt x="1245" y="680"/>
                  </a:lnTo>
                  <a:lnTo>
                    <a:pt x="1265" y="662"/>
                  </a:lnTo>
                  <a:lnTo>
                    <a:pt x="1291" y="637"/>
                  </a:lnTo>
                  <a:lnTo>
                    <a:pt x="1314" y="613"/>
                  </a:lnTo>
                  <a:lnTo>
                    <a:pt x="1333" y="593"/>
                  </a:lnTo>
                  <a:lnTo>
                    <a:pt x="1354" y="569"/>
                  </a:lnTo>
                  <a:lnTo>
                    <a:pt x="1374" y="544"/>
                  </a:lnTo>
                  <a:lnTo>
                    <a:pt x="1395" y="519"/>
                  </a:lnTo>
                  <a:lnTo>
                    <a:pt x="1415" y="493"/>
                  </a:lnTo>
                  <a:lnTo>
                    <a:pt x="1434" y="470"/>
                  </a:lnTo>
                  <a:lnTo>
                    <a:pt x="1455" y="443"/>
                  </a:lnTo>
                  <a:lnTo>
                    <a:pt x="1471" y="420"/>
                  </a:lnTo>
                  <a:lnTo>
                    <a:pt x="1487" y="397"/>
                  </a:lnTo>
                  <a:lnTo>
                    <a:pt x="1497" y="380"/>
                  </a:lnTo>
                  <a:lnTo>
                    <a:pt x="1508" y="364"/>
                  </a:lnTo>
                  <a:lnTo>
                    <a:pt x="1517" y="352"/>
                  </a:lnTo>
                  <a:lnTo>
                    <a:pt x="1522" y="340"/>
                  </a:lnTo>
                  <a:lnTo>
                    <a:pt x="1531" y="325"/>
                  </a:lnTo>
                  <a:lnTo>
                    <a:pt x="1538" y="308"/>
                  </a:lnTo>
                  <a:lnTo>
                    <a:pt x="1547" y="291"/>
                  </a:lnTo>
                  <a:lnTo>
                    <a:pt x="1555" y="276"/>
                  </a:lnTo>
                  <a:lnTo>
                    <a:pt x="1563" y="263"/>
                  </a:lnTo>
                  <a:lnTo>
                    <a:pt x="1571" y="246"/>
                  </a:lnTo>
                  <a:lnTo>
                    <a:pt x="1580" y="229"/>
                  </a:lnTo>
                  <a:lnTo>
                    <a:pt x="1587" y="211"/>
                  </a:lnTo>
                  <a:lnTo>
                    <a:pt x="1597" y="194"/>
                  </a:lnTo>
                  <a:lnTo>
                    <a:pt x="1603" y="178"/>
                  </a:lnTo>
                  <a:lnTo>
                    <a:pt x="1610" y="164"/>
                  </a:lnTo>
                  <a:lnTo>
                    <a:pt x="1615" y="147"/>
                  </a:lnTo>
                  <a:lnTo>
                    <a:pt x="1622" y="130"/>
                  </a:lnTo>
                  <a:lnTo>
                    <a:pt x="1628" y="113"/>
                  </a:lnTo>
                  <a:lnTo>
                    <a:pt x="1632" y="100"/>
                  </a:lnTo>
                  <a:lnTo>
                    <a:pt x="1638" y="84"/>
                  </a:lnTo>
                </a:path>
              </a:pathLst>
            </a:custGeom>
            <a:solidFill>
              <a:srgbClr val="063DE8"/>
            </a:solidFill>
            <a:ln w="12700" cap="rnd" cmpd="sng">
              <a:noFill/>
              <a:prstDash val="solid"/>
              <a:round/>
              <a:headEnd type="none" w="med" len="med"/>
              <a:tailEnd type="none" w="med" len="med"/>
            </a:ln>
            <a:effectLst>
              <a:outerShdw dist="89803" dir="2700000" algn="ctr" rotWithShape="0">
                <a:schemeClr val="bg2"/>
              </a:outerShdw>
            </a:effectLst>
          </p:spPr>
          <p:txBody>
            <a:bodyPr/>
            <a:lstStyle/>
            <a:p>
              <a:pPr>
                <a:defRPr/>
              </a:pPr>
              <a:endParaRPr lang="en-GB" sz="2000" dirty="0"/>
            </a:p>
          </p:txBody>
        </p:sp>
        <p:sp>
          <p:nvSpPr>
            <p:cNvPr id="776196" name="Freeform 4"/>
            <p:cNvSpPr>
              <a:spLocks/>
            </p:cNvSpPr>
            <p:nvPr/>
          </p:nvSpPr>
          <p:spPr bwMode="auto">
            <a:xfrm>
              <a:off x="2206891" y="3043067"/>
              <a:ext cx="1682750" cy="2613025"/>
            </a:xfrm>
            <a:custGeom>
              <a:avLst/>
              <a:gdLst/>
              <a:ahLst/>
              <a:cxnLst>
                <a:cxn ang="0">
                  <a:pos x="1062" y="1645"/>
                </a:cxn>
                <a:cxn ang="0">
                  <a:pos x="1123" y="1416"/>
                </a:cxn>
                <a:cxn ang="0">
                  <a:pos x="1086" y="1403"/>
                </a:cxn>
                <a:cxn ang="0">
                  <a:pos x="1041" y="1386"/>
                </a:cxn>
                <a:cxn ang="0">
                  <a:pos x="1002" y="1369"/>
                </a:cxn>
                <a:cxn ang="0">
                  <a:pos x="961" y="1350"/>
                </a:cxn>
                <a:cxn ang="0">
                  <a:pos x="921" y="1330"/>
                </a:cxn>
                <a:cxn ang="0">
                  <a:pos x="882" y="1306"/>
                </a:cxn>
                <a:cxn ang="0">
                  <a:pos x="851" y="1286"/>
                </a:cxn>
                <a:cxn ang="0">
                  <a:pos x="815" y="1262"/>
                </a:cxn>
                <a:cxn ang="0">
                  <a:pos x="781" y="1236"/>
                </a:cxn>
                <a:cxn ang="0">
                  <a:pos x="752" y="1215"/>
                </a:cxn>
                <a:cxn ang="0">
                  <a:pos x="714" y="1182"/>
                </a:cxn>
                <a:cxn ang="0">
                  <a:pos x="668" y="1142"/>
                </a:cxn>
                <a:cxn ang="0">
                  <a:pos x="625" y="1100"/>
                </a:cxn>
                <a:cxn ang="0">
                  <a:pos x="586" y="1055"/>
                </a:cxn>
                <a:cxn ang="0">
                  <a:pos x="551" y="1008"/>
                </a:cxn>
                <a:cxn ang="0">
                  <a:pos x="511" y="952"/>
                </a:cxn>
                <a:cxn ang="0">
                  <a:pos x="476" y="897"/>
                </a:cxn>
                <a:cxn ang="0">
                  <a:pos x="443" y="836"/>
                </a:cxn>
                <a:cxn ang="0">
                  <a:pos x="416" y="780"/>
                </a:cxn>
                <a:cxn ang="0">
                  <a:pos x="392" y="725"/>
                </a:cxn>
                <a:cxn ang="0">
                  <a:pos x="372" y="669"/>
                </a:cxn>
                <a:cxn ang="0">
                  <a:pos x="355" y="610"/>
                </a:cxn>
                <a:cxn ang="0">
                  <a:pos x="337" y="545"/>
                </a:cxn>
                <a:cxn ang="0">
                  <a:pos x="325" y="477"/>
                </a:cxn>
                <a:cxn ang="0">
                  <a:pos x="316" y="409"/>
                </a:cxn>
                <a:cxn ang="0">
                  <a:pos x="312" y="338"/>
                </a:cxn>
                <a:cxn ang="0">
                  <a:pos x="312" y="269"/>
                </a:cxn>
                <a:cxn ang="0">
                  <a:pos x="203" y="0"/>
                </a:cxn>
                <a:cxn ang="0">
                  <a:pos x="76" y="269"/>
                </a:cxn>
                <a:cxn ang="0">
                  <a:pos x="78" y="349"/>
                </a:cxn>
                <a:cxn ang="0">
                  <a:pos x="83" y="426"/>
                </a:cxn>
                <a:cxn ang="0">
                  <a:pos x="90" y="493"/>
                </a:cxn>
                <a:cxn ang="0">
                  <a:pos x="102" y="560"/>
                </a:cxn>
                <a:cxn ang="0">
                  <a:pos x="115" y="623"/>
                </a:cxn>
                <a:cxn ang="0">
                  <a:pos x="133" y="696"/>
                </a:cxn>
                <a:cxn ang="0">
                  <a:pos x="153" y="756"/>
                </a:cxn>
                <a:cxn ang="0">
                  <a:pos x="179" y="825"/>
                </a:cxn>
                <a:cxn ang="0">
                  <a:pos x="204" y="885"/>
                </a:cxn>
                <a:cxn ang="0">
                  <a:pos x="236" y="949"/>
                </a:cxn>
                <a:cxn ang="0">
                  <a:pos x="269" y="1008"/>
                </a:cxn>
                <a:cxn ang="0">
                  <a:pos x="303" y="1063"/>
                </a:cxn>
                <a:cxn ang="0">
                  <a:pos x="340" y="1119"/>
                </a:cxn>
                <a:cxn ang="0">
                  <a:pos x="381" y="1172"/>
                </a:cxn>
                <a:cxn ang="0">
                  <a:pos x="422" y="1222"/>
                </a:cxn>
                <a:cxn ang="0">
                  <a:pos x="460" y="1266"/>
                </a:cxn>
                <a:cxn ang="0">
                  <a:pos x="509" y="1314"/>
                </a:cxn>
                <a:cxn ang="0">
                  <a:pos x="554" y="1355"/>
                </a:cxn>
                <a:cxn ang="0">
                  <a:pos x="603" y="1396"/>
                </a:cxn>
                <a:cxn ang="0">
                  <a:pos x="652" y="1435"/>
                </a:cxn>
                <a:cxn ang="0">
                  <a:pos x="702" y="1472"/>
                </a:cxn>
                <a:cxn ang="0">
                  <a:pos x="742" y="1497"/>
                </a:cxn>
                <a:cxn ang="0">
                  <a:pos x="771" y="1517"/>
                </a:cxn>
                <a:cxn ang="0">
                  <a:pos x="797" y="1532"/>
                </a:cxn>
                <a:cxn ang="0">
                  <a:pos x="831" y="1548"/>
                </a:cxn>
                <a:cxn ang="0">
                  <a:pos x="859" y="1563"/>
                </a:cxn>
                <a:cxn ang="0">
                  <a:pos x="894" y="1580"/>
                </a:cxn>
                <a:cxn ang="0">
                  <a:pos x="929" y="1598"/>
                </a:cxn>
                <a:cxn ang="0">
                  <a:pos x="958" y="1610"/>
                </a:cxn>
                <a:cxn ang="0">
                  <a:pos x="993" y="1623"/>
                </a:cxn>
                <a:cxn ang="0">
                  <a:pos x="1022" y="1633"/>
                </a:cxn>
              </a:cxnLst>
              <a:rect l="0" t="0" r="r" b="b"/>
              <a:pathLst>
                <a:path w="1148" h="1646">
                  <a:moveTo>
                    <a:pt x="1038" y="1639"/>
                  </a:moveTo>
                  <a:lnTo>
                    <a:pt x="1062" y="1645"/>
                  </a:lnTo>
                  <a:lnTo>
                    <a:pt x="1147" y="1426"/>
                  </a:lnTo>
                  <a:lnTo>
                    <a:pt x="1123" y="1416"/>
                  </a:lnTo>
                  <a:lnTo>
                    <a:pt x="1104" y="1410"/>
                  </a:lnTo>
                  <a:lnTo>
                    <a:pt x="1086" y="1403"/>
                  </a:lnTo>
                  <a:lnTo>
                    <a:pt x="1062" y="1395"/>
                  </a:lnTo>
                  <a:lnTo>
                    <a:pt x="1041" y="1386"/>
                  </a:lnTo>
                  <a:lnTo>
                    <a:pt x="1020" y="1378"/>
                  </a:lnTo>
                  <a:lnTo>
                    <a:pt x="1002" y="1369"/>
                  </a:lnTo>
                  <a:lnTo>
                    <a:pt x="980" y="1359"/>
                  </a:lnTo>
                  <a:lnTo>
                    <a:pt x="961" y="1350"/>
                  </a:lnTo>
                  <a:lnTo>
                    <a:pt x="940" y="1339"/>
                  </a:lnTo>
                  <a:lnTo>
                    <a:pt x="921" y="1330"/>
                  </a:lnTo>
                  <a:lnTo>
                    <a:pt x="901" y="1317"/>
                  </a:lnTo>
                  <a:lnTo>
                    <a:pt x="882" y="1306"/>
                  </a:lnTo>
                  <a:lnTo>
                    <a:pt x="867" y="1296"/>
                  </a:lnTo>
                  <a:lnTo>
                    <a:pt x="851" y="1286"/>
                  </a:lnTo>
                  <a:lnTo>
                    <a:pt x="832" y="1275"/>
                  </a:lnTo>
                  <a:lnTo>
                    <a:pt x="815" y="1262"/>
                  </a:lnTo>
                  <a:lnTo>
                    <a:pt x="797" y="1249"/>
                  </a:lnTo>
                  <a:lnTo>
                    <a:pt x="781" y="1236"/>
                  </a:lnTo>
                  <a:lnTo>
                    <a:pt x="768" y="1226"/>
                  </a:lnTo>
                  <a:lnTo>
                    <a:pt x="752" y="1215"/>
                  </a:lnTo>
                  <a:lnTo>
                    <a:pt x="732" y="1199"/>
                  </a:lnTo>
                  <a:lnTo>
                    <a:pt x="714" y="1182"/>
                  </a:lnTo>
                  <a:lnTo>
                    <a:pt x="689" y="1162"/>
                  </a:lnTo>
                  <a:lnTo>
                    <a:pt x="668" y="1142"/>
                  </a:lnTo>
                  <a:lnTo>
                    <a:pt x="645" y="1122"/>
                  </a:lnTo>
                  <a:lnTo>
                    <a:pt x="625" y="1100"/>
                  </a:lnTo>
                  <a:lnTo>
                    <a:pt x="603" y="1075"/>
                  </a:lnTo>
                  <a:lnTo>
                    <a:pt x="586" y="1055"/>
                  </a:lnTo>
                  <a:lnTo>
                    <a:pt x="569" y="1032"/>
                  </a:lnTo>
                  <a:lnTo>
                    <a:pt x="551" y="1008"/>
                  </a:lnTo>
                  <a:lnTo>
                    <a:pt x="531" y="980"/>
                  </a:lnTo>
                  <a:lnTo>
                    <a:pt x="511" y="952"/>
                  </a:lnTo>
                  <a:lnTo>
                    <a:pt x="495" y="926"/>
                  </a:lnTo>
                  <a:lnTo>
                    <a:pt x="476" y="897"/>
                  </a:lnTo>
                  <a:lnTo>
                    <a:pt x="458" y="866"/>
                  </a:lnTo>
                  <a:lnTo>
                    <a:pt x="443" y="836"/>
                  </a:lnTo>
                  <a:lnTo>
                    <a:pt x="429" y="808"/>
                  </a:lnTo>
                  <a:lnTo>
                    <a:pt x="416" y="780"/>
                  </a:lnTo>
                  <a:lnTo>
                    <a:pt x="405" y="755"/>
                  </a:lnTo>
                  <a:lnTo>
                    <a:pt x="392" y="725"/>
                  </a:lnTo>
                  <a:lnTo>
                    <a:pt x="382" y="697"/>
                  </a:lnTo>
                  <a:lnTo>
                    <a:pt x="372" y="669"/>
                  </a:lnTo>
                  <a:lnTo>
                    <a:pt x="362" y="637"/>
                  </a:lnTo>
                  <a:lnTo>
                    <a:pt x="355" y="610"/>
                  </a:lnTo>
                  <a:lnTo>
                    <a:pt x="346" y="578"/>
                  </a:lnTo>
                  <a:lnTo>
                    <a:pt x="337" y="545"/>
                  </a:lnTo>
                  <a:lnTo>
                    <a:pt x="330" y="512"/>
                  </a:lnTo>
                  <a:lnTo>
                    <a:pt x="325" y="477"/>
                  </a:lnTo>
                  <a:lnTo>
                    <a:pt x="319" y="442"/>
                  </a:lnTo>
                  <a:lnTo>
                    <a:pt x="316" y="409"/>
                  </a:lnTo>
                  <a:lnTo>
                    <a:pt x="313" y="376"/>
                  </a:lnTo>
                  <a:lnTo>
                    <a:pt x="312" y="338"/>
                  </a:lnTo>
                  <a:lnTo>
                    <a:pt x="312" y="307"/>
                  </a:lnTo>
                  <a:lnTo>
                    <a:pt x="312" y="269"/>
                  </a:lnTo>
                  <a:lnTo>
                    <a:pt x="392" y="269"/>
                  </a:lnTo>
                  <a:lnTo>
                    <a:pt x="203" y="0"/>
                  </a:lnTo>
                  <a:lnTo>
                    <a:pt x="0" y="269"/>
                  </a:lnTo>
                  <a:lnTo>
                    <a:pt x="76" y="269"/>
                  </a:lnTo>
                  <a:lnTo>
                    <a:pt x="76" y="311"/>
                  </a:lnTo>
                  <a:lnTo>
                    <a:pt x="78" y="349"/>
                  </a:lnTo>
                  <a:lnTo>
                    <a:pt x="80" y="389"/>
                  </a:lnTo>
                  <a:lnTo>
                    <a:pt x="83" y="426"/>
                  </a:lnTo>
                  <a:lnTo>
                    <a:pt x="86" y="460"/>
                  </a:lnTo>
                  <a:lnTo>
                    <a:pt x="90" y="493"/>
                  </a:lnTo>
                  <a:lnTo>
                    <a:pt x="96" y="528"/>
                  </a:lnTo>
                  <a:lnTo>
                    <a:pt x="102" y="560"/>
                  </a:lnTo>
                  <a:lnTo>
                    <a:pt x="107" y="590"/>
                  </a:lnTo>
                  <a:lnTo>
                    <a:pt x="115" y="623"/>
                  </a:lnTo>
                  <a:lnTo>
                    <a:pt x="125" y="665"/>
                  </a:lnTo>
                  <a:lnTo>
                    <a:pt x="133" y="696"/>
                  </a:lnTo>
                  <a:lnTo>
                    <a:pt x="143" y="726"/>
                  </a:lnTo>
                  <a:lnTo>
                    <a:pt x="153" y="756"/>
                  </a:lnTo>
                  <a:lnTo>
                    <a:pt x="166" y="792"/>
                  </a:lnTo>
                  <a:lnTo>
                    <a:pt x="179" y="825"/>
                  </a:lnTo>
                  <a:lnTo>
                    <a:pt x="192" y="855"/>
                  </a:lnTo>
                  <a:lnTo>
                    <a:pt x="204" y="885"/>
                  </a:lnTo>
                  <a:lnTo>
                    <a:pt x="221" y="919"/>
                  </a:lnTo>
                  <a:lnTo>
                    <a:pt x="236" y="949"/>
                  </a:lnTo>
                  <a:lnTo>
                    <a:pt x="252" y="979"/>
                  </a:lnTo>
                  <a:lnTo>
                    <a:pt x="269" y="1008"/>
                  </a:lnTo>
                  <a:lnTo>
                    <a:pt x="285" y="1035"/>
                  </a:lnTo>
                  <a:lnTo>
                    <a:pt x="303" y="1063"/>
                  </a:lnTo>
                  <a:lnTo>
                    <a:pt x="320" y="1089"/>
                  </a:lnTo>
                  <a:lnTo>
                    <a:pt x="340" y="1119"/>
                  </a:lnTo>
                  <a:lnTo>
                    <a:pt x="359" y="1146"/>
                  </a:lnTo>
                  <a:lnTo>
                    <a:pt x="381" y="1172"/>
                  </a:lnTo>
                  <a:lnTo>
                    <a:pt x="402" y="1198"/>
                  </a:lnTo>
                  <a:lnTo>
                    <a:pt x="422" y="1222"/>
                  </a:lnTo>
                  <a:lnTo>
                    <a:pt x="442" y="1246"/>
                  </a:lnTo>
                  <a:lnTo>
                    <a:pt x="460" y="1266"/>
                  </a:lnTo>
                  <a:lnTo>
                    <a:pt x="485" y="1292"/>
                  </a:lnTo>
                  <a:lnTo>
                    <a:pt x="509" y="1314"/>
                  </a:lnTo>
                  <a:lnTo>
                    <a:pt x="529" y="1334"/>
                  </a:lnTo>
                  <a:lnTo>
                    <a:pt x="554" y="1355"/>
                  </a:lnTo>
                  <a:lnTo>
                    <a:pt x="578" y="1375"/>
                  </a:lnTo>
                  <a:lnTo>
                    <a:pt x="603" y="1396"/>
                  </a:lnTo>
                  <a:lnTo>
                    <a:pt x="629" y="1416"/>
                  </a:lnTo>
                  <a:lnTo>
                    <a:pt x="652" y="1435"/>
                  </a:lnTo>
                  <a:lnTo>
                    <a:pt x="679" y="1456"/>
                  </a:lnTo>
                  <a:lnTo>
                    <a:pt x="702" y="1472"/>
                  </a:lnTo>
                  <a:lnTo>
                    <a:pt x="725" y="1487"/>
                  </a:lnTo>
                  <a:lnTo>
                    <a:pt x="742" y="1497"/>
                  </a:lnTo>
                  <a:lnTo>
                    <a:pt x="758" y="1509"/>
                  </a:lnTo>
                  <a:lnTo>
                    <a:pt x="771" y="1517"/>
                  </a:lnTo>
                  <a:lnTo>
                    <a:pt x="784" y="1523"/>
                  </a:lnTo>
                  <a:lnTo>
                    <a:pt x="797" y="1532"/>
                  </a:lnTo>
                  <a:lnTo>
                    <a:pt x="814" y="1540"/>
                  </a:lnTo>
                  <a:lnTo>
                    <a:pt x="831" y="1548"/>
                  </a:lnTo>
                  <a:lnTo>
                    <a:pt x="847" y="1556"/>
                  </a:lnTo>
                  <a:lnTo>
                    <a:pt x="859" y="1563"/>
                  </a:lnTo>
                  <a:lnTo>
                    <a:pt x="877" y="1572"/>
                  </a:lnTo>
                  <a:lnTo>
                    <a:pt x="894" y="1580"/>
                  </a:lnTo>
                  <a:lnTo>
                    <a:pt x="911" y="1588"/>
                  </a:lnTo>
                  <a:lnTo>
                    <a:pt x="929" y="1598"/>
                  </a:lnTo>
                  <a:lnTo>
                    <a:pt x="944" y="1603"/>
                  </a:lnTo>
                  <a:lnTo>
                    <a:pt x="958" y="1610"/>
                  </a:lnTo>
                  <a:lnTo>
                    <a:pt x="975" y="1616"/>
                  </a:lnTo>
                  <a:lnTo>
                    <a:pt x="993" y="1623"/>
                  </a:lnTo>
                  <a:lnTo>
                    <a:pt x="1010" y="1629"/>
                  </a:lnTo>
                  <a:lnTo>
                    <a:pt x="1022" y="1633"/>
                  </a:lnTo>
                  <a:lnTo>
                    <a:pt x="1038" y="1639"/>
                  </a:lnTo>
                </a:path>
              </a:pathLst>
            </a:custGeom>
            <a:solidFill>
              <a:srgbClr val="FC0128"/>
            </a:solidFill>
            <a:ln w="12700" cap="rnd" cmpd="sng">
              <a:noFill/>
              <a:prstDash val="solid"/>
              <a:round/>
              <a:headEnd type="none" w="med" len="med"/>
              <a:tailEnd type="none" w="med" len="med"/>
            </a:ln>
            <a:effectLst>
              <a:outerShdw dist="89803" dir="2700000" algn="ctr" rotWithShape="0">
                <a:schemeClr val="bg2"/>
              </a:outerShdw>
            </a:effectLst>
          </p:spPr>
          <p:txBody>
            <a:bodyPr/>
            <a:lstStyle/>
            <a:p>
              <a:pPr>
                <a:defRPr/>
              </a:pPr>
              <a:endParaRPr lang="en-GB" sz="2000" dirty="0"/>
            </a:p>
          </p:txBody>
        </p:sp>
        <p:sp>
          <p:nvSpPr>
            <p:cNvPr id="776197" name="Freeform 5"/>
            <p:cNvSpPr>
              <a:spLocks/>
            </p:cNvSpPr>
            <p:nvPr/>
          </p:nvSpPr>
          <p:spPr bwMode="auto">
            <a:xfrm>
              <a:off x="4950091" y="1290467"/>
              <a:ext cx="1685925" cy="2611438"/>
            </a:xfrm>
            <a:custGeom>
              <a:avLst/>
              <a:gdLst/>
              <a:ahLst/>
              <a:cxnLst>
                <a:cxn ang="0">
                  <a:pos x="85" y="0"/>
                </a:cxn>
                <a:cxn ang="0">
                  <a:pos x="25" y="228"/>
                </a:cxn>
                <a:cxn ang="0">
                  <a:pos x="62" y="241"/>
                </a:cxn>
                <a:cxn ang="0">
                  <a:pos x="106" y="258"/>
                </a:cxn>
                <a:cxn ang="0">
                  <a:pos x="145" y="275"/>
                </a:cxn>
                <a:cxn ang="0">
                  <a:pos x="186" y="294"/>
                </a:cxn>
                <a:cxn ang="0">
                  <a:pos x="227" y="314"/>
                </a:cxn>
                <a:cxn ang="0">
                  <a:pos x="265" y="338"/>
                </a:cxn>
                <a:cxn ang="0">
                  <a:pos x="296" y="358"/>
                </a:cxn>
                <a:cxn ang="0">
                  <a:pos x="332" y="383"/>
                </a:cxn>
                <a:cxn ang="0">
                  <a:pos x="367" y="408"/>
                </a:cxn>
                <a:cxn ang="0">
                  <a:pos x="395" y="430"/>
                </a:cxn>
                <a:cxn ang="0">
                  <a:pos x="434" y="462"/>
                </a:cxn>
                <a:cxn ang="0">
                  <a:pos x="479" y="502"/>
                </a:cxn>
                <a:cxn ang="0">
                  <a:pos x="522" y="544"/>
                </a:cxn>
                <a:cxn ang="0">
                  <a:pos x="561" y="590"/>
                </a:cxn>
                <a:cxn ang="0">
                  <a:pos x="597" y="637"/>
                </a:cxn>
                <a:cxn ang="0">
                  <a:pos x="637" y="692"/>
                </a:cxn>
                <a:cxn ang="0">
                  <a:pos x="671" y="747"/>
                </a:cxn>
                <a:cxn ang="0">
                  <a:pos x="704" y="808"/>
                </a:cxn>
                <a:cxn ang="0">
                  <a:pos x="731" y="864"/>
                </a:cxn>
                <a:cxn ang="0">
                  <a:pos x="755" y="919"/>
                </a:cxn>
                <a:cxn ang="0">
                  <a:pos x="775" y="975"/>
                </a:cxn>
                <a:cxn ang="0">
                  <a:pos x="793" y="1034"/>
                </a:cxn>
                <a:cxn ang="0">
                  <a:pos x="810" y="1099"/>
                </a:cxn>
                <a:cxn ang="0">
                  <a:pos x="823" y="1167"/>
                </a:cxn>
                <a:cxn ang="0">
                  <a:pos x="831" y="1235"/>
                </a:cxn>
                <a:cxn ang="0">
                  <a:pos x="836" y="1307"/>
                </a:cxn>
                <a:cxn ang="0">
                  <a:pos x="836" y="1375"/>
                </a:cxn>
                <a:cxn ang="0">
                  <a:pos x="944" y="1644"/>
                </a:cxn>
                <a:cxn ang="0">
                  <a:pos x="1071" y="1375"/>
                </a:cxn>
                <a:cxn ang="0">
                  <a:pos x="1070" y="1295"/>
                </a:cxn>
                <a:cxn ang="0">
                  <a:pos x="1064" y="1218"/>
                </a:cxn>
                <a:cxn ang="0">
                  <a:pos x="1057" y="1151"/>
                </a:cxn>
                <a:cxn ang="0">
                  <a:pos x="1046" y="1084"/>
                </a:cxn>
                <a:cxn ang="0">
                  <a:pos x="1033" y="1021"/>
                </a:cxn>
                <a:cxn ang="0">
                  <a:pos x="1014" y="948"/>
                </a:cxn>
                <a:cxn ang="0">
                  <a:pos x="994" y="888"/>
                </a:cxn>
                <a:cxn ang="0">
                  <a:pos x="969" y="820"/>
                </a:cxn>
                <a:cxn ang="0">
                  <a:pos x="943" y="760"/>
                </a:cxn>
                <a:cxn ang="0">
                  <a:pos x="911" y="695"/>
                </a:cxn>
                <a:cxn ang="0">
                  <a:pos x="878" y="637"/>
                </a:cxn>
                <a:cxn ang="0">
                  <a:pos x="844" y="581"/>
                </a:cxn>
                <a:cxn ang="0">
                  <a:pos x="807" y="526"/>
                </a:cxn>
                <a:cxn ang="0">
                  <a:pos x="767" y="472"/>
                </a:cxn>
                <a:cxn ang="0">
                  <a:pos x="725" y="423"/>
                </a:cxn>
                <a:cxn ang="0">
                  <a:pos x="687" y="378"/>
                </a:cxn>
                <a:cxn ang="0">
                  <a:pos x="638" y="330"/>
                </a:cxn>
                <a:cxn ang="0">
                  <a:pos x="594" y="290"/>
                </a:cxn>
                <a:cxn ang="0">
                  <a:pos x="544" y="248"/>
                </a:cxn>
                <a:cxn ang="0">
                  <a:pos x="495" y="210"/>
                </a:cxn>
                <a:cxn ang="0">
                  <a:pos x="445" y="173"/>
                </a:cxn>
                <a:cxn ang="0">
                  <a:pos x="405" y="147"/>
                </a:cxn>
                <a:cxn ang="0">
                  <a:pos x="377" y="127"/>
                </a:cxn>
                <a:cxn ang="0">
                  <a:pos x="351" y="113"/>
                </a:cxn>
                <a:cxn ang="0">
                  <a:pos x="316" y="97"/>
                </a:cxn>
                <a:cxn ang="0">
                  <a:pos x="288" y="81"/>
                </a:cxn>
                <a:cxn ang="0">
                  <a:pos x="254" y="64"/>
                </a:cxn>
                <a:cxn ang="0">
                  <a:pos x="218" y="47"/>
                </a:cxn>
                <a:cxn ang="0">
                  <a:pos x="189" y="34"/>
                </a:cxn>
                <a:cxn ang="0">
                  <a:pos x="155" y="21"/>
                </a:cxn>
                <a:cxn ang="0">
                  <a:pos x="125" y="11"/>
                </a:cxn>
              </a:cxnLst>
              <a:rect l="0" t="0" r="r" b="b"/>
              <a:pathLst>
                <a:path w="1150" h="1645">
                  <a:moveTo>
                    <a:pt x="109" y="5"/>
                  </a:moveTo>
                  <a:lnTo>
                    <a:pt x="85" y="0"/>
                  </a:lnTo>
                  <a:lnTo>
                    <a:pt x="0" y="218"/>
                  </a:lnTo>
                  <a:lnTo>
                    <a:pt x="25" y="228"/>
                  </a:lnTo>
                  <a:lnTo>
                    <a:pt x="43" y="234"/>
                  </a:lnTo>
                  <a:lnTo>
                    <a:pt x="62" y="241"/>
                  </a:lnTo>
                  <a:lnTo>
                    <a:pt x="85" y="250"/>
                  </a:lnTo>
                  <a:lnTo>
                    <a:pt x="106" y="258"/>
                  </a:lnTo>
                  <a:lnTo>
                    <a:pt x="128" y="267"/>
                  </a:lnTo>
                  <a:lnTo>
                    <a:pt x="145" y="275"/>
                  </a:lnTo>
                  <a:lnTo>
                    <a:pt x="168" y="285"/>
                  </a:lnTo>
                  <a:lnTo>
                    <a:pt x="186" y="294"/>
                  </a:lnTo>
                  <a:lnTo>
                    <a:pt x="208" y="305"/>
                  </a:lnTo>
                  <a:lnTo>
                    <a:pt x="227" y="314"/>
                  </a:lnTo>
                  <a:lnTo>
                    <a:pt x="246" y="327"/>
                  </a:lnTo>
                  <a:lnTo>
                    <a:pt x="265" y="338"/>
                  </a:lnTo>
                  <a:lnTo>
                    <a:pt x="281" y="348"/>
                  </a:lnTo>
                  <a:lnTo>
                    <a:pt x="296" y="358"/>
                  </a:lnTo>
                  <a:lnTo>
                    <a:pt x="315" y="370"/>
                  </a:lnTo>
                  <a:lnTo>
                    <a:pt x="332" y="383"/>
                  </a:lnTo>
                  <a:lnTo>
                    <a:pt x="351" y="395"/>
                  </a:lnTo>
                  <a:lnTo>
                    <a:pt x="367" y="408"/>
                  </a:lnTo>
                  <a:lnTo>
                    <a:pt x="379" y="418"/>
                  </a:lnTo>
                  <a:lnTo>
                    <a:pt x="395" y="430"/>
                  </a:lnTo>
                  <a:lnTo>
                    <a:pt x="415" y="445"/>
                  </a:lnTo>
                  <a:lnTo>
                    <a:pt x="434" y="462"/>
                  </a:lnTo>
                  <a:lnTo>
                    <a:pt x="458" y="482"/>
                  </a:lnTo>
                  <a:lnTo>
                    <a:pt x="479" y="502"/>
                  </a:lnTo>
                  <a:lnTo>
                    <a:pt x="502" y="523"/>
                  </a:lnTo>
                  <a:lnTo>
                    <a:pt x="522" y="544"/>
                  </a:lnTo>
                  <a:lnTo>
                    <a:pt x="544" y="570"/>
                  </a:lnTo>
                  <a:lnTo>
                    <a:pt x="561" y="590"/>
                  </a:lnTo>
                  <a:lnTo>
                    <a:pt x="578" y="613"/>
                  </a:lnTo>
                  <a:lnTo>
                    <a:pt x="597" y="637"/>
                  </a:lnTo>
                  <a:lnTo>
                    <a:pt x="617" y="664"/>
                  </a:lnTo>
                  <a:lnTo>
                    <a:pt x="637" y="692"/>
                  </a:lnTo>
                  <a:lnTo>
                    <a:pt x="653" y="718"/>
                  </a:lnTo>
                  <a:lnTo>
                    <a:pt x="671" y="747"/>
                  </a:lnTo>
                  <a:lnTo>
                    <a:pt x="690" y="778"/>
                  </a:lnTo>
                  <a:lnTo>
                    <a:pt x="704" y="808"/>
                  </a:lnTo>
                  <a:lnTo>
                    <a:pt x="718" y="837"/>
                  </a:lnTo>
                  <a:lnTo>
                    <a:pt x="731" y="864"/>
                  </a:lnTo>
                  <a:lnTo>
                    <a:pt x="742" y="890"/>
                  </a:lnTo>
                  <a:lnTo>
                    <a:pt x="755" y="919"/>
                  </a:lnTo>
                  <a:lnTo>
                    <a:pt x="765" y="947"/>
                  </a:lnTo>
                  <a:lnTo>
                    <a:pt x="775" y="975"/>
                  </a:lnTo>
                  <a:lnTo>
                    <a:pt x="785" y="1007"/>
                  </a:lnTo>
                  <a:lnTo>
                    <a:pt x="793" y="1034"/>
                  </a:lnTo>
                  <a:lnTo>
                    <a:pt x="801" y="1067"/>
                  </a:lnTo>
                  <a:lnTo>
                    <a:pt x="810" y="1099"/>
                  </a:lnTo>
                  <a:lnTo>
                    <a:pt x="817" y="1133"/>
                  </a:lnTo>
                  <a:lnTo>
                    <a:pt x="823" y="1167"/>
                  </a:lnTo>
                  <a:lnTo>
                    <a:pt x="828" y="1203"/>
                  </a:lnTo>
                  <a:lnTo>
                    <a:pt x="831" y="1235"/>
                  </a:lnTo>
                  <a:lnTo>
                    <a:pt x="834" y="1268"/>
                  </a:lnTo>
                  <a:lnTo>
                    <a:pt x="836" y="1307"/>
                  </a:lnTo>
                  <a:lnTo>
                    <a:pt x="836" y="1337"/>
                  </a:lnTo>
                  <a:lnTo>
                    <a:pt x="836" y="1375"/>
                  </a:lnTo>
                  <a:lnTo>
                    <a:pt x="755" y="1375"/>
                  </a:lnTo>
                  <a:lnTo>
                    <a:pt x="944" y="1644"/>
                  </a:lnTo>
                  <a:lnTo>
                    <a:pt x="1149" y="1375"/>
                  </a:lnTo>
                  <a:lnTo>
                    <a:pt x="1071" y="1375"/>
                  </a:lnTo>
                  <a:lnTo>
                    <a:pt x="1071" y="1334"/>
                  </a:lnTo>
                  <a:lnTo>
                    <a:pt x="1070" y="1295"/>
                  </a:lnTo>
                  <a:lnTo>
                    <a:pt x="1067" y="1255"/>
                  </a:lnTo>
                  <a:lnTo>
                    <a:pt x="1064" y="1218"/>
                  </a:lnTo>
                  <a:lnTo>
                    <a:pt x="1061" y="1184"/>
                  </a:lnTo>
                  <a:lnTo>
                    <a:pt x="1057" y="1151"/>
                  </a:lnTo>
                  <a:lnTo>
                    <a:pt x="1051" y="1117"/>
                  </a:lnTo>
                  <a:lnTo>
                    <a:pt x="1046" y="1084"/>
                  </a:lnTo>
                  <a:lnTo>
                    <a:pt x="1040" y="1054"/>
                  </a:lnTo>
                  <a:lnTo>
                    <a:pt x="1033" y="1021"/>
                  </a:lnTo>
                  <a:lnTo>
                    <a:pt x="1023" y="980"/>
                  </a:lnTo>
                  <a:lnTo>
                    <a:pt x="1014" y="948"/>
                  </a:lnTo>
                  <a:lnTo>
                    <a:pt x="1004" y="918"/>
                  </a:lnTo>
                  <a:lnTo>
                    <a:pt x="994" y="888"/>
                  </a:lnTo>
                  <a:lnTo>
                    <a:pt x="981" y="852"/>
                  </a:lnTo>
                  <a:lnTo>
                    <a:pt x="969" y="820"/>
                  </a:lnTo>
                  <a:lnTo>
                    <a:pt x="956" y="790"/>
                  </a:lnTo>
                  <a:lnTo>
                    <a:pt x="943" y="760"/>
                  </a:lnTo>
                  <a:lnTo>
                    <a:pt x="927" y="726"/>
                  </a:lnTo>
                  <a:lnTo>
                    <a:pt x="911" y="695"/>
                  </a:lnTo>
                  <a:lnTo>
                    <a:pt x="895" y="665"/>
                  </a:lnTo>
                  <a:lnTo>
                    <a:pt x="878" y="637"/>
                  </a:lnTo>
                  <a:lnTo>
                    <a:pt x="863" y="610"/>
                  </a:lnTo>
                  <a:lnTo>
                    <a:pt x="844" y="581"/>
                  </a:lnTo>
                  <a:lnTo>
                    <a:pt x="827" y="556"/>
                  </a:lnTo>
                  <a:lnTo>
                    <a:pt x="807" y="526"/>
                  </a:lnTo>
                  <a:lnTo>
                    <a:pt x="788" y="498"/>
                  </a:lnTo>
                  <a:lnTo>
                    <a:pt x="767" y="472"/>
                  </a:lnTo>
                  <a:lnTo>
                    <a:pt x="745" y="447"/>
                  </a:lnTo>
                  <a:lnTo>
                    <a:pt x="725" y="423"/>
                  </a:lnTo>
                  <a:lnTo>
                    <a:pt x="705" y="398"/>
                  </a:lnTo>
                  <a:lnTo>
                    <a:pt x="687" y="378"/>
                  </a:lnTo>
                  <a:lnTo>
                    <a:pt x="663" y="353"/>
                  </a:lnTo>
                  <a:lnTo>
                    <a:pt x="638" y="330"/>
                  </a:lnTo>
                  <a:lnTo>
                    <a:pt x="618" y="310"/>
                  </a:lnTo>
                  <a:lnTo>
                    <a:pt x="594" y="290"/>
                  </a:lnTo>
                  <a:lnTo>
                    <a:pt x="569" y="270"/>
                  </a:lnTo>
                  <a:lnTo>
                    <a:pt x="544" y="248"/>
                  </a:lnTo>
                  <a:lnTo>
                    <a:pt x="518" y="228"/>
                  </a:lnTo>
                  <a:lnTo>
                    <a:pt x="495" y="210"/>
                  </a:lnTo>
                  <a:lnTo>
                    <a:pt x="468" y="188"/>
                  </a:lnTo>
                  <a:lnTo>
                    <a:pt x="445" y="173"/>
                  </a:lnTo>
                  <a:lnTo>
                    <a:pt x="422" y="157"/>
                  </a:lnTo>
                  <a:lnTo>
                    <a:pt x="405" y="147"/>
                  </a:lnTo>
                  <a:lnTo>
                    <a:pt x="389" y="136"/>
                  </a:lnTo>
                  <a:lnTo>
                    <a:pt x="377" y="127"/>
                  </a:lnTo>
                  <a:lnTo>
                    <a:pt x="364" y="121"/>
                  </a:lnTo>
                  <a:lnTo>
                    <a:pt x="351" y="113"/>
                  </a:lnTo>
                  <a:lnTo>
                    <a:pt x="333" y="104"/>
                  </a:lnTo>
                  <a:lnTo>
                    <a:pt x="316" y="97"/>
                  </a:lnTo>
                  <a:lnTo>
                    <a:pt x="301" y="88"/>
                  </a:lnTo>
                  <a:lnTo>
                    <a:pt x="288" y="81"/>
                  </a:lnTo>
                  <a:lnTo>
                    <a:pt x="271" y="72"/>
                  </a:lnTo>
                  <a:lnTo>
                    <a:pt x="254" y="64"/>
                  </a:lnTo>
                  <a:lnTo>
                    <a:pt x="236" y="57"/>
                  </a:lnTo>
                  <a:lnTo>
                    <a:pt x="218" y="47"/>
                  </a:lnTo>
                  <a:lnTo>
                    <a:pt x="203" y="41"/>
                  </a:lnTo>
                  <a:lnTo>
                    <a:pt x="189" y="34"/>
                  </a:lnTo>
                  <a:lnTo>
                    <a:pt x="172" y="28"/>
                  </a:lnTo>
                  <a:lnTo>
                    <a:pt x="155" y="21"/>
                  </a:lnTo>
                  <a:lnTo>
                    <a:pt x="138" y="15"/>
                  </a:lnTo>
                  <a:lnTo>
                    <a:pt x="125" y="11"/>
                  </a:lnTo>
                  <a:lnTo>
                    <a:pt x="109" y="5"/>
                  </a:lnTo>
                </a:path>
              </a:pathLst>
            </a:custGeom>
            <a:solidFill>
              <a:srgbClr val="F4ED00"/>
            </a:solidFill>
            <a:ln w="12700" cap="rnd" cmpd="sng">
              <a:noFill/>
              <a:prstDash val="solid"/>
              <a:round/>
              <a:headEnd type="none" w="med" len="med"/>
              <a:tailEnd type="none" w="med" len="med"/>
            </a:ln>
            <a:effectLst>
              <a:outerShdw dist="89803" dir="2700000" algn="ctr" rotWithShape="0">
                <a:schemeClr val="bg2"/>
              </a:outerShdw>
            </a:effectLst>
          </p:spPr>
          <p:txBody>
            <a:bodyPr/>
            <a:lstStyle/>
            <a:p>
              <a:pPr>
                <a:defRPr/>
              </a:pPr>
              <a:endParaRPr lang="en-GB" sz="2000" dirty="0"/>
            </a:p>
          </p:txBody>
        </p:sp>
      </p:grpSp>
      <p:sp>
        <p:nvSpPr>
          <p:cNvPr id="1031" name="Text Box 6"/>
          <p:cNvSpPr txBox="1">
            <a:spLocks noChangeArrowheads="1"/>
          </p:cNvSpPr>
          <p:nvPr/>
        </p:nvSpPr>
        <p:spPr bwMode="auto">
          <a:xfrm>
            <a:off x="3408008" y="916860"/>
            <a:ext cx="2064989" cy="707886"/>
          </a:xfrm>
          <a:prstGeom prst="rect">
            <a:avLst/>
          </a:prstGeom>
          <a:noFill/>
          <a:ln w="12700">
            <a:noFill/>
            <a:miter lim="800000"/>
            <a:headEnd/>
            <a:tailEnd/>
          </a:ln>
        </p:spPr>
        <p:txBody>
          <a:bodyPr wrap="none">
            <a:spAutoFit/>
          </a:bodyPr>
          <a:lstStyle/>
          <a:p>
            <a:pPr>
              <a:spcBef>
                <a:spcPct val="0"/>
              </a:spcBef>
            </a:pPr>
            <a:r>
              <a:rPr lang="en-GB" sz="2000" b="1" dirty="0"/>
              <a:t>Report </a:t>
            </a:r>
            <a:r>
              <a:rPr lang="en-GB" sz="2000" b="1" dirty="0" smtClean="0"/>
              <a:t>incident</a:t>
            </a:r>
          </a:p>
          <a:p>
            <a:pPr algn="ctr">
              <a:spcBef>
                <a:spcPct val="0"/>
              </a:spcBef>
            </a:pPr>
            <a:r>
              <a:rPr lang="en-GB" sz="2000" b="1" dirty="0" smtClean="0">
                <a:solidFill>
                  <a:srgbClr val="0070C0"/>
                </a:solidFill>
              </a:rPr>
              <a:t>(</a:t>
            </a:r>
            <a:r>
              <a:rPr lang="en-GB" sz="2000" b="1" dirty="0">
                <a:solidFill>
                  <a:srgbClr val="0070C0"/>
                </a:solidFill>
              </a:rPr>
              <a:t>Tester</a:t>
            </a:r>
            <a:r>
              <a:rPr lang="en-GB" sz="2000" b="1" dirty="0" smtClean="0">
                <a:solidFill>
                  <a:srgbClr val="0070C0"/>
                </a:solidFill>
              </a:rPr>
              <a:t>)</a:t>
            </a:r>
            <a:endParaRPr lang="en-GB" sz="2000" b="1" dirty="0"/>
          </a:p>
        </p:txBody>
      </p:sp>
      <p:sp>
        <p:nvSpPr>
          <p:cNvPr id="1032" name="Text Box 7"/>
          <p:cNvSpPr txBox="1">
            <a:spLocks noChangeArrowheads="1"/>
          </p:cNvSpPr>
          <p:nvPr/>
        </p:nvSpPr>
        <p:spPr bwMode="auto">
          <a:xfrm>
            <a:off x="869513" y="3252617"/>
            <a:ext cx="1438215" cy="1015663"/>
          </a:xfrm>
          <a:prstGeom prst="rect">
            <a:avLst/>
          </a:prstGeom>
          <a:noFill/>
          <a:ln w="12700">
            <a:noFill/>
            <a:miter lim="800000"/>
            <a:headEnd/>
            <a:tailEnd/>
          </a:ln>
        </p:spPr>
        <p:txBody>
          <a:bodyPr wrap="none">
            <a:spAutoFit/>
          </a:bodyPr>
          <a:lstStyle/>
          <a:p>
            <a:pPr algn="ctr">
              <a:spcBef>
                <a:spcPct val="0"/>
              </a:spcBef>
            </a:pPr>
            <a:r>
              <a:rPr lang="en-GB" sz="2000" b="1" dirty="0" smtClean="0"/>
              <a:t>Re-test</a:t>
            </a:r>
          </a:p>
          <a:p>
            <a:pPr algn="ctr">
              <a:spcBef>
                <a:spcPct val="0"/>
              </a:spcBef>
            </a:pPr>
            <a:r>
              <a:rPr lang="en-GB" sz="2000" b="1" dirty="0" smtClean="0"/>
              <a:t>and close </a:t>
            </a:r>
            <a:endParaRPr lang="en-GB" sz="2000" b="1" dirty="0"/>
          </a:p>
          <a:p>
            <a:pPr algn="ctr">
              <a:spcBef>
                <a:spcPct val="0"/>
              </a:spcBef>
            </a:pPr>
            <a:r>
              <a:rPr lang="en-GB" sz="2000" b="1" dirty="0">
                <a:solidFill>
                  <a:srgbClr val="0070C0"/>
                </a:solidFill>
              </a:rPr>
              <a:t>(Tester)</a:t>
            </a:r>
          </a:p>
        </p:txBody>
      </p:sp>
      <p:sp>
        <p:nvSpPr>
          <p:cNvPr id="1033" name="Text Box 8"/>
          <p:cNvSpPr txBox="1">
            <a:spLocks noChangeArrowheads="1"/>
          </p:cNvSpPr>
          <p:nvPr/>
        </p:nvSpPr>
        <p:spPr bwMode="auto">
          <a:xfrm>
            <a:off x="6594743" y="3654255"/>
            <a:ext cx="1615808" cy="1015663"/>
          </a:xfrm>
          <a:prstGeom prst="rect">
            <a:avLst/>
          </a:prstGeom>
          <a:noFill/>
          <a:ln w="12700">
            <a:noFill/>
            <a:miter lim="800000"/>
            <a:headEnd/>
            <a:tailEnd/>
          </a:ln>
        </p:spPr>
        <p:txBody>
          <a:bodyPr wrap="square">
            <a:spAutoFit/>
          </a:bodyPr>
          <a:lstStyle/>
          <a:p>
            <a:pPr algn="ctr">
              <a:spcBef>
                <a:spcPct val="0"/>
              </a:spcBef>
            </a:pPr>
            <a:r>
              <a:rPr lang="en-GB" sz="2000" b="1" dirty="0"/>
              <a:t>Prioritise </a:t>
            </a:r>
            <a:r>
              <a:rPr lang="en-GB" sz="2000" b="1" dirty="0" smtClean="0"/>
              <a:t>and assign</a:t>
            </a:r>
          </a:p>
          <a:p>
            <a:pPr algn="ctr">
              <a:spcBef>
                <a:spcPct val="0"/>
              </a:spcBef>
            </a:pPr>
            <a:r>
              <a:rPr lang="en-GB" sz="2000" b="1" dirty="0" smtClean="0">
                <a:solidFill>
                  <a:schemeClr val="accent6">
                    <a:lumMod val="50000"/>
                  </a:schemeClr>
                </a:solidFill>
              </a:rPr>
              <a:t>(Manager)</a:t>
            </a:r>
          </a:p>
        </p:txBody>
      </p:sp>
      <p:sp>
        <p:nvSpPr>
          <p:cNvPr id="1034" name="Text Box 9"/>
          <p:cNvSpPr txBox="1">
            <a:spLocks noChangeArrowheads="1"/>
          </p:cNvSpPr>
          <p:nvPr/>
        </p:nvSpPr>
        <p:spPr bwMode="auto">
          <a:xfrm>
            <a:off x="3030501" y="6116467"/>
            <a:ext cx="2820003" cy="707886"/>
          </a:xfrm>
          <a:prstGeom prst="rect">
            <a:avLst/>
          </a:prstGeom>
          <a:noFill/>
          <a:ln w="12700">
            <a:noFill/>
            <a:miter lim="800000"/>
            <a:headEnd/>
            <a:tailEnd/>
          </a:ln>
        </p:spPr>
        <p:txBody>
          <a:bodyPr wrap="none">
            <a:spAutoFit/>
          </a:bodyPr>
          <a:lstStyle/>
          <a:p>
            <a:pPr algn="ctr">
              <a:spcBef>
                <a:spcPct val="0"/>
              </a:spcBef>
            </a:pPr>
            <a:r>
              <a:rPr lang="en-GB" sz="2000" b="1" dirty="0"/>
              <a:t>Debug, </a:t>
            </a:r>
            <a:r>
              <a:rPr lang="en-GB" sz="2000" b="1" dirty="0" smtClean="0"/>
              <a:t>fix and check </a:t>
            </a:r>
            <a:endParaRPr lang="en-GB" sz="2000" b="1" dirty="0"/>
          </a:p>
          <a:p>
            <a:pPr algn="ctr">
              <a:spcBef>
                <a:spcPct val="0"/>
              </a:spcBef>
            </a:pPr>
            <a:r>
              <a:rPr lang="en-GB" sz="2000" b="1" dirty="0">
                <a:solidFill>
                  <a:srgbClr val="C00000"/>
                </a:solidFill>
              </a:rPr>
              <a:t>(Developer)</a:t>
            </a:r>
          </a:p>
        </p:txBody>
      </p:sp>
      <p:sp>
        <p:nvSpPr>
          <p:cNvPr id="1035" name="Rectangle 13"/>
          <p:cNvSpPr>
            <a:spLocks noGrp="1" noChangeArrowheads="1"/>
          </p:cNvSpPr>
          <p:nvPr>
            <p:ph type="title"/>
          </p:nvPr>
        </p:nvSpPr>
        <p:spPr/>
        <p:txBody>
          <a:bodyPr/>
          <a:lstStyle/>
          <a:p>
            <a:pPr eaLnBrk="1" hangingPunct="1"/>
            <a:r>
              <a:rPr lang="en-GB" dirty="0" smtClean="0"/>
              <a:t>Test Incident Life Cycle</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5327" y="2990850"/>
            <a:ext cx="14351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60259" y="1001713"/>
            <a:ext cx="6312650" cy="5675312"/>
            <a:chOff x="1117600" y="858838"/>
            <a:chExt cx="6312650" cy="5675312"/>
          </a:xfrm>
        </p:grpSpPr>
        <p:sp>
          <p:nvSpPr>
            <p:cNvPr id="772098" name="Rectangle 2"/>
            <p:cNvSpPr>
              <a:spLocks noChangeArrowheads="1"/>
            </p:cNvSpPr>
            <p:nvPr/>
          </p:nvSpPr>
          <p:spPr bwMode="auto">
            <a:xfrm>
              <a:off x="1238250" y="858838"/>
              <a:ext cx="6192000" cy="5675312"/>
            </a:xfrm>
            <a:prstGeom prst="rect">
              <a:avLst/>
            </a:prstGeom>
            <a:solidFill>
              <a:schemeClr val="bg1"/>
            </a:solidFill>
            <a:ln w="28575" algn="ctr">
              <a:solidFill>
                <a:schemeClr val="tx1"/>
              </a:solidFill>
              <a:miter lim="800000"/>
              <a:headEnd/>
              <a:tailEnd/>
            </a:ln>
            <a:effectLst>
              <a:outerShdw dist="53882" dir="2700000" algn="ctr" rotWithShape="0">
                <a:schemeClr val="bg2"/>
              </a:outerShdw>
            </a:effectLst>
          </p:spPr>
          <p:txBody>
            <a:bodyPr wrap="none" anchor="ctr"/>
            <a:lstStyle/>
            <a:p>
              <a:pPr>
                <a:defRPr/>
              </a:pPr>
              <a:endParaRPr lang="en-GB" dirty="0"/>
            </a:p>
          </p:txBody>
        </p:sp>
        <p:sp>
          <p:nvSpPr>
            <p:cNvPr id="63492" name="Text Box 4"/>
            <p:cNvSpPr txBox="1">
              <a:spLocks noChangeArrowheads="1"/>
            </p:cNvSpPr>
            <p:nvPr/>
          </p:nvSpPr>
          <p:spPr bwMode="auto">
            <a:xfrm>
              <a:off x="1304925" y="887413"/>
              <a:ext cx="2946400" cy="338554"/>
            </a:xfrm>
            <a:prstGeom prst="rect">
              <a:avLst/>
            </a:prstGeom>
            <a:noFill/>
            <a:ln w="12700" algn="ctr">
              <a:noFill/>
              <a:miter lim="800000"/>
              <a:headEnd/>
              <a:tailEnd/>
            </a:ln>
          </p:spPr>
          <p:txBody>
            <a:bodyPr>
              <a:spAutoFit/>
            </a:bodyPr>
            <a:lstStyle/>
            <a:p>
              <a:r>
                <a:rPr lang="en-GB" sz="1600" b="1" dirty="0" smtClean="0">
                  <a:solidFill>
                    <a:srgbClr val="000000"/>
                  </a:solidFill>
                </a:rPr>
                <a:t>Test Incident </a:t>
              </a:r>
              <a:r>
                <a:rPr lang="en-GB" sz="1600" b="1" dirty="0">
                  <a:solidFill>
                    <a:srgbClr val="000000"/>
                  </a:solidFill>
                </a:rPr>
                <a:t>Report</a:t>
              </a:r>
            </a:p>
          </p:txBody>
        </p:sp>
        <p:sp>
          <p:nvSpPr>
            <p:cNvPr id="63493" name="Rectangle 5"/>
            <p:cNvSpPr>
              <a:spLocks noChangeArrowheads="1"/>
            </p:cNvSpPr>
            <p:nvPr/>
          </p:nvSpPr>
          <p:spPr bwMode="auto">
            <a:xfrm>
              <a:off x="1322388" y="1277938"/>
              <a:ext cx="6034087" cy="5181600"/>
            </a:xfrm>
            <a:prstGeom prst="rect">
              <a:avLst/>
            </a:prstGeom>
            <a:solidFill>
              <a:srgbClr val="B5DBE7"/>
            </a:solidFill>
            <a:ln w="12700" algn="ctr">
              <a:noFill/>
              <a:miter lim="800000"/>
              <a:headEnd/>
              <a:tailEnd/>
            </a:ln>
          </p:spPr>
          <p:txBody>
            <a:bodyPr wrap="none" anchor="ctr"/>
            <a:lstStyle/>
            <a:p>
              <a:endParaRPr lang="en-US" dirty="0"/>
            </a:p>
          </p:txBody>
        </p:sp>
        <p:sp>
          <p:nvSpPr>
            <p:cNvPr id="772102" name="Rectangle 6"/>
            <p:cNvSpPr>
              <a:spLocks noChangeArrowheads="1"/>
            </p:cNvSpPr>
            <p:nvPr/>
          </p:nvSpPr>
          <p:spPr bwMode="auto">
            <a:xfrm>
              <a:off x="1958975" y="1525588"/>
              <a:ext cx="731838" cy="304800"/>
            </a:xfrm>
            <a:prstGeom prst="rect">
              <a:avLst/>
            </a:prstGeom>
            <a:solidFill>
              <a:schemeClr val="bg1"/>
            </a:solidFill>
            <a:ln w="12700" algn="ctr">
              <a:noFill/>
              <a:miter lim="800000"/>
              <a:headEnd/>
              <a:tailEnd/>
            </a:ln>
            <a:effectLst>
              <a:prstShdw prst="shdw18" dist="17961" dir="13500000">
                <a:schemeClr val="bg1">
                  <a:gamma/>
                  <a:shade val="60000"/>
                  <a:invGamma/>
                </a:schemeClr>
              </a:prstShdw>
            </a:effectLst>
          </p:spPr>
          <p:txBody>
            <a:bodyPr wrap="none" anchor="ctr"/>
            <a:lstStyle/>
            <a:p>
              <a:pPr>
                <a:defRPr/>
              </a:pPr>
              <a:endParaRPr lang="en-GB" dirty="0"/>
            </a:p>
          </p:txBody>
        </p:sp>
        <p:sp>
          <p:nvSpPr>
            <p:cNvPr id="772103" name="Rectangle 7"/>
            <p:cNvSpPr>
              <a:spLocks noChangeArrowheads="1"/>
            </p:cNvSpPr>
            <p:nvPr/>
          </p:nvSpPr>
          <p:spPr bwMode="auto">
            <a:xfrm>
              <a:off x="3225800" y="1525588"/>
              <a:ext cx="871538" cy="304800"/>
            </a:xfrm>
            <a:prstGeom prst="rect">
              <a:avLst/>
            </a:prstGeom>
            <a:solidFill>
              <a:schemeClr val="bg1"/>
            </a:solidFill>
            <a:ln w="12700" algn="ctr">
              <a:noFill/>
              <a:miter lim="800000"/>
              <a:headEnd/>
              <a:tailEnd/>
            </a:ln>
            <a:effectLst>
              <a:prstShdw prst="shdw18" dist="17961" dir="13500000">
                <a:schemeClr val="bg1">
                  <a:gamma/>
                  <a:shade val="60000"/>
                  <a:invGamma/>
                </a:schemeClr>
              </a:prstShdw>
            </a:effectLst>
          </p:spPr>
          <p:txBody>
            <a:bodyPr wrap="none" anchor="ctr"/>
            <a:lstStyle/>
            <a:p>
              <a:pPr>
                <a:defRPr/>
              </a:pPr>
              <a:endParaRPr lang="en-GB" dirty="0"/>
            </a:p>
          </p:txBody>
        </p:sp>
        <p:sp>
          <p:nvSpPr>
            <p:cNvPr id="772104" name="Rectangle 8"/>
            <p:cNvSpPr>
              <a:spLocks noChangeArrowheads="1"/>
            </p:cNvSpPr>
            <p:nvPr/>
          </p:nvSpPr>
          <p:spPr bwMode="auto">
            <a:xfrm>
              <a:off x="4695825" y="1525588"/>
              <a:ext cx="711200" cy="231775"/>
            </a:xfrm>
            <a:prstGeom prst="rect">
              <a:avLst/>
            </a:prstGeom>
            <a:solidFill>
              <a:schemeClr val="bg1"/>
            </a:solidFill>
            <a:ln w="12700" algn="ctr">
              <a:noFill/>
              <a:miter lim="800000"/>
              <a:headEnd/>
              <a:tailEnd/>
            </a:ln>
            <a:effectLst>
              <a:prstShdw prst="shdw18" dist="17961" dir="13500000">
                <a:schemeClr val="bg1">
                  <a:gamma/>
                  <a:shade val="60000"/>
                  <a:invGamma/>
                </a:schemeClr>
              </a:prstShdw>
            </a:effectLst>
          </p:spPr>
          <p:txBody>
            <a:bodyPr wrap="none" anchor="ctr"/>
            <a:lstStyle/>
            <a:p>
              <a:pPr>
                <a:defRPr/>
              </a:pPr>
              <a:endParaRPr lang="en-GB" dirty="0"/>
            </a:p>
          </p:txBody>
        </p:sp>
        <p:sp>
          <p:nvSpPr>
            <p:cNvPr id="772105" name="Rectangle 9"/>
            <p:cNvSpPr>
              <a:spLocks noChangeArrowheads="1"/>
            </p:cNvSpPr>
            <p:nvPr/>
          </p:nvSpPr>
          <p:spPr bwMode="auto">
            <a:xfrm>
              <a:off x="6280150" y="1525588"/>
              <a:ext cx="854075" cy="231775"/>
            </a:xfrm>
            <a:prstGeom prst="rect">
              <a:avLst/>
            </a:prstGeom>
            <a:solidFill>
              <a:schemeClr val="bg1"/>
            </a:solidFill>
            <a:ln w="12700" algn="ctr">
              <a:noFill/>
              <a:miter lim="800000"/>
              <a:headEnd/>
              <a:tailEnd/>
            </a:ln>
            <a:effectLst>
              <a:prstShdw prst="shdw18" dist="17961" dir="13500000">
                <a:schemeClr val="bg1">
                  <a:gamma/>
                  <a:shade val="60000"/>
                  <a:invGamma/>
                </a:schemeClr>
              </a:prstShdw>
            </a:effectLst>
          </p:spPr>
          <p:txBody>
            <a:bodyPr wrap="none" anchor="ctr"/>
            <a:lstStyle/>
            <a:p>
              <a:pPr>
                <a:defRPr/>
              </a:pPr>
              <a:endParaRPr lang="en-GB" dirty="0"/>
            </a:p>
          </p:txBody>
        </p:sp>
        <p:sp>
          <p:nvSpPr>
            <p:cNvPr id="63498" name="Text Box 10"/>
            <p:cNvSpPr txBox="1">
              <a:spLocks noChangeArrowheads="1"/>
            </p:cNvSpPr>
            <p:nvPr/>
          </p:nvSpPr>
          <p:spPr bwMode="auto">
            <a:xfrm>
              <a:off x="1181100" y="1431925"/>
              <a:ext cx="806450" cy="457200"/>
            </a:xfrm>
            <a:prstGeom prst="rect">
              <a:avLst/>
            </a:prstGeom>
            <a:noFill/>
            <a:ln w="12700" algn="ctr">
              <a:noFill/>
              <a:miter lim="800000"/>
              <a:headEnd/>
              <a:tailEnd/>
            </a:ln>
          </p:spPr>
          <p:txBody>
            <a:bodyPr>
              <a:spAutoFit/>
            </a:bodyPr>
            <a:lstStyle/>
            <a:p>
              <a:pPr algn="r"/>
              <a:r>
                <a:rPr lang="en-GB" sz="1200" dirty="0"/>
                <a:t>Report No.</a:t>
              </a:r>
            </a:p>
          </p:txBody>
        </p:sp>
        <p:sp>
          <p:nvSpPr>
            <p:cNvPr id="63499" name="Text Box 11"/>
            <p:cNvSpPr txBox="1">
              <a:spLocks noChangeArrowheads="1"/>
            </p:cNvSpPr>
            <p:nvPr/>
          </p:nvSpPr>
          <p:spPr bwMode="auto">
            <a:xfrm>
              <a:off x="2444750" y="1431925"/>
              <a:ext cx="806450" cy="457200"/>
            </a:xfrm>
            <a:prstGeom prst="rect">
              <a:avLst/>
            </a:prstGeom>
            <a:noFill/>
            <a:ln w="12700" algn="ctr">
              <a:noFill/>
              <a:miter lim="800000"/>
              <a:headEnd/>
              <a:tailEnd/>
            </a:ln>
          </p:spPr>
          <p:txBody>
            <a:bodyPr>
              <a:spAutoFit/>
            </a:bodyPr>
            <a:lstStyle/>
            <a:p>
              <a:pPr algn="r"/>
              <a:r>
                <a:rPr lang="en-GB" sz="1200" dirty="0"/>
                <a:t>Date/</a:t>
              </a:r>
              <a:br>
                <a:rPr lang="en-GB" sz="1200" dirty="0"/>
              </a:br>
              <a:r>
                <a:rPr lang="en-GB" sz="1200" dirty="0"/>
                <a:t>Time</a:t>
              </a:r>
            </a:p>
          </p:txBody>
        </p:sp>
        <p:sp>
          <p:nvSpPr>
            <p:cNvPr id="63500" name="Line 12"/>
            <p:cNvSpPr>
              <a:spLocks noChangeShapeType="1"/>
            </p:cNvSpPr>
            <p:nvPr/>
          </p:nvSpPr>
          <p:spPr bwMode="auto">
            <a:xfrm flipV="1">
              <a:off x="3448050" y="1584325"/>
              <a:ext cx="127000" cy="177800"/>
            </a:xfrm>
            <a:prstGeom prst="line">
              <a:avLst/>
            </a:prstGeom>
            <a:noFill/>
            <a:ln w="12700">
              <a:solidFill>
                <a:schemeClr val="tx1"/>
              </a:solidFill>
              <a:round/>
              <a:headEnd/>
              <a:tailEnd/>
            </a:ln>
          </p:spPr>
          <p:txBody>
            <a:bodyPr wrap="none" anchor="ctr"/>
            <a:lstStyle/>
            <a:p>
              <a:endParaRPr lang="en-GB" dirty="0"/>
            </a:p>
          </p:txBody>
        </p:sp>
        <p:sp>
          <p:nvSpPr>
            <p:cNvPr id="63501" name="Line 13"/>
            <p:cNvSpPr>
              <a:spLocks noChangeShapeType="1"/>
            </p:cNvSpPr>
            <p:nvPr/>
          </p:nvSpPr>
          <p:spPr bwMode="auto">
            <a:xfrm flipV="1">
              <a:off x="3746500" y="1584325"/>
              <a:ext cx="127000" cy="177800"/>
            </a:xfrm>
            <a:prstGeom prst="line">
              <a:avLst/>
            </a:prstGeom>
            <a:noFill/>
            <a:ln w="12700">
              <a:solidFill>
                <a:schemeClr val="tx1"/>
              </a:solidFill>
              <a:round/>
              <a:headEnd/>
              <a:tailEnd/>
            </a:ln>
          </p:spPr>
          <p:txBody>
            <a:bodyPr wrap="none" anchor="ctr"/>
            <a:lstStyle/>
            <a:p>
              <a:endParaRPr lang="en-GB" dirty="0"/>
            </a:p>
          </p:txBody>
        </p:sp>
        <p:sp>
          <p:nvSpPr>
            <p:cNvPr id="63502" name="Text Box 14"/>
            <p:cNvSpPr txBox="1">
              <a:spLocks noChangeArrowheads="1"/>
            </p:cNvSpPr>
            <p:nvPr/>
          </p:nvSpPr>
          <p:spPr bwMode="auto">
            <a:xfrm>
              <a:off x="3930650" y="1520825"/>
              <a:ext cx="806450" cy="274638"/>
            </a:xfrm>
            <a:prstGeom prst="rect">
              <a:avLst/>
            </a:prstGeom>
            <a:noFill/>
            <a:ln w="12700" algn="ctr">
              <a:noFill/>
              <a:miter lim="800000"/>
              <a:headEnd/>
              <a:tailEnd/>
            </a:ln>
          </p:spPr>
          <p:txBody>
            <a:bodyPr>
              <a:spAutoFit/>
            </a:bodyPr>
            <a:lstStyle/>
            <a:p>
              <a:pPr algn="r"/>
              <a:r>
                <a:rPr lang="en-GB" sz="1200" dirty="0"/>
                <a:t>Impact</a:t>
              </a:r>
            </a:p>
          </p:txBody>
        </p:sp>
        <p:sp>
          <p:nvSpPr>
            <p:cNvPr id="63503" name="Text Box 15"/>
            <p:cNvSpPr txBox="1">
              <a:spLocks noChangeArrowheads="1"/>
            </p:cNvSpPr>
            <p:nvPr/>
          </p:nvSpPr>
          <p:spPr bwMode="auto">
            <a:xfrm>
              <a:off x="5453063" y="1431925"/>
              <a:ext cx="806450" cy="457200"/>
            </a:xfrm>
            <a:prstGeom prst="rect">
              <a:avLst/>
            </a:prstGeom>
            <a:noFill/>
            <a:ln w="12700" algn="ctr">
              <a:noFill/>
              <a:miter lim="800000"/>
              <a:headEnd/>
              <a:tailEnd/>
            </a:ln>
          </p:spPr>
          <p:txBody>
            <a:bodyPr>
              <a:spAutoFit/>
            </a:bodyPr>
            <a:lstStyle/>
            <a:p>
              <a:pPr algn="r"/>
              <a:r>
                <a:rPr lang="en-GB" sz="1200" dirty="0"/>
                <a:t>Raised by</a:t>
              </a:r>
            </a:p>
          </p:txBody>
        </p:sp>
        <p:sp>
          <p:nvSpPr>
            <p:cNvPr id="772112" name="Rectangle 16"/>
            <p:cNvSpPr>
              <a:spLocks noChangeArrowheads="1"/>
            </p:cNvSpPr>
            <p:nvPr/>
          </p:nvSpPr>
          <p:spPr bwMode="auto">
            <a:xfrm>
              <a:off x="1501775" y="2414588"/>
              <a:ext cx="5632450" cy="1316037"/>
            </a:xfrm>
            <a:prstGeom prst="rect">
              <a:avLst/>
            </a:prstGeom>
            <a:solidFill>
              <a:schemeClr val="bg1"/>
            </a:solidFill>
            <a:ln w="12700" algn="ctr">
              <a:noFill/>
              <a:miter lim="800000"/>
              <a:headEnd/>
              <a:tailEnd/>
            </a:ln>
            <a:effectLst>
              <a:prstShdw prst="shdw18" dist="17961" dir="13500000">
                <a:schemeClr val="bg1">
                  <a:gamma/>
                  <a:shade val="60000"/>
                  <a:invGamma/>
                </a:schemeClr>
              </a:prstShdw>
            </a:effectLst>
          </p:spPr>
          <p:txBody>
            <a:bodyPr wrap="none" anchor="ctr"/>
            <a:lstStyle/>
            <a:p>
              <a:pPr>
                <a:defRPr/>
              </a:pPr>
              <a:endParaRPr lang="en-GB" dirty="0"/>
            </a:p>
          </p:txBody>
        </p:sp>
        <p:sp>
          <p:nvSpPr>
            <p:cNvPr id="63505" name="Text Box 17"/>
            <p:cNvSpPr txBox="1">
              <a:spLocks noChangeArrowheads="1"/>
            </p:cNvSpPr>
            <p:nvPr/>
          </p:nvSpPr>
          <p:spPr bwMode="auto">
            <a:xfrm>
              <a:off x="1466850" y="2420938"/>
              <a:ext cx="977900" cy="274637"/>
            </a:xfrm>
            <a:prstGeom prst="rect">
              <a:avLst/>
            </a:prstGeom>
            <a:noFill/>
            <a:ln w="12700" algn="ctr">
              <a:noFill/>
              <a:miter lim="800000"/>
              <a:headEnd/>
              <a:tailEnd/>
            </a:ln>
          </p:spPr>
          <p:txBody>
            <a:bodyPr>
              <a:spAutoFit/>
            </a:bodyPr>
            <a:lstStyle/>
            <a:p>
              <a:r>
                <a:rPr lang="en-GB" sz="1200" dirty="0"/>
                <a:t>Summary:</a:t>
              </a:r>
            </a:p>
          </p:txBody>
        </p:sp>
        <p:sp>
          <p:nvSpPr>
            <p:cNvPr id="772114" name="Rectangle 18"/>
            <p:cNvSpPr>
              <a:spLocks noChangeArrowheads="1"/>
            </p:cNvSpPr>
            <p:nvPr/>
          </p:nvSpPr>
          <p:spPr bwMode="auto">
            <a:xfrm>
              <a:off x="2187575" y="3911600"/>
              <a:ext cx="731838" cy="304800"/>
            </a:xfrm>
            <a:prstGeom prst="rect">
              <a:avLst/>
            </a:prstGeom>
            <a:solidFill>
              <a:schemeClr val="bg1"/>
            </a:solidFill>
            <a:ln w="12700" algn="ctr">
              <a:noFill/>
              <a:miter lim="800000"/>
              <a:headEnd/>
              <a:tailEnd/>
            </a:ln>
            <a:effectLst>
              <a:prstShdw prst="shdw18" dist="17961" dir="13500000">
                <a:schemeClr val="bg1">
                  <a:gamma/>
                  <a:shade val="60000"/>
                  <a:invGamma/>
                </a:schemeClr>
              </a:prstShdw>
            </a:effectLst>
          </p:spPr>
          <p:txBody>
            <a:bodyPr wrap="none" anchor="ctr"/>
            <a:lstStyle/>
            <a:p>
              <a:pPr>
                <a:defRPr/>
              </a:pPr>
              <a:endParaRPr lang="en-GB" dirty="0"/>
            </a:p>
          </p:txBody>
        </p:sp>
        <p:sp>
          <p:nvSpPr>
            <p:cNvPr id="772115" name="Rectangle 19"/>
            <p:cNvSpPr>
              <a:spLocks noChangeArrowheads="1"/>
            </p:cNvSpPr>
            <p:nvPr/>
          </p:nvSpPr>
          <p:spPr bwMode="auto">
            <a:xfrm>
              <a:off x="3746500" y="3911600"/>
              <a:ext cx="960438" cy="304800"/>
            </a:xfrm>
            <a:prstGeom prst="rect">
              <a:avLst/>
            </a:prstGeom>
            <a:solidFill>
              <a:schemeClr val="bg1"/>
            </a:solidFill>
            <a:ln w="12700" algn="ctr">
              <a:noFill/>
              <a:miter lim="800000"/>
              <a:headEnd/>
              <a:tailEnd/>
            </a:ln>
            <a:effectLst>
              <a:prstShdw prst="shdw18" dist="17961" dir="13500000">
                <a:schemeClr val="bg1">
                  <a:gamma/>
                  <a:shade val="60000"/>
                  <a:invGamma/>
                </a:schemeClr>
              </a:prstShdw>
            </a:effectLst>
          </p:spPr>
          <p:txBody>
            <a:bodyPr wrap="none" anchor="ctr"/>
            <a:lstStyle/>
            <a:p>
              <a:pPr>
                <a:defRPr/>
              </a:pPr>
              <a:endParaRPr lang="en-GB" dirty="0"/>
            </a:p>
          </p:txBody>
        </p:sp>
        <p:sp>
          <p:nvSpPr>
            <p:cNvPr id="772116" name="Rectangle 20"/>
            <p:cNvSpPr>
              <a:spLocks noChangeArrowheads="1"/>
            </p:cNvSpPr>
            <p:nvPr/>
          </p:nvSpPr>
          <p:spPr bwMode="auto">
            <a:xfrm>
              <a:off x="6415088" y="3911600"/>
              <a:ext cx="719137" cy="304800"/>
            </a:xfrm>
            <a:prstGeom prst="rect">
              <a:avLst/>
            </a:prstGeom>
            <a:solidFill>
              <a:schemeClr val="bg1"/>
            </a:solidFill>
            <a:ln w="12700" algn="ctr">
              <a:noFill/>
              <a:miter lim="800000"/>
              <a:headEnd/>
              <a:tailEnd/>
            </a:ln>
            <a:effectLst>
              <a:prstShdw prst="shdw18" dist="17961" dir="13500000">
                <a:schemeClr val="bg1">
                  <a:gamma/>
                  <a:shade val="60000"/>
                  <a:invGamma/>
                </a:schemeClr>
              </a:prstShdw>
            </a:effectLst>
          </p:spPr>
          <p:txBody>
            <a:bodyPr wrap="none" anchor="ctr"/>
            <a:lstStyle/>
            <a:p>
              <a:pPr>
                <a:defRPr/>
              </a:pPr>
              <a:endParaRPr lang="en-GB" dirty="0"/>
            </a:p>
          </p:txBody>
        </p:sp>
        <p:sp>
          <p:nvSpPr>
            <p:cNvPr id="63509" name="Text Box 21"/>
            <p:cNvSpPr txBox="1">
              <a:spLocks noChangeArrowheads="1"/>
            </p:cNvSpPr>
            <p:nvPr/>
          </p:nvSpPr>
          <p:spPr bwMode="auto">
            <a:xfrm>
              <a:off x="1117600" y="3760788"/>
              <a:ext cx="1085850" cy="457200"/>
            </a:xfrm>
            <a:prstGeom prst="rect">
              <a:avLst/>
            </a:prstGeom>
            <a:noFill/>
            <a:ln w="12700" algn="ctr">
              <a:noFill/>
              <a:miter lim="800000"/>
              <a:headEnd/>
              <a:tailEnd/>
            </a:ln>
          </p:spPr>
          <p:txBody>
            <a:bodyPr>
              <a:spAutoFit/>
            </a:bodyPr>
            <a:lstStyle/>
            <a:p>
              <a:pPr algn="r"/>
              <a:r>
                <a:rPr lang="en-GB" sz="1200" dirty="0"/>
                <a:t>Test Item and Rev</a:t>
              </a:r>
            </a:p>
          </p:txBody>
        </p:sp>
        <p:sp>
          <p:nvSpPr>
            <p:cNvPr id="63510" name="Text Box 22"/>
            <p:cNvSpPr txBox="1">
              <a:spLocks noChangeArrowheads="1"/>
            </p:cNvSpPr>
            <p:nvPr/>
          </p:nvSpPr>
          <p:spPr bwMode="auto">
            <a:xfrm>
              <a:off x="2838450" y="3906838"/>
              <a:ext cx="971550" cy="274637"/>
            </a:xfrm>
            <a:prstGeom prst="rect">
              <a:avLst/>
            </a:prstGeom>
            <a:noFill/>
            <a:ln w="12700" algn="ctr">
              <a:noFill/>
              <a:miter lim="800000"/>
              <a:headEnd/>
              <a:tailEnd/>
            </a:ln>
          </p:spPr>
          <p:txBody>
            <a:bodyPr>
              <a:spAutoFit/>
            </a:bodyPr>
            <a:lstStyle/>
            <a:p>
              <a:pPr algn="r"/>
              <a:r>
                <a:rPr lang="en-GB" sz="1200" dirty="0"/>
                <a:t>Procedure</a:t>
              </a:r>
            </a:p>
          </p:txBody>
        </p:sp>
        <p:sp>
          <p:nvSpPr>
            <p:cNvPr id="63511" name="Text Box 23"/>
            <p:cNvSpPr txBox="1">
              <a:spLocks noChangeArrowheads="1"/>
            </p:cNvSpPr>
            <p:nvPr/>
          </p:nvSpPr>
          <p:spPr bwMode="auto">
            <a:xfrm>
              <a:off x="4476750" y="3906838"/>
              <a:ext cx="806450" cy="274637"/>
            </a:xfrm>
            <a:prstGeom prst="rect">
              <a:avLst/>
            </a:prstGeom>
            <a:noFill/>
            <a:ln w="12700" algn="ctr">
              <a:noFill/>
              <a:miter lim="800000"/>
              <a:headEnd/>
              <a:tailEnd/>
            </a:ln>
          </p:spPr>
          <p:txBody>
            <a:bodyPr>
              <a:spAutoFit/>
            </a:bodyPr>
            <a:lstStyle/>
            <a:p>
              <a:pPr algn="r"/>
              <a:r>
                <a:rPr lang="en-GB" sz="1200" dirty="0"/>
                <a:t>Case</a:t>
              </a:r>
            </a:p>
          </p:txBody>
        </p:sp>
        <p:sp>
          <p:nvSpPr>
            <p:cNvPr id="63512" name="Text Box 24"/>
            <p:cNvSpPr txBox="1">
              <a:spLocks noChangeArrowheads="1"/>
            </p:cNvSpPr>
            <p:nvPr/>
          </p:nvSpPr>
          <p:spPr bwMode="auto">
            <a:xfrm>
              <a:off x="5657850" y="3906838"/>
              <a:ext cx="806450" cy="274637"/>
            </a:xfrm>
            <a:prstGeom prst="rect">
              <a:avLst/>
            </a:prstGeom>
            <a:noFill/>
            <a:ln w="12700" algn="ctr">
              <a:noFill/>
              <a:miter lim="800000"/>
              <a:headEnd/>
              <a:tailEnd/>
            </a:ln>
          </p:spPr>
          <p:txBody>
            <a:bodyPr>
              <a:spAutoFit/>
            </a:bodyPr>
            <a:lstStyle/>
            <a:p>
              <a:pPr algn="r"/>
              <a:r>
                <a:rPr lang="en-GB" sz="1200" dirty="0"/>
                <a:t>Log</a:t>
              </a:r>
            </a:p>
          </p:txBody>
        </p:sp>
        <p:sp>
          <p:nvSpPr>
            <p:cNvPr id="63513" name="Rectangle 25"/>
            <p:cNvSpPr>
              <a:spLocks noChangeArrowheads="1"/>
            </p:cNvSpPr>
            <p:nvPr/>
          </p:nvSpPr>
          <p:spPr bwMode="auto">
            <a:xfrm>
              <a:off x="1406525" y="2332038"/>
              <a:ext cx="5786438" cy="1982787"/>
            </a:xfrm>
            <a:prstGeom prst="rect">
              <a:avLst/>
            </a:prstGeom>
            <a:noFill/>
            <a:ln w="12700" algn="ctr">
              <a:solidFill>
                <a:srgbClr val="457EA5"/>
              </a:solidFill>
              <a:miter lim="800000"/>
              <a:headEnd/>
              <a:tailEnd/>
            </a:ln>
          </p:spPr>
          <p:txBody>
            <a:bodyPr wrap="none" anchor="ctr"/>
            <a:lstStyle/>
            <a:p>
              <a:endParaRPr lang="en-US" dirty="0"/>
            </a:p>
          </p:txBody>
        </p:sp>
        <p:sp>
          <p:nvSpPr>
            <p:cNvPr id="772122" name="Rectangle 26"/>
            <p:cNvSpPr>
              <a:spLocks noChangeArrowheads="1"/>
            </p:cNvSpPr>
            <p:nvPr/>
          </p:nvSpPr>
          <p:spPr bwMode="auto">
            <a:xfrm>
              <a:off x="5221288" y="3911600"/>
              <a:ext cx="719137" cy="304800"/>
            </a:xfrm>
            <a:prstGeom prst="rect">
              <a:avLst/>
            </a:prstGeom>
            <a:solidFill>
              <a:schemeClr val="bg1"/>
            </a:solidFill>
            <a:ln w="12700" algn="ctr">
              <a:noFill/>
              <a:miter lim="800000"/>
              <a:headEnd/>
              <a:tailEnd/>
            </a:ln>
            <a:effectLst>
              <a:prstShdw prst="shdw18" dist="17961" dir="13500000">
                <a:schemeClr val="bg1">
                  <a:gamma/>
                  <a:shade val="60000"/>
                  <a:invGamma/>
                </a:schemeClr>
              </a:prstShdw>
            </a:effectLst>
          </p:spPr>
          <p:txBody>
            <a:bodyPr wrap="none" anchor="ctr"/>
            <a:lstStyle/>
            <a:p>
              <a:pPr>
                <a:defRPr/>
              </a:pPr>
              <a:endParaRPr lang="en-GB" dirty="0"/>
            </a:p>
          </p:txBody>
        </p:sp>
        <p:sp>
          <p:nvSpPr>
            <p:cNvPr id="772123" name="Rectangle 27"/>
            <p:cNvSpPr>
              <a:spLocks noChangeArrowheads="1"/>
            </p:cNvSpPr>
            <p:nvPr/>
          </p:nvSpPr>
          <p:spPr bwMode="auto">
            <a:xfrm>
              <a:off x="1501775" y="4549775"/>
              <a:ext cx="5632450" cy="1735138"/>
            </a:xfrm>
            <a:prstGeom prst="rect">
              <a:avLst/>
            </a:prstGeom>
            <a:solidFill>
              <a:schemeClr val="bg1"/>
            </a:solidFill>
            <a:ln w="12700" algn="ctr">
              <a:noFill/>
              <a:miter lim="800000"/>
              <a:headEnd/>
              <a:tailEnd/>
            </a:ln>
            <a:effectLst>
              <a:prstShdw prst="shdw18" dist="17961" dir="13500000">
                <a:schemeClr val="bg1">
                  <a:gamma/>
                  <a:shade val="60000"/>
                  <a:invGamma/>
                </a:schemeClr>
              </a:prstShdw>
            </a:effectLst>
          </p:spPr>
          <p:txBody>
            <a:bodyPr wrap="none" anchor="ctr"/>
            <a:lstStyle/>
            <a:p>
              <a:pPr>
                <a:defRPr/>
              </a:pPr>
              <a:endParaRPr lang="en-GB" dirty="0"/>
            </a:p>
          </p:txBody>
        </p:sp>
        <p:sp>
          <p:nvSpPr>
            <p:cNvPr id="63516" name="Line 28"/>
            <p:cNvSpPr>
              <a:spLocks noChangeShapeType="1"/>
            </p:cNvSpPr>
            <p:nvPr/>
          </p:nvSpPr>
          <p:spPr bwMode="auto">
            <a:xfrm>
              <a:off x="2879725" y="4549775"/>
              <a:ext cx="0" cy="1749425"/>
            </a:xfrm>
            <a:prstGeom prst="line">
              <a:avLst/>
            </a:prstGeom>
            <a:noFill/>
            <a:ln w="12700">
              <a:solidFill>
                <a:schemeClr val="bg2"/>
              </a:solidFill>
              <a:round/>
              <a:headEnd/>
              <a:tailEnd/>
            </a:ln>
          </p:spPr>
          <p:txBody>
            <a:bodyPr wrap="none" anchor="ctr"/>
            <a:lstStyle/>
            <a:p>
              <a:endParaRPr lang="en-GB" dirty="0"/>
            </a:p>
          </p:txBody>
        </p:sp>
        <p:sp>
          <p:nvSpPr>
            <p:cNvPr id="63517" name="Line 29"/>
            <p:cNvSpPr>
              <a:spLocks noChangeShapeType="1"/>
            </p:cNvSpPr>
            <p:nvPr/>
          </p:nvSpPr>
          <p:spPr bwMode="auto">
            <a:xfrm>
              <a:off x="4318000" y="4549775"/>
              <a:ext cx="0" cy="1749425"/>
            </a:xfrm>
            <a:prstGeom prst="line">
              <a:avLst/>
            </a:prstGeom>
            <a:noFill/>
            <a:ln w="12700">
              <a:solidFill>
                <a:schemeClr val="bg2"/>
              </a:solidFill>
              <a:round/>
              <a:headEnd/>
              <a:tailEnd/>
            </a:ln>
          </p:spPr>
          <p:txBody>
            <a:bodyPr wrap="none" anchor="ctr"/>
            <a:lstStyle/>
            <a:p>
              <a:endParaRPr lang="en-GB" dirty="0"/>
            </a:p>
          </p:txBody>
        </p:sp>
        <p:sp>
          <p:nvSpPr>
            <p:cNvPr id="63518" name="Line 30"/>
            <p:cNvSpPr>
              <a:spLocks noChangeShapeType="1"/>
            </p:cNvSpPr>
            <p:nvPr/>
          </p:nvSpPr>
          <p:spPr bwMode="auto">
            <a:xfrm>
              <a:off x="5746750" y="4549775"/>
              <a:ext cx="0" cy="1749425"/>
            </a:xfrm>
            <a:prstGeom prst="line">
              <a:avLst/>
            </a:prstGeom>
            <a:noFill/>
            <a:ln w="12700">
              <a:solidFill>
                <a:schemeClr val="bg2"/>
              </a:solidFill>
              <a:round/>
              <a:headEnd/>
              <a:tailEnd/>
            </a:ln>
          </p:spPr>
          <p:txBody>
            <a:bodyPr wrap="none" anchor="ctr"/>
            <a:lstStyle/>
            <a:p>
              <a:endParaRPr lang="en-GB" dirty="0"/>
            </a:p>
          </p:txBody>
        </p:sp>
        <p:sp>
          <p:nvSpPr>
            <p:cNvPr id="63519" name="Line 31"/>
            <p:cNvSpPr>
              <a:spLocks noChangeShapeType="1"/>
            </p:cNvSpPr>
            <p:nvPr/>
          </p:nvSpPr>
          <p:spPr bwMode="auto">
            <a:xfrm>
              <a:off x="1501775" y="4829175"/>
              <a:ext cx="5648325" cy="1588"/>
            </a:xfrm>
            <a:prstGeom prst="line">
              <a:avLst/>
            </a:prstGeom>
            <a:noFill/>
            <a:ln w="12700">
              <a:solidFill>
                <a:schemeClr val="bg2"/>
              </a:solidFill>
              <a:round/>
              <a:headEnd/>
              <a:tailEnd/>
            </a:ln>
          </p:spPr>
          <p:txBody>
            <a:bodyPr wrap="none" anchor="ctr"/>
            <a:lstStyle/>
            <a:p>
              <a:endParaRPr lang="en-GB" dirty="0"/>
            </a:p>
          </p:txBody>
        </p:sp>
        <p:sp>
          <p:nvSpPr>
            <p:cNvPr id="63520" name="Text Box 32"/>
            <p:cNvSpPr txBox="1">
              <a:spLocks noChangeArrowheads="1"/>
            </p:cNvSpPr>
            <p:nvPr/>
          </p:nvSpPr>
          <p:spPr bwMode="auto">
            <a:xfrm>
              <a:off x="1676400" y="4541838"/>
              <a:ext cx="977900" cy="274637"/>
            </a:xfrm>
            <a:prstGeom prst="rect">
              <a:avLst/>
            </a:prstGeom>
            <a:noFill/>
            <a:ln w="12700" algn="ctr">
              <a:noFill/>
              <a:miter lim="800000"/>
              <a:headEnd/>
              <a:tailEnd/>
            </a:ln>
          </p:spPr>
          <p:txBody>
            <a:bodyPr>
              <a:spAutoFit/>
            </a:bodyPr>
            <a:lstStyle/>
            <a:p>
              <a:pPr algn="ctr"/>
              <a:r>
                <a:rPr lang="en-GB" sz="1200" dirty="0"/>
                <a:t>Inputs</a:t>
              </a:r>
            </a:p>
          </p:txBody>
        </p:sp>
        <p:sp>
          <p:nvSpPr>
            <p:cNvPr id="63521" name="Text Box 33"/>
            <p:cNvSpPr txBox="1">
              <a:spLocks noChangeArrowheads="1"/>
            </p:cNvSpPr>
            <p:nvPr/>
          </p:nvSpPr>
          <p:spPr bwMode="auto">
            <a:xfrm>
              <a:off x="2876550" y="4541838"/>
              <a:ext cx="1435100" cy="274637"/>
            </a:xfrm>
            <a:prstGeom prst="rect">
              <a:avLst/>
            </a:prstGeom>
            <a:noFill/>
            <a:ln w="12700" algn="ctr">
              <a:noFill/>
              <a:miter lim="800000"/>
              <a:headEnd/>
              <a:tailEnd/>
            </a:ln>
          </p:spPr>
          <p:txBody>
            <a:bodyPr>
              <a:spAutoFit/>
            </a:bodyPr>
            <a:lstStyle/>
            <a:p>
              <a:pPr algn="ctr"/>
              <a:r>
                <a:rPr lang="en-GB" sz="1200" dirty="0"/>
                <a:t>Expected Results</a:t>
              </a:r>
            </a:p>
          </p:txBody>
        </p:sp>
        <p:sp>
          <p:nvSpPr>
            <p:cNvPr id="63522" name="Text Box 34"/>
            <p:cNvSpPr txBox="1">
              <a:spLocks noChangeArrowheads="1"/>
            </p:cNvSpPr>
            <p:nvPr/>
          </p:nvSpPr>
          <p:spPr bwMode="auto">
            <a:xfrm>
              <a:off x="4314825" y="4541838"/>
              <a:ext cx="1425575" cy="274637"/>
            </a:xfrm>
            <a:prstGeom prst="rect">
              <a:avLst/>
            </a:prstGeom>
            <a:noFill/>
            <a:ln w="12700" algn="ctr">
              <a:noFill/>
              <a:miter lim="800000"/>
              <a:headEnd/>
              <a:tailEnd/>
            </a:ln>
          </p:spPr>
          <p:txBody>
            <a:bodyPr>
              <a:spAutoFit/>
            </a:bodyPr>
            <a:lstStyle/>
            <a:p>
              <a:pPr algn="ctr"/>
              <a:r>
                <a:rPr lang="en-GB" sz="1200" dirty="0"/>
                <a:t>Actual Result</a:t>
              </a:r>
            </a:p>
          </p:txBody>
        </p:sp>
        <p:sp>
          <p:nvSpPr>
            <p:cNvPr id="63523" name="Text Box 35"/>
            <p:cNvSpPr txBox="1">
              <a:spLocks noChangeArrowheads="1"/>
            </p:cNvSpPr>
            <p:nvPr/>
          </p:nvSpPr>
          <p:spPr bwMode="auto">
            <a:xfrm>
              <a:off x="5981700" y="4541838"/>
              <a:ext cx="977900" cy="274637"/>
            </a:xfrm>
            <a:prstGeom prst="rect">
              <a:avLst/>
            </a:prstGeom>
            <a:noFill/>
            <a:ln w="12700" algn="ctr">
              <a:noFill/>
              <a:miter lim="800000"/>
              <a:headEnd/>
              <a:tailEnd/>
            </a:ln>
          </p:spPr>
          <p:txBody>
            <a:bodyPr>
              <a:spAutoFit/>
            </a:bodyPr>
            <a:lstStyle/>
            <a:p>
              <a:pPr algn="ctr"/>
              <a:r>
                <a:rPr lang="en-GB" sz="1200" dirty="0"/>
                <a:t>Anomalies</a:t>
              </a:r>
            </a:p>
          </p:txBody>
        </p:sp>
        <p:sp>
          <p:nvSpPr>
            <p:cNvPr id="772133" name="Rectangle 37"/>
            <p:cNvSpPr>
              <a:spLocks noChangeArrowheads="1"/>
            </p:cNvSpPr>
            <p:nvPr/>
          </p:nvSpPr>
          <p:spPr bwMode="auto">
            <a:xfrm>
              <a:off x="4695825" y="1947863"/>
              <a:ext cx="681038" cy="217487"/>
            </a:xfrm>
            <a:prstGeom prst="rect">
              <a:avLst/>
            </a:prstGeom>
            <a:solidFill>
              <a:schemeClr val="bg1"/>
            </a:solidFill>
            <a:ln w="12700" algn="ctr">
              <a:noFill/>
              <a:miter lim="800000"/>
              <a:headEnd/>
              <a:tailEnd/>
            </a:ln>
            <a:effectLst>
              <a:prstShdw prst="shdw18" dist="17961" dir="13500000">
                <a:schemeClr val="bg1">
                  <a:gamma/>
                  <a:shade val="60000"/>
                  <a:invGamma/>
                </a:schemeClr>
              </a:prstShdw>
            </a:effectLst>
          </p:spPr>
          <p:txBody>
            <a:bodyPr wrap="none" anchor="ctr"/>
            <a:lstStyle/>
            <a:p>
              <a:pPr>
                <a:defRPr/>
              </a:pPr>
              <a:endParaRPr lang="en-GB" dirty="0"/>
            </a:p>
          </p:txBody>
        </p:sp>
        <p:sp>
          <p:nvSpPr>
            <p:cNvPr id="772134" name="Rectangle 38"/>
            <p:cNvSpPr>
              <a:spLocks noChangeArrowheads="1"/>
            </p:cNvSpPr>
            <p:nvPr/>
          </p:nvSpPr>
          <p:spPr bwMode="auto">
            <a:xfrm>
              <a:off x="6280150" y="1960563"/>
              <a:ext cx="854075" cy="215900"/>
            </a:xfrm>
            <a:prstGeom prst="rect">
              <a:avLst/>
            </a:prstGeom>
            <a:solidFill>
              <a:schemeClr val="bg1"/>
            </a:solidFill>
            <a:ln w="12700" algn="ctr">
              <a:noFill/>
              <a:miter lim="800000"/>
              <a:headEnd/>
              <a:tailEnd/>
            </a:ln>
            <a:effectLst>
              <a:prstShdw prst="shdw18" dist="17961" dir="13500000">
                <a:schemeClr val="bg1">
                  <a:gamma/>
                  <a:shade val="60000"/>
                  <a:invGamma/>
                </a:schemeClr>
              </a:prstShdw>
            </a:effectLst>
          </p:spPr>
          <p:txBody>
            <a:bodyPr wrap="none" anchor="ctr"/>
            <a:lstStyle/>
            <a:p>
              <a:pPr>
                <a:defRPr/>
              </a:pPr>
              <a:endParaRPr lang="en-GB" dirty="0"/>
            </a:p>
          </p:txBody>
        </p:sp>
        <p:sp>
          <p:nvSpPr>
            <p:cNvPr id="63526" name="Text Box 39"/>
            <p:cNvSpPr txBox="1">
              <a:spLocks noChangeArrowheads="1"/>
            </p:cNvSpPr>
            <p:nvPr/>
          </p:nvSpPr>
          <p:spPr bwMode="auto">
            <a:xfrm>
              <a:off x="5410200" y="1941513"/>
              <a:ext cx="908050" cy="274637"/>
            </a:xfrm>
            <a:prstGeom prst="rect">
              <a:avLst/>
            </a:prstGeom>
            <a:noFill/>
            <a:ln w="12700" algn="ctr">
              <a:noFill/>
              <a:miter lim="800000"/>
              <a:headEnd/>
              <a:tailEnd/>
            </a:ln>
          </p:spPr>
          <p:txBody>
            <a:bodyPr>
              <a:spAutoFit/>
            </a:bodyPr>
            <a:lstStyle/>
            <a:p>
              <a:pPr algn="r"/>
              <a:r>
                <a:rPr lang="en-GB" sz="1200" dirty="0"/>
                <a:t>Observer</a:t>
              </a:r>
            </a:p>
          </p:txBody>
        </p:sp>
        <p:sp>
          <p:nvSpPr>
            <p:cNvPr id="63527" name="Text Box 40"/>
            <p:cNvSpPr txBox="1">
              <a:spLocks noChangeArrowheads="1"/>
            </p:cNvSpPr>
            <p:nvPr/>
          </p:nvSpPr>
          <p:spPr bwMode="auto">
            <a:xfrm>
              <a:off x="3930650" y="1927225"/>
              <a:ext cx="806450" cy="274638"/>
            </a:xfrm>
            <a:prstGeom prst="rect">
              <a:avLst/>
            </a:prstGeom>
            <a:noFill/>
            <a:ln w="12700" algn="ctr">
              <a:noFill/>
              <a:miter lim="800000"/>
              <a:headEnd/>
              <a:tailEnd/>
            </a:ln>
          </p:spPr>
          <p:txBody>
            <a:bodyPr>
              <a:spAutoFit/>
            </a:bodyPr>
            <a:lstStyle/>
            <a:p>
              <a:pPr algn="r"/>
              <a:r>
                <a:rPr lang="en-GB" sz="1200" dirty="0"/>
                <a:t>Priority</a:t>
              </a:r>
            </a:p>
          </p:txBody>
        </p:sp>
        <p:sp>
          <p:nvSpPr>
            <p:cNvPr id="772137" name="Rectangle 41"/>
            <p:cNvSpPr>
              <a:spLocks noChangeArrowheads="1"/>
            </p:cNvSpPr>
            <p:nvPr/>
          </p:nvSpPr>
          <p:spPr bwMode="auto">
            <a:xfrm>
              <a:off x="3332163" y="1962150"/>
              <a:ext cx="681037" cy="217488"/>
            </a:xfrm>
            <a:prstGeom prst="rect">
              <a:avLst/>
            </a:prstGeom>
            <a:solidFill>
              <a:schemeClr val="bg1"/>
            </a:solidFill>
            <a:ln w="12700" algn="ctr">
              <a:noFill/>
              <a:miter lim="800000"/>
              <a:headEnd/>
              <a:tailEnd/>
            </a:ln>
            <a:effectLst>
              <a:prstShdw prst="shdw18" dist="17961" dir="13500000">
                <a:schemeClr val="bg1">
                  <a:gamma/>
                  <a:shade val="60000"/>
                  <a:invGamma/>
                </a:schemeClr>
              </a:prstShdw>
            </a:effectLst>
          </p:spPr>
          <p:txBody>
            <a:bodyPr wrap="none" anchor="ctr"/>
            <a:lstStyle/>
            <a:p>
              <a:pPr>
                <a:defRPr/>
              </a:pPr>
              <a:endParaRPr lang="en-GB" dirty="0"/>
            </a:p>
          </p:txBody>
        </p:sp>
        <p:sp>
          <p:nvSpPr>
            <p:cNvPr id="63529" name="Text Box 42"/>
            <p:cNvSpPr txBox="1">
              <a:spLocks noChangeArrowheads="1"/>
            </p:cNvSpPr>
            <p:nvPr/>
          </p:nvSpPr>
          <p:spPr bwMode="auto">
            <a:xfrm>
              <a:off x="2520950" y="1884363"/>
              <a:ext cx="806450" cy="457200"/>
            </a:xfrm>
            <a:prstGeom prst="rect">
              <a:avLst/>
            </a:prstGeom>
            <a:noFill/>
            <a:ln w="12700" algn="ctr">
              <a:noFill/>
              <a:miter lim="800000"/>
              <a:headEnd/>
              <a:tailEnd/>
            </a:ln>
          </p:spPr>
          <p:txBody>
            <a:bodyPr>
              <a:spAutoFit/>
            </a:bodyPr>
            <a:lstStyle/>
            <a:p>
              <a:pPr algn="r"/>
              <a:r>
                <a:rPr lang="en-GB" sz="1200" dirty="0"/>
                <a:t>Attempts to repeat</a:t>
              </a:r>
            </a:p>
          </p:txBody>
        </p:sp>
      </p:grpSp>
      <p:sp>
        <p:nvSpPr>
          <p:cNvPr id="2" name="Title 1"/>
          <p:cNvSpPr>
            <a:spLocks noGrp="1"/>
          </p:cNvSpPr>
          <p:nvPr>
            <p:ph type="title"/>
          </p:nvPr>
        </p:nvSpPr>
        <p:spPr/>
        <p:txBody>
          <a:bodyPr/>
          <a:lstStyle/>
          <a:p>
            <a:r>
              <a:rPr lang="en-GB" dirty="0" smtClean="0"/>
              <a:t>Incident Report Form</a:t>
            </a:r>
            <a:endParaRPr lang="en-GB"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ChangeArrowheads="1"/>
          </p:cNvSpPr>
          <p:nvPr/>
        </p:nvSpPr>
        <p:spPr bwMode="auto">
          <a:xfrm>
            <a:off x="492369" y="935252"/>
            <a:ext cx="8289680" cy="3416320"/>
          </a:xfrm>
          <a:prstGeom prst="rect">
            <a:avLst/>
          </a:prstGeom>
          <a:solidFill>
            <a:schemeClr val="tx2">
              <a:lumMod val="20000"/>
              <a:lumOff val="80000"/>
            </a:schemeClr>
          </a:solidFill>
          <a:ln w="25400">
            <a:solidFill>
              <a:schemeClr val="tx1"/>
            </a:solidFill>
            <a:miter lim="800000"/>
            <a:headEnd/>
            <a:tailEnd/>
          </a:ln>
          <a:effectLst>
            <a:outerShdw blurRad="50800" dist="76200" dir="2700000" algn="tl" rotWithShape="0">
              <a:prstClr val="black">
                <a:alpha val="40000"/>
              </a:prstClr>
            </a:outerShdw>
          </a:effectLst>
        </p:spPr>
        <p:txBody>
          <a:bodyPr wrap="square" anchor="ctr">
            <a:spAutoFit/>
          </a:bodyPr>
          <a:lstStyle/>
          <a:p>
            <a:pPr>
              <a:lnSpc>
                <a:spcPct val="100000"/>
              </a:lnSpc>
              <a:buFontTx/>
              <a:buNone/>
            </a:pPr>
            <a:r>
              <a:rPr lang="en-GB" sz="1800" u="sng" dirty="0"/>
              <a:t>Email to: C. Coder, Programming </a:t>
            </a:r>
            <a:r>
              <a:rPr lang="en-GB" sz="1800" u="sng" dirty="0" smtClean="0"/>
              <a:t>Dept.</a:t>
            </a:r>
            <a:endParaRPr lang="en-GB" sz="1800" u="sng" dirty="0"/>
          </a:p>
          <a:p>
            <a:pPr>
              <a:lnSpc>
                <a:spcPct val="100000"/>
              </a:lnSpc>
              <a:buFontTx/>
              <a:buNone/>
            </a:pPr>
            <a:r>
              <a:rPr lang="en-GB" sz="1800" dirty="0" smtClean="0"/>
              <a:t>We </a:t>
            </a:r>
            <a:r>
              <a:rPr lang="en-GB" sz="1800" dirty="0"/>
              <a:t>are on the fifth revision of software item CQ127 and test case 78 still isn’t fixed! </a:t>
            </a:r>
            <a:r>
              <a:rPr lang="en-GB" sz="1800" dirty="0" smtClean="0"/>
              <a:t> The </a:t>
            </a:r>
            <a:r>
              <a:rPr lang="en-GB" sz="1800" dirty="0"/>
              <a:t>discount of 2.5% should apply from an order total of </a:t>
            </a:r>
            <a:r>
              <a:rPr lang="en-GB" sz="1800" dirty="0">
                <a:cs typeface="Arial" charset="0"/>
              </a:rPr>
              <a:t>£</a:t>
            </a:r>
            <a:r>
              <a:rPr lang="en-GB" sz="1800" dirty="0"/>
              <a:t>200 but this value still gives 2.0% and the changeover actually happens at </a:t>
            </a:r>
            <a:r>
              <a:rPr lang="en-GB" sz="1800" dirty="0">
                <a:cs typeface="Arial" charset="0"/>
              </a:rPr>
              <a:t>£</a:t>
            </a:r>
            <a:r>
              <a:rPr lang="en-GB" sz="1800" dirty="0"/>
              <a:t>200.01. </a:t>
            </a:r>
            <a:r>
              <a:rPr lang="en-GB" sz="1800" dirty="0" smtClean="0"/>
              <a:t> It’s </a:t>
            </a:r>
            <a:r>
              <a:rPr lang="en-GB" sz="1800" dirty="0"/>
              <a:t>not just me, Jenny Sims pair tested this with me, over three iterations of the test. </a:t>
            </a:r>
            <a:r>
              <a:rPr lang="en-GB" sz="1800" dirty="0" smtClean="0"/>
              <a:t> A </a:t>
            </a:r>
            <a:r>
              <a:rPr lang="en-GB" sz="1800" dirty="0"/>
              <a:t>matter of a penny may seem unimportant to you but customers often order to exactly the threshold value. </a:t>
            </a:r>
            <a:r>
              <a:rPr lang="en-GB" sz="1800" dirty="0" smtClean="0"/>
              <a:t> Do </a:t>
            </a:r>
            <a:r>
              <a:rPr lang="en-GB" sz="1800" dirty="0"/>
              <a:t>you give any thought to our business reputation</a:t>
            </a:r>
            <a:r>
              <a:rPr lang="en-GB" sz="1800" dirty="0" smtClean="0"/>
              <a:t>?  </a:t>
            </a:r>
            <a:r>
              <a:rPr lang="en-GB" sz="1800" dirty="0"/>
              <a:t>I can continue with the remainder of the tests but you need to get your act together and correct this by the end of next week when acceptance testing starts. </a:t>
            </a:r>
            <a:r>
              <a:rPr lang="en-GB" sz="1800" dirty="0" smtClean="0"/>
              <a:t> Also</a:t>
            </a:r>
            <a:r>
              <a:rPr lang="en-GB" sz="1800" dirty="0"/>
              <a:t>, please reload the base data at 1600 today.</a:t>
            </a:r>
          </a:p>
          <a:p>
            <a:pPr>
              <a:lnSpc>
                <a:spcPct val="100000"/>
              </a:lnSpc>
              <a:buFontTx/>
              <a:buNone/>
            </a:pPr>
            <a:r>
              <a:rPr lang="en-GB" sz="1800" dirty="0" smtClean="0"/>
              <a:t>Yours </a:t>
            </a:r>
            <a:r>
              <a:rPr lang="en-GB" sz="1800" dirty="0"/>
              <a:t>T. Tester, Testing </a:t>
            </a:r>
            <a:r>
              <a:rPr lang="en-GB" sz="1800" dirty="0" smtClean="0"/>
              <a:t>Dept.</a:t>
            </a:r>
            <a:endParaRPr lang="en-GB" sz="1800" dirty="0"/>
          </a:p>
        </p:txBody>
      </p:sp>
      <p:sp>
        <p:nvSpPr>
          <p:cNvPr id="62468" name="Rectangle 3"/>
          <p:cNvSpPr>
            <a:spLocks noGrp="1" noChangeArrowheads="1"/>
          </p:cNvSpPr>
          <p:nvPr>
            <p:ph type="body" sz="quarter" idx="15"/>
          </p:nvPr>
        </p:nvSpPr>
        <p:spPr>
          <a:xfrm>
            <a:off x="180000" y="4667250"/>
            <a:ext cx="8820000" cy="1812749"/>
          </a:xfrm>
        </p:spPr>
        <p:txBody>
          <a:bodyPr/>
          <a:lstStyle/>
          <a:p>
            <a:r>
              <a:rPr lang="en-GB" dirty="0" smtClean="0"/>
              <a:t>Use this information to fill out the sample incident report template on the previous page</a:t>
            </a:r>
          </a:p>
          <a:p>
            <a:r>
              <a:rPr lang="en-GB" dirty="0" smtClean="0"/>
              <a:t>What useful information is missing from the email? </a:t>
            </a:r>
          </a:p>
          <a:p>
            <a:r>
              <a:rPr lang="en-GB" dirty="0" smtClean="0"/>
              <a:t>Which parts of the email should be omitted from an incident report?</a:t>
            </a:r>
          </a:p>
        </p:txBody>
      </p:sp>
      <p:sp>
        <p:nvSpPr>
          <p:cNvPr id="62467" name="Rectangle 2"/>
          <p:cNvSpPr>
            <a:spLocks noGrp="1" noChangeArrowheads="1"/>
          </p:cNvSpPr>
          <p:nvPr>
            <p:ph type="title"/>
          </p:nvPr>
        </p:nvSpPr>
        <p:spPr/>
        <p:txBody>
          <a:bodyPr/>
          <a:lstStyle/>
          <a:p>
            <a:r>
              <a:rPr lang="en-GB" dirty="0" smtClean="0"/>
              <a:t>Incident Report Exercise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7"/>
          <p:cNvSpPr>
            <a:spLocks noGrp="1" noChangeArrowheads="1"/>
          </p:cNvSpPr>
          <p:nvPr>
            <p:ph type="body" sz="quarter" idx="15"/>
          </p:nvPr>
        </p:nvSpPr>
        <p:spPr/>
        <p:txBody>
          <a:bodyPr/>
          <a:lstStyle/>
          <a:p>
            <a:r>
              <a:rPr lang="en-GB" dirty="0" smtClean="0"/>
              <a:t>Test Organisation</a:t>
            </a:r>
            <a:br>
              <a:rPr lang="en-GB" dirty="0" smtClean="0"/>
            </a:br>
            <a:endParaRPr lang="en-GB" dirty="0" smtClean="0"/>
          </a:p>
          <a:p>
            <a:r>
              <a:rPr lang="en-GB" dirty="0" smtClean="0"/>
              <a:t>Test Planning and Estimation</a:t>
            </a:r>
            <a:br>
              <a:rPr lang="en-GB" dirty="0" smtClean="0"/>
            </a:br>
            <a:endParaRPr lang="en-GB" dirty="0" smtClean="0"/>
          </a:p>
          <a:p>
            <a:r>
              <a:rPr lang="en-GB" dirty="0" smtClean="0"/>
              <a:t>Test progress Monitoring and Control</a:t>
            </a:r>
            <a:br>
              <a:rPr lang="en-GB" dirty="0" smtClean="0"/>
            </a:br>
            <a:endParaRPr lang="en-GB" dirty="0" smtClean="0"/>
          </a:p>
          <a:p>
            <a:r>
              <a:rPr lang="en-GB" dirty="0" smtClean="0"/>
              <a:t>Configuration Management</a:t>
            </a:r>
            <a:br>
              <a:rPr lang="en-GB" dirty="0" smtClean="0"/>
            </a:br>
            <a:endParaRPr lang="en-GB" dirty="0" smtClean="0"/>
          </a:p>
          <a:p>
            <a:r>
              <a:rPr lang="en-GB" dirty="0" smtClean="0"/>
              <a:t>Risk and Testing</a:t>
            </a:r>
            <a:br>
              <a:rPr lang="en-GB" dirty="0" smtClean="0"/>
            </a:br>
            <a:endParaRPr lang="en-GB" dirty="0" smtClean="0"/>
          </a:p>
          <a:p>
            <a:r>
              <a:rPr lang="en-GB" dirty="0" smtClean="0"/>
              <a:t>Incident Management</a:t>
            </a:r>
          </a:p>
        </p:txBody>
      </p:sp>
      <p:sp>
        <p:nvSpPr>
          <p:cNvPr id="65538" name="Rectangle 6"/>
          <p:cNvSpPr>
            <a:spLocks noGrp="1" noChangeArrowheads="1"/>
          </p:cNvSpPr>
          <p:nvPr>
            <p:ph type="title"/>
          </p:nvPr>
        </p:nvSpPr>
        <p:spPr/>
        <p:txBody>
          <a:bodyPr/>
          <a:lstStyle/>
          <a:p>
            <a:r>
              <a:rPr lang="en-US" dirty="0" smtClean="0"/>
              <a:t>In this session we covered…</a:t>
            </a:r>
            <a:endParaRPr lang="en-GB"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sz="quarter" idx="15"/>
          </p:nvPr>
        </p:nvSpPr>
        <p:spPr/>
        <p:txBody>
          <a:bodyPr/>
          <a:lstStyle/>
          <a:p>
            <a:r>
              <a:rPr lang="en-GB" dirty="0" smtClean="0"/>
              <a:t>Benefits</a:t>
            </a:r>
          </a:p>
          <a:p>
            <a:pPr lvl="1"/>
            <a:r>
              <a:rPr lang="en-GB" dirty="0" smtClean="0"/>
              <a:t>See other and different defects</a:t>
            </a:r>
          </a:p>
          <a:p>
            <a:pPr lvl="1"/>
            <a:r>
              <a:rPr lang="en-GB" dirty="0" smtClean="0"/>
              <a:t>Unbiased</a:t>
            </a:r>
          </a:p>
          <a:p>
            <a:pPr lvl="1"/>
            <a:r>
              <a:rPr lang="en-GB" dirty="0" smtClean="0"/>
              <a:t>Verify assumptions made during specification and implementation</a:t>
            </a:r>
          </a:p>
          <a:p>
            <a:pPr lvl="1"/>
            <a:r>
              <a:rPr lang="en-GB" dirty="0" smtClean="0"/>
              <a:t>Bring experience, skills and quality</a:t>
            </a:r>
            <a:br>
              <a:rPr lang="en-GB" dirty="0" smtClean="0"/>
            </a:br>
            <a:endParaRPr lang="en-GB" dirty="0" smtClean="0"/>
          </a:p>
          <a:p>
            <a:r>
              <a:rPr lang="en-GB" dirty="0" smtClean="0"/>
              <a:t>Drawbacks</a:t>
            </a:r>
          </a:p>
          <a:p>
            <a:pPr lvl="1"/>
            <a:r>
              <a:rPr lang="en-GB" dirty="0" smtClean="0"/>
              <a:t>Isolation from development team</a:t>
            </a:r>
          </a:p>
          <a:p>
            <a:pPr lvl="1"/>
            <a:r>
              <a:rPr lang="en-GB" dirty="0" smtClean="0"/>
              <a:t>May be seen as bottleneck or blamed for delays in release</a:t>
            </a:r>
          </a:p>
          <a:p>
            <a:pPr lvl="1"/>
            <a:r>
              <a:rPr lang="en-GB" dirty="0" smtClean="0"/>
              <a:t>May not be familiar with business, project or systems</a:t>
            </a:r>
          </a:p>
          <a:p>
            <a:pPr lvl="1"/>
            <a:r>
              <a:rPr lang="en-GB" dirty="0" smtClean="0"/>
              <a:t>Developers may lose a sense of responsibility for quality</a:t>
            </a:r>
          </a:p>
        </p:txBody>
      </p:sp>
      <p:sp>
        <p:nvSpPr>
          <p:cNvPr id="9218" name="Rectangle 2"/>
          <p:cNvSpPr>
            <a:spLocks noGrp="1" noChangeArrowheads="1"/>
          </p:cNvSpPr>
          <p:nvPr>
            <p:ph type="title"/>
          </p:nvPr>
        </p:nvSpPr>
        <p:spPr/>
        <p:txBody>
          <a:bodyPr/>
          <a:lstStyle/>
          <a:p>
            <a:r>
              <a:rPr lang="en-GB" dirty="0" smtClean="0"/>
              <a:t>Test Independence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think?</a:t>
            </a:r>
            <a:endParaRPr lang="en-GB" dirty="0"/>
          </a:p>
        </p:txBody>
      </p:sp>
      <p:sp>
        <p:nvSpPr>
          <p:cNvPr id="4" name="Freeform 3"/>
          <p:cNvSpPr/>
          <p:nvPr/>
        </p:nvSpPr>
        <p:spPr>
          <a:xfrm>
            <a:off x="3760242" y="2372163"/>
            <a:ext cx="5000656" cy="2543191"/>
          </a:xfrm>
          <a:custGeom>
            <a:avLst/>
            <a:gdLst>
              <a:gd name="connsiteX0" fmla="*/ 0 w 5000656"/>
              <a:gd name="connsiteY0" fmla="*/ 0 h 2395575"/>
              <a:gd name="connsiteX1" fmla="*/ 5000656 w 5000656"/>
              <a:gd name="connsiteY1" fmla="*/ 0 h 2395575"/>
              <a:gd name="connsiteX2" fmla="*/ 5000656 w 5000656"/>
              <a:gd name="connsiteY2" fmla="*/ 2395575 h 2395575"/>
              <a:gd name="connsiteX3" fmla="*/ 0 w 5000656"/>
              <a:gd name="connsiteY3" fmla="*/ 2395575 h 2395575"/>
              <a:gd name="connsiteX4" fmla="*/ 0 w 5000656"/>
              <a:gd name="connsiteY4" fmla="*/ 0 h 239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656" h="2395575">
                <a:moveTo>
                  <a:pt x="0" y="0"/>
                </a:moveTo>
                <a:lnTo>
                  <a:pt x="5000656" y="0"/>
                </a:lnTo>
                <a:lnTo>
                  <a:pt x="5000656" y="2395575"/>
                </a:lnTo>
                <a:lnTo>
                  <a:pt x="0" y="2395575"/>
                </a:lnTo>
                <a:lnTo>
                  <a:pt x="0" y="0"/>
                </a:lnTo>
                <a:close/>
              </a:path>
            </a:pathLst>
          </a:custGeom>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p>
            <a:pPr lvl="0" algn="l" defTabSz="1600200">
              <a:lnSpc>
                <a:spcPct val="100000"/>
              </a:lnSpc>
              <a:spcBef>
                <a:spcPct val="0"/>
              </a:spcBef>
              <a:spcAft>
                <a:spcPts val="600"/>
              </a:spcAft>
            </a:pPr>
            <a:r>
              <a:rPr lang="en-GB" sz="3200" b="0" kern="1200" dirty="0" smtClean="0"/>
              <a:t>What are the tasks undertaken by a:</a:t>
            </a:r>
          </a:p>
          <a:p>
            <a:pPr marL="266700" lvl="0" indent="-266700" algn="l" defTabSz="1600200">
              <a:lnSpc>
                <a:spcPct val="100000"/>
              </a:lnSpc>
              <a:spcBef>
                <a:spcPct val="0"/>
              </a:spcBef>
              <a:spcAft>
                <a:spcPts val="0"/>
              </a:spcAft>
              <a:buFont typeface="Arial" pitchFamily="34" charset="0"/>
              <a:buChar char="•"/>
            </a:pPr>
            <a:r>
              <a:rPr lang="en-GB" sz="3200" b="0" kern="1200" dirty="0" smtClean="0"/>
              <a:t>Test leader or manager?</a:t>
            </a:r>
          </a:p>
          <a:p>
            <a:pPr marL="266700" lvl="0" indent="-266700" algn="l" defTabSz="1600200">
              <a:lnSpc>
                <a:spcPct val="100000"/>
              </a:lnSpc>
              <a:spcBef>
                <a:spcPct val="0"/>
              </a:spcBef>
              <a:spcAft>
                <a:spcPts val="0"/>
              </a:spcAft>
              <a:buFont typeface="Arial" pitchFamily="34" charset="0"/>
              <a:buChar char="•"/>
            </a:pPr>
            <a:r>
              <a:rPr lang="en-GB" sz="3200" dirty="0"/>
              <a:t>T</a:t>
            </a:r>
            <a:r>
              <a:rPr lang="en-GB" sz="3200" b="0" kern="1200" dirty="0" smtClean="0"/>
              <a:t>ester</a:t>
            </a:r>
            <a:r>
              <a:rPr lang="en-US" sz="3200" kern="1200" dirty="0" smtClean="0"/>
              <a:t>?</a:t>
            </a:r>
            <a:endParaRPr lang="en-GB" sz="3200" kern="1200"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245" y="1925512"/>
            <a:ext cx="2340869" cy="3794768"/>
          </a:xfrm>
          <a:prstGeom prst="rect">
            <a:avLst/>
          </a:prstGeom>
        </p:spPr>
      </p:pic>
    </p:spTree>
    <p:extLst>
      <p:ext uri="{BB962C8B-B14F-4D97-AF65-F5344CB8AC3E}">
        <p14:creationId xmlns:p14="http://schemas.microsoft.com/office/powerpoint/2010/main" val="998621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80000" y="1080000"/>
            <a:ext cx="8820000" cy="5701800"/>
          </a:xfrm>
        </p:spPr>
        <p:txBody>
          <a:bodyPr>
            <a:normAutofit/>
          </a:bodyPr>
          <a:lstStyle/>
          <a:p>
            <a:pPr lvl="0"/>
            <a:r>
              <a:rPr lang="en-GB" dirty="0" smtClean="0"/>
              <a:t>Write or review the test policy and strategy for the organisation</a:t>
            </a:r>
          </a:p>
          <a:p>
            <a:pPr lvl="0"/>
            <a:r>
              <a:rPr lang="en-GB" dirty="0" smtClean="0"/>
              <a:t>Contribute the testing perspective to other project activities</a:t>
            </a:r>
          </a:p>
          <a:p>
            <a:pPr lvl="0"/>
            <a:r>
              <a:rPr lang="en-GB" dirty="0" smtClean="0"/>
              <a:t>Plan the tests, including test approaches, estimates, resources, cycles</a:t>
            </a:r>
          </a:p>
          <a:p>
            <a:pPr lvl="0"/>
            <a:r>
              <a:rPr lang="en-GB" dirty="0" smtClean="0"/>
              <a:t>Assess testing objectives and risks</a:t>
            </a:r>
          </a:p>
          <a:p>
            <a:r>
              <a:rPr lang="en-GB" dirty="0" smtClean="0"/>
              <a:t>Schedule test activities and initiate the specification, preparation, implementation and execution of tests</a:t>
            </a:r>
          </a:p>
          <a:p>
            <a:pPr lvl="0"/>
            <a:r>
              <a:rPr lang="en-GB" dirty="0" smtClean="0"/>
              <a:t>Monitor the test results and check exit criteria</a:t>
            </a:r>
          </a:p>
          <a:p>
            <a:pPr lvl="0"/>
            <a:r>
              <a:rPr lang="en-GB" dirty="0" smtClean="0"/>
              <a:t>Adapt planning based on test results and progress, taking action necessary to compensate for problems</a:t>
            </a:r>
          </a:p>
          <a:p>
            <a:pPr lvl="0"/>
            <a:r>
              <a:rPr lang="en-GB" dirty="0" smtClean="0"/>
              <a:t>Set up adequate configuration management of testware</a:t>
            </a:r>
          </a:p>
          <a:p>
            <a:pPr lvl="0"/>
            <a:r>
              <a:rPr lang="en-GB" dirty="0" smtClean="0"/>
              <a:t>Introduce suitable metrics for measuring test progress and evaluating the quality of testing</a:t>
            </a:r>
          </a:p>
          <a:p>
            <a:pPr lvl="0"/>
            <a:r>
              <a:rPr lang="en-GB" dirty="0" smtClean="0"/>
              <a:t>Consider automation and select tools to support testing</a:t>
            </a:r>
          </a:p>
          <a:p>
            <a:r>
              <a:rPr lang="en-GB" dirty="0"/>
              <a:t>Supervise the implementation of the test </a:t>
            </a:r>
            <a:r>
              <a:rPr lang="en-GB" dirty="0" smtClean="0"/>
              <a:t>environment</a:t>
            </a:r>
          </a:p>
          <a:p>
            <a:pPr lvl="0"/>
            <a:r>
              <a:rPr lang="en-GB" dirty="0" smtClean="0"/>
              <a:t>Write test summary reports for stakeholders</a:t>
            </a:r>
          </a:p>
          <a:p>
            <a:endParaRPr lang="en-GB" dirty="0"/>
          </a:p>
        </p:txBody>
      </p:sp>
      <p:sp>
        <p:nvSpPr>
          <p:cNvPr id="2" name="Title 1"/>
          <p:cNvSpPr>
            <a:spLocks noGrp="1"/>
          </p:cNvSpPr>
          <p:nvPr>
            <p:ph type="title"/>
          </p:nvPr>
        </p:nvSpPr>
        <p:spPr/>
        <p:txBody>
          <a:bodyPr/>
          <a:lstStyle/>
          <a:p>
            <a:r>
              <a:rPr lang="en-GB" dirty="0" smtClean="0"/>
              <a:t>Tasks of the Test Leader</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5"/>
          </p:nvPr>
        </p:nvSpPr>
        <p:spPr/>
        <p:txBody>
          <a:bodyPr/>
          <a:lstStyle/>
          <a:p>
            <a:pPr lvl="0">
              <a:spcBef>
                <a:spcPts val="600"/>
              </a:spcBef>
            </a:pPr>
            <a:r>
              <a:rPr lang="en-GB" dirty="0" smtClean="0"/>
              <a:t>Review and contribute to test plans</a:t>
            </a:r>
          </a:p>
          <a:p>
            <a:pPr lvl="0">
              <a:spcBef>
                <a:spcPts val="600"/>
              </a:spcBef>
            </a:pPr>
            <a:r>
              <a:rPr lang="en-GB" dirty="0" smtClean="0"/>
              <a:t>Review user requirements, specifications and models for testability</a:t>
            </a:r>
          </a:p>
          <a:p>
            <a:pPr lvl="0">
              <a:spcBef>
                <a:spcPts val="600"/>
              </a:spcBef>
            </a:pPr>
            <a:r>
              <a:rPr lang="en-GB" dirty="0" smtClean="0"/>
              <a:t>Create test specifications</a:t>
            </a:r>
          </a:p>
          <a:p>
            <a:pPr lvl="0">
              <a:spcBef>
                <a:spcPts val="600"/>
              </a:spcBef>
            </a:pPr>
            <a:r>
              <a:rPr lang="en-GB" dirty="0" smtClean="0"/>
              <a:t>Set up the test environment with appropriate technical support </a:t>
            </a:r>
          </a:p>
          <a:p>
            <a:pPr lvl="0">
              <a:spcBef>
                <a:spcPts val="600"/>
              </a:spcBef>
            </a:pPr>
            <a:r>
              <a:rPr lang="en-GB" dirty="0" smtClean="0"/>
              <a:t>Prepare and acquire test data</a:t>
            </a:r>
          </a:p>
          <a:p>
            <a:pPr lvl="0">
              <a:spcBef>
                <a:spcPts val="600"/>
              </a:spcBef>
            </a:pPr>
            <a:r>
              <a:rPr lang="en-GB" dirty="0" smtClean="0"/>
              <a:t>Execute and log tests</a:t>
            </a:r>
          </a:p>
          <a:p>
            <a:pPr lvl="0">
              <a:spcBef>
                <a:spcPts val="600"/>
              </a:spcBef>
            </a:pPr>
            <a:r>
              <a:rPr lang="en-GB" dirty="0" smtClean="0"/>
              <a:t>Evaluate results and record incidents</a:t>
            </a:r>
          </a:p>
          <a:p>
            <a:pPr lvl="0">
              <a:spcBef>
                <a:spcPts val="600"/>
              </a:spcBef>
            </a:pPr>
            <a:r>
              <a:rPr lang="en-GB" dirty="0" smtClean="0"/>
              <a:t>Use test tools as necessary and automate tests </a:t>
            </a:r>
          </a:p>
          <a:p>
            <a:pPr lvl="0">
              <a:spcBef>
                <a:spcPts val="600"/>
              </a:spcBef>
            </a:pPr>
            <a:r>
              <a:rPr lang="en-GB" dirty="0" smtClean="0"/>
              <a:t>Measure performance  (if applicable)</a:t>
            </a:r>
          </a:p>
          <a:p>
            <a:pPr lvl="0">
              <a:spcBef>
                <a:spcPts val="600"/>
              </a:spcBef>
            </a:pPr>
            <a:r>
              <a:rPr lang="en-GB" dirty="0" smtClean="0"/>
              <a:t>Review tests developed by others</a:t>
            </a:r>
          </a:p>
          <a:p>
            <a:endParaRPr lang="en-GB" dirty="0"/>
          </a:p>
        </p:txBody>
      </p:sp>
      <p:sp>
        <p:nvSpPr>
          <p:cNvPr id="2" name="Title 1"/>
          <p:cNvSpPr>
            <a:spLocks noGrp="1"/>
          </p:cNvSpPr>
          <p:nvPr>
            <p:ph type="title"/>
          </p:nvPr>
        </p:nvSpPr>
        <p:spPr/>
        <p:txBody>
          <a:bodyPr/>
          <a:lstStyle/>
          <a:p>
            <a:r>
              <a:rPr lang="en-GB" dirty="0" smtClean="0"/>
              <a:t>Tasks of the Tester</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QA PowerPoint Template_DRAFTMay2012">
  <a:themeElements>
    <a:clrScheme name="QA BSD">
      <a:dk1>
        <a:sysClr val="windowText" lastClr="000000"/>
      </a:dk1>
      <a:lt1>
        <a:sysClr val="window" lastClr="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134183"/>
          </a:solidFill>
          <a:tailEnd type="triangle"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quenceNumber xmlns="8906D8E1-6105-478F-BAC4-C2284DB7FB65">5</SequenceNumber>
    <BookTypeField0 xmlns="8906D8E1-6105-478F-BAC4-C2284DB7FB65">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IsBuildFile xmlns="8906D8E1-6105-478F-BAC4-C2284DB7FB65">false</IsBuildFi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0D38DE047ED49B46ADC63A7FB54358FC" ma:contentTypeVersion="0" ma:contentTypeDescription="Base content type which represents courseware documents" ma:contentTypeScope="" ma:versionID="aa34ac6504a9faa609b8d49ebfbd759b">
  <xsd:schema xmlns:xsd="http://www.w3.org/2001/XMLSchema" xmlns:xs="http://www.w3.org/2001/XMLSchema" xmlns:p="http://schemas.microsoft.com/office/2006/metadata/properties" xmlns:ns2="8906D8E1-6105-478F-BAC4-C2284DB7FB65" targetNamespace="http://schemas.microsoft.com/office/2006/metadata/properties" ma:root="true" ma:fieldsID="68c463e5a62d25f978099cffd317b10c" ns2:_="">
    <xsd:import namespace="8906D8E1-6105-478F-BAC4-C2284DB7FB65"/>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06D8E1-6105-478F-BAC4-C2284DB7FB65"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BC5BAD-D207-4F03-ACCC-5F0CE4383E3F}">
  <ds:schemaRefs>
    <ds:schemaRef ds:uri="http://schemas.openxmlformats.org/package/2006/metadata/core-properties"/>
    <ds:schemaRef ds:uri="http://purl.org/dc/elements/1.1/"/>
    <ds:schemaRef ds:uri="http://schemas.microsoft.com/office/infopath/2007/PartnerControls"/>
    <ds:schemaRef ds:uri="8906D8E1-6105-478F-BAC4-C2284DB7FB65"/>
    <ds:schemaRef ds:uri="http://schemas.microsoft.com/office/2006/metadata/properties"/>
    <ds:schemaRef ds:uri="http://schemas.microsoft.com/office/2006/documentManagement/typ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E0239538-8DA3-4B2D-96F0-693DF6B15981}">
  <ds:schemaRefs>
    <ds:schemaRef ds:uri="http://schemas.microsoft.com/sharepoint/v3/contenttype/forms"/>
  </ds:schemaRefs>
</ds:datastoreItem>
</file>

<file path=customXml/itemProps3.xml><?xml version="1.0" encoding="utf-8"?>
<ds:datastoreItem xmlns:ds="http://schemas.openxmlformats.org/officeDocument/2006/customXml" ds:itemID="{B8DE81DD-CB00-46C9-BE32-A8F1B0C2C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06D8E1-6105-478F-BAC4-C2284DB7FB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9157</TotalTime>
  <Words>7959</Words>
  <Application>Microsoft Office PowerPoint</Application>
  <PresentationFormat>On-screen Show (4:3)</PresentationFormat>
  <Paragraphs>1083</Paragraphs>
  <Slides>54</Slides>
  <Notes>54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0" baseType="lpstr">
      <vt:lpstr>Arial</vt:lpstr>
      <vt:lpstr>Symbol</vt:lpstr>
      <vt:lpstr>Times New Roman</vt:lpstr>
      <vt:lpstr>Wingdings</vt:lpstr>
      <vt:lpstr>QA PowerPoint Template_DRAFTMay2012</vt:lpstr>
      <vt:lpstr>Slide</vt:lpstr>
      <vt:lpstr>BCS/ISTQB® Software Testing Foundation</vt:lpstr>
      <vt:lpstr>Topics</vt:lpstr>
      <vt:lpstr>5.1 Test Organisation</vt:lpstr>
      <vt:lpstr>Test Organisation and Independence</vt:lpstr>
      <vt:lpstr>What do you think?</vt:lpstr>
      <vt:lpstr>Test Independence</vt:lpstr>
      <vt:lpstr>What do you think?</vt:lpstr>
      <vt:lpstr>Tasks of the Test Leader</vt:lpstr>
      <vt:lpstr>Tasks of the Tester</vt:lpstr>
      <vt:lpstr>5.2 Test Planning and Estimation</vt:lpstr>
      <vt:lpstr>5.2 Test Planning and Estimation</vt:lpstr>
      <vt:lpstr>Fundamental Test Process</vt:lpstr>
      <vt:lpstr>Planning Activities</vt:lpstr>
      <vt:lpstr>Levels of Planning</vt:lpstr>
      <vt:lpstr>Test Plan</vt:lpstr>
      <vt:lpstr>Test Plan</vt:lpstr>
      <vt:lpstr>Entry Criteria</vt:lpstr>
      <vt:lpstr>Exit Criteria</vt:lpstr>
      <vt:lpstr>Test Approaches</vt:lpstr>
      <vt:lpstr>Test Approaches</vt:lpstr>
      <vt:lpstr>Choosing an Approach</vt:lpstr>
      <vt:lpstr>Test Estimation</vt:lpstr>
      <vt:lpstr>Metrics-based Estimation Example</vt:lpstr>
      <vt:lpstr>Expert-based Estimation Example</vt:lpstr>
      <vt:lpstr>Factors to Consider When Estimating</vt:lpstr>
      <vt:lpstr>5.3 Test Progress Monitoring and Control</vt:lpstr>
      <vt:lpstr>Test Progress Monitoring </vt:lpstr>
      <vt:lpstr>Useful Metrics</vt:lpstr>
      <vt:lpstr>Typical Progress Metrics (1)</vt:lpstr>
      <vt:lpstr>Typical Progress Metrics (2)</vt:lpstr>
      <vt:lpstr>Test Control</vt:lpstr>
      <vt:lpstr>Objectives of Test Reporting</vt:lpstr>
      <vt:lpstr>Outline of IEEE Std 829-1998 Test Summary Report</vt:lpstr>
      <vt:lpstr>5.4 Configuration Management </vt:lpstr>
      <vt:lpstr>Configuration Management</vt:lpstr>
      <vt:lpstr>5.5 Risk and Testing</vt:lpstr>
      <vt:lpstr>What is Risk?</vt:lpstr>
      <vt:lpstr>Project Risks</vt:lpstr>
      <vt:lpstr>Product Risks</vt:lpstr>
      <vt:lpstr>Risk Assessment Matrix</vt:lpstr>
      <vt:lpstr>Possible Actions</vt:lpstr>
      <vt:lpstr>Risk-based Testing</vt:lpstr>
      <vt:lpstr>Risk-based Testing</vt:lpstr>
      <vt:lpstr>5.6 Incident Management</vt:lpstr>
      <vt:lpstr>Incident Management</vt:lpstr>
      <vt:lpstr>Causes of Incidents</vt:lpstr>
      <vt:lpstr>What do you think?</vt:lpstr>
      <vt:lpstr>Incident Report Objectives</vt:lpstr>
      <vt:lpstr>Outline of IEEE 829-1998 Test Incident Report</vt:lpstr>
      <vt:lpstr>Additional Useful Information</vt:lpstr>
      <vt:lpstr>Test Incident Life Cycle</vt:lpstr>
      <vt:lpstr>Incident Report Form</vt:lpstr>
      <vt:lpstr>Incident Report Exercise</vt:lpstr>
      <vt:lpstr>In this session we covered…</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IK_05_STF  Test Management</dc:title>
  <dc:subject>STF-2 v4.8</dc:subject>
  <dc:creator>N Sabbagh</dc:creator>
  <cp:keywords/>
  <dc:description/>
  <cp:lastModifiedBy>Admin</cp:lastModifiedBy>
  <cp:revision>466</cp:revision>
  <cp:lastPrinted>2012-08-15T12:54:13Z</cp:lastPrinted>
  <dcterms:created xsi:type="dcterms:W3CDTF">2008-02-15T11:31:17Z</dcterms:created>
  <dcterms:modified xsi:type="dcterms:W3CDTF">2018-02-21T16:00:20Z</dcterms:modified>
  <cp:category>Chapter 06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0x010100F0967B7CEE8D417F966757887D9466FB000D38DE047ED49B46ADC63A7FB54358FC</vt:lpwstr>
  </property>
  <property fmtid="{D5CDD505-2E9C-101B-9397-08002B2CF9AE}" pid="4" name="Practice Name">
    <vt:lpwstr/>
  </property>
  <property fmtid="{D5CDD505-2E9C-101B-9397-08002B2CF9AE}" pid="5" name="xd_Signature">
    <vt:bool>false</vt:bool>
  </property>
  <property fmtid="{D5CDD505-2E9C-101B-9397-08002B2CF9AE}" pid="6" name="xd_ProgID">
    <vt:lpwstr/>
  </property>
  <property fmtid="{D5CDD505-2E9C-101B-9397-08002B2CF9AE}" pid="7" name="DocumentSetDescription">
    <vt:lpwstr/>
  </property>
  <property fmtid="{D5CDD505-2E9C-101B-9397-08002B2CF9AE}" pid="8" name="_dlc_DocId">
    <vt:lpwstr/>
  </property>
  <property fmtid="{D5CDD505-2E9C-101B-9397-08002B2CF9AE}" pid="9" name="PageNumbering">
    <vt:lpwstr/>
  </property>
  <property fmtid="{D5CDD505-2E9C-101B-9397-08002B2CF9AE}" pid="10" name="wic_System_Copyright">
    <vt:lpwstr/>
  </property>
  <property fmtid="{D5CDD505-2E9C-101B-9397-08002B2CF9AE}" pid="11" name="Owner Name">
    <vt:lpwstr/>
  </property>
  <property fmtid="{D5CDD505-2E9C-101B-9397-08002B2CF9AE}" pid="12" name="CompanyName">
    <vt:lpwstr/>
  </property>
  <property fmtid="{D5CDD505-2E9C-101B-9397-08002B2CF9AE}" pid="13" name="_dlc_DocIdUrl">
    <vt:lpwstr/>
  </property>
  <property fmtid="{D5CDD505-2E9C-101B-9397-08002B2CF9AE}" pid="14" name="TemplateUrl">
    <vt:lpwstr/>
  </property>
  <property fmtid="{D5CDD505-2E9C-101B-9397-08002B2CF9AE}" pid="15" name="DepartmentName">
    <vt:lpwstr/>
  </property>
  <property fmtid="{D5CDD505-2E9C-101B-9397-08002B2CF9AE}" pid="16" name="ChapterNo">
    <vt:lpwstr/>
  </property>
  <property fmtid="{D5CDD505-2E9C-101B-9397-08002B2CF9AE}" pid="17" name="PPTPrintingStyle">
    <vt:lpwstr/>
  </property>
  <property fmtid="{D5CDD505-2E9C-101B-9397-08002B2CF9AE}" pid="18" name="CourseCode">
    <vt:lpwstr/>
  </property>
  <property fmtid="{D5CDD505-2E9C-101B-9397-08002B2CF9AE}" pid="19" name="_dlc_DocIdPersistId">
    <vt:bool>false</vt:bool>
  </property>
  <property fmtid="{D5CDD505-2E9C-101B-9397-08002B2CF9AE}" pid="20" name="ChapterType">
    <vt:lpwstr/>
  </property>
  <property fmtid="{D5CDD505-2E9C-101B-9397-08002B2CF9AE}" pid="21" name="EnsureEvenPages">
    <vt:bool>false</vt:bool>
  </property>
  <property fmtid="{D5CDD505-2E9C-101B-9397-08002B2CF9AE}" pid="22" name="vti_imgdate">
    <vt:lpwstr/>
  </property>
  <property fmtid="{D5CDD505-2E9C-101B-9397-08002B2CF9AE}" pid="23" name="BookType">
    <vt:lpwstr>5</vt:lpwstr>
  </property>
</Properties>
</file>