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4"/>
  </p:sldMasterIdLst>
  <p:notesMasterIdLst>
    <p:notesMasterId r:id="rId44"/>
  </p:notesMasterIdLst>
  <p:handoutMasterIdLst>
    <p:handoutMasterId r:id="rId45"/>
  </p:handoutMasterIdLst>
  <p:sldIdLst>
    <p:sldId id="256" r:id="rId5"/>
    <p:sldId id="257" r:id="rId6"/>
    <p:sldId id="258" r:id="rId7"/>
    <p:sldId id="298" r:id="rId8"/>
    <p:sldId id="299" r:id="rId9"/>
    <p:sldId id="314" r:id="rId10"/>
    <p:sldId id="260" r:id="rId11"/>
    <p:sldId id="261" r:id="rId12"/>
    <p:sldId id="262" r:id="rId13"/>
    <p:sldId id="263" r:id="rId14"/>
    <p:sldId id="291" r:id="rId15"/>
    <p:sldId id="264" r:id="rId16"/>
    <p:sldId id="265" r:id="rId17"/>
    <p:sldId id="266" r:id="rId18"/>
    <p:sldId id="292" r:id="rId19"/>
    <p:sldId id="267" r:id="rId20"/>
    <p:sldId id="268" r:id="rId21"/>
    <p:sldId id="293" r:id="rId22"/>
    <p:sldId id="269" r:id="rId23"/>
    <p:sldId id="270" r:id="rId24"/>
    <p:sldId id="271" r:id="rId25"/>
    <p:sldId id="273" r:id="rId26"/>
    <p:sldId id="274" r:id="rId27"/>
    <p:sldId id="294" r:id="rId28"/>
    <p:sldId id="275" r:id="rId29"/>
    <p:sldId id="276" r:id="rId30"/>
    <p:sldId id="317" r:id="rId31"/>
    <p:sldId id="279" r:id="rId32"/>
    <p:sldId id="281" r:id="rId33"/>
    <p:sldId id="318" r:id="rId34"/>
    <p:sldId id="305" r:id="rId35"/>
    <p:sldId id="306" r:id="rId36"/>
    <p:sldId id="308" r:id="rId37"/>
    <p:sldId id="310" r:id="rId38"/>
    <p:sldId id="285" r:id="rId39"/>
    <p:sldId id="311" r:id="rId40"/>
    <p:sldId id="312" r:id="rId41"/>
    <p:sldId id="313" r:id="rId42"/>
    <p:sldId id="289" r:id="rId43"/>
  </p:sldIdLst>
  <p:sldSz cx="9144000" cy="6858000" type="screen4x3"/>
  <p:notesSz cx="7099300" cy="10223500"/>
  <p:defaultTextStyle>
    <a:defPPr>
      <a:defRPr lang="en-GB"/>
    </a:defPPr>
    <a:lvl1pPr algn="l" rtl="0" eaLnBrk="0" fontAlgn="base" hangingPunct="0">
      <a:spcBef>
        <a:spcPct val="50000"/>
      </a:spcBef>
      <a:spcAft>
        <a:spcPct val="0"/>
      </a:spcAft>
      <a:defRPr sz="1000" kern="1200">
        <a:solidFill>
          <a:schemeClr val="tx1"/>
        </a:solidFill>
        <a:latin typeface="Arial" charset="0"/>
        <a:ea typeface="+mn-ea"/>
        <a:cs typeface="+mn-cs"/>
      </a:defRPr>
    </a:lvl1pPr>
    <a:lvl2pPr marL="457200" algn="l" rtl="0" eaLnBrk="0" fontAlgn="base" hangingPunct="0">
      <a:spcBef>
        <a:spcPct val="50000"/>
      </a:spcBef>
      <a:spcAft>
        <a:spcPct val="0"/>
      </a:spcAft>
      <a:defRPr sz="1000" kern="1200">
        <a:solidFill>
          <a:schemeClr val="tx1"/>
        </a:solidFill>
        <a:latin typeface="Arial" charset="0"/>
        <a:ea typeface="+mn-ea"/>
        <a:cs typeface="+mn-cs"/>
      </a:defRPr>
    </a:lvl2pPr>
    <a:lvl3pPr marL="914400" algn="l" rtl="0" eaLnBrk="0" fontAlgn="base" hangingPunct="0">
      <a:spcBef>
        <a:spcPct val="50000"/>
      </a:spcBef>
      <a:spcAft>
        <a:spcPct val="0"/>
      </a:spcAft>
      <a:defRPr sz="1000" kern="1200">
        <a:solidFill>
          <a:schemeClr val="tx1"/>
        </a:solidFill>
        <a:latin typeface="Arial" charset="0"/>
        <a:ea typeface="+mn-ea"/>
        <a:cs typeface="+mn-cs"/>
      </a:defRPr>
    </a:lvl3pPr>
    <a:lvl4pPr marL="1371600" algn="l" rtl="0" eaLnBrk="0" fontAlgn="base" hangingPunct="0">
      <a:spcBef>
        <a:spcPct val="50000"/>
      </a:spcBef>
      <a:spcAft>
        <a:spcPct val="0"/>
      </a:spcAft>
      <a:defRPr sz="1000" kern="1200">
        <a:solidFill>
          <a:schemeClr val="tx1"/>
        </a:solidFill>
        <a:latin typeface="Arial" charset="0"/>
        <a:ea typeface="+mn-ea"/>
        <a:cs typeface="+mn-cs"/>
      </a:defRPr>
    </a:lvl4pPr>
    <a:lvl5pPr marL="1828800" algn="l" rtl="0" eaLnBrk="0" fontAlgn="base" hangingPunct="0">
      <a:spcBef>
        <a:spcPct val="5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2">
          <p15:clr>
            <a:srgbClr val="A4A3A4"/>
          </p15:clr>
        </p15:guide>
        <p15:guide id="2" pos="111">
          <p15:clr>
            <a:srgbClr val="A4A3A4"/>
          </p15:clr>
        </p15:guide>
      </p15:sldGuideLst>
    </p:ext>
    <p:ext uri="{2D200454-40CA-4A62-9FC3-DE9A4176ACB9}">
      <p15:notesGuideLst xmlns:p15="http://schemas.microsoft.com/office/powerpoint/2012/main">
        <p15:guide id="1" orient="horz" pos="3220">
          <p15:clr>
            <a:srgbClr val="A4A3A4"/>
          </p15:clr>
        </p15:guide>
        <p15:guide id="2" pos="40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A9"/>
    <a:srgbClr val="0070C0"/>
    <a:srgbClr val="134183"/>
    <a:srgbClr val="DFFFCD"/>
    <a:srgbClr val="C80000"/>
    <a:srgbClr val="0000C8"/>
    <a:srgbClr val="EAEAEA"/>
    <a:srgbClr val="F8F8F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54197" autoAdjust="0"/>
  </p:normalViewPr>
  <p:slideViewPr>
    <p:cSldViewPr snapToGrid="0">
      <p:cViewPr varScale="1">
        <p:scale>
          <a:sx n="39" d="100"/>
          <a:sy n="39" d="100"/>
        </p:scale>
        <p:origin x="2292" y="60"/>
      </p:cViewPr>
      <p:guideLst>
        <p:guide orient="horz" pos="432"/>
        <p:guide pos="11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3918" y="-108"/>
      </p:cViewPr>
      <p:guideLst>
        <p:guide orient="horz" pos="3220"/>
        <p:guide pos="400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441F1C-46DD-4695-B505-9A2E2EABA05D}"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GB"/>
        </a:p>
      </dgm:t>
    </dgm:pt>
    <dgm:pt modelId="{29630A8D-4C78-4C86-B4B5-DE3DD0A9431B}">
      <dgm:prSet custT="1"/>
      <dgm:spPr/>
      <dgm:t>
        <a:bodyPr/>
        <a:lstStyle/>
        <a:p>
          <a:pPr rtl="0">
            <a:lnSpc>
              <a:spcPct val="100000"/>
            </a:lnSpc>
            <a:spcAft>
              <a:spcPts val="0"/>
            </a:spcAft>
          </a:pPr>
          <a:r>
            <a:rPr lang="en-GB" sz="3600" b="0" dirty="0" smtClean="0"/>
            <a:t>What are some of the benefits and risks of using tools in testing?</a:t>
          </a:r>
          <a:endParaRPr lang="en-GB" sz="3600" b="1" dirty="0"/>
        </a:p>
      </dgm:t>
    </dgm:pt>
    <dgm:pt modelId="{D246C055-5D87-4863-8A7F-5C07313DD52C}" type="parTrans" cxnId="{CC02A5CC-C1B4-41BC-AB08-35AA413A4A48}">
      <dgm:prSet/>
      <dgm:spPr/>
      <dgm:t>
        <a:bodyPr/>
        <a:lstStyle/>
        <a:p>
          <a:endParaRPr lang="en-GB"/>
        </a:p>
      </dgm:t>
    </dgm:pt>
    <dgm:pt modelId="{21ED3A45-F3E6-4BD9-A9CA-7C309A9C1694}" type="sibTrans" cxnId="{CC02A5CC-C1B4-41BC-AB08-35AA413A4A48}">
      <dgm:prSet/>
      <dgm:spPr/>
      <dgm:t>
        <a:bodyPr/>
        <a:lstStyle/>
        <a:p>
          <a:endParaRPr lang="en-GB"/>
        </a:p>
      </dgm:t>
    </dgm:pt>
    <dgm:pt modelId="{D18CF671-309A-494F-879B-5477DD919331}" type="pres">
      <dgm:prSet presAssocID="{0E441F1C-46DD-4695-B505-9A2E2EABA05D}" presName="linear" presStyleCnt="0">
        <dgm:presLayoutVars>
          <dgm:animLvl val="lvl"/>
          <dgm:resizeHandles val="exact"/>
        </dgm:presLayoutVars>
      </dgm:prSet>
      <dgm:spPr/>
      <dgm:t>
        <a:bodyPr/>
        <a:lstStyle/>
        <a:p>
          <a:endParaRPr lang="en-GB"/>
        </a:p>
      </dgm:t>
    </dgm:pt>
    <dgm:pt modelId="{609F183F-7574-4A88-ACCC-9BA514CBE7B6}" type="pres">
      <dgm:prSet presAssocID="{29630A8D-4C78-4C86-B4B5-DE3DD0A9431B}" presName="parentText" presStyleLbl="node1" presStyleIdx="0" presStyleCnt="1" custLinFactNeighborY="-5438">
        <dgm:presLayoutVars>
          <dgm:chMax val="0"/>
          <dgm:bulletEnabled val="1"/>
        </dgm:presLayoutVars>
      </dgm:prSet>
      <dgm:spPr>
        <a:prstGeom prst="rect">
          <a:avLst/>
        </a:prstGeom>
      </dgm:spPr>
      <dgm:t>
        <a:bodyPr/>
        <a:lstStyle/>
        <a:p>
          <a:endParaRPr lang="en-GB"/>
        </a:p>
      </dgm:t>
    </dgm:pt>
  </dgm:ptLst>
  <dgm:cxnLst>
    <dgm:cxn modelId="{CC02A5CC-C1B4-41BC-AB08-35AA413A4A48}" srcId="{0E441F1C-46DD-4695-B505-9A2E2EABA05D}" destId="{29630A8D-4C78-4C86-B4B5-DE3DD0A9431B}" srcOrd="0" destOrd="0" parTransId="{D246C055-5D87-4863-8A7F-5C07313DD52C}" sibTransId="{21ED3A45-F3E6-4BD9-A9CA-7C309A9C1694}"/>
    <dgm:cxn modelId="{2A13ED10-7C62-4EFF-AC84-E962CE6A10B6}" type="presOf" srcId="{29630A8D-4C78-4C86-B4B5-DE3DD0A9431B}" destId="{609F183F-7574-4A88-ACCC-9BA514CBE7B6}" srcOrd="0" destOrd="0" presId="urn:microsoft.com/office/officeart/2005/8/layout/vList2"/>
    <dgm:cxn modelId="{A57B0140-C15E-47BC-BC1F-425A0181CC66}" type="presOf" srcId="{0E441F1C-46DD-4695-B505-9A2E2EABA05D}" destId="{D18CF671-309A-494F-879B-5477DD919331}" srcOrd="0" destOrd="0" presId="urn:microsoft.com/office/officeart/2005/8/layout/vList2"/>
    <dgm:cxn modelId="{D773CEF0-AE07-4EA2-9B41-75141F6BB2C8}" type="presParOf" srcId="{D18CF671-309A-494F-879B-5477DD919331}" destId="{609F183F-7574-4A88-ACCC-9BA514CBE7B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F183F-7574-4A88-ACCC-9BA514CBE7B6}">
      <dsp:nvSpPr>
        <dsp:cNvPr id="0" name=""/>
        <dsp:cNvSpPr/>
      </dsp:nvSpPr>
      <dsp:spPr>
        <a:xfrm>
          <a:off x="0" y="0"/>
          <a:ext cx="5000657" cy="1654453"/>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100000"/>
            </a:lnSpc>
            <a:spcBef>
              <a:spcPct val="0"/>
            </a:spcBef>
            <a:spcAft>
              <a:spcPts val="0"/>
            </a:spcAft>
          </a:pPr>
          <a:r>
            <a:rPr lang="en-GB" sz="3600" b="0" kern="1200" dirty="0" smtClean="0"/>
            <a:t>What are some of the benefits and risks of using tools in testing?</a:t>
          </a:r>
          <a:endParaRPr lang="en-GB" sz="3600" b="1" kern="1200" dirty="0"/>
        </a:p>
      </dsp:txBody>
      <dsp:txXfrm>
        <a:off x="0" y="0"/>
        <a:ext cx="5000657" cy="16544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30" name="Chapter Title"/>
          <p:cNvSpPr>
            <a:spLocks noGrp="1" noChangeArrowheads="1"/>
          </p:cNvSpPr>
          <p:nvPr>
            <p:ph type="hdr" sz="quarter"/>
          </p:nvPr>
        </p:nvSpPr>
        <p:spPr bwMode="auto">
          <a:xfrm>
            <a:off x="514202" y="268265"/>
            <a:ext cx="6049334" cy="296073"/>
          </a:xfrm>
          <a:prstGeom prst="rect">
            <a:avLst/>
          </a:prstGeom>
          <a:noFill/>
          <a:ln w="9525">
            <a:noFill/>
            <a:miter lim="800000"/>
            <a:headEnd/>
            <a:tailEnd/>
          </a:ln>
          <a:effectLst/>
        </p:spPr>
        <p:txBody>
          <a:bodyPr vert="horz" wrap="square" lIns="94750" tIns="47375" rIns="94750" bIns="47375" numCol="1" anchor="t" anchorCtr="0" compatLnSpc="1">
            <a:prstTxWarp prst="textNoShape">
              <a:avLst/>
            </a:prstTxWarp>
          </a:bodyPr>
          <a:lstStyle>
            <a:lvl1pPr>
              <a:spcBef>
                <a:spcPct val="0"/>
              </a:spcBef>
              <a:defRPr sz="1200" smtClean="0"/>
            </a:lvl1pPr>
          </a:lstStyle>
          <a:p>
            <a:pPr>
              <a:defRPr/>
            </a:pPr>
            <a:endParaRPr lang="en-US" dirty="0"/>
          </a:p>
        </p:txBody>
      </p:sp>
      <p:sp>
        <p:nvSpPr>
          <p:cNvPr id="13331" name="Top Line"/>
          <p:cNvSpPr>
            <a:spLocks noChangeShapeType="1"/>
          </p:cNvSpPr>
          <p:nvPr/>
        </p:nvSpPr>
        <p:spPr bwMode="auto">
          <a:xfrm>
            <a:off x="539083" y="682112"/>
            <a:ext cx="5997913" cy="0"/>
          </a:xfrm>
          <a:prstGeom prst="line">
            <a:avLst/>
          </a:prstGeom>
          <a:noFill/>
          <a:ln w="9525">
            <a:solidFill>
              <a:schemeClr val="tx1"/>
            </a:solidFill>
            <a:round/>
            <a:headEnd/>
            <a:tailEnd/>
          </a:ln>
          <a:effectLst/>
        </p:spPr>
        <p:txBody>
          <a:bodyPr wrap="none" lIns="94750" tIns="47375" rIns="94750" bIns="47375" anchor="ctr"/>
          <a:lstStyle/>
          <a:p>
            <a:pPr>
              <a:defRPr/>
            </a:pPr>
            <a:endParaRPr lang="en-GB" dirty="0"/>
          </a:p>
        </p:txBody>
      </p:sp>
      <p:sp>
        <p:nvSpPr>
          <p:cNvPr id="13334" name="Bottom Line"/>
          <p:cNvSpPr>
            <a:spLocks noChangeShapeType="1"/>
          </p:cNvSpPr>
          <p:nvPr/>
        </p:nvSpPr>
        <p:spPr bwMode="auto">
          <a:xfrm>
            <a:off x="539083" y="9716414"/>
            <a:ext cx="5997913" cy="0"/>
          </a:xfrm>
          <a:prstGeom prst="line">
            <a:avLst/>
          </a:prstGeom>
          <a:noFill/>
          <a:ln w="9525">
            <a:solidFill>
              <a:schemeClr val="tx1"/>
            </a:solidFill>
            <a:round/>
            <a:headEnd/>
            <a:tailEnd/>
          </a:ln>
          <a:effectLst/>
        </p:spPr>
        <p:txBody>
          <a:bodyPr wrap="none" lIns="94750" tIns="47375" rIns="94750" bIns="47375" anchor="ctr"/>
          <a:lstStyle/>
          <a:p>
            <a:pPr>
              <a:defRPr/>
            </a:pPr>
            <a:endParaRPr lang="en-GB" dirty="0"/>
          </a:p>
        </p:txBody>
      </p:sp>
      <p:sp>
        <p:nvSpPr>
          <p:cNvPr id="13348" name="Rectangle 36"/>
          <p:cNvSpPr>
            <a:spLocks noGrp="1" noChangeArrowheads="1"/>
          </p:cNvSpPr>
          <p:nvPr>
            <p:ph type="sldNum" sz="quarter" idx="3"/>
          </p:nvPr>
        </p:nvSpPr>
        <p:spPr bwMode="auto">
          <a:xfrm>
            <a:off x="5440585" y="9835826"/>
            <a:ext cx="1127926" cy="296072"/>
          </a:xfrm>
          <a:prstGeom prst="rect">
            <a:avLst/>
          </a:prstGeom>
          <a:noFill/>
          <a:ln w="9525">
            <a:noFill/>
            <a:miter lim="800000"/>
            <a:headEnd/>
            <a:tailEnd/>
          </a:ln>
          <a:effectLst/>
        </p:spPr>
        <p:txBody>
          <a:bodyPr vert="horz" wrap="square" lIns="94750" tIns="47375" rIns="94750" bIns="47375" numCol="1" anchor="b" anchorCtr="0" compatLnSpc="1">
            <a:prstTxWarp prst="textNoShape">
              <a:avLst/>
            </a:prstTxWarp>
          </a:bodyPr>
          <a:lstStyle>
            <a:lvl1pPr algn="r">
              <a:spcBef>
                <a:spcPct val="0"/>
              </a:spcBef>
              <a:defRPr sz="1200" smtClean="0"/>
            </a:lvl1pPr>
          </a:lstStyle>
          <a:p>
            <a:pPr>
              <a:defRPr/>
            </a:pPr>
            <a:r>
              <a:rPr lang="en-GB" dirty="0"/>
              <a:t>Page </a:t>
            </a:r>
            <a:fld id="{851C0BBD-0F67-475C-AA47-DB2B41C45ABE}" type="slidenum">
              <a:rPr lang="en-GB"/>
              <a:pPr>
                <a:defRPr/>
              </a:pPr>
              <a:t>‹#›</a:t>
            </a:fld>
            <a:endParaRPr lang="en-GB" dirty="0"/>
          </a:p>
        </p:txBody>
      </p:sp>
      <p:sp>
        <p:nvSpPr>
          <p:cNvPr id="13349" name="Text Box 37"/>
          <p:cNvSpPr txBox="1">
            <a:spLocks noChangeArrowheads="1"/>
          </p:cNvSpPr>
          <p:nvPr/>
        </p:nvSpPr>
        <p:spPr bwMode="auto">
          <a:xfrm>
            <a:off x="2829768" y="9839097"/>
            <a:ext cx="1391662" cy="296072"/>
          </a:xfrm>
          <a:prstGeom prst="rect">
            <a:avLst/>
          </a:prstGeom>
          <a:noFill/>
          <a:ln w="9525">
            <a:noFill/>
            <a:miter lim="800000"/>
            <a:headEnd/>
            <a:tailEnd/>
          </a:ln>
          <a:effectLst/>
        </p:spPr>
        <p:txBody>
          <a:bodyPr lIns="94750" tIns="74606" rIns="94750" bIns="37303"/>
          <a:lstStyle/>
          <a:p>
            <a:pPr algn="ctr">
              <a:defRPr/>
            </a:pPr>
            <a:r>
              <a:rPr lang="en-GB" sz="1200" dirty="0"/>
              <a:t>© QA Ltd</a:t>
            </a:r>
          </a:p>
        </p:txBody>
      </p:sp>
      <p:sp>
        <p:nvSpPr>
          <p:cNvPr id="13351" name="Rectangle 39"/>
          <p:cNvSpPr>
            <a:spLocks noGrp="1" noChangeArrowheads="1"/>
          </p:cNvSpPr>
          <p:nvPr>
            <p:ph type="ftr" sz="quarter" idx="2"/>
          </p:nvPr>
        </p:nvSpPr>
        <p:spPr bwMode="auto">
          <a:xfrm>
            <a:off x="484345" y="9835826"/>
            <a:ext cx="2347082" cy="296072"/>
          </a:xfrm>
          <a:prstGeom prst="rect">
            <a:avLst/>
          </a:prstGeom>
          <a:noFill/>
          <a:ln w="9525">
            <a:noFill/>
            <a:miter lim="800000"/>
            <a:headEnd/>
            <a:tailEnd/>
          </a:ln>
          <a:effectLst/>
        </p:spPr>
        <p:txBody>
          <a:bodyPr vert="horz" wrap="square" lIns="94750" tIns="37303" rIns="186516" bIns="37303" numCol="1" anchor="b" anchorCtr="0" compatLnSpc="1">
            <a:prstTxWarp prst="textNoShape">
              <a:avLst/>
            </a:prstTxWarp>
          </a:bodyPr>
          <a:lstStyle>
            <a:lvl1pPr>
              <a:spcBef>
                <a:spcPct val="0"/>
              </a:spcBef>
              <a:defRPr sz="1200" smtClean="0"/>
            </a:lvl1pPr>
          </a:lstStyle>
          <a:p>
            <a:pPr>
              <a:defRPr/>
            </a:pPr>
            <a:r>
              <a:rPr lang="en-GB" dirty="0"/>
              <a:t>Course Code_vx.y</a:t>
            </a:r>
            <a:endParaRPr lang="en-GB" dirty="0">
              <a:latin typeface="Times New Roman" pitchFamily="18" charset="0"/>
            </a:endParaRPr>
          </a:p>
        </p:txBody>
      </p:sp>
    </p:spTree>
    <p:extLst>
      <p:ext uri="{BB962C8B-B14F-4D97-AF65-F5344CB8AC3E}">
        <p14:creationId xmlns:p14="http://schemas.microsoft.com/office/powerpoint/2010/main" val="280362219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1" name="Slide"/>
          <p:cNvSpPr>
            <a:spLocks noGrp="1" noRot="1" noChangeAspect="1" noChangeArrowheads="1" noTextEdit="1"/>
          </p:cNvSpPr>
          <p:nvPr>
            <p:ph type="sldImg" idx="2"/>
          </p:nvPr>
        </p:nvSpPr>
        <p:spPr bwMode="auto">
          <a:xfrm>
            <a:off x="720000" y="428400"/>
            <a:ext cx="5401578" cy="4050000"/>
          </a:xfrm>
          <a:prstGeom prst="rect">
            <a:avLst/>
          </a:prstGeom>
          <a:noFill/>
          <a:ln w="12700">
            <a:solidFill>
              <a:srgbClr val="000000"/>
            </a:solidFill>
            <a:miter lim="800000"/>
            <a:headEnd/>
            <a:tailEnd/>
          </a:ln>
        </p:spPr>
      </p:sp>
      <p:sp>
        <p:nvSpPr>
          <p:cNvPr id="3077" name="Notes"/>
          <p:cNvSpPr>
            <a:spLocks noGrp="1" noChangeArrowheads="1"/>
          </p:cNvSpPr>
          <p:nvPr>
            <p:ph type="body" sz="quarter" idx="3"/>
          </p:nvPr>
        </p:nvSpPr>
        <p:spPr bwMode="auto">
          <a:xfrm>
            <a:off x="720000" y="4680000"/>
            <a:ext cx="5400000" cy="4867200"/>
          </a:xfrm>
          <a:prstGeom prst="rect">
            <a:avLst/>
          </a:prstGeom>
          <a:noFill/>
          <a:ln w="9525">
            <a:noFill/>
            <a:miter lim="800000"/>
            <a:headEnd/>
            <a:tailEnd/>
          </a:ln>
          <a:effectLst/>
        </p:spPr>
        <p:txBody>
          <a:bodyPr vert="horz" wrap="square" lIns="94750" tIns="48494" rIns="94750" bIns="48494" numCol="1" anchor="t" anchorCtr="0" compatLnSpc="1">
            <a:prstTxWarp prst="textNoShape">
              <a:avLst/>
            </a:prstTxWarp>
          </a:bodyPr>
          <a:lstStyle/>
          <a:p>
            <a:pPr lvl="0"/>
            <a:r>
              <a:rPr lang="en-GB" noProof="0" dirty="0" smtClean="0"/>
              <a:t>First level</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095" name="Page Number Right"/>
          <p:cNvSpPr>
            <a:spLocks noGrp="1" noChangeArrowheads="1"/>
          </p:cNvSpPr>
          <p:nvPr>
            <p:ph type="sldNum" sz="quarter" idx="5"/>
          </p:nvPr>
        </p:nvSpPr>
        <p:spPr bwMode="auto">
          <a:xfrm>
            <a:off x="360000" y="9864000"/>
            <a:ext cx="6480000" cy="277200"/>
          </a:xfrm>
          <a:prstGeom prst="rect">
            <a:avLst/>
          </a:prstGeom>
          <a:noFill/>
          <a:ln w="9525">
            <a:noFill/>
            <a:miter lim="800000"/>
            <a:headEnd/>
            <a:tailEnd/>
          </a:ln>
          <a:effectLst/>
        </p:spPr>
        <p:txBody>
          <a:bodyPr vert="horz" wrap="square" lIns="94750" tIns="37303" rIns="94750" bIns="37303" numCol="1" anchor="b" anchorCtr="0" compatLnSpc="1">
            <a:prstTxWarp prst="textNoShape">
              <a:avLst/>
            </a:prstTxWarp>
          </a:bodyPr>
          <a:lstStyle>
            <a:lvl1pPr algn="r">
              <a:spcBef>
                <a:spcPct val="0"/>
              </a:spcBef>
              <a:defRPr sz="1200" smtClean="0">
                <a:solidFill>
                  <a:srgbClr val="005AA9"/>
                </a:solidFill>
              </a:defRPr>
            </a:lvl1pPr>
          </a:lstStyle>
          <a:p>
            <a:pPr>
              <a:defRPr/>
            </a:pPr>
            <a:r>
              <a:rPr lang="en-GB" dirty="0" smtClean="0"/>
              <a:t>Page </a:t>
            </a:r>
            <a:fld id="{6DF3A49F-5298-4C69-AB13-06894521BD79}" type="slidenum">
              <a:rPr lang="en-GB" smtClean="0"/>
              <a:pPr>
                <a:defRPr/>
              </a:pPr>
              <a:t>‹#›</a:t>
            </a:fld>
            <a:endParaRPr lang="en-GB" dirty="0"/>
          </a:p>
        </p:txBody>
      </p:sp>
      <p:sp>
        <p:nvSpPr>
          <p:cNvPr id="11" name="ChapterTitle"/>
          <p:cNvSpPr txBox="1">
            <a:spLocks noChangeArrowheads="1"/>
          </p:cNvSpPr>
          <p:nvPr/>
        </p:nvSpPr>
        <p:spPr bwMode="auto">
          <a:xfrm>
            <a:off x="720000" y="90000"/>
            <a:ext cx="5400000" cy="277200"/>
          </a:xfrm>
          <a:prstGeom prst="rect">
            <a:avLst/>
          </a:prstGeom>
          <a:noFill/>
          <a:ln w="9525">
            <a:noFill/>
            <a:miter lim="800000"/>
            <a:headEnd/>
            <a:tailEnd/>
          </a:ln>
          <a:effectLst/>
        </p:spPr>
        <p:txBody>
          <a:bodyPr vert="horz" wrap="square" lIns="94750" tIns="47375" rIns="94750" bIns="47375" numCol="1" anchor="t" anchorCtr="0" compatLnSpc="1">
            <a:prstTxWarp prst="textNoShape">
              <a:avLst/>
            </a:prstTxWarp>
          </a:bodyPr>
          <a:lstStyle>
            <a:lvl1pPr>
              <a:spcBef>
                <a:spcPct val="0"/>
              </a:spcBef>
              <a:defRPr sz="1200" smtClean="0"/>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0070C0"/>
                </a:solidFill>
                <a:effectLst/>
                <a:uLnTx/>
                <a:uFillTx/>
                <a:latin typeface="Arial" charset="0"/>
                <a:ea typeface="+mn-ea"/>
                <a:cs typeface="+mn-cs"/>
              </a:rPr>
              <a:t>06 Tool Support for Testing</a:t>
            </a:r>
            <a:endParaRPr kumimoji="0" lang="en-US" sz="1200" b="0" i="0" u="none" strike="noStrike" kern="1200" cap="none" spc="0" normalizeH="0" baseline="0" noProof="0" dirty="0">
              <a:ln>
                <a:noFill/>
              </a:ln>
              <a:solidFill>
                <a:srgbClr val="0070C0"/>
              </a:solidFill>
              <a:effectLst/>
              <a:uLnTx/>
              <a:uFillTx/>
              <a:latin typeface="Arial" charset="0"/>
              <a:ea typeface="+mn-ea"/>
              <a:cs typeface="+mn-cs"/>
            </a:endParaRPr>
          </a:p>
        </p:txBody>
      </p:sp>
    </p:spTree>
    <p:extLst>
      <p:ext uri="{BB962C8B-B14F-4D97-AF65-F5344CB8AC3E}">
        <p14:creationId xmlns:p14="http://schemas.microsoft.com/office/powerpoint/2010/main" val="3100454237"/>
      </p:ext>
    </p:extLst>
  </p:cSld>
  <p:clrMap bg1="lt1" tx1="dk1" bg2="lt2" tx2="dk2" accent1="accent1" accent2="accent2" accent3="accent3" accent4="accent4" accent5="accent5" accent6="accent6" hlink="hlink" folHlink="folHlink"/>
  <p:hf dt="0"/>
  <p:notesStyle>
    <a:lvl1pPr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1</a:t>
            </a:fld>
            <a:endParaRPr lang="en-GB" dirty="0"/>
          </a:p>
        </p:txBody>
      </p:sp>
      <p:sp>
        <p:nvSpPr>
          <p:cNvPr id="7" name="Slide Image Placeholder 6"/>
          <p:cNvSpPr>
            <a:spLocks noGrp="1" noRot="1" noChangeAspect="1"/>
          </p:cNvSpPr>
          <p:nvPr>
            <p:ph type="sldImg"/>
          </p:nvPr>
        </p:nvSpPr>
        <p:spPr>
          <a:xfrm>
            <a:off x="720725" y="428625"/>
            <a:ext cx="5400675" cy="4049713"/>
          </a:xfrm>
        </p:spPr>
      </p:sp>
      <p:sp>
        <p:nvSpPr>
          <p:cNvPr id="8" name="Notes Placeholder 7"/>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96695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3"/>
          <p:cNvSpPr>
            <a:spLocks noGrp="1" noChangeArrowheads="1"/>
          </p:cNvSpPr>
          <p:nvPr>
            <p:ph type="body" idx="1"/>
          </p:nvPr>
        </p:nvSpPr>
        <p:spPr/>
        <p:txBody>
          <a:bodyPr/>
          <a:lstStyle/>
          <a:p>
            <a:r>
              <a:rPr lang="en-GB" dirty="0" smtClean="0"/>
              <a:t>Although not strictly test tools, these are necessary for storage and version management of testware and related software especially when configuring more than one hardware/software environment in terms of operating system versions, compilers, browsers, etc.</a:t>
            </a:r>
          </a:p>
          <a:p>
            <a:r>
              <a:rPr lang="en-GB" dirty="0" smtClean="0"/>
              <a:t>Requirements for such a tool would be evident from the management chapter. Main difficulty is that they have to cater for many platforms and artefacts owned by many different people yet still all be linked and controlled. This is why a specialist tool is really needed rather than one that is bundled with your CASE or test tool.</a:t>
            </a:r>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10</a:t>
            </a:fld>
            <a:endParaRPr lang="en-GB" dirty="0"/>
          </a:p>
        </p:txBody>
      </p:sp>
      <p:sp>
        <p:nvSpPr>
          <p:cNvPr id="12" name="Slide Image Placeholder 11"/>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27319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GB" dirty="0" smtClean="0"/>
              <a:t>Page </a:t>
            </a:r>
            <a:fld id="{6DF3A49F-5298-4C69-AB13-06894521BD79}" type="slidenum">
              <a:rPr lang="en-GB" smtClean="0"/>
              <a:pPr/>
              <a:t>11</a:t>
            </a:fld>
            <a:endParaRPr lang="en-GB" dirty="0"/>
          </a:p>
        </p:txBody>
      </p:sp>
      <p:sp>
        <p:nvSpPr>
          <p:cNvPr id="8" name="Slide Image Placeholder 7"/>
          <p:cNvSpPr>
            <a:spLocks noGrp="1" noRot="1" noChangeAspect="1"/>
          </p:cNvSpPr>
          <p:nvPr>
            <p:ph type="sldImg"/>
          </p:nvPr>
        </p:nvSpPr>
        <p:spPr>
          <a:xfrm>
            <a:off x="720725" y="428625"/>
            <a:ext cx="5400675" cy="4049713"/>
          </a:xfrm>
        </p:spPr>
      </p:sp>
      <p:sp>
        <p:nvSpPr>
          <p:cNvPr id="9" name="Notes Placeholder 8"/>
          <p:cNvSpPr>
            <a:spLocks noGrp="1"/>
          </p:cNvSpPr>
          <p:nvPr>
            <p:ph type="body" idx="1"/>
          </p:nvPr>
        </p:nvSpPr>
        <p:spPr/>
        <p:txBody>
          <a:bodyPr/>
          <a:lstStyle/>
          <a:p>
            <a:r>
              <a:rPr lang="en-GB" dirty="0" smtClean="0"/>
              <a:t>Pay attention to the development</a:t>
            </a:r>
            <a:r>
              <a:rPr lang="en-GB" baseline="0" dirty="0" smtClean="0"/>
              <a:t> (D)</a:t>
            </a:r>
            <a:endParaRPr lang="en-GB" dirty="0"/>
          </a:p>
        </p:txBody>
      </p:sp>
    </p:spTree>
    <p:extLst>
      <p:ext uri="{BB962C8B-B14F-4D97-AF65-F5344CB8AC3E}">
        <p14:creationId xmlns:p14="http://schemas.microsoft.com/office/powerpoint/2010/main" val="3036068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3"/>
          <p:cNvSpPr>
            <a:spLocks noGrp="1" noChangeArrowheads="1"/>
          </p:cNvSpPr>
          <p:nvPr>
            <p:ph type="body" idx="1"/>
          </p:nvPr>
        </p:nvSpPr>
        <p:spPr/>
        <p:txBody>
          <a:bodyPr/>
          <a:lstStyle/>
          <a:p>
            <a:r>
              <a:rPr lang="en-GB" dirty="0" smtClean="0"/>
              <a:t>These tools assist with review processes, checklists, review guidelines and are used to store and communicate review comments, reports on defects and effort. They can be of further help by providing aid for online reviews for large or geographically dispersed teams.</a:t>
            </a:r>
          </a:p>
          <a:p>
            <a:endParaRPr lang="en-GB" dirty="0" smtClean="0"/>
          </a:p>
          <a:p>
            <a:r>
              <a:rPr lang="en-GB" dirty="0" smtClean="0"/>
              <a:t>What type of review would benefit from these tools?</a:t>
            </a:r>
          </a:p>
          <a:p>
            <a:r>
              <a:rPr lang="en-GB" dirty="0" smtClean="0"/>
              <a:t>A: inspection, because it insists on databases, forms, checklists, causal analysis.</a:t>
            </a:r>
          </a:p>
          <a:p>
            <a:r>
              <a:rPr lang="en-GB" dirty="0" smtClean="0"/>
              <a:t>Examples ReviewPro, ASSIST</a:t>
            </a:r>
          </a:p>
          <a:p>
            <a:endParaRPr lang="en-GB" dirty="0" smtClean="0"/>
          </a:p>
          <a:p>
            <a:r>
              <a:rPr lang="en-GB" dirty="0" smtClean="0"/>
              <a:t>Also known as Review Process Support Tools</a:t>
            </a:r>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12</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3530987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3"/>
          <p:cNvSpPr>
            <a:spLocks noGrp="1" noChangeArrowheads="1"/>
          </p:cNvSpPr>
          <p:nvPr>
            <p:ph type="body" idx="1"/>
          </p:nvPr>
        </p:nvSpPr>
        <p:spPr/>
        <p:txBody>
          <a:bodyPr/>
          <a:lstStyle/>
          <a:p>
            <a:r>
              <a:rPr lang="en-GB" dirty="0"/>
              <a:t>These tools help developers and testers find defects prior to dynamic testing by providing </a:t>
            </a:r>
            <a:r>
              <a:rPr lang="en-GB" dirty="0" smtClean="0"/>
              <a:t>support for </a:t>
            </a:r>
            <a:r>
              <a:rPr lang="en-GB" dirty="0"/>
              <a:t>enforcing coding standards (including secure coding), analysis of structures and dependencies.</a:t>
            </a:r>
          </a:p>
          <a:p>
            <a:r>
              <a:rPr lang="en-GB" dirty="0"/>
              <a:t>They can also help in planning or risk analysis by providing metrics for the code (e.g., complexity</a:t>
            </a:r>
            <a:r>
              <a:rPr lang="en-GB" dirty="0" smtClean="0"/>
              <a:t>).</a:t>
            </a:r>
          </a:p>
          <a:p>
            <a:r>
              <a:rPr lang="en-GB" dirty="0" smtClean="0"/>
              <a:t>Subtle coding errors and fault-prone code can often be found far more quickly using these tools than by visual inspection or testing.  The tools  may also be instrumented to check that organisational standards are maintained as well as industry-wide measures. Examples are ObjectMetrics (Smalltalk), Discover (C++).</a:t>
            </a:r>
          </a:p>
          <a:p>
            <a:r>
              <a:rPr lang="en-GB" dirty="0" smtClean="0"/>
              <a:t>Tools can provide complexity feedback for developers via various industry defined metrics.  </a:t>
            </a:r>
          </a:p>
          <a:p>
            <a:r>
              <a:rPr lang="en-GB" dirty="0" smtClean="0"/>
              <a:t>Code may also be reviewed and sorted using user defined criteria including metrics, often generating automatic reports and blocking code when a threshold is exceeded until the problem is resolved. </a:t>
            </a:r>
          </a:p>
          <a:p>
            <a:r>
              <a:rPr lang="en-GB" dirty="0" smtClean="0"/>
              <a:t/>
            </a:r>
            <a:br>
              <a:rPr lang="en-GB" dirty="0" smtClean="0"/>
            </a:br>
            <a:r>
              <a:rPr lang="en-GB" dirty="0" smtClean="0"/>
              <a:t>Choose a Static Analyser that allows message filtering otherwise the output can be overwhelming</a:t>
            </a:r>
            <a:r>
              <a:rPr lang="en-GB" dirty="0" smtClean="0"/>
              <a:t>!</a:t>
            </a:r>
          </a:p>
          <a:p>
            <a:endParaRPr lang="en-GB" dirty="0" smtClean="0"/>
          </a:p>
          <a:p>
            <a:r>
              <a:rPr lang="en-GB" dirty="0" err="1" smtClean="0"/>
              <a:t>Eamples</a:t>
            </a:r>
            <a:r>
              <a:rPr lang="en-GB" dirty="0" smtClean="0"/>
              <a:t> include code coverage using statement and decision coverage</a:t>
            </a:r>
            <a:endParaRPr lang="en-GB" dirty="0" smtClean="0"/>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13</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3860533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3"/>
          <p:cNvSpPr>
            <a:spLocks noGrp="1" noChangeArrowheads="1"/>
          </p:cNvSpPr>
          <p:nvPr>
            <p:ph type="body" idx="1"/>
          </p:nvPr>
        </p:nvSpPr>
        <p:spPr/>
        <p:txBody>
          <a:bodyPr/>
          <a:lstStyle/>
          <a:p>
            <a:r>
              <a:rPr lang="en-GB" dirty="0"/>
              <a:t>These tools are used to validate software models (e.g., physical data model (PDM) for a relational database), by enumerating inconsistencies and finding defects. These tools can often aid in generating some test cases based on the model.</a:t>
            </a:r>
          </a:p>
          <a:p>
            <a:r>
              <a:rPr lang="en-GB" dirty="0" smtClean="0"/>
              <a:t>The D comes from the syllabus, but modelling tools that record use cases etc would also be suitable for testers. Even if they don’t auto-generate tests, the way that sequence or state diagrams show transitions is ideally suited to deriving tests. Similarly a use case that describes pre and post conditions and a series of steps is going to be a great test basis.</a:t>
            </a:r>
          </a:p>
          <a:p>
            <a:endParaRPr lang="en-GB" dirty="0" smtClean="0"/>
          </a:p>
          <a:p>
            <a:r>
              <a:rPr lang="en-GB" dirty="0" smtClean="0"/>
              <a:t>Class diagram – class model</a:t>
            </a:r>
          </a:p>
          <a:p>
            <a:endParaRPr lang="en-GB" dirty="0" smtClean="0"/>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14</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4028988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GB" dirty="0" smtClean="0"/>
              <a:t>Page </a:t>
            </a:r>
            <a:fld id="{6DF3A49F-5298-4C69-AB13-06894521BD79}" type="slidenum">
              <a:rPr lang="en-GB" smtClean="0"/>
              <a:pPr/>
              <a:t>15</a:t>
            </a:fld>
            <a:endParaRPr lang="en-GB" dirty="0"/>
          </a:p>
        </p:txBody>
      </p:sp>
      <p:sp>
        <p:nvSpPr>
          <p:cNvPr id="8" name="Slide Image Placeholder 7"/>
          <p:cNvSpPr>
            <a:spLocks noGrp="1" noRot="1" noChangeAspect="1"/>
          </p:cNvSpPr>
          <p:nvPr>
            <p:ph type="sldImg"/>
          </p:nvPr>
        </p:nvSpPr>
        <p:spPr>
          <a:xfrm>
            <a:off x="720725" y="428625"/>
            <a:ext cx="5400675" cy="4049713"/>
          </a:xfrm>
        </p:spPr>
      </p:sp>
      <p:sp>
        <p:nvSpPr>
          <p:cNvPr id="9" name="Notes Placeholder 8"/>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84060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3"/>
          <p:cNvSpPr>
            <a:spLocks noGrp="1" noChangeArrowheads="1"/>
          </p:cNvSpPr>
          <p:nvPr>
            <p:ph type="body" idx="1"/>
          </p:nvPr>
        </p:nvSpPr>
        <p:spPr/>
        <p:txBody>
          <a:bodyPr/>
          <a:lstStyle/>
          <a:p>
            <a:r>
              <a:rPr lang="en-GB" dirty="0"/>
              <a:t>These tools are used to generate test inputs or executable tests and/or test oracles from requirements, graphical user interfaces, design models (state, data or object) or code.</a:t>
            </a:r>
          </a:p>
          <a:p>
            <a:r>
              <a:rPr lang="en-GB" dirty="0" smtClean="0"/>
              <a:t>Specification-based test generation typically uses an OO repository (though products do exist which can take structured requirements and DFDs as starting points).  The test cases generated provide values for state and message parameters for a class being </a:t>
            </a:r>
            <a:r>
              <a:rPr lang="en-GB" dirty="0" smtClean="0"/>
              <a:t>tested</a:t>
            </a:r>
            <a:r>
              <a:rPr lang="en-GB" dirty="0" smtClean="0"/>
              <a:t>.  The big advantage is that in an iterative environment, the test case can be quickly regenerated as the model is evolved. </a:t>
            </a:r>
          </a:p>
          <a:p>
            <a:r>
              <a:rPr lang="en-GB" dirty="0" smtClean="0"/>
              <a:t>Code-based test generators are similar to static analysers and are of course language-specific.  Typically they identify insertion points for exception testing or identify paths and path conditions, especially useful in the latter form when there is undocumented software. Some e.g. AllPairs generate tests from a Data Flow Analysis of Java code.</a:t>
            </a:r>
          </a:p>
          <a:p>
            <a:r>
              <a:rPr lang="en-GB" dirty="0" smtClean="0"/>
              <a:t>This type of tool may generate expected outcomes as well (i.e. may use a test oracle). </a:t>
            </a:r>
          </a:p>
          <a:p>
            <a:r>
              <a:rPr lang="en-GB" dirty="0" smtClean="0"/>
              <a:t>The generated tests from a state or object model are useful for verifying the implementation of the model in the software, but are seldom sufficient for verifying all aspects of the software or system. </a:t>
            </a:r>
          </a:p>
          <a:p>
            <a:r>
              <a:rPr lang="en-GB" dirty="0" smtClean="0"/>
              <a:t>They can save valuable time and provide increased thoroughness of testing because of the completeness of the tests that the tool can generate</a:t>
            </a:r>
            <a:r>
              <a:rPr lang="en-GB" dirty="0" smtClean="0"/>
              <a:t>.</a:t>
            </a:r>
          </a:p>
          <a:p>
            <a:endParaRPr lang="en-GB" dirty="0" smtClean="0"/>
          </a:p>
          <a:p>
            <a:r>
              <a:rPr lang="en-GB" dirty="0" smtClean="0"/>
              <a:t>A simple example</a:t>
            </a:r>
            <a:r>
              <a:rPr lang="en-GB" baseline="0" dirty="0" smtClean="0"/>
              <a:t> would be </a:t>
            </a:r>
            <a:r>
              <a:rPr lang="en-GB" baseline="0" dirty="0" err="1" smtClean="0"/>
              <a:t>nunit</a:t>
            </a:r>
            <a:endParaRPr lang="en-GB" baseline="0" dirty="0" smtClean="0"/>
          </a:p>
          <a:p>
            <a:r>
              <a:rPr lang="en-GB" baseline="0" dirty="0" smtClean="0"/>
              <a:t>Cucumber – we can put the requirements using ‘as a’</a:t>
            </a:r>
          </a:p>
          <a:p>
            <a:r>
              <a:rPr lang="en-GB" baseline="0" dirty="0" smtClean="0"/>
              <a:t>They are kind of cool</a:t>
            </a:r>
          </a:p>
          <a:p>
            <a:endParaRPr lang="en-GB" baseline="0" dirty="0" smtClean="0"/>
          </a:p>
          <a:p>
            <a:endParaRPr lang="en-GB" baseline="0" dirty="0" smtClean="0"/>
          </a:p>
          <a:p>
            <a:endParaRPr lang="en-GB" dirty="0" smtClean="0"/>
          </a:p>
          <a:p>
            <a:endParaRPr lang="en-GB" dirty="0" smtClean="0"/>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16</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1573121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type="body" idx="1"/>
          </p:nvPr>
        </p:nvSpPr>
        <p:spPr/>
        <p:txBody>
          <a:bodyPr/>
          <a:lstStyle/>
          <a:p>
            <a:r>
              <a:rPr lang="en-GB" dirty="0" smtClean="0"/>
              <a:t>Test data preparation tools manipulate databases, files or data transmissions to set up test data to be used during the execution of tests to ensure security through data anonymity.</a:t>
            </a:r>
          </a:p>
          <a:p>
            <a:endParaRPr lang="en-GB" dirty="0" smtClean="0"/>
          </a:p>
          <a:p>
            <a:r>
              <a:rPr lang="en-GB" dirty="0" smtClean="0"/>
              <a:t>Base data records will need to be set up in a certain state which will enable the test case(s) to work.  This may be impossible to simulate using the system itself, or may require a complex series of transactions to achieve.  Hence it will often be easiest to set up base data records by artificial means.</a:t>
            </a:r>
          </a:p>
          <a:p>
            <a:r>
              <a:rPr lang="en-GB" dirty="0" smtClean="0"/>
              <a:t>Test data preparation tools enable data to be selected from existing databases or created afresh.  </a:t>
            </a:r>
          </a:p>
          <a:p>
            <a:r>
              <a:rPr lang="en-GB" dirty="0" smtClean="0"/>
              <a:t>Example </a:t>
            </a:r>
            <a:r>
              <a:rPr lang="en-GB" dirty="0" err="1" smtClean="0"/>
              <a:t>tsngen</a:t>
            </a:r>
            <a:r>
              <a:rPr lang="en-GB" dirty="0" smtClean="0"/>
              <a:t>.</a:t>
            </a:r>
          </a:p>
          <a:p>
            <a:endParaRPr lang="en-GB" dirty="0" smtClean="0"/>
          </a:p>
          <a:p>
            <a:r>
              <a:rPr lang="en-GB" dirty="0" smtClean="0"/>
              <a:t>Issues with data integrity if you don’t use real names</a:t>
            </a:r>
          </a:p>
          <a:p>
            <a:r>
              <a:rPr lang="en-GB" dirty="0" smtClean="0"/>
              <a:t>If we scramble the records</a:t>
            </a:r>
            <a:r>
              <a:rPr lang="en-GB" baseline="0" dirty="0" smtClean="0"/>
              <a:t> it becomes </a:t>
            </a:r>
          </a:p>
          <a:p>
            <a:r>
              <a:rPr lang="en-GB" baseline="0" dirty="0" smtClean="0"/>
              <a:t>Dependant on context</a:t>
            </a:r>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17</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4275750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GB" dirty="0" smtClean="0"/>
              <a:t>Page </a:t>
            </a:r>
            <a:fld id="{6DF3A49F-5298-4C69-AB13-06894521BD79}" type="slidenum">
              <a:rPr lang="en-GB" smtClean="0"/>
              <a:pPr/>
              <a:t>18</a:t>
            </a:fld>
            <a:endParaRPr lang="en-GB" dirty="0"/>
          </a:p>
        </p:txBody>
      </p:sp>
      <p:sp>
        <p:nvSpPr>
          <p:cNvPr id="8" name="Slide Image Placeholder 7"/>
          <p:cNvSpPr>
            <a:spLocks noGrp="1" noRot="1" noChangeAspect="1"/>
          </p:cNvSpPr>
          <p:nvPr>
            <p:ph type="sldImg"/>
          </p:nvPr>
        </p:nvSpPr>
        <p:spPr>
          <a:xfrm>
            <a:off x="720725" y="428625"/>
            <a:ext cx="5400675" cy="4049713"/>
          </a:xfrm>
        </p:spPr>
      </p:sp>
      <p:sp>
        <p:nvSpPr>
          <p:cNvPr id="9" name="Notes Placeholder 8"/>
          <p:cNvSpPr>
            <a:spLocks noGrp="1"/>
          </p:cNvSpPr>
          <p:nvPr>
            <p:ph type="body" idx="1"/>
          </p:nvPr>
        </p:nvSpPr>
        <p:spPr/>
        <p:txBody>
          <a:bodyPr/>
          <a:lstStyle/>
          <a:p>
            <a:r>
              <a:rPr lang="en-GB" dirty="0" smtClean="0"/>
              <a:t>Test harness Is</a:t>
            </a:r>
            <a:r>
              <a:rPr lang="en-GB" baseline="0" dirty="0" smtClean="0"/>
              <a:t> – </a:t>
            </a:r>
          </a:p>
          <a:p>
            <a:endParaRPr lang="en-GB" baseline="0" dirty="0" smtClean="0"/>
          </a:p>
          <a:p>
            <a:r>
              <a:rPr lang="en-GB" baseline="0" dirty="0" err="1" smtClean="0"/>
              <a:t>Simpliest</a:t>
            </a:r>
            <a:r>
              <a:rPr lang="en-GB" baseline="0" dirty="0" smtClean="0"/>
              <a:t> type of harness is a test class that also has a main that creates a cat or whatever</a:t>
            </a:r>
          </a:p>
          <a:p>
            <a:endParaRPr lang="en-GB" dirty="0"/>
          </a:p>
        </p:txBody>
      </p:sp>
    </p:spTree>
    <p:extLst>
      <p:ext uri="{BB962C8B-B14F-4D97-AF65-F5344CB8AC3E}">
        <p14:creationId xmlns:p14="http://schemas.microsoft.com/office/powerpoint/2010/main" val="3800721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3"/>
          <p:cNvSpPr>
            <a:spLocks noGrp="1" noChangeArrowheads="1"/>
          </p:cNvSpPr>
          <p:nvPr>
            <p:ph type="body" idx="1"/>
          </p:nvPr>
        </p:nvSpPr>
        <p:spPr/>
        <p:txBody>
          <a:bodyPr/>
          <a:lstStyle/>
          <a:p>
            <a:r>
              <a:rPr lang="en-GB" dirty="0" smtClean="0"/>
              <a:t>These tools enable tests to be executed automatically, or semi-automatically, using stored inputs and expected outcomes, through the use of a scripting language and usually provide a test log for each test run. They can also be used to record tests, and usually support scripting language or GUIbased configuration for parameterization of data and other customization in the tests.</a:t>
            </a:r>
          </a:p>
          <a:p>
            <a:endParaRPr lang="en-GB" dirty="0" smtClean="0"/>
          </a:p>
          <a:p>
            <a:r>
              <a:rPr lang="en-GB" dirty="0" smtClean="0"/>
              <a:t>The script  may be in a high level language close to English, but will more likely be similar to Visual Basic (e.g. Robot and Visual Test).  A GUI capture/playback tool forms the heart of most integrated CAST products.  Keystrokes and mouse pointer actions are intercepted by the tool and a test script generated which will enable replay. The state of  GUI objects such as windows, fields, buttons and other controls as well as display output is also recognised and recorded. Scripts can then be amended to repeat and  include wide ranges of input values for instance or perhaps coded completely if one wishes to provide a test-driver for a non-GUI application. Data, test cases and expected results may be held in separate test repositories. </a:t>
            </a:r>
          </a:p>
          <a:p>
            <a:r>
              <a:rPr lang="en-GB" dirty="0" smtClean="0"/>
              <a:t>Expected vs actual is important </a:t>
            </a:r>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19</a:t>
            </a:fld>
            <a:endParaRPr lang="en-GB" dirty="0"/>
          </a:p>
        </p:txBody>
      </p:sp>
      <p:sp>
        <p:nvSpPr>
          <p:cNvPr id="9" name="Slide Image Placeholder 8"/>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308030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3"/>
          <p:cNvSpPr>
            <a:spLocks noGrp="1" noChangeArrowheads="1"/>
          </p:cNvSpPr>
          <p:nvPr>
            <p:ph type="body" idx="1"/>
          </p:nvPr>
        </p:nvSpPr>
        <p:spPr/>
        <p:txBody>
          <a:bodyPr/>
          <a:lstStyle/>
          <a:p>
            <a:r>
              <a:rPr lang="en-GB" dirty="0" smtClean="0"/>
              <a:t>Talk </a:t>
            </a:r>
            <a:r>
              <a:rPr lang="en-GB" dirty="0" smtClean="0"/>
              <a:t>through</a:t>
            </a:r>
          </a:p>
          <a:p>
            <a:endParaRPr lang="en-GB" dirty="0" smtClean="0"/>
          </a:p>
          <a:p>
            <a:r>
              <a:rPr lang="en-GB" dirty="0" smtClean="0"/>
              <a:t>Excel is often overlooked</a:t>
            </a:r>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2</a:t>
            </a:fld>
            <a:endParaRPr lang="en-GB" dirty="0"/>
          </a:p>
        </p:txBody>
      </p:sp>
      <p:sp>
        <p:nvSpPr>
          <p:cNvPr id="9" name="Slide Image Placeholder 8"/>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3765886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3"/>
          <p:cNvSpPr>
            <a:spLocks noGrp="1" noChangeArrowheads="1"/>
          </p:cNvSpPr>
          <p:nvPr>
            <p:ph type="body" idx="1"/>
          </p:nvPr>
        </p:nvSpPr>
        <p:spPr/>
        <p:txBody>
          <a:bodyPr/>
          <a:lstStyle/>
          <a:p>
            <a:r>
              <a:rPr lang="en-GB" dirty="0"/>
              <a:t>A unit test harness or framework facilitates the testing of components or parts of a system </a:t>
            </a:r>
            <a:r>
              <a:rPr lang="en-GB" dirty="0" smtClean="0"/>
              <a:t>by simulating </a:t>
            </a:r>
            <a:r>
              <a:rPr lang="en-GB" dirty="0"/>
              <a:t>the environment in which that test object will run, through the provision of mock </a:t>
            </a:r>
            <a:r>
              <a:rPr lang="en-GB" dirty="0" smtClean="0"/>
              <a:t>objects as </a:t>
            </a:r>
            <a:r>
              <a:rPr lang="en-GB" dirty="0"/>
              <a:t>stubs or drivers</a:t>
            </a:r>
            <a:r>
              <a:rPr lang="en-GB" dirty="0" smtClean="0"/>
              <a:t>.</a:t>
            </a:r>
          </a:p>
          <a:p>
            <a:r>
              <a:rPr lang="en-GB" dirty="0" smtClean="0"/>
              <a:t>Test harnesses and drivers are used to execute software under test which may not have a user interface or to run groups of existing automated test scripts which can be controlled by the tester. Some commercially available tools exist, but custom-written programs also fall into this category. </a:t>
            </a:r>
          </a:p>
          <a:p>
            <a:r>
              <a:rPr lang="en-GB" dirty="0" smtClean="0"/>
              <a:t>‘Stub’ routines allow testing to proceed top down, and ‘driver’ routines to allow the reverse.  Stubs are used to simulate routines which have not yet been written;  when called they can print or display the values passed to them.  Drivers are used to pass variables to a routine under test, and print or display variables returned from them.</a:t>
            </a:r>
          </a:p>
          <a:p>
            <a:r>
              <a:rPr lang="en-GB" dirty="0" smtClean="0"/>
              <a:t>Simulators are used to support tests where code or other systems are either unavailable or impracticable to use (e.g. testing software to cope with nuclear meltdowns). </a:t>
            </a:r>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20</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3624186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3"/>
          <p:cNvSpPr>
            <a:spLocks noGrp="1" noChangeArrowheads="1"/>
          </p:cNvSpPr>
          <p:nvPr>
            <p:ph type="body" idx="1"/>
          </p:nvPr>
        </p:nvSpPr>
        <p:spPr/>
        <p:txBody>
          <a:bodyPr/>
          <a:lstStyle/>
          <a:p>
            <a:r>
              <a:rPr lang="en-GB" dirty="0"/>
              <a:t>Test comparators determine differences between files, databases or test results. Test </a:t>
            </a:r>
            <a:r>
              <a:rPr lang="en-GB" dirty="0" smtClean="0"/>
              <a:t>execution tools </a:t>
            </a:r>
            <a:r>
              <a:rPr lang="en-GB" dirty="0"/>
              <a:t>typically include dynamic comparators, but post-execution comparison may be done by </a:t>
            </a:r>
            <a:r>
              <a:rPr lang="en-GB" dirty="0" smtClean="0"/>
              <a:t>a separate </a:t>
            </a:r>
            <a:r>
              <a:rPr lang="en-GB" dirty="0"/>
              <a:t>comparison tool. A test comparator may use a test oracle, especially if it is automated</a:t>
            </a:r>
            <a:r>
              <a:rPr lang="en-GB" dirty="0" smtClean="0"/>
              <a:t>.</a:t>
            </a:r>
          </a:p>
          <a:p>
            <a:r>
              <a:rPr lang="en-GB" dirty="0" smtClean="0"/>
              <a:t>File and database compare utilities may be bought in from software vendors or may be written in-house if more customised features are desired.</a:t>
            </a:r>
          </a:p>
          <a:p>
            <a:r>
              <a:rPr lang="en-GB" dirty="0" smtClean="0"/>
              <a:t>Comparison tools are used to detect differences between actual results and expected results. Standalone comparison tools normally deal with a range of file or database formats. Test running tools usually have built-in comparators that deal with character screens, GUI objects or bitmap images. These tools often have filtering or masking capabilities, whereby they can 'ignore' rows or columns of data or areas on screens.</a:t>
            </a:r>
          </a:p>
          <a:p>
            <a:r>
              <a:rPr lang="en-GB" dirty="0" smtClean="0"/>
              <a:t>Compares which check printed output are more specialised, as they need to avoid throwing up differences on things like page numbers, line numbers, run dates and times.  They do need to check whether the same messages and values are present on the print files for the same identifier (e.g.. master file record code).</a:t>
            </a:r>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21</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3999710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3"/>
          <p:cNvSpPr>
            <a:spLocks noGrp="1" noChangeArrowheads="1"/>
          </p:cNvSpPr>
          <p:nvPr>
            <p:ph type="body" idx="1"/>
          </p:nvPr>
        </p:nvSpPr>
        <p:spPr/>
        <p:txBody>
          <a:bodyPr/>
          <a:lstStyle/>
          <a:p>
            <a:r>
              <a:rPr lang="en-GB" dirty="0"/>
              <a:t>These tools, through intrusive or non-intrusive means, measure the percentage of specific types </a:t>
            </a:r>
            <a:r>
              <a:rPr lang="en-GB" dirty="0" smtClean="0"/>
              <a:t>of code </a:t>
            </a:r>
            <a:r>
              <a:rPr lang="en-GB" dirty="0"/>
              <a:t>structures that have been exercised (e.g., statements, branches or decisions, and module </a:t>
            </a:r>
            <a:r>
              <a:rPr lang="en-GB" dirty="0" smtClean="0"/>
              <a:t>or function </a:t>
            </a:r>
            <a:r>
              <a:rPr lang="en-GB" dirty="0"/>
              <a:t>calls) by a set of tests</a:t>
            </a:r>
            <a:r>
              <a:rPr lang="en-GB" dirty="0" smtClean="0"/>
              <a:t>.</a:t>
            </a:r>
          </a:p>
          <a:p>
            <a:r>
              <a:rPr lang="en-GB" dirty="0" smtClean="0"/>
              <a:t>Most tools permit you to look at the results for any part of your project on a module-by-module or function-by-function basis.  Results can work cumulatively to include all test runs or just the current run. </a:t>
            </a:r>
          </a:p>
          <a:p>
            <a:r>
              <a:rPr lang="en-GB" dirty="0" smtClean="0"/>
              <a:t>Also, error handlers can be specifically included or excluded from the reported results. </a:t>
            </a:r>
          </a:p>
          <a:p>
            <a:r>
              <a:rPr lang="en-GB" dirty="0" smtClean="0"/>
              <a:t>A more detailed report of coverage can be obtained by viewing the coverage of the code, or by sending the data to an spreadsheet.  </a:t>
            </a:r>
          </a:p>
          <a:p>
            <a:r>
              <a:rPr lang="en-GB" dirty="0" smtClean="0"/>
              <a:t>There will usually be a graphic window to show which code has and hasn't been executed in a function plus non-executable statements such as a declaration, comment or parts of some control constructs.  </a:t>
            </a:r>
          </a:p>
          <a:p>
            <a:r>
              <a:rPr lang="en-GB" dirty="0" smtClean="0"/>
              <a:t>Other useful information for a line of code, such as how many times the statement has been executed and, in the case of conditional statements, how many times each decision outcome has been executed. </a:t>
            </a:r>
            <a:endParaRPr lang="en-GB" dirty="0" smtClean="0"/>
          </a:p>
          <a:p>
            <a:endParaRPr lang="en-GB" dirty="0" smtClean="0"/>
          </a:p>
          <a:p>
            <a:r>
              <a:rPr lang="en-GB" dirty="0" smtClean="0"/>
              <a:t>Metrics about how the system is used and about how often it is used IRL</a:t>
            </a:r>
          </a:p>
          <a:p>
            <a:r>
              <a:rPr lang="en-GB" dirty="0" smtClean="0"/>
              <a:t>Checking If</a:t>
            </a:r>
            <a:r>
              <a:rPr lang="en-GB" baseline="0" dirty="0" smtClean="0"/>
              <a:t> there are any areas of dead code</a:t>
            </a:r>
          </a:p>
          <a:p>
            <a:endParaRPr lang="en-GB" baseline="0" dirty="0" smtClean="0"/>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22</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1457191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Rectangle 3"/>
          <p:cNvSpPr>
            <a:spLocks noGrp="1" noChangeArrowheads="1"/>
          </p:cNvSpPr>
          <p:nvPr>
            <p:ph type="body" idx="1"/>
          </p:nvPr>
        </p:nvSpPr>
        <p:spPr/>
        <p:txBody>
          <a:bodyPr/>
          <a:lstStyle/>
          <a:p>
            <a:r>
              <a:rPr lang="en-GB" dirty="0"/>
              <a:t>These tools are used to evaluate security characteristics of software such as the ability of the software to protect data confidentiality, integrity, authentication, authorisation, availability and non-repudiation.</a:t>
            </a:r>
          </a:p>
          <a:p>
            <a:r>
              <a:rPr lang="en-GB" dirty="0"/>
              <a:t>They can also check for viruses and denial-of-service attacks.  Due to the nature of these tools, they are mostly focused on a particular technology, platform and purpose.</a:t>
            </a:r>
          </a:p>
          <a:p>
            <a:r>
              <a:rPr lang="en-GB" dirty="0"/>
              <a:t>These are essential in order to protect confidential business systems and sensitive data from attacks on web-based or distributed systems.  They are often very </a:t>
            </a:r>
            <a:r>
              <a:rPr lang="en-GB" dirty="0" smtClean="0"/>
              <a:t>sophisticated </a:t>
            </a:r>
            <a:r>
              <a:rPr lang="en-GB" dirty="0"/>
              <a:t>tools and are more likely to be used by a security specialist than by a typical tester.</a:t>
            </a:r>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23</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2111276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GB" dirty="0" smtClean="0"/>
              <a:t>Page </a:t>
            </a:r>
            <a:fld id="{6DF3A49F-5298-4C69-AB13-06894521BD79}" type="slidenum">
              <a:rPr lang="en-GB" smtClean="0"/>
              <a:pPr/>
              <a:t>24</a:t>
            </a:fld>
            <a:endParaRPr lang="en-GB" dirty="0"/>
          </a:p>
        </p:txBody>
      </p:sp>
      <p:sp>
        <p:nvSpPr>
          <p:cNvPr id="8" name="Slide Image Placeholder 7"/>
          <p:cNvSpPr>
            <a:spLocks noGrp="1" noRot="1" noChangeAspect="1"/>
          </p:cNvSpPr>
          <p:nvPr>
            <p:ph type="sldImg"/>
          </p:nvPr>
        </p:nvSpPr>
        <p:spPr>
          <a:xfrm>
            <a:off x="720725" y="428625"/>
            <a:ext cx="5400675" cy="4049713"/>
          </a:xfrm>
        </p:spPr>
      </p:sp>
      <p:sp>
        <p:nvSpPr>
          <p:cNvPr id="9" name="Notes Placeholder 8"/>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16650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Rectangle 3"/>
          <p:cNvSpPr>
            <a:spLocks noGrp="1" noChangeArrowheads="1"/>
          </p:cNvSpPr>
          <p:nvPr>
            <p:ph type="body" idx="1"/>
          </p:nvPr>
        </p:nvSpPr>
        <p:spPr/>
        <p:txBody>
          <a:bodyPr/>
          <a:lstStyle/>
          <a:p>
            <a:r>
              <a:rPr lang="en-GB" dirty="0"/>
              <a:t>Dynamic analysis tools find defects that are evident only when software is executing, such as </a:t>
            </a:r>
            <a:r>
              <a:rPr lang="en-GB" dirty="0" smtClean="0"/>
              <a:t>time dependencies </a:t>
            </a:r>
            <a:r>
              <a:rPr lang="en-GB" dirty="0"/>
              <a:t>or memory leaks. They are typically used in component and component </a:t>
            </a:r>
            <a:r>
              <a:rPr lang="en-GB" dirty="0" smtClean="0"/>
              <a:t>integration testing</a:t>
            </a:r>
            <a:r>
              <a:rPr lang="en-GB" dirty="0"/>
              <a:t>, and when testing middleware</a:t>
            </a:r>
            <a:r>
              <a:rPr lang="en-GB" dirty="0" smtClean="0"/>
              <a:t>.</a:t>
            </a:r>
          </a:p>
          <a:p>
            <a:r>
              <a:rPr lang="en-US" dirty="0" smtClean="0"/>
              <a:t>This category </a:t>
            </a:r>
            <a:r>
              <a:rPr lang="en-GB" dirty="0" smtClean="0"/>
              <a:t>analyses</a:t>
            </a:r>
            <a:r>
              <a:rPr lang="en-US" dirty="0" smtClean="0"/>
              <a:t> the system during execution and examines aspects such as performance and memory usage, particularly memory leakage in C++ programs.  Nu-Mega’s Boundchecker (for C++/Windows) and Sentinel (for C++/Unix) are best sellers providing the latter aspect. </a:t>
            </a:r>
          </a:p>
          <a:p>
            <a:r>
              <a:rPr lang="en-US" dirty="0" smtClean="0"/>
              <a:t>A typical situation is where the memory on a workstation continuously declines leading ultimately to an untidy application failure.</a:t>
            </a:r>
          </a:p>
          <a:p>
            <a:r>
              <a:rPr lang="en-US" dirty="0" smtClean="0"/>
              <a:t>Middleware: Application Software that connects software components. It sits in the middle between application software that may  be working on different operating systems</a:t>
            </a:r>
            <a:r>
              <a:rPr lang="en-US" dirty="0" smtClean="0"/>
              <a:t>.</a:t>
            </a:r>
          </a:p>
          <a:p>
            <a:endParaRPr lang="en-US" dirty="0" smtClean="0"/>
          </a:p>
          <a:p>
            <a:r>
              <a:rPr lang="en-US" dirty="0" smtClean="0"/>
              <a:t>Memory leak – memory is heap/stack</a:t>
            </a:r>
          </a:p>
          <a:p>
            <a:endParaRPr lang="en-US" dirty="0" smtClean="0"/>
          </a:p>
          <a:p>
            <a:r>
              <a:rPr lang="en-US" dirty="0" smtClean="0"/>
              <a:t>Garbage collection</a:t>
            </a:r>
            <a:r>
              <a:rPr lang="en-US" baseline="0" dirty="0" smtClean="0"/>
              <a:t> – for example in Java</a:t>
            </a:r>
          </a:p>
          <a:p>
            <a:r>
              <a:rPr lang="en-US" baseline="0" dirty="0" smtClean="0"/>
              <a:t>When there is no reference to an object</a:t>
            </a:r>
          </a:p>
          <a:p>
            <a:endParaRPr lang="en-US" dirty="0" smtClean="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25</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3060273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Rectangle 3"/>
          <p:cNvSpPr>
            <a:spLocks noGrp="1" noChangeArrowheads="1"/>
          </p:cNvSpPr>
          <p:nvPr>
            <p:ph type="body" idx="1"/>
          </p:nvPr>
        </p:nvSpPr>
        <p:spPr/>
        <p:txBody>
          <a:bodyPr/>
          <a:lstStyle/>
          <a:p>
            <a:r>
              <a:rPr lang="en-GB" dirty="0"/>
              <a:t>Performance testing tools monitor and report on how a system behaves under a variety of </a:t>
            </a:r>
            <a:r>
              <a:rPr lang="en-GB" dirty="0" smtClean="0"/>
              <a:t>simulated usage </a:t>
            </a:r>
            <a:r>
              <a:rPr lang="en-GB" dirty="0"/>
              <a:t>conditions in terms of number of concurrent users, their ramp-up pattern, frequency </a:t>
            </a:r>
            <a:r>
              <a:rPr lang="en-GB" dirty="0" smtClean="0"/>
              <a:t>and relative </a:t>
            </a:r>
            <a:r>
              <a:rPr lang="en-GB" dirty="0"/>
              <a:t>percentage of transactions. The simulation of load is achieved by means of creating </a:t>
            </a:r>
            <a:r>
              <a:rPr lang="en-GB" dirty="0" smtClean="0"/>
              <a:t>virtual users </a:t>
            </a:r>
            <a:r>
              <a:rPr lang="en-GB" dirty="0"/>
              <a:t>carrying out a selected set of transactions, spread across various test machines </a:t>
            </a:r>
            <a:r>
              <a:rPr lang="en-GB" dirty="0" smtClean="0"/>
              <a:t>commonly known </a:t>
            </a:r>
            <a:r>
              <a:rPr lang="en-GB" dirty="0"/>
              <a:t>as load generators.</a:t>
            </a:r>
            <a:endParaRPr lang="en-GB" dirty="0" smtClean="0"/>
          </a:p>
          <a:p>
            <a:r>
              <a:rPr lang="en-GB" dirty="0" smtClean="0"/>
              <a:t>The purpose of performance testing is to show that the system has the capacity to handle large numbers of processing transactions during peak periods and during normal periods to comply with any Service Level Agreement on response times. Load generation is done either by driving the application using its user interface or by test drivers, which simulate the load generated by the application on the architecture. Records of the numbers of transactions executed are logged. Driving the application using its user interface, response time measurements are taken for selected transactions and these are logged. Performance testing tools normally provide reports based on test logs, and graphs of load against response times.</a:t>
            </a:r>
          </a:p>
          <a:p>
            <a:r>
              <a:rPr lang="en-GB" dirty="0" smtClean="0"/>
              <a:t>Larger companies have specialist performance test teams who know how to set things up and get the best out of tools like </a:t>
            </a:r>
            <a:r>
              <a:rPr lang="en-GB" dirty="0" err="1" smtClean="0"/>
              <a:t>LoadRunner</a:t>
            </a:r>
            <a:r>
              <a:rPr lang="en-GB" dirty="0" smtClean="0"/>
              <a:t>.</a:t>
            </a:r>
          </a:p>
          <a:p>
            <a:endParaRPr lang="en-GB" dirty="0" smtClean="0"/>
          </a:p>
          <a:p>
            <a:r>
              <a:rPr lang="en-GB" dirty="0" smtClean="0"/>
              <a:t>Typically take days</a:t>
            </a:r>
            <a:endParaRPr lang="en-GB" dirty="0" smtClean="0"/>
          </a:p>
          <a:p>
            <a:endParaRPr lang="en-GB" dirty="0" smtClean="0"/>
          </a:p>
          <a:p>
            <a:endParaRPr lang="en-GB" dirty="0" smtClean="0"/>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26</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1954006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Rectangle 3"/>
          <p:cNvSpPr>
            <a:spLocks noGrp="1" noChangeArrowheads="1"/>
          </p:cNvSpPr>
          <p:nvPr>
            <p:ph type="body" idx="1"/>
          </p:nvPr>
        </p:nvSpPr>
        <p:spPr/>
        <p:txBody>
          <a:bodyPr/>
          <a:lstStyle/>
          <a:p>
            <a:r>
              <a:rPr lang="en-GB" dirty="0"/>
              <a:t>Monitoring tools continuously analyze, verify and report on usage of specific system resources, </a:t>
            </a:r>
            <a:r>
              <a:rPr lang="en-GB" dirty="0" smtClean="0"/>
              <a:t>and give </a:t>
            </a:r>
            <a:r>
              <a:rPr lang="en-GB" dirty="0"/>
              <a:t>warnings of possible service problems.</a:t>
            </a:r>
            <a:endParaRPr lang="en-GB" dirty="0" smtClean="0"/>
          </a:p>
          <a:p>
            <a:r>
              <a:rPr lang="en-GB" dirty="0"/>
              <a:t>These are really part of Systems Management tools rather than being specialised tester tools, but can be used during dynamic testing to highlight system resource issues which might have an impact on availability, performance or other SLAs</a:t>
            </a:r>
            <a:r>
              <a:rPr lang="en-GB" dirty="0" smtClean="0"/>
              <a:t>.</a:t>
            </a:r>
          </a:p>
          <a:p>
            <a:endParaRPr lang="en-GB" dirty="0" smtClean="0"/>
          </a:p>
          <a:p>
            <a:r>
              <a:rPr lang="en-GB" dirty="0" smtClean="0"/>
              <a:t>Suggest possible problems</a:t>
            </a:r>
            <a:endParaRPr lang="en-GB" dirty="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27</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2530192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3"/>
          <p:cNvSpPr>
            <a:spLocks noGrp="1" noChangeArrowheads="1"/>
          </p:cNvSpPr>
          <p:nvPr>
            <p:ph type="body" idx="1"/>
          </p:nvPr>
        </p:nvSpPr>
        <p:spPr/>
        <p:txBody>
          <a:bodyPr/>
          <a:lstStyle/>
          <a:p>
            <a:r>
              <a:rPr lang="en-GB" dirty="0" smtClean="0"/>
              <a:t>Data is at the centre of some projects such as data conversion/migration projects and applications like data warehouses and its attributes can vary in terms of criticality and volume. In such contexts, tools need to be employed for data quality assessment to review and verify the data conversion and migration rules to ensure that the processed data is correct, complete and complies to a pre-define context-specific standard.</a:t>
            </a:r>
          </a:p>
          <a:p>
            <a:r>
              <a:rPr lang="en-GB" dirty="0" smtClean="0"/>
              <a:t>Other testing tools exist for usability testing.</a:t>
            </a:r>
            <a:endParaRPr lang="en-GB" dirty="0"/>
          </a:p>
          <a:p>
            <a:endParaRPr lang="en-GB" dirty="0" smtClean="0"/>
          </a:p>
          <a:p>
            <a:r>
              <a:rPr lang="en-GB" dirty="0" smtClean="0"/>
              <a:t>Different then data comparison</a:t>
            </a:r>
            <a:r>
              <a:rPr lang="en-GB" baseline="0" dirty="0" smtClean="0"/>
              <a:t> tools</a:t>
            </a:r>
          </a:p>
          <a:p>
            <a:endParaRPr lang="en-GB" baseline="0" dirty="0" smtClean="0"/>
          </a:p>
          <a:p>
            <a:r>
              <a:rPr lang="en-GB" baseline="0" dirty="0" smtClean="0"/>
              <a:t>A lot more capability</a:t>
            </a:r>
          </a:p>
          <a:p>
            <a:r>
              <a:rPr lang="en-GB" baseline="0" dirty="0" smtClean="0"/>
              <a:t>That the outcome is what it should be </a:t>
            </a:r>
          </a:p>
          <a:p>
            <a:endParaRPr lang="en-GB" baseline="0" dirty="0" smtClean="0"/>
          </a:p>
          <a:p>
            <a:r>
              <a:rPr lang="en-GB" baseline="0" dirty="0" smtClean="0"/>
              <a:t>Data comparison is the same on each side – pass or fail</a:t>
            </a:r>
          </a:p>
          <a:p>
            <a:endParaRPr lang="en-GB" baseline="0" dirty="0" smtClean="0"/>
          </a:p>
          <a:p>
            <a:r>
              <a:rPr lang="en-GB" baseline="0" dirty="0" smtClean="0"/>
              <a:t>Data quality tools will check that if the data is changed that it is in the correct format on the other side</a:t>
            </a:r>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28</a:t>
            </a:fld>
            <a:endParaRPr lang="en-GB" dirty="0"/>
          </a:p>
        </p:txBody>
      </p:sp>
      <p:sp>
        <p:nvSpPr>
          <p:cNvPr id="9" name="Slide Image Placeholder 8"/>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2072808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4" name="Rectangle 3"/>
          <p:cNvSpPr>
            <a:spLocks noGrp="1" noChangeArrowheads="1"/>
          </p:cNvSpPr>
          <p:nvPr>
            <p:ph type="body" idx="1"/>
          </p:nvPr>
        </p:nvSpPr>
        <p:spPr/>
        <p:txBody>
          <a:bodyPr/>
          <a:lstStyle/>
          <a:p>
            <a:r>
              <a:rPr lang="en-GB" dirty="0" smtClean="0"/>
              <a:t>Talk through</a:t>
            </a:r>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29</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294756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3"/>
          <p:cNvSpPr>
            <a:spLocks noGrp="1" noChangeArrowheads="1"/>
          </p:cNvSpPr>
          <p:nvPr>
            <p:ph type="body" idx="1"/>
          </p:nvPr>
        </p:nvSpPr>
        <p:spPr/>
        <p:txBody>
          <a:bodyPr/>
          <a:lstStyle/>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3</a:t>
            </a:fld>
            <a:endParaRPr lang="en-GB" dirty="0"/>
          </a:p>
        </p:txBody>
      </p:sp>
      <p:sp>
        <p:nvSpPr>
          <p:cNvPr id="9" name="Slide Image Placeholder 8"/>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3187594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Assign one team to benefits, the other to risks. If short of time, just do it on a flipchart with delegates shouting suggestions. Answers should include:</a:t>
            </a:r>
          </a:p>
          <a:p>
            <a:endParaRPr lang="en-GB" dirty="0" smtClean="0"/>
          </a:p>
          <a:p>
            <a:r>
              <a:rPr lang="en-GB" u="sng" dirty="0" smtClean="0"/>
              <a:t>Potential benefits of using tools include</a:t>
            </a:r>
            <a:r>
              <a:rPr lang="en-GB" dirty="0" smtClean="0"/>
              <a:t>:</a:t>
            </a:r>
          </a:p>
          <a:p>
            <a:pPr marL="171450" indent="-171450">
              <a:buFont typeface="Arial" pitchFamily="34" charset="0"/>
              <a:buChar char="•"/>
            </a:pPr>
            <a:r>
              <a:rPr lang="en-GB" dirty="0" smtClean="0"/>
              <a:t>Repetitive work is reduced </a:t>
            </a:r>
          </a:p>
          <a:p>
            <a:pPr marL="171450" indent="-171450">
              <a:buFont typeface="Arial" pitchFamily="34" charset="0"/>
              <a:buChar char="•"/>
            </a:pPr>
            <a:r>
              <a:rPr lang="en-GB" dirty="0" smtClean="0"/>
              <a:t>Greater consistency and repeatability </a:t>
            </a:r>
          </a:p>
          <a:p>
            <a:pPr marL="171450" indent="-171450">
              <a:buFont typeface="Arial" pitchFamily="34" charset="0"/>
              <a:buChar char="•"/>
            </a:pPr>
            <a:r>
              <a:rPr lang="en-GB" dirty="0" smtClean="0"/>
              <a:t>Objective assessment </a:t>
            </a:r>
          </a:p>
          <a:p>
            <a:pPr marL="171450" indent="-171450">
              <a:buFont typeface="Arial" pitchFamily="34" charset="0"/>
              <a:buChar char="•"/>
            </a:pPr>
            <a:r>
              <a:rPr lang="en-GB" dirty="0" smtClean="0"/>
              <a:t>Ease of access to information about tests or testing </a:t>
            </a:r>
          </a:p>
          <a:p>
            <a:r>
              <a:rPr lang="en-GB" u="sng" dirty="0" smtClean="0"/>
              <a:t>Risks of using tools include</a:t>
            </a:r>
            <a:r>
              <a:rPr lang="en-GB" dirty="0" smtClean="0"/>
              <a:t>:</a:t>
            </a:r>
          </a:p>
          <a:p>
            <a:pPr marL="171450" indent="-171450">
              <a:buFont typeface="Arial" pitchFamily="34" charset="0"/>
              <a:buChar char="•"/>
            </a:pPr>
            <a:r>
              <a:rPr lang="en-GB" dirty="0" smtClean="0"/>
              <a:t>Unrealistic expectations for the tool</a:t>
            </a:r>
          </a:p>
          <a:p>
            <a:pPr marL="171450" indent="-171450">
              <a:buFont typeface="Arial" pitchFamily="34" charset="0"/>
              <a:buChar char="•"/>
            </a:pPr>
            <a:r>
              <a:rPr lang="en-GB" dirty="0" smtClean="0"/>
              <a:t>Underestimating the time, cost and effort for the initial introduction of a tool </a:t>
            </a:r>
          </a:p>
          <a:p>
            <a:pPr marL="171450" indent="-171450">
              <a:buFont typeface="Arial" pitchFamily="34" charset="0"/>
              <a:buChar char="•"/>
            </a:pPr>
            <a:r>
              <a:rPr lang="en-GB" dirty="0" smtClean="0"/>
              <a:t>Underestimating the time and effort needed to achieve significant and continuing benefits </a:t>
            </a:r>
          </a:p>
          <a:p>
            <a:pPr marL="171450" indent="-171450">
              <a:buFont typeface="Arial" pitchFamily="34" charset="0"/>
              <a:buChar char="•"/>
            </a:pPr>
            <a:r>
              <a:rPr lang="en-GB" dirty="0" smtClean="0"/>
              <a:t>Underestimating the effort required to maintain the test assets generated by the tool.</a:t>
            </a:r>
          </a:p>
          <a:p>
            <a:pPr marL="171450" indent="-171450">
              <a:buFont typeface="Arial" pitchFamily="34" charset="0"/>
              <a:buChar char="•"/>
            </a:pPr>
            <a:r>
              <a:rPr lang="en-GB" dirty="0" smtClean="0"/>
              <a:t>Over-reliance on the tool</a:t>
            </a:r>
          </a:p>
          <a:p>
            <a:endParaRPr lang="en-GB" dirty="0" smtClean="0"/>
          </a:p>
          <a:p>
            <a:endParaRPr lang="en-GB" dirty="0"/>
          </a:p>
        </p:txBody>
      </p:sp>
      <p:sp>
        <p:nvSpPr>
          <p:cNvPr id="10" name="Slide Number Placeholder 9"/>
          <p:cNvSpPr>
            <a:spLocks noGrp="1"/>
          </p:cNvSpPr>
          <p:nvPr>
            <p:ph type="sldNum" sz="quarter" idx="10"/>
          </p:nvPr>
        </p:nvSpPr>
        <p:spPr/>
        <p:txBody>
          <a:bodyPr/>
          <a:lstStyle/>
          <a:p>
            <a:r>
              <a:rPr lang="en-GB" dirty="0" smtClean="0"/>
              <a:t>Page </a:t>
            </a:r>
            <a:fld id="{85AAB474-CABD-470D-92A4-0CFABD39946B}" type="slidenum">
              <a:rPr lang="en-GB" smtClean="0"/>
              <a:pPr/>
              <a:t>30</a:t>
            </a:fld>
            <a:endParaRPr lang="en-GB" dirty="0"/>
          </a:p>
        </p:txBody>
      </p:sp>
      <p:sp>
        <p:nvSpPr>
          <p:cNvPr id="5" name="Slide Image Placeholder 4"/>
          <p:cNvSpPr>
            <a:spLocks noGrp="1" noRot="1" noChangeAspect="1"/>
          </p:cNvSpPr>
          <p:nvPr>
            <p:ph type="sldImg"/>
          </p:nvPr>
        </p:nvSpPr>
        <p:spPr>
          <a:xfrm>
            <a:off x="720725" y="428625"/>
            <a:ext cx="5399088" cy="4049713"/>
          </a:xfrm>
        </p:spPr>
      </p:sp>
    </p:spTree>
    <p:extLst>
      <p:ext uri="{BB962C8B-B14F-4D97-AF65-F5344CB8AC3E}">
        <p14:creationId xmlns:p14="http://schemas.microsoft.com/office/powerpoint/2010/main" val="1676609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type="body" idx="1"/>
          </p:nvPr>
        </p:nvSpPr>
        <p:spPr/>
        <p:txBody>
          <a:bodyPr/>
          <a:lstStyle/>
          <a:p>
            <a:r>
              <a:rPr lang="en-GB" dirty="0" smtClean="0"/>
              <a:t>Simply purchasing or leasing a tool does not guarantee success with that tool. Each type of tool may require additional effort to achieve real and lasting benefits. There are potential benefits and  opportunities with the use of tools in testing, but there are also risks.</a:t>
            </a:r>
          </a:p>
          <a:p>
            <a:r>
              <a:rPr lang="en-GB" dirty="0" smtClean="0"/>
              <a:t>Potential benefits of using tools include:</a:t>
            </a:r>
          </a:p>
          <a:p>
            <a:pPr marL="171450" indent="-171450">
              <a:buFont typeface="Arial" pitchFamily="34" charset="0"/>
              <a:buChar char="•"/>
            </a:pPr>
            <a:r>
              <a:rPr lang="en-GB" dirty="0" smtClean="0"/>
              <a:t>Repetitive work is reduced (e.g. running regression tests, re-entering the same test data, and checking against coding standards).</a:t>
            </a:r>
          </a:p>
          <a:p>
            <a:pPr marL="171450" indent="-171450">
              <a:buFont typeface="Arial" pitchFamily="34" charset="0"/>
              <a:buChar char="•"/>
            </a:pPr>
            <a:r>
              <a:rPr lang="en-GB" dirty="0" smtClean="0"/>
              <a:t>Greater consistency and repeatability (e.g. tests executed by a tool, and tests derived from requirements).</a:t>
            </a:r>
          </a:p>
          <a:p>
            <a:pPr marL="171450" indent="-171450">
              <a:buFont typeface="Arial" pitchFamily="34" charset="0"/>
              <a:buChar char="•"/>
            </a:pPr>
            <a:r>
              <a:rPr lang="en-GB" dirty="0" smtClean="0"/>
              <a:t>Objective assessment (e.g. static measures, coverage and system behaviour).</a:t>
            </a:r>
          </a:p>
          <a:p>
            <a:pPr marL="171450" indent="-171450">
              <a:buFont typeface="Arial" pitchFamily="34" charset="0"/>
              <a:buChar char="•"/>
            </a:pPr>
            <a:r>
              <a:rPr lang="en-GB" dirty="0" smtClean="0"/>
              <a:t>Ease of access to information about tests or testing (e.g. statistics and graphs about test progress, incident rates and performance).</a:t>
            </a:r>
            <a:endParaRPr lang="en-GB" dirty="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31</a:t>
            </a:fld>
            <a:endParaRPr lang="en-GB" dirty="0"/>
          </a:p>
        </p:txBody>
      </p:sp>
      <p:sp>
        <p:nvSpPr>
          <p:cNvPr id="8" name="Slide Image Placeholder 7"/>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24601511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type="body" idx="1"/>
          </p:nvPr>
        </p:nvSpPr>
        <p:spPr/>
        <p:txBody>
          <a:bodyPr/>
          <a:lstStyle/>
          <a:p>
            <a:r>
              <a:rPr lang="en-GB" dirty="0"/>
              <a:t>Risks of using tools include:</a:t>
            </a:r>
          </a:p>
          <a:p>
            <a:pPr marL="171450" indent="-171450">
              <a:buFont typeface="Arial" pitchFamily="34" charset="0"/>
              <a:buChar char="•"/>
            </a:pPr>
            <a:r>
              <a:rPr lang="en-GB" dirty="0" smtClean="0"/>
              <a:t>Unrealistic </a:t>
            </a:r>
            <a:r>
              <a:rPr lang="en-GB" dirty="0"/>
              <a:t>expectations for the tool (including functionality and ease of use)</a:t>
            </a:r>
          </a:p>
          <a:p>
            <a:pPr marL="171450" indent="-171450">
              <a:buFont typeface="Arial" pitchFamily="34" charset="0"/>
              <a:buChar char="•"/>
            </a:pPr>
            <a:r>
              <a:rPr lang="en-GB" dirty="0" smtClean="0"/>
              <a:t>Underestimating </a:t>
            </a:r>
            <a:r>
              <a:rPr lang="en-GB" dirty="0"/>
              <a:t>the time, cost and effort for the initial introduction of a tool </a:t>
            </a:r>
            <a:r>
              <a:rPr lang="en-GB" dirty="0" smtClean="0"/>
              <a:t>(including training and </a:t>
            </a:r>
            <a:r>
              <a:rPr lang="en-GB" dirty="0"/>
              <a:t>external expertise)</a:t>
            </a:r>
          </a:p>
          <a:p>
            <a:pPr marL="171450" indent="-171450">
              <a:buFont typeface="Arial" pitchFamily="34" charset="0"/>
              <a:buChar char="•"/>
            </a:pPr>
            <a:r>
              <a:rPr lang="en-GB" dirty="0" smtClean="0"/>
              <a:t>Underestimating </a:t>
            </a:r>
            <a:r>
              <a:rPr lang="en-GB" dirty="0"/>
              <a:t>the time and effort needed to achieve significant and continuing benefits </a:t>
            </a:r>
            <a:r>
              <a:rPr lang="en-GB" dirty="0" smtClean="0"/>
              <a:t>from the </a:t>
            </a:r>
            <a:r>
              <a:rPr lang="en-GB" dirty="0"/>
              <a:t>tool (including the need for changes in the testing process and continuous improvement </a:t>
            </a:r>
            <a:r>
              <a:rPr lang="en-GB" dirty="0" smtClean="0"/>
              <a:t>of the </a:t>
            </a:r>
            <a:r>
              <a:rPr lang="en-GB" dirty="0"/>
              <a:t>way the tool is used)</a:t>
            </a:r>
          </a:p>
          <a:p>
            <a:pPr marL="171450" indent="-171450">
              <a:buFont typeface="Arial" pitchFamily="34" charset="0"/>
              <a:buChar char="•"/>
            </a:pPr>
            <a:r>
              <a:rPr lang="en-GB" dirty="0" smtClean="0"/>
              <a:t>Underestimating </a:t>
            </a:r>
            <a:r>
              <a:rPr lang="en-GB" dirty="0"/>
              <a:t>the effort required to maintain the test assets generated by the tool</a:t>
            </a:r>
          </a:p>
          <a:p>
            <a:pPr marL="171450" indent="-171450">
              <a:buFont typeface="Arial" pitchFamily="34" charset="0"/>
              <a:buChar char="•"/>
            </a:pPr>
            <a:r>
              <a:rPr lang="en-GB" dirty="0" smtClean="0"/>
              <a:t>Over-reliance </a:t>
            </a:r>
            <a:r>
              <a:rPr lang="en-GB" dirty="0"/>
              <a:t>on the tool (replacement for test design or use of automated testing </a:t>
            </a:r>
            <a:r>
              <a:rPr lang="en-GB" dirty="0" smtClean="0"/>
              <a:t>where manual </a:t>
            </a:r>
            <a:r>
              <a:rPr lang="en-GB" dirty="0"/>
              <a:t>testing would be better)</a:t>
            </a:r>
          </a:p>
          <a:p>
            <a:pPr marL="171450" indent="-171450">
              <a:buFont typeface="Arial" pitchFamily="34" charset="0"/>
              <a:buChar char="•"/>
            </a:pPr>
            <a:r>
              <a:rPr lang="en-GB" dirty="0" smtClean="0"/>
              <a:t>Neglecting </a:t>
            </a:r>
            <a:r>
              <a:rPr lang="en-GB" dirty="0"/>
              <a:t>version control of test assets within the tool</a:t>
            </a:r>
          </a:p>
          <a:p>
            <a:pPr marL="171450" indent="-171450">
              <a:buFont typeface="Arial" pitchFamily="34" charset="0"/>
              <a:buChar char="•"/>
            </a:pPr>
            <a:r>
              <a:rPr lang="en-GB" dirty="0" smtClean="0"/>
              <a:t>Neglecting </a:t>
            </a:r>
            <a:r>
              <a:rPr lang="en-GB" dirty="0"/>
              <a:t>relationships and interoperability issues between critical tools, such as </a:t>
            </a:r>
            <a:r>
              <a:rPr lang="en-GB" dirty="0" smtClean="0"/>
              <a:t>requirements management </a:t>
            </a:r>
            <a:r>
              <a:rPr lang="en-GB" dirty="0"/>
              <a:t>tools, version control tools, incident management tools, defect tracking tools </a:t>
            </a:r>
            <a:r>
              <a:rPr lang="en-GB" dirty="0" smtClean="0"/>
              <a:t>and tools </a:t>
            </a:r>
            <a:r>
              <a:rPr lang="en-GB" dirty="0"/>
              <a:t>from multiple vendors</a:t>
            </a:r>
          </a:p>
          <a:p>
            <a:pPr marL="171450" indent="-171450">
              <a:buFont typeface="Arial" pitchFamily="34" charset="0"/>
              <a:buChar char="•"/>
            </a:pPr>
            <a:r>
              <a:rPr lang="en-GB" dirty="0" smtClean="0"/>
              <a:t>Risk </a:t>
            </a:r>
            <a:r>
              <a:rPr lang="en-GB" dirty="0"/>
              <a:t>of tool vendor going out of business, retiring the tool, or selling the tool to a </a:t>
            </a:r>
            <a:r>
              <a:rPr lang="en-GB" dirty="0" smtClean="0"/>
              <a:t>different vendor</a:t>
            </a:r>
            <a:endParaRPr lang="en-GB" dirty="0"/>
          </a:p>
          <a:p>
            <a:pPr marL="171450" indent="-171450">
              <a:buFont typeface="Arial" pitchFamily="34" charset="0"/>
              <a:buChar char="•"/>
            </a:pPr>
            <a:r>
              <a:rPr lang="en-GB" dirty="0" smtClean="0"/>
              <a:t>Poor </a:t>
            </a:r>
            <a:r>
              <a:rPr lang="en-GB" dirty="0"/>
              <a:t>response from vendor for support, upgrades, and defect fixes</a:t>
            </a:r>
          </a:p>
          <a:p>
            <a:pPr marL="171450" indent="-171450">
              <a:buFont typeface="Arial" pitchFamily="34" charset="0"/>
              <a:buChar char="•"/>
            </a:pPr>
            <a:r>
              <a:rPr lang="en-GB" dirty="0" smtClean="0"/>
              <a:t>Risk </a:t>
            </a:r>
            <a:r>
              <a:rPr lang="en-GB" dirty="0"/>
              <a:t>of suspension of open-source / free tool project</a:t>
            </a:r>
          </a:p>
          <a:p>
            <a:pPr marL="171450" indent="-171450">
              <a:buFont typeface="Arial" pitchFamily="34" charset="0"/>
              <a:buChar char="•"/>
            </a:pPr>
            <a:r>
              <a:rPr lang="en-GB" dirty="0" smtClean="0"/>
              <a:t>Unforeseen</a:t>
            </a:r>
            <a:r>
              <a:rPr lang="en-GB" dirty="0"/>
              <a:t>, such as the inability to support a new platform</a:t>
            </a:r>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32</a:t>
            </a:fld>
            <a:endParaRPr lang="en-GB" dirty="0"/>
          </a:p>
        </p:txBody>
      </p:sp>
      <p:sp>
        <p:nvSpPr>
          <p:cNvPr id="8" name="Slide Image Placeholder 7"/>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3111450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Rectangle 3"/>
          <p:cNvSpPr>
            <a:spLocks noGrp="1" noChangeArrowheads="1"/>
          </p:cNvSpPr>
          <p:nvPr>
            <p:ph type="body" idx="1"/>
          </p:nvPr>
        </p:nvSpPr>
        <p:spPr/>
        <p:txBody>
          <a:bodyPr/>
          <a:lstStyle/>
          <a:p>
            <a:r>
              <a:rPr lang="en-GB" dirty="0" smtClean="0"/>
              <a:t>Simple capture-replay yields scripts that contain built-in data, so creating a maintenance problem, generic scripts with the data separated are best. As a further step, even the actions can be separated so giving a much more flexible set of potential tests. Even so, specialist staff may be needed to edit the scripts, often in a C or VB type language. As changes are made to software and requirements, there is still a lot of maintenance, even with the decoupled scripts.</a:t>
            </a:r>
          </a:p>
          <a:p>
            <a:r>
              <a:rPr lang="en-GB" dirty="0" smtClean="0"/>
              <a:t>A data-driven testing approach separates out the test inputs (the data), usually into a spreadsheet, and uses a more generic test script that can read the input data and execute the same test script with different data. Testers who are not familiar with the scripting language can then create the test data for these predefined scripts.</a:t>
            </a:r>
          </a:p>
          <a:p>
            <a:r>
              <a:rPr lang="en-GB" dirty="0" smtClean="0"/>
              <a:t>There are other techniques employed in data-driven techniques, where instead of hard-coded data combinations placed in a spreadsheet, data is generated using algorithms based on configurable parameters at run time and supplied to the application. For example, a tool may use an algorithm, which generates a random user-ID, and for repeatability in pattern, a seed is employed for controlling randomness.</a:t>
            </a:r>
          </a:p>
          <a:p>
            <a:r>
              <a:rPr lang="en-GB" dirty="0" smtClean="0"/>
              <a:t>In a keyword-driven testing approach, the spreadsheet contains keywords describing the actions to be taken (also called action words), and test data. Testers (even if they are not familiar with the scripting language) can then define tests using the keywords, which can be tailored to the application being tested.</a:t>
            </a:r>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33</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3871896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Rectangle 3"/>
          <p:cNvSpPr>
            <a:spLocks noGrp="1" noChangeArrowheads="1"/>
          </p:cNvSpPr>
          <p:nvPr>
            <p:ph type="body" idx="1"/>
          </p:nvPr>
        </p:nvSpPr>
        <p:spPr/>
        <p:txBody>
          <a:bodyPr/>
          <a:lstStyle/>
          <a:p>
            <a:r>
              <a:rPr lang="en-GB" b="1" u="sng" dirty="0" smtClean="0"/>
              <a:t>Static Analysis Tools</a:t>
            </a:r>
          </a:p>
          <a:p>
            <a:r>
              <a:rPr lang="en-GB" dirty="0" smtClean="0"/>
              <a:t>Static analysis tools applied to source code can enforce coding standards, but if applied to existing code may generate a large quantity of messages. Warning messages do not stop the code from being translated into an executable program, but ideally should be addressed so that maintenance of the code is easier in the future. A gradual implementation of the analysis tool with initial filters to exclude some messages is an effective approach.</a:t>
            </a:r>
          </a:p>
          <a:p>
            <a:endParaRPr lang="en-GB" dirty="0" smtClean="0"/>
          </a:p>
          <a:p>
            <a:r>
              <a:rPr lang="en-GB" b="1" u="sng" dirty="0" smtClean="0"/>
              <a:t>Test Management Tools</a:t>
            </a:r>
          </a:p>
          <a:p>
            <a:r>
              <a:rPr lang="en-GB" dirty="0" smtClean="0"/>
              <a:t>Test management tools need to interface with other tools or spreadsheets in order to produce useful information in a format that fits the needs of the organization.</a:t>
            </a:r>
          </a:p>
          <a:p>
            <a:endParaRPr lang="en-GB" dirty="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34</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3386496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3"/>
          <p:cNvSpPr>
            <a:spLocks noGrp="1" noChangeArrowheads="1"/>
          </p:cNvSpPr>
          <p:nvPr>
            <p:ph type="body" idx="1"/>
          </p:nvPr>
        </p:nvSpPr>
        <p:spPr/>
        <p:txBody>
          <a:bodyPr/>
          <a:lstStyle/>
          <a:p>
            <a:r>
              <a:rPr lang="en-GB" dirty="0" smtClean="0"/>
              <a:t>Talk through</a:t>
            </a:r>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35</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3553608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3" name="Rectangle 5"/>
          <p:cNvSpPr>
            <a:spLocks noGrp="1" noChangeArrowheads="1"/>
          </p:cNvSpPr>
          <p:nvPr>
            <p:ph type="body" idx="1"/>
          </p:nvPr>
        </p:nvSpPr>
        <p:spPr/>
        <p:txBody>
          <a:bodyPr/>
          <a:lstStyle/>
          <a:p>
            <a:r>
              <a:rPr lang="en-GB" dirty="0"/>
              <a:t>The main considerations in selecting a tool for an organization include:</a:t>
            </a:r>
          </a:p>
          <a:p>
            <a:pPr marL="171450" indent="-171450">
              <a:buFont typeface="Arial" pitchFamily="34" charset="0"/>
              <a:buChar char="•"/>
            </a:pPr>
            <a:r>
              <a:rPr lang="en-GB" dirty="0" smtClean="0"/>
              <a:t>Assessment </a:t>
            </a:r>
            <a:r>
              <a:rPr lang="en-GB" dirty="0"/>
              <a:t>of organizational maturity, strengths and weaknesses and identification </a:t>
            </a:r>
            <a:r>
              <a:rPr lang="en-GB" dirty="0" smtClean="0"/>
              <a:t>of opportunities </a:t>
            </a:r>
            <a:r>
              <a:rPr lang="en-GB" dirty="0"/>
              <a:t>for an improved test process supported by tools</a:t>
            </a:r>
          </a:p>
          <a:p>
            <a:pPr marL="171450" indent="-171450">
              <a:buFont typeface="Arial" pitchFamily="34" charset="0"/>
              <a:buChar char="•"/>
            </a:pPr>
            <a:r>
              <a:rPr lang="en-GB" dirty="0" smtClean="0"/>
              <a:t>Evaluation </a:t>
            </a:r>
            <a:r>
              <a:rPr lang="en-GB" dirty="0"/>
              <a:t>against clear requirements and objective criteria</a:t>
            </a:r>
          </a:p>
          <a:p>
            <a:pPr marL="171450" indent="-171450">
              <a:buFont typeface="Arial" pitchFamily="34" charset="0"/>
              <a:buChar char="•"/>
            </a:pPr>
            <a:r>
              <a:rPr lang="en-GB" dirty="0" smtClean="0"/>
              <a:t>A </a:t>
            </a:r>
            <a:r>
              <a:rPr lang="en-GB" dirty="0"/>
              <a:t>proof-of-concept, by using a test tool during the evaluation phase to establish whether </a:t>
            </a:r>
            <a:r>
              <a:rPr lang="en-GB" dirty="0" smtClean="0"/>
              <a:t>it performs </a:t>
            </a:r>
            <a:r>
              <a:rPr lang="en-GB" dirty="0"/>
              <a:t>effectively with the software under test and within the current infrastructure or </a:t>
            </a:r>
            <a:r>
              <a:rPr lang="en-GB" dirty="0" smtClean="0"/>
              <a:t>to identify </a:t>
            </a:r>
            <a:r>
              <a:rPr lang="en-GB" dirty="0"/>
              <a:t>changes needed to that infrastructure to effectively use the tool</a:t>
            </a:r>
          </a:p>
          <a:p>
            <a:pPr marL="171450" indent="-171450">
              <a:buFont typeface="Arial" pitchFamily="34" charset="0"/>
              <a:buChar char="•"/>
            </a:pPr>
            <a:r>
              <a:rPr lang="en-GB" dirty="0" smtClean="0"/>
              <a:t>Evaluation </a:t>
            </a:r>
            <a:r>
              <a:rPr lang="en-GB" dirty="0"/>
              <a:t>of the vendor (including training, support and commercial aspects) or </a:t>
            </a:r>
            <a:r>
              <a:rPr lang="en-GB" dirty="0" smtClean="0"/>
              <a:t>service support </a:t>
            </a:r>
            <a:r>
              <a:rPr lang="en-GB" dirty="0"/>
              <a:t>suppliers in case of non-commercial tools</a:t>
            </a:r>
          </a:p>
          <a:p>
            <a:pPr marL="171450" indent="-171450">
              <a:buFont typeface="Arial" pitchFamily="34" charset="0"/>
              <a:buChar char="•"/>
            </a:pPr>
            <a:r>
              <a:rPr lang="en-GB" dirty="0" smtClean="0"/>
              <a:t>Identification </a:t>
            </a:r>
            <a:r>
              <a:rPr lang="en-GB" dirty="0"/>
              <a:t>of internal requirements for coaching and mentoring in the use of the tool</a:t>
            </a:r>
          </a:p>
          <a:p>
            <a:pPr marL="171450" indent="-171450">
              <a:buFont typeface="Arial" pitchFamily="34" charset="0"/>
              <a:buChar char="•"/>
            </a:pPr>
            <a:r>
              <a:rPr lang="en-GB" dirty="0" smtClean="0"/>
              <a:t>Evaluation </a:t>
            </a:r>
            <a:r>
              <a:rPr lang="en-GB" dirty="0"/>
              <a:t>of training needs considering the current test team’s test automation skills</a:t>
            </a:r>
          </a:p>
          <a:p>
            <a:pPr marL="171450" indent="-171450">
              <a:buFont typeface="Arial" pitchFamily="34" charset="0"/>
              <a:buChar char="•"/>
            </a:pPr>
            <a:r>
              <a:rPr lang="en-GB" dirty="0" smtClean="0"/>
              <a:t>Estimation </a:t>
            </a:r>
            <a:r>
              <a:rPr lang="en-GB" dirty="0"/>
              <a:t>of a cost-benefit ratio based on a concrete business case</a:t>
            </a:r>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36</a:t>
            </a:fld>
            <a:endParaRPr lang="en-GB" dirty="0"/>
          </a:p>
        </p:txBody>
      </p:sp>
      <p:sp>
        <p:nvSpPr>
          <p:cNvPr id="5" name="Slide Image Placeholder 4"/>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16474494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9" name="Rectangle 5"/>
          <p:cNvSpPr>
            <a:spLocks noGrp="1" noChangeArrowheads="1"/>
          </p:cNvSpPr>
          <p:nvPr>
            <p:ph type="body" idx="1"/>
          </p:nvPr>
        </p:nvSpPr>
        <p:spPr/>
        <p:txBody>
          <a:bodyPr/>
          <a:lstStyle/>
          <a:p>
            <a:r>
              <a:rPr lang="en-GB" dirty="0"/>
              <a:t>Introducing the selected tool into an organization starts with a pilot project, which has the </a:t>
            </a:r>
            <a:r>
              <a:rPr lang="en-GB" dirty="0" smtClean="0"/>
              <a:t>following objectives</a:t>
            </a:r>
            <a:r>
              <a:rPr lang="en-GB" dirty="0"/>
              <a:t>:</a:t>
            </a:r>
          </a:p>
          <a:p>
            <a:pPr marL="171450" indent="-171450">
              <a:buFont typeface="Arial" pitchFamily="34" charset="0"/>
              <a:buChar char="•"/>
            </a:pPr>
            <a:r>
              <a:rPr lang="en-GB" dirty="0" smtClean="0"/>
              <a:t>Learn </a:t>
            </a:r>
            <a:r>
              <a:rPr lang="en-GB" dirty="0"/>
              <a:t>more detail about the tool</a:t>
            </a:r>
          </a:p>
          <a:p>
            <a:pPr marL="171450" indent="-171450">
              <a:buFont typeface="Arial" pitchFamily="34" charset="0"/>
              <a:buChar char="•"/>
            </a:pPr>
            <a:r>
              <a:rPr lang="en-GB" dirty="0" smtClean="0"/>
              <a:t>Evaluate </a:t>
            </a:r>
            <a:r>
              <a:rPr lang="en-GB" dirty="0"/>
              <a:t>how the tool fits with existing processes and practices, and determine what </a:t>
            </a:r>
            <a:r>
              <a:rPr lang="en-GB" dirty="0" smtClean="0"/>
              <a:t>would need </a:t>
            </a:r>
            <a:r>
              <a:rPr lang="en-GB" dirty="0"/>
              <a:t>to change</a:t>
            </a:r>
          </a:p>
          <a:p>
            <a:pPr marL="171450" indent="-171450">
              <a:buFont typeface="Arial" pitchFamily="34" charset="0"/>
              <a:buChar char="•"/>
            </a:pPr>
            <a:r>
              <a:rPr lang="en-GB" dirty="0" smtClean="0"/>
              <a:t>Decide </a:t>
            </a:r>
            <a:r>
              <a:rPr lang="en-GB" dirty="0"/>
              <a:t>on standard ways of using, managing, storing and maintaining the tool and the </a:t>
            </a:r>
            <a:r>
              <a:rPr lang="en-GB" dirty="0" smtClean="0"/>
              <a:t>test assets </a:t>
            </a:r>
            <a:r>
              <a:rPr lang="en-GB" dirty="0"/>
              <a:t>(e.g., deciding on naming conventions for files and tests, creating libraries and </a:t>
            </a:r>
            <a:r>
              <a:rPr lang="en-GB" dirty="0" smtClean="0"/>
              <a:t>defining the </a:t>
            </a:r>
            <a:r>
              <a:rPr lang="en-GB" dirty="0"/>
              <a:t>modularity of test suites)</a:t>
            </a:r>
          </a:p>
          <a:p>
            <a:pPr marL="171450" indent="-171450">
              <a:buFont typeface="Arial" pitchFamily="34" charset="0"/>
              <a:buChar char="•"/>
            </a:pPr>
            <a:r>
              <a:rPr lang="en-GB" dirty="0" smtClean="0"/>
              <a:t>Assess </a:t>
            </a:r>
            <a:r>
              <a:rPr lang="en-GB" dirty="0"/>
              <a:t>whether the benefits will be achieved at reasonable cost</a:t>
            </a:r>
            <a:endParaRPr lang="en-GB" dirty="0" smtClean="0"/>
          </a:p>
          <a:p>
            <a:r>
              <a:rPr lang="en-GB" dirty="0" smtClean="0"/>
              <a:t>Before making a commitment to implementing the tool across all projects, a pilot project is usually undertaken to ensure the benefits of using the tool can actually be achieved. The objectives of the pilot are to gain some experience in use of the tools, identify changes in the test process required and assess the actual costs and benefits of implementation. </a:t>
            </a:r>
          </a:p>
          <a:p>
            <a:endParaRPr lang="en-GB" dirty="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37</a:t>
            </a:fld>
            <a:endParaRPr lang="en-GB" dirty="0"/>
          </a:p>
        </p:txBody>
      </p:sp>
      <p:sp>
        <p:nvSpPr>
          <p:cNvPr id="7" name="Slide Image Placeholder 6"/>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33055435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7" name="Rectangle 5"/>
          <p:cNvSpPr>
            <a:spLocks noGrp="1" noChangeArrowheads="1"/>
          </p:cNvSpPr>
          <p:nvPr>
            <p:ph type="body" idx="1"/>
          </p:nvPr>
        </p:nvSpPr>
        <p:spPr/>
        <p:txBody>
          <a:bodyPr/>
          <a:lstStyle/>
          <a:p>
            <a:r>
              <a:rPr lang="en-GB" dirty="0"/>
              <a:t>Success factors for the deployment of the tool within an organization include:</a:t>
            </a:r>
          </a:p>
          <a:p>
            <a:pPr marL="171450" indent="-171450">
              <a:buFont typeface="Arial" pitchFamily="34" charset="0"/>
              <a:buChar char="•"/>
            </a:pPr>
            <a:r>
              <a:rPr lang="en-GB" dirty="0" smtClean="0"/>
              <a:t>Rolling </a:t>
            </a:r>
            <a:r>
              <a:rPr lang="en-GB" dirty="0"/>
              <a:t>out the tool to the rest of the organization incrementally</a:t>
            </a:r>
          </a:p>
          <a:p>
            <a:pPr marL="171450" indent="-171450">
              <a:buFont typeface="Arial" pitchFamily="34" charset="0"/>
              <a:buChar char="•"/>
            </a:pPr>
            <a:r>
              <a:rPr lang="en-GB" dirty="0" smtClean="0"/>
              <a:t>Adapting </a:t>
            </a:r>
            <a:r>
              <a:rPr lang="en-GB" dirty="0"/>
              <a:t>and improving processes to fit with the use of the tool</a:t>
            </a:r>
          </a:p>
          <a:p>
            <a:pPr marL="171450" indent="-171450">
              <a:buFont typeface="Arial" pitchFamily="34" charset="0"/>
              <a:buChar char="•"/>
            </a:pPr>
            <a:r>
              <a:rPr lang="en-GB" dirty="0" smtClean="0"/>
              <a:t>Providing </a:t>
            </a:r>
            <a:r>
              <a:rPr lang="en-GB" dirty="0"/>
              <a:t>training and coaching/mentoring for new users</a:t>
            </a:r>
          </a:p>
          <a:p>
            <a:pPr marL="171450" indent="-171450">
              <a:buFont typeface="Arial" pitchFamily="34" charset="0"/>
              <a:buChar char="•"/>
            </a:pPr>
            <a:r>
              <a:rPr lang="en-GB" dirty="0" smtClean="0"/>
              <a:t>Defining </a:t>
            </a:r>
            <a:r>
              <a:rPr lang="en-GB" dirty="0"/>
              <a:t>usage guidelines</a:t>
            </a:r>
          </a:p>
          <a:p>
            <a:pPr marL="171450" indent="-171450">
              <a:buFont typeface="Arial" pitchFamily="34" charset="0"/>
              <a:buChar char="•"/>
            </a:pPr>
            <a:r>
              <a:rPr lang="en-GB" dirty="0" smtClean="0"/>
              <a:t>Implementing </a:t>
            </a:r>
            <a:r>
              <a:rPr lang="en-GB" dirty="0"/>
              <a:t>a way to gather usage information from the actual use</a:t>
            </a:r>
          </a:p>
          <a:p>
            <a:pPr marL="171450" indent="-171450">
              <a:buFont typeface="Arial" pitchFamily="34" charset="0"/>
              <a:buChar char="•"/>
            </a:pPr>
            <a:r>
              <a:rPr lang="en-GB" dirty="0" smtClean="0"/>
              <a:t>Monitoring </a:t>
            </a:r>
            <a:r>
              <a:rPr lang="en-GB" dirty="0"/>
              <a:t>tool use and benefits</a:t>
            </a:r>
          </a:p>
          <a:p>
            <a:pPr marL="171450" indent="-171450">
              <a:buFont typeface="Arial" pitchFamily="34" charset="0"/>
              <a:buChar char="•"/>
            </a:pPr>
            <a:r>
              <a:rPr lang="en-GB" dirty="0" smtClean="0"/>
              <a:t>Providing </a:t>
            </a:r>
            <a:r>
              <a:rPr lang="en-GB" dirty="0"/>
              <a:t>support for the test team for a given tool</a:t>
            </a:r>
          </a:p>
          <a:p>
            <a:pPr marL="171450" indent="-171450">
              <a:buFont typeface="Arial" pitchFamily="34" charset="0"/>
              <a:buChar char="•"/>
            </a:pPr>
            <a:r>
              <a:rPr lang="en-GB" dirty="0" smtClean="0"/>
              <a:t>Gathering </a:t>
            </a:r>
            <a:r>
              <a:rPr lang="en-GB" dirty="0"/>
              <a:t>lessons learned from all teams</a:t>
            </a:r>
            <a:endParaRPr lang="en-GB" dirty="0" smtClean="0"/>
          </a:p>
          <a:p>
            <a:r>
              <a:rPr lang="en-GB" dirty="0" smtClean="0"/>
              <a:t>As has been said, before making a commitment to implementing the tool across all projects, it is necessary to ensure the benefits of using the tool can actually be achieved. Roll out of the tool should be based on a successful result from the evaluation of the pilot. These should be assessed along with implementation plans to ensure it is right to proceed and that everything is ready for a successful roll-out.</a:t>
            </a:r>
          </a:p>
          <a:p>
            <a:endParaRPr lang="en-GB" dirty="0" smtClean="0"/>
          </a:p>
          <a:p>
            <a:endParaRPr lang="en-GB" dirty="0" smtClean="0"/>
          </a:p>
          <a:p>
            <a:endParaRPr lang="en-GB" dirty="0" smtClean="0"/>
          </a:p>
          <a:p>
            <a:endParaRPr lang="en-GB" dirty="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38</a:t>
            </a:fld>
            <a:endParaRPr lang="en-GB" dirty="0"/>
          </a:p>
        </p:txBody>
      </p:sp>
      <p:sp>
        <p:nvSpPr>
          <p:cNvPr id="7" name="Slide Image Placeholder 6"/>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39243446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39</a:t>
            </a:fld>
            <a:endParaRPr lang="en-GB" dirty="0"/>
          </a:p>
        </p:txBody>
      </p:sp>
      <p:sp>
        <p:nvSpPr>
          <p:cNvPr id="23" name="Slide Image Placeholder 22"/>
          <p:cNvSpPr>
            <a:spLocks noGrp="1" noRot="1" noChangeAspect="1"/>
          </p:cNvSpPr>
          <p:nvPr>
            <p:ph type="sldImg"/>
          </p:nvPr>
        </p:nvSpPr>
        <p:spPr>
          <a:xfrm>
            <a:off x="720725" y="428625"/>
            <a:ext cx="5400675" cy="4049713"/>
          </a:xfrm>
        </p:spPr>
      </p:sp>
      <p:sp>
        <p:nvSpPr>
          <p:cNvPr id="24" name="Notes Placeholder 23"/>
          <p:cNvSpPr>
            <a:spLocks noGrp="1"/>
          </p:cNvSpPr>
          <p:nvPr>
            <p:ph type="body" idx="1"/>
          </p:nvPr>
        </p:nvSpPr>
        <p:spPr/>
        <p:txBody>
          <a:bodyPr/>
          <a:lstStyle/>
          <a:p>
            <a:endParaRPr lang="en-GB" dirty="0"/>
          </a:p>
          <a:p>
            <a:pPr algn="ctr"/>
            <a:r>
              <a:rPr lang="en-GB" b="1" dirty="0"/>
              <a:t>CHAPTER </a:t>
            </a:r>
            <a:r>
              <a:rPr lang="en-GB" b="1" dirty="0" smtClean="0"/>
              <a:t>6 </a:t>
            </a:r>
            <a:r>
              <a:rPr lang="en-GB" b="1" dirty="0"/>
              <a:t>PRACTICE EXAM QUESTIONS:  Q1 – </a:t>
            </a:r>
            <a:r>
              <a:rPr lang="en-GB" b="1" dirty="0" smtClean="0"/>
              <a:t>Q15</a:t>
            </a:r>
            <a:endParaRPr lang="en-GB" b="1" dirty="0"/>
          </a:p>
          <a:p>
            <a:endParaRPr lang="en-GB" dirty="0"/>
          </a:p>
        </p:txBody>
      </p:sp>
    </p:spTree>
    <p:extLst>
      <p:ext uri="{BB962C8B-B14F-4D97-AF65-F5344CB8AC3E}">
        <p14:creationId xmlns:p14="http://schemas.microsoft.com/office/powerpoint/2010/main" val="1720063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Test tools can be used for one or more activities that support testing. These include:</a:t>
            </a:r>
          </a:p>
          <a:p>
            <a:pPr marL="228600" indent="-228600">
              <a:buFont typeface="+mj-lt"/>
              <a:buAutoNum type="arabicPeriod"/>
            </a:pPr>
            <a:r>
              <a:rPr lang="en-GB" dirty="0" smtClean="0"/>
              <a:t>Tools that are directly used in testing such as test execution tools, test data generation tools and result comparison </a:t>
            </a:r>
            <a:r>
              <a:rPr lang="en-GB" dirty="0" smtClean="0"/>
              <a:t>tools</a:t>
            </a:r>
          </a:p>
          <a:p>
            <a:pPr marL="676275" lvl="1" indent="-228600">
              <a:buFont typeface="+mj-lt"/>
              <a:buAutoNum type="arabicPeriod"/>
            </a:pPr>
            <a:r>
              <a:rPr lang="en-GB" dirty="0" smtClean="0"/>
              <a:t>Junit</a:t>
            </a:r>
          </a:p>
          <a:p>
            <a:pPr marL="676275" lvl="1" indent="-228600">
              <a:buFont typeface="+mj-lt"/>
              <a:buAutoNum type="arabicPeriod"/>
            </a:pPr>
            <a:r>
              <a:rPr lang="en-GB" dirty="0" smtClean="0"/>
              <a:t>Selenium</a:t>
            </a:r>
            <a:endParaRPr lang="en-GB" dirty="0" smtClean="0"/>
          </a:p>
          <a:p>
            <a:pPr marL="228600" indent="-228600">
              <a:buFont typeface="+mj-lt"/>
              <a:buAutoNum type="arabicPeriod"/>
            </a:pPr>
            <a:r>
              <a:rPr lang="en-GB" dirty="0" smtClean="0"/>
              <a:t>Tools that help in managing the testing process such as those used to manage tests, test results, data, requirements, incidents, defects, etc., and for reporting and monitoring test </a:t>
            </a:r>
            <a:r>
              <a:rPr lang="en-GB" dirty="0" smtClean="0"/>
              <a:t>execution</a:t>
            </a:r>
          </a:p>
          <a:p>
            <a:pPr marL="676275" lvl="1" indent="-228600">
              <a:buFont typeface="+mj-lt"/>
              <a:buAutoNum type="arabicPeriod"/>
            </a:pPr>
            <a:r>
              <a:rPr lang="en-GB" dirty="0" smtClean="0"/>
              <a:t>Jira</a:t>
            </a:r>
          </a:p>
          <a:p>
            <a:pPr marL="676275" lvl="1" indent="-228600">
              <a:buFont typeface="+mj-lt"/>
              <a:buAutoNum type="arabicPeriod"/>
            </a:pPr>
            <a:r>
              <a:rPr lang="en-GB" dirty="0" smtClean="0"/>
              <a:t>Trello</a:t>
            </a:r>
          </a:p>
          <a:p>
            <a:pPr marL="676275" lvl="1" indent="-228600">
              <a:buFont typeface="+mj-lt"/>
              <a:buAutoNum type="arabicPeriod"/>
            </a:pPr>
            <a:r>
              <a:rPr lang="en-GB" dirty="0" smtClean="0"/>
              <a:t>Microsoft Project</a:t>
            </a:r>
            <a:endParaRPr lang="en-GB" dirty="0" smtClean="0"/>
          </a:p>
          <a:p>
            <a:pPr marL="228600" indent="-228600">
              <a:buFont typeface="+mj-lt"/>
              <a:buAutoNum type="arabicPeriod"/>
            </a:pPr>
            <a:r>
              <a:rPr lang="en-GB" dirty="0" smtClean="0"/>
              <a:t>Tools that are used in reconnaissance, or, in simple terms: exploration (e.g., tools that monitor file activity for an application</a:t>
            </a:r>
            <a:r>
              <a:rPr lang="en-GB" dirty="0" smtClean="0"/>
              <a:t>)</a:t>
            </a:r>
          </a:p>
          <a:p>
            <a:pPr marL="676275" lvl="1" indent="-228600">
              <a:buFont typeface="+mj-lt"/>
              <a:buAutoNum type="arabicPeriod"/>
            </a:pPr>
            <a:r>
              <a:rPr lang="en-GB" dirty="0" err="1" smtClean="0"/>
              <a:t>LoadRunner</a:t>
            </a:r>
            <a:endParaRPr lang="en-GB" dirty="0" smtClean="0"/>
          </a:p>
          <a:p>
            <a:pPr marL="676275" lvl="1" indent="-228600">
              <a:buFont typeface="+mj-lt"/>
              <a:buAutoNum type="arabicPeriod"/>
            </a:pPr>
            <a:r>
              <a:rPr lang="en-GB" dirty="0" smtClean="0"/>
              <a:t>HPQC</a:t>
            </a:r>
          </a:p>
          <a:p>
            <a:pPr marL="676275" lvl="1" indent="-228600">
              <a:buFont typeface="+mj-lt"/>
              <a:buAutoNum type="arabicPeriod"/>
            </a:pPr>
            <a:r>
              <a:rPr lang="en-GB" dirty="0" smtClean="0"/>
              <a:t>IAM</a:t>
            </a:r>
            <a:endParaRPr lang="en-GB" dirty="0" smtClean="0"/>
          </a:p>
          <a:p>
            <a:pPr marL="228600" indent="-228600">
              <a:buFont typeface="+mj-lt"/>
              <a:buAutoNum type="arabicPeriod"/>
            </a:pPr>
            <a:r>
              <a:rPr lang="en-GB" dirty="0" smtClean="0"/>
              <a:t>Any tool that aids in testing (a spreadsheet is also a test tool in this meaning</a:t>
            </a:r>
            <a:r>
              <a:rPr lang="en-GB" dirty="0" smtClean="0"/>
              <a:t>.)</a:t>
            </a:r>
          </a:p>
          <a:p>
            <a:pPr marL="0" indent="0">
              <a:buFont typeface="+mj-lt"/>
              <a:buNone/>
            </a:pPr>
            <a:endParaRPr lang="en-GB" dirty="0"/>
          </a:p>
          <a:p>
            <a:pPr marL="0" indent="0">
              <a:buFont typeface="+mj-lt"/>
              <a:buNone/>
            </a:pPr>
            <a:r>
              <a:rPr lang="en-GB" dirty="0" smtClean="0"/>
              <a:t>Selenium</a:t>
            </a:r>
            <a:r>
              <a:rPr lang="en-GB" baseline="0" dirty="0" smtClean="0"/>
              <a:t> will help us script our tests</a:t>
            </a:r>
          </a:p>
          <a:p>
            <a:pPr marL="0" indent="0">
              <a:buFont typeface="+mj-lt"/>
              <a:buNone/>
            </a:pPr>
            <a:r>
              <a:rPr lang="en-GB" baseline="0" dirty="0" smtClean="0"/>
              <a:t>Automate repetitive tasks</a:t>
            </a:r>
          </a:p>
          <a:p>
            <a:pPr marL="0" indent="0">
              <a:buFont typeface="+mj-lt"/>
              <a:buNone/>
            </a:pPr>
            <a:endParaRPr lang="en-GB" baseline="0" dirty="0" smtClean="0"/>
          </a:p>
          <a:p>
            <a:pPr marL="0" indent="0">
              <a:buFont typeface="+mj-lt"/>
              <a:buNone/>
            </a:pPr>
            <a:endParaRPr lang="en-GB" dirty="0" smtClean="0"/>
          </a:p>
        </p:txBody>
      </p:sp>
      <p:sp>
        <p:nvSpPr>
          <p:cNvPr id="4" name="Slide Number Placeholder 3"/>
          <p:cNvSpPr>
            <a:spLocks noGrp="1"/>
          </p:cNvSpPr>
          <p:nvPr>
            <p:ph type="sldNum" sz="quarter" idx="10"/>
          </p:nvPr>
        </p:nvSpPr>
        <p:spPr/>
        <p:txBody>
          <a:bodyPr/>
          <a:lstStyle/>
          <a:p>
            <a:r>
              <a:rPr lang="en-GB" dirty="0" smtClean="0"/>
              <a:t>Page </a:t>
            </a:r>
            <a:fld id="{6DF3A49F-5298-4C69-AB13-06894521BD79}" type="slidenum">
              <a:rPr lang="en-GB" smtClean="0"/>
              <a:pPr/>
              <a:t>4</a:t>
            </a:fld>
            <a:endParaRPr lang="en-GB" dirty="0"/>
          </a:p>
        </p:txBody>
      </p:sp>
      <p:sp>
        <p:nvSpPr>
          <p:cNvPr id="12" name="Slide Image Placeholder 11"/>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1482387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Tool support for testing can have one or more of the following purposes depending on the context:</a:t>
            </a:r>
          </a:p>
          <a:p>
            <a:r>
              <a:rPr lang="en-GB" dirty="0"/>
              <a:t>• Improve the efficiency of test activities by automating repetitive tasks or supporting </a:t>
            </a:r>
            <a:r>
              <a:rPr lang="en-GB" dirty="0" smtClean="0"/>
              <a:t>manual test </a:t>
            </a:r>
            <a:r>
              <a:rPr lang="en-GB" dirty="0"/>
              <a:t>activities like test planning, test design, test reporting and monitoring</a:t>
            </a:r>
          </a:p>
          <a:p>
            <a:r>
              <a:rPr lang="en-GB" dirty="0"/>
              <a:t>• Automate activities that require significant resources when done manually (e.g., </a:t>
            </a:r>
            <a:r>
              <a:rPr lang="en-GB" dirty="0" smtClean="0"/>
              <a:t>static testing</a:t>
            </a:r>
            <a:r>
              <a:rPr lang="en-GB" dirty="0"/>
              <a:t>)</a:t>
            </a:r>
          </a:p>
          <a:p>
            <a:r>
              <a:rPr lang="en-GB" dirty="0"/>
              <a:t>• Automate activities that cannot be executed manually (e.g., large scale performance </a:t>
            </a:r>
            <a:r>
              <a:rPr lang="en-GB" dirty="0" smtClean="0"/>
              <a:t>testing of </a:t>
            </a:r>
            <a:r>
              <a:rPr lang="en-GB" dirty="0"/>
              <a:t>client-server applications</a:t>
            </a:r>
            <a:r>
              <a:rPr lang="en-GB" dirty="0" smtClean="0"/>
              <a:t>)</a:t>
            </a:r>
          </a:p>
          <a:p>
            <a:r>
              <a:rPr lang="en-GB" dirty="0" smtClean="0"/>
              <a:t>Cannot test thousands of users</a:t>
            </a:r>
            <a:endParaRPr lang="en-GB" dirty="0"/>
          </a:p>
          <a:p>
            <a:r>
              <a:rPr lang="en-GB" dirty="0"/>
              <a:t>• Increase reliability of testing (e.g., by automating large data comparisons or </a:t>
            </a:r>
            <a:r>
              <a:rPr lang="en-GB" dirty="0" smtClean="0"/>
              <a:t>simulating behaviour)</a:t>
            </a:r>
          </a:p>
          <a:p>
            <a:r>
              <a:rPr lang="en-GB" dirty="0"/>
              <a:t>There are a number of tools that support different aspects of testing. Tools can be classified </a:t>
            </a:r>
            <a:r>
              <a:rPr lang="en-GB" dirty="0" smtClean="0"/>
              <a:t>based on </a:t>
            </a:r>
            <a:r>
              <a:rPr lang="en-GB" dirty="0"/>
              <a:t>several criteria such as purpose, commercial / free / open-source / shareware, technology </a:t>
            </a:r>
            <a:r>
              <a:rPr lang="en-GB" dirty="0" smtClean="0"/>
              <a:t>used and </a:t>
            </a:r>
            <a:r>
              <a:rPr lang="en-GB" dirty="0"/>
              <a:t>so forth. </a:t>
            </a:r>
            <a:endParaRPr lang="en-GB" dirty="0" smtClean="0"/>
          </a:p>
          <a:p>
            <a:r>
              <a:rPr lang="en-GB" dirty="0" smtClean="0"/>
              <a:t>Tools </a:t>
            </a:r>
            <a:r>
              <a:rPr lang="en-GB" dirty="0"/>
              <a:t>are classified in this syllabus according to the testing activities that they support.</a:t>
            </a:r>
          </a:p>
          <a:p>
            <a:r>
              <a:rPr lang="en-GB" dirty="0"/>
              <a:t>Some tools clearly support one activity; others may support more than one activity, but </a:t>
            </a:r>
            <a:r>
              <a:rPr lang="en-GB" dirty="0" smtClean="0"/>
              <a:t>are classified </a:t>
            </a:r>
            <a:r>
              <a:rPr lang="en-GB" dirty="0"/>
              <a:t>under the activity with which they are most closely associated. </a:t>
            </a:r>
            <a:endParaRPr lang="en-GB" dirty="0" smtClean="0"/>
          </a:p>
          <a:p>
            <a:r>
              <a:rPr lang="en-GB" dirty="0" smtClean="0"/>
              <a:t>Tools </a:t>
            </a:r>
            <a:r>
              <a:rPr lang="en-GB" dirty="0"/>
              <a:t>from a </a:t>
            </a:r>
            <a:r>
              <a:rPr lang="en-GB" dirty="0" smtClean="0"/>
              <a:t>single provider</a:t>
            </a:r>
            <a:r>
              <a:rPr lang="en-GB" dirty="0"/>
              <a:t>, especially those that have been designed to work together, may be bundled into </a:t>
            </a:r>
            <a:r>
              <a:rPr lang="en-GB" dirty="0" smtClean="0"/>
              <a:t>one package</a:t>
            </a:r>
            <a:r>
              <a:rPr lang="en-GB" dirty="0" smtClean="0"/>
              <a:t>.</a:t>
            </a:r>
          </a:p>
          <a:p>
            <a:endParaRPr lang="en-GB" dirty="0" smtClean="0"/>
          </a:p>
          <a:p>
            <a:endParaRPr lang="en-GB" dirty="0"/>
          </a:p>
        </p:txBody>
      </p:sp>
      <p:sp>
        <p:nvSpPr>
          <p:cNvPr id="4" name="Slide Number Placeholder 3"/>
          <p:cNvSpPr>
            <a:spLocks noGrp="1"/>
          </p:cNvSpPr>
          <p:nvPr>
            <p:ph type="sldNum" sz="quarter" idx="10"/>
          </p:nvPr>
        </p:nvSpPr>
        <p:spPr/>
        <p:txBody>
          <a:bodyPr/>
          <a:lstStyle/>
          <a:p>
            <a:r>
              <a:rPr lang="en-GB" dirty="0" smtClean="0"/>
              <a:t>Page </a:t>
            </a:r>
            <a:fld id="{6DF3A49F-5298-4C69-AB13-06894521BD79}" type="slidenum">
              <a:rPr lang="en-GB" smtClean="0"/>
              <a:pPr/>
              <a:t>5</a:t>
            </a:fld>
            <a:endParaRPr lang="en-GB" dirty="0"/>
          </a:p>
        </p:txBody>
      </p:sp>
      <p:sp>
        <p:nvSpPr>
          <p:cNvPr id="12" name="Slide Image Placeholder 11"/>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124388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GB" dirty="0" smtClean="0"/>
              <a:t>Page </a:t>
            </a:r>
            <a:fld id="{6DF3A49F-5298-4C69-AB13-06894521BD79}" type="slidenum">
              <a:rPr lang="en-GB" smtClean="0"/>
              <a:pPr/>
              <a:t>6</a:t>
            </a:fld>
            <a:endParaRPr lang="en-GB" dirty="0"/>
          </a:p>
        </p:txBody>
      </p:sp>
      <p:sp>
        <p:nvSpPr>
          <p:cNvPr id="11" name="Slide Image Placeholder 10"/>
          <p:cNvSpPr>
            <a:spLocks noGrp="1" noRot="1" noChangeAspect="1"/>
          </p:cNvSpPr>
          <p:nvPr>
            <p:ph type="sldImg"/>
          </p:nvPr>
        </p:nvSpPr>
        <p:spPr>
          <a:xfrm>
            <a:off x="720725" y="428625"/>
            <a:ext cx="5400675" cy="4049713"/>
          </a:xfrm>
        </p:spPr>
      </p:sp>
      <p:sp>
        <p:nvSpPr>
          <p:cNvPr id="12" name="Notes Placeholder 1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3708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3"/>
          <p:cNvSpPr>
            <a:spLocks noGrp="1" noChangeArrowheads="1"/>
          </p:cNvSpPr>
          <p:nvPr>
            <p:ph type="body" idx="1"/>
          </p:nvPr>
        </p:nvSpPr>
        <p:spPr/>
        <p:txBody>
          <a:bodyPr/>
          <a:lstStyle/>
          <a:p>
            <a:r>
              <a:rPr lang="en-GB" dirty="0" smtClean="0"/>
              <a:t>These tools provide interfaces for executing tests, tracking defects and managing requirements, along with support for quantitative analysis and reporting of the test objects. </a:t>
            </a:r>
          </a:p>
          <a:p>
            <a:r>
              <a:rPr lang="en-GB" dirty="0" smtClean="0"/>
              <a:t>They also support tracing the test objects to requirement specifications and might have an independent version control capability or an interface to an external one.</a:t>
            </a:r>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7</a:t>
            </a:fld>
            <a:endParaRPr lang="en-GB" dirty="0"/>
          </a:p>
        </p:txBody>
      </p:sp>
      <p:sp>
        <p:nvSpPr>
          <p:cNvPr id="9" name="Slide Image Placeholder 8"/>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1530588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3"/>
          <p:cNvSpPr>
            <a:spLocks noGrp="1" noChangeArrowheads="1"/>
          </p:cNvSpPr>
          <p:nvPr>
            <p:ph type="body" idx="1"/>
          </p:nvPr>
        </p:nvSpPr>
        <p:spPr/>
        <p:txBody>
          <a:bodyPr/>
          <a:lstStyle/>
          <a:p>
            <a:r>
              <a:rPr lang="en-GB" dirty="0" smtClean="0"/>
              <a:t>These tools store requirement statements, store the attributes for the requirements (including priority), provide unique identifiers and support tracing the requirements to individual tests. These tools may also help with identifying inconsistent or missing requirements.</a:t>
            </a:r>
          </a:p>
          <a:p>
            <a:endParaRPr lang="en-GB" dirty="0" smtClean="0"/>
          </a:p>
          <a:p>
            <a:r>
              <a:rPr lang="en-GB" dirty="0" smtClean="0"/>
              <a:t>ARM (Automated Requirement Measurement) is a free tool provided by the NASA Goddard Space Flight Centre to scan requirements specifications for specific words and phrases indicative of quality problems, such as weak, fuzzy, and </a:t>
            </a:r>
            <a:r>
              <a:rPr lang="en-GB" dirty="0" smtClean="0"/>
              <a:t>ambiguous </a:t>
            </a:r>
            <a:r>
              <a:rPr lang="en-GB" dirty="0" smtClean="0"/>
              <a:t>terms that will inevitably lead to miscommunications. </a:t>
            </a:r>
            <a:endParaRPr lang="en-GB" dirty="0" smtClean="0"/>
          </a:p>
          <a:p>
            <a:endParaRPr lang="en-GB" dirty="0" smtClean="0"/>
          </a:p>
          <a:p>
            <a:r>
              <a:rPr lang="en-GB" dirty="0" smtClean="0"/>
              <a:t>Maximise the work that ahs been done</a:t>
            </a:r>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8</a:t>
            </a:fld>
            <a:endParaRPr lang="en-GB" dirty="0"/>
          </a:p>
        </p:txBody>
      </p:sp>
      <p:sp>
        <p:nvSpPr>
          <p:cNvPr id="9" name="Slide Image Placeholder 8"/>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2965468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ph type="body" idx="1"/>
          </p:nvPr>
        </p:nvSpPr>
        <p:spPr/>
        <p:txBody>
          <a:bodyPr/>
          <a:lstStyle/>
          <a:p>
            <a:r>
              <a:rPr lang="en-GB" dirty="0" smtClean="0"/>
              <a:t>These tools store and manage incident reports, i.e. defects, failures, change requests or perceived problems and anomalies, and help in managing the life cycle of incidents, optionally with support for statistical analysis.</a:t>
            </a:r>
          </a:p>
          <a:p>
            <a:endParaRPr lang="en-GB" dirty="0" smtClean="0"/>
          </a:p>
          <a:p>
            <a:r>
              <a:rPr lang="en-GB" dirty="0" smtClean="0"/>
              <a:t>These may be bundled with other test management tools or available separately. Some are even free from the Internet. Can produce graphs based on many different parameters from the mass of incident data that is typically logged during testing</a:t>
            </a:r>
            <a:r>
              <a:rPr lang="en-GB" dirty="0" smtClean="0"/>
              <a:t>.</a:t>
            </a:r>
          </a:p>
          <a:p>
            <a:endParaRPr lang="en-GB" dirty="0" smtClean="0"/>
          </a:p>
          <a:p>
            <a:r>
              <a:rPr lang="en-GB" dirty="0" smtClean="0"/>
              <a:t>Report on any incidents that we have</a:t>
            </a:r>
          </a:p>
          <a:p>
            <a:endParaRPr lang="en-GB" dirty="0" smtClean="0"/>
          </a:p>
          <a:p>
            <a:r>
              <a:rPr lang="en-GB" dirty="0" smtClean="0"/>
              <a:t>Change</a:t>
            </a:r>
            <a:r>
              <a:rPr lang="en-GB" baseline="0" dirty="0" smtClean="0"/>
              <a:t> requests are a request – effectively billing the customer to say that we will need to change</a:t>
            </a:r>
          </a:p>
          <a:p>
            <a:endParaRPr lang="en-GB" baseline="0" dirty="0" smtClean="0"/>
          </a:p>
          <a:p>
            <a:r>
              <a:rPr lang="en-GB" baseline="0" dirty="0" smtClean="0"/>
              <a:t>Change requests are not seen in agile – agile welcomes change at all points</a:t>
            </a:r>
          </a:p>
          <a:p>
            <a:endParaRPr lang="en-GB" baseline="0" dirty="0" smtClean="0"/>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6DF3A49F-5298-4C69-AB13-06894521BD79}" type="slidenum">
              <a:rPr lang="en-GB" smtClean="0"/>
              <a:pPr/>
              <a:t>9</a:t>
            </a:fld>
            <a:endParaRPr lang="en-GB" dirty="0"/>
          </a:p>
        </p:txBody>
      </p:sp>
      <p:sp>
        <p:nvSpPr>
          <p:cNvPr id="9" name="Slide Image Placeholder 8"/>
          <p:cNvSpPr>
            <a:spLocks noGrp="1" noRot="1" noChangeAspect="1"/>
          </p:cNvSpPr>
          <p:nvPr>
            <p:ph type="sldImg"/>
          </p:nvPr>
        </p:nvSpPr>
        <p:spPr>
          <a:xfrm>
            <a:off x="720725" y="428625"/>
            <a:ext cx="5400675" cy="4049713"/>
          </a:xfrm>
        </p:spPr>
      </p:sp>
    </p:spTree>
    <p:extLst>
      <p:ext uri="{BB962C8B-B14F-4D97-AF65-F5344CB8AC3E}">
        <p14:creationId xmlns:p14="http://schemas.microsoft.com/office/powerpoint/2010/main" val="2349610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41"/>
            <a:ext cx="9144000" cy="1775961"/>
          </a:xfrm>
          <a:prstGeom prst="rect">
            <a:avLst/>
          </a:prstGeom>
        </p:spPr>
      </p:pic>
      <p:sp>
        <p:nvSpPr>
          <p:cNvPr id="2" name="Title 1"/>
          <p:cNvSpPr>
            <a:spLocks noGrp="1"/>
          </p:cNvSpPr>
          <p:nvPr>
            <p:ph type="ctrTitle"/>
          </p:nvPr>
        </p:nvSpPr>
        <p:spPr>
          <a:xfrm>
            <a:off x="428600" y="2130433"/>
            <a:ext cx="8286808" cy="1470025"/>
          </a:xfrm>
        </p:spPr>
        <p:txBody>
          <a:bodyPr>
            <a:normAutofit/>
          </a:bodyPr>
          <a:lstStyle>
            <a:lvl1pPr marL="0" indent="0" algn="ctr">
              <a:spcBef>
                <a:spcPts val="0"/>
              </a:spcBef>
              <a:defRPr sz="3600">
                <a:solidFill>
                  <a:srgbClr val="0070C0"/>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spcBef>
                <a:spcPts val="0"/>
              </a:spcBef>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rcRect l="47414"/>
          <a:stretch>
            <a:fillRect/>
          </a:stretch>
        </p:blipFill>
        <p:spPr>
          <a:xfrm>
            <a:off x="670560" y="785794"/>
            <a:ext cx="743712" cy="707136"/>
          </a:xfrm>
          <a:prstGeom prst="rect">
            <a:avLst/>
          </a:prstGeom>
        </p:spPr>
      </p:pic>
    </p:spTree>
    <p:extLst>
      <p:ext uri="{BB962C8B-B14F-4D97-AF65-F5344CB8AC3E}">
        <p14:creationId xmlns:p14="http://schemas.microsoft.com/office/powerpoint/2010/main" val="27420378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80000" y="1080000"/>
            <a:ext cx="8820000" cy="5400000"/>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marL="0" indent="0">
              <a:spcBef>
                <a:spcPts val="0"/>
              </a:spcBef>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dirty="0" smtClean="0"/>
              <a:t>Click to edit Master title style</a:t>
            </a:r>
            <a:endParaRPr lang="en-GB" dirty="0"/>
          </a:p>
        </p:txBody>
      </p:sp>
      <p:sp>
        <p:nvSpPr>
          <p:cNvPr id="6" name="Slide Number Placeholder 5"/>
          <p:cNvSpPr txBox="1">
            <a:spLocks/>
          </p:cNvSpPr>
          <p:nvPr userDrawn="1"/>
        </p:nvSpPr>
        <p:spPr>
          <a:xfrm>
            <a:off x="6796118" y="6492907"/>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8256953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8"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marL="0" indent="0">
              <a:spcBef>
                <a:spcPts val="0"/>
              </a:spcBef>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dirty="0" smtClean="0"/>
              <a:t>Click to edit Master title style</a:t>
            </a:r>
            <a:endParaRPr lang="en-GB" dirty="0"/>
          </a:p>
        </p:txBody>
      </p:sp>
      <p:sp>
        <p:nvSpPr>
          <p:cNvPr id="6" name="Slide Number Placeholder 5"/>
          <p:cNvSpPr txBox="1">
            <a:spLocks/>
          </p:cNvSpPr>
          <p:nvPr userDrawn="1"/>
        </p:nvSpPr>
        <p:spPr>
          <a:xfrm>
            <a:off x="6796118" y="6492907"/>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2154321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7"/>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smtClean="0">
                <a:solidFill>
                  <a:srgbClr val="0070C0"/>
                </a:solidFill>
                <a:latin typeface="Arial" pitchFamily="34" charset="0"/>
                <a:cs typeface="Arial" pitchFamily="34" charset="0"/>
              </a:rPr>
              <a:t>	STF-2 v6.3</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600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80000" y="1080000"/>
            <a:ext cx="8820000" cy="5400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5292523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iming>
    <p:tnLst>
      <p:par>
        <p:cTn id="1" dur="indefinite" restart="never" nodeType="tmRoot"/>
      </p:par>
    </p:tnLst>
  </p:timing>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BCS/ISTQB</a:t>
            </a:r>
            <a:r>
              <a:rPr lang="en-GB" sz="3200" baseline="30000" dirty="0" smtClean="0">
                <a:latin typeface="Arial"/>
                <a:cs typeface="Arial"/>
              </a:rPr>
              <a:t>®</a:t>
            </a:r>
            <a:r>
              <a:rPr lang="en-GB" dirty="0" smtClean="0"/>
              <a:t> Software Testing Foundation</a:t>
            </a:r>
          </a:p>
        </p:txBody>
      </p:sp>
      <p:sp>
        <p:nvSpPr>
          <p:cNvPr id="4099" name="Rectangle 3"/>
          <p:cNvSpPr>
            <a:spLocks noGrp="1" noChangeArrowheads="1"/>
          </p:cNvSpPr>
          <p:nvPr>
            <p:ph type="subTitle" idx="1"/>
          </p:nvPr>
        </p:nvSpPr>
        <p:spPr>
          <a:noFill/>
        </p:spPr>
        <p:txBody>
          <a:bodyPr/>
          <a:lstStyle/>
          <a:p>
            <a:pPr marL="0" indent="0" algn="ctr">
              <a:buFontTx/>
              <a:buNone/>
            </a:pPr>
            <a:r>
              <a:rPr lang="en-GB" dirty="0" smtClean="0"/>
              <a:t>06 Tool Support for Testing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8"/>
          <p:cNvSpPr>
            <a:spLocks noGrp="1" noChangeArrowheads="1"/>
          </p:cNvSpPr>
          <p:nvPr>
            <p:ph type="body" sz="quarter" idx="15"/>
          </p:nvPr>
        </p:nvSpPr>
        <p:spPr/>
        <p:txBody>
          <a:bodyPr/>
          <a:lstStyle/>
          <a:p>
            <a:r>
              <a:rPr lang="en-GB" dirty="0" smtClean="0"/>
              <a:t>Not strictly test tools but can support the test process</a:t>
            </a:r>
            <a:br>
              <a:rPr lang="en-GB" dirty="0" smtClean="0"/>
            </a:br>
            <a:endParaRPr lang="en-GB" dirty="0" smtClean="0"/>
          </a:p>
          <a:p>
            <a:r>
              <a:rPr lang="en-GB" dirty="0" smtClean="0"/>
              <a:t>Store and version control testware and related software</a:t>
            </a:r>
            <a:br>
              <a:rPr lang="en-GB" dirty="0" smtClean="0"/>
            </a:br>
            <a:endParaRPr lang="en-GB" dirty="0" smtClean="0"/>
          </a:p>
          <a:p>
            <a:r>
              <a:rPr lang="en-GB" dirty="0" smtClean="0"/>
              <a:t>Support tracking and control of testing and development products</a:t>
            </a:r>
            <a:br>
              <a:rPr lang="en-GB" dirty="0" smtClean="0"/>
            </a:br>
            <a:endParaRPr lang="en-GB" dirty="0" smtClean="0"/>
          </a:p>
          <a:p>
            <a:r>
              <a:rPr lang="en-GB" dirty="0" smtClean="0"/>
              <a:t>Manage assets across multiple environments</a:t>
            </a:r>
          </a:p>
          <a:p>
            <a:pPr lvl="1"/>
            <a:r>
              <a:rPr lang="en-GB" dirty="0" smtClean="0"/>
              <a:t>Hardware/software, operating system versions, compilers, browsers, etc.</a:t>
            </a:r>
            <a:br>
              <a:rPr lang="en-GB" dirty="0" smtClean="0"/>
            </a:br>
            <a:endParaRPr lang="en-GB" dirty="0" smtClean="0"/>
          </a:p>
          <a:p>
            <a:r>
              <a:rPr lang="en-GB" dirty="0" smtClean="0"/>
              <a:t>Provide direct integration with many testing tools</a:t>
            </a:r>
          </a:p>
        </p:txBody>
      </p:sp>
      <p:sp>
        <p:nvSpPr>
          <p:cNvPr id="12290" name="Rectangle 7"/>
          <p:cNvSpPr>
            <a:spLocks noGrp="1" noChangeArrowheads="1"/>
          </p:cNvSpPr>
          <p:nvPr>
            <p:ph type="title"/>
          </p:nvPr>
        </p:nvSpPr>
        <p:spPr/>
        <p:txBody>
          <a:bodyPr/>
          <a:lstStyle/>
          <a:p>
            <a:r>
              <a:rPr lang="en-GB" dirty="0" smtClean="0"/>
              <a:t>Configuration Management Tools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type="body" sz="quarter" idx="15"/>
          </p:nvPr>
        </p:nvSpPr>
        <p:spPr/>
        <p:txBody>
          <a:bodyPr/>
          <a:lstStyle/>
          <a:p>
            <a:r>
              <a:rPr lang="en-GB" dirty="0" smtClean="0"/>
              <a:t>Review</a:t>
            </a:r>
            <a:br>
              <a:rPr lang="en-GB" dirty="0" smtClean="0"/>
            </a:br>
            <a:endParaRPr lang="en-GB" dirty="0" smtClean="0"/>
          </a:p>
          <a:p>
            <a:r>
              <a:rPr lang="en-GB" dirty="0" smtClean="0"/>
              <a:t>Static Analysis (D)</a:t>
            </a:r>
            <a:br>
              <a:rPr lang="en-GB" dirty="0" smtClean="0"/>
            </a:br>
            <a:endParaRPr lang="en-GB" dirty="0" smtClean="0"/>
          </a:p>
          <a:p>
            <a:r>
              <a:rPr lang="en-GB" dirty="0" smtClean="0"/>
              <a:t>Modelling (D)</a:t>
            </a:r>
          </a:p>
          <a:p>
            <a:endParaRPr lang="en-GB" dirty="0" smtClean="0"/>
          </a:p>
          <a:p>
            <a:endParaRPr lang="en-GB" dirty="0" smtClean="0"/>
          </a:p>
          <a:p>
            <a:endParaRPr lang="en-GB" dirty="0" smtClean="0"/>
          </a:p>
        </p:txBody>
      </p:sp>
      <p:sp>
        <p:nvSpPr>
          <p:cNvPr id="13314" name="Title 1"/>
          <p:cNvSpPr>
            <a:spLocks noGrp="1"/>
          </p:cNvSpPr>
          <p:nvPr>
            <p:ph type="title"/>
          </p:nvPr>
        </p:nvSpPr>
        <p:spPr/>
        <p:txBody>
          <a:bodyPr/>
          <a:lstStyle/>
          <a:p>
            <a:r>
              <a:rPr lang="en-GB" dirty="0" smtClean="0"/>
              <a:t>Tool Support for Static Testing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sz="quarter" idx="15"/>
          </p:nvPr>
        </p:nvSpPr>
        <p:spPr/>
        <p:txBody>
          <a:bodyPr/>
          <a:lstStyle/>
          <a:p>
            <a:r>
              <a:rPr lang="en-GB" dirty="0" smtClean="0"/>
              <a:t>Support reviews and inspections</a:t>
            </a:r>
            <a:br>
              <a:rPr lang="en-GB" dirty="0" smtClean="0"/>
            </a:br>
            <a:endParaRPr lang="en-GB" dirty="0" smtClean="0"/>
          </a:p>
          <a:p>
            <a:r>
              <a:rPr lang="en-GB" dirty="0" smtClean="0"/>
              <a:t>Assist with review process, checklists, review guidelines</a:t>
            </a:r>
            <a:br>
              <a:rPr lang="en-GB" dirty="0" smtClean="0"/>
            </a:br>
            <a:endParaRPr lang="en-GB" dirty="0" smtClean="0"/>
          </a:p>
          <a:p>
            <a:r>
              <a:rPr lang="en-GB" dirty="0" smtClean="0"/>
              <a:t>Store and communicate reviewers’ comments</a:t>
            </a:r>
            <a:br>
              <a:rPr lang="en-GB" dirty="0" smtClean="0"/>
            </a:br>
            <a:endParaRPr lang="en-GB" dirty="0" smtClean="0"/>
          </a:p>
          <a:p>
            <a:r>
              <a:rPr lang="en-GB" dirty="0" smtClean="0"/>
              <a:t>Report on defects and effort</a:t>
            </a:r>
            <a:br>
              <a:rPr lang="en-GB" dirty="0" smtClean="0"/>
            </a:br>
            <a:endParaRPr lang="en-GB" dirty="0" smtClean="0"/>
          </a:p>
          <a:p>
            <a:r>
              <a:rPr lang="en-GB" dirty="0" smtClean="0"/>
              <a:t>Store metrics for causal analysis</a:t>
            </a:r>
            <a:br>
              <a:rPr lang="en-GB" dirty="0" smtClean="0"/>
            </a:br>
            <a:endParaRPr lang="en-GB" dirty="0" smtClean="0"/>
          </a:p>
          <a:p>
            <a:r>
              <a:rPr lang="en-GB" dirty="0" smtClean="0"/>
              <a:t>Support online reviews for large or geographically dispersed teams</a:t>
            </a:r>
          </a:p>
          <a:p>
            <a:endParaRPr lang="en-GB" dirty="0" smtClean="0"/>
          </a:p>
        </p:txBody>
      </p:sp>
      <p:sp>
        <p:nvSpPr>
          <p:cNvPr id="14338" name="Rectangle 8"/>
          <p:cNvSpPr>
            <a:spLocks noGrp="1" noChangeArrowheads="1"/>
          </p:cNvSpPr>
          <p:nvPr>
            <p:ph type="title"/>
          </p:nvPr>
        </p:nvSpPr>
        <p:spPr/>
        <p:txBody>
          <a:bodyPr/>
          <a:lstStyle/>
          <a:p>
            <a:r>
              <a:rPr lang="en-GB" dirty="0" smtClean="0"/>
              <a:t>Review Tools</a:t>
            </a:r>
          </a:p>
        </p:txBody>
      </p:sp>
      <p:sp>
        <p:nvSpPr>
          <p:cNvPr id="14340" name="AutoShape 5" descr="line"/>
          <p:cNvSpPr>
            <a:spLocks noChangeAspect="1" noChangeArrowheads="1"/>
          </p:cNvSpPr>
          <p:nvPr/>
        </p:nvSpPr>
        <p:spPr bwMode="auto">
          <a:xfrm>
            <a:off x="4275138" y="46038"/>
            <a:ext cx="304800" cy="304800"/>
          </a:xfrm>
          <a:prstGeom prst="rect">
            <a:avLst/>
          </a:prstGeom>
          <a:noFill/>
          <a:ln w="9525">
            <a:noFill/>
            <a:miter lim="800000"/>
            <a:headEnd/>
            <a:tailEnd/>
          </a:ln>
        </p:spPr>
        <p:txBody>
          <a:bodyPr/>
          <a:lstStyle/>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sz="quarter" idx="15"/>
          </p:nvPr>
        </p:nvSpPr>
        <p:spPr/>
        <p:txBody>
          <a:bodyPr/>
          <a:lstStyle/>
          <a:p>
            <a:r>
              <a:rPr lang="en-US" dirty="0" smtClean="0"/>
              <a:t>Find defects in code and design models prior to dynamic testing</a:t>
            </a:r>
            <a:br>
              <a:rPr lang="en-US" dirty="0" smtClean="0"/>
            </a:br>
            <a:endParaRPr lang="en-US" dirty="0" smtClean="0"/>
          </a:p>
          <a:p>
            <a:r>
              <a:rPr lang="en-US" dirty="0" smtClean="0"/>
              <a:t>Help to enforce coding standards</a:t>
            </a:r>
            <a:br>
              <a:rPr lang="en-US" dirty="0" smtClean="0"/>
            </a:br>
            <a:endParaRPr lang="en-US" dirty="0" smtClean="0"/>
          </a:p>
          <a:p>
            <a:r>
              <a:rPr lang="en-GB" dirty="0" smtClean="0"/>
              <a:t>Analyse</a:t>
            </a:r>
            <a:r>
              <a:rPr lang="en-US" dirty="0" smtClean="0"/>
              <a:t> structures and dependencies</a:t>
            </a:r>
            <a:br>
              <a:rPr lang="en-US" dirty="0" smtClean="0"/>
            </a:br>
            <a:endParaRPr lang="en-US" dirty="0" smtClean="0"/>
          </a:p>
          <a:p>
            <a:r>
              <a:rPr lang="en-US" dirty="0" smtClean="0"/>
              <a:t>Provide code </a:t>
            </a:r>
            <a:r>
              <a:rPr lang="en-US" dirty="0"/>
              <a:t>metrics </a:t>
            </a:r>
            <a:r>
              <a:rPr lang="en-US" dirty="0" smtClean="0"/>
              <a:t>(</a:t>
            </a:r>
            <a:r>
              <a:rPr lang="en-US" dirty="0"/>
              <a:t>e.g. complexity</a:t>
            </a:r>
            <a:r>
              <a:rPr lang="en-US" dirty="0" smtClean="0"/>
              <a:t>)</a:t>
            </a:r>
            <a:br>
              <a:rPr lang="en-US" dirty="0" smtClean="0"/>
            </a:br>
            <a:endParaRPr lang="en-US" dirty="0"/>
          </a:p>
          <a:p>
            <a:r>
              <a:rPr lang="en-US" dirty="0" smtClean="0"/>
              <a:t>Help in test planning and risk analysis</a:t>
            </a:r>
          </a:p>
        </p:txBody>
      </p:sp>
      <p:sp>
        <p:nvSpPr>
          <p:cNvPr id="15363" name="Rectangle 4"/>
          <p:cNvSpPr>
            <a:spLocks noGrp="1" noChangeArrowheads="1"/>
          </p:cNvSpPr>
          <p:nvPr>
            <p:ph type="title"/>
          </p:nvPr>
        </p:nvSpPr>
        <p:spPr/>
        <p:txBody>
          <a:bodyPr/>
          <a:lstStyle/>
          <a:p>
            <a:r>
              <a:rPr lang="en-GB" dirty="0" smtClean="0"/>
              <a:t>Static Analysis Tools (D)</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sz="quarter" idx="15"/>
          </p:nvPr>
        </p:nvSpPr>
        <p:spPr/>
        <p:txBody>
          <a:bodyPr/>
          <a:lstStyle/>
          <a:p>
            <a:r>
              <a:rPr lang="en-GB" dirty="0" smtClean="0"/>
              <a:t>Store and validate models used for software design </a:t>
            </a:r>
          </a:p>
          <a:p>
            <a:pPr lvl="1"/>
            <a:r>
              <a:rPr lang="en-GB" dirty="0" smtClean="0"/>
              <a:t>e.g. Physical Data Model, Activity Model, Process Model</a:t>
            </a:r>
            <a:br>
              <a:rPr lang="en-GB" dirty="0" smtClean="0"/>
            </a:br>
            <a:r>
              <a:rPr lang="en-GB" dirty="0" smtClean="0"/>
              <a:t> </a:t>
            </a:r>
          </a:p>
          <a:p>
            <a:r>
              <a:rPr lang="en-GB" dirty="0" smtClean="0"/>
              <a:t>Enumerate inconsistencies and find defects in models</a:t>
            </a:r>
            <a:br>
              <a:rPr lang="en-GB" dirty="0" smtClean="0"/>
            </a:br>
            <a:endParaRPr lang="en-GB" dirty="0" smtClean="0"/>
          </a:p>
          <a:p>
            <a:r>
              <a:rPr lang="en-GB" dirty="0" smtClean="0"/>
              <a:t>May help to generate test cases</a:t>
            </a:r>
          </a:p>
        </p:txBody>
      </p:sp>
      <p:sp>
        <p:nvSpPr>
          <p:cNvPr id="16386" name="Rectangle 2"/>
          <p:cNvSpPr>
            <a:spLocks noGrp="1" noChangeArrowheads="1"/>
          </p:cNvSpPr>
          <p:nvPr>
            <p:ph type="title"/>
          </p:nvPr>
        </p:nvSpPr>
        <p:spPr/>
        <p:txBody>
          <a:bodyPr/>
          <a:lstStyle/>
          <a:p>
            <a:r>
              <a:rPr lang="en-GB" dirty="0" smtClean="0"/>
              <a:t>Modelling Tools (D)</a:t>
            </a:r>
          </a:p>
        </p:txBody>
      </p:sp>
      <p:pic>
        <p:nvPicPr>
          <p:cNvPr id="66" name="Picture 2" descr="C:\Documents and Settings\ebell\My Documents\My Pictures\class.png"/>
          <p:cNvPicPr>
            <a:picLocks noChangeAspect="1" noChangeArrowheads="1"/>
          </p:cNvPicPr>
          <p:nvPr/>
        </p:nvPicPr>
        <p:blipFill>
          <a:blip r:embed="rId3" cstate="print"/>
          <a:srcRect/>
          <a:stretch>
            <a:fillRect/>
          </a:stretch>
        </p:blipFill>
        <p:spPr bwMode="auto">
          <a:xfrm>
            <a:off x="1675206" y="3850640"/>
            <a:ext cx="5793589" cy="2657147"/>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type="body" sz="quarter" idx="15"/>
          </p:nvPr>
        </p:nvSpPr>
        <p:spPr/>
        <p:txBody>
          <a:bodyPr/>
          <a:lstStyle/>
          <a:p>
            <a:r>
              <a:rPr lang="en-GB" dirty="0" smtClean="0"/>
              <a:t>Test Design</a:t>
            </a:r>
            <a:br>
              <a:rPr lang="en-GB" dirty="0" smtClean="0"/>
            </a:br>
            <a:endParaRPr lang="en-GB" dirty="0" smtClean="0"/>
          </a:p>
          <a:p>
            <a:r>
              <a:rPr lang="en-GB" dirty="0" smtClean="0"/>
              <a:t>Data Preparation</a:t>
            </a:r>
          </a:p>
          <a:p>
            <a:endParaRPr lang="en-GB" dirty="0" smtClean="0"/>
          </a:p>
          <a:p>
            <a:endParaRPr lang="en-GB" dirty="0" smtClean="0"/>
          </a:p>
        </p:txBody>
      </p:sp>
      <p:sp>
        <p:nvSpPr>
          <p:cNvPr id="17410" name="Title 1"/>
          <p:cNvSpPr>
            <a:spLocks noGrp="1"/>
          </p:cNvSpPr>
          <p:nvPr>
            <p:ph type="title"/>
          </p:nvPr>
        </p:nvSpPr>
        <p:spPr/>
        <p:txBody>
          <a:bodyPr/>
          <a:lstStyle/>
          <a:p>
            <a:r>
              <a:rPr lang="en-GB" dirty="0" smtClean="0"/>
              <a:t>Tool Support for Test Specification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body" sz="quarter" idx="15"/>
          </p:nvPr>
        </p:nvSpPr>
        <p:spPr>
          <a:noFill/>
        </p:spPr>
        <p:txBody>
          <a:bodyPr/>
          <a:lstStyle/>
          <a:p>
            <a:r>
              <a:rPr lang="en-US" dirty="0" smtClean="0"/>
              <a:t>Generate executable tests, test data or expected results automatically </a:t>
            </a:r>
            <a:r>
              <a:rPr lang="en-US" dirty="0"/>
              <a:t>by parsing </a:t>
            </a:r>
            <a:r>
              <a:rPr lang="en-US" dirty="0" smtClean="0"/>
              <a:t>code, or from CASE tool repositories, e.g.</a:t>
            </a:r>
          </a:p>
          <a:p>
            <a:pPr lvl="1">
              <a:lnSpc>
                <a:spcPct val="120000"/>
              </a:lnSpc>
            </a:pPr>
            <a:r>
              <a:rPr lang="en-US" b="0" dirty="0" smtClean="0"/>
              <a:t>Business Rules</a:t>
            </a:r>
          </a:p>
          <a:p>
            <a:pPr lvl="1">
              <a:lnSpc>
                <a:spcPct val="120000"/>
              </a:lnSpc>
            </a:pPr>
            <a:r>
              <a:rPr lang="en-US" b="0" dirty="0" smtClean="0"/>
              <a:t>Models</a:t>
            </a:r>
          </a:p>
          <a:p>
            <a:pPr lvl="1">
              <a:lnSpc>
                <a:spcPct val="120000"/>
              </a:lnSpc>
            </a:pPr>
            <a:r>
              <a:rPr lang="en-US" b="0" dirty="0" smtClean="0"/>
              <a:t>State transition diagrams</a:t>
            </a:r>
          </a:p>
        </p:txBody>
      </p:sp>
      <p:sp>
        <p:nvSpPr>
          <p:cNvPr id="18434" name="Rectangle 5"/>
          <p:cNvSpPr>
            <a:spLocks noGrp="1" noChangeArrowheads="1"/>
          </p:cNvSpPr>
          <p:nvPr>
            <p:ph type="title"/>
          </p:nvPr>
        </p:nvSpPr>
        <p:spPr/>
        <p:txBody>
          <a:bodyPr/>
          <a:lstStyle/>
          <a:p>
            <a:pPr eaLnBrk="1" hangingPunct="1"/>
            <a:r>
              <a:rPr lang="en-GB" dirty="0" smtClean="0"/>
              <a:t>Test Design Tools</a:t>
            </a:r>
          </a:p>
        </p:txBody>
      </p:sp>
      <p:sp>
        <p:nvSpPr>
          <p:cNvPr id="5" name="Rectangle 6"/>
          <p:cNvSpPr>
            <a:spLocks noChangeArrowheads="1"/>
          </p:cNvSpPr>
          <p:nvPr/>
        </p:nvSpPr>
        <p:spPr bwMode="auto">
          <a:xfrm>
            <a:off x="3909856" y="4685560"/>
            <a:ext cx="1876097" cy="1113736"/>
          </a:xfrm>
          <a:prstGeom prst="rect">
            <a:avLst/>
          </a:prstGeom>
          <a:solidFill>
            <a:schemeClr val="tx2">
              <a:lumMod val="40000"/>
              <a:lumOff val="60000"/>
            </a:schemeClr>
          </a:solidFill>
          <a:ln w="38100" algn="ctr">
            <a:solidFill>
              <a:schemeClr val="tx1"/>
            </a:solidFill>
            <a:miter lim="800000"/>
            <a:headEnd/>
            <a:tailEnd/>
          </a:ln>
          <a:effectLst/>
        </p:spPr>
        <p:txBody>
          <a:bodyPr wrap="none" anchor="ctr"/>
          <a:lstStyle/>
          <a:p>
            <a:pPr algn="ctr" defTabSz="762000">
              <a:spcBef>
                <a:spcPts val="0"/>
              </a:spcBef>
            </a:pPr>
            <a:r>
              <a:rPr lang="en-GB" sz="1800" b="1" i="1" dirty="0" smtClean="0"/>
              <a:t>Test Design</a:t>
            </a:r>
          </a:p>
          <a:p>
            <a:pPr algn="ctr" defTabSz="762000">
              <a:spcBef>
                <a:spcPts val="0"/>
              </a:spcBef>
            </a:pPr>
            <a:r>
              <a:rPr lang="en-GB" sz="1800" b="1" i="1" dirty="0" smtClean="0"/>
              <a:t>Tool</a:t>
            </a:r>
            <a:endParaRPr lang="en-GB" sz="1800" b="1" i="1" dirty="0"/>
          </a:p>
        </p:txBody>
      </p:sp>
      <p:sp>
        <p:nvSpPr>
          <p:cNvPr id="6" name="Text Box 9"/>
          <p:cNvSpPr txBox="1">
            <a:spLocks noChangeArrowheads="1"/>
          </p:cNvSpPr>
          <p:nvPr/>
        </p:nvSpPr>
        <p:spPr bwMode="auto">
          <a:xfrm>
            <a:off x="2240312" y="4674492"/>
            <a:ext cx="595035" cy="369332"/>
          </a:xfrm>
          <a:prstGeom prst="rect">
            <a:avLst/>
          </a:prstGeom>
          <a:noFill/>
          <a:ln w="9525" algn="ctr">
            <a:noFill/>
            <a:miter lim="800000"/>
            <a:headEnd/>
            <a:tailEnd/>
          </a:ln>
          <a:effectLst/>
        </p:spPr>
        <p:txBody>
          <a:bodyPr wrap="none">
            <a:spAutoFit/>
          </a:bodyPr>
          <a:lstStyle/>
          <a:p>
            <a:pPr algn="l" defTabSz="762000"/>
            <a:r>
              <a:rPr lang="en-GB" sz="1800" b="1" dirty="0" smtClean="0">
                <a:solidFill>
                  <a:srgbClr val="134183"/>
                </a:solidFill>
              </a:rPr>
              <a:t>GUI</a:t>
            </a:r>
            <a:endParaRPr lang="en-GB" sz="1800" b="1" dirty="0">
              <a:solidFill>
                <a:srgbClr val="134183"/>
              </a:solidFill>
            </a:endParaRPr>
          </a:p>
        </p:txBody>
      </p:sp>
      <p:sp>
        <p:nvSpPr>
          <p:cNvPr id="7" name="Text Box 10"/>
          <p:cNvSpPr txBox="1">
            <a:spLocks noChangeArrowheads="1"/>
          </p:cNvSpPr>
          <p:nvPr/>
        </p:nvSpPr>
        <p:spPr bwMode="auto">
          <a:xfrm>
            <a:off x="1119107" y="5884378"/>
            <a:ext cx="1569660" cy="369332"/>
          </a:xfrm>
          <a:prstGeom prst="rect">
            <a:avLst/>
          </a:prstGeom>
          <a:noFill/>
          <a:ln w="9525" algn="ctr">
            <a:noFill/>
            <a:miter lim="800000"/>
            <a:headEnd/>
            <a:tailEnd/>
          </a:ln>
          <a:effectLst/>
        </p:spPr>
        <p:txBody>
          <a:bodyPr wrap="none">
            <a:spAutoFit/>
          </a:bodyPr>
          <a:lstStyle/>
          <a:p>
            <a:pPr algn="l" defTabSz="762000"/>
            <a:r>
              <a:rPr lang="en-GB" sz="1800" b="1" dirty="0">
                <a:solidFill>
                  <a:srgbClr val="134183"/>
                </a:solidFill>
              </a:rPr>
              <a:t>Source </a:t>
            </a:r>
            <a:r>
              <a:rPr lang="en-GB" sz="1800" b="1" dirty="0" smtClean="0">
                <a:solidFill>
                  <a:srgbClr val="134183"/>
                </a:solidFill>
              </a:rPr>
              <a:t>code</a:t>
            </a:r>
            <a:endParaRPr lang="en-GB" sz="1800" b="1" dirty="0">
              <a:solidFill>
                <a:srgbClr val="134183"/>
              </a:solidFill>
            </a:endParaRPr>
          </a:p>
        </p:txBody>
      </p:sp>
      <p:sp>
        <p:nvSpPr>
          <p:cNvPr id="8" name="Text Box 12"/>
          <p:cNvSpPr txBox="1">
            <a:spLocks noChangeArrowheads="1"/>
          </p:cNvSpPr>
          <p:nvPr/>
        </p:nvSpPr>
        <p:spPr bwMode="auto">
          <a:xfrm>
            <a:off x="996266" y="4269259"/>
            <a:ext cx="1723549" cy="369332"/>
          </a:xfrm>
          <a:prstGeom prst="rect">
            <a:avLst/>
          </a:prstGeom>
          <a:noFill/>
          <a:ln w="9525" algn="ctr">
            <a:noFill/>
            <a:miter lim="800000"/>
            <a:headEnd/>
            <a:tailEnd/>
          </a:ln>
          <a:effectLst/>
        </p:spPr>
        <p:txBody>
          <a:bodyPr wrap="none">
            <a:spAutoFit/>
          </a:bodyPr>
          <a:lstStyle/>
          <a:p>
            <a:pPr algn="l" defTabSz="762000"/>
            <a:r>
              <a:rPr lang="en-GB" sz="1800" b="1" dirty="0">
                <a:solidFill>
                  <a:srgbClr val="134183"/>
                </a:solidFill>
              </a:rPr>
              <a:t>Requirements</a:t>
            </a:r>
          </a:p>
        </p:txBody>
      </p:sp>
      <p:sp>
        <p:nvSpPr>
          <p:cNvPr id="9" name="Text Box 13"/>
          <p:cNvSpPr txBox="1">
            <a:spLocks noChangeArrowheads="1"/>
          </p:cNvSpPr>
          <p:nvPr/>
        </p:nvSpPr>
        <p:spPr bwMode="auto">
          <a:xfrm>
            <a:off x="6562045" y="4382538"/>
            <a:ext cx="1557703" cy="369332"/>
          </a:xfrm>
          <a:prstGeom prst="rect">
            <a:avLst/>
          </a:prstGeom>
          <a:noFill/>
          <a:ln w="9525" algn="ctr">
            <a:noFill/>
            <a:miter lim="800000"/>
            <a:headEnd/>
            <a:tailEnd/>
          </a:ln>
          <a:effectLst/>
        </p:spPr>
        <p:txBody>
          <a:bodyPr>
            <a:spAutoFit/>
          </a:bodyPr>
          <a:lstStyle/>
          <a:p>
            <a:pPr algn="l" defTabSz="762000"/>
            <a:r>
              <a:rPr lang="en-GB" sz="1800" b="1" dirty="0">
                <a:solidFill>
                  <a:srgbClr val="134183"/>
                </a:solidFill>
              </a:rPr>
              <a:t>Test inputs</a:t>
            </a:r>
          </a:p>
        </p:txBody>
      </p:sp>
      <p:sp>
        <p:nvSpPr>
          <p:cNvPr id="10" name="Text Box 14"/>
          <p:cNvSpPr txBox="1">
            <a:spLocks noChangeArrowheads="1"/>
          </p:cNvSpPr>
          <p:nvPr/>
        </p:nvSpPr>
        <p:spPr bwMode="auto">
          <a:xfrm>
            <a:off x="333561" y="5170204"/>
            <a:ext cx="2543004" cy="646331"/>
          </a:xfrm>
          <a:prstGeom prst="rect">
            <a:avLst/>
          </a:prstGeom>
          <a:noFill/>
          <a:ln w="9525" algn="ctr">
            <a:noFill/>
            <a:miter lim="800000"/>
            <a:headEnd/>
            <a:tailEnd/>
          </a:ln>
          <a:effectLst/>
        </p:spPr>
        <p:txBody>
          <a:bodyPr wrap="none">
            <a:spAutoFit/>
          </a:bodyPr>
          <a:lstStyle/>
          <a:p>
            <a:pPr algn="r" defTabSz="762000">
              <a:spcBef>
                <a:spcPts val="0"/>
              </a:spcBef>
            </a:pPr>
            <a:r>
              <a:rPr lang="en-GB" sz="1800" b="1" dirty="0">
                <a:solidFill>
                  <a:srgbClr val="134183"/>
                </a:solidFill>
              </a:rPr>
              <a:t>Design m</a:t>
            </a:r>
            <a:r>
              <a:rPr lang="en-GB" sz="1800" b="1" dirty="0" smtClean="0">
                <a:solidFill>
                  <a:srgbClr val="134183"/>
                </a:solidFill>
              </a:rPr>
              <a:t>odels</a:t>
            </a:r>
          </a:p>
          <a:p>
            <a:pPr algn="l" defTabSz="762000">
              <a:spcBef>
                <a:spcPts val="0"/>
              </a:spcBef>
            </a:pPr>
            <a:r>
              <a:rPr lang="en-GB" sz="1800" b="1" dirty="0" smtClean="0">
                <a:solidFill>
                  <a:srgbClr val="134183"/>
                </a:solidFill>
              </a:rPr>
              <a:t>(state, data or object)</a:t>
            </a:r>
            <a:endParaRPr lang="en-GB" sz="1800" b="1" dirty="0">
              <a:solidFill>
                <a:srgbClr val="134183"/>
              </a:solidFill>
            </a:endParaRPr>
          </a:p>
        </p:txBody>
      </p:sp>
      <p:sp>
        <p:nvSpPr>
          <p:cNvPr id="11" name="Text Box 15"/>
          <p:cNvSpPr txBox="1">
            <a:spLocks noChangeArrowheads="1"/>
          </p:cNvSpPr>
          <p:nvPr/>
        </p:nvSpPr>
        <p:spPr bwMode="auto">
          <a:xfrm>
            <a:off x="6607525" y="5038939"/>
            <a:ext cx="2211265" cy="369332"/>
          </a:xfrm>
          <a:prstGeom prst="rect">
            <a:avLst/>
          </a:prstGeom>
          <a:noFill/>
          <a:ln w="9525" algn="ctr">
            <a:noFill/>
            <a:miter lim="800000"/>
            <a:headEnd/>
            <a:tailEnd/>
          </a:ln>
          <a:effectLst/>
        </p:spPr>
        <p:txBody>
          <a:bodyPr>
            <a:spAutoFit/>
          </a:bodyPr>
          <a:lstStyle/>
          <a:p>
            <a:pPr algn="l" defTabSz="762000"/>
            <a:r>
              <a:rPr lang="en-GB" sz="1800" b="1" dirty="0">
                <a:solidFill>
                  <a:srgbClr val="134183"/>
                </a:solidFill>
              </a:rPr>
              <a:t>Executable tests</a:t>
            </a:r>
          </a:p>
        </p:txBody>
      </p:sp>
      <p:sp>
        <p:nvSpPr>
          <p:cNvPr id="12" name="Text Box 16"/>
          <p:cNvSpPr txBox="1">
            <a:spLocks noChangeArrowheads="1"/>
          </p:cNvSpPr>
          <p:nvPr/>
        </p:nvSpPr>
        <p:spPr bwMode="auto">
          <a:xfrm>
            <a:off x="6563510" y="5653638"/>
            <a:ext cx="2192215" cy="646331"/>
          </a:xfrm>
          <a:prstGeom prst="rect">
            <a:avLst/>
          </a:prstGeom>
          <a:noFill/>
          <a:ln w="9525" algn="ctr">
            <a:noFill/>
            <a:miter lim="800000"/>
            <a:headEnd/>
            <a:tailEnd/>
          </a:ln>
          <a:effectLst/>
        </p:spPr>
        <p:txBody>
          <a:bodyPr>
            <a:spAutoFit/>
          </a:bodyPr>
          <a:lstStyle/>
          <a:p>
            <a:pPr algn="l" defTabSz="762000"/>
            <a:r>
              <a:rPr lang="en-GB" sz="1800" b="1" dirty="0" smtClean="0">
                <a:solidFill>
                  <a:srgbClr val="134183"/>
                </a:solidFill>
              </a:rPr>
              <a:t>Expected results</a:t>
            </a:r>
            <a:br>
              <a:rPr lang="en-GB" sz="1800" b="1" dirty="0" smtClean="0">
                <a:solidFill>
                  <a:srgbClr val="134183"/>
                </a:solidFill>
              </a:rPr>
            </a:br>
            <a:r>
              <a:rPr lang="en-GB" sz="1800" b="1" dirty="0" smtClean="0">
                <a:solidFill>
                  <a:srgbClr val="134183"/>
                </a:solidFill>
              </a:rPr>
              <a:t>(test oracle)</a:t>
            </a:r>
            <a:endParaRPr lang="en-GB" sz="1800" b="1" dirty="0">
              <a:solidFill>
                <a:srgbClr val="134183"/>
              </a:solidFill>
            </a:endParaRPr>
          </a:p>
        </p:txBody>
      </p:sp>
      <p:cxnSp>
        <p:nvCxnSpPr>
          <p:cNvPr id="13" name="AutoShape 17"/>
          <p:cNvCxnSpPr>
            <a:cxnSpLocks noChangeShapeType="1"/>
            <a:stCxn id="8" idx="3"/>
          </p:cNvCxnSpPr>
          <p:nvPr/>
        </p:nvCxnSpPr>
        <p:spPr bwMode="auto">
          <a:xfrm>
            <a:off x="2719815" y="4453925"/>
            <a:ext cx="1174276" cy="462502"/>
          </a:xfrm>
          <a:prstGeom prst="straightConnector1">
            <a:avLst/>
          </a:prstGeom>
          <a:noFill/>
          <a:ln w="15875">
            <a:solidFill>
              <a:schemeClr val="tx1"/>
            </a:solidFill>
            <a:round/>
            <a:headEnd/>
            <a:tailEnd type="triangle" w="lg" len="lg"/>
          </a:ln>
          <a:effectLst/>
        </p:spPr>
      </p:cxnSp>
      <p:cxnSp>
        <p:nvCxnSpPr>
          <p:cNvPr id="14" name="AutoShape 18"/>
          <p:cNvCxnSpPr>
            <a:cxnSpLocks noChangeShapeType="1"/>
            <a:stCxn id="6" idx="3"/>
          </p:cNvCxnSpPr>
          <p:nvPr/>
        </p:nvCxnSpPr>
        <p:spPr bwMode="auto">
          <a:xfrm>
            <a:off x="2835347" y="4859158"/>
            <a:ext cx="1074509" cy="262221"/>
          </a:xfrm>
          <a:prstGeom prst="straightConnector1">
            <a:avLst/>
          </a:prstGeom>
          <a:noFill/>
          <a:ln w="15875">
            <a:solidFill>
              <a:schemeClr val="tx1"/>
            </a:solidFill>
            <a:round/>
            <a:headEnd/>
            <a:tailEnd type="triangle" w="lg" len="lg"/>
          </a:ln>
          <a:effectLst/>
        </p:spPr>
      </p:cxnSp>
      <p:cxnSp>
        <p:nvCxnSpPr>
          <p:cNvPr id="15" name="AutoShape 19"/>
          <p:cNvCxnSpPr>
            <a:cxnSpLocks noChangeShapeType="1"/>
            <a:stCxn id="10" idx="3"/>
          </p:cNvCxnSpPr>
          <p:nvPr/>
        </p:nvCxnSpPr>
        <p:spPr bwMode="auto">
          <a:xfrm flipV="1">
            <a:off x="2876565" y="5357862"/>
            <a:ext cx="1033291" cy="135508"/>
          </a:xfrm>
          <a:prstGeom prst="straightConnector1">
            <a:avLst/>
          </a:prstGeom>
          <a:noFill/>
          <a:ln w="15875">
            <a:solidFill>
              <a:schemeClr val="tx1"/>
            </a:solidFill>
            <a:round/>
            <a:headEnd/>
            <a:tailEnd type="triangle" w="lg" len="lg"/>
          </a:ln>
          <a:effectLst/>
        </p:spPr>
      </p:cxnSp>
      <p:cxnSp>
        <p:nvCxnSpPr>
          <p:cNvPr id="16" name="AutoShape 20"/>
          <p:cNvCxnSpPr>
            <a:cxnSpLocks noChangeShapeType="1"/>
            <a:stCxn id="7" idx="3"/>
          </p:cNvCxnSpPr>
          <p:nvPr/>
        </p:nvCxnSpPr>
        <p:spPr bwMode="auto">
          <a:xfrm flipV="1">
            <a:off x="2688767" y="5562814"/>
            <a:ext cx="1205324" cy="506230"/>
          </a:xfrm>
          <a:prstGeom prst="straightConnector1">
            <a:avLst/>
          </a:prstGeom>
          <a:noFill/>
          <a:ln w="15875">
            <a:solidFill>
              <a:schemeClr val="tx1"/>
            </a:solidFill>
            <a:round/>
            <a:headEnd/>
            <a:tailEnd type="triangle" w="lg" len="lg"/>
          </a:ln>
          <a:effectLst/>
        </p:spPr>
      </p:cxnSp>
      <p:cxnSp>
        <p:nvCxnSpPr>
          <p:cNvPr id="17" name="AutoShape 21"/>
          <p:cNvCxnSpPr>
            <a:cxnSpLocks noChangeShapeType="1"/>
            <a:endCxn id="9" idx="1"/>
          </p:cNvCxnSpPr>
          <p:nvPr/>
        </p:nvCxnSpPr>
        <p:spPr bwMode="auto">
          <a:xfrm flipV="1">
            <a:off x="5770188" y="4567204"/>
            <a:ext cx="791857" cy="476620"/>
          </a:xfrm>
          <a:prstGeom prst="straightConnector1">
            <a:avLst/>
          </a:prstGeom>
          <a:noFill/>
          <a:ln w="15875">
            <a:solidFill>
              <a:schemeClr val="tx1"/>
            </a:solidFill>
            <a:round/>
            <a:headEnd/>
            <a:tailEnd type="triangle" w="lg" len="lg"/>
          </a:ln>
          <a:effectLst/>
        </p:spPr>
      </p:cxnSp>
      <p:cxnSp>
        <p:nvCxnSpPr>
          <p:cNvPr id="18" name="AutoShape 22"/>
          <p:cNvCxnSpPr>
            <a:cxnSpLocks noChangeShapeType="1"/>
            <a:stCxn id="5" idx="3"/>
            <a:endCxn id="11" idx="1"/>
          </p:cNvCxnSpPr>
          <p:nvPr/>
        </p:nvCxnSpPr>
        <p:spPr bwMode="auto">
          <a:xfrm flipV="1">
            <a:off x="5785953" y="5223605"/>
            <a:ext cx="821572" cy="0"/>
          </a:xfrm>
          <a:prstGeom prst="straightConnector1">
            <a:avLst/>
          </a:prstGeom>
          <a:noFill/>
          <a:ln w="15875">
            <a:solidFill>
              <a:schemeClr val="tx1"/>
            </a:solidFill>
            <a:round/>
            <a:headEnd/>
            <a:tailEnd type="triangle" w="lg" len="lg"/>
          </a:ln>
          <a:effectLst/>
        </p:spPr>
      </p:cxnSp>
      <p:cxnSp>
        <p:nvCxnSpPr>
          <p:cNvPr id="19" name="AutoShape 23"/>
          <p:cNvCxnSpPr>
            <a:cxnSpLocks noChangeShapeType="1"/>
            <a:endCxn id="12" idx="1"/>
          </p:cNvCxnSpPr>
          <p:nvPr/>
        </p:nvCxnSpPr>
        <p:spPr bwMode="auto">
          <a:xfrm>
            <a:off x="5770188" y="5493370"/>
            <a:ext cx="793322" cy="483434"/>
          </a:xfrm>
          <a:prstGeom prst="straightConnector1">
            <a:avLst/>
          </a:prstGeom>
          <a:noFill/>
          <a:ln w="15875">
            <a:solidFill>
              <a:schemeClr val="tx1"/>
            </a:solidFill>
            <a:round/>
            <a:headEnd/>
            <a:tailEnd type="triangle" w="lg" len="lg"/>
          </a:ln>
          <a:effectLst/>
        </p:spPr>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sz="quarter" idx="15"/>
          </p:nvPr>
        </p:nvSpPr>
        <p:spPr/>
        <p:txBody>
          <a:bodyPr/>
          <a:lstStyle/>
          <a:p>
            <a:r>
              <a:rPr lang="en-GB" dirty="0" smtClean="0"/>
              <a:t>Create test data for test execution</a:t>
            </a:r>
            <a:br>
              <a:rPr lang="en-GB" dirty="0" smtClean="0"/>
            </a:br>
            <a:endParaRPr lang="en-GB" dirty="0" smtClean="0"/>
          </a:p>
          <a:p>
            <a:r>
              <a:rPr lang="en-GB" dirty="0" smtClean="0"/>
              <a:t>Manipulate:</a:t>
            </a:r>
          </a:p>
          <a:p>
            <a:pPr lvl="1"/>
            <a:r>
              <a:rPr lang="en-GB" dirty="0" smtClean="0"/>
              <a:t>Databases</a:t>
            </a:r>
          </a:p>
          <a:p>
            <a:pPr lvl="1"/>
            <a:r>
              <a:rPr lang="en-GB" dirty="0" smtClean="0"/>
              <a:t>Files</a:t>
            </a:r>
          </a:p>
          <a:p>
            <a:pPr lvl="1"/>
            <a:r>
              <a:rPr lang="en-GB" dirty="0" smtClean="0"/>
              <a:t>Data transmissions</a:t>
            </a:r>
            <a:br>
              <a:rPr lang="en-GB" dirty="0" smtClean="0"/>
            </a:br>
            <a:endParaRPr lang="en-GB" dirty="0" smtClean="0"/>
          </a:p>
          <a:p>
            <a:r>
              <a:rPr lang="en-GB" dirty="0" smtClean="0"/>
              <a:t>Ensure security during testing through data anonymity</a:t>
            </a:r>
            <a:br>
              <a:rPr lang="en-GB" dirty="0" smtClean="0"/>
            </a:br>
            <a:endParaRPr lang="en-GB" dirty="0" smtClean="0"/>
          </a:p>
          <a:p>
            <a:r>
              <a:rPr lang="en-GB" dirty="0" smtClean="0"/>
              <a:t>Create or generate data according to business rules</a:t>
            </a:r>
          </a:p>
        </p:txBody>
      </p:sp>
      <p:sp>
        <p:nvSpPr>
          <p:cNvPr id="19458" name="Rectangle 2"/>
          <p:cNvSpPr>
            <a:spLocks noGrp="1" noChangeArrowheads="1"/>
          </p:cNvSpPr>
          <p:nvPr>
            <p:ph type="title"/>
          </p:nvPr>
        </p:nvSpPr>
        <p:spPr/>
        <p:txBody>
          <a:bodyPr/>
          <a:lstStyle/>
          <a:p>
            <a:r>
              <a:rPr lang="en-GB" dirty="0" smtClean="0"/>
              <a:t>Test Data Preparation Tools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type="body" sz="quarter" idx="15"/>
          </p:nvPr>
        </p:nvSpPr>
        <p:spPr/>
        <p:txBody>
          <a:bodyPr/>
          <a:lstStyle/>
          <a:p>
            <a:r>
              <a:rPr lang="en-GB" dirty="0" smtClean="0"/>
              <a:t>Test Execution</a:t>
            </a:r>
            <a:br>
              <a:rPr lang="en-GB" dirty="0" smtClean="0"/>
            </a:br>
            <a:endParaRPr lang="en-GB" dirty="0" smtClean="0"/>
          </a:p>
          <a:p>
            <a:r>
              <a:rPr lang="en-GB" dirty="0" smtClean="0"/>
              <a:t>Test Harness / Unit Test Frameworks (D)</a:t>
            </a:r>
            <a:br>
              <a:rPr lang="en-GB" dirty="0" smtClean="0"/>
            </a:br>
            <a:endParaRPr lang="en-GB" dirty="0" smtClean="0"/>
          </a:p>
          <a:p>
            <a:r>
              <a:rPr lang="en-GB" dirty="0" smtClean="0"/>
              <a:t>Test Comparators</a:t>
            </a:r>
            <a:br>
              <a:rPr lang="en-GB" dirty="0" smtClean="0"/>
            </a:br>
            <a:endParaRPr lang="en-GB" dirty="0" smtClean="0"/>
          </a:p>
          <a:p>
            <a:r>
              <a:rPr lang="en-GB" dirty="0" smtClean="0"/>
              <a:t>Coverage Measurement (D)</a:t>
            </a:r>
            <a:br>
              <a:rPr lang="en-GB" dirty="0" smtClean="0"/>
            </a:br>
            <a:endParaRPr lang="en-GB" dirty="0" smtClean="0"/>
          </a:p>
          <a:p>
            <a:r>
              <a:rPr lang="en-GB" dirty="0" smtClean="0"/>
              <a:t>Security</a:t>
            </a:r>
          </a:p>
        </p:txBody>
      </p:sp>
      <p:sp>
        <p:nvSpPr>
          <p:cNvPr id="20482" name="Title 1"/>
          <p:cNvSpPr>
            <a:spLocks noGrp="1"/>
          </p:cNvSpPr>
          <p:nvPr>
            <p:ph type="title"/>
          </p:nvPr>
        </p:nvSpPr>
        <p:spPr/>
        <p:txBody>
          <a:bodyPr/>
          <a:lstStyle/>
          <a:p>
            <a:r>
              <a:rPr lang="en-GB" dirty="0" smtClean="0"/>
              <a:t>Tools Support for Test Execution and Logging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sz="quarter" idx="15"/>
          </p:nvPr>
        </p:nvSpPr>
        <p:spPr/>
        <p:txBody>
          <a:bodyPr/>
          <a:lstStyle/>
          <a:p>
            <a:r>
              <a:rPr lang="en-GB" dirty="0" smtClean="0"/>
              <a:t>Execute tests automatically or semi-automatically</a:t>
            </a:r>
          </a:p>
          <a:p>
            <a:pPr lvl="1"/>
            <a:r>
              <a:rPr lang="en-GB" dirty="0"/>
              <a:t>U</a:t>
            </a:r>
            <a:r>
              <a:rPr lang="en-GB" dirty="0" smtClean="0"/>
              <a:t>sing stored inputs and expected output</a:t>
            </a:r>
            <a:br>
              <a:rPr lang="en-GB" dirty="0" smtClean="0"/>
            </a:br>
            <a:endParaRPr lang="en-GB" dirty="0" smtClean="0"/>
          </a:p>
          <a:p>
            <a:r>
              <a:rPr lang="en-GB" dirty="0"/>
              <a:t>Record tests using ‘Capture-Playback’ technology</a:t>
            </a:r>
            <a:br>
              <a:rPr lang="en-GB" dirty="0"/>
            </a:br>
            <a:endParaRPr lang="en-GB" dirty="0"/>
          </a:p>
          <a:p>
            <a:r>
              <a:rPr lang="en-GB" dirty="0"/>
              <a:t>Customise tests or parameterise data</a:t>
            </a:r>
          </a:p>
          <a:p>
            <a:pPr lvl="1"/>
            <a:r>
              <a:rPr lang="en-GB" dirty="0"/>
              <a:t>U</a:t>
            </a:r>
            <a:r>
              <a:rPr lang="en-GB" dirty="0" smtClean="0"/>
              <a:t>sing </a:t>
            </a:r>
            <a:r>
              <a:rPr lang="en-GB" dirty="0"/>
              <a:t>scripting language or GUI-based </a:t>
            </a:r>
            <a:r>
              <a:rPr lang="en-GB" dirty="0" smtClean="0"/>
              <a:t>configuration</a:t>
            </a:r>
            <a:br>
              <a:rPr lang="en-GB" dirty="0" smtClean="0"/>
            </a:br>
            <a:endParaRPr lang="en-GB" dirty="0"/>
          </a:p>
          <a:p>
            <a:r>
              <a:rPr lang="en-GB" dirty="0" smtClean="0"/>
              <a:t>Provide a test log for each test run</a:t>
            </a:r>
            <a:br>
              <a:rPr lang="en-GB" dirty="0" smtClean="0"/>
            </a:br>
            <a:endParaRPr lang="en-GB" dirty="0" smtClean="0"/>
          </a:p>
          <a:p>
            <a:r>
              <a:rPr lang="en-GB" dirty="0" smtClean="0"/>
              <a:t>Compare actual results to expected results</a:t>
            </a:r>
          </a:p>
        </p:txBody>
      </p:sp>
      <p:sp>
        <p:nvSpPr>
          <p:cNvPr id="21506" name="Rectangle 2"/>
          <p:cNvSpPr>
            <a:spLocks noGrp="1" noChangeArrowheads="1"/>
          </p:cNvSpPr>
          <p:nvPr>
            <p:ph type="title"/>
          </p:nvPr>
        </p:nvSpPr>
        <p:spPr/>
        <p:txBody>
          <a:bodyPr/>
          <a:lstStyle/>
          <a:p>
            <a:r>
              <a:rPr lang="en-GB" dirty="0" smtClean="0"/>
              <a:t>Test Execution Tools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quarter" idx="15"/>
          </p:nvPr>
        </p:nvSpPr>
        <p:spPr/>
        <p:txBody>
          <a:bodyPr/>
          <a:lstStyle/>
          <a:p>
            <a:r>
              <a:rPr lang="en-GB" dirty="0" smtClean="0"/>
              <a:t>Types of Test Tools</a:t>
            </a:r>
            <a:br>
              <a:rPr lang="en-GB" dirty="0" smtClean="0"/>
            </a:br>
            <a:endParaRPr lang="en-GB" dirty="0" smtClean="0"/>
          </a:p>
          <a:p>
            <a:r>
              <a:rPr lang="en-GB" dirty="0" smtClean="0"/>
              <a:t>Effective Use of tools: Potential Benefits and Risks</a:t>
            </a:r>
            <a:br>
              <a:rPr lang="en-GB" dirty="0" smtClean="0"/>
            </a:br>
            <a:endParaRPr lang="en-GB" dirty="0" smtClean="0"/>
          </a:p>
          <a:p>
            <a:r>
              <a:rPr lang="en-GB" dirty="0" smtClean="0"/>
              <a:t>Introducing a Tool into an Organisation</a:t>
            </a:r>
          </a:p>
        </p:txBody>
      </p:sp>
      <p:sp>
        <p:nvSpPr>
          <p:cNvPr id="5122" name="Rectangle 4"/>
          <p:cNvSpPr>
            <a:spLocks noGrp="1" noChangeArrowheads="1"/>
          </p:cNvSpPr>
          <p:nvPr>
            <p:ph type="title"/>
          </p:nvPr>
        </p:nvSpPr>
        <p:spPr/>
        <p:txBody>
          <a:bodyPr/>
          <a:lstStyle/>
          <a:p>
            <a:r>
              <a:rPr lang="en-GB" dirty="0" smtClean="0"/>
              <a:t>Topics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6"/>
          <p:cNvSpPr>
            <a:spLocks noGrp="1" noChangeArrowheads="1"/>
          </p:cNvSpPr>
          <p:nvPr>
            <p:ph type="body" sz="quarter" idx="15"/>
          </p:nvPr>
        </p:nvSpPr>
        <p:spPr/>
        <p:txBody>
          <a:bodyPr/>
          <a:lstStyle/>
          <a:p>
            <a:r>
              <a:rPr lang="en-GB" dirty="0" smtClean="0"/>
              <a:t>Facilitate the testing of components or parts of a system</a:t>
            </a:r>
            <a:br>
              <a:rPr lang="en-GB" dirty="0" smtClean="0"/>
            </a:br>
            <a:endParaRPr lang="en-GB" dirty="0" smtClean="0"/>
          </a:p>
          <a:p>
            <a:r>
              <a:rPr lang="en-GB" dirty="0" smtClean="0"/>
              <a:t>Simulate the environment in which the test object will run</a:t>
            </a:r>
            <a:br>
              <a:rPr lang="en-GB" dirty="0" smtClean="0"/>
            </a:br>
            <a:endParaRPr lang="en-GB" dirty="0" smtClean="0"/>
          </a:p>
          <a:p>
            <a:r>
              <a:rPr lang="en-GB" dirty="0" smtClean="0"/>
              <a:t>Provide mock objects such as stubs and drivers</a:t>
            </a:r>
            <a:br>
              <a:rPr lang="en-GB" dirty="0" smtClean="0"/>
            </a:br>
            <a:endParaRPr lang="en-GB" dirty="0" smtClean="0"/>
          </a:p>
          <a:p>
            <a:r>
              <a:rPr lang="en-GB" dirty="0" smtClean="0"/>
              <a:t>Help with:</a:t>
            </a:r>
          </a:p>
          <a:p>
            <a:pPr lvl="1"/>
            <a:r>
              <a:rPr lang="en-GB" dirty="0" smtClean="0"/>
              <a:t>Component integration testing (e.g. top down / bottom up testing)</a:t>
            </a:r>
          </a:p>
          <a:p>
            <a:pPr lvl="1"/>
            <a:r>
              <a:rPr lang="en-GB" dirty="0" smtClean="0"/>
              <a:t>Testing complex calculations or logic</a:t>
            </a:r>
          </a:p>
          <a:p>
            <a:pPr lvl="1"/>
            <a:r>
              <a:rPr lang="en-GB" dirty="0" smtClean="0"/>
              <a:t>Unusual conditions</a:t>
            </a:r>
            <a:br>
              <a:rPr lang="en-GB" dirty="0" smtClean="0"/>
            </a:br>
            <a:endParaRPr lang="en-GB" dirty="0" smtClean="0"/>
          </a:p>
          <a:p>
            <a:r>
              <a:rPr lang="en-GB" dirty="0" smtClean="0"/>
              <a:t>A test harness may be incorporated in an Integrated Development Environment (IDE)</a:t>
            </a:r>
          </a:p>
        </p:txBody>
      </p:sp>
      <p:sp>
        <p:nvSpPr>
          <p:cNvPr id="22530" name="Rectangle 11"/>
          <p:cNvSpPr>
            <a:spLocks noGrp="1" noChangeArrowheads="1"/>
          </p:cNvSpPr>
          <p:nvPr>
            <p:ph type="title"/>
          </p:nvPr>
        </p:nvSpPr>
        <p:spPr/>
        <p:txBody>
          <a:bodyPr/>
          <a:lstStyle/>
          <a:p>
            <a:r>
              <a:rPr lang="en-GB" dirty="0" smtClean="0"/>
              <a:t>Test Harness / Unit Test Framework (D)</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
          <p:cNvSpPr>
            <a:spLocks noGrp="1" noChangeArrowheads="1"/>
          </p:cNvSpPr>
          <p:nvPr>
            <p:ph type="body" sz="quarter" idx="15"/>
          </p:nvPr>
        </p:nvSpPr>
        <p:spPr/>
        <p:txBody>
          <a:bodyPr/>
          <a:lstStyle/>
          <a:p>
            <a:r>
              <a:rPr lang="en-GB" dirty="0"/>
              <a:t>Determine differences </a:t>
            </a:r>
            <a:r>
              <a:rPr lang="en-GB" dirty="0" smtClean="0"/>
              <a:t>between files</a:t>
            </a:r>
            <a:r>
              <a:rPr lang="en-GB" dirty="0"/>
              <a:t>, databases or test results</a:t>
            </a:r>
          </a:p>
          <a:p>
            <a:pPr marL="0" indent="0">
              <a:buNone/>
            </a:pPr>
            <a:endParaRPr lang="en-GB" dirty="0" smtClean="0"/>
          </a:p>
          <a:p>
            <a:r>
              <a:rPr lang="en-GB" dirty="0" smtClean="0"/>
              <a:t>Data comparator tools may be:</a:t>
            </a:r>
          </a:p>
          <a:p>
            <a:pPr lvl="1"/>
            <a:r>
              <a:rPr lang="en-GB" dirty="0" smtClean="0"/>
              <a:t>Dynamic comparators built into a test execution tool</a:t>
            </a:r>
          </a:p>
          <a:p>
            <a:pPr lvl="1"/>
            <a:r>
              <a:rPr lang="en-GB" dirty="0" smtClean="0"/>
              <a:t>Standalone tools used in post-execution comparison</a:t>
            </a:r>
            <a:br>
              <a:rPr lang="en-GB" dirty="0" smtClean="0"/>
            </a:br>
            <a:endParaRPr lang="en-GB" dirty="0" smtClean="0"/>
          </a:p>
          <a:p>
            <a:r>
              <a:rPr lang="en-GB" dirty="0" smtClean="0"/>
              <a:t>May use a test oracle for comparing actual and expected results</a:t>
            </a:r>
          </a:p>
        </p:txBody>
      </p:sp>
      <p:sp>
        <p:nvSpPr>
          <p:cNvPr id="23554" name="Rectangle 9"/>
          <p:cNvSpPr>
            <a:spLocks noGrp="1" noChangeArrowheads="1"/>
          </p:cNvSpPr>
          <p:nvPr>
            <p:ph type="title"/>
          </p:nvPr>
        </p:nvSpPr>
        <p:spPr/>
        <p:txBody>
          <a:bodyPr/>
          <a:lstStyle/>
          <a:p>
            <a:r>
              <a:rPr lang="en-GB" dirty="0" smtClean="0"/>
              <a:t>Test Comparators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04800" y="1371600"/>
            <a:ext cx="4114800" cy="4605338"/>
          </a:xfrm>
          <a:prstGeom prst="rect">
            <a:avLst/>
          </a:prstGeom>
          <a:noFill/>
          <a:ln w="9525">
            <a:noFill/>
            <a:miter lim="800000"/>
            <a:headEnd/>
            <a:tailEnd/>
          </a:ln>
        </p:spPr>
        <p:txBody>
          <a:bodyPr lIns="92075" tIns="46038" rIns="92075" bIns="46038"/>
          <a:lstStyle/>
          <a:p>
            <a:pPr>
              <a:spcBef>
                <a:spcPct val="0"/>
              </a:spcBef>
            </a:pPr>
            <a:endParaRPr lang="en-US" sz="2400" dirty="0">
              <a:latin typeface="Times New Roman" pitchFamily="18" charset="0"/>
            </a:endParaRPr>
          </a:p>
        </p:txBody>
      </p:sp>
      <p:sp>
        <p:nvSpPr>
          <p:cNvPr id="25603" name="Rectangle 3"/>
          <p:cNvSpPr>
            <a:spLocks noChangeArrowheads="1"/>
          </p:cNvSpPr>
          <p:nvPr/>
        </p:nvSpPr>
        <p:spPr bwMode="auto">
          <a:xfrm>
            <a:off x="601663" y="1100138"/>
            <a:ext cx="7940675" cy="5386387"/>
          </a:xfrm>
          <a:prstGeom prst="rect">
            <a:avLst/>
          </a:prstGeom>
          <a:noFill/>
          <a:ln w="9525">
            <a:noFill/>
            <a:miter lim="800000"/>
            <a:headEnd/>
            <a:tailEnd/>
          </a:ln>
        </p:spPr>
        <p:txBody>
          <a:bodyPr lIns="84138" tIns="44450" rIns="84138" bIns="44450"/>
          <a:lstStyle/>
          <a:p>
            <a:pPr>
              <a:spcBef>
                <a:spcPct val="0"/>
              </a:spcBef>
            </a:pPr>
            <a:endParaRPr lang="en-US" sz="2400" dirty="0">
              <a:latin typeface="Times New Roman" pitchFamily="18" charset="0"/>
            </a:endParaRPr>
          </a:p>
        </p:txBody>
      </p:sp>
      <p:sp>
        <p:nvSpPr>
          <p:cNvPr id="9" name="Content Placeholder 8"/>
          <p:cNvSpPr>
            <a:spLocks noGrp="1"/>
          </p:cNvSpPr>
          <p:nvPr>
            <p:ph type="body" sz="quarter" idx="15"/>
          </p:nvPr>
        </p:nvSpPr>
        <p:spPr/>
        <p:txBody>
          <a:bodyPr/>
          <a:lstStyle/>
          <a:p>
            <a:r>
              <a:rPr lang="en-GB" dirty="0" smtClean="0"/>
              <a:t>Measures actual coverage achieved </a:t>
            </a:r>
            <a:r>
              <a:rPr lang="en-GB" dirty="0"/>
              <a:t>by a set of </a:t>
            </a:r>
            <a:r>
              <a:rPr lang="en-GB" dirty="0" smtClean="0"/>
              <a:t>tests</a:t>
            </a:r>
            <a:br>
              <a:rPr lang="en-GB" dirty="0" smtClean="0"/>
            </a:br>
            <a:endParaRPr lang="en-GB" dirty="0" smtClean="0"/>
          </a:p>
          <a:p>
            <a:r>
              <a:rPr lang="en-GB" dirty="0" smtClean="0"/>
              <a:t>Calculates percentage of structures exercised, e.g.</a:t>
            </a:r>
          </a:p>
          <a:p>
            <a:pPr lvl="1"/>
            <a:r>
              <a:rPr lang="en-GB" dirty="0" smtClean="0"/>
              <a:t>Statements</a:t>
            </a:r>
          </a:p>
          <a:p>
            <a:pPr lvl="1"/>
            <a:r>
              <a:rPr lang="en-GB" dirty="0" smtClean="0"/>
              <a:t>Branches or decisions</a:t>
            </a:r>
          </a:p>
          <a:p>
            <a:pPr lvl="1"/>
            <a:r>
              <a:rPr lang="en-GB" dirty="0" smtClean="0"/>
              <a:t>Module or function calls</a:t>
            </a:r>
            <a:br>
              <a:rPr lang="en-GB" dirty="0" smtClean="0"/>
            </a:br>
            <a:endParaRPr lang="en-GB" dirty="0" smtClean="0"/>
          </a:p>
          <a:p>
            <a:r>
              <a:rPr lang="en-GB" dirty="0" smtClean="0"/>
              <a:t>May be intrusive</a:t>
            </a:r>
          </a:p>
          <a:p>
            <a:pPr lvl="1"/>
            <a:r>
              <a:rPr lang="en-GB" dirty="0" smtClean="0"/>
              <a:t>i.e. Extra code is added to software under test to measure coverage</a:t>
            </a:r>
          </a:p>
          <a:p>
            <a:pPr lvl="1"/>
            <a:r>
              <a:rPr lang="en-GB" dirty="0"/>
              <a:t>K</a:t>
            </a:r>
            <a:r>
              <a:rPr lang="en-GB" dirty="0" smtClean="0"/>
              <a:t>nown as the ‘probe effect’</a:t>
            </a:r>
            <a:br>
              <a:rPr lang="en-GB" dirty="0" smtClean="0"/>
            </a:br>
            <a:endParaRPr lang="en-GB" dirty="0" smtClean="0"/>
          </a:p>
          <a:p>
            <a:r>
              <a:rPr lang="en-GB" dirty="0" smtClean="0"/>
              <a:t>View coverage increasing while running the software</a:t>
            </a:r>
          </a:p>
          <a:p>
            <a:endParaRPr lang="en-GB" dirty="0"/>
          </a:p>
        </p:txBody>
      </p:sp>
      <p:sp>
        <p:nvSpPr>
          <p:cNvPr id="25605" name="Rectangle 7"/>
          <p:cNvSpPr>
            <a:spLocks noGrp="1" noChangeArrowheads="1"/>
          </p:cNvSpPr>
          <p:nvPr>
            <p:ph type="title"/>
          </p:nvPr>
        </p:nvSpPr>
        <p:spPr/>
        <p:txBody>
          <a:bodyPr/>
          <a:lstStyle/>
          <a:p>
            <a:r>
              <a:rPr lang="en-GB" dirty="0" smtClean="0"/>
              <a:t>Coverage Measurement Tools (D)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6"/>
          <p:cNvSpPr>
            <a:spLocks noGrp="1" noChangeArrowheads="1"/>
          </p:cNvSpPr>
          <p:nvPr>
            <p:ph type="body" sz="quarter" idx="15"/>
          </p:nvPr>
        </p:nvSpPr>
        <p:spPr/>
        <p:txBody>
          <a:bodyPr/>
          <a:lstStyle/>
          <a:p>
            <a:r>
              <a:rPr lang="en-GB" dirty="0" smtClean="0"/>
              <a:t>Evaluate security characteristics of software</a:t>
            </a:r>
          </a:p>
          <a:p>
            <a:pPr lvl="1"/>
            <a:r>
              <a:rPr lang="en-GB" dirty="0"/>
              <a:t>e</a:t>
            </a:r>
            <a:r>
              <a:rPr lang="en-GB" dirty="0" smtClean="0"/>
              <a:t>.g. The ability of the software to protect data confidentiality, integrity, authentication, authorisation, availability and non-repudiation</a:t>
            </a:r>
            <a:br>
              <a:rPr lang="en-GB" dirty="0" smtClean="0"/>
            </a:br>
            <a:endParaRPr lang="en-GB" dirty="0" smtClean="0"/>
          </a:p>
          <a:p>
            <a:r>
              <a:rPr lang="en-GB" dirty="0" smtClean="0"/>
              <a:t>Check for viruses and denial-of-service attacks</a:t>
            </a:r>
            <a:br>
              <a:rPr lang="en-GB" dirty="0" smtClean="0"/>
            </a:br>
            <a:endParaRPr lang="en-GB" dirty="0" smtClean="0"/>
          </a:p>
          <a:p>
            <a:r>
              <a:rPr lang="en-GB" dirty="0" smtClean="0"/>
              <a:t>Mostly focused on a particular technology, platform and purpose</a:t>
            </a:r>
          </a:p>
        </p:txBody>
      </p:sp>
      <p:sp>
        <p:nvSpPr>
          <p:cNvPr id="26626" name="Rectangle 5"/>
          <p:cNvSpPr>
            <a:spLocks noGrp="1" noChangeArrowheads="1"/>
          </p:cNvSpPr>
          <p:nvPr>
            <p:ph type="title"/>
          </p:nvPr>
        </p:nvSpPr>
        <p:spPr/>
        <p:txBody>
          <a:bodyPr/>
          <a:lstStyle/>
          <a:p>
            <a:r>
              <a:rPr lang="en-GB" dirty="0" smtClean="0"/>
              <a:t>Security Testing Tools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type="body" sz="quarter" idx="15"/>
          </p:nvPr>
        </p:nvSpPr>
        <p:spPr/>
        <p:txBody>
          <a:bodyPr/>
          <a:lstStyle/>
          <a:p>
            <a:r>
              <a:rPr lang="en-GB" dirty="0" smtClean="0"/>
              <a:t>Dynamic Analysis (D)</a:t>
            </a:r>
            <a:br>
              <a:rPr lang="en-GB" dirty="0" smtClean="0"/>
            </a:br>
            <a:endParaRPr lang="en-GB" dirty="0" smtClean="0"/>
          </a:p>
          <a:p>
            <a:r>
              <a:rPr lang="en-GB" dirty="0" smtClean="0"/>
              <a:t>Performance, Load, Stress Testing</a:t>
            </a:r>
            <a:br>
              <a:rPr lang="en-GB" dirty="0" smtClean="0"/>
            </a:br>
            <a:endParaRPr lang="en-GB" dirty="0" smtClean="0"/>
          </a:p>
          <a:p>
            <a:r>
              <a:rPr lang="en-GB" dirty="0" smtClean="0"/>
              <a:t>Monitoring</a:t>
            </a:r>
            <a:br>
              <a:rPr lang="en-GB" dirty="0" smtClean="0"/>
            </a:br>
            <a:endParaRPr lang="en-GB" dirty="0" smtClean="0"/>
          </a:p>
          <a:p>
            <a:r>
              <a:rPr lang="en-GB" dirty="0" smtClean="0"/>
              <a:t>Data Quality Assessment Tools</a:t>
            </a:r>
          </a:p>
          <a:p>
            <a:endParaRPr lang="en-GB" dirty="0" smtClean="0"/>
          </a:p>
          <a:p>
            <a:endParaRPr lang="en-GB" dirty="0" smtClean="0"/>
          </a:p>
          <a:p>
            <a:endParaRPr lang="en-GB" dirty="0" smtClean="0"/>
          </a:p>
        </p:txBody>
      </p:sp>
      <p:sp>
        <p:nvSpPr>
          <p:cNvPr id="27650" name="Title 1"/>
          <p:cNvSpPr>
            <a:spLocks noGrp="1"/>
          </p:cNvSpPr>
          <p:nvPr>
            <p:ph type="title"/>
          </p:nvPr>
        </p:nvSpPr>
        <p:spPr/>
        <p:txBody>
          <a:bodyPr/>
          <a:lstStyle/>
          <a:p>
            <a:r>
              <a:rPr lang="en-GB" dirty="0" smtClean="0"/>
              <a:t>Tool Support for Performance and Monitoring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a:off x="5826125" y="5518150"/>
            <a:ext cx="914400" cy="0"/>
          </a:xfrm>
          <a:prstGeom prst="line">
            <a:avLst/>
          </a:prstGeom>
          <a:noFill/>
          <a:ln w="9525">
            <a:noFill/>
            <a:round/>
            <a:headEnd type="none" w="sm" len="sm"/>
            <a:tailEnd type="stealth" w="med" len="lg"/>
          </a:ln>
        </p:spPr>
        <p:txBody>
          <a:bodyPr wrap="none" anchor="ctr"/>
          <a:lstStyle/>
          <a:p>
            <a:endParaRPr lang="en-GB" dirty="0"/>
          </a:p>
        </p:txBody>
      </p:sp>
      <p:sp>
        <p:nvSpPr>
          <p:cNvPr id="8" name="Content Placeholder 7"/>
          <p:cNvSpPr>
            <a:spLocks noGrp="1"/>
          </p:cNvSpPr>
          <p:nvPr>
            <p:ph type="body" sz="quarter" idx="15"/>
          </p:nvPr>
        </p:nvSpPr>
        <p:spPr/>
        <p:txBody>
          <a:bodyPr/>
          <a:lstStyle/>
          <a:p>
            <a:r>
              <a:rPr lang="en-GB" dirty="0" smtClean="0"/>
              <a:t>Provide run-time information on state of software under test</a:t>
            </a:r>
            <a:br>
              <a:rPr lang="en-GB" dirty="0" smtClean="0"/>
            </a:br>
            <a:endParaRPr lang="en-GB" dirty="0" smtClean="0"/>
          </a:p>
          <a:p>
            <a:r>
              <a:rPr lang="en-GB" dirty="0" smtClean="0"/>
              <a:t>Find those defects only when software is executing e.g.</a:t>
            </a:r>
          </a:p>
          <a:p>
            <a:pPr lvl="1"/>
            <a:r>
              <a:rPr lang="en-GB" dirty="0" smtClean="0"/>
              <a:t>Time dependencies</a:t>
            </a:r>
          </a:p>
          <a:p>
            <a:pPr lvl="1"/>
            <a:r>
              <a:rPr lang="en-GB" dirty="0" smtClean="0"/>
              <a:t>Memory leaks</a:t>
            </a:r>
            <a:br>
              <a:rPr lang="en-GB" dirty="0" smtClean="0"/>
            </a:br>
            <a:endParaRPr lang="en-US" dirty="0" smtClean="0"/>
          </a:p>
          <a:p>
            <a:r>
              <a:rPr lang="en-GB" dirty="0" smtClean="0"/>
              <a:t>Typically used in</a:t>
            </a:r>
          </a:p>
          <a:p>
            <a:pPr lvl="1"/>
            <a:r>
              <a:rPr lang="en-GB" dirty="0" smtClean="0"/>
              <a:t>Component and  component integration testing</a:t>
            </a:r>
          </a:p>
          <a:p>
            <a:pPr lvl="1"/>
            <a:r>
              <a:rPr lang="en-GB" dirty="0" smtClean="0"/>
              <a:t>Testing middleware</a:t>
            </a:r>
          </a:p>
          <a:p>
            <a:endParaRPr lang="en-GB" dirty="0"/>
          </a:p>
        </p:txBody>
      </p:sp>
      <p:sp>
        <p:nvSpPr>
          <p:cNvPr id="28676" name="Rectangle 4"/>
          <p:cNvSpPr>
            <a:spLocks noGrp="1" noChangeArrowheads="1"/>
          </p:cNvSpPr>
          <p:nvPr>
            <p:ph type="title"/>
          </p:nvPr>
        </p:nvSpPr>
        <p:spPr/>
        <p:txBody>
          <a:bodyPr/>
          <a:lstStyle/>
          <a:p>
            <a:r>
              <a:rPr lang="en-GB" dirty="0" smtClean="0"/>
              <a:t>Dynamic Analysis Tools (D)</a:t>
            </a:r>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sz="quarter" idx="15"/>
          </p:nvPr>
        </p:nvSpPr>
        <p:spPr/>
        <p:txBody>
          <a:bodyPr/>
          <a:lstStyle/>
          <a:p>
            <a:r>
              <a:rPr lang="en-US" dirty="0" smtClean="0"/>
              <a:t>Measure system behaviour under simulated usage conditions in terms of:</a:t>
            </a:r>
          </a:p>
          <a:p>
            <a:pPr lvl="1"/>
            <a:r>
              <a:rPr lang="en-US" dirty="0" smtClean="0"/>
              <a:t>Number of concurrent users and their ramp-up pattern</a:t>
            </a:r>
          </a:p>
          <a:p>
            <a:pPr lvl="1"/>
            <a:r>
              <a:rPr lang="en-US" dirty="0" smtClean="0"/>
              <a:t>Transaction response times</a:t>
            </a:r>
          </a:p>
          <a:p>
            <a:pPr lvl="1"/>
            <a:r>
              <a:rPr lang="en-US" dirty="0" smtClean="0"/>
              <a:t>Data transfer times</a:t>
            </a:r>
            <a:br>
              <a:rPr lang="en-US" dirty="0" smtClean="0"/>
            </a:br>
            <a:endParaRPr lang="en-US" dirty="0" smtClean="0"/>
          </a:p>
          <a:p>
            <a:r>
              <a:rPr lang="en-US" dirty="0" smtClean="0"/>
              <a:t>Simulate load (users or transactions)</a:t>
            </a:r>
          </a:p>
          <a:p>
            <a:pPr lvl="1"/>
            <a:r>
              <a:rPr lang="en-US" dirty="0" smtClean="0"/>
              <a:t>Create virtual users carrying out a set of transactions</a:t>
            </a:r>
          </a:p>
          <a:p>
            <a:pPr lvl="1"/>
            <a:r>
              <a:rPr lang="en-US" dirty="0" smtClean="0"/>
              <a:t>Spread load across various test machines (load generators)</a:t>
            </a:r>
            <a:br>
              <a:rPr lang="en-US" dirty="0" smtClean="0"/>
            </a:br>
            <a:endParaRPr lang="en-US" dirty="0" smtClean="0"/>
          </a:p>
          <a:p>
            <a:r>
              <a:rPr lang="en-GB" dirty="0" smtClean="0"/>
              <a:t>Produce reports and graphs</a:t>
            </a:r>
            <a:br>
              <a:rPr lang="en-GB" dirty="0" smtClean="0"/>
            </a:br>
            <a:endParaRPr lang="en-GB" dirty="0" smtClean="0"/>
          </a:p>
          <a:p>
            <a:r>
              <a:rPr lang="en-GB" dirty="0" smtClean="0"/>
              <a:t>Assess capability of infrastructure to handle expected loads</a:t>
            </a:r>
            <a:br>
              <a:rPr lang="en-GB" dirty="0" smtClean="0"/>
            </a:br>
            <a:endParaRPr lang="en-GB" dirty="0" smtClean="0"/>
          </a:p>
          <a:p>
            <a:r>
              <a:rPr lang="en-GB" dirty="0" smtClean="0"/>
              <a:t>Use an expert to design tests and analyse results</a:t>
            </a:r>
            <a:endParaRPr lang="en-US" dirty="0" smtClean="0"/>
          </a:p>
        </p:txBody>
      </p:sp>
      <p:sp>
        <p:nvSpPr>
          <p:cNvPr id="29698" name="Rectangle 2"/>
          <p:cNvSpPr>
            <a:spLocks noGrp="1" noChangeArrowheads="1"/>
          </p:cNvSpPr>
          <p:nvPr>
            <p:ph type="title"/>
          </p:nvPr>
        </p:nvSpPr>
        <p:spPr/>
        <p:txBody>
          <a:bodyPr/>
          <a:lstStyle/>
          <a:p>
            <a:r>
              <a:rPr lang="en-GB" dirty="0" smtClean="0"/>
              <a:t>Performance/Load/Stress Testing Tools</a:t>
            </a:r>
            <a:endParaRPr lang="en-US"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smtClean="0"/>
              <a:t>Continuously </a:t>
            </a:r>
            <a:r>
              <a:rPr lang="en-GB" dirty="0" smtClean="0"/>
              <a:t>monitor </a:t>
            </a:r>
            <a:r>
              <a:rPr lang="en-US" dirty="0" smtClean="0"/>
              <a:t>usage of specific system resources during dynamic testing</a:t>
            </a:r>
          </a:p>
          <a:p>
            <a:r>
              <a:rPr lang="en-US" dirty="0" smtClean="0"/>
              <a:t>Report on utilisation of CPU, memory, disc capacity, network, etc.</a:t>
            </a:r>
          </a:p>
          <a:p>
            <a:r>
              <a:rPr lang="en-US" dirty="0" smtClean="0"/>
              <a:t>Give warning of possible service problems</a:t>
            </a:r>
          </a:p>
          <a:p>
            <a:endParaRPr lang="en-GB" dirty="0"/>
          </a:p>
        </p:txBody>
      </p:sp>
      <p:sp>
        <p:nvSpPr>
          <p:cNvPr id="30722" name="Rectangle 6"/>
          <p:cNvSpPr>
            <a:spLocks noGrp="1" noChangeArrowheads="1"/>
          </p:cNvSpPr>
          <p:nvPr>
            <p:ph type="title"/>
          </p:nvPr>
        </p:nvSpPr>
        <p:spPr/>
        <p:txBody>
          <a:bodyPr/>
          <a:lstStyle/>
          <a:p>
            <a:r>
              <a:rPr lang="en-GB" dirty="0" smtClean="0"/>
              <a:t>Monitoring Tools</a:t>
            </a:r>
          </a:p>
        </p:txBody>
      </p:sp>
      <p:pic>
        <p:nvPicPr>
          <p:cNvPr id="30723" name="Picture 3"/>
          <p:cNvPicPr>
            <a:picLocks noGrp="1" noChangeAspect="1" noChangeArrowheads="1"/>
          </p:cNvPicPr>
          <p:nvPr>
            <p:ph sz="quarter" idx="4294967295"/>
          </p:nvPr>
        </p:nvPicPr>
        <p:blipFill rotWithShape="1">
          <a:blip r:embed="rId3" cstate="print"/>
          <a:srcRect b="8165"/>
          <a:stretch/>
        </p:blipFill>
        <p:spPr>
          <a:xfrm>
            <a:off x="1716768" y="2763521"/>
            <a:ext cx="5710465" cy="3921760"/>
          </a:xfrm>
        </p:spPr>
      </p:pic>
    </p:spTree>
    <p:extLst>
      <p:ext uri="{BB962C8B-B14F-4D97-AF65-F5344CB8AC3E}">
        <p14:creationId xmlns:p14="http://schemas.microsoft.com/office/powerpoint/2010/main" val="20466724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5"/>
          </p:nvPr>
        </p:nvSpPr>
        <p:spPr/>
        <p:txBody>
          <a:bodyPr/>
          <a:lstStyle/>
          <a:p>
            <a:r>
              <a:rPr lang="en-GB" dirty="0" smtClean="0"/>
              <a:t>Assess data quality and integrity for data-centric projects such as:</a:t>
            </a:r>
          </a:p>
          <a:p>
            <a:pPr lvl="1"/>
            <a:r>
              <a:rPr lang="en-GB" dirty="0" smtClean="0"/>
              <a:t>Data conversion/migration projects</a:t>
            </a:r>
          </a:p>
          <a:p>
            <a:pPr lvl="1"/>
            <a:r>
              <a:rPr lang="en-GB" dirty="0" smtClean="0"/>
              <a:t>Data warehouse applications</a:t>
            </a:r>
            <a:br>
              <a:rPr lang="en-GB" dirty="0" smtClean="0"/>
            </a:br>
            <a:endParaRPr lang="en-GB" dirty="0" smtClean="0"/>
          </a:p>
          <a:p>
            <a:r>
              <a:rPr lang="en-GB" dirty="0" smtClean="0"/>
              <a:t>Review and verify data conversion and migration rules</a:t>
            </a:r>
            <a:br>
              <a:rPr lang="en-GB" dirty="0" smtClean="0"/>
            </a:br>
            <a:endParaRPr lang="en-GB" dirty="0" smtClean="0"/>
          </a:p>
          <a:p>
            <a:r>
              <a:rPr lang="en-GB" dirty="0" smtClean="0"/>
              <a:t>Ensure the processed data is </a:t>
            </a:r>
          </a:p>
          <a:p>
            <a:pPr lvl="1"/>
            <a:r>
              <a:rPr lang="en-GB" dirty="0" smtClean="0"/>
              <a:t>Correct</a:t>
            </a:r>
          </a:p>
          <a:p>
            <a:pPr lvl="1"/>
            <a:r>
              <a:rPr lang="en-GB" dirty="0" smtClean="0"/>
              <a:t>Complete</a:t>
            </a:r>
          </a:p>
          <a:p>
            <a:pPr lvl="1"/>
            <a:r>
              <a:rPr lang="en-GB" dirty="0" smtClean="0"/>
              <a:t>Accessible</a:t>
            </a:r>
          </a:p>
          <a:p>
            <a:pPr lvl="1"/>
            <a:r>
              <a:rPr lang="en-GB" dirty="0" smtClean="0"/>
              <a:t>Compliant with pre-defined standards</a:t>
            </a:r>
          </a:p>
        </p:txBody>
      </p:sp>
      <p:sp>
        <p:nvSpPr>
          <p:cNvPr id="31746" name="Rectangle 5"/>
          <p:cNvSpPr>
            <a:spLocks noGrp="1" noChangeArrowheads="1"/>
          </p:cNvSpPr>
          <p:nvPr>
            <p:ph type="title"/>
          </p:nvPr>
        </p:nvSpPr>
        <p:spPr/>
        <p:txBody>
          <a:bodyPr/>
          <a:lstStyle/>
          <a:p>
            <a:r>
              <a:rPr lang="en-GB" dirty="0" smtClean="0"/>
              <a:t>Data Quality Assessment Tools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sz="quarter" idx="15"/>
          </p:nvPr>
        </p:nvSpPr>
        <p:spPr/>
        <p:txBody>
          <a:bodyPr/>
          <a:lstStyle/>
          <a:p>
            <a:pPr marL="0" indent="0">
              <a:buNone/>
            </a:pPr>
            <a:r>
              <a:rPr lang="en-GB" dirty="0" smtClean="0"/>
              <a:t>Learning Objectives:</a:t>
            </a:r>
            <a:br>
              <a:rPr lang="en-GB" dirty="0" smtClean="0"/>
            </a:br>
            <a:endParaRPr lang="en-GB" dirty="0" smtClean="0"/>
          </a:p>
          <a:p>
            <a:r>
              <a:rPr lang="en-GB" dirty="0" smtClean="0"/>
              <a:t>Summarise the potential benefits and risks of test automation and tool support for testing (K2)</a:t>
            </a:r>
            <a:br>
              <a:rPr lang="en-GB" dirty="0" smtClean="0"/>
            </a:br>
            <a:endParaRPr lang="en-GB" dirty="0" smtClean="0"/>
          </a:p>
          <a:p>
            <a:r>
              <a:rPr lang="en-GB" dirty="0" smtClean="0"/>
              <a:t>Remember special considerations for test execution tools, static analysis and test management tools (K1)</a:t>
            </a:r>
          </a:p>
          <a:p>
            <a:endParaRPr lang="en-GB" dirty="0" smtClean="0"/>
          </a:p>
        </p:txBody>
      </p:sp>
      <p:sp>
        <p:nvSpPr>
          <p:cNvPr id="33794" name="Rectangle 4"/>
          <p:cNvSpPr>
            <a:spLocks noGrp="1" noChangeArrowheads="1"/>
          </p:cNvSpPr>
          <p:nvPr>
            <p:ph type="title"/>
          </p:nvPr>
        </p:nvSpPr>
        <p:spPr/>
        <p:txBody>
          <a:bodyPr/>
          <a:lstStyle/>
          <a:p>
            <a:r>
              <a:rPr lang="en-GB" dirty="0" smtClean="0"/>
              <a:t>6.2 Effective Use of Tools: Potential Benefits and Risks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quarter" idx="15"/>
          </p:nvPr>
        </p:nvSpPr>
        <p:spPr/>
        <p:txBody>
          <a:bodyPr/>
          <a:lstStyle/>
          <a:p>
            <a:pPr marL="0" indent="0">
              <a:buNone/>
            </a:pPr>
            <a:r>
              <a:rPr lang="en-GB" dirty="0" smtClean="0"/>
              <a:t>Learning Objectives:</a:t>
            </a:r>
            <a:br>
              <a:rPr lang="en-GB" dirty="0" smtClean="0"/>
            </a:br>
            <a:endParaRPr lang="en-GB" dirty="0" smtClean="0"/>
          </a:p>
          <a:p>
            <a:r>
              <a:rPr lang="en-GB" dirty="0" smtClean="0"/>
              <a:t>Classify different types of test tools according to their purpose and to the activities of the fundamental test process and the software life cycle (K2)</a:t>
            </a:r>
            <a:br>
              <a:rPr lang="en-GB" dirty="0" smtClean="0"/>
            </a:br>
            <a:endParaRPr lang="en-GB" dirty="0" smtClean="0"/>
          </a:p>
          <a:p>
            <a:r>
              <a:rPr lang="en-GB" dirty="0" smtClean="0"/>
              <a:t>Explain the term test tool and the purpose of tool support for testing (K2)</a:t>
            </a:r>
          </a:p>
          <a:p>
            <a:endParaRPr lang="en-GB" dirty="0" smtClean="0"/>
          </a:p>
        </p:txBody>
      </p:sp>
      <p:sp>
        <p:nvSpPr>
          <p:cNvPr id="6146" name="Rectangle 4"/>
          <p:cNvSpPr>
            <a:spLocks noGrp="1" noChangeArrowheads="1"/>
          </p:cNvSpPr>
          <p:nvPr>
            <p:ph type="title"/>
          </p:nvPr>
        </p:nvSpPr>
        <p:spPr/>
        <p:txBody>
          <a:bodyPr/>
          <a:lstStyle/>
          <a:p>
            <a:r>
              <a:rPr lang="en-GB" dirty="0" smtClean="0"/>
              <a:t>6.1 Types of Test Tool</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think?</a:t>
            </a:r>
            <a:endParaRPr lang="en-GB" dirty="0"/>
          </a:p>
        </p:txBody>
      </p:sp>
      <p:graphicFrame>
        <p:nvGraphicFramePr>
          <p:cNvPr id="5" name="Diagram 4"/>
          <p:cNvGraphicFramePr/>
          <p:nvPr>
            <p:extLst>
              <p:ext uri="{D42A27DB-BD31-4B8C-83A1-F6EECF244321}">
                <p14:modId xmlns:p14="http://schemas.microsoft.com/office/powerpoint/2010/main" val="3977997293"/>
              </p:ext>
            </p:extLst>
          </p:nvPr>
        </p:nvGraphicFramePr>
        <p:xfrm>
          <a:off x="3764166" y="2711668"/>
          <a:ext cx="5000657" cy="1655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3297" y="1606567"/>
            <a:ext cx="2340869" cy="3794768"/>
          </a:xfrm>
          <a:prstGeom prst="rect">
            <a:avLst/>
          </a:prstGeom>
        </p:spPr>
      </p:pic>
    </p:spTree>
    <p:extLst>
      <p:ext uri="{BB962C8B-B14F-4D97-AF65-F5344CB8AC3E}">
        <p14:creationId xmlns:p14="http://schemas.microsoft.com/office/powerpoint/2010/main" val="9974715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Grp="1" noChangeArrowheads="1"/>
          </p:cNvSpPr>
          <p:nvPr>
            <p:ph type="body" sz="quarter" idx="15"/>
          </p:nvPr>
        </p:nvSpPr>
        <p:spPr/>
        <p:txBody>
          <a:bodyPr/>
          <a:lstStyle/>
          <a:p>
            <a:r>
              <a:rPr lang="en-GB" dirty="0" smtClean="0"/>
              <a:t>Potential benefits include:</a:t>
            </a:r>
          </a:p>
          <a:p>
            <a:pPr lvl="1"/>
            <a:r>
              <a:rPr lang="en-GB" dirty="0" smtClean="0"/>
              <a:t>Reduce repetitive work, e.g. regression testing, re-entering the same test data, checking against coding standards</a:t>
            </a:r>
          </a:p>
          <a:p>
            <a:pPr lvl="1"/>
            <a:r>
              <a:rPr lang="en-GB" dirty="0" smtClean="0"/>
              <a:t>Ensure greater consistency and repeatability, e.g. tests executed in the same order with the same frequency</a:t>
            </a:r>
          </a:p>
          <a:p>
            <a:pPr lvl="1"/>
            <a:r>
              <a:rPr lang="en-GB" dirty="0" smtClean="0"/>
              <a:t>Improve accuracy by removing human error</a:t>
            </a:r>
          </a:p>
          <a:p>
            <a:pPr lvl="1"/>
            <a:r>
              <a:rPr lang="en-GB" dirty="0" smtClean="0"/>
              <a:t>Provide objective assessment and reporting of static measures, coverage and system behaviour</a:t>
            </a:r>
          </a:p>
          <a:p>
            <a:pPr lvl="1"/>
            <a:r>
              <a:rPr lang="en-GB" dirty="0" smtClean="0"/>
              <a:t>Maintain history of test documents e.g. test plans, specifications and logs</a:t>
            </a:r>
          </a:p>
          <a:p>
            <a:pPr lvl="1"/>
            <a:r>
              <a:rPr lang="en-GB" dirty="0" smtClean="0"/>
              <a:t>Provide easy access to information about testing, e.g. statistics and graphs about test progress, incident rates, performance</a:t>
            </a:r>
            <a:endParaRPr lang="en-GB" dirty="0"/>
          </a:p>
        </p:txBody>
      </p:sp>
      <p:sp>
        <p:nvSpPr>
          <p:cNvPr id="279554" name="Rectangle 2"/>
          <p:cNvSpPr>
            <a:spLocks noGrp="1" noChangeArrowheads="1"/>
          </p:cNvSpPr>
          <p:nvPr>
            <p:ph type="title"/>
          </p:nvPr>
        </p:nvSpPr>
        <p:spPr/>
        <p:txBody>
          <a:bodyPr/>
          <a:lstStyle/>
          <a:p>
            <a:r>
              <a:rPr lang="en-GB" dirty="0" smtClean="0"/>
              <a:t>Potential Benefits</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type="body" sz="quarter" idx="15"/>
          </p:nvPr>
        </p:nvSpPr>
        <p:spPr/>
        <p:txBody>
          <a:bodyPr/>
          <a:lstStyle/>
          <a:p>
            <a:r>
              <a:rPr lang="en-GB" dirty="0" smtClean="0"/>
              <a:t>Potential risks include:</a:t>
            </a:r>
          </a:p>
          <a:p>
            <a:pPr lvl="1"/>
            <a:r>
              <a:rPr lang="en-GB" dirty="0" smtClean="0"/>
              <a:t>Unrealistic expectations for the tool, including functionality and ease of use</a:t>
            </a:r>
          </a:p>
          <a:p>
            <a:pPr lvl="1"/>
            <a:r>
              <a:rPr lang="en-GB" dirty="0" smtClean="0"/>
              <a:t>Underestimating the costs, time and effort </a:t>
            </a:r>
          </a:p>
          <a:p>
            <a:pPr lvl="2"/>
            <a:r>
              <a:rPr lang="en-GB" dirty="0"/>
              <a:t>T</a:t>
            </a:r>
            <a:r>
              <a:rPr lang="en-GB" dirty="0" smtClean="0"/>
              <a:t>o introduce a tool</a:t>
            </a:r>
          </a:p>
          <a:p>
            <a:pPr lvl="2"/>
            <a:r>
              <a:rPr lang="en-GB" dirty="0"/>
              <a:t>T</a:t>
            </a:r>
            <a:r>
              <a:rPr lang="en-GB" dirty="0" smtClean="0"/>
              <a:t>o achieve significant and continuing benefits </a:t>
            </a:r>
          </a:p>
          <a:p>
            <a:pPr lvl="1"/>
            <a:r>
              <a:rPr lang="en-GB" dirty="0" smtClean="0"/>
              <a:t>Over-reliance on the tool</a:t>
            </a:r>
          </a:p>
          <a:p>
            <a:pPr lvl="2"/>
            <a:r>
              <a:rPr lang="en-GB" dirty="0" smtClean="0"/>
              <a:t>Sometimes manual testing is better</a:t>
            </a:r>
          </a:p>
          <a:p>
            <a:pPr lvl="1"/>
            <a:r>
              <a:rPr lang="en-GB" dirty="0" smtClean="0"/>
              <a:t>Neglecting version control of test assets within the tool</a:t>
            </a:r>
          </a:p>
          <a:p>
            <a:pPr lvl="1"/>
            <a:r>
              <a:rPr lang="en-GB" dirty="0" smtClean="0"/>
              <a:t>Neglecting relationships and interoperability issues between tools</a:t>
            </a:r>
          </a:p>
          <a:p>
            <a:pPr lvl="1"/>
            <a:r>
              <a:rPr lang="en-GB" dirty="0" smtClean="0"/>
              <a:t>Tool supplier issues such as poor response or support</a:t>
            </a:r>
          </a:p>
          <a:p>
            <a:pPr lvl="1"/>
            <a:r>
              <a:rPr lang="en-GB" dirty="0" smtClean="0"/>
              <a:t>Suspension of open-source / free tool project</a:t>
            </a:r>
          </a:p>
          <a:p>
            <a:pPr lvl="1"/>
            <a:r>
              <a:rPr lang="en-GB" dirty="0" smtClean="0"/>
              <a:t>Inability to support a new platform</a:t>
            </a:r>
          </a:p>
        </p:txBody>
      </p:sp>
      <p:sp>
        <p:nvSpPr>
          <p:cNvPr id="281602" name="Rectangle 2"/>
          <p:cNvSpPr>
            <a:spLocks noGrp="1" noChangeArrowheads="1"/>
          </p:cNvSpPr>
          <p:nvPr>
            <p:ph type="title"/>
          </p:nvPr>
        </p:nvSpPr>
        <p:spPr/>
        <p:txBody>
          <a:bodyPr/>
          <a:lstStyle/>
          <a:p>
            <a:r>
              <a:rPr lang="en-GB" dirty="0" smtClean="0"/>
              <a:t>Potential Risks</a:t>
            </a:r>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quarter" idx="15"/>
          </p:nvPr>
        </p:nvSpPr>
        <p:spPr>
          <a:xfrm>
            <a:off x="180000" y="1080000"/>
            <a:ext cx="8820000" cy="5778000"/>
          </a:xfrm>
        </p:spPr>
        <p:txBody>
          <a:bodyPr>
            <a:normAutofit/>
          </a:bodyPr>
          <a:lstStyle/>
          <a:p>
            <a:r>
              <a:rPr lang="en-GB" dirty="0" smtClean="0"/>
              <a:t>Test Execution Tools</a:t>
            </a:r>
          </a:p>
          <a:p>
            <a:pPr lvl="1"/>
            <a:r>
              <a:rPr lang="en-GB" dirty="0" smtClean="0"/>
              <a:t>Execute tests using automated scripts, which may not scale </a:t>
            </a:r>
            <a:r>
              <a:rPr lang="en-GB" dirty="0"/>
              <a:t>up to large numbers of </a:t>
            </a:r>
            <a:r>
              <a:rPr lang="en-GB" dirty="0" smtClean="0"/>
              <a:t>tests</a:t>
            </a:r>
            <a:endParaRPr lang="en-GB" dirty="0"/>
          </a:p>
          <a:p>
            <a:pPr lvl="1"/>
            <a:r>
              <a:rPr lang="en-GB" dirty="0" smtClean="0"/>
              <a:t>Scripting requires technical expertise to achieve benefits</a:t>
            </a:r>
          </a:p>
          <a:p>
            <a:pPr lvl="1"/>
            <a:r>
              <a:rPr lang="en-GB" dirty="0" smtClean="0"/>
              <a:t>Captured scripts contain actions and data which must be de-coupled to give flexible use and greatest benefit</a:t>
            </a:r>
            <a:br>
              <a:rPr lang="en-GB" dirty="0" smtClean="0"/>
            </a:br>
            <a:endParaRPr lang="en-GB" dirty="0" smtClean="0"/>
          </a:p>
          <a:p>
            <a:r>
              <a:rPr lang="en-GB" dirty="0" smtClean="0"/>
              <a:t>Data-driven approach</a:t>
            </a:r>
          </a:p>
          <a:p>
            <a:pPr lvl="1"/>
            <a:r>
              <a:rPr lang="en-GB" dirty="0" smtClean="0"/>
              <a:t>Separate data into a spreadsheet</a:t>
            </a:r>
          </a:p>
          <a:p>
            <a:pPr lvl="1"/>
            <a:r>
              <a:rPr lang="en-GB" dirty="0" smtClean="0"/>
              <a:t>Alter data or generate new data from algorithms</a:t>
            </a:r>
          </a:p>
          <a:p>
            <a:pPr lvl="1"/>
            <a:r>
              <a:rPr lang="en-GB" dirty="0" smtClean="0"/>
              <a:t>Run generic test script against new data</a:t>
            </a:r>
            <a:br>
              <a:rPr lang="en-GB" dirty="0" smtClean="0"/>
            </a:br>
            <a:endParaRPr lang="en-GB" dirty="0" smtClean="0"/>
          </a:p>
          <a:p>
            <a:r>
              <a:rPr lang="en-GB" dirty="0" smtClean="0"/>
              <a:t>Keyword-driven approach</a:t>
            </a:r>
          </a:p>
          <a:p>
            <a:pPr lvl="1"/>
            <a:r>
              <a:rPr lang="en-GB" dirty="0" smtClean="0"/>
              <a:t>Separate actions (in the form of keywords) into a spreadsheet</a:t>
            </a:r>
          </a:p>
          <a:p>
            <a:pPr lvl="1"/>
            <a:r>
              <a:rPr lang="en-GB" dirty="0" smtClean="0"/>
              <a:t>Customise keywords to suit application being tested</a:t>
            </a:r>
          </a:p>
          <a:p>
            <a:pPr lvl="1"/>
            <a:r>
              <a:rPr lang="en-GB" dirty="0" smtClean="0"/>
              <a:t>Run revised test against original data</a:t>
            </a:r>
          </a:p>
          <a:p>
            <a:pPr lvl="1"/>
            <a:endParaRPr lang="en-GB" dirty="0" smtClean="0"/>
          </a:p>
          <a:p>
            <a:endParaRPr lang="en-GB" dirty="0"/>
          </a:p>
        </p:txBody>
      </p:sp>
      <p:sp>
        <p:nvSpPr>
          <p:cNvPr id="36866" name="Rectangle 2"/>
          <p:cNvSpPr>
            <a:spLocks noGrp="1" noChangeArrowheads="1"/>
          </p:cNvSpPr>
          <p:nvPr>
            <p:ph type="title"/>
          </p:nvPr>
        </p:nvSpPr>
        <p:spPr/>
        <p:txBody>
          <a:bodyPr/>
          <a:lstStyle/>
          <a:p>
            <a:r>
              <a:rPr lang="en-GB" dirty="0" smtClean="0"/>
              <a:t>Special Considerations for Some Types of Tool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5"/>
          </p:nvPr>
        </p:nvSpPr>
        <p:spPr/>
        <p:txBody>
          <a:bodyPr/>
          <a:lstStyle/>
          <a:p>
            <a:r>
              <a:rPr lang="en-GB" dirty="0" smtClean="0"/>
              <a:t>Static Analysis Tools</a:t>
            </a:r>
          </a:p>
          <a:p>
            <a:pPr lvl="1"/>
            <a:r>
              <a:rPr lang="en-GB" dirty="0" smtClean="0"/>
              <a:t>May initially generate large quantity of warning messages </a:t>
            </a:r>
          </a:p>
          <a:p>
            <a:pPr lvl="2"/>
            <a:r>
              <a:rPr lang="en-GB" dirty="0"/>
              <a:t>W</a:t>
            </a:r>
            <a:r>
              <a:rPr lang="en-GB" dirty="0" smtClean="0"/>
              <a:t>hich will not stop source code compiling into executable code</a:t>
            </a:r>
          </a:p>
          <a:p>
            <a:pPr lvl="2"/>
            <a:r>
              <a:rPr lang="en-GB" dirty="0"/>
              <a:t>B</a:t>
            </a:r>
            <a:r>
              <a:rPr lang="en-GB" dirty="0" smtClean="0"/>
              <a:t>ut should </a:t>
            </a:r>
            <a:r>
              <a:rPr lang="en-GB" dirty="0"/>
              <a:t>be addressed to ease maintenance in the future</a:t>
            </a:r>
          </a:p>
          <a:p>
            <a:pPr lvl="2"/>
            <a:r>
              <a:rPr lang="en-GB" dirty="0"/>
              <a:t>A</a:t>
            </a:r>
            <a:r>
              <a:rPr lang="en-GB" dirty="0" smtClean="0"/>
              <a:t>nd may obscure more important structural defects</a:t>
            </a:r>
          </a:p>
          <a:p>
            <a:pPr lvl="1"/>
            <a:r>
              <a:rPr lang="en-GB" dirty="0" smtClean="0"/>
              <a:t>Apply filters to exclude some messages and focus on key defects</a:t>
            </a:r>
          </a:p>
          <a:p>
            <a:endParaRPr lang="en-GB" dirty="0" smtClean="0"/>
          </a:p>
          <a:p>
            <a:r>
              <a:rPr lang="en-GB" dirty="0" smtClean="0"/>
              <a:t>Test Management Tools</a:t>
            </a:r>
          </a:p>
          <a:p>
            <a:pPr lvl="1"/>
            <a:r>
              <a:rPr lang="en-GB" dirty="0" smtClean="0"/>
              <a:t>Should interface with other tools or spreadsheets for greatest benefit</a:t>
            </a:r>
          </a:p>
          <a:p>
            <a:pPr lvl="1"/>
            <a:r>
              <a:rPr lang="en-GB" dirty="0" smtClean="0"/>
              <a:t>Ensure tools can communicate, particularly if different suppliers</a:t>
            </a:r>
          </a:p>
          <a:p>
            <a:pPr lvl="1"/>
            <a:r>
              <a:rPr lang="en-GB" dirty="0" smtClean="0"/>
              <a:t>Produce useful information to fit the organisation’s needs</a:t>
            </a:r>
          </a:p>
          <a:p>
            <a:endParaRPr lang="en-GB" dirty="0"/>
          </a:p>
        </p:txBody>
      </p:sp>
      <p:sp>
        <p:nvSpPr>
          <p:cNvPr id="36866" name="Rectangle 2"/>
          <p:cNvSpPr>
            <a:spLocks noGrp="1" noChangeArrowheads="1"/>
          </p:cNvSpPr>
          <p:nvPr>
            <p:ph type="title"/>
          </p:nvPr>
        </p:nvSpPr>
        <p:spPr/>
        <p:txBody>
          <a:bodyPr/>
          <a:lstStyle/>
          <a:p>
            <a:r>
              <a:rPr lang="en-GB" dirty="0" smtClean="0"/>
              <a:t>Special Considerations for Some Types of Tool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quarter" idx="15"/>
          </p:nvPr>
        </p:nvSpPr>
        <p:spPr/>
        <p:txBody>
          <a:bodyPr/>
          <a:lstStyle/>
          <a:p>
            <a:pPr marL="0" indent="0">
              <a:buNone/>
            </a:pPr>
            <a:r>
              <a:rPr lang="en-GB" dirty="0" smtClean="0"/>
              <a:t>Learning Objectives:</a:t>
            </a:r>
            <a:br>
              <a:rPr lang="en-GB" dirty="0" smtClean="0"/>
            </a:br>
            <a:endParaRPr lang="en-GB" dirty="0" smtClean="0"/>
          </a:p>
          <a:p>
            <a:r>
              <a:rPr lang="en-GB" dirty="0" smtClean="0"/>
              <a:t>State the main principles of introducing a tool into an organisation (K1)</a:t>
            </a:r>
            <a:br>
              <a:rPr lang="en-GB" dirty="0" smtClean="0"/>
            </a:br>
            <a:endParaRPr lang="en-GB" dirty="0" smtClean="0"/>
          </a:p>
          <a:p>
            <a:r>
              <a:rPr lang="en-GB" dirty="0" smtClean="0"/>
              <a:t>State the goals of a proof-of-concept for tool evaluation and piloting phase for tool implementation (K1)</a:t>
            </a:r>
            <a:br>
              <a:rPr lang="en-GB" dirty="0" smtClean="0"/>
            </a:br>
            <a:endParaRPr lang="en-GB" dirty="0" smtClean="0"/>
          </a:p>
          <a:p>
            <a:r>
              <a:rPr lang="en-GB" dirty="0" smtClean="0"/>
              <a:t>Recognise that factors other than simply acquiring a tool are required for good tool support (K1)</a:t>
            </a:r>
          </a:p>
        </p:txBody>
      </p:sp>
      <p:sp>
        <p:nvSpPr>
          <p:cNvPr id="37890" name="Rectangle 4"/>
          <p:cNvSpPr>
            <a:spLocks noGrp="1" noChangeArrowheads="1"/>
          </p:cNvSpPr>
          <p:nvPr>
            <p:ph type="title"/>
          </p:nvPr>
        </p:nvSpPr>
        <p:spPr/>
        <p:txBody>
          <a:bodyPr/>
          <a:lstStyle/>
          <a:p>
            <a:r>
              <a:rPr lang="en-GB" dirty="0" smtClean="0"/>
              <a:t>6.3 Introducing a Tool into an Organisation</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body" sz="quarter" idx="15"/>
          </p:nvPr>
        </p:nvSpPr>
        <p:spPr/>
        <p:txBody>
          <a:bodyPr/>
          <a:lstStyle/>
          <a:p>
            <a:r>
              <a:rPr lang="en-GB" dirty="0" smtClean="0"/>
              <a:t>Before introducing a tool into an organisation</a:t>
            </a:r>
          </a:p>
          <a:p>
            <a:pPr lvl="1"/>
            <a:r>
              <a:rPr lang="en-GB" dirty="0" smtClean="0"/>
              <a:t>Assess the maturity, strengths and weaknesses of the testing team</a:t>
            </a:r>
          </a:p>
          <a:p>
            <a:pPr lvl="1"/>
            <a:r>
              <a:rPr lang="en-GB" dirty="0" smtClean="0"/>
              <a:t>Identify opportunities for process improvement using tools</a:t>
            </a:r>
          </a:p>
          <a:p>
            <a:pPr lvl="1"/>
            <a:r>
              <a:rPr lang="en-GB" dirty="0" smtClean="0"/>
              <a:t>Evaluate the product against clear requirements and objective criteria</a:t>
            </a:r>
          </a:p>
          <a:p>
            <a:pPr lvl="1"/>
            <a:r>
              <a:rPr lang="en-GB" dirty="0"/>
              <a:t>Evaluate the supplier, including training, support and commercial aspects</a:t>
            </a:r>
          </a:p>
          <a:p>
            <a:pPr lvl="1"/>
            <a:r>
              <a:rPr lang="en-GB" dirty="0" smtClean="0"/>
              <a:t>Demonstrate feasibility of tool (proof-of-concept) to</a:t>
            </a:r>
          </a:p>
          <a:p>
            <a:pPr lvl="2"/>
            <a:r>
              <a:rPr lang="en-GB" dirty="0"/>
              <a:t>E</a:t>
            </a:r>
            <a:r>
              <a:rPr lang="en-GB" dirty="0" smtClean="0"/>
              <a:t>stablish if it performs effectively within current infrastructure and identify any changes needed</a:t>
            </a:r>
          </a:p>
          <a:p>
            <a:pPr lvl="1"/>
            <a:r>
              <a:rPr lang="en-GB" dirty="0"/>
              <a:t>Identify internal requirements for coaching and mentoring, especially the </a:t>
            </a:r>
            <a:r>
              <a:rPr lang="en-GB" dirty="0" smtClean="0"/>
              <a:t>team’s </a:t>
            </a:r>
            <a:r>
              <a:rPr lang="en-GB" dirty="0"/>
              <a:t>test automation skills</a:t>
            </a:r>
          </a:p>
          <a:p>
            <a:pPr lvl="1"/>
            <a:r>
              <a:rPr lang="en-GB" dirty="0" smtClean="0"/>
              <a:t>Treat it like any other business project</a:t>
            </a:r>
          </a:p>
          <a:p>
            <a:pPr lvl="2"/>
            <a:r>
              <a:rPr lang="en-GB" dirty="0" smtClean="0"/>
              <a:t>Set clear business objectives</a:t>
            </a:r>
          </a:p>
          <a:p>
            <a:pPr lvl="2"/>
            <a:r>
              <a:rPr lang="en-GB" dirty="0" smtClean="0"/>
              <a:t>Estimate cost-benefit ratio based on concrete business case</a:t>
            </a:r>
            <a:endParaRPr lang="en-GB" dirty="0"/>
          </a:p>
        </p:txBody>
      </p:sp>
      <p:sp>
        <p:nvSpPr>
          <p:cNvPr id="236547" name="Rectangle 3"/>
          <p:cNvSpPr>
            <a:spLocks noGrp="1" noChangeArrowheads="1"/>
          </p:cNvSpPr>
          <p:nvPr>
            <p:ph type="title"/>
          </p:nvPr>
        </p:nvSpPr>
        <p:spPr/>
        <p:txBody>
          <a:bodyPr/>
          <a:lstStyle/>
          <a:p>
            <a:r>
              <a:rPr lang="en-GB" dirty="0" smtClean="0"/>
              <a:t>Introducing a Tool into an Organisation</a:t>
            </a:r>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sz="quarter" idx="15"/>
          </p:nvPr>
        </p:nvSpPr>
        <p:spPr/>
        <p:txBody>
          <a:bodyPr/>
          <a:lstStyle/>
          <a:p>
            <a:r>
              <a:rPr lang="en-GB" dirty="0" smtClean="0"/>
              <a:t>Start with a pilot project with clear objectives, including:</a:t>
            </a:r>
            <a:br>
              <a:rPr lang="en-GB" dirty="0" smtClean="0"/>
            </a:br>
            <a:endParaRPr lang="en-GB" dirty="0" smtClean="0"/>
          </a:p>
          <a:p>
            <a:pPr lvl="1"/>
            <a:r>
              <a:rPr lang="en-GB" dirty="0" smtClean="0"/>
              <a:t>Learn more detail about the tool</a:t>
            </a:r>
            <a:br>
              <a:rPr lang="en-GB" dirty="0" smtClean="0"/>
            </a:br>
            <a:endParaRPr lang="en-GB" dirty="0" smtClean="0"/>
          </a:p>
          <a:p>
            <a:pPr lvl="1"/>
            <a:r>
              <a:rPr lang="en-GB" dirty="0" smtClean="0"/>
              <a:t>Evaluate fit with existing processes and practices and determine what needs to change</a:t>
            </a:r>
            <a:br>
              <a:rPr lang="en-GB" dirty="0" smtClean="0"/>
            </a:br>
            <a:endParaRPr lang="en-GB" dirty="0" smtClean="0"/>
          </a:p>
          <a:p>
            <a:pPr lvl="1"/>
            <a:r>
              <a:rPr lang="en-GB" dirty="0" smtClean="0"/>
              <a:t>Establish standards for using, managing, storing and maintaining the tool</a:t>
            </a:r>
          </a:p>
          <a:p>
            <a:pPr lvl="2"/>
            <a:r>
              <a:rPr lang="en-GB" dirty="0" smtClean="0"/>
              <a:t>e.g. Naming conventions, creating libraries, defining modularity of test suites and common conventions for use</a:t>
            </a:r>
            <a:br>
              <a:rPr lang="en-GB" dirty="0" smtClean="0"/>
            </a:br>
            <a:endParaRPr lang="en-GB" dirty="0" smtClean="0"/>
          </a:p>
          <a:p>
            <a:pPr lvl="1"/>
            <a:r>
              <a:rPr lang="en-GB" dirty="0" smtClean="0"/>
              <a:t>Assess whether the benefits will be achieved at reasonable cost</a:t>
            </a:r>
            <a:endParaRPr lang="en-GB" dirty="0"/>
          </a:p>
        </p:txBody>
      </p:sp>
      <p:sp>
        <p:nvSpPr>
          <p:cNvPr id="240642" name="Rectangle 2"/>
          <p:cNvSpPr>
            <a:spLocks noGrp="1" noChangeArrowheads="1"/>
          </p:cNvSpPr>
          <p:nvPr>
            <p:ph type="title"/>
          </p:nvPr>
        </p:nvSpPr>
        <p:spPr/>
        <p:txBody>
          <a:bodyPr/>
          <a:lstStyle/>
          <a:p>
            <a:r>
              <a:rPr lang="en-GB" dirty="0" smtClean="0"/>
              <a:t>Introducing the Selected Tool</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sz="quarter" idx="15"/>
          </p:nvPr>
        </p:nvSpPr>
        <p:spPr/>
        <p:txBody>
          <a:bodyPr/>
          <a:lstStyle/>
          <a:p>
            <a:r>
              <a:rPr lang="en-GB" dirty="0" smtClean="0"/>
              <a:t>Success factors for deployment of a tool within an organisation include:</a:t>
            </a:r>
          </a:p>
          <a:p>
            <a:pPr lvl="1"/>
            <a:r>
              <a:rPr lang="en-GB" dirty="0" smtClean="0"/>
              <a:t>Roll out incrementally across the organisation</a:t>
            </a:r>
          </a:p>
          <a:p>
            <a:pPr lvl="1"/>
            <a:r>
              <a:rPr lang="en-GB" dirty="0" smtClean="0"/>
              <a:t>Adapt and improve processes to fit with use of the tool</a:t>
            </a:r>
          </a:p>
          <a:p>
            <a:pPr lvl="1"/>
            <a:r>
              <a:rPr lang="en-GB" dirty="0" smtClean="0"/>
              <a:t>Provide training and coaching/mentoring for new users</a:t>
            </a:r>
          </a:p>
          <a:p>
            <a:pPr lvl="1"/>
            <a:r>
              <a:rPr lang="en-GB" dirty="0" smtClean="0"/>
              <a:t>Define usage guidelines</a:t>
            </a:r>
          </a:p>
          <a:p>
            <a:pPr lvl="1"/>
            <a:r>
              <a:rPr lang="en-GB" dirty="0" smtClean="0"/>
              <a:t>Gather usage information from actual use</a:t>
            </a:r>
          </a:p>
          <a:p>
            <a:pPr lvl="1"/>
            <a:r>
              <a:rPr lang="en-GB" dirty="0" smtClean="0"/>
              <a:t>Monitor use and benefits</a:t>
            </a:r>
          </a:p>
          <a:p>
            <a:pPr lvl="1"/>
            <a:r>
              <a:rPr lang="en-GB" dirty="0" smtClean="0"/>
              <a:t>Provide support for the test team for a given tool</a:t>
            </a:r>
          </a:p>
          <a:p>
            <a:pPr lvl="1"/>
            <a:r>
              <a:rPr lang="en-GB" dirty="0" smtClean="0"/>
              <a:t>Gather lessons learnt from all teams</a:t>
            </a:r>
          </a:p>
          <a:p>
            <a:endParaRPr lang="en-GB" dirty="0"/>
          </a:p>
        </p:txBody>
      </p:sp>
      <p:sp>
        <p:nvSpPr>
          <p:cNvPr id="242690" name="Rectangle 2"/>
          <p:cNvSpPr>
            <a:spLocks noGrp="1" noChangeArrowheads="1"/>
          </p:cNvSpPr>
          <p:nvPr>
            <p:ph type="title"/>
          </p:nvPr>
        </p:nvSpPr>
        <p:spPr/>
        <p:txBody>
          <a:bodyPr/>
          <a:lstStyle/>
          <a:p>
            <a:r>
              <a:rPr lang="en-GB" dirty="0" smtClean="0"/>
              <a:t>Deploying a Tool</a:t>
            </a:r>
            <a:endParaRPr lang="en-GB"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sz="quarter" idx="15"/>
          </p:nvPr>
        </p:nvSpPr>
        <p:spPr/>
        <p:txBody>
          <a:bodyPr/>
          <a:lstStyle/>
          <a:p>
            <a:endParaRPr lang="en-GB" dirty="0" smtClean="0"/>
          </a:p>
          <a:p>
            <a:r>
              <a:rPr lang="en-GB" dirty="0" smtClean="0"/>
              <a:t>Types of test tools</a:t>
            </a:r>
            <a:br>
              <a:rPr lang="en-GB" dirty="0" smtClean="0"/>
            </a:br>
            <a:endParaRPr lang="en-GB" dirty="0" smtClean="0"/>
          </a:p>
          <a:p>
            <a:r>
              <a:rPr lang="en-GB" dirty="0" smtClean="0"/>
              <a:t>Effective Use of tools: Potential Benefits and Risks </a:t>
            </a:r>
            <a:br>
              <a:rPr lang="en-GB" dirty="0" smtClean="0"/>
            </a:br>
            <a:endParaRPr lang="en-GB" dirty="0" smtClean="0"/>
          </a:p>
          <a:p>
            <a:r>
              <a:rPr lang="en-GB" dirty="0" smtClean="0"/>
              <a:t>Introducing a Tool into an Organisation  </a:t>
            </a:r>
          </a:p>
          <a:p>
            <a:endParaRPr lang="en-GB" dirty="0" smtClean="0"/>
          </a:p>
        </p:txBody>
      </p:sp>
      <p:sp>
        <p:nvSpPr>
          <p:cNvPr id="41986" name="Rectangle 4"/>
          <p:cNvSpPr>
            <a:spLocks noGrp="1" noChangeArrowheads="1"/>
          </p:cNvSpPr>
          <p:nvPr>
            <p:ph type="title"/>
          </p:nvPr>
        </p:nvSpPr>
        <p:spPr/>
        <p:txBody>
          <a:bodyPr/>
          <a:lstStyle/>
          <a:p>
            <a:r>
              <a:rPr lang="en-US" dirty="0" smtClean="0"/>
              <a:t>In this session we covered…</a:t>
            </a:r>
            <a:endParaRPr lang="en-GB"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pPr marL="0" indent="0">
              <a:buNone/>
            </a:pPr>
            <a:r>
              <a:rPr lang="en-GB" dirty="0"/>
              <a:t/>
            </a:r>
            <a:br>
              <a:rPr lang="en-GB" dirty="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dirty="0" smtClean="0"/>
              <a:t>There are many tools available to support test activities, including</a:t>
            </a:r>
          </a:p>
          <a:p>
            <a:pPr lvl="1"/>
            <a:r>
              <a:rPr lang="en-GB" dirty="0" smtClean="0"/>
              <a:t>Tools used directly in testing tasks, e.g. </a:t>
            </a:r>
          </a:p>
          <a:p>
            <a:pPr lvl="2"/>
            <a:r>
              <a:rPr lang="en-GB" dirty="0"/>
              <a:t>T</a:t>
            </a:r>
            <a:r>
              <a:rPr lang="en-GB" dirty="0" smtClean="0"/>
              <a:t>est execution, data generation, result comparison</a:t>
            </a:r>
          </a:p>
          <a:p>
            <a:pPr lvl="1"/>
            <a:r>
              <a:rPr lang="en-GB" dirty="0" smtClean="0"/>
              <a:t>Tools that help to manage the test process, e.g. </a:t>
            </a:r>
          </a:p>
          <a:p>
            <a:pPr lvl="2"/>
            <a:r>
              <a:rPr lang="en-GB" dirty="0" smtClean="0"/>
              <a:t>Management of tests, requirements, data, incidents</a:t>
            </a:r>
          </a:p>
          <a:p>
            <a:pPr lvl="1"/>
            <a:r>
              <a:rPr lang="en-GB" dirty="0" smtClean="0"/>
              <a:t>Tools used to monitor and report activities during testing, e.g. </a:t>
            </a:r>
          </a:p>
          <a:p>
            <a:pPr lvl="2"/>
            <a:r>
              <a:rPr lang="en-GB" dirty="0" smtClean="0"/>
              <a:t>Performance, memory, file activity</a:t>
            </a:r>
          </a:p>
          <a:p>
            <a:pPr lvl="1"/>
            <a:r>
              <a:rPr lang="en-GB" dirty="0" smtClean="0"/>
              <a:t>Generic tools that can be used to help testing, e.g. </a:t>
            </a:r>
          </a:p>
          <a:p>
            <a:pPr lvl="2"/>
            <a:r>
              <a:rPr lang="en-GB" dirty="0" smtClean="0"/>
              <a:t>Spreadsheets</a:t>
            </a:r>
          </a:p>
        </p:txBody>
      </p:sp>
      <p:sp>
        <p:nvSpPr>
          <p:cNvPr id="2" name="Title 1"/>
          <p:cNvSpPr>
            <a:spLocks noGrp="1"/>
          </p:cNvSpPr>
          <p:nvPr>
            <p:ph type="title"/>
          </p:nvPr>
        </p:nvSpPr>
        <p:spPr/>
        <p:txBody>
          <a:bodyPr/>
          <a:lstStyle/>
          <a:p>
            <a:r>
              <a:rPr lang="en-GB" dirty="0" smtClean="0"/>
              <a:t>Tool Support for Testing</a:t>
            </a:r>
            <a:endParaRPr lang="en-GB" dirty="0"/>
          </a:p>
        </p:txBody>
      </p:sp>
      <p:sp>
        <p:nvSpPr>
          <p:cNvPr id="5" name="AutoShape 2"/>
          <p:cNvSpPr>
            <a:spLocks noChangeArrowheads="1"/>
          </p:cNvSpPr>
          <p:nvPr/>
        </p:nvSpPr>
        <p:spPr bwMode="auto">
          <a:xfrm>
            <a:off x="674200" y="1088031"/>
            <a:ext cx="7642115" cy="1279249"/>
          </a:xfrm>
          <a:prstGeom prst="roundRect">
            <a:avLst>
              <a:gd name="adj" fmla="val 16639"/>
            </a:avLst>
          </a:prstGeom>
          <a:solidFill>
            <a:srgbClr val="FFFFFF"/>
          </a:solidFill>
          <a:ln w="28575">
            <a:solidFill>
              <a:srgbClr val="4F81BD"/>
            </a:solidFill>
            <a:round/>
            <a:headEnd/>
            <a:tailEnd/>
          </a:ln>
          <a:effectLst>
            <a:outerShdw dist="107763" dir="2700000" algn="ctr" rotWithShape="0">
              <a:srgbClr val="868686">
                <a:alpha val="50000"/>
              </a:srgbClr>
            </a:outerShdw>
          </a:effectLst>
        </p:spPr>
        <p:txBody>
          <a:bodyPr vert="horz" wrap="square" lIns="91440" tIns="72000" rIns="91440" bIns="45720" numCol="1" anchor="t" anchorCtr="0" compatLnSpc="1">
            <a:prstTxWarp prst="textNoShape">
              <a:avLst/>
            </a:prstTxWarp>
          </a:bodyPr>
          <a:lstStyle/>
          <a:p>
            <a:pPr>
              <a:lnSpc>
                <a:spcPts val="2100"/>
              </a:lnSpc>
              <a:spcBef>
                <a:spcPts val="600"/>
              </a:spcBef>
              <a:spcAft>
                <a:spcPts val="400"/>
              </a:spcAft>
            </a:pPr>
            <a:r>
              <a:rPr kumimoji="0" lang="en-GB" sz="4800" b="1" i="0" u="none" strike="noStrike" cap="none" normalizeH="0" baseline="-25000" dirty="0" smtClean="0">
                <a:ln>
                  <a:noFill/>
                </a:ln>
                <a:solidFill>
                  <a:srgbClr val="005AAB"/>
                </a:solidFill>
                <a:effectLst/>
                <a:latin typeface="Arial" pitchFamily="34" charset="0"/>
              </a:rPr>
              <a:t>“</a:t>
            </a:r>
            <a:r>
              <a:rPr lang="en-GB" sz="2000" dirty="0"/>
              <a:t>A software product that supports one or more test activities, such as planning and control, specification, building initial files and data, test execution and test </a:t>
            </a:r>
            <a:r>
              <a:rPr lang="en-GB" sz="2000" dirty="0" smtClean="0"/>
              <a:t>analysis</a:t>
            </a:r>
            <a:r>
              <a:rPr kumimoji="0" lang="en-GB" sz="4800" b="1" i="0" u="none" strike="noStrike" cap="none" normalizeH="0" baseline="-25000" dirty="0" smtClean="0">
                <a:ln>
                  <a:noFill/>
                </a:ln>
                <a:solidFill>
                  <a:srgbClr val="005AAB"/>
                </a:solidFill>
                <a:effectLst/>
                <a:latin typeface="Arial" pitchFamily="34" charset="0"/>
              </a:rPr>
              <a:t>”</a:t>
            </a:r>
            <a:endParaRPr kumimoji="0" lang="en-GB" sz="1900" b="0" i="0" u="none" strike="noStrike" cap="none" normalizeH="0" baseline="0" dirty="0" smtClean="0">
              <a:ln>
                <a:noFill/>
              </a:ln>
              <a:solidFill>
                <a:srgbClr val="000000"/>
              </a:solidFill>
              <a:effectLst/>
              <a:latin typeface="Arial" pitchFamily="34" charset="0"/>
            </a:endParaRPr>
          </a:p>
          <a:p>
            <a:pPr lvl="0" eaLnBrk="1" hangingPunct="1">
              <a:spcBef>
                <a:spcPts val="0"/>
              </a:spcBef>
              <a:spcAft>
                <a:spcPts val="500"/>
              </a:spcAft>
            </a:pPr>
            <a:r>
              <a:rPr lang="en-GB" sz="1200" b="1" dirty="0" smtClean="0"/>
              <a:t>ISTQB</a:t>
            </a:r>
            <a:r>
              <a:rPr lang="en-GB" sz="1200" b="1" baseline="30000" dirty="0" smtClean="0"/>
              <a:t>®</a:t>
            </a:r>
            <a:r>
              <a:rPr lang="en-GB" sz="1200" b="1" baseline="-10000" dirty="0" smtClean="0"/>
              <a:t> </a:t>
            </a:r>
            <a:r>
              <a:rPr lang="en-GB" sz="1200" b="1" dirty="0" smtClean="0"/>
              <a:t>Glossary</a:t>
            </a:r>
            <a:endParaRPr kumimoji="0" lang="en-US" sz="1200"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a:xfrm>
            <a:off x="180000" y="1080000"/>
            <a:ext cx="8820000" cy="5574800"/>
          </a:xfrm>
        </p:spPr>
        <p:txBody>
          <a:bodyPr>
            <a:normAutofit/>
          </a:bodyPr>
          <a:lstStyle/>
          <a:p>
            <a:r>
              <a:rPr lang="en-GB" dirty="0" smtClean="0"/>
              <a:t>Tool support may have different aims depending on the context:</a:t>
            </a:r>
          </a:p>
          <a:p>
            <a:pPr lvl="1"/>
            <a:r>
              <a:rPr lang="en-GB" dirty="0" smtClean="0"/>
              <a:t>Improve the efficiency of testing, e.g. </a:t>
            </a:r>
          </a:p>
          <a:p>
            <a:pPr lvl="2"/>
            <a:r>
              <a:rPr lang="en-GB" dirty="0" smtClean="0"/>
              <a:t>Scripted test execution</a:t>
            </a:r>
          </a:p>
          <a:p>
            <a:pPr lvl="1"/>
            <a:r>
              <a:rPr lang="en-GB" dirty="0"/>
              <a:t>Support manual </a:t>
            </a:r>
            <a:r>
              <a:rPr lang="en-GB" dirty="0" smtClean="0"/>
              <a:t>activities, e.g</a:t>
            </a:r>
            <a:r>
              <a:rPr lang="en-GB" dirty="0"/>
              <a:t>. </a:t>
            </a:r>
            <a:endParaRPr lang="en-GB" dirty="0" smtClean="0"/>
          </a:p>
          <a:p>
            <a:pPr lvl="2"/>
            <a:r>
              <a:rPr lang="en-GB" dirty="0" smtClean="0"/>
              <a:t>Test </a:t>
            </a:r>
            <a:r>
              <a:rPr lang="en-GB" dirty="0"/>
              <a:t>planning, design, </a:t>
            </a:r>
            <a:r>
              <a:rPr lang="en-GB" dirty="0" smtClean="0"/>
              <a:t>reporting</a:t>
            </a:r>
            <a:endParaRPr lang="en-GB" dirty="0"/>
          </a:p>
          <a:p>
            <a:pPr lvl="1"/>
            <a:r>
              <a:rPr lang="en-GB" dirty="0" smtClean="0"/>
              <a:t>Automate repetitive tasks, e.g. </a:t>
            </a:r>
          </a:p>
          <a:p>
            <a:pPr lvl="2"/>
            <a:r>
              <a:rPr lang="en-GB" dirty="0" smtClean="0"/>
              <a:t>Regression testing</a:t>
            </a:r>
          </a:p>
          <a:p>
            <a:pPr lvl="1"/>
            <a:r>
              <a:rPr lang="en-GB" dirty="0" smtClean="0"/>
              <a:t>Automate activities that are difficult to do manually, e.g. </a:t>
            </a:r>
          </a:p>
          <a:p>
            <a:pPr lvl="2"/>
            <a:r>
              <a:rPr lang="en-GB" dirty="0" smtClean="0"/>
              <a:t>Static analysis, large scale performance testing</a:t>
            </a:r>
          </a:p>
          <a:p>
            <a:pPr lvl="1"/>
            <a:r>
              <a:rPr lang="en-GB" dirty="0" smtClean="0"/>
              <a:t>Increase reliability of testing, e.g. </a:t>
            </a:r>
          </a:p>
          <a:p>
            <a:pPr lvl="2"/>
            <a:r>
              <a:rPr lang="en-GB" dirty="0"/>
              <a:t>A</a:t>
            </a:r>
            <a:r>
              <a:rPr lang="en-GB" dirty="0" smtClean="0"/>
              <a:t>utomating large data comparisons, simulating behaviour</a:t>
            </a:r>
            <a:br>
              <a:rPr lang="en-GB" dirty="0" smtClean="0"/>
            </a:br>
            <a:endParaRPr lang="en-GB" dirty="0" smtClean="0"/>
          </a:p>
          <a:p>
            <a:r>
              <a:rPr lang="en-GB" dirty="0" smtClean="0"/>
              <a:t>Tools can be classified by the test activities they support</a:t>
            </a:r>
          </a:p>
          <a:p>
            <a:pPr lvl="1"/>
            <a:r>
              <a:rPr lang="en-GB" dirty="0" smtClean="0"/>
              <a:t>Tools labelled (D) are more appropriate for developers than testers</a:t>
            </a:r>
          </a:p>
          <a:p>
            <a:pPr marL="0" indent="0">
              <a:buNone/>
            </a:pPr>
            <a:endParaRPr lang="en-GB" dirty="0" smtClean="0"/>
          </a:p>
        </p:txBody>
      </p:sp>
      <p:sp>
        <p:nvSpPr>
          <p:cNvPr id="2" name="Title 1"/>
          <p:cNvSpPr>
            <a:spLocks noGrp="1"/>
          </p:cNvSpPr>
          <p:nvPr>
            <p:ph type="title"/>
          </p:nvPr>
        </p:nvSpPr>
        <p:spPr/>
        <p:txBody>
          <a:bodyPr/>
          <a:lstStyle/>
          <a:p>
            <a:r>
              <a:rPr lang="en-GB" dirty="0" smtClean="0"/>
              <a:t>Purpose of Test Tools</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type="body" sz="quarter" idx="15"/>
          </p:nvPr>
        </p:nvSpPr>
        <p:spPr/>
        <p:txBody>
          <a:bodyPr/>
          <a:lstStyle/>
          <a:p>
            <a:r>
              <a:rPr lang="en-GB" dirty="0" smtClean="0"/>
              <a:t>Test Management</a:t>
            </a:r>
            <a:br>
              <a:rPr lang="en-GB" dirty="0" smtClean="0"/>
            </a:br>
            <a:endParaRPr lang="en-GB" dirty="0" smtClean="0"/>
          </a:p>
          <a:p>
            <a:r>
              <a:rPr lang="en-GB" dirty="0" smtClean="0"/>
              <a:t>Requirements Management</a:t>
            </a:r>
            <a:br>
              <a:rPr lang="en-GB" dirty="0" smtClean="0"/>
            </a:br>
            <a:endParaRPr lang="en-GB" dirty="0" smtClean="0"/>
          </a:p>
          <a:p>
            <a:r>
              <a:rPr lang="en-GB" dirty="0" smtClean="0"/>
              <a:t>Incident Management (Defect Tracking)</a:t>
            </a:r>
            <a:br>
              <a:rPr lang="en-GB" dirty="0" smtClean="0"/>
            </a:br>
            <a:endParaRPr lang="en-GB" dirty="0" smtClean="0"/>
          </a:p>
          <a:p>
            <a:r>
              <a:rPr lang="en-GB" dirty="0" smtClean="0"/>
              <a:t>Configuration Management (CM)</a:t>
            </a:r>
          </a:p>
        </p:txBody>
      </p:sp>
      <p:sp>
        <p:nvSpPr>
          <p:cNvPr id="13314" name="Title 1"/>
          <p:cNvSpPr>
            <a:spLocks noGrp="1"/>
          </p:cNvSpPr>
          <p:nvPr>
            <p:ph type="title"/>
          </p:nvPr>
        </p:nvSpPr>
        <p:spPr/>
        <p:txBody>
          <a:bodyPr/>
          <a:lstStyle/>
          <a:p>
            <a:r>
              <a:rPr lang="en-GB" dirty="0" smtClean="0"/>
              <a:t>Tool Support for Management of Testing and Tests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7"/>
          <p:cNvSpPr>
            <a:spLocks noGrp="1" noChangeArrowheads="1"/>
          </p:cNvSpPr>
          <p:nvPr>
            <p:ph type="body" sz="quarter" idx="15"/>
          </p:nvPr>
        </p:nvSpPr>
        <p:spPr/>
        <p:txBody>
          <a:bodyPr/>
          <a:lstStyle/>
          <a:p>
            <a:r>
              <a:rPr lang="en-US" dirty="0" smtClean="0"/>
              <a:t>Provide interface for testing tasks</a:t>
            </a:r>
          </a:p>
          <a:p>
            <a:pPr lvl="1"/>
            <a:r>
              <a:rPr lang="en-US" dirty="0" smtClean="0"/>
              <a:t>e.g. Requirements management, </a:t>
            </a:r>
            <a:br>
              <a:rPr lang="en-US" dirty="0" smtClean="0"/>
            </a:br>
            <a:r>
              <a:rPr lang="en-US" dirty="0" smtClean="0"/>
              <a:t>test execution, defect tracking</a:t>
            </a:r>
          </a:p>
          <a:p>
            <a:r>
              <a:rPr lang="en-US" dirty="0" smtClean="0"/>
              <a:t>Support analysis and reporting of testing</a:t>
            </a:r>
          </a:p>
          <a:p>
            <a:r>
              <a:rPr lang="en-US" dirty="0" smtClean="0"/>
              <a:t>Provide traceability between test</a:t>
            </a:r>
            <a:br>
              <a:rPr lang="en-US" dirty="0" smtClean="0"/>
            </a:br>
            <a:r>
              <a:rPr lang="en-US" dirty="0" smtClean="0"/>
              <a:t>objects and requirements</a:t>
            </a:r>
          </a:p>
          <a:p>
            <a:r>
              <a:rPr lang="en-US" dirty="0" smtClean="0"/>
              <a:t>May provide version control</a:t>
            </a:r>
            <a:br>
              <a:rPr lang="en-US" dirty="0" smtClean="0"/>
            </a:br>
            <a:r>
              <a:rPr lang="en-US" dirty="0" smtClean="0"/>
              <a:t>of test assets</a:t>
            </a:r>
          </a:p>
        </p:txBody>
      </p:sp>
      <p:sp>
        <p:nvSpPr>
          <p:cNvPr id="9218" name="Rectangle 6"/>
          <p:cNvSpPr>
            <a:spLocks noGrp="1" noChangeArrowheads="1"/>
          </p:cNvSpPr>
          <p:nvPr>
            <p:ph type="title"/>
          </p:nvPr>
        </p:nvSpPr>
        <p:spPr/>
        <p:txBody>
          <a:bodyPr/>
          <a:lstStyle/>
          <a:p>
            <a:r>
              <a:rPr lang="en-GB" dirty="0" smtClean="0"/>
              <a:t>Test Management Tools</a:t>
            </a:r>
            <a:endParaRPr lang="en-US" dirty="0" smtClean="0"/>
          </a:p>
        </p:txBody>
      </p:sp>
      <p:grpSp>
        <p:nvGrpSpPr>
          <p:cNvPr id="2" name="Group 1"/>
          <p:cNvGrpSpPr/>
          <p:nvPr/>
        </p:nvGrpSpPr>
        <p:grpSpPr>
          <a:xfrm>
            <a:off x="4045066" y="1693995"/>
            <a:ext cx="5028820" cy="5011444"/>
            <a:chOff x="4106026" y="750751"/>
            <a:chExt cx="5028820" cy="5011444"/>
          </a:xfrm>
        </p:grpSpPr>
        <p:sp>
          <p:nvSpPr>
            <p:cNvPr id="10" name="Freeform 9"/>
            <p:cNvSpPr>
              <a:spLocks noChangeAspect="1"/>
            </p:cNvSpPr>
            <p:nvPr/>
          </p:nvSpPr>
          <p:spPr>
            <a:xfrm>
              <a:off x="5974130" y="2613433"/>
              <a:ext cx="1296000" cy="1296000"/>
            </a:xfrm>
            <a:custGeom>
              <a:avLst/>
              <a:gdLst>
                <a:gd name="connsiteX0" fmla="*/ 0 w 1629661"/>
                <a:gd name="connsiteY0" fmla="*/ 607770 h 1215539"/>
                <a:gd name="connsiteX1" fmla="*/ 327655 w 1629661"/>
                <a:gd name="connsiteY1" fmla="*/ 120594 h 1215539"/>
                <a:gd name="connsiteX2" fmla="*/ 814832 w 1629661"/>
                <a:gd name="connsiteY2" fmla="*/ 1 h 1215539"/>
                <a:gd name="connsiteX3" fmla="*/ 1302009 w 1629661"/>
                <a:gd name="connsiteY3" fmla="*/ 120595 h 1215539"/>
                <a:gd name="connsiteX4" fmla="*/ 1629662 w 1629661"/>
                <a:gd name="connsiteY4" fmla="*/ 607773 h 1215539"/>
                <a:gd name="connsiteX5" fmla="*/ 1302007 w 1629661"/>
                <a:gd name="connsiteY5" fmla="*/ 1094950 h 1215539"/>
                <a:gd name="connsiteX6" fmla="*/ 814830 w 1629661"/>
                <a:gd name="connsiteY6" fmla="*/ 1215543 h 1215539"/>
                <a:gd name="connsiteX7" fmla="*/ 327653 w 1629661"/>
                <a:gd name="connsiteY7" fmla="*/ 1094949 h 1215539"/>
                <a:gd name="connsiteX8" fmla="*/ -1 w 1629661"/>
                <a:gd name="connsiteY8" fmla="*/ 607772 h 1215539"/>
                <a:gd name="connsiteX9" fmla="*/ 0 w 1629661"/>
                <a:gd name="connsiteY9" fmla="*/ 607770 h 121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9661" h="1215539">
                  <a:moveTo>
                    <a:pt x="0" y="607770"/>
                  </a:moveTo>
                  <a:cubicBezTo>
                    <a:pt x="0" y="415905"/>
                    <a:pt x="121464" y="235307"/>
                    <a:pt x="327655" y="120594"/>
                  </a:cubicBezTo>
                  <a:cubicBezTo>
                    <a:pt x="468388" y="42298"/>
                    <a:pt x="639262" y="1"/>
                    <a:pt x="814832" y="1"/>
                  </a:cubicBezTo>
                  <a:cubicBezTo>
                    <a:pt x="990402" y="1"/>
                    <a:pt x="1161276" y="42299"/>
                    <a:pt x="1302009" y="120595"/>
                  </a:cubicBezTo>
                  <a:cubicBezTo>
                    <a:pt x="1508200" y="235309"/>
                    <a:pt x="1629663" y="415908"/>
                    <a:pt x="1629662" y="607773"/>
                  </a:cubicBezTo>
                  <a:cubicBezTo>
                    <a:pt x="1629662" y="799638"/>
                    <a:pt x="1508199" y="980236"/>
                    <a:pt x="1302007" y="1094950"/>
                  </a:cubicBezTo>
                  <a:cubicBezTo>
                    <a:pt x="1161274" y="1173246"/>
                    <a:pt x="990400" y="1215543"/>
                    <a:pt x="814830" y="1215543"/>
                  </a:cubicBezTo>
                  <a:cubicBezTo>
                    <a:pt x="639260" y="1215543"/>
                    <a:pt x="468386" y="1173246"/>
                    <a:pt x="327653" y="1094949"/>
                  </a:cubicBezTo>
                  <a:cubicBezTo>
                    <a:pt x="121462" y="980236"/>
                    <a:pt x="-1" y="799636"/>
                    <a:pt x="-1" y="607772"/>
                  </a:cubicBezTo>
                  <a:cubicBezTo>
                    <a:pt x="-1" y="607771"/>
                    <a:pt x="0" y="607771"/>
                    <a:pt x="0" y="607770"/>
                  </a:cubicBezTo>
                  <a:close/>
                </a:path>
              </a:pathLst>
            </a:custGeom>
            <a:solidFill>
              <a:schemeClr val="tx1">
                <a:lumMod val="75000"/>
              </a:schemeClr>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lvl="0" algn="ctr" defTabSz="622300">
                <a:spcBef>
                  <a:spcPct val="0"/>
                </a:spcBef>
                <a:spcAft>
                  <a:spcPts val="0"/>
                </a:spcAft>
              </a:pPr>
              <a:r>
                <a:rPr lang="en-GB" sz="1400" kern="1200" dirty="0" smtClean="0"/>
                <a:t>Test Management Tool</a:t>
              </a:r>
              <a:endParaRPr lang="en-GB" sz="1400" kern="1200" dirty="0"/>
            </a:p>
          </p:txBody>
        </p:sp>
        <p:sp>
          <p:nvSpPr>
            <p:cNvPr id="11" name="Freeform 10"/>
            <p:cNvSpPr>
              <a:spLocks noChangeAspect="1"/>
            </p:cNvSpPr>
            <p:nvPr/>
          </p:nvSpPr>
          <p:spPr>
            <a:xfrm>
              <a:off x="5974130" y="750751"/>
              <a:ext cx="1296000" cy="1296000"/>
            </a:xfrm>
            <a:custGeom>
              <a:avLst/>
              <a:gdLst>
                <a:gd name="connsiteX0" fmla="*/ 0 w 1709040"/>
                <a:gd name="connsiteY0" fmla="*/ 731422 h 1462844"/>
                <a:gd name="connsiteX1" fmla="*/ 298855 w 1709040"/>
                <a:gd name="connsiteY1" fmla="*/ 175757 h 1462844"/>
                <a:gd name="connsiteX2" fmla="*/ 854521 w 1709040"/>
                <a:gd name="connsiteY2" fmla="*/ 1 h 1462844"/>
                <a:gd name="connsiteX3" fmla="*/ 1410187 w 1709040"/>
                <a:gd name="connsiteY3" fmla="*/ 175758 h 1462844"/>
                <a:gd name="connsiteX4" fmla="*/ 1709040 w 1709040"/>
                <a:gd name="connsiteY4" fmla="*/ 731425 h 1462844"/>
                <a:gd name="connsiteX5" fmla="*/ 1410186 w 1709040"/>
                <a:gd name="connsiteY5" fmla="*/ 1287091 h 1462844"/>
                <a:gd name="connsiteX6" fmla="*/ 854520 w 1709040"/>
                <a:gd name="connsiteY6" fmla="*/ 1462847 h 1462844"/>
                <a:gd name="connsiteX7" fmla="*/ 298854 w 1709040"/>
                <a:gd name="connsiteY7" fmla="*/ 1287090 h 1462844"/>
                <a:gd name="connsiteX8" fmla="*/ 0 w 1709040"/>
                <a:gd name="connsiteY8" fmla="*/ 731424 h 1462844"/>
                <a:gd name="connsiteX9" fmla="*/ 0 w 1709040"/>
                <a:gd name="connsiteY9" fmla="*/ 731422 h 146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09040" h="1462844">
                  <a:moveTo>
                    <a:pt x="0" y="731422"/>
                  </a:moveTo>
                  <a:cubicBezTo>
                    <a:pt x="0" y="517725"/>
                    <a:pt x="109185" y="314716"/>
                    <a:pt x="298855" y="175757"/>
                  </a:cubicBezTo>
                  <a:cubicBezTo>
                    <a:pt x="453668" y="62335"/>
                    <a:pt x="650741" y="1"/>
                    <a:pt x="854521" y="1"/>
                  </a:cubicBezTo>
                  <a:cubicBezTo>
                    <a:pt x="1058302" y="1"/>
                    <a:pt x="1255374" y="62335"/>
                    <a:pt x="1410187" y="175758"/>
                  </a:cubicBezTo>
                  <a:cubicBezTo>
                    <a:pt x="1599857" y="314718"/>
                    <a:pt x="1709041" y="517728"/>
                    <a:pt x="1709040" y="731425"/>
                  </a:cubicBezTo>
                  <a:cubicBezTo>
                    <a:pt x="1709040" y="945122"/>
                    <a:pt x="1599855" y="1148131"/>
                    <a:pt x="1410186" y="1287091"/>
                  </a:cubicBezTo>
                  <a:cubicBezTo>
                    <a:pt x="1255373" y="1400514"/>
                    <a:pt x="1058300" y="1462847"/>
                    <a:pt x="854520" y="1462847"/>
                  </a:cubicBezTo>
                  <a:cubicBezTo>
                    <a:pt x="650739" y="1462847"/>
                    <a:pt x="453667" y="1400513"/>
                    <a:pt x="298854" y="1287090"/>
                  </a:cubicBezTo>
                  <a:cubicBezTo>
                    <a:pt x="109184" y="1148130"/>
                    <a:pt x="0" y="945121"/>
                    <a:pt x="0" y="731424"/>
                  </a:cubicBezTo>
                  <a:lnTo>
                    <a:pt x="0" y="731422"/>
                  </a:lnTo>
                  <a:close/>
                </a:path>
              </a:pathLst>
            </a:custGeom>
            <a:effectLst/>
          </p:spPr>
          <p:style>
            <a:lnRef idx="2">
              <a:schemeClr val="lt2">
                <a:hueOff val="0"/>
                <a:satOff val="0"/>
                <a:lumOff val="0"/>
                <a:alphaOff val="0"/>
              </a:schemeClr>
            </a:lnRef>
            <a:fillRef idx="1">
              <a:schemeClr val="dk2">
                <a:hueOff val="0"/>
                <a:satOff val="0"/>
                <a:lumOff val="0"/>
                <a:alphaOff val="0"/>
              </a:schemeClr>
            </a:fillRef>
            <a:effectRef idx="0">
              <a:scrgbClr r="0" g="0" b="0"/>
            </a:effectRef>
            <a:fontRef idx="minor">
              <a:schemeClr val="lt1"/>
            </a:fontRef>
          </p:style>
          <p:txBody>
            <a:bodyPr spcFirstLastPara="0" vert="horz" wrap="square" lIns="36000" tIns="36000" rIns="36000" bIns="36000" numCol="1" spcCol="1270" anchor="ctr" anchorCtr="0">
              <a:noAutofit/>
            </a:bodyPr>
            <a:lstStyle/>
            <a:p>
              <a:pPr lvl="0" algn="ctr" defTabSz="622300">
                <a:spcBef>
                  <a:spcPct val="0"/>
                </a:spcBef>
                <a:spcAft>
                  <a:spcPts val="0"/>
                </a:spcAft>
              </a:pPr>
              <a:r>
                <a:rPr lang="en-GB" sz="1400" kern="1200" dirty="0" smtClean="0"/>
                <a:t>Requirements Management Tool</a:t>
              </a:r>
              <a:endParaRPr lang="en-GB" sz="1400" kern="1200" dirty="0"/>
            </a:p>
          </p:txBody>
        </p:sp>
        <p:sp>
          <p:nvSpPr>
            <p:cNvPr id="12" name="Freeform 11"/>
            <p:cNvSpPr>
              <a:spLocks noChangeAspect="1"/>
            </p:cNvSpPr>
            <p:nvPr/>
          </p:nvSpPr>
          <p:spPr>
            <a:xfrm>
              <a:off x="7838846" y="2613433"/>
              <a:ext cx="1296000" cy="1296000"/>
            </a:xfrm>
            <a:custGeom>
              <a:avLst/>
              <a:gdLst>
                <a:gd name="connsiteX0" fmla="*/ 0 w 1643900"/>
                <a:gd name="connsiteY0" fmla="*/ 731422 h 1462844"/>
                <a:gd name="connsiteX1" fmla="*/ 275543 w 1643900"/>
                <a:gd name="connsiteY1" fmla="*/ 185015 h 1462844"/>
                <a:gd name="connsiteX2" fmla="*/ 821951 w 1643900"/>
                <a:gd name="connsiteY2" fmla="*/ 1 h 1462844"/>
                <a:gd name="connsiteX3" fmla="*/ 1368359 w 1643900"/>
                <a:gd name="connsiteY3" fmla="*/ 185016 h 1462844"/>
                <a:gd name="connsiteX4" fmla="*/ 1643901 w 1643900"/>
                <a:gd name="connsiteY4" fmla="*/ 731424 h 1462844"/>
                <a:gd name="connsiteX5" fmla="*/ 1368358 w 1643900"/>
                <a:gd name="connsiteY5" fmla="*/ 1277832 h 1462844"/>
                <a:gd name="connsiteX6" fmla="*/ 821950 w 1643900"/>
                <a:gd name="connsiteY6" fmla="*/ 1462846 h 1462844"/>
                <a:gd name="connsiteX7" fmla="*/ 275542 w 1643900"/>
                <a:gd name="connsiteY7" fmla="*/ 1277831 h 1462844"/>
                <a:gd name="connsiteX8" fmla="*/ 0 w 1643900"/>
                <a:gd name="connsiteY8" fmla="*/ 731423 h 1462844"/>
                <a:gd name="connsiteX9" fmla="*/ 0 w 1643900"/>
                <a:gd name="connsiteY9" fmla="*/ 731422 h 146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3900" h="1462844">
                  <a:moveTo>
                    <a:pt x="0" y="731422"/>
                  </a:moveTo>
                  <a:cubicBezTo>
                    <a:pt x="0" y="522639"/>
                    <a:pt x="100267" y="323807"/>
                    <a:pt x="275543" y="185015"/>
                  </a:cubicBezTo>
                  <a:cubicBezTo>
                    <a:pt x="426044" y="65840"/>
                    <a:pt x="620490" y="1"/>
                    <a:pt x="821951" y="1"/>
                  </a:cubicBezTo>
                  <a:cubicBezTo>
                    <a:pt x="1023412" y="1"/>
                    <a:pt x="1217858" y="65841"/>
                    <a:pt x="1368359" y="185016"/>
                  </a:cubicBezTo>
                  <a:cubicBezTo>
                    <a:pt x="1543635" y="323809"/>
                    <a:pt x="1643901" y="522641"/>
                    <a:pt x="1643901" y="731424"/>
                  </a:cubicBezTo>
                  <a:cubicBezTo>
                    <a:pt x="1643901" y="940207"/>
                    <a:pt x="1543634" y="1139039"/>
                    <a:pt x="1368358" y="1277832"/>
                  </a:cubicBezTo>
                  <a:cubicBezTo>
                    <a:pt x="1217857" y="1397007"/>
                    <a:pt x="1023411" y="1462846"/>
                    <a:pt x="821950" y="1462846"/>
                  </a:cubicBezTo>
                  <a:cubicBezTo>
                    <a:pt x="620489" y="1462846"/>
                    <a:pt x="426043" y="1397006"/>
                    <a:pt x="275542" y="1277831"/>
                  </a:cubicBezTo>
                  <a:cubicBezTo>
                    <a:pt x="100266" y="1139038"/>
                    <a:pt x="0" y="940206"/>
                    <a:pt x="0" y="731423"/>
                  </a:cubicBezTo>
                  <a:lnTo>
                    <a:pt x="0" y="731422"/>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lvl="0" algn="ctr" defTabSz="622300">
                <a:spcBef>
                  <a:spcPct val="0"/>
                </a:spcBef>
                <a:spcAft>
                  <a:spcPts val="0"/>
                </a:spcAft>
              </a:pPr>
              <a:r>
                <a:rPr lang="en-GB" sz="1400" kern="1200" dirty="0" smtClean="0"/>
                <a:t>Configuration Management Tool</a:t>
              </a:r>
              <a:endParaRPr lang="en-GB" sz="1400" kern="1200" dirty="0"/>
            </a:p>
          </p:txBody>
        </p:sp>
        <p:sp>
          <p:nvSpPr>
            <p:cNvPr id="13" name="Freeform 12"/>
            <p:cNvSpPr>
              <a:spLocks noChangeAspect="1"/>
            </p:cNvSpPr>
            <p:nvPr/>
          </p:nvSpPr>
          <p:spPr>
            <a:xfrm>
              <a:off x="5974130" y="4466195"/>
              <a:ext cx="1296000" cy="1296000"/>
            </a:xfrm>
            <a:custGeom>
              <a:avLst/>
              <a:gdLst>
                <a:gd name="connsiteX0" fmla="*/ 0 w 1462844"/>
                <a:gd name="connsiteY0" fmla="*/ 731422 h 1462844"/>
                <a:gd name="connsiteX1" fmla="*/ 214229 w 1462844"/>
                <a:gd name="connsiteY1" fmla="*/ 214229 h 1462844"/>
                <a:gd name="connsiteX2" fmla="*/ 731423 w 1462844"/>
                <a:gd name="connsiteY2" fmla="*/ 1 h 1462844"/>
                <a:gd name="connsiteX3" fmla="*/ 1248616 w 1462844"/>
                <a:gd name="connsiteY3" fmla="*/ 214230 h 1462844"/>
                <a:gd name="connsiteX4" fmla="*/ 1462844 w 1462844"/>
                <a:gd name="connsiteY4" fmla="*/ 731424 h 1462844"/>
                <a:gd name="connsiteX5" fmla="*/ 1248615 w 1462844"/>
                <a:gd name="connsiteY5" fmla="*/ 1248618 h 1462844"/>
                <a:gd name="connsiteX6" fmla="*/ 731421 w 1462844"/>
                <a:gd name="connsiteY6" fmla="*/ 1462846 h 1462844"/>
                <a:gd name="connsiteX7" fmla="*/ 214228 w 1462844"/>
                <a:gd name="connsiteY7" fmla="*/ 1248617 h 1462844"/>
                <a:gd name="connsiteX8" fmla="*/ 0 w 1462844"/>
                <a:gd name="connsiteY8" fmla="*/ 731423 h 1462844"/>
                <a:gd name="connsiteX9" fmla="*/ 0 w 1462844"/>
                <a:gd name="connsiteY9" fmla="*/ 731422 h 146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2844" h="1462844">
                  <a:moveTo>
                    <a:pt x="0" y="731422"/>
                  </a:moveTo>
                  <a:cubicBezTo>
                    <a:pt x="0" y="537437"/>
                    <a:pt x="77061" y="351397"/>
                    <a:pt x="214229" y="214229"/>
                  </a:cubicBezTo>
                  <a:cubicBezTo>
                    <a:pt x="351397" y="77061"/>
                    <a:pt x="537438" y="1"/>
                    <a:pt x="731423" y="1"/>
                  </a:cubicBezTo>
                  <a:cubicBezTo>
                    <a:pt x="925408" y="1"/>
                    <a:pt x="1111448" y="77062"/>
                    <a:pt x="1248616" y="214230"/>
                  </a:cubicBezTo>
                  <a:cubicBezTo>
                    <a:pt x="1385784" y="351398"/>
                    <a:pt x="1462844" y="537439"/>
                    <a:pt x="1462844" y="731424"/>
                  </a:cubicBezTo>
                  <a:cubicBezTo>
                    <a:pt x="1462844" y="925409"/>
                    <a:pt x="1385784" y="1111449"/>
                    <a:pt x="1248615" y="1248618"/>
                  </a:cubicBezTo>
                  <a:cubicBezTo>
                    <a:pt x="1111447" y="1385786"/>
                    <a:pt x="925407" y="1462847"/>
                    <a:pt x="731421" y="1462846"/>
                  </a:cubicBezTo>
                  <a:cubicBezTo>
                    <a:pt x="537436" y="1462846"/>
                    <a:pt x="351396" y="1385785"/>
                    <a:pt x="214228" y="1248617"/>
                  </a:cubicBezTo>
                  <a:cubicBezTo>
                    <a:pt x="77060" y="1111449"/>
                    <a:pt x="0" y="925408"/>
                    <a:pt x="0" y="731423"/>
                  </a:cubicBezTo>
                  <a:lnTo>
                    <a:pt x="0" y="731422"/>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lvl="0" algn="ctr" defTabSz="622300">
                <a:spcBef>
                  <a:spcPct val="0"/>
                </a:spcBef>
                <a:spcAft>
                  <a:spcPts val="0"/>
                </a:spcAft>
              </a:pPr>
              <a:r>
                <a:rPr lang="en-GB" sz="1400" kern="1200" dirty="0" smtClean="0"/>
                <a:t>Test</a:t>
              </a:r>
              <a:br>
                <a:rPr lang="en-GB" sz="1400" kern="1200" dirty="0" smtClean="0"/>
              </a:br>
              <a:r>
                <a:rPr lang="en-GB" sz="1400" kern="1200" dirty="0" smtClean="0"/>
                <a:t>Execution</a:t>
              </a:r>
              <a:br>
                <a:rPr lang="en-GB" sz="1400" kern="1200" dirty="0" smtClean="0"/>
              </a:br>
              <a:r>
                <a:rPr lang="en-GB" sz="1400" kern="1200" dirty="0" smtClean="0"/>
                <a:t>Tool</a:t>
              </a:r>
              <a:endParaRPr lang="en-GB" sz="1400" kern="1200" dirty="0"/>
            </a:p>
          </p:txBody>
        </p:sp>
        <p:sp>
          <p:nvSpPr>
            <p:cNvPr id="14" name="Freeform 13"/>
            <p:cNvSpPr>
              <a:spLocks noChangeAspect="1"/>
            </p:cNvSpPr>
            <p:nvPr/>
          </p:nvSpPr>
          <p:spPr>
            <a:xfrm>
              <a:off x="4106026" y="2613433"/>
              <a:ext cx="1296000" cy="1296000"/>
            </a:xfrm>
            <a:custGeom>
              <a:avLst/>
              <a:gdLst>
                <a:gd name="connsiteX0" fmla="*/ 0 w 1533045"/>
                <a:gd name="connsiteY0" fmla="*/ 731422 h 1462844"/>
                <a:gd name="connsiteX1" fmla="*/ 237356 w 1533045"/>
                <a:gd name="connsiteY1" fmla="*/ 202255 h 1462844"/>
                <a:gd name="connsiteX2" fmla="*/ 766524 w 1533045"/>
                <a:gd name="connsiteY2" fmla="*/ 1 h 1462844"/>
                <a:gd name="connsiteX3" fmla="*/ 1295691 w 1533045"/>
                <a:gd name="connsiteY3" fmla="*/ 202256 h 1462844"/>
                <a:gd name="connsiteX4" fmla="*/ 1533046 w 1533045"/>
                <a:gd name="connsiteY4" fmla="*/ 731424 h 1462844"/>
                <a:gd name="connsiteX5" fmla="*/ 1295690 w 1533045"/>
                <a:gd name="connsiteY5" fmla="*/ 1260592 h 1462844"/>
                <a:gd name="connsiteX6" fmla="*/ 766522 w 1533045"/>
                <a:gd name="connsiteY6" fmla="*/ 1462846 h 1462844"/>
                <a:gd name="connsiteX7" fmla="*/ 237354 w 1533045"/>
                <a:gd name="connsiteY7" fmla="*/ 1260591 h 1462844"/>
                <a:gd name="connsiteX8" fmla="*/ -1 w 1533045"/>
                <a:gd name="connsiteY8" fmla="*/ 731423 h 1462844"/>
                <a:gd name="connsiteX9" fmla="*/ 0 w 1533045"/>
                <a:gd name="connsiteY9" fmla="*/ 731422 h 146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3045" h="1462844">
                  <a:moveTo>
                    <a:pt x="0" y="731422"/>
                  </a:moveTo>
                  <a:cubicBezTo>
                    <a:pt x="0" y="531492"/>
                    <a:pt x="85770" y="340276"/>
                    <a:pt x="237356" y="202255"/>
                  </a:cubicBezTo>
                  <a:cubicBezTo>
                    <a:pt x="379938" y="72433"/>
                    <a:pt x="569445" y="1"/>
                    <a:pt x="766524" y="1"/>
                  </a:cubicBezTo>
                  <a:cubicBezTo>
                    <a:pt x="963603" y="1"/>
                    <a:pt x="1153110" y="72433"/>
                    <a:pt x="1295691" y="202256"/>
                  </a:cubicBezTo>
                  <a:cubicBezTo>
                    <a:pt x="1447277" y="340278"/>
                    <a:pt x="1533046" y="531494"/>
                    <a:pt x="1533046" y="731424"/>
                  </a:cubicBezTo>
                  <a:cubicBezTo>
                    <a:pt x="1533046" y="931354"/>
                    <a:pt x="1447277" y="1122570"/>
                    <a:pt x="1295690" y="1260592"/>
                  </a:cubicBezTo>
                  <a:cubicBezTo>
                    <a:pt x="1153108" y="1390415"/>
                    <a:pt x="963601" y="1462846"/>
                    <a:pt x="766522" y="1462846"/>
                  </a:cubicBezTo>
                  <a:cubicBezTo>
                    <a:pt x="569443" y="1462846"/>
                    <a:pt x="379936" y="1390414"/>
                    <a:pt x="237354" y="1260591"/>
                  </a:cubicBezTo>
                  <a:cubicBezTo>
                    <a:pt x="85767" y="1122569"/>
                    <a:pt x="-1" y="931353"/>
                    <a:pt x="-1" y="731423"/>
                  </a:cubicBezTo>
                  <a:lnTo>
                    <a:pt x="0" y="731422"/>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lvl="0" algn="ctr" defTabSz="622300">
                <a:spcBef>
                  <a:spcPct val="0"/>
                </a:spcBef>
                <a:spcAft>
                  <a:spcPts val="0"/>
                </a:spcAft>
              </a:pPr>
              <a:r>
                <a:rPr lang="en-GB" sz="1400" kern="1200" dirty="0" smtClean="0"/>
                <a:t>Incident Management Tool</a:t>
              </a:r>
              <a:endParaRPr lang="en-GB" sz="1400" kern="1200" dirty="0"/>
            </a:p>
          </p:txBody>
        </p:sp>
        <p:sp>
          <p:nvSpPr>
            <p:cNvPr id="6" name="Left-Right Arrow 5"/>
            <p:cNvSpPr/>
            <p:nvPr/>
          </p:nvSpPr>
          <p:spPr bwMode="auto">
            <a:xfrm rot="5400000">
              <a:off x="6352130" y="2195576"/>
              <a:ext cx="540000" cy="252000"/>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7" name="Left-Right Arrow 6"/>
            <p:cNvSpPr/>
            <p:nvPr/>
          </p:nvSpPr>
          <p:spPr bwMode="auto">
            <a:xfrm>
              <a:off x="5417231" y="3130558"/>
              <a:ext cx="540000" cy="252000"/>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8" name="Left-Right Arrow 7"/>
            <p:cNvSpPr/>
            <p:nvPr/>
          </p:nvSpPr>
          <p:spPr bwMode="auto">
            <a:xfrm rot="5400000">
              <a:off x="6352130" y="4064192"/>
              <a:ext cx="540000" cy="252000"/>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9" name="Left-Right Arrow 8"/>
            <p:cNvSpPr/>
            <p:nvPr/>
          </p:nvSpPr>
          <p:spPr bwMode="auto">
            <a:xfrm>
              <a:off x="7293801" y="3130558"/>
              <a:ext cx="540000" cy="252000"/>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GB" dirty="0" smtClean="0"/>
              <a:t>Store business requirements in central repository</a:t>
            </a:r>
          </a:p>
          <a:p>
            <a:pPr lvl="1"/>
            <a:r>
              <a:rPr lang="en-GB" dirty="0" smtClean="0"/>
              <a:t>Unique identification</a:t>
            </a:r>
          </a:p>
          <a:p>
            <a:pPr lvl="1"/>
            <a:r>
              <a:rPr lang="en-GB" dirty="0" smtClean="0"/>
              <a:t>Descriptions of functional and non-functional requirements</a:t>
            </a:r>
          </a:p>
          <a:p>
            <a:pPr lvl="1"/>
            <a:r>
              <a:rPr lang="en-GB" dirty="0" smtClean="0"/>
              <a:t>Links between requirements</a:t>
            </a:r>
          </a:p>
          <a:p>
            <a:pPr lvl="1"/>
            <a:r>
              <a:rPr lang="en-GB" dirty="0" smtClean="0"/>
              <a:t>Attributes such as source, priority, rationale, status</a:t>
            </a:r>
            <a:br>
              <a:rPr lang="en-GB" dirty="0" smtClean="0"/>
            </a:br>
            <a:endParaRPr lang="en-GB" dirty="0" smtClean="0"/>
          </a:p>
          <a:p>
            <a:r>
              <a:rPr lang="en-GB" dirty="0" smtClean="0"/>
              <a:t>Help to identify inconsistent, overlapping or missing requirements</a:t>
            </a:r>
            <a:br>
              <a:rPr lang="en-GB" dirty="0" smtClean="0"/>
            </a:br>
            <a:endParaRPr lang="en-GB" dirty="0" smtClean="0"/>
          </a:p>
          <a:p>
            <a:r>
              <a:rPr lang="en-GB" dirty="0" smtClean="0"/>
              <a:t>Support traceability to tests</a:t>
            </a:r>
          </a:p>
          <a:p>
            <a:endParaRPr lang="en-GB" dirty="0"/>
          </a:p>
        </p:txBody>
      </p:sp>
      <p:sp>
        <p:nvSpPr>
          <p:cNvPr id="10242" name="Rectangle 8"/>
          <p:cNvSpPr>
            <a:spLocks noGrp="1" noChangeArrowheads="1"/>
          </p:cNvSpPr>
          <p:nvPr>
            <p:ph type="title"/>
          </p:nvPr>
        </p:nvSpPr>
        <p:spPr/>
        <p:txBody>
          <a:bodyPr/>
          <a:lstStyle/>
          <a:p>
            <a:r>
              <a:rPr lang="en-GB" dirty="0" smtClean="0"/>
              <a:t>Requirement Management Tools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sz="quarter" idx="15"/>
          </p:nvPr>
        </p:nvSpPr>
        <p:spPr/>
        <p:txBody>
          <a:bodyPr/>
          <a:lstStyle/>
          <a:p>
            <a:r>
              <a:rPr lang="en-GB" dirty="0" smtClean="0"/>
              <a:t>Store and manage incident reports</a:t>
            </a:r>
          </a:p>
          <a:p>
            <a:pPr lvl="1"/>
            <a:r>
              <a:rPr lang="en-GB" dirty="0"/>
              <a:t>S</a:t>
            </a:r>
            <a:r>
              <a:rPr lang="en-GB" dirty="0" smtClean="0"/>
              <a:t>uch as defects, failures, change requests or perceived problems</a:t>
            </a:r>
            <a:br>
              <a:rPr lang="en-GB" dirty="0" smtClean="0"/>
            </a:br>
            <a:endParaRPr lang="en-GB" dirty="0" smtClean="0"/>
          </a:p>
          <a:p>
            <a:r>
              <a:rPr lang="en-GB" dirty="0" smtClean="0"/>
              <a:t>Log characteristics of incidents</a:t>
            </a:r>
          </a:p>
          <a:p>
            <a:pPr lvl="1"/>
            <a:r>
              <a:rPr lang="en-GB" dirty="0" smtClean="0"/>
              <a:t>e.g. Type, priority, severity</a:t>
            </a:r>
            <a:br>
              <a:rPr lang="en-GB" dirty="0" smtClean="0"/>
            </a:br>
            <a:endParaRPr lang="en-GB" dirty="0" smtClean="0"/>
          </a:p>
          <a:p>
            <a:r>
              <a:rPr lang="en-GB" dirty="0" smtClean="0"/>
              <a:t>Assign status </a:t>
            </a:r>
          </a:p>
          <a:p>
            <a:pPr lvl="1"/>
            <a:r>
              <a:rPr lang="en-GB" dirty="0" smtClean="0"/>
              <a:t>e.g. Rejected, fixed, deferred, closed</a:t>
            </a:r>
            <a:br>
              <a:rPr lang="en-GB" dirty="0" smtClean="0"/>
            </a:br>
            <a:endParaRPr lang="en-GB" dirty="0" smtClean="0"/>
          </a:p>
          <a:p>
            <a:r>
              <a:rPr lang="en-GB" dirty="0" smtClean="0"/>
              <a:t>Manage the life cycle of incidents</a:t>
            </a:r>
            <a:br>
              <a:rPr lang="en-GB" dirty="0" smtClean="0"/>
            </a:br>
            <a:endParaRPr lang="en-GB" dirty="0" smtClean="0"/>
          </a:p>
          <a:p>
            <a:r>
              <a:rPr lang="en-GB" dirty="0" smtClean="0"/>
              <a:t>Monitor progress metrics</a:t>
            </a:r>
            <a:br>
              <a:rPr lang="en-GB" dirty="0" smtClean="0"/>
            </a:br>
            <a:endParaRPr lang="en-GB" dirty="0" smtClean="0"/>
          </a:p>
          <a:p>
            <a:r>
              <a:rPr lang="en-GB" dirty="0" smtClean="0"/>
              <a:t>Support statistical analysis and reporting</a:t>
            </a:r>
          </a:p>
        </p:txBody>
      </p:sp>
      <p:sp>
        <p:nvSpPr>
          <p:cNvPr id="11266" name="Rectangle 2"/>
          <p:cNvSpPr>
            <a:spLocks noGrp="1" noChangeArrowheads="1"/>
          </p:cNvSpPr>
          <p:nvPr>
            <p:ph type="title"/>
          </p:nvPr>
        </p:nvSpPr>
        <p:spPr/>
        <p:txBody>
          <a:bodyPr/>
          <a:lstStyle/>
          <a:p>
            <a:r>
              <a:rPr lang="en-GB" dirty="0" smtClean="0"/>
              <a:t>Incident Management Tools/Defect Tracking tools</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7327" y="4829810"/>
            <a:ext cx="14351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QA PowerPoint Template_DRAFTMay2012">
  <a:themeElements>
    <a:clrScheme name="QA BSD">
      <a:dk1>
        <a:sysClr val="windowText" lastClr="000000"/>
      </a:dk1>
      <a:lt1>
        <a:sysClr val="window" lastClr="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quenceNumber xmlns="8906D8E1-6105-478F-BAC4-C2284DB7FB65">6</SequenceNumber>
    <BookTypeField0 xmlns="8906D8E1-6105-478F-BAC4-C2284DB7FB65">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IsBuildFile xmlns="8906D8E1-6105-478F-BAC4-C2284DB7FB65">false</IsBuildFi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0D38DE047ED49B46ADC63A7FB54358FC" ma:contentTypeVersion="0" ma:contentTypeDescription="Base content type which represents courseware documents" ma:contentTypeScope="" ma:versionID="aa34ac6504a9faa609b8d49ebfbd759b">
  <xsd:schema xmlns:xsd="http://www.w3.org/2001/XMLSchema" xmlns:xs="http://www.w3.org/2001/XMLSchema" xmlns:p="http://schemas.microsoft.com/office/2006/metadata/properties" xmlns:ns2="8906D8E1-6105-478F-BAC4-C2284DB7FB65" targetNamespace="http://schemas.microsoft.com/office/2006/metadata/properties" ma:root="true" ma:fieldsID="68c463e5a62d25f978099cffd317b10c" ns2:_="">
    <xsd:import namespace="8906D8E1-6105-478F-BAC4-C2284DB7FB65"/>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06D8E1-6105-478F-BAC4-C2284DB7FB65"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AF8E72-FC83-473C-9A1C-3FEFB32037A3}">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906D8E1-6105-478F-BAC4-C2284DB7FB65"/>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E4A8BEA7-5EAD-4C96-9B6D-A48D7A1977BE}">
  <ds:schemaRefs>
    <ds:schemaRef ds:uri="http://schemas.microsoft.com/sharepoint/v3/contenttype/forms"/>
  </ds:schemaRefs>
</ds:datastoreItem>
</file>

<file path=customXml/itemProps3.xml><?xml version="1.0" encoding="utf-8"?>
<ds:datastoreItem xmlns:ds="http://schemas.openxmlformats.org/officeDocument/2006/customXml" ds:itemID="{3AC568BA-5683-405C-94C6-53E690CB9E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06D8E1-6105-478F-BAC4-C2284DB7FB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11608</TotalTime>
  <Words>5491</Words>
  <Application>Microsoft Office PowerPoint</Application>
  <PresentationFormat>On-screen Show (4:3)</PresentationFormat>
  <Paragraphs>557</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Times New Roman</vt:lpstr>
      <vt:lpstr>Wingdings</vt:lpstr>
      <vt:lpstr>QA PowerPoint Template_DRAFTMay2012</vt:lpstr>
      <vt:lpstr>BCS/ISTQB® Software Testing Foundation</vt:lpstr>
      <vt:lpstr>Topics</vt:lpstr>
      <vt:lpstr>6.1 Types of Test Tool</vt:lpstr>
      <vt:lpstr>Tool Support for Testing</vt:lpstr>
      <vt:lpstr>Purpose of Test Tools</vt:lpstr>
      <vt:lpstr>Tool Support for Management of Testing and Tests</vt:lpstr>
      <vt:lpstr>Test Management Tools</vt:lpstr>
      <vt:lpstr>Requirement Management Tools</vt:lpstr>
      <vt:lpstr>Incident Management Tools/Defect Tracking tools</vt:lpstr>
      <vt:lpstr>Configuration Management Tools</vt:lpstr>
      <vt:lpstr>Tool Support for Static Testing</vt:lpstr>
      <vt:lpstr>Review Tools</vt:lpstr>
      <vt:lpstr>Static Analysis Tools (D)</vt:lpstr>
      <vt:lpstr>Modelling Tools (D)</vt:lpstr>
      <vt:lpstr>Tool Support for Test Specification</vt:lpstr>
      <vt:lpstr>Test Design Tools</vt:lpstr>
      <vt:lpstr>Test Data Preparation Tools</vt:lpstr>
      <vt:lpstr>Tools Support for Test Execution and Logging</vt:lpstr>
      <vt:lpstr>Test Execution Tools</vt:lpstr>
      <vt:lpstr>Test Harness / Unit Test Framework (D)</vt:lpstr>
      <vt:lpstr>Test Comparators</vt:lpstr>
      <vt:lpstr>Coverage Measurement Tools (D)</vt:lpstr>
      <vt:lpstr>Security Testing Tools</vt:lpstr>
      <vt:lpstr>Tool Support for Performance and Monitoring</vt:lpstr>
      <vt:lpstr>Dynamic Analysis Tools (D)</vt:lpstr>
      <vt:lpstr>Performance/Load/Stress Testing Tools</vt:lpstr>
      <vt:lpstr>Monitoring Tools</vt:lpstr>
      <vt:lpstr>Data Quality Assessment Tools</vt:lpstr>
      <vt:lpstr>6.2 Effective Use of Tools: Potential Benefits and Risks</vt:lpstr>
      <vt:lpstr>What do you think?</vt:lpstr>
      <vt:lpstr>Potential Benefits</vt:lpstr>
      <vt:lpstr>Potential Risks</vt:lpstr>
      <vt:lpstr>Special Considerations for Some Types of Tool</vt:lpstr>
      <vt:lpstr>Special Considerations for Some Types of Tool</vt:lpstr>
      <vt:lpstr>6.3 Introducing a Tool into an Organisation</vt:lpstr>
      <vt:lpstr>Introducing a Tool into an Organisation</vt:lpstr>
      <vt:lpstr>Introducing the Selected Tool</vt:lpstr>
      <vt:lpstr>Deploying a Tool</vt:lpstr>
      <vt:lpstr>In this session we covered…</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IK_06_STF Tool Support for Testing</dc:title>
  <dc:subject>STF-2 V4.8</dc:subject>
  <dc:creator>N Sabbagh</dc:creator>
  <cp:keywords/>
  <dc:description/>
  <cp:lastModifiedBy>Admin</cp:lastModifiedBy>
  <cp:revision>455</cp:revision>
  <dcterms:created xsi:type="dcterms:W3CDTF">2008-02-15T11:31:17Z</dcterms:created>
  <dcterms:modified xsi:type="dcterms:W3CDTF">2018-02-26T09:00:50Z</dcterms:modified>
  <cp:category>Chapter 07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0x010100F0967B7CEE8D417F966757887D9466FB000D38DE047ED49B46ADC63A7FB54358FC</vt:lpwstr>
  </property>
  <property fmtid="{D5CDD505-2E9C-101B-9397-08002B2CF9AE}" pid="4" name="Practice Name">
    <vt:lpwstr/>
  </property>
  <property fmtid="{D5CDD505-2E9C-101B-9397-08002B2CF9AE}" pid="5" name="xd_Signature">
    <vt:bool>false</vt:bool>
  </property>
  <property fmtid="{D5CDD505-2E9C-101B-9397-08002B2CF9AE}" pid="6" name="xd_ProgID">
    <vt:lpwstr/>
  </property>
  <property fmtid="{D5CDD505-2E9C-101B-9397-08002B2CF9AE}" pid="7" name="DocumentSetDescription">
    <vt:lpwstr/>
  </property>
  <property fmtid="{D5CDD505-2E9C-101B-9397-08002B2CF9AE}" pid="8" name="_dlc_DocId">
    <vt:lpwstr/>
  </property>
  <property fmtid="{D5CDD505-2E9C-101B-9397-08002B2CF9AE}" pid="9" name="PageNumbering">
    <vt:lpwstr/>
  </property>
  <property fmtid="{D5CDD505-2E9C-101B-9397-08002B2CF9AE}" pid="10" name="wic_System_Copyright">
    <vt:lpwstr/>
  </property>
  <property fmtid="{D5CDD505-2E9C-101B-9397-08002B2CF9AE}" pid="11" name="Owner Name">
    <vt:lpwstr/>
  </property>
  <property fmtid="{D5CDD505-2E9C-101B-9397-08002B2CF9AE}" pid="12" name="CompanyName">
    <vt:lpwstr/>
  </property>
  <property fmtid="{D5CDD505-2E9C-101B-9397-08002B2CF9AE}" pid="13" name="_dlc_DocIdUrl">
    <vt:lpwstr/>
  </property>
  <property fmtid="{D5CDD505-2E9C-101B-9397-08002B2CF9AE}" pid="14" name="TemplateUrl">
    <vt:lpwstr/>
  </property>
  <property fmtid="{D5CDD505-2E9C-101B-9397-08002B2CF9AE}" pid="15" name="DepartmentName">
    <vt:lpwstr/>
  </property>
  <property fmtid="{D5CDD505-2E9C-101B-9397-08002B2CF9AE}" pid="16" name="ChapterNo">
    <vt:lpwstr/>
  </property>
  <property fmtid="{D5CDD505-2E9C-101B-9397-08002B2CF9AE}" pid="17" name="PPTPrintingStyle">
    <vt:lpwstr/>
  </property>
  <property fmtid="{D5CDD505-2E9C-101B-9397-08002B2CF9AE}" pid="18" name="ChapterType">
    <vt:lpwstr/>
  </property>
  <property fmtid="{D5CDD505-2E9C-101B-9397-08002B2CF9AE}" pid="19" name="EnsureEvenPages">
    <vt:bool>false</vt:bool>
  </property>
  <property fmtid="{D5CDD505-2E9C-101B-9397-08002B2CF9AE}" pid="20" name="vti_imgdate">
    <vt:lpwstr/>
  </property>
  <property fmtid="{D5CDD505-2E9C-101B-9397-08002B2CF9AE}" pid="21" name="CourseCode">
    <vt:lpwstr/>
  </property>
  <property fmtid="{D5CDD505-2E9C-101B-9397-08002B2CF9AE}" pid="22" name="_dlc_DocIdPersistId">
    <vt:bool>false</vt:bool>
  </property>
  <property fmtid="{D5CDD505-2E9C-101B-9397-08002B2CF9AE}" pid="23" name="BookType">
    <vt:lpwstr>5</vt:lpwstr>
  </property>
</Properties>
</file>