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7" r:id="rId2"/>
    <p:sldId id="338" r:id="rId3"/>
    <p:sldId id="339" r:id="rId4"/>
    <p:sldId id="340" r:id="rId5"/>
    <p:sldId id="341" r:id="rId6"/>
    <p:sldId id="257" r:id="rId7"/>
    <p:sldId id="258" r:id="rId8"/>
    <p:sldId id="259" r:id="rId9"/>
    <p:sldId id="300" r:id="rId10"/>
    <p:sldId id="303" r:id="rId11"/>
    <p:sldId id="261" r:id="rId12"/>
    <p:sldId id="262" r:id="rId13"/>
    <p:sldId id="263" r:id="rId14"/>
    <p:sldId id="304" r:id="rId15"/>
    <p:sldId id="264" r:id="rId16"/>
    <p:sldId id="265" r:id="rId17"/>
    <p:sldId id="305" r:id="rId18"/>
    <p:sldId id="266" r:id="rId19"/>
    <p:sldId id="267" r:id="rId20"/>
    <p:sldId id="331" r:id="rId21"/>
    <p:sldId id="306" r:id="rId22"/>
    <p:sldId id="270" r:id="rId23"/>
    <p:sldId id="273" r:id="rId24"/>
    <p:sldId id="307" r:id="rId25"/>
    <p:sldId id="271" r:id="rId26"/>
    <p:sldId id="275" r:id="rId27"/>
    <p:sldId id="276" r:id="rId28"/>
    <p:sldId id="308" r:id="rId29"/>
    <p:sldId id="309" r:id="rId30"/>
    <p:sldId id="310" r:id="rId31"/>
    <p:sldId id="278" r:id="rId32"/>
    <p:sldId id="332" r:id="rId33"/>
    <p:sldId id="321" r:id="rId34"/>
    <p:sldId id="320" r:id="rId35"/>
    <p:sldId id="323" r:id="rId36"/>
    <p:sldId id="322" r:id="rId37"/>
    <p:sldId id="324" r:id="rId38"/>
    <p:sldId id="325" r:id="rId39"/>
    <p:sldId id="336" r:id="rId40"/>
    <p:sldId id="33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 autoAdjust="0"/>
    <p:restoredTop sz="82969" autoAdjust="0"/>
  </p:normalViewPr>
  <p:slideViewPr>
    <p:cSldViewPr snapToGrid="0" snapToObjects="1">
      <p:cViewPr>
        <p:scale>
          <a:sx n="135" d="100"/>
          <a:sy n="135" d="100"/>
        </p:scale>
        <p:origin x="-720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5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4D9BC-6083-AF44-9B4E-7E847143E5E8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9C837-6BDC-9A4A-81B5-C41319640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38FAD-B168-794F-8E6F-752F9ED186C6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6EC33-8018-994A-BD21-F6D9E7C5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25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D878-39C3-F347-9987-9BB165E15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Explaining the formation of Solar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Detection of “hot-Jupiters” questions 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generalized planet formation </a:t>
            </a:r>
            <a:r>
              <a:rPr lang="en-US" dirty="0" smtClean="0">
                <a:latin typeface="Helvetica"/>
                <a:cs typeface="Helvetica"/>
              </a:rPr>
              <a:t>theories.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“Sub-Neptunes” are dominant result 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of planet formation. </a:t>
            </a:r>
            <a:r>
              <a:rPr lang="en-US" dirty="0" smtClean="0">
                <a:latin typeface="Helvetica"/>
                <a:cs typeface="Helvetica"/>
              </a:rPr>
              <a:t>Theories must be expanded further.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Connecting Short-period Tightly-packed Inner Planetary Systems (STIPS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) formation to gas-giant planet 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EC33-8018-994A-BD21-F6D9E7C5DD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3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EC33-8018-994A-BD21-F6D9E7C5DD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5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 </a:t>
            </a:r>
            <a:r>
              <a:rPr lang="en-US" baseline="0" dirty="0" smtClean="0"/>
              <a:t>may be </a:t>
            </a:r>
            <a:r>
              <a:rPr lang="en-US" baseline="0" dirty="0" smtClean="0"/>
              <a:t>biased </a:t>
            </a:r>
            <a:r>
              <a:rPr lang="en-US" baseline="0" dirty="0" smtClean="0"/>
              <a:t>but this is symmetric so results wouldn't change.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EC33-8018-994A-BD21-F6D9E7C5DD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8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</a:t>
            </a:r>
            <a:r>
              <a:rPr lang="en-US" baseline="0" dirty="0" smtClean="0"/>
              <a:t> </a:t>
            </a:r>
            <a:r>
              <a:rPr lang="en-US" baseline="0" dirty="0" smtClean="0"/>
              <a:t>both consistent with one and two component models.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EC33-8018-994A-BD21-F6D9E7C5DD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EC33-8018-994A-BD21-F6D9E7C5DD9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1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3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3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6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9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Hierarchical Bayesian Modeling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Shabram</a:t>
            </a:r>
          </a:p>
          <a:p>
            <a:r>
              <a:rPr lang="en-US" dirty="0" smtClean="0"/>
              <a:t>September 21, 2017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094371"/>
            <a:ext cx="2895600" cy="653910"/>
          </a:xfrm>
        </p:spPr>
        <p:txBody>
          <a:bodyPr/>
          <a:lstStyle/>
          <a:p>
            <a:r>
              <a:rPr lang="pt-BR" sz="2400" dirty="0" smtClean="0"/>
              <a:t>LSSTC DSFP </a:t>
            </a:r>
            <a:r>
              <a:rPr lang="pt-BR" sz="2400" dirty="0" err="1" smtClean="0"/>
              <a:t>Session</a:t>
            </a:r>
            <a:r>
              <a:rPr lang="pt-BR" sz="2400" dirty="0" smtClean="0"/>
              <a:t>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15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Limitations of </a:t>
            </a:r>
            <a:r>
              <a:rPr lang="en-US" dirty="0">
                <a:latin typeface="Helvetica"/>
                <a:cs typeface="Helvetica"/>
              </a:rPr>
              <a:t>S</a:t>
            </a:r>
            <a:r>
              <a:rPr lang="en-US" dirty="0" smtClean="0">
                <a:latin typeface="Helvetica"/>
                <a:cs typeface="Helvetica"/>
              </a:rPr>
              <a:t>tudying the </a:t>
            </a:r>
            <a:r>
              <a:rPr lang="en-US" i="1" dirty="0" smtClean="0">
                <a:latin typeface="Helvetica"/>
                <a:cs typeface="Helvetica"/>
              </a:rPr>
              <a:t>Kepler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Exoplanet Population</a:t>
            </a:r>
            <a:endParaRPr lang="en-US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19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Geometrical bias, selection 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effects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Planet detection 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efficiency (completeness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easurement uncertainty for planet and host star properties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Is sample representative?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Potential false positives among planet candidates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9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Challenges for Robust 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population</a:t>
            </a:r>
            <a:r>
              <a:rPr lang="en-US" dirty="0" smtClean="0">
                <a:latin typeface="Helvetica"/>
                <a:cs typeface="Helvetica"/>
              </a:rPr>
              <a:t> Inferenc</a:t>
            </a:r>
            <a:r>
              <a:rPr lang="en-US" dirty="0">
                <a:latin typeface="Helvetica"/>
                <a:cs typeface="Helvetica"/>
              </a:rPr>
              <a:t>e</a:t>
            </a:r>
            <a:r>
              <a:rPr lang="en-US" dirty="0" smtClean="0">
                <a:latin typeface="Helvetica"/>
                <a:cs typeface="Helvetica"/>
              </a:rPr>
              <a:t> 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06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Include </a:t>
            </a:r>
            <a:r>
              <a:rPr lang="en-US" b="1" dirty="0" smtClean="0">
                <a:latin typeface="Helvetica"/>
                <a:cs typeface="Helvetica"/>
              </a:rPr>
              <a:t>measurement uncertainties</a:t>
            </a:r>
            <a:r>
              <a:rPr lang="en-US" dirty="0" smtClean="0">
                <a:latin typeface="Helvetica"/>
                <a:cs typeface="Helvetica"/>
              </a:rPr>
              <a:t> (in population studies).</a:t>
            </a:r>
          </a:p>
          <a:p>
            <a:r>
              <a:rPr lang="en-US" dirty="0">
                <a:latin typeface="Helvetica"/>
                <a:cs typeface="Helvetica"/>
              </a:rPr>
              <a:t>Include </a:t>
            </a:r>
            <a:r>
              <a:rPr lang="en-US" b="1" dirty="0">
                <a:latin typeface="Helvetica"/>
                <a:cs typeface="Helvetica"/>
              </a:rPr>
              <a:t>non-detections</a:t>
            </a:r>
            <a:r>
              <a:rPr lang="en-US" dirty="0">
                <a:latin typeface="Helvetica"/>
                <a:cs typeface="Helvetica"/>
              </a:rPr>
              <a:t> to minimize </a:t>
            </a:r>
            <a:r>
              <a:rPr lang="en-US" b="1" dirty="0">
                <a:latin typeface="Helvetica"/>
                <a:cs typeface="Helvetica"/>
              </a:rPr>
              <a:t>sampling bias </a:t>
            </a:r>
            <a:r>
              <a:rPr lang="en-US" dirty="0">
                <a:latin typeface="Helvetica"/>
                <a:cs typeface="Helvetica"/>
              </a:rPr>
              <a:t>(e.g., case study 2, the mass-radius-eccentricity relationship)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>
                <a:latin typeface="Helvetica"/>
                <a:cs typeface="Helvetica"/>
              </a:rPr>
              <a:t>Include </a:t>
            </a:r>
            <a:r>
              <a:rPr lang="en-US" b="1" dirty="0">
                <a:latin typeface="Helvetica"/>
                <a:cs typeface="Helvetica"/>
              </a:rPr>
              <a:t>posterior distributions</a:t>
            </a:r>
            <a:r>
              <a:rPr lang="en-US" dirty="0">
                <a:latin typeface="Helvetica"/>
                <a:cs typeface="Helvetica"/>
              </a:rPr>
              <a:t> in population studies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Incorporate false positive rate and detection efficiency.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2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Hierarchical Bayesian Modeling Addresses these Challenges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43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Helvetica"/>
                <a:cs typeface="Helvetica"/>
              </a:rPr>
              <a:t>Incorporate </a:t>
            </a:r>
            <a:r>
              <a:rPr lang="en-US" b="1" dirty="0">
                <a:latin typeface="Helvetica"/>
                <a:cs typeface="Helvetica"/>
              </a:rPr>
              <a:t>uncertainty </a:t>
            </a:r>
            <a:r>
              <a:rPr lang="en-US" dirty="0">
                <a:latin typeface="Helvetica"/>
                <a:cs typeface="Helvetica"/>
              </a:rPr>
              <a:t>unique to each observation </a:t>
            </a:r>
            <a:r>
              <a:rPr lang="en-US" dirty="0" smtClean="0">
                <a:latin typeface="Helvetica"/>
                <a:cs typeface="Helvetica"/>
              </a:rPr>
              <a:t>into </a:t>
            </a:r>
            <a:r>
              <a:rPr lang="en-US" dirty="0">
                <a:latin typeface="Helvetica"/>
                <a:cs typeface="Helvetica"/>
              </a:rPr>
              <a:t>the </a:t>
            </a:r>
            <a:r>
              <a:rPr lang="en-US" dirty="0" smtClean="0">
                <a:latin typeface="Helvetica"/>
                <a:cs typeface="Helvetica"/>
              </a:rPr>
              <a:t>inference population </a:t>
            </a:r>
            <a:r>
              <a:rPr lang="en-US" dirty="0">
                <a:latin typeface="Helvetica"/>
                <a:cs typeface="Helvetica"/>
              </a:rPr>
              <a:t>parameters.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"/>
                <a:cs typeface="Helvetica"/>
              </a:rPr>
              <a:t>Address impact of </a:t>
            </a:r>
            <a:r>
              <a:rPr lang="en-US" b="1" dirty="0" smtClean="0">
                <a:latin typeface="Helvetica"/>
                <a:cs typeface="Helvetica"/>
              </a:rPr>
              <a:t>selection effects </a:t>
            </a:r>
            <a:r>
              <a:rPr lang="en-US" dirty="0" smtClean="0">
                <a:latin typeface="Helvetica"/>
                <a:cs typeface="Helvetica"/>
              </a:rPr>
              <a:t>and </a:t>
            </a:r>
            <a:r>
              <a:rPr lang="en-US" b="1" dirty="0" smtClean="0">
                <a:latin typeface="Helvetica"/>
                <a:cs typeface="Helvetica"/>
              </a:rPr>
              <a:t>sample bias</a:t>
            </a:r>
            <a:r>
              <a:rPr lang="en-US" dirty="0" smtClean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"/>
                <a:cs typeface="Helvetica"/>
              </a:rPr>
              <a:t>Use </a:t>
            </a:r>
            <a:r>
              <a:rPr lang="en-US" dirty="0">
                <a:latin typeface="Helvetica"/>
                <a:cs typeface="Helvetica"/>
              </a:rPr>
              <a:t>information about </a:t>
            </a:r>
            <a:r>
              <a:rPr lang="en-US" dirty="0" smtClean="0">
                <a:latin typeface="Helvetica"/>
                <a:cs typeface="Helvetica"/>
              </a:rPr>
              <a:t>all </a:t>
            </a:r>
            <a:r>
              <a:rPr lang="en-US" dirty="0">
                <a:latin typeface="Helvetica"/>
                <a:cs typeface="Helvetica"/>
              </a:rPr>
              <a:t>objects to </a:t>
            </a:r>
            <a:r>
              <a:rPr lang="en-US" dirty="0" smtClean="0">
                <a:latin typeface="Helvetica"/>
                <a:cs typeface="Helvetica"/>
              </a:rPr>
              <a:t>improve </a:t>
            </a:r>
            <a:r>
              <a:rPr lang="en-US" dirty="0">
                <a:latin typeface="Helvetica"/>
                <a:cs typeface="Helvetica"/>
              </a:rPr>
              <a:t>inferences about each </a:t>
            </a:r>
            <a:r>
              <a:rPr lang="en-US" dirty="0" smtClean="0">
                <a:latin typeface="Helvetica"/>
                <a:cs typeface="Helvetica"/>
              </a:rPr>
              <a:t>object (“</a:t>
            </a:r>
            <a:r>
              <a:rPr lang="en-US" dirty="0">
                <a:latin typeface="Helvetica"/>
                <a:cs typeface="Helvetica"/>
              </a:rPr>
              <a:t>pool and muster strength</a:t>
            </a:r>
            <a:r>
              <a:rPr lang="en-US" dirty="0" smtClean="0">
                <a:latin typeface="Helvetica"/>
                <a:cs typeface="Helvetica"/>
              </a:rPr>
              <a:t>”).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"/>
                <a:cs typeface="Helvetica"/>
              </a:rPr>
              <a:t>Test sensitivity to </a:t>
            </a:r>
            <a:r>
              <a:rPr lang="en-US" b="1" dirty="0" smtClean="0">
                <a:latin typeface="Helvetica"/>
                <a:cs typeface="Helvetica"/>
              </a:rPr>
              <a:t>model </a:t>
            </a:r>
            <a:r>
              <a:rPr lang="en-US" b="1" dirty="0">
                <a:latin typeface="Helvetica"/>
                <a:cs typeface="Helvetica"/>
              </a:rPr>
              <a:t>misspecification</a:t>
            </a:r>
            <a:r>
              <a:rPr lang="en-US" dirty="0">
                <a:latin typeface="Helvetica"/>
                <a:cs typeface="Helvetica"/>
              </a:rPr>
              <a:t>.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Case Study 1:  </a:t>
            </a:r>
            <a:r>
              <a:rPr lang="en-US" sz="2800" dirty="0" smtClean="0">
                <a:solidFill>
                  <a:srgbClr val="0000FF"/>
                </a:solidFill>
                <a:latin typeface="Helvetica"/>
                <a:cs typeface="Helvetica"/>
              </a:rPr>
              <a:t>The Eccentricity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D</a:t>
            </a:r>
            <a:r>
              <a:rPr lang="en-US" sz="2800" dirty="0" smtClean="0">
                <a:solidFill>
                  <a:srgbClr val="0000FF"/>
                </a:solidFill>
                <a:latin typeface="Helvetica"/>
                <a:cs typeface="Helvetica"/>
              </a:rPr>
              <a:t>istribution </a:t>
            </a:r>
            <a:r>
              <a:rPr lang="en-US" sz="2800" dirty="0" smtClean="0">
                <a:latin typeface="Helvetica"/>
                <a:cs typeface="Helvetica"/>
              </a:rPr>
              <a:t>of Short-Period </a:t>
            </a:r>
            <a:r>
              <a:rPr lang="en-US" sz="2800" i="1" dirty="0" smtClean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Planet-Candidates and Eclipsing Binaries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common are short-period giant planets with eccentric orbits vs. circular orbits?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Smooth disk </a:t>
            </a:r>
            <a:r>
              <a:rPr lang="en-US" dirty="0" smtClean="0">
                <a:latin typeface="Helvetica"/>
                <a:cs typeface="Helvetica"/>
              </a:rPr>
              <a:t>migration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High-eccentricity migration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Planet-planet scattering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Kozai interactions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Secular processes followed by tidal </a:t>
            </a:r>
            <a:r>
              <a:rPr lang="en-US" dirty="0" smtClean="0">
                <a:latin typeface="Helvetica"/>
                <a:cs typeface="Helvetica"/>
              </a:rPr>
              <a:t>circularization</a:t>
            </a:r>
          </a:p>
          <a:p>
            <a:r>
              <a:rPr lang="en-US" dirty="0" smtClean="0">
                <a:latin typeface="Helvetica"/>
                <a:cs typeface="Helvetica"/>
              </a:rPr>
              <a:t>How about for Eclipsing Binaries?</a:t>
            </a:r>
          </a:p>
          <a:p>
            <a:pPr lvl="1"/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8-26 at 11.11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44" y="1600200"/>
            <a:ext cx="5389440" cy="4648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</a:t>
            </a:r>
            <a:r>
              <a:rPr lang="en-US" sz="2800" b="1" dirty="0" smtClean="0">
                <a:latin typeface="Helvetica"/>
                <a:cs typeface="Helvetica"/>
              </a:rPr>
              <a:t>Study 1: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Eccentricity Distribution </a:t>
            </a:r>
            <a:r>
              <a:rPr lang="en-US" sz="2800" dirty="0">
                <a:latin typeface="Helvetica"/>
                <a:cs typeface="Helvetica"/>
              </a:rPr>
              <a:t>of Short-Period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>-Planet-Candidates and Eclipsing Binaries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32578" cy="4525963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Observables: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 smtClean="0">
                <a:latin typeface="Helvetica"/>
                <a:cs typeface="Helvetica"/>
              </a:rPr>
              <a:t>Phase </a:t>
            </a:r>
            <a:r>
              <a:rPr lang="en-US" sz="1400" dirty="0">
                <a:latin typeface="Helvetica"/>
                <a:cs typeface="Helvetica"/>
              </a:rPr>
              <a:t>offset (a) and transit duration ratio (b) </a:t>
            </a:r>
            <a:r>
              <a:rPr lang="en-US" sz="1400" dirty="0" smtClean="0">
                <a:latin typeface="Helvetica"/>
                <a:cs typeface="Helvetica"/>
              </a:rPr>
              <a:t>relate transit observables to “projected eccentricity,” </a:t>
            </a:r>
            <a:r>
              <a:rPr lang="en-US" sz="1400" i="1" dirty="0" smtClean="0">
                <a:latin typeface="Helvetica"/>
                <a:cs typeface="Helvetica"/>
              </a:rPr>
              <a:t>h</a:t>
            </a:r>
            <a:r>
              <a:rPr lang="en-US" sz="1400" dirty="0" smtClean="0">
                <a:latin typeface="Helvetica"/>
                <a:cs typeface="Helvetica"/>
              </a:rPr>
              <a:t> and </a:t>
            </a:r>
            <a:r>
              <a:rPr lang="en-US" sz="1400" i="1" dirty="0" smtClean="0">
                <a:latin typeface="Helvetica"/>
                <a:cs typeface="Helvetica"/>
              </a:rPr>
              <a:t>k</a:t>
            </a:r>
            <a:r>
              <a:rPr lang="en-US" sz="1400" dirty="0" smtClean="0">
                <a:latin typeface="Helvetica"/>
                <a:cs typeface="Helvetica"/>
              </a:rPr>
              <a:t>. </a:t>
            </a: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 descr="Screen Shot 2013-08-26 at 12.12.48 PM.png"/>
          <p:cNvPicPr>
            <a:picLocks noChangeAspect="1"/>
          </p:cNvPicPr>
          <p:nvPr/>
        </p:nvPicPr>
        <p:blipFill>
          <a:blip r:embed="rId3"/>
          <a:srcRect l="14962" t="28571" r="12050" b="12500"/>
          <a:stretch>
            <a:fillRect/>
          </a:stretch>
        </p:blipFill>
        <p:spPr>
          <a:xfrm>
            <a:off x="1018582" y="3247468"/>
            <a:ext cx="2447135" cy="838200"/>
          </a:xfrm>
          <a:prstGeom prst="rect">
            <a:avLst/>
          </a:prstGeom>
        </p:spPr>
      </p:pic>
      <p:pic>
        <p:nvPicPr>
          <p:cNvPr id="10" name="Picture 9" descr="Screen Shot 2013-08-26 at 12.12.53 PM.png"/>
          <p:cNvPicPr>
            <a:picLocks noChangeAspect="1"/>
          </p:cNvPicPr>
          <p:nvPr/>
        </p:nvPicPr>
        <p:blipFill>
          <a:blip r:embed="rId4"/>
          <a:srcRect l="13701" t="11800" r="10736" b="16778"/>
          <a:stretch>
            <a:fillRect/>
          </a:stretch>
        </p:blipFill>
        <p:spPr>
          <a:xfrm>
            <a:off x="1018582" y="4238068"/>
            <a:ext cx="1775345" cy="9070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4825" y="5277563"/>
            <a:ext cx="1932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 = orbital period</a:t>
            </a:r>
          </a:p>
          <a:p>
            <a:r>
              <a:rPr lang="en-US" i="1" dirty="0">
                <a:latin typeface="Helvetica"/>
                <a:cs typeface="Helvetica"/>
              </a:rPr>
              <a:t>h</a:t>
            </a:r>
            <a:r>
              <a:rPr lang="en-US" dirty="0" smtClean="0">
                <a:latin typeface="Helvetica"/>
                <a:cs typeface="Helvetica"/>
              </a:rPr>
              <a:t> = </a:t>
            </a:r>
            <a:r>
              <a:rPr lang="en-US" i="1" dirty="0" smtClean="0">
                <a:latin typeface="Helvetica"/>
                <a:cs typeface="Helvetica"/>
              </a:rPr>
              <a:t>e cos</a:t>
            </a:r>
            <a:r>
              <a:rPr lang="en-US" i="1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ω</a:t>
            </a:r>
          </a:p>
          <a:p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dirty="0" smtClean="0">
                <a:latin typeface="Helvetica"/>
                <a:cs typeface="Helvetica"/>
              </a:rPr>
              <a:t> = </a:t>
            </a:r>
            <a:r>
              <a:rPr lang="en-US" i="1" dirty="0" smtClean="0">
                <a:latin typeface="Helvetica"/>
                <a:cs typeface="Helvetica"/>
              </a:rPr>
              <a:t>e sin </a:t>
            </a:r>
            <a:r>
              <a:rPr lang="en-US" dirty="0" smtClean="0">
                <a:latin typeface="Helvetica"/>
                <a:cs typeface="Helvetica"/>
              </a:rPr>
              <a:t>ω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186" y="3388458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4127" y="447833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1902" y="1778014"/>
            <a:ext cx="2010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Figure from Winn 2010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2471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Input:</a:t>
            </a:r>
            <a:r>
              <a:rPr lang="en-US" sz="3200" dirty="0" smtClean="0">
                <a:latin typeface="Helvetica"/>
                <a:cs typeface="Helvetica"/>
              </a:rPr>
              <a:t> Projected </a:t>
            </a:r>
            <a:r>
              <a:rPr lang="en-US" sz="3200" dirty="0" smtClean="0">
                <a:solidFill>
                  <a:srgbClr val="0000FF"/>
                </a:solidFill>
                <a:latin typeface="Helvetica"/>
                <a:cs typeface="Helvetica"/>
              </a:rPr>
              <a:t>Eccentricity</a:t>
            </a:r>
            <a:r>
              <a:rPr lang="en-US" sz="3200" dirty="0" smtClean="0">
                <a:latin typeface="Helvetica"/>
                <a:cs typeface="Helvetica"/>
              </a:rPr>
              <a:t> Measurements </a:t>
            </a:r>
            <a:r>
              <a:rPr lang="en-US" sz="3200" dirty="0">
                <a:latin typeface="Helvetica"/>
                <a:cs typeface="Helvetica"/>
              </a:rPr>
              <a:t>of Short-Period </a:t>
            </a:r>
            <a:r>
              <a:rPr lang="en-US" sz="3200" i="1" dirty="0">
                <a:latin typeface="Helvetica"/>
                <a:cs typeface="Helvetica"/>
              </a:rPr>
              <a:t>Kepler</a:t>
            </a:r>
            <a:r>
              <a:rPr lang="en-US" sz="3200" dirty="0">
                <a:latin typeface="Helvetica"/>
                <a:cs typeface="Helvetica"/>
              </a:rPr>
              <a:t>-Planet-</a:t>
            </a:r>
            <a:r>
              <a:rPr lang="en-US" sz="3200" dirty="0" smtClean="0">
                <a:latin typeface="Helvetica"/>
                <a:cs typeface="Helvetica"/>
              </a:rPr>
              <a:t>Candidates</a:t>
            </a:r>
            <a:endParaRPr lang="en-U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Content Placeholder 6" descr="h_k_his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660" r="-18660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 rot="16200000">
            <a:off x="1119482" y="3621858"/>
            <a:ext cx="127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Frequency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5958" y="1474521"/>
            <a:ext cx="120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50</a:t>
            </a:r>
            <a:endParaRPr lang="en-US" dirty="0"/>
          </a:p>
        </p:txBody>
      </p:sp>
      <p:pic>
        <p:nvPicPr>
          <p:cNvPr id="14" name="Picture 13" descr="Screen Shot 2015-10-07 at 8.26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9"/>
          <a:stretch/>
        </p:blipFill>
        <p:spPr>
          <a:xfrm>
            <a:off x="5102689" y="2560226"/>
            <a:ext cx="3356093" cy="269851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334000" y="2718741"/>
            <a:ext cx="940741" cy="7431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18041" y="2482154"/>
            <a:ext cx="940741" cy="7431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7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Input: </a:t>
            </a:r>
            <a:r>
              <a:rPr lang="en-US" sz="3200" dirty="0" smtClean="0">
                <a:latin typeface="Helvetica"/>
                <a:cs typeface="Helvetica"/>
              </a:rPr>
              <a:t>Projected </a:t>
            </a:r>
            <a:r>
              <a:rPr lang="en-US" sz="3200" dirty="0">
                <a:solidFill>
                  <a:srgbClr val="0000FF"/>
                </a:solidFill>
                <a:latin typeface="Helvetica"/>
                <a:cs typeface="Helvetica"/>
              </a:rPr>
              <a:t>Eccentricity</a:t>
            </a:r>
            <a:r>
              <a:rPr lang="en-US" sz="3200" dirty="0">
                <a:latin typeface="Helvetica"/>
                <a:cs typeface="Helvetica"/>
              </a:rPr>
              <a:t> Measurements </a:t>
            </a:r>
            <a:r>
              <a:rPr lang="en-US" sz="3200" dirty="0" smtClean="0">
                <a:latin typeface="Helvetica"/>
                <a:cs typeface="Helvetica"/>
              </a:rPr>
              <a:t>of Eclipsing Binaries from </a:t>
            </a:r>
            <a:r>
              <a:rPr lang="en-US" sz="3200" i="1" dirty="0" smtClean="0">
                <a:latin typeface="Helvetica"/>
                <a:cs typeface="Helvetica"/>
              </a:rPr>
              <a:t>Kepler</a:t>
            </a:r>
            <a:endParaRPr lang="en-US" sz="3200" i="1" dirty="0"/>
          </a:p>
        </p:txBody>
      </p:sp>
      <p:pic>
        <p:nvPicPr>
          <p:cNvPr id="11" name="Content Placeholder 10" descr="h_k_sigh_sigk_E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846" y="2257778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Ndata=795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496026" y="2398888"/>
            <a:ext cx="948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802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</a:t>
            </a:r>
            <a:r>
              <a:rPr lang="en-US" sz="2400" b="1" dirty="0" smtClean="0">
                <a:latin typeface="Helvetica"/>
                <a:cs typeface="Helvetica"/>
              </a:rPr>
              <a:t>Study:  </a:t>
            </a:r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Eccentricity Distribution </a:t>
            </a:r>
            <a:r>
              <a:rPr lang="en-US" sz="2400" dirty="0">
                <a:latin typeface="Helvetica"/>
                <a:cs typeface="Helvetica"/>
              </a:rPr>
              <a:t>of Short-Period </a:t>
            </a:r>
            <a:r>
              <a:rPr lang="en-US" sz="2400" i="1" dirty="0">
                <a:latin typeface="Helvetica"/>
                <a:cs typeface="Helvetica"/>
              </a:rPr>
              <a:t>Kepler</a:t>
            </a:r>
            <a:r>
              <a:rPr lang="en-US" sz="2400" dirty="0">
                <a:latin typeface="Helvetica"/>
                <a:cs typeface="Helvetica"/>
              </a:rPr>
              <a:t>-Planet-Candidates and Eclipsing </a:t>
            </a:r>
            <a:r>
              <a:rPr lang="en-US" sz="2400" dirty="0" smtClean="0">
                <a:latin typeface="Helvetica"/>
                <a:cs typeface="Helvetica"/>
              </a:rPr>
              <a:t>Binaries:</a:t>
            </a:r>
            <a:br>
              <a:rPr lang="en-US" sz="2400" dirty="0" smtClean="0">
                <a:latin typeface="Helvetica"/>
                <a:cs typeface="Helvetica"/>
              </a:rPr>
            </a:br>
            <a:r>
              <a:rPr lang="en-US" sz="2400" b="1" dirty="0" smtClean="0">
                <a:latin typeface="Helvetica"/>
                <a:cs typeface="Helvetica"/>
              </a:rPr>
              <a:t>Graphical Model</a:t>
            </a:r>
            <a:endParaRPr lang="en-US" sz="2400" b="1" dirty="0"/>
          </a:p>
        </p:txBody>
      </p:sp>
      <p:pic>
        <p:nvPicPr>
          <p:cNvPr id="4" name="Content Placeholder 3" descr="Slide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6277" b="13336"/>
          <a:stretch/>
        </p:blipFill>
        <p:spPr>
          <a:xfrm>
            <a:off x="1341438" y="1600200"/>
            <a:ext cx="6890043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 descr="Screen Shot 2015-10-07 at 8.26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9"/>
          <a:stretch/>
        </p:blipFill>
        <p:spPr>
          <a:xfrm>
            <a:off x="6431938" y="3131416"/>
            <a:ext cx="1704263" cy="13703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75108" y="3289931"/>
            <a:ext cx="477719" cy="34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64981" y="2526500"/>
            <a:ext cx="477719" cy="34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4741" y="5315184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and measurement uncertainties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74148" y="4920074"/>
            <a:ext cx="1006593" cy="395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4741" y="3109872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Latent variables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43326" y="2064835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parameters (e.g., hyperparameters)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22222" y="3367852"/>
            <a:ext cx="1204148" cy="1113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53852" y="2135481"/>
            <a:ext cx="689475" cy="272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78506" y="3127833"/>
            <a:ext cx="477719" cy="34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59111" y="4756557"/>
            <a:ext cx="2765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f</a:t>
            </a:r>
            <a:r>
              <a:rPr lang="en-US" sz="1200" baseline="-25000" dirty="0" smtClean="0">
                <a:latin typeface="Helvetica"/>
                <a:cs typeface="Helvetica"/>
              </a:rPr>
              <a:t>a</a:t>
            </a:r>
            <a:r>
              <a:rPr lang="en-US" sz="1200" dirty="0" smtClean="0">
                <a:latin typeface="Helvetica"/>
                <a:cs typeface="Helvetica"/>
              </a:rPr>
              <a:t> =&gt; vector of mixture fractions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σ</a:t>
            </a:r>
            <a:r>
              <a:rPr lang="en-US" sz="1200" baseline="-25000" dirty="0" smtClean="0">
                <a:latin typeface="Helvetica"/>
                <a:cs typeface="Helvetica"/>
              </a:rPr>
              <a:t>a</a:t>
            </a:r>
            <a:r>
              <a:rPr lang="en-US" sz="1200" dirty="0" smtClean="0">
                <a:latin typeface="Helvetica"/>
                <a:cs typeface="Helvetica"/>
              </a:rPr>
              <a:t> =&gt; vector of dispersions 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h&amp;k</a:t>
            </a:r>
            <a:r>
              <a:rPr lang="en-US" sz="1200" baseline="-25000" dirty="0" smtClean="0">
                <a:latin typeface="Helvetica"/>
                <a:cs typeface="Helvetica"/>
              </a:rPr>
              <a:t>true</a:t>
            </a:r>
            <a:r>
              <a:rPr lang="en-US" sz="1200" dirty="0" smtClean="0">
                <a:latin typeface="Helvetica"/>
                <a:cs typeface="Helvetica"/>
              </a:rPr>
              <a:t> =&gt; true projected eccentricities</a:t>
            </a:r>
          </a:p>
          <a:p>
            <a:r>
              <a:rPr lang="en-US" sz="1200" dirty="0">
                <a:latin typeface="Helvetica"/>
                <a:cs typeface="Helvetica"/>
              </a:rPr>
              <a:t>h&amp;</a:t>
            </a:r>
            <a:r>
              <a:rPr lang="en-US" sz="1200" dirty="0" smtClean="0">
                <a:latin typeface="Helvetica"/>
                <a:cs typeface="Helvetica"/>
              </a:rPr>
              <a:t>k</a:t>
            </a:r>
            <a:r>
              <a:rPr lang="en-US" sz="1200" baseline="-25000" dirty="0" smtClean="0">
                <a:latin typeface="Helvetica"/>
                <a:cs typeface="Helvetica"/>
              </a:rPr>
              <a:t>obs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>
                <a:latin typeface="Helvetica"/>
                <a:cs typeface="Helvetica"/>
              </a:rPr>
              <a:t>=&gt; </a:t>
            </a:r>
            <a:r>
              <a:rPr lang="en-US" sz="1200" dirty="0" smtClean="0">
                <a:latin typeface="Helvetica"/>
                <a:cs typeface="Helvetica"/>
              </a:rPr>
              <a:t>measurements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σ</a:t>
            </a:r>
            <a:r>
              <a:rPr lang="en-US" sz="1200" baseline="-25000" dirty="0" smtClean="0">
                <a:latin typeface="Helvetica"/>
                <a:cs typeface="Helvetica"/>
              </a:rPr>
              <a:t>h&amp;k</a:t>
            </a:r>
            <a:r>
              <a:rPr lang="en-US" sz="1200" dirty="0" smtClean="0">
                <a:latin typeface="Helvetica"/>
                <a:cs typeface="Helvetica"/>
              </a:rPr>
              <a:t> =&gt; measurement uncertainties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403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14" grpId="0"/>
      <p:bldP spid="15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>
                <a:latin typeface="Helvetica"/>
                <a:cs typeface="Helvetica"/>
              </a:rPr>
              <a:t>Case Study 1</a:t>
            </a:r>
            <a:r>
              <a:rPr lang="en-US" sz="2200" dirty="0" smtClean="0">
                <a:latin typeface="Helvetica"/>
                <a:cs typeface="Helvetica"/>
              </a:rPr>
              <a:t>: Short</a:t>
            </a:r>
            <a:r>
              <a:rPr lang="en-US" sz="2200" dirty="0">
                <a:latin typeface="Helvetica"/>
                <a:cs typeface="Helvetica"/>
              </a:rPr>
              <a:t>-Period </a:t>
            </a:r>
            <a:r>
              <a:rPr lang="en-US" sz="2200" i="1" dirty="0">
                <a:latin typeface="Helvetica"/>
                <a:cs typeface="Helvetica"/>
              </a:rPr>
              <a:t>Kepler</a:t>
            </a:r>
            <a:r>
              <a:rPr lang="en-US" sz="2200" dirty="0">
                <a:latin typeface="Helvetica"/>
                <a:cs typeface="Helvetica"/>
              </a:rPr>
              <a:t>-Planet-Candidates </a:t>
            </a:r>
            <a:r>
              <a:rPr lang="en-US" sz="2200" dirty="0" smtClean="0">
                <a:latin typeface="Helvetica"/>
                <a:cs typeface="Helvetica"/>
              </a:rPr>
              <a:t>show evidence of at least two populations in the eccentricity distribution</a:t>
            </a:r>
            <a:r>
              <a:rPr lang="en-US" sz="2200" b="1" dirty="0" smtClean="0">
                <a:latin typeface="Helvetica"/>
                <a:cs typeface="Helvetica"/>
              </a:rPr>
              <a:t>:</a:t>
            </a:r>
            <a:endParaRPr lang="en-US" sz="2200" dirty="0"/>
          </a:p>
        </p:txBody>
      </p:sp>
      <p:pic>
        <p:nvPicPr>
          <p:cNvPr id="11" name="Content Placeholder 10" descr="h_k_data_posteriors_Nm1_Nm2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92889" y="3744148"/>
            <a:ext cx="119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low</a:t>
            </a:r>
            <a:r>
              <a:rPr lang="en-US" dirty="0" smtClean="0">
                <a:solidFill>
                  <a:srgbClr val="FF0000"/>
                </a:solidFill>
              </a:rPr>
              <a:t> ~ 10%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low</a:t>
            </a:r>
            <a:r>
              <a:rPr lang="en-US" dirty="0" smtClean="0">
                <a:solidFill>
                  <a:srgbClr val="FF0000"/>
                </a:solidFill>
              </a:rPr>
              <a:t> ~ 0.01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high</a:t>
            </a:r>
            <a:r>
              <a:rPr lang="en-US" dirty="0" smtClean="0">
                <a:solidFill>
                  <a:srgbClr val="FF0000"/>
                </a:solidFill>
              </a:rPr>
              <a:t>  ~ 90%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high</a:t>
            </a:r>
            <a:r>
              <a:rPr lang="en-US" dirty="0" smtClean="0">
                <a:solidFill>
                  <a:srgbClr val="FF0000"/>
                </a:solidFill>
              </a:rPr>
              <a:t> ~ 0.22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5704" y="3951111"/>
            <a:ext cx="81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σ = 0.8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5270" y="5994070"/>
            <a:ext cx="1674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 et al. 2016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0979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Study </a:t>
            </a:r>
            <a:r>
              <a:rPr lang="en-US" sz="2400" b="1" dirty="0" smtClean="0">
                <a:latin typeface="Helvetica"/>
                <a:cs typeface="Helvetica"/>
              </a:rPr>
              <a:t>1: </a:t>
            </a:r>
            <a:r>
              <a:rPr lang="en-US" sz="2400" dirty="0" smtClean="0">
                <a:latin typeface="Helvetica"/>
                <a:cs typeface="Helvetica"/>
              </a:rPr>
              <a:t>Eclipsing Binaries from </a:t>
            </a:r>
            <a:r>
              <a:rPr lang="en-US" sz="2400" i="1" dirty="0" smtClean="0">
                <a:latin typeface="Helvetica"/>
                <a:cs typeface="Helvetica"/>
              </a:rPr>
              <a:t>Kepler</a:t>
            </a:r>
            <a:r>
              <a:rPr lang="en-US" sz="2400" dirty="0" smtClean="0">
                <a:latin typeface="Helvetica"/>
                <a:cs typeface="Helvetica"/>
              </a:rPr>
              <a:t> show </a:t>
            </a:r>
            <a:r>
              <a:rPr lang="en-US" sz="2400" dirty="0">
                <a:latin typeface="Helvetica"/>
                <a:cs typeface="Helvetica"/>
              </a:rPr>
              <a:t>evidence of at least two populations in the eccentricity distribution</a:t>
            </a:r>
            <a:r>
              <a:rPr lang="en-US" sz="2400" b="1" dirty="0">
                <a:latin typeface="Helvetica"/>
                <a:cs typeface="Helvetica"/>
              </a:rPr>
              <a:t>:</a:t>
            </a:r>
          </a:p>
        </p:txBody>
      </p:sp>
      <p:pic>
        <p:nvPicPr>
          <p:cNvPr id="11" name="Content Placeholder 10" descr="EB_Nm2_onl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455279" y="1600200"/>
            <a:ext cx="8229600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19</a:t>
            </a:fld>
            <a:endParaRPr lang="en-US" dirty="0"/>
          </a:p>
        </p:txBody>
      </p:sp>
      <p:pic>
        <p:nvPicPr>
          <p:cNvPr id="12" name="Picture 11" descr="Screen Shot 2015-10-06 at 8.24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06" y="2029883"/>
            <a:ext cx="3686863" cy="16034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75762" y="2558047"/>
            <a:ext cx="2780831" cy="20721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5762" y="2936480"/>
            <a:ext cx="2780831" cy="20721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7650" y="2750228"/>
            <a:ext cx="2780831" cy="20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88945" y="3128396"/>
            <a:ext cx="2780831" cy="20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5743" y="1675633"/>
            <a:ext cx="1051738" cy="397821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41995" y="3633376"/>
            <a:ext cx="1051738" cy="198496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18478" y="2643481"/>
            <a:ext cx="1051738" cy="3010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923836" y="4628444"/>
            <a:ext cx="1051738" cy="1025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53481" y="3951111"/>
            <a:ext cx="2596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Precise measurements results in precise constraints on small eccentricity component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350000" y="2750228"/>
            <a:ext cx="912520" cy="12008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1213892" y="19791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Frequency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0826" y="6116755"/>
            <a:ext cx="225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Shabram,  </a:t>
            </a:r>
            <a:r>
              <a:rPr lang="en-US" sz="1400" dirty="0" err="1" smtClean="0"/>
              <a:t>Prsa</a:t>
            </a:r>
            <a:r>
              <a:rPr lang="en-US" sz="1400" dirty="0" smtClean="0"/>
              <a:t> et al. </a:t>
            </a:r>
            <a:r>
              <a:rPr lang="en-US" sz="1400" i="1" dirty="0" smtClean="0"/>
              <a:t>in prep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4433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your Science Question? 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Iterative approach</a:t>
            </a:r>
          </a:p>
          <a:p>
            <a:r>
              <a:rPr lang="en-US" dirty="0" smtClean="0"/>
              <a:t>Awareness of probability distributions and When they are applicable. </a:t>
            </a:r>
          </a:p>
          <a:p>
            <a:r>
              <a:rPr lang="en-US" dirty="0" smtClean="0"/>
              <a:t>What has nature told you about the physical process you want to investigate? </a:t>
            </a:r>
          </a:p>
          <a:p>
            <a:r>
              <a:rPr lang="en-US" dirty="0" smtClean="0"/>
              <a:t>What evidence are you looking for? </a:t>
            </a:r>
            <a:endParaRPr lang="en-US" dirty="0"/>
          </a:p>
          <a:p>
            <a:r>
              <a:rPr lang="en-US" dirty="0" smtClean="0"/>
              <a:t>Pick a model that performs well if nature is more complex (concerns model misspecification)</a:t>
            </a:r>
            <a:endParaRPr lang="en-US" dirty="0"/>
          </a:p>
          <a:p>
            <a:pPr lvl="1"/>
            <a:r>
              <a:rPr lang="en-US" dirty="0" smtClean="0"/>
              <a:t>E.g., using </a:t>
            </a:r>
            <a:r>
              <a:rPr lang="en-US" dirty="0"/>
              <a:t>B</a:t>
            </a:r>
            <a:r>
              <a:rPr lang="en-US" dirty="0" smtClean="0"/>
              <a:t>eta instead of Normal for the eccentricity distribution </a:t>
            </a:r>
          </a:p>
        </p:txBody>
      </p:sp>
    </p:spTree>
    <p:extLst>
      <p:ext uri="{BB962C8B-B14F-4D97-AF65-F5344CB8AC3E}">
        <p14:creationId xmlns:p14="http://schemas.microsoft.com/office/powerpoint/2010/main" val="4119334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Helvetica"/>
                <a:cs typeface="Helvetica"/>
              </a:rPr>
              <a:t>Case Study </a:t>
            </a:r>
            <a:r>
              <a:rPr lang="en-US" sz="2200" b="1" dirty="0" smtClean="0">
                <a:latin typeface="Helvetica"/>
                <a:cs typeface="Helvetica"/>
              </a:rPr>
              <a:t>1: </a:t>
            </a:r>
            <a:r>
              <a:rPr lang="en-US" sz="2200" dirty="0" smtClean="0">
                <a:latin typeface="Helvetica"/>
                <a:cs typeface="Helvetica"/>
              </a:rPr>
              <a:t>Short</a:t>
            </a:r>
            <a:r>
              <a:rPr lang="en-US" sz="2200" dirty="0">
                <a:latin typeface="Helvetica"/>
                <a:cs typeface="Helvetica"/>
              </a:rPr>
              <a:t>-Period </a:t>
            </a:r>
            <a:r>
              <a:rPr lang="en-US" sz="2200" i="1" dirty="0">
                <a:latin typeface="Helvetica"/>
                <a:cs typeface="Helvetica"/>
              </a:rPr>
              <a:t>Kepler</a:t>
            </a:r>
            <a:r>
              <a:rPr lang="en-US" sz="2200" dirty="0">
                <a:latin typeface="Helvetica"/>
                <a:cs typeface="Helvetica"/>
              </a:rPr>
              <a:t>-Planet</a:t>
            </a:r>
            <a:r>
              <a:rPr lang="en-US" sz="2200" dirty="0" smtClean="0">
                <a:latin typeface="Helvetica"/>
                <a:cs typeface="Helvetica"/>
              </a:rPr>
              <a:t>-Candidates: Potential correlation of eccentricity with </a:t>
            </a:r>
            <a:r>
              <a:rPr lang="en-US" sz="2200" b="1" dirty="0" smtClean="0">
                <a:latin typeface="Helvetica"/>
                <a:cs typeface="Helvetica"/>
              </a:rPr>
              <a:t>stellar metallicity </a:t>
            </a:r>
            <a:r>
              <a:rPr lang="en-US" sz="2200" dirty="0" smtClean="0">
                <a:latin typeface="Helvetica"/>
                <a:cs typeface="Helvetica"/>
              </a:rPr>
              <a:t>and </a:t>
            </a:r>
            <a:r>
              <a:rPr lang="en-US" sz="2200" b="1" dirty="0" smtClean="0">
                <a:latin typeface="Helvetica"/>
                <a:cs typeface="Helvetica"/>
              </a:rPr>
              <a:t>planet radius</a:t>
            </a:r>
            <a:endParaRPr lang="en-US" sz="22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7758" y="1666049"/>
            <a:ext cx="12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Stellar T</a:t>
            </a:r>
            <a:r>
              <a:rPr lang="en-US" baseline="-25000" dirty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ff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7970" y="1656642"/>
            <a:ext cx="17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Planet Radius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4223" y="3821668"/>
            <a:ext cx="20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Orbital Period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8048" y="3821668"/>
            <a:ext cx="22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Stellar Metallicity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Content Placeholder 4" descr="Screen Shot 2015-10-06 at 10.59.51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4" r="3130"/>
          <a:stretch/>
        </p:blipFill>
        <p:spPr>
          <a:xfrm>
            <a:off x="2380074" y="1600200"/>
            <a:ext cx="4173126" cy="4525963"/>
          </a:xfrm>
        </p:spPr>
      </p:pic>
      <p:pic>
        <p:nvPicPr>
          <p:cNvPr id="6" name="Picture 5" descr="Screen Shot 2015-10-06 at 10.59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25" y="2887983"/>
            <a:ext cx="1059575" cy="933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7482" y="2116667"/>
            <a:ext cx="190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half of sample (</a:t>
            </a:r>
            <a:r>
              <a:rPr lang="en-US" dirty="0" smtClean="0">
                <a:solidFill>
                  <a:srgbClr val="0000FF"/>
                </a:solidFill>
              </a:rPr>
              <a:t>blue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) consistent with </a:t>
            </a:r>
            <a:r>
              <a:rPr lang="en-US" b="1" dirty="0" smtClean="0"/>
              <a:t>zero and one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3283185" y="1666049"/>
            <a:ext cx="2455334" cy="89276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19511" y="4358449"/>
            <a:ext cx="1433689" cy="89276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612460" y="2445927"/>
            <a:ext cx="1095022" cy="112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34105" y="3316996"/>
            <a:ext cx="309980" cy="12286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7555" y="2016087"/>
            <a:ext cx="1838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Blue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dirty="0" smtClean="0">
                <a:solidFill>
                  <a:srgbClr val="008000"/>
                </a:solidFill>
                <a:latin typeface="Helvetica"/>
                <a:cs typeface="Helvetica"/>
              </a:rPr>
              <a:t>green</a:t>
            </a:r>
            <a:r>
              <a:rPr lang="en-US" sz="1600" dirty="0" smtClean="0">
                <a:latin typeface="Helvetica"/>
                <a:cs typeface="Helvetica"/>
              </a:rPr>
              <a:t> represent posterior with stellar metallicity </a:t>
            </a:r>
            <a:r>
              <a:rPr lang="en-US" sz="1600" b="1" dirty="0" smtClean="0">
                <a:latin typeface="Helvetica"/>
                <a:cs typeface="Helvetica"/>
              </a:rPr>
              <a:t>less than </a:t>
            </a:r>
            <a:r>
              <a:rPr lang="en-US" sz="1600" dirty="0" smtClean="0">
                <a:latin typeface="Helvetica"/>
                <a:cs typeface="Helvetica"/>
              </a:rPr>
              <a:t>median</a:t>
            </a:r>
            <a:endParaRPr lang="en-US" sz="1600" b="1" dirty="0" smtClean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Red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dirty="0" smtClean="0">
                <a:solidFill>
                  <a:srgbClr val="FF6600"/>
                </a:solidFill>
                <a:latin typeface="Helvetica"/>
                <a:cs typeface="Helvetica"/>
              </a:rPr>
              <a:t>orange</a:t>
            </a:r>
            <a:r>
              <a:rPr lang="en-US" sz="1600" dirty="0" smtClean="0">
                <a:latin typeface="Helvetica"/>
                <a:cs typeface="Helvetica"/>
              </a:rPr>
              <a:t> represent </a:t>
            </a:r>
            <a:r>
              <a:rPr lang="en-US" sz="1600" dirty="0">
                <a:latin typeface="Helvetica"/>
                <a:cs typeface="Helvetica"/>
              </a:rPr>
              <a:t>posterior with stellar metallicity </a:t>
            </a:r>
            <a:r>
              <a:rPr lang="en-US" sz="1600" b="1" dirty="0" smtClean="0">
                <a:latin typeface="Helvetica"/>
                <a:cs typeface="Helvetica"/>
              </a:rPr>
              <a:t>greater </a:t>
            </a:r>
            <a:r>
              <a:rPr lang="en-US" sz="1600" b="1" dirty="0">
                <a:latin typeface="Helvetica"/>
                <a:cs typeface="Helvetica"/>
              </a:rPr>
              <a:t>than </a:t>
            </a:r>
            <a:r>
              <a:rPr lang="en-US" sz="1600" dirty="0">
                <a:latin typeface="Helvetica"/>
                <a:cs typeface="Helvetica"/>
              </a:rPr>
              <a:t>median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7259" y="4016963"/>
            <a:ext cx="13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stellar </a:t>
            </a:r>
            <a:endParaRPr lang="en-US" b="1" dirty="0" smtClean="0">
              <a:latin typeface="Helvetica"/>
              <a:cs typeface="Helvetica"/>
            </a:endParaRPr>
          </a:p>
          <a:p>
            <a:r>
              <a:rPr lang="en-US" b="1" dirty="0" smtClean="0">
                <a:latin typeface="Helvetica"/>
                <a:cs typeface="Helvetica"/>
              </a:rPr>
              <a:t>metallicity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67758" y="5890978"/>
            <a:ext cx="2838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 et al. 2015 </a:t>
            </a:r>
            <a:r>
              <a:rPr lang="en-US" sz="1400" i="1" dirty="0" smtClean="0"/>
              <a:t>accepted to ApJ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8734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Helvetica"/>
                <a:cs typeface="Helvetica"/>
              </a:rPr>
              <a:t>Case Study </a:t>
            </a:r>
            <a:r>
              <a:rPr lang="en-US" sz="2200" b="1" dirty="0" smtClean="0">
                <a:latin typeface="Helvetica"/>
                <a:cs typeface="Helvetica"/>
              </a:rPr>
              <a:t>1: </a:t>
            </a:r>
            <a:r>
              <a:rPr lang="en-US" sz="2200" dirty="0" smtClean="0">
                <a:latin typeface="Helvetica"/>
                <a:cs typeface="Helvetica"/>
              </a:rPr>
              <a:t>Short</a:t>
            </a:r>
            <a:r>
              <a:rPr lang="en-US" sz="2200" dirty="0">
                <a:latin typeface="Helvetica"/>
                <a:cs typeface="Helvetica"/>
              </a:rPr>
              <a:t>-Period </a:t>
            </a:r>
            <a:r>
              <a:rPr lang="en-US" sz="2200" i="1" dirty="0">
                <a:latin typeface="Helvetica"/>
                <a:cs typeface="Helvetica"/>
              </a:rPr>
              <a:t>Kepler</a:t>
            </a:r>
            <a:r>
              <a:rPr lang="en-US" sz="2200" dirty="0">
                <a:latin typeface="Helvetica"/>
                <a:cs typeface="Helvetica"/>
              </a:rPr>
              <a:t>-Planet</a:t>
            </a:r>
            <a:r>
              <a:rPr lang="en-US" sz="2200" dirty="0" smtClean="0">
                <a:latin typeface="Helvetica"/>
                <a:cs typeface="Helvetica"/>
              </a:rPr>
              <a:t>-Candidates: Potential correlation of eccentricity with </a:t>
            </a:r>
            <a:r>
              <a:rPr lang="en-US" sz="2200" b="1" dirty="0" smtClean="0">
                <a:latin typeface="Helvetica"/>
                <a:cs typeface="Helvetica"/>
              </a:rPr>
              <a:t>stellar metallicity </a:t>
            </a:r>
            <a:r>
              <a:rPr lang="en-US" sz="2200" dirty="0" smtClean="0">
                <a:latin typeface="Helvetica"/>
                <a:cs typeface="Helvetica"/>
              </a:rPr>
              <a:t>and </a:t>
            </a:r>
            <a:r>
              <a:rPr lang="en-US" sz="2200" b="1" dirty="0" smtClean="0">
                <a:latin typeface="Helvetica"/>
                <a:cs typeface="Helvetica"/>
              </a:rPr>
              <a:t>planet radius</a:t>
            </a:r>
            <a:endParaRPr lang="en-US" sz="22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Content Placeholder 3" descr="Nm2_KDE_2_by_2_plot_fractions_all_v3_no_all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3067758" y="1666049"/>
            <a:ext cx="12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Stellar T</a:t>
            </a:r>
            <a:r>
              <a:rPr lang="en-US" baseline="-25000" dirty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ff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7970" y="1656642"/>
            <a:ext cx="17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Planet Radius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4223" y="3821668"/>
            <a:ext cx="20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Orbital Period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8048" y="3821668"/>
            <a:ext cx="22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Stellar Metallicity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7926" y="1600200"/>
            <a:ext cx="2238963" cy="222146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4000" y="4228630"/>
            <a:ext cx="25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Similar effect for planet radius where large planet radii may be better characterized by a one-component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820370" y="3650074"/>
            <a:ext cx="677335" cy="5409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8666" y="2364161"/>
            <a:ext cx="1838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Blue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dirty="0" smtClean="0">
                <a:solidFill>
                  <a:srgbClr val="008000"/>
                </a:solidFill>
                <a:latin typeface="Helvetica"/>
                <a:cs typeface="Helvetica"/>
              </a:rPr>
              <a:t>green</a:t>
            </a:r>
            <a:r>
              <a:rPr lang="en-US" sz="1600" dirty="0" smtClean="0">
                <a:latin typeface="Helvetica"/>
                <a:cs typeface="Helvetica"/>
              </a:rPr>
              <a:t> represent posterior with stellar metallicity </a:t>
            </a:r>
            <a:r>
              <a:rPr lang="en-US" sz="1600" b="1" dirty="0" smtClean="0">
                <a:latin typeface="Helvetica"/>
                <a:cs typeface="Helvetica"/>
              </a:rPr>
              <a:t>less than </a:t>
            </a:r>
            <a:r>
              <a:rPr lang="en-US" sz="1600" dirty="0" smtClean="0">
                <a:latin typeface="Helvetica"/>
                <a:cs typeface="Helvetica"/>
              </a:rPr>
              <a:t>median</a:t>
            </a:r>
            <a:endParaRPr lang="en-US" sz="1600" b="1" dirty="0" smtClean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Red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dirty="0" smtClean="0">
                <a:solidFill>
                  <a:srgbClr val="FF6600"/>
                </a:solidFill>
                <a:latin typeface="Helvetica"/>
                <a:cs typeface="Helvetica"/>
              </a:rPr>
              <a:t>orange</a:t>
            </a:r>
            <a:r>
              <a:rPr lang="en-US" sz="1600" dirty="0" smtClean="0">
                <a:latin typeface="Helvetica"/>
                <a:cs typeface="Helvetica"/>
              </a:rPr>
              <a:t> represent </a:t>
            </a:r>
            <a:r>
              <a:rPr lang="en-US" sz="1600" dirty="0">
                <a:latin typeface="Helvetica"/>
                <a:cs typeface="Helvetica"/>
              </a:rPr>
              <a:t>posterior with stellar metallicity </a:t>
            </a:r>
            <a:r>
              <a:rPr lang="en-US" sz="1600" b="1" dirty="0" smtClean="0">
                <a:latin typeface="Helvetica"/>
                <a:cs typeface="Helvetica"/>
              </a:rPr>
              <a:t>greater </a:t>
            </a:r>
            <a:r>
              <a:rPr lang="en-US" sz="1600" b="1" dirty="0">
                <a:latin typeface="Helvetica"/>
                <a:cs typeface="Helvetica"/>
              </a:rPr>
              <a:t>than </a:t>
            </a:r>
            <a:r>
              <a:rPr lang="en-US" sz="1600" dirty="0">
                <a:latin typeface="Helvetica"/>
                <a:cs typeface="Helvetica"/>
              </a:rPr>
              <a:t>median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4223" y="6126163"/>
            <a:ext cx="2838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 et al. 2015 </a:t>
            </a:r>
            <a:r>
              <a:rPr lang="en-US" sz="1400" i="1" dirty="0" smtClean="0"/>
              <a:t>accepted to ApJ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778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</a:t>
            </a:r>
            <a:r>
              <a:rPr lang="en-US" sz="2400" b="1" dirty="0" smtClean="0">
                <a:latin typeface="Helvetica"/>
                <a:cs typeface="Helvetica"/>
              </a:rPr>
              <a:t>Study:  </a:t>
            </a:r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Eccentricity Distribution </a:t>
            </a:r>
            <a:r>
              <a:rPr lang="en-US" sz="2400" dirty="0">
                <a:latin typeface="Helvetica"/>
                <a:cs typeface="Helvetica"/>
              </a:rPr>
              <a:t>of Short-Period </a:t>
            </a:r>
            <a:r>
              <a:rPr lang="en-US" sz="2400" i="1" dirty="0">
                <a:latin typeface="Helvetica"/>
                <a:cs typeface="Helvetica"/>
              </a:rPr>
              <a:t>Kepler</a:t>
            </a:r>
            <a:r>
              <a:rPr lang="en-US" sz="2400" dirty="0">
                <a:latin typeface="Helvetica"/>
                <a:cs typeface="Helvetica"/>
              </a:rPr>
              <a:t>-Planet-Candidates and Eclipsing Binaries</a:t>
            </a:r>
            <a:r>
              <a:rPr lang="en-US" sz="2400" dirty="0" smtClean="0">
                <a:latin typeface="Helvetica"/>
                <a:cs typeface="Helvetica"/>
              </a:rPr>
              <a:t>: </a:t>
            </a:r>
            <a:r>
              <a:rPr lang="en-US" sz="2400" b="1" dirty="0" smtClean="0">
                <a:latin typeface="Helvetica"/>
                <a:cs typeface="Helvetica"/>
              </a:rPr>
              <a:t>Potential Biases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Detection probability for occultation of planet-candidates.</a:t>
            </a:r>
          </a:p>
          <a:p>
            <a:r>
              <a:rPr lang="en-US" dirty="0" smtClean="0">
                <a:latin typeface="Helvetica"/>
                <a:cs typeface="Helvetica"/>
              </a:rPr>
              <a:t>Sample dominated by objects at shorter orbital periods</a:t>
            </a:r>
          </a:p>
          <a:p>
            <a:r>
              <a:rPr lang="en-US" dirty="0" smtClean="0">
                <a:latin typeface="Helvetica"/>
                <a:cs typeface="Helvetica"/>
              </a:rPr>
              <a:t>Potentially some diluted EBs present in the data set.  </a:t>
            </a:r>
          </a:p>
          <a:p>
            <a:r>
              <a:rPr lang="en-US" dirty="0" smtClean="0">
                <a:latin typeface="Helvetica"/>
                <a:cs typeface="Helvetica"/>
              </a:rPr>
              <a:t>Planet-candidate sample enriched with smaller-radii host stars, higher effective temperature (Teff) host stars, larger planet radii/Teff.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4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</a:t>
            </a:r>
            <a:r>
              <a:rPr lang="en-US" sz="2400" b="1" dirty="0" smtClean="0">
                <a:latin typeface="Helvetica"/>
                <a:cs typeface="Helvetica"/>
              </a:rPr>
              <a:t>Study </a:t>
            </a:r>
            <a:r>
              <a:rPr lang="en-US" sz="2400" b="1" dirty="0">
                <a:latin typeface="Helvetica"/>
                <a:cs typeface="Helvetica"/>
              </a:rPr>
              <a:t>2:  </a:t>
            </a:r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Mass-Radius-Eccentricity Distribution </a:t>
            </a:r>
            <a:r>
              <a:rPr lang="en-US" sz="2400" dirty="0">
                <a:latin typeface="Helvetica"/>
                <a:cs typeface="Helvetica"/>
              </a:rPr>
              <a:t>of Near-Resonant Transiting Exoplanet Pairs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Empirically characterize the mass-radius relation</a:t>
            </a:r>
          </a:p>
          <a:p>
            <a:r>
              <a:rPr lang="en-US" dirty="0" smtClean="0">
                <a:latin typeface="Helvetica"/>
                <a:cs typeface="Helvetica"/>
              </a:rPr>
              <a:t>Learn </a:t>
            </a:r>
            <a:r>
              <a:rPr lang="en-US" dirty="0">
                <a:latin typeface="Helvetica"/>
                <a:cs typeface="Helvetica"/>
              </a:rPr>
              <a:t>about the eccentricity of transiting exoplanet pairs near first order mean motion resonance 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Infer parameter estimates for masses and eccentricities using an analytical model that relates transit timing variation (TTV) amplitude to the the mass and eccentricity</a:t>
            </a:r>
          </a:p>
          <a:p>
            <a:r>
              <a:rPr lang="en-US" dirty="0" smtClean="0">
                <a:latin typeface="Helvetica"/>
                <a:cs typeface="Helvetica"/>
              </a:rPr>
              <a:t>Allow for a scatter </a:t>
            </a:r>
            <a:r>
              <a:rPr lang="en-US" dirty="0">
                <a:latin typeface="Helvetica"/>
                <a:cs typeface="Helvetica"/>
              </a:rPr>
              <a:t>in the planet mass at a given radius.  </a:t>
            </a:r>
          </a:p>
          <a:p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3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tv_steffe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87" r="-7387"/>
          <a:stretch>
            <a:fillRect/>
          </a:stretch>
        </p:blipFill>
        <p:spPr>
          <a:xfrm>
            <a:off x="-24004" y="1604154"/>
            <a:ext cx="5704393" cy="3137196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Helvetica"/>
                <a:cs typeface="Helvetica"/>
              </a:rPr>
              <a:t>Case Study 2:  </a:t>
            </a:r>
            <a:r>
              <a:rPr lang="en-US" sz="2400" dirty="0" smtClean="0">
                <a:solidFill>
                  <a:srgbClr val="0000FF"/>
                </a:solidFill>
                <a:latin typeface="Helvetica"/>
                <a:cs typeface="Helvetica"/>
              </a:rPr>
              <a:t>The Mass-Radius-Eccentricity Distribution </a:t>
            </a:r>
            <a:r>
              <a:rPr lang="en-US" sz="2400" dirty="0" smtClean="0">
                <a:latin typeface="Helvetica"/>
                <a:cs typeface="Helvetica"/>
              </a:rPr>
              <a:t>of Near-Resonant Transiting Exoplanet Pairs - </a:t>
            </a:r>
            <a:r>
              <a:rPr lang="en-US" sz="2400" b="1" dirty="0" smtClean="0">
                <a:latin typeface="Helvetica"/>
                <a:cs typeface="Helvetica"/>
              </a:rPr>
              <a:t>Observables</a:t>
            </a:r>
            <a:endParaRPr lang="en-US" sz="2400" b="1" dirty="0"/>
          </a:p>
        </p:txBody>
      </p:sp>
      <p:pic>
        <p:nvPicPr>
          <p:cNvPr id="6" name="Picture 5" descr="Screen Shot 2015-10-05 at 10.48.4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/>
          <a:stretch/>
        </p:blipFill>
        <p:spPr>
          <a:xfrm>
            <a:off x="6019800" y="3426178"/>
            <a:ext cx="2625605" cy="590785"/>
          </a:xfrm>
          <a:prstGeom prst="rect">
            <a:avLst/>
          </a:prstGeom>
        </p:spPr>
      </p:pic>
      <p:pic>
        <p:nvPicPr>
          <p:cNvPr id="13" name="Picture 12" descr="Screen Shot 2015-10-05 at 10.49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59" y="2549855"/>
            <a:ext cx="2706041" cy="70854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5089407" y="2398889"/>
            <a:ext cx="827852" cy="44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89407" y="3698993"/>
            <a:ext cx="827852" cy="139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89796" y="2298890"/>
            <a:ext cx="159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Interior planet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291" y="3171616"/>
            <a:ext cx="167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Exterior planet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1111" y="4200928"/>
            <a:ext cx="2125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from Steffen et. al. 2012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81852" y="4656687"/>
            <a:ext cx="70085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Transit timing variations for planet pairs near a first order resonance are well approximated by a sinusoid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latin typeface="Helvetica"/>
                <a:cs typeface="Helvetica"/>
              </a:rPr>
              <a:t>Near degeneracy between the mass ratio and eccentricity</a:t>
            </a:r>
            <a:r>
              <a:rPr lang="en-US" dirty="0">
                <a:latin typeface="Helvetica"/>
                <a:cs typeface="Helvetica"/>
              </a:rPr>
              <a:t> terms makes it difficult to constrain the mass for cases with non-zero eccentricity.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5605" y="1837225"/>
            <a:ext cx="301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Analytical </a:t>
            </a:r>
            <a:r>
              <a:rPr lang="en-US" sz="1200" b="1" dirty="0">
                <a:latin typeface="Helvetica"/>
                <a:cs typeface="Helvetica"/>
              </a:rPr>
              <a:t>relation </a:t>
            </a:r>
            <a:r>
              <a:rPr lang="en-US" sz="1200" dirty="0">
                <a:latin typeface="Helvetica"/>
                <a:cs typeface="Helvetica"/>
              </a:rPr>
              <a:t>for the transit timing </a:t>
            </a:r>
            <a:endParaRPr lang="en-US" sz="1200" dirty="0" smtClean="0">
              <a:latin typeface="Helvetica"/>
              <a:cs typeface="Helvetica"/>
            </a:endParaRPr>
          </a:p>
          <a:p>
            <a:r>
              <a:rPr lang="en-US" sz="1200" dirty="0" smtClean="0">
                <a:latin typeface="Helvetica"/>
                <a:cs typeface="Helvetica"/>
              </a:rPr>
              <a:t>variation amplitude (Lithwick &amp; Wu 2013): 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4946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TTV_Amp_Radius_Ratio_Plot_fractional_unc_radius_rat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351837" y="1600200"/>
            <a:ext cx="8229600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25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Helvetica"/>
                <a:cs typeface="Helvetica"/>
              </a:rPr>
              <a:t>Input:  </a:t>
            </a:r>
            <a:r>
              <a:rPr lang="en-US" sz="2400" dirty="0" smtClean="0">
                <a:solidFill>
                  <a:srgbClr val="0000FF"/>
                </a:solidFill>
                <a:latin typeface="Helvetica"/>
                <a:cs typeface="Helvetica"/>
              </a:rPr>
              <a:t>The Mass-Radius-Eccentricity Distribution </a:t>
            </a:r>
            <a:r>
              <a:rPr lang="en-US" sz="2400" dirty="0" smtClean="0">
                <a:latin typeface="Helvetica"/>
                <a:cs typeface="Helvetica"/>
              </a:rPr>
              <a:t>of Near-Resonant Transiting Exoplanet Pairs – </a:t>
            </a:r>
            <a:r>
              <a:rPr lang="en-US" sz="2400" i="1" dirty="0" smtClean="0">
                <a:latin typeface="Helvetica"/>
                <a:cs typeface="Helvetica"/>
              </a:rPr>
              <a:t>Kepler</a:t>
            </a:r>
            <a:r>
              <a:rPr lang="en-US" sz="2400" dirty="0" smtClean="0">
                <a:latin typeface="Helvetica"/>
                <a:cs typeface="Helvetica"/>
              </a:rPr>
              <a:t> data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82740" y="3339630"/>
            <a:ext cx="1994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Small fractional uncertainties </a:t>
            </a:r>
            <a:r>
              <a:rPr lang="en-US" sz="1600" dirty="0" smtClean="0">
                <a:latin typeface="Helvetica"/>
                <a:cs typeface="Helvetica"/>
              </a:rPr>
              <a:t>improve chance of constraining HB model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5481" y="3490148"/>
            <a:ext cx="310445" cy="7902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68976" y="5868683"/>
            <a:ext cx="718727" cy="2574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5868683"/>
            <a:ext cx="212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TTV Amplitude (cos)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1072" y="3650077"/>
            <a:ext cx="202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TTV Amplitude (sin)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2741" y="2013184"/>
            <a:ext cx="150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Ndata = 120 planet pairs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8943" y="5972274"/>
            <a:ext cx="299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Shabram, </a:t>
            </a:r>
            <a:r>
              <a:rPr lang="en-US" sz="1400" dirty="0" err="1" smtClean="0"/>
              <a:t>Jontoff-Hutter</a:t>
            </a:r>
            <a:r>
              <a:rPr lang="en-US" sz="1400" dirty="0" smtClean="0"/>
              <a:t>, Ford  </a:t>
            </a:r>
            <a:r>
              <a:rPr lang="en-US" sz="1400" i="1" dirty="0" smtClean="0"/>
              <a:t>in prep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9342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</a:t>
            </a:r>
            <a:r>
              <a:rPr lang="en-US" sz="2400" b="1" dirty="0" smtClean="0">
                <a:latin typeface="Helvetica"/>
                <a:cs typeface="Helvetica"/>
              </a:rPr>
              <a:t>tudy </a:t>
            </a:r>
            <a:r>
              <a:rPr lang="en-US" sz="2400" b="1" dirty="0">
                <a:latin typeface="Helvetica"/>
                <a:cs typeface="Helvetica"/>
              </a:rPr>
              <a:t>2:  </a:t>
            </a:r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Mass-Radius-Eccentricity Distribution </a:t>
            </a:r>
            <a:r>
              <a:rPr lang="en-US" sz="2400" dirty="0">
                <a:latin typeface="Helvetica"/>
                <a:cs typeface="Helvetica"/>
              </a:rPr>
              <a:t>of Near-Resonant Transiting Exoplanet Pairs </a:t>
            </a:r>
            <a:r>
              <a:rPr lang="en-US" sz="2400" dirty="0" smtClean="0">
                <a:latin typeface="Helvetica"/>
                <a:cs typeface="Helvetica"/>
              </a:rPr>
              <a:t/>
            </a:r>
            <a:br>
              <a:rPr lang="en-US" sz="2400" dirty="0" smtClean="0">
                <a:latin typeface="Helvetica"/>
                <a:cs typeface="Helvetica"/>
              </a:rPr>
            </a:br>
            <a:r>
              <a:rPr lang="en-US" sz="2400" b="1" dirty="0" smtClean="0">
                <a:latin typeface="Helvetica"/>
                <a:cs typeface="Helvetica"/>
              </a:rPr>
              <a:t>Graphical </a:t>
            </a:r>
            <a:r>
              <a:rPr lang="en-US" sz="2400" b="1" dirty="0">
                <a:latin typeface="Helvetica"/>
                <a:cs typeface="Helvetica"/>
              </a:rPr>
              <a:t>Model of Bayesian Network:</a:t>
            </a:r>
            <a:endParaRPr lang="en-US" sz="2400" dirty="0"/>
          </a:p>
        </p:txBody>
      </p:sp>
      <p:pic>
        <p:nvPicPr>
          <p:cNvPr id="11" name="Content Placeholder 10" descr="Graphical_model_Unif_Rp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4522" y="5756831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Gray </a:t>
            </a:r>
            <a:r>
              <a:rPr lang="en-US" dirty="0" smtClean="0">
                <a:latin typeface="Helvetica"/>
                <a:cs typeface="Helvetica"/>
              </a:rPr>
              <a:t>= measurements and measurement uncertainties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21926" y="5098815"/>
            <a:ext cx="517407" cy="3762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2848" y="3707897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Latent </a:t>
            </a:r>
          </a:p>
          <a:p>
            <a:r>
              <a:rPr lang="en-US" dirty="0" smtClean="0">
                <a:latin typeface="Helvetica"/>
                <a:cs typeface="Helvetica"/>
              </a:rPr>
              <a:t>variables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49066" y="3977932"/>
            <a:ext cx="5937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46296" y="2248370"/>
            <a:ext cx="387585" cy="1053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0778" y="1547581"/>
            <a:ext cx="3046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Population level parameters </a:t>
            </a:r>
          </a:p>
          <a:p>
            <a:r>
              <a:rPr lang="en-US" dirty="0" smtClean="0">
                <a:latin typeface="Helvetica"/>
                <a:cs typeface="Helvetica"/>
              </a:rPr>
              <a:t>(e.g., hyperparameters)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0695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231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Study 2: </a:t>
            </a:r>
            <a:r>
              <a:rPr lang="en-US" sz="2400" dirty="0" smtClean="0">
                <a:latin typeface="Helvetica"/>
                <a:cs typeface="Helvetica"/>
              </a:rPr>
              <a:t>Model performs well using </a:t>
            </a:r>
            <a:r>
              <a:rPr lang="en-US" sz="2400" dirty="0">
                <a:latin typeface="Helvetica"/>
                <a:cs typeface="Helvetica"/>
              </a:rPr>
              <a:t>s</a:t>
            </a:r>
            <a:r>
              <a:rPr lang="en-US" sz="2400" dirty="0" smtClean="0">
                <a:latin typeface="Helvetica"/>
                <a:cs typeface="Helvetica"/>
              </a:rPr>
              <a:t>imulated data with </a:t>
            </a:r>
            <a:r>
              <a:rPr lang="en-US" sz="2400" b="1" dirty="0" smtClean="0">
                <a:latin typeface="Helvetica"/>
                <a:cs typeface="Helvetica"/>
              </a:rPr>
              <a:t>artificially </a:t>
            </a:r>
            <a:r>
              <a:rPr lang="en-US" sz="2400" b="1" dirty="0">
                <a:latin typeface="Helvetica"/>
                <a:cs typeface="Helvetica"/>
              </a:rPr>
              <a:t>s</a:t>
            </a:r>
            <a:r>
              <a:rPr lang="en-US" sz="2400" b="1" dirty="0" smtClean="0">
                <a:latin typeface="Helvetica"/>
                <a:cs typeface="Helvetica"/>
              </a:rPr>
              <a:t>mall measurement uncertainties.</a:t>
            </a:r>
            <a:endParaRPr lang="en-US" sz="2400" b="1" dirty="0">
              <a:latin typeface="Helvetica"/>
              <a:cs typeface="Helvetica"/>
            </a:endParaRPr>
          </a:p>
        </p:txBody>
      </p:sp>
      <p:pic>
        <p:nvPicPr>
          <p:cNvPr id="11" name="Content Placeholder 10" descr="MRE_sim_small_unc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457200" y="1609607"/>
            <a:ext cx="8229600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6467" y="2427111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120 pairs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4193" y="2952016"/>
            <a:ext cx="1034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γ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0.9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1.0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0692" y="211082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Frequency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2965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Study 2: </a:t>
            </a:r>
            <a:r>
              <a:rPr lang="en-US" sz="2400" dirty="0" smtClean="0">
                <a:latin typeface="Helvetica"/>
                <a:cs typeface="Helvetica"/>
              </a:rPr>
              <a:t>Model </a:t>
            </a:r>
            <a:r>
              <a:rPr lang="en-US" sz="2400" dirty="0">
                <a:latin typeface="Helvetica"/>
                <a:cs typeface="Helvetica"/>
              </a:rPr>
              <a:t>performs well using simulated </a:t>
            </a:r>
            <a:r>
              <a:rPr lang="en-US" sz="2400" dirty="0" smtClean="0">
                <a:latin typeface="Helvetica"/>
                <a:cs typeface="Helvetica"/>
              </a:rPr>
              <a:t>data with real </a:t>
            </a:r>
            <a:r>
              <a:rPr lang="en-US" sz="2400" b="1" i="1" dirty="0" smtClean="0">
                <a:latin typeface="Helvetica"/>
                <a:cs typeface="Helvetica"/>
              </a:rPr>
              <a:t>Kepler</a:t>
            </a:r>
            <a:r>
              <a:rPr lang="en-US" sz="2400" b="1" dirty="0" smtClean="0">
                <a:latin typeface="Helvetica"/>
                <a:cs typeface="Helvetica"/>
              </a:rPr>
              <a:t> Measurement Uncertainties.</a:t>
            </a:r>
            <a:endParaRPr lang="en-US" sz="2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28</a:t>
            </a:fld>
            <a:endParaRPr lang="en-US" dirty="0"/>
          </a:p>
        </p:txBody>
      </p:sp>
      <p:pic>
        <p:nvPicPr>
          <p:cNvPr id="4" name="Content Placeholder 3" descr="MRE_sim_real_uncs_ecc_fixed_0_25_missing_sig_larg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4326467" y="2427111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120 pairs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4193" y="2952016"/>
            <a:ext cx="1034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γ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0.9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1.0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65070" y="211082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Frequency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567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Study 2: </a:t>
            </a:r>
            <a:r>
              <a:rPr lang="en-US" sz="2400" dirty="0" smtClean="0">
                <a:latin typeface="Helvetica"/>
                <a:cs typeface="Helvetica"/>
              </a:rPr>
              <a:t>Model </a:t>
            </a:r>
            <a:r>
              <a:rPr lang="en-US" sz="2400" dirty="0">
                <a:latin typeface="Helvetica"/>
                <a:cs typeface="Helvetica"/>
              </a:rPr>
              <a:t>performs well using simulated data with </a:t>
            </a:r>
            <a:r>
              <a:rPr lang="en-US" sz="2400" b="1" dirty="0">
                <a:latin typeface="Helvetica"/>
                <a:cs typeface="Helvetica"/>
              </a:rPr>
              <a:t>o</a:t>
            </a:r>
            <a:r>
              <a:rPr lang="en-US" sz="2400" b="1" dirty="0" smtClean="0">
                <a:latin typeface="Helvetica"/>
                <a:cs typeface="Helvetica"/>
              </a:rPr>
              <a:t>ne-component eccentricity distribution.</a:t>
            </a:r>
            <a:endParaRPr lang="en-US" sz="2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Content Placeholder 3" descr="MRE_sim_Nm1_prior_ecc_truth_ecc_0_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3846689" y="2179373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120 pairs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29378" y="3137019"/>
            <a:ext cx="104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γ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0.9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hk</a:t>
            </a:r>
            <a:r>
              <a:rPr lang="en-US" dirty="0" smtClean="0">
                <a:solidFill>
                  <a:srgbClr val="FF0000"/>
                </a:solidFill>
              </a:rPr>
              <a:t> = 0.2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126570" y="194149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Frequency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333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 Two and Three- component Gaussian Mixture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Exchangeability</a:t>
            </a:r>
          </a:p>
          <a:p>
            <a:r>
              <a:rPr lang="en-US" smtClean="0"/>
              <a:t>Separable distributions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87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30</a:t>
            </a:fld>
            <a:endParaRPr lang="en-US" dirty="0"/>
          </a:p>
        </p:txBody>
      </p:sp>
      <p:pic>
        <p:nvPicPr>
          <p:cNvPr id="4" name="Content Placeholder 3" descr="MRE_Nm2_ecc_Unif_Rp_SIM_1e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2" r="-2504"/>
          <a:stretch/>
        </p:blipFill>
        <p:spPr>
          <a:xfrm>
            <a:off x="799630" y="1202126"/>
            <a:ext cx="5448769" cy="5154223"/>
          </a:xfrm>
        </p:spPr>
      </p:pic>
      <p:sp>
        <p:nvSpPr>
          <p:cNvPr id="12" name="TextBox 11"/>
          <p:cNvSpPr txBox="1"/>
          <p:nvPr/>
        </p:nvSpPr>
        <p:spPr>
          <a:xfrm>
            <a:off x="4188312" y="1861249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120 pairs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7260" y="1786693"/>
            <a:ext cx="13910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γ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0.9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hk low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0.75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hk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aseline="-25000" dirty="0" smtClean="0">
                <a:solidFill>
                  <a:srgbClr val="FF0000"/>
                </a:solidFill>
              </a:rPr>
              <a:t>high </a:t>
            </a:r>
            <a:r>
              <a:rPr lang="en-US" dirty="0" smtClean="0">
                <a:solidFill>
                  <a:srgbClr val="FF0000"/>
                </a:solidFill>
              </a:rPr>
              <a:t>= 0.25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σ</a:t>
            </a:r>
            <a:r>
              <a:rPr lang="en-US" baseline="-25000" dirty="0">
                <a:solidFill>
                  <a:srgbClr val="FF0000"/>
                </a:solidFill>
              </a:rPr>
              <a:t>hk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aseline="-25000" dirty="0" smtClean="0">
                <a:solidFill>
                  <a:srgbClr val="FF0000"/>
                </a:solidFill>
              </a:rPr>
              <a:t>low </a:t>
            </a:r>
            <a:r>
              <a:rPr lang="en-US" dirty="0" smtClean="0">
                <a:solidFill>
                  <a:srgbClr val="FF0000"/>
                </a:solidFill>
              </a:rPr>
              <a:t>= 0.03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σ</a:t>
            </a:r>
            <a:r>
              <a:rPr lang="en-US" baseline="-25000" dirty="0">
                <a:solidFill>
                  <a:srgbClr val="FF0000"/>
                </a:solidFill>
              </a:rPr>
              <a:t>hk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aseline="-25000" dirty="0" smtClean="0">
                <a:solidFill>
                  <a:srgbClr val="FF0000"/>
                </a:solidFill>
              </a:rPr>
              <a:t>high </a:t>
            </a:r>
            <a:r>
              <a:rPr lang="en-US" dirty="0" smtClean="0">
                <a:solidFill>
                  <a:srgbClr val="FF0000"/>
                </a:solidFill>
              </a:rPr>
              <a:t>= 0.65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161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Case Study 2: </a:t>
            </a:r>
            <a:r>
              <a:rPr lang="en-US" sz="2000" dirty="0" smtClean="0">
                <a:latin typeface="Helvetica"/>
                <a:cs typeface="Helvetica"/>
              </a:rPr>
              <a:t>Model </a:t>
            </a:r>
            <a:r>
              <a:rPr lang="en-US" sz="2000" dirty="0">
                <a:latin typeface="Helvetica"/>
                <a:cs typeface="Helvetica"/>
              </a:rPr>
              <a:t>performs well using simulated data with </a:t>
            </a:r>
            <a:r>
              <a:rPr lang="en-US" sz="2000" dirty="0" smtClean="0">
                <a:latin typeface="Helvetica"/>
                <a:cs typeface="Helvetica"/>
              </a:rPr>
              <a:t> with </a:t>
            </a:r>
            <a:r>
              <a:rPr lang="en-US" sz="2000" b="1" dirty="0" smtClean="0">
                <a:latin typeface="Helvetica"/>
                <a:cs typeface="Helvetica"/>
              </a:rPr>
              <a:t>Eccentricity </a:t>
            </a:r>
            <a:r>
              <a:rPr lang="en-US" sz="2000" b="1" dirty="0">
                <a:latin typeface="Helvetica"/>
                <a:cs typeface="Helvetica"/>
              </a:rPr>
              <a:t>D</a:t>
            </a:r>
            <a:r>
              <a:rPr lang="en-US" sz="2000" b="1" dirty="0" smtClean="0">
                <a:latin typeface="Helvetica"/>
                <a:cs typeface="Helvetica"/>
              </a:rPr>
              <a:t>istribution of Increased </a:t>
            </a:r>
            <a:r>
              <a:rPr lang="en-US" sz="2000" b="1" dirty="0">
                <a:latin typeface="Helvetica"/>
                <a:cs typeface="Helvetica"/>
              </a:rPr>
              <a:t>C</a:t>
            </a:r>
            <a:r>
              <a:rPr lang="en-US" sz="2000" b="1" dirty="0" smtClean="0">
                <a:latin typeface="Helvetica"/>
                <a:cs typeface="Helvetica"/>
              </a:rPr>
              <a:t>omplexity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7260" y="2972740"/>
            <a:ext cx="1274057" cy="11100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4276851">
            <a:off x="7011131" y="4297699"/>
            <a:ext cx="381267" cy="1841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7845" y="4637853"/>
            <a:ext cx="218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Two-Component Gaussian Mixture Model for Eccentricity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36783" y="138817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Helvetica"/>
                <a:cs typeface="Helvetica"/>
              </a:rPr>
              <a:t>Frequency</a:t>
            </a:r>
            <a:endParaRPr lang="en-US" sz="10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014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Study 2:  </a:t>
            </a:r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Mass-Radius-Eccentricity Distribution </a:t>
            </a:r>
            <a:r>
              <a:rPr lang="en-US" sz="2400" dirty="0">
                <a:latin typeface="Helvetica"/>
                <a:cs typeface="Helvetica"/>
              </a:rPr>
              <a:t>of Near-Resonant Transiting Exoplanet </a:t>
            </a:r>
            <a:r>
              <a:rPr lang="en-US" sz="2400" dirty="0" smtClean="0">
                <a:latin typeface="Helvetica"/>
                <a:cs typeface="Helvetica"/>
              </a:rPr>
              <a:t>Pairs: </a:t>
            </a:r>
            <a:br>
              <a:rPr lang="en-US" sz="2400" dirty="0" smtClean="0">
                <a:latin typeface="Helvetica"/>
                <a:cs typeface="Helvetica"/>
              </a:rPr>
            </a:br>
            <a:r>
              <a:rPr lang="en-US" sz="2400" b="1" dirty="0" smtClean="0">
                <a:latin typeface="Helvetica"/>
                <a:cs typeface="Helvetica"/>
              </a:rPr>
              <a:t>Potential Biases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Inferred mass-radius is suspiciously flat/low mass compared to theoretical models.</a:t>
            </a:r>
          </a:p>
          <a:p>
            <a:r>
              <a:rPr lang="en-US" dirty="0" smtClean="0">
                <a:latin typeface="Helvetica"/>
                <a:cs typeface="Helvetica"/>
              </a:rPr>
              <a:t>TTV planet pairs near first order MMR may have different formation history than other classes of planets and thus differ in their composition and structure.  </a:t>
            </a:r>
          </a:p>
          <a:p>
            <a:r>
              <a:rPr lang="en-US" dirty="0">
                <a:latin typeface="Helvetica"/>
                <a:cs typeface="Helvetica"/>
              </a:rPr>
              <a:t>F</a:t>
            </a:r>
            <a:r>
              <a:rPr lang="en-US" dirty="0" smtClean="0">
                <a:latin typeface="Helvetica"/>
                <a:cs typeface="Helvetica"/>
              </a:rPr>
              <a:t>urther tests of model assumptions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Gaussianity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Stellar properties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M-R power law potentially not flexible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Mass scatter could depend on mass/radius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T</a:t>
            </a:r>
            <a:r>
              <a:rPr lang="en-US" dirty="0" smtClean="0">
                <a:latin typeface="Helvetica"/>
                <a:cs typeface="Helvetica"/>
              </a:rPr>
              <a:t>reating eccentricity distribution as separable from mass-radius distribution</a:t>
            </a:r>
          </a:p>
          <a:p>
            <a:pPr lvl="1"/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7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study 3: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Probe binary star formation</a:t>
            </a:r>
          </a:p>
          <a:p>
            <a:r>
              <a:rPr lang="en-US" dirty="0" smtClean="0">
                <a:latin typeface="Helvetica"/>
                <a:cs typeface="Helvetica"/>
              </a:rPr>
              <a:t>Probe efficiency of tidal circularization</a:t>
            </a:r>
          </a:p>
        </p:txBody>
      </p:sp>
    </p:spTree>
    <p:extLst>
      <p:ext uri="{BB962C8B-B14F-4D97-AF65-F5344CB8AC3E}">
        <p14:creationId xmlns:p14="http://schemas.microsoft.com/office/powerpoint/2010/main" val="11835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Input: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endParaRPr lang="en-US" sz="2800" dirty="0"/>
          </a:p>
        </p:txBody>
      </p:sp>
      <p:pic>
        <p:nvPicPr>
          <p:cNvPr id="7" name="Content Placeholder 6" descr="EB_perio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395031" y="1929459"/>
            <a:ext cx="6926047" cy="380905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9769" y="1505185"/>
            <a:ext cx="170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795 EBs</a:t>
            </a:r>
            <a:endParaRPr lang="en-US" dirty="0"/>
          </a:p>
        </p:txBody>
      </p:sp>
      <p:pic>
        <p:nvPicPr>
          <p:cNvPr id="9" name="Picture 8" descr="h_k_sigh_sigk_E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83" y="2239434"/>
            <a:ext cx="3495322" cy="349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Case study </a:t>
            </a:r>
            <a:r>
              <a:rPr lang="en-US" sz="2000" b="1" dirty="0" smtClean="0">
                <a:latin typeface="Helvetica"/>
                <a:cs typeface="Helvetica"/>
              </a:rPr>
              <a:t>3:  </a:t>
            </a:r>
            <a:r>
              <a:rPr lang="en-US" sz="2000" dirty="0">
                <a:solidFill>
                  <a:srgbClr val="0000FF"/>
                </a:solidFill>
                <a:latin typeface="Helvetica"/>
                <a:cs typeface="Helvetica"/>
              </a:rPr>
              <a:t>The </a:t>
            </a:r>
            <a:r>
              <a:rPr lang="en-US" sz="2000" dirty="0" smtClean="0">
                <a:solidFill>
                  <a:srgbClr val="0000FF"/>
                </a:solidFill>
                <a:latin typeface="Helvetica"/>
                <a:cs typeface="Helvetica"/>
              </a:rPr>
              <a:t>Period-</a:t>
            </a:r>
            <a:r>
              <a:rPr lang="en-US" sz="2000" dirty="0">
                <a:solidFill>
                  <a:srgbClr val="0000FF"/>
                </a:solidFill>
                <a:latin typeface="Helvetica"/>
                <a:cs typeface="Helvetica"/>
              </a:rPr>
              <a:t>Eccentricity Distribution </a:t>
            </a:r>
            <a:r>
              <a:rPr lang="en-US" sz="2000" dirty="0">
                <a:latin typeface="Helvetica"/>
                <a:cs typeface="Helvetica"/>
              </a:rPr>
              <a:t>of </a:t>
            </a:r>
            <a:r>
              <a:rPr lang="en-US" sz="2000" dirty="0" smtClean="0">
                <a:latin typeface="Helvetica"/>
                <a:cs typeface="Helvetica"/>
              </a:rPr>
              <a:t>Eclipsing Binaries from </a:t>
            </a:r>
            <a:r>
              <a:rPr lang="en-US" sz="2000" i="1" dirty="0" smtClean="0">
                <a:latin typeface="Helvetica"/>
                <a:cs typeface="Helvetica"/>
              </a:rPr>
              <a:t>Kepler</a:t>
            </a:r>
            <a:r>
              <a:rPr lang="en-US" sz="2000" dirty="0">
                <a:latin typeface="Helvetica"/>
                <a:cs typeface="Helvetica"/>
              </a:rPr>
              <a:t/>
            </a:r>
            <a:br>
              <a:rPr lang="en-US" sz="2000" dirty="0">
                <a:latin typeface="Helvetica"/>
                <a:cs typeface="Helvetica"/>
              </a:rPr>
            </a:br>
            <a:r>
              <a:rPr lang="en-US" sz="2000" b="1" dirty="0">
                <a:latin typeface="Helvetica"/>
                <a:cs typeface="Helvetica"/>
              </a:rPr>
              <a:t>Graphical Model of Bayesian Network:</a:t>
            </a:r>
            <a:endParaRPr lang="en-US" sz="2000" dirty="0"/>
          </a:p>
        </p:txBody>
      </p:sp>
      <p:pic>
        <p:nvPicPr>
          <p:cNvPr id="7" name="Content Placeholder 6" descr="EB_period_break_graphical_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9778" y="3254963"/>
            <a:ext cx="2022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break </a:t>
            </a:r>
            <a:r>
              <a:rPr lang="en-US" dirty="0" smtClean="0"/>
              <a:t>=&gt; period transition where the eccentricity distribution differs above and below</a:t>
            </a:r>
            <a:endParaRPr lang="en-US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004741" y="2267185"/>
            <a:ext cx="2088444" cy="856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study 3: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Content Placeholder 6" descr="all_sigmas_fractions_Nm1_Nm2_period_ecc_marg_triangle_2_p_break_EB_5param_1e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1142957" y="1232370"/>
            <a:ext cx="8898429" cy="4893793"/>
          </a:xfrm>
        </p:spPr>
      </p:pic>
      <p:sp>
        <p:nvSpPr>
          <p:cNvPr id="9" name="Rectangle 8"/>
          <p:cNvSpPr/>
          <p:nvPr/>
        </p:nvSpPr>
        <p:spPr>
          <a:xfrm>
            <a:off x="1175926" y="1214502"/>
            <a:ext cx="799630" cy="457105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96252" y="1984962"/>
            <a:ext cx="3017895" cy="380059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12445" y="1128889"/>
            <a:ext cx="4586344" cy="23800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Screen Shot 2015-10-06 at 8.24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" b="5794"/>
          <a:stretch/>
        </p:blipFill>
        <p:spPr>
          <a:xfrm>
            <a:off x="3612445" y="1214502"/>
            <a:ext cx="4586344" cy="22944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24771" y="1893717"/>
            <a:ext cx="3619970" cy="27939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24771" y="2185813"/>
            <a:ext cx="3619970" cy="9656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14147" y="3151480"/>
            <a:ext cx="508001" cy="2276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75926" y="6202461"/>
            <a:ext cx="185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Shabram, </a:t>
            </a:r>
            <a:r>
              <a:rPr lang="en-US" sz="1400" dirty="0" err="1" smtClean="0"/>
              <a:t>Prsa</a:t>
            </a:r>
            <a:r>
              <a:rPr lang="en-US" sz="1400" dirty="0" smtClean="0"/>
              <a:t>  </a:t>
            </a:r>
            <a:r>
              <a:rPr lang="en-US" sz="1400" i="1" dirty="0" smtClean="0"/>
              <a:t>in prep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5400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ll_sigmas_fractions_Nm2_period_ecc_marg_triangle_2_p_break_EB_9param_1e7_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4" r="-3418"/>
          <a:stretch/>
        </p:blipFill>
        <p:spPr>
          <a:xfrm>
            <a:off x="244593" y="274638"/>
            <a:ext cx="6124224" cy="5869326"/>
          </a:xfrm>
        </p:spPr>
      </p:pic>
      <p:sp>
        <p:nvSpPr>
          <p:cNvPr id="12" name="Rectangle 11"/>
          <p:cNvSpPr/>
          <p:nvPr/>
        </p:nvSpPr>
        <p:spPr>
          <a:xfrm>
            <a:off x="592666" y="274638"/>
            <a:ext cx="2408295" cy="58693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62666" y="169333"/>
            <a:ext cx="6999112" cy="1222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6" y="622712"/>
            <a:ext cx="6824133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study 3: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00961" y="2746962"/>
            <a:ext cx="2502372" cy="3397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14150" y="2206503"/>
            <a:ext cx="3794105" cy="236549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Screen Shot 2015-10-06 at 8.25.0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b="6680"/>
          <a:stretch/>
        </p:blipFill>
        <p:spPr>
          <a:xfrm>
            <a:off x="5014150" y="2206503"/>
            <a:ext cx="3540103" cy="23654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6370" y="2746963"/>
            <a:ext cx="2634074" cy="77140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96370" y="3529659"/>
            <a:ext cx="2634074" cy="771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2726" y="4301066"/>
            <a:ext cx="500474" cy="240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2889" y="4929481"/>
            <a:ext cx="2558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~70% </a:t>
            </a:r>
            <a:r>
              <a:rPr lang="en-US" b="1" dirty="0" smtClean="0"/>
              <a:t>below</a:t>
            </a:r>
            <a:r>
              <a:rPr lang="en-US" dirty="0" smtClean="0"/>
              <a:t> 11 days are very circularized</a:t>
            </a:r>
          </a:p>
          <a:p>
            <a:r>
              <a:rPr lang="en-US" dirty="0" smtClean="0"/>
              <a:t>~90% </a:t>
            </a:r>
            <a:r>
              <a:rPr lang="en-US" b="1" dirty="0" smtClean="0"/>
              <a:t>above</a:t>
            </a:r>
            <a:r>
              <a:rPr lang="en-US" dirty="0" smtClean="0"/>
              <a:t> 11 days exhibit a wide range of eccentricities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2887" y="6202461"/>
            <a:ext cx="185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Shabram, </a:t>
            </a:r>
            <a:r>
              <a:rPr lang="en-US" sz="1400" dirty="0" err="1" smtClean="0"/>
              <a:t>Prsa</a:t>
            </a:r>
            <a:r>
              <a:rPr lang="en-US" sz="1400" dirty="0" smtClean="0"/>
              <a:t>  </a:t>
            </a:r>
            <a:r>
              <a:rPr lang="en-US" sz="1400" i="1" dirty="0" smtClean="0"/>
              <a:t>in prep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7606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study 3: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endParaRPr lang="en-US" sz="2800" dirty="0"/>
          </a:p>
        </p:txBody>
      </p:sp>
      <p:pic>
        <p:nvPicPr>
          <p:cNvPr id="7" name="Content Placeholder 6" descr="EB_Periods_w_break_poi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02290" y="2281813"/>
            <a:ext cx="3944525" cy="7379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2290" y="2281813"/>
            <a:ext cx="425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Lathem et al. (2002) and Mayor et. al. (2001) find period transition at ~10days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9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</a:t>
            </a:r>
            <a:r>
              <a:rPr lang="en-US" sz="2800" b="1" dirty="0" smtClean="0">
                <a:latin typeface="Helvetica"/>
                <a:cs typeface="Helvetica"/>
              </a:rPr>
              <a:t>Study </a:t>
            </a:r>
            <a:r>
              <a:rPr lang="en-US" sz="2800" b="1" dirty="0">
                <a:latin typeface="Helvetica"/>
                <a:cs typeface="Helvetica"/>
              </a:rPr>
              <a:t>3: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 smtClean="0">
                <a:latin typeface="Helvetica"/>
                <a:cs typeface="Helvetica"/>
              </a:rPr>
              <a:t>Kepler</a:t>
            </a:r>
            <a:r>
              <a:rPr lang="en-US" sz="2800" dirty="0" smtClean="0">
                <a:latin typeface="Helvetica"/>
                <a:cs typeface="Helvetica"/>
              </a:rPr>
              <a:t>: </a:t>
            </a:r>
            <a:r>
              <a:rPr lang="en-US" sz="2800" b="1" dirty="0" smtClean="0">
                <a:latin typeface="Helvetica"/>
                <a:cs typeface="Helvetica"/>
              </a:rPr>
              <a:t>Potential Biases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Sample focuses on short-period EBs</a:t>
            </a:r>
          </a:p>
          <a:p>
            <a:r>
              <a:rPr lang="en-US" dirty="0" smtClean="0">
                <a:latin typeface="Helvetica"/>
                <a:cs typeface="Helvetica"/>
              </a:rPr>
              <a:t>Sample dominated by field stars from the disk (as apposed to cluster or halo stars)</a:t>
            </a:r>
          </a:p>
          <a:p>
            <a:r>
              <a:rPr lang="en-US" dirty="0" smtClean="0">
                <a:latin typeface="Helvetica"/>
                <a:cs typeface="Helvetica"/>
              </a:rPr>
              <a:t>Model doesn’t include difference in stellar properties</a:t>
            </a:r>
          </a:p>
          <a:p>
            <a:r>
              <a:rPr lang="en-US" dirty="0" smtClean="0">
                <a:latin typeface="Helvetica"/>
                <a:cs typeface="Helvetica"/>
              </a:rPr>
              <a:t>Model assumes simple dependence on period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5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You</a:t>
            </a:r>
            <a:r>
              <a:rPr lang="en-US" dirty="0" smtClean="0"/>
              <a:t>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84608" y="847730"/>
            <a:ext cx="1514461" cy="60126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12344" y="1281519"/>
            <a:ext cx="219265" cy="2038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36526" y="1882871"/>
            <a:ext cx="783162" cy="71292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99959" y="3174057"/>
            <a:ext cx="783162" cy="53036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040408" y="3427887"/>
            <a:ext cx="167481" cy="167481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46524" y="2797771"/>
            <a:ext cx="1646392" cy="124493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72289" y="3742175"/>
            <a:ext cx="167481" cy="167481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40051" y="2295782"/>
            <a:ext cx="219265" cy="2038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93128" y="4715526"/>
            <a:ext cx="570592" cy="519417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031153" y="5090284"/>
            <a:ext cx="122022" cy="122022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268856" y="4522607"/>
            <a:ext cx="1061677" cy="92443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003341" y="5325018"/>
            <a:ext cx="122022" cy="122022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01501" y="3978093"/>
            <a:ext cx="2623864" cy="187668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305482" y="5261324"/>
            <a:ext cx="159751" cy="148529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7353798" y="3242901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5383456" y="1999552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/>
          <p:cNvSpPr/>
          <p:nvPr/>
        </p:nvSpPr>
        <p:spPr>
          <a:xfrm>
            <a:off x="1740860" y="4813836"/>
            <a:ext cx="306334" cy="273733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489408" y="942094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8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Complexity vs. Size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Statistical significant vs. prediction.  Variables that are statistically significant may be bad predictors and vice versa. </a:t>
            </a:r>
          </a:p>
          <a:p>
            <a:r>
              <a:rPr lang="en-US" dirty="0" smtClean="0"/>
              <a:t>Under- and over- fitting are issues for predictions.</a:t>
            </a:r>
          </a:p>
          <a:p>
            <a:r>
              <a:rPr lang="en-US" dirty="0" smtClean="0"/>
              <a:t>Solution: Find a model that is relatively insensitive to the generative model. </a:t>
            </a:r>
          </a:p>
          <a:p>
            <a:r>
              <a:rPr lang="en-US" dirty="0" smtClean="0"/>
              <a:t>Models may converge in less iterations for larger datasets with precise measurements</a:t>
            </a:r>
          </a:p>
        </p:txBody>
      </p:sp>
    </p:spTree>
    <p:extLst>
      <p:ext uri="{BB962C8B-B14F-4D97-AF65-F5344CB8AC3E}">
        <p14:creationId xmlns:p14="http://schemas.microsoft.com/office/powerpoint/2010/main" val="3704801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bias </a:t>
            </a:r>
            <a:endParaRPr lang="en-US" dirty="0"/>
          </a:p>
        </p:txBody>
      </p:sp>
      <p:pic>
        <p:nvPicPr>
          <p:cNvPr id="7" name="Content Placeholder 6" descr="omega_referee_report_final_vers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2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Uncertainty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normally distributed?  </a:t>
            </a:r>
          </a:p>
          <a:p>
            <a:r>
              <a:rPr lang="en-US" dirty="0" smtClean="0"/>
              <a:t>Do you have the full posterior or a summary statistic? </a:t>
            </a:r>
          </a:p>
        </p:txBody>
      </p:sp>
    </p:spTree>
    <p:extLst>
      <p:ext uri="{BB962C8B-B14F-4D97-AF65-F5344CB8AC3E}">
        <p14:creationId xmlns:p14="http://schemas.microsoft.com/office/powerpoint/2010/main" val="255273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Advancements</a:t>
            </a:r>
            <a:r>
              <a:rPr lang="en-US" sz="3600" dirty="0" smtClean="0">
                <a:latin typeface="Helvetica"/>
                <a:cs typeface="Helvetica"/>
              </a:rPr>
              <a:t> in </a:t>
            </a:r>
            <a:r>
              <a:rPr lang="en-US" sz="3600" b="1" dirty="0" smtClean="0">
                <a:solidFill>
                  <a:srgbClr val="0000FF"/>
                </a:solidFill>
                <a:latin typeface="Helvetica"/>
                <a:cs typeface="Helvetica"/>
              </a:rPr>
              <a:t>Exoplanet Science</a:t>
            </a:r>
            <a:endParaRPr lang="en-US" sz="3600" b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Kepler Mission:</a:t>
            </a:r>
          </a:p>
          <a:p>
            <a:pPr lvl="2"/>
            <a:r>
              <a:rPr lang="en-US" b="1" dirty="0" smtClean="0">
                <a:latin typeface="Helvetica"/>
                <a:cs typeface="Helvetica"/>
              </a:rPr>
              <a:t>~ 5000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exoplanet candidates </a:t>
            </a:r>
            <a:r>
              <a:rPr lang="en-US" dirty="0" smtClean="0">
                <a:latin typeface="Helvetica"/>
                <a:cs typeface="Helvetica"/>
              </a:rPr>
              <a:t>discovered</a:t>
            </a:r>
          </a:p>
          <a:p>
            <a:pPr lvl="2"/>
            <a:r>
              <a:rPr lang="en-US" b="1" dirty="0" smtClean="0">
                <a:latin typeface="Helvetica"/>
                <a:cs typeface="Helvetica"/>
              </a:rPr>
              <a:t>~ 3000 </a:t>
            </a:r>
            <a:r>
              <a:rPr lang="en-US" dirty="0" smtClean="0">
                <a:latin typeface="Helvetica"/>
                <a:cs typeface="Helvetica"/>
              </a:rPr>
              <a:t>Eclipsing Binaries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6331110" y="4199160"/>
            <a:ext cx="1464160" cy="1241023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59147" y="4533041"/>
            <a:ext cx="2374274" cy="45868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6870724" y="4199160"/>
            <a:ext cx="386212" cy="497767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61469" y="4806616"/>
            <a:ext cx="387760" cy="37956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865660" y="5515657"/>
            <a:ext cx="602322" cy="6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61469" y="5509144"/>
            <a:ext cx="165611" cy="35804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493124" y="5510082"/>
            <a:ext cx="165611" cy="35804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52222" y="5509144"/>
            <a:ext cx="602322" cy="65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627080" y="5851425"/>
            <a:ext cx="866044" cy="65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39964" y="5827275"/>
            <a:ext cx="6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</a:t>
            </a:r>
            <a:r>
              <a:rPr lang="en-US" dirty="0" smtClean="0">
                <a:latin typeface="Helvetica"/>
                <a:cs typeface="Helvetica"/>
              </a:rPr>
              <a:t>ime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5023558" y="5358190"/>
            <a:ext cx="127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Brightness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1621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Converging on </a:t>
            </a:r>
            <a:r>
              <a:rPr lang="en-US" b="1" dirty="0">
                <a:solidFill>
                  <a:srgbClr val="FF0000"/>
                </a:solidFill>
                <a:latin typeface="Helvetica"/>
                <a:cs typeface="Helvetica"/>
              </a:rPr>
              <a:t>P</a:t>
            </a:r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lanet Formation </a:t>
            </a:r>
            <a:r>
              <a:rPr lang="en-US" dirty="0" smtClean="0">
                <a:latin typeface="Helvetica"/>
                <a:cs typeface="Helvetica"/>
              </a:rPr>
              <a:t>from </a:t>
            </a:r>
            <a:r>
              <a:rPr lang="en-US" i="1" dirty="0">
                <a:latin typeface="Helvetica"/>
                <a:cs typeface="Helvetica"/>
              </a:rPr>
              <a:t>M</a:t>
            </a:r>
            <a:r>
              <a:rPr lang="en-US" i="1" dirty="0" smtClean="0">
                <a:latin typeface="Helvetica"/>
                <a:cs typeface="Helvetica"/>
              </a:rPr>
              <a:t>ultiple </a:t>
            </a:r>
            <a:r>
              <a:rPr lang="en-US" i="1" dirty="0">
                <a:latin typeface="Helvetica"/>
                <a:cs typeface="Helvetica"/>
              </a:rPr>
              <a:t>P</a:t>
            </a:r>
            <a:r>
              <a:rPr lang="en-US" i="1" dirty="0" smtClean="0">
                <a:latin typeface="Helvetica"/>
                <a:cs typeface="Helvetica"/>
              </a:rPr>
              <a:t>aradigms</a:t>
            </a:r>
            <a:endParaRPr lang="en-US" i="1" dirty="0">
              <a:latin typeface="Helvetica"/>
              <a:cs typeface="Helvetic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30158" y="1944597"/>
            <a:ext cx="1514461" cy="60126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57894" y="2378386"/>
            <a:ext cx="219265" cy="2038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082076" y="2979738"/>
            <a:ext cx="783162" cy="71292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45509" y="4270924"/>
            <a:ext cx="783162" cy="53036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85958" y="4524754"/>
            <a:ext cx="167481" cy="167481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92074" y="3894638"/>
            <a:ext cx="1646392" cy="124493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17839" y="4839042"/>
            <a:ext cx="167481" cy="167481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45973" y="3482183"/>
            <a:ext cx="219265" cy="2038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561492" y="4172505"/>
            <a:ext cx="783162" cy="71292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187408" y="4594012"/>
            <a:ext cx="167481" cy="167481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293414" y="3894638"/>
            <a:ext cx="1457196" cy="126882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411837" y="4969722"/>
            <a:ext cx="167481" cy="167481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926059" y="3284274"/>
            <a:ext cx="3601364" cy="2575825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57894" y="5139271"/>
            <a:ext cx="219265" cy="203863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1" name="5-Point Star 40"/>
          <p:cNvSpPr/>
          <p:nvPr/>
        </p:nvSpPr>
        <p:spPr>
          <a:xfrm>
            <a:off x="7199348" y="4339768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5-Point Star 41"/>
          <p:cNvSpPr/>
          <p:nvPr/>
        </p:nvSpPr>
        <p:spPr>
          <a:xfrm>
            <a:off x="5229006" y="3096419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5-Point Star 42"/>
          <p:cNvSpPr/>
          <p:nvPr/>
        </p:nvSpPr>
        <p:spPr>
          <a:xfrm>
            <a:off x="1727789" y="4232902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5-Point Star 43"/>
          <p:cNvSpPr/>
          <p:nvPr/>
        </p:nvSpPr>
        <p:spPr>
          <a:xfrm>
            <a:off x="3334958" y="2038961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12516" y="1693332"/>
            <a:ext cx="295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Detection of “hot-Jupiters” </a:t>
            </a:r>
            <a:r>
              <a:rPr lang="en-US" dirty="0" smtClean="0">
                <a:latin typeface="Helvetica"/>
                <a:cs typeface="Helvetica"/>
              </a:rPr>
              <a:t>demanded 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generalizing 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planet formation </a:t>
            </a:r>
            <a:r>
              <a:rPr lang="en-US" dirty="0">
                <a:latin typeface="Helvetica"/>
                <a:cs typeface="Helvetica"/>
              </a:rPr>
              <a:t>theories. </a:t>
            </a:r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77159" y="5121435"/>
            <a:ext cx="2793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“Sub-Neptunes” are dominant result 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of planet formation. </a:t>
            </a:r>
            <a:r>
              <a:rPr lang="en-US" dirty="0">
                <a:latin typeface="Helvetica"/>
                <a:cs typeface="Helvetica"/>
              </a:rPr>
              <a:t>Theories must be expanded further.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3413" y="1668701"/>
            <a:ext cx="277615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Connecting Short-period Tightly-packed Inner Planetary Systems (STIPS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) formation to gas-giant planet 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2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 can we learn from 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population</a:t>
            </a:r>
            <a:r>
              <a:rPr lang="en-US" dirty="0" smtClean="0">
                <a:latin typeface="Helvetica"/>
                <a:cs typeface="Helvetica"/>
              </a:rPr>
              <a:t> studies of </a:t>
            </a:r>
            <a:r>
              <a:rPr lang="en-US" dirty="0" err="1" smtClean="0">
                <a:latin typeface="Helvetica"/>
                <a:cs typeface="Helvetica"/>
              </a:rPr>
              <a:t>exoplanets</a:t>
            </a:r>
            <a:r>
              <a:rPr lang="en-US" dirty="0" smtClean="0">
                <a:latin typeface="Helvetica"/>
                <a:cs typeface="Helvetica"/>
              </a:rPr>
              <a:t>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426"/>
            <a:ext cx="8229600" cy="4596599"/>
          </a:xfrm>
        </p:spPr>
        <p:txBody>
          <a:bodyPr>
            <a:normAutofit fontScale="55000" lnSpcReduction="20000"/>
          </a:bodyPr>
          <a:lstStyle/>
          <a:p>
            <a:r>
              <a:rPr lang="en-US" sz="3500" b="1" dirty="0">
                <a:latin typeface="Helvetica"/>
                <a:cs typeface="Helvetica"/>
              </a:rPr>
              <a:t>M</a:t>
            </a:r>
            <a:r>
              <a:rPr lang="en-US" sz="3500" b="1" dirty="0" smtClean="0">
                <a:latin typeface="Helvetica"/>
                <a:cs typeface="Helvetica"/>
              </a:rPr>
              <a:t>ore </a:t>
            </a:r>
            <a:r>
              <a:rPr lang="en-US" sz="3500" b="1" dirty="0">
                <a:latin typeface="Helvetica"/>
                <a:cs typeface="Helvetica"/>
              </a:rPr>
              <a:t>than one population</a:t>
            </a:r>
            <a:r>
              <a:rPr lang="en-US" sz="3500" dirty="0">
                <a:latin typeface="Helvetica"/>
                <a:cs typeface="Helvetica"/>
              </a:rPr>
              <a:t> in </a:t>
            </a:r>
            <a:r>
              <a:rPr lang="en-US" sz="3500" dirty="0" smtClean="0">
                <a:latin typeface="Helvetica"/>
                <a:cs typeface="Helvetica"/>
              </a:rPr>
              <a:t>the </a:t>
            </a:r>
            <a:r>
              <a:rPr lang="en-US" sz="3500" dirty="0" smtClean="0">
                <a:solidFill>
                  <a:srgbClr val="0000FF"/>
                </a:solidFill>
                <a:latin typeface="Helvetica"/>
                <a:cs typeface="Helvetica"/>
              </a:rPr>
              <a:t>eccentricity distribution</a:t>
            </a:r>
            <a:r>
              <a:rPr lang="en-US" sz="3500" dirty="0">
                <a:latin typeface="Helvetica"/>
                <a:cs typeface="Helvetica"/>
              </a:rPr>
              <a:t> w</a:t>
            </a:r>
            <a:r>
              <a:rPr lang="en-US" sz="3500" dirty="0" smtClean="0">
                <a:latin typeface="Helvetica"/>
                <a:cs typeface="Helvetica"/>
              </a:rPr>
              <a:t>ould support more than one mode of planet formation, e.g.,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planet-planet scattering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tidal circularization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smooth disk migration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Resonant repulsion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Planet-planetesimal disk interactions (</a:t>
            </a:r>
            <a:r>
              <a:rPr lang="en-US" sz="3400" dirty="0" err="1" smtClean="0">
                <a:latin typeface="Helvetica"/>
                <a:cs typeface="Helvetica"/>
              </a:rPr>
              <a:t>Chatterjee</a:t>
            </a:r>
            <a:r>
              <a:rPr lang="en-US" sz="3400" dirty="0" smtClean="0">
                <a:latin typeface="Helvetica"/>
                <a:cs typeface="Helvetica"/>
              </a:rPr>
              <a:t> &amp; Ford 2014)</a:t>
            </a:r>
          </a:p>
          <a:p>
            <a:pPr marL="342900" lvl="2" indent="-342900"/>
            <a:r>
              <a:rPr lang="en-US" sz="3500" b="1" dirty="0" smtClean="0">
                <a:latin typeface="Helvetica"/>
                <a:cs typeface="Helvetica"/>
              </a:rPr>
              <a:t>Correlations</a:t>
            </a:r>
            <a:r>
              <a:rPr lang="en-US" sz="3500" dirty="0" smtClean="0">
                <a:latin typeface="Helvetica"/>
                <a:cs typeface="Helvetica"/>
              </a:rPr>
              <a:t> of </a:t>
            </a:r>
            <a:r>
              <a:rPr lang="en-US" sz="3500" dirty="0" smtClean="0">
                <a:solidFill>
                  <a:srgbClr val="0000FF"/>
                </a:solidFill>
                <a:latin typeface="Helvetica"/>
                <a:cs typeface="Helvetica"/>
              </a:rPr>
              <a:t>eccentricity</a:t>
            </a:r>
            <a:r>
              <a:rPr lang="en-US" sz="3500" dirty="0" smtClean="0">
                <a:latin typeface="Helvetica"/>
                <a:cs typeface="Helvetica"/>
              </a:rPr>
              <a:t> may </a:t>
            </a:r>
            <a:r>
              <a:rPr lang="en-US" sz="3500" dirty="0">
                <a:latin typeface="Helvetica"/>
                <a:cs typeface="Helvetica"/>
              </a:rPr>
              <a:t>expose a “tunable” generalized planet formation </a:t>
            </a:r>
            <a:r>
              <a:rPr lang="en-US" sz="3500" dirty="0" smtClean="0">
                <a:latin typeface="Helvetica"/>
                <a:cs typeface="Helvetica"/>
              </a:rPr>
              <a:t>theory, e.g., 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host star metallicity</a:t>
            </a:r>
          </a:p>
          <a:p>
            <a:pPr lvl="1"/>
            <a:r>
              <a:rPr lang="en-US" sz="3400" dirty="0">
                <a:latin typeface="Helvetica"/>
                <a:cs typeface="Helvetica"/>
              </a:rPr>
              <a:t>host star effective </a:t>
            </a:r>
            <a:r>
              <a:rPr lang="en-US" sz="3400" dirty="0" smtClean="0">
                <a:latin typeface="Helvetica"/>
                <a:cs typeface="Helvetica"/>
              </a:rPr>
              <a:t>temperature</a:t>
            </a:r>
            <a:endParaRPr lang="en-US" sz="3400" dirty="0">
              <a:latin typeface="Helvetica"/>
              <a:cs typeface="Helvetica"/>
            </a:endParaRP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planet radius</a:t>
            </a:r>
            <a:endParaRPr lang="en-US" sz="3400" dirty="0">
              <a:latin typeface="Helvetica"/>
              <a:cs typeface="Helvetica"/>
            </a:endParaRP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orbital period</a:t>
            </a:r>
            <a:endParaRPr lang="en-US" sz="3400" dirty="0">
              <a:latin typeface="Helvetica"/>
              <a:cs typeface="Helvetica"/>
            </a:endParaRPr>
          </a:p>
          <a:p>
            <a:pPr marL="114300" indent="0">
              <a:buNone/>
            </a:pPr>
            <a:r>
              <a:rPr lang="en-US" sz="3400" dirty="0">
                <a:latin typeface="Helvetica"/>
                <a:cs typeface="Helvetica"/>
              </a:rPr>
              <a:t>	</a:t>
            </a:r>
            <a:endParaRPr lang="en-US" sz="3400" dirty="0" smtClean="0">
              <a:latin typeface="Helvetica"/>
              <a:cs typeface="Helvetica"/>
            </a:endParaRPr>
          </a:p>
          <a:p>
            <a:pPr marL="114300" indent="0" algn="r">
              <a:buNone/>
            </a:pPr>
            <a:r>
              <a:rPr lang="en-US" sz="3400" dirty="0">
                <a:latin typeface="Helvetica"/>
                <a:cs typeface="Helvetica"/>
              </a:rPr>
              <a:t>	</a:t>
            </a:r>
            <a:r>
              <a:rPr lang="en-US" sz="3400" dirty="0" smtClean="0">
                <a:latin typeface="Helvetica"/>
                <a:cs typeface="Helvetica"/>
              </a:rPr>
              <a:t>						</a:t>
            </a:r>
            <a:r>
              <a:rPr lang="en-US" sz="2200" dirty="0" smtClean="0">
                <a:latin typeface="Helvetica"/>
                <a:cs typeface="Helvetica"/>
              </a:rPr>
              <a:t>(</a:t>
            </a:r>
            <a:r>
              <a:rPr lang="en-US" sz="2200" dirty="0">
                <a:latin typeface="Helvetica"/>
                <a:cs typeface="Helvetica"/>
              </a:rPr>
              <a:t>Shabram et al. 2015, accepted to ApJ)</a:t>
            </a:r>
            <a:endParaRPr lang="en-US" sz="2200" dirty="0" smtClean="0">
              <a:latin typeface="Helvetica"/>
              <a:cs typeface="Helvetica"/>
            </a:endParaRPr>
          </a:p>
          <a:p>
            <a:pPr marL="457200" lvl="1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6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 can we learn from 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population</a:t>
            </a:r>
            <a:r>
              <a:rPr lang="en-US" dirty="0" smtClean="0">
                <a:latin typeface="Helvetica"/>
                <a:cs typeface="Helvetica"/>
              </a:rPr>
              <a:t> studies?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691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r>
              <a:rPr lang="en-US" sz="4000" dirty="0">
                <a:latin typeface="Helvetica"/>
                <a:cs typeface="Helvetica"/>
              </a:rPr>
              <a:t>The </a:t>
            </a:r>
            <a:r>
              <a:rPr lang="en-US" sz="4000" dirty="0">
                <a:solidFill>
                  <a:srgbClr val="0000FF"/>
                </a:solidFill>
                <a:latin typeface="Helvetica"/>
                <a:cs typeface="Helvetica"/>
              </a:rPr>
              <a:t>mass-radius </a:t>
            </a:r>
            <a:r>
              <a:rPr lang="en-US" sz="4000" dirty="0" smtClean="0">
                <a:solidFill>
                  <a:srgbClr val="0000FF"/>
                </a:solidFill>
                <a:latin typeface="Helvetica"/>
                <a:cs typeface="Helvetica"/>
              </a:rPr>
              <a:t>relation </a:t>
            </a:r>
            <a:r>
              <a:rPr lang="en-US" sz="3700" dirty="0" smtClean="0">
                <a:latin typeface="Helvetica"/>
                <a:cs typeface="Helvetica"/>
              </a:rPr>
              <a:t>probes whether </a:t>
            </a:r>
            <a:r>
              <a:rPr lang="en-US" sz="3700" dirty="0">
                <a:latin typeface="Helvetica"/>
                <a:cs typeface="Helvetica"/>
              </a:rPr>
              <a:t>planets: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900" dirty="0">
                <a:latin typeface="Helvetica"/>
                <a:cs typeface="Helvetica"/>
              </a:rPr>
              <a:t>formed </a:t>
            </a:r>
            <a:r>
              <a:rPr lang="en-US" sz="2900" b="1" dirty="0">
                <a:solidFill>
                  <a:srgbClr val="000000"/>
                </a:solidFill>
                <a:latin typeface="Helvetica"/>
                <a:cs typeface="Helvetica"/>
              </a:rPr>
              <a:t>in </a:t>
            </a:r>
            <a:r>
              <a:rPr lang="en-US" sz="2900" b="1" dirty="0" smtClean="0">
                <a:solidFill>
                  <a:srgbClr val="000000"/>
                </a:solidFill>
                <a:latin typeface="Helvetica"/>
                <a:cs typeface="Helvetica"/>
              </a:rPr>
              <a:t>situ </a:t>
            </a:r>
            <a:r>
              <a:rPr lang="en-US" sz="2900" dirty="0" smtClean="0">
                <a:solidFill>
                  <a:srgbClr val="000000"/>
                </a:solidFill>
                <a:latin typeface="Helvetica"/>
                <a:cs typeface="Helvetica"/>
              </a:rPr>
              <a:t>and may be</a:t>
            </a:r>
            <a:r>
              <a:rPr lang="en-US" sz="2900" b="1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900" dirty="0">
                <a:latin typeface="Helvetica"/>
                <a:cs typeface="Helvetica"/>
              </a:rPr>
              <a:t>is composed mostly of iron and silicates with a hydrogen-helium abundant atmosphere.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900" dirty="0" smtClean="0">
                <a:latin typeface="Helvetica"/>
                <a:cs typeface="Helvetica"/>
              </a:rPr>
              <a:t>formed </a:t>
            </a:r>
            <a:r>
              <a:rPr lang="en-US" sz="2900" b="1" dirty="0">
                <a:latin typeface="Helvetica"/>
                <a:cs typeface="Helvetica"/>
              </a:rPr>
              <a:t>beyond the snow line </a:t>
            </a:r>
            <a:r>
              <a:rPr lang="en-US" sz="2900" dirty="0">
                <a:latin typeface="Helvetica"/>
                <a:cs typeface="Helvetica"/>
              </a:rPr>
              <a:t>and migrated closer to host </a:t>
            </a:r>
            <a:r>
              <a:rPr lang="en-US" sz="2900" dirty="0" smtClean="0">
                <a:latin typeface="Helvetica"/>
                <a:cs typeface="Helvetica"/>
              </a:rPr>
              <a:t>star.</a:t>
            </a:r>
            <a:endParaRPr lang="en-US" sz="2900" dirty="0">
              <a:latin typeface="Helvetica"/>
              <a:cs typeface="Helvetica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900" dirty="0">
                <a:latin typeface="Helvetica"/>
                <a:cs typeface="Helvetica"/>
              </a:rPr>
              <a:t>has undergone episodes of </a:t>
            </a:r>
            <a:r>
              <a:rPr lang="en-US" sz="2900" b="1" dirty="0">
                <a:latin typeface="Helvetica"/>
                <a:cs typeface="Helvetica"/>
              </a:rPr>
              <a:t>mass gain</a:t>
            </a:r>
            <a:r>
              <a:rPr lang="en-US" sz="2900" dirty="0">
                <a:latin typeface="Helvetica"/>
                <a:cs typeface="Helvetica"/>
              </a:rPr>
              <a:t> and/or </a:t>
            </a:r>
            <a:r>
              <a:rPr lang="en-US" sz="2900" b="1" dirty="0">
                <a:latin typeface="Helvetica"/>
                <a:cs typeface="Helvetica"/>
              </a:rPr>
              <a:t>mass loss</a:t>
            </a:r>
            <a:r>
              <a:rPr lang="en-US" sz="2900" dirty="0"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4200" dirty="0" smtClean="0">
              <a:latin typeface="Helvetica"/>
              <a:cs typeface="Helvetica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3300" dirty="0" smtClean="0">
                <a:latin typeface="Helvetica"/>
                <a:cs typeface="Helvetica"/>
              </a:rPr>
              <a:t>Complicated since </a:t>
            </a:r>
            <a:r>
              <a:rPr lang="en-US" sz="3300" b="1" dirty="0">
                <a:latin typeface="Helvetica"/>
                <a:cs typeface="Helvetica"/>
              </a:rPr>
              <a:t>m</a:t>
            </a:r>
            <a:r>
              <a:rPr lang="en-US" sz="3300" b="1" dirty="0" smtClean="0">
                <a:latin typeface="Helvetica"/>
                <a:cs typeface="Helvetica"/>
              </a:rPr>
              <a:t>ultiple </a:t>
            </a:r>
            <a:r>
              <a:rPr lang="en-US" sz="3300" b="1" dirty="0">
                <a:latin typeface="Helvetica"/>
                <a:cs typeface="Helvetica"/>
              </a:rPr>
              <a:t>compositional regimes </a:t>
            </a:r>
            <a:r>
              <a:rPr lang="en-US" sz="3300" dirty="0" smtClean="0">
                <a:latin typeface="Helvetica"/>
                <a:cs typeface="Helvetica"/>
              </a:rPr>
              <a:t>can be consistent with a given mass </a:t>
            </a:r>
            <a:r>
              <a:rPr lang="en-US" sz="3300" dirty="0">
                <a:latin typeface="Helvetica"/>
                <a:cs typeface="Helvetica"/>
              </a:rPr>
              <a:t>and radius of an exoplanet. </a:t>
            </a:r>
            <a:endParaRPr lang="en-US" sz="4000" dirty="0" smtClean="0">
              <a:latin typeface="Helvetica"/>
              <a:cs typeface="Helvetica"/>
            </a:endParaRPr>
          </a:p>
          <a:p>
            <a:pPr marL="914400" lvl="2" indent="0">
              <a:buNone/>
            </a:pPr>
            <a:endParaRPr lang="en-US" sz="2900" dirty="0" smtClean="0">
              <a:latin typeface="Helvetica"/>
              <a:cs typeface="Helvetica"/>
            </a:endParaRPr>
          </a:p>
          <a:p>
            <a:pPr marL="114300" indent="0" algn="r">
              <a:buNone/>
            </a:pPr>
            <a:endParaRPr lang="en-US" sz="1700" dirty="0" smtClean="0">
              <a:latin typeface="Helvetica"/>
              <a:cs typeface="Helvetica"/>
            </a:endParaRPr>
          </a:p>
          <a:p>
            <a:pPr marL="114300" indent="0" algn="r">
              <a:buNone/>
            </a:pPr>
            <a:endParaRPr lang="en-US" sz="1700" dirty="0">
              <a:latin typeface="Helvetica"/>
              <a:cs typeface="Helvetica"/>
            </a:endParaRPr>
          </a:p>
          <a:p>
            <a:pPr marL="114300" indent="0" algn="r">
              <a:buNone/>
            </a:pPr>
            <a:endParaRPr lang="en-US" sz="1700" dirty="0" smtClean="0">
              <a:latin typeface="Helvetica"/>
              <a:cs typeface="Helvetica"/>
            </a:endParaRPr>
          </a:p>
          <a:p>
            <a:pPr marL="114300" indent="0" algn="r">
              <a:buNone/>
            </a:pPr>
            <a:endParaRPr lang="en-US" sz="1700" dirty="0">
              <a:latin typeface="Helvetica"/>
              <a:cs typeface="Helvetica"/>
            </a:endParaRPr>
          </a:p>
          <a:p>
            <a:pPr marL="114300" indent="0" algn="r">
              <a:buNone/>
            </a:pPr>
            <a:r>
              <a:rPr lang="en-US" sz="1700" dirty="0" smtClean="0">
                <a:latin typeface="Helvetica"/>
                <a:cs typeface="Helvetica"/>
              </a:rPr>
              <a:t>(</a:t>
            </a:r>
            <a:r>
              <a:rPr lang="en-US" sz="1700" dirty="0">
                <a:latin typeface="Helvetica"/>
                <a:cs typeface="Helvetica"/>
              </a:rPr>
              <a:t>Rogers &amp; Seager, 2010; Valencia et al., 2013; Lopez &amp; Fortney, 2014</a:t>
            </a:r>
            <a:r>
              <a:rPr lang="en-US" sz="1700" dirty="0" smtClean="0">
                <a:latin typeface="Helvetica"/>
                <a:cs typeface="Helvetica"/>
              </a:rPr>
              <a:t>)</a:t>
            </a:r>
            <a:endParaRPr lang="en-US" sz="1700" dirty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7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13285</TotalTime>
  <Words>2279</Words>
  <Application>Microsoft Macintosh PowerPoint</Application>
  <PresentationFormat>On-screen Show (4:3)</PresentationFormat>
  <Paragraphs>357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Practical Hierarchical Bayesian Modeling </vt:lpstr>
      <vt:lpstr>What is your Science Question? Things to Keep in mind</vt:lpstr>
      <vt:lpstr>One- Two and Three- component Gaussian Mixture Model</vt:lpstr>
      <vt:lpstr>Model Complexity vs. Size of Dataset</vt:lpstr>
      <vt:lpstr>Measurement Uncertainty </vt:lpstr>
      <vt:lpstr>Advancements in Exoplanet Science</vt:lpstr>
      <vt:lpstr>Converging on Planet Formation from Multiple Paradigms</vt:lpstr>
      <vt:lpstr>What can we learn from  population studies of exoplanets?</vt:lpstr>
      <vt:lpstr>What can we learn from  population studies?</vt:lpstr>
      <vt:lpstr>Limitations of Studying the Kepler Exoplanet Population</vt:lpstr>
      <vt:lpstr>Challenges for Robust  population Inference  </vt:lpstr>
      <vt:lpstr>Hierarchical Bayesian Modeling Addresses these Challenges</vt:lpstr>
      <vt:lpstr>Case Study 1:  The Eccentricity Distribution of Short-Period Kepler Planet-Candidates and Eclipsing Binaries</vt:lpstr>
      <vt:lpstr>Case Study 1:  The Eccentricity Distribution of Short-Period Kepler-Planet-Candidates and Eclipsing Binaries</vt:lpstr>
      <vt:lpstr>Input: Projected Eccentricity Measurements of Short-Period Kepler-Planet-Candidates</vt:lpstr>
      <vt:lpstr>Input: Projected Eccentricity Measurements of Eclipsing Binaries from Kepler</vt:lpstr>
      <vt:lpstr>Case Study:  The Eccentricity Distribution of Short-Period Kepler-Planet-Candidates and Eclipsing Binaries: Graphical Model</vt:lpstr>
      <vt:lpstr>Case Study 1: Short-Period Kepler-Planet-Candidates show evidence of at least two populations in the eccentricity distribution:</vt:lpstr>
      <vt:lpstr>Case Study 1: Eclipsing Binaries from Kepler show evidence of at least two populations in the eccentricity distribution:</vt:lpstr>
      <vt:lpstr>Case Study 1: Short-Period Kepler-Planet-Candidates: Potential correlation of eccentricity with stellar metallicity and planet radius</vt:lpstr>
      <vt:lpstr>Case Study 1: Short-Period Kepler-Planet-Candidates: Potential correlation of eccentricity with stellar metallicity and planet radius</vt:lpstr>
      <vt:lpstr>Case Study:  The Eccentricity Distribution of Short-Period Kepler-Planet-Candidates and Eclipsing Binaries: Potential Biases</vt:lpstr>
      <vt:lpstr>Case Study 2:  The Mass-Radius-Eccentricity Distribution of Near-Resonant Transiting Exoplanet Pairs </vt:lpstr>
      <vt:lpstr>PowerPoint Presentation</vt:lpstr>
      <vt:lpstr>PowerPoint Presentation</vt:lpstr>
      <vt:lpstr>Case Study 2:  The Mass-Radius-Eccentricity Distribution of Near-Resonant Transiting Exoplanet Pairs  Graphical Model of Bayesian Network:</vt:lpstr>
      <vt:lpstr>Case Study 2: Model performs well using simulated data with artificially small measurement uncertainties.</vt:lpstr>
      <vt:lpstr>Case Study 2: Model performs well using simulated data with real Kepler Measurement Uncertainties.</vt:lpstr>
      <vt:lpstr>Case Study 2: Model performs well using simulated data with one-component eccentricity distribution.</vt:lpstr>
      <vt:lpstr>Case Study 2: Model performs well using simulated data with  with Eccentricity Distribution of Increased Complexity</vt:lpstr>
      <vt:lpstr>Case Study 2:  The Mass-Radius-Eccentricity Distribution of Near-Resonant Transiting Exoplanet Pairs:  Potential Biases</vt:lpstr>
      <vt:lpstr>Case study 3:  The Period-Eccentricity Distribution of Eclipsing Binaries from Kepler </vt:lpstr>
      <vt:lpstr>Input:  The Period-Eccentricity Distribution of Eclipsing Binaries from Kepler </vt:lpstr>
      <vt:lpstr>Case study 3:  The Period-Eccentricity Distribution of Eclipsing Binaries from Kepler Graphical Model of Bayesian Network:</vt:lpstr>
      <vt:lpstr>Case study 3:  The Period-Eccentricity Distribution of Eclipsing Binaries from Kepler </vt:lpstr>
      <vt:lpstr>Case study 3:  The Period-Eccentricity Distribution of Eclipsing Binaries from Kepler </vt:lpstr>
      <vt:lpstr>Case study 3:  The Period-Eccentricity Distribution of Eclipsing Binaries from Kepler </vt:lpstr>
      <vt:lpstr>Case Study 3:  The Period-Eccentricity Distribution of Eclipsing Binaries from Kepler: Potential Biases</vt:lpstr>
      <vt:lpstr>Thank You! </vt:lpstr>
      <vt:lpstr>Detection bias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 1</dc:creator>
  <cp:lastModifiedBy>Megan Shabram</cp:lastModifiedBy>
  <cp:revision>294</cp:revision>
  <cp:lastPrinted>2015-10-07T17:33:51Z</cp:lastPrinted>
  <dcterms:created xsi:type="dcterms:W3CDTF">2015-09-15T04:13:47Z</dcterms:created>
  <dcterms:modified xsi:type="dcterms:W3CDTF">2017-10-06T23:45:14Z</dcterms:modified>
</cp:coreProperties>
</file>