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7" r:id="rId12"/>
    <p:sldId id="268" r:id="rId13"/>
    <p:sldId id="270" r:id="rId14"/>
    <p:sldId id="271" r:id="rId15"/>
    <p:sldId id="272" r:id="rId16"/>
    <p:sldId id="265"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AB27-9CD3-49B9-816E-0F7C22E555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C955BA-DDE4-49B8-8286-9DD8B424A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571E9D-78B0-46A2-9C52-3E3899945727}"/>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5" name="Footer Placeholder 4">
            <a:extLst>
              <a:ext uri="{FF2B5EF4-FFF2-40B4-BE49-F238E27FC236}">
                <a16:creationId xmlns:a16="http://schemas.microsoft.com/office/drawing/2014/main" id="{D3F689C8-7E31-4DAE-BE3E-1E9ECC455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66DEF-86C3-4ABC-9291-9326D0353BBD}"/>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383748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37F6-5159-4859-8E96-CEEB6C8FC0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240FA7-B500-41DD-82B4-F6FAC2631E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28241-398C-4CE7-8C2E-4FABDF81B207}"/>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5" name="Footer Placeholder 4">
            <a:extLst>
              <a:ext uri="{FF2B5EF4-FFF2-40B4-BE49-F238E27FC236}">
                <a16:creationId xmlns:a16="http://schemas.microsoft.com/office/drawing/2014/main" id="{23602442-EA88-4390-910A-21BA5B0E7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FD940-B01A-4DF9-9406-7788E016A40B}"/>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299915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E9777-19D5-4B14-B834-B10B8A6AA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4D1E0-7FAA-4FAE-BCCA-82C48E5755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981D8-0B8E-4904-ABC3-4512D935ABC0}"/>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5" name="Footer Placeholder 4">
            <a:extLst>
              <a:ext uri="{FF2B5EF4-FFF2-40B4-BE49-F238E27FC236}">
                <a16:creationId xmlns:a16="http://schemas.microsoft.com/office/drawing/2014/main" id="{8BB08C23-D32E-4ED6-8EAF-EA0A5496D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1EC9B-F1AC-46A9-A075-CCC15DE48CC1}"/>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191490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0E06-A97C-48B9-B207-34CFA02F4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3005E-DC95-431C-9048-E0985DFA73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7F2FA-4A5E-4FA8-9CDD-A9EB6D15D820}"/>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5" name="Footer Placeholder 4">
            <a:extLst>
              <a:ext uri="{FF2B5EF4-FFF2-40B4-BE49-F238E27FC236}">
                <a16:creationId xmlns:a16="http://schemas.microsoft.com/office/drawing/2014/main" id="{3780BFBB-02A4-4C3C-A50C-CC76BDE81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A6032-9F38-477D-8549-12509795C8DD}"/>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325512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8A08-2789-4456-8C22-A0DFB71C3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17B616-3C1B-4B0B-8582-906AB54A2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EE6FD-1E45-4568-AE16-9679503E6497}"/>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5" name="Footer Placeholder 4">
            <a:extLst>
              <a:ext uri="{FF2B5EF4-FFF2-40B4-BE49-F238E27FC236}">
                <a16:creationId xmlns:a16="http://schemas.microsoft.com/office/drawing/2014/main" id="{33565037-3E87-43F3-8B32-FA85BFD13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0A758-D425-49A6-8388-353933CD9D23}"/>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133921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B64F-1038-4EBE-A136-EF8D3ED95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EF724-5946-4600-962E-F40E34D39B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8DD010-0651-420F-97DF-705392FBA1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37EA38-07EA-407E-890D-4A7EF5DFFC21}"/>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6" name="Footer Placeholder 5">
            <a:extLst>
              <a:ext uri="{FF2B5EF4-FFF2-40B4-BE49-F238E27FC236}">
                <a16:creationId xmlns:a16="http://schemas.microsoft.com/office/drawing/2014/main" id="{AA96378C-0E86-4196-AD99-77EDE3EE8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6CB12-FCE0-4562-BEA1-761F8785D9B9}"/>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41575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C084-1E86-41B9-8CB5-BC0DCA250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161B16-A8EE-4130-9A53-08418ABDA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99914B-EE03-466C-A2B2-E91348EC4F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BB8D64-5BAB-4CEE-B936-5D18BEC7C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2AAAD9-2D7B-49F1-96A2-648B5F95C5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1BACBF-EE07-41FE-A2AD-E05AA3F570D4}"/>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8" name="Footer Placeholder 7">
            <a:extLst>
              <a:ext uri="{FF2B5EF4-FFF2-40B4-BE49-F238E27FC236}">
                <a16:creationId xmlns:a16="http://schemas.microsoft.com/office/drawing/2014/main" id="{3FB51089-C7EB-4F87-8730-BA0FF29BFC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897A2D-4B9F-402B-97D7-9785F0FEF8C7}"/>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252975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8915-F760-4BC2-A5E5-377275122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8DD45-DAB0-4C14-BAA1-F3E121D2C510}"/>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4" name="Footer Placeholder 3">
            <a:extLst>
              <a:ext uri="{FF2B5EF4-FFF2-40B4-BE49-F238E27FC236}">
                <a16:creationId xmlns:a16="http://schemas.microsoft.com/office/drawing/2014/main" id="{EC63BED9-E602-4FA5-BC2B-B604669D7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DAA5B5-F444-43BE-8E5B-E5CBFF0AB077}"/>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64249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2BD7F-A396-45AC-8DD5-CEAA401F4D8C}"/>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3" name="Footer Placeholder 2">
            <a:extLst>
              <a:ext uri="{FF2B5EF4-FFF2-40B4-BE49-F238E27FC236}">
                <a16:creationId xmlns:a16="http://schemas.microsoft.com/office/drawing/2014/main" id="{2F2A14AF-EC66-4DF4-BE88-7616447717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15EE04-3114-48D4-B102-67B8671CBAA2}"/>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54316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4A12-0D49-430A-844B-33E45DACF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62C36-DC2C-4295-9268-6820061A9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1B4A16-1E58-478A-8EA0-AD317C964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EAFCDE-FE7E-43BE-BF26-AE325F8A5F30}"/>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6" name="Footer Placeholder 5">
            <a:extLst>
              <a:ext uri="{FF2B5EF4-FFF2-40B4-BE49-F238E27FC236}">
                <a16:creationId xmlns:a16="http://schemas.microsoft.com/office/drawing/2014/main" id="{5B12BCF5-291B-4525-BB21-DE0ECCD55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F3650-384E-42BD-8A17-9D16CE3B051B}"/>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230718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9E7F-991F-411E-ABA3-FE91C9DBB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09F853-8E4B-4B6D-B02F-EAF6FBDCF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5085BE-9E4B-426F-9085-7C56796B7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991626-C8A2-49CB-BFDE-416A46B4007F}"/>
              </a:ext>
            </a:extLst>
          </p:cNvPr>
          <p:cNvSpPr>
            <a:spLocks noGrp="1"/>
          </p:cNvSpPr>
          <p:nvPr>
            <p:ph type="dt" sz="half" idx="10"/>
          </p:nvPr>
        </p:nvSpPr>
        <p:spPr/>
        <p:txBody>
          <a:bodyPr/>
          <a:lstStyle/>
          <a:p>
            <a:fld id="{39777845-BCC6-411C-9F46-07F190EDB22A}" type="datetimeFigureOut">
              <a:rPr lang="en-US" smtClean="0"/>
              <a:t>12/19/2018</a:t>
            </a:fld>
            <a:endParaRPr lang="en-US"/>
          </a:p>
        </p:txBody>
      </p:sp>
      <p:sp>
        <p:nvSpPr>
          <p:cNvPr id="6" name="Footer Placeholder 5">
            <a:extLst>
              <a:ext uri="{FF2B5EF4-FFF2-40B4-BE49-F238E27FC236}">
                <a16:creationId xmlns:a16="http://schemas.microsoft.com/office/drawing/2014/main" id="{EE44FBAC-5852-4EDA-93EF-AA34B368B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3DE4E5-4482-4FC9-AB8E-B33F5EB4F2F2}"/>
              </a:ext>
            </a:extLst>
          </p:cNvPr>
          <p:cNvSpPr>
            <a:spLocks noGrp="1"/>
          </p:cNvSpPr>
          <p:nvPr>
            <p:ph type="sldNum" sz="quarter" idx="12"/>
          </p:nvPr>
        </p:nvSpPr>
        <p:spPr/>
        <p:txBody>
          <a:bodyPr/>
          <a:lstStyle/>
          <a:p>
            <a:fld id="{AC3E9710-D7D8-42D1-BE94-D85BBF9B635F}" type="slidenum">
              <a:rPr lang="en-US" smtClean="0"/>
              <a:t>‹#›</a:t>
            </a:fld>
            <a:endParaRPr lang="en-US"/>
          </a:p>
        </p:txBody>
      </p:sp>
    </p:spTree>
    <p:extLst>
      <p:ext uri="{BB962C8B-B14F-4D97-AF65-F5344CB8AC3E}">
        <p14:creationId xmlns:p14="http://schemas.microsoft.com/office/powerpoint/2010/main" val="172874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A1CCB-E7B9-4F10-A3A9-FB5555CD6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CA0C67-4905-4243-BB80-3E259717F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D010C-FC30-40DF-A924-C80C70AC6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77845-BCC6-411C-9F46-07F190EDB22A}" type="datetimeFigureOut">
              <a:rPr lang="en-US" smtClean="0"/>
              <a:t>12/19/2018</a:t>
            </a:fld>
            <a:endParaRPr lang="en-US"/>
          </a:p>
        </p:txBody>
      </p:sp>
      <p:sp>
        <p:nvSpPr>
          <p:cNvPr id="5" name="Footer Placeholder 4">
            <a:extLst>
              <a:ext uri="{FF2B5EF4-FFF2-40B4-BE49-F238E27FC236}">
                <a16:creationId xmlns:a16="http://schemas.microsoft.com/office/drawing/2014/main" id="{C1F64DCB-004E-46E0-927A-0B1B48399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D5867-4403-4323-8B2E-F9A1C9F7F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E9710-D7D8-42D1-BE94-D85BBF9B635F}" type="slidenum">
              <a:rPr lang="en-US" smtClean="0"/>
              <a:t>‹#›</a:t>
            </a:fld>
            <a:endParaRPr lang="en-US"/>
          </a:p>
        </p:txBody>
      </p:sp>
    </p:spTree>
    <p:extLst>
      <p:ext uri="{BB962C8B-B14F-4D97-AF65-F5344CB8AC3E}">
        <p14:creationId xmlns:p14="http://schemas.microsoft.com/office/powerpoint/2010/main" val="297988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3672-2976-4803-A1CB-5A48A5C6EB61}"/>
              </a:ext>
            </a:extLst>
          </p:cNvPr>
          <p:cNvSpPr>
            <a:spLocks noGrp="1"/>
          </p:cNvSpPr>
          <p:nvPr>
            <p:ph type="ctrTitle"/>
          </p:nvPr>
        </p:nvSpPr>
        <p:spPr>
          <a:xfrm>
            <a:off x="1524000" y="1122363"/>
            <a:ext cx="9144000" cy="789564"/>
          </a:xfrm>
        </p:spPr>
        <p:txBody>
          <a:bodyPr>
            <a:noAutofit/>
          </a:bodyPr>
          <a:lstStyle/>
          <a:p>
            <a:r>
              <a:rPr lang="en-US" sz="5400" b="1" dirty="0">
                <a:solidFill>
                  <a:srgbClr val="00B050"/>
                </a:solidFill>
              </a:rPr>
              <a:t>Project : 10 Bit Processor</a:t>
            </a:r>
          </a:p>
        </p:txBody>
      </p:sp>
      <p:sp>
        <p:nvSpPr>
          <p:cNvPr id="3" name="Subtitle 2">
            <a:extLst>
              <a:ext uri="{FF2B5EF4-FFF2-40B4-BE49-F238E27FC236}">
                <a16:creationId xmlns:a16="http://schemas.microsoft.com/office/drawing/2014/main" id="{6EA90991-B2FB-41BF-918F-5C31BECEDA54}"/>
              </a:ext>
            </a:extLst>
          </p:cNvPr>
          <p:cNvSpPr>
            <a:spLocks noGrp="1"/>
          </p:cNvSpPr>
          <p:nvPr>
            <p:ph type="subTitle" idx="1"/>
          </p:nvPr>
        </p:nvSpPr>
        <p:spPr>
          <a:xfrm>
            <a:off x="1399309" y="1911927"/>
            <a:ext cx="9725891" cy="4807528"/>
          </a:xfrm>
        </p:spPr>
        <p:txBody>
          <a:bodyPr>
            <a:normAutofit/>
          </a:bodyPr>
          <a:lstStyle/>
          <a:p>
            <a:pPr algn="l"/>
            <a:r>
              <a:rPr lang="en-US" sz="3600" dirty="0"/>
              <a:t>                        Course : Cse-332</a:t>
            </a:r>
          </a:p>
          <a:p>
            <a:pPr algn="l"/>
            <a:r>
              <a:rPr lang="en-US" sz="3600" b="1" dirty="0"/>
              <a:t>Group Members :</a:t>
            </a:r>
          </a:p>
          <a:p>
            <a:pPr algn="l"/>
            <a:r>
              <a:rPr lang="en-US" sz="3600" dirty="0"/>
              <a:t>1.  </a:t>
            </a:r>
            <a:r>
              <a:rPr lang="en-US" sz="3600" dirty="0" err="1"/>
              <a:t>Kh</a:t>
            </a:r>
            <a:r>
              <a:rPr lang="en-US" sz="3600" dirty="0"/>
              <a:t>. </a:t>
            </a:r>
            <a:r>
              <a:rPr lang="en-US" sz="3600" dirty="0" err="1"/>
              <a:t>Sadik</a:t>
            </a:r>
            <a:r>
              <a:rPr lang="en-US" sz="3600" dirty="0"/>
              <a:t>                         1621536042</a:t>
            </a:r>
          </a:p>
          <a:p>
            <a:pPr algn="l"/>
            <a:r>
              <a:rPr lang="en-US" sz="3600" dirty="0"/>
              <a:t>2.  Milon Hossain                1610497042</a:t>
            </a:r>
          </a:p>
          <a:p>
            <a:pPr algn="l"/>
            <a:r>
              <a:rPr lang="en-US" sz="3600" dirty="0"/>
              <a:t>3.  Fahad Ahmed </a:t>
            </a:r>
            <a:r>
              <a:rPr lang="en-US" sz="3600" dirty="0" err="1"/>
              <a:t>Pranto</a:t>
            </a:r>
            <a:r>
              <a:rPr lang="en-US" sz="3600" dirty="0"/>
              <a:t>    1612607042</a:t>
            </a:r>
          </a:p>
          <a:p>
            <a:pPr algn="l"/>
            <a:r>
              <a:rPr lang="en-US" sz="3600" dirty="0"/>
              <a:t>4.  </a:t>
            </a:r>
            <a:r>
              <a:rPr lang="en-US" sz="3600" dirty="0" err="1"/>
              <a:t>Durjoy</a:t>
            </a:r>
            <a:r>
              <a:rPr lang="en-US" sz="3600" dirty="0"/>
              <a:t> Nag </a:t>
            </a:r>
            <a:r>
              <a:rPr lang="en-US" sz="3600" dirty="0" err="1"/>
              <a:t>Prattay</a:t>
            </a:r>
            <a:r>
              <a:rPr lang="en-US" sz="3600" dirty="0"/>
              <a:t>        1620243042</a:t>
            </a:r>
          </a:p>
        </p:txBody>
      </p:sp>
    </p:spTree>
    <p:extLst>
      <p:ext uri="{BB962C8B-B14F-4D97-AF65-F5344CB8AC3E}">
        <p14:creationId xmlns:p14="http://schemas.microsoft.com/office/powerpoint/2010/main" val="273694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AD7FD-DC8D-4D6B-B543-279DCF72597C}"/>
              </a:ext>
            </a:extLst>
          </p:cNvPr>
          <p:cNvSpPr>
            <a:spLocks noGrp="1"/>
          </p:cNvSpPr>
          <p:nvPr>
            <p:ph idx="1"/>
          </p:nvPr>
        </p:nvSpPr>
        <p:spPr>
          <a:xfrm>
            <a:off x="0" y="0"/>
            <a:ext cx="12192000" cy="6858000"/>
          </a:xfrm>
        </p:spPr>
        <p:txBody>
          <a:bodyPr>
            <a:normAutofit/>
          </a:bodyPr>
          <a:lstStyle/>
          <a:p>
            <a:pPr marL="0" indent="0">
              <a:buNone/>
            </a:pPr>
            <a:r>
              <a:rPr lang="en-US" sz="4800" b="1" dirty="0"/>
              <a:t>Logisim Part of our Processor :</a:t>
            </a:r>
          </a:p>
          <a:p>
            <a:pPr marL="0" indent="0">
              <a:buNone/>
            </a:pPr>
            <a:r>
              <a:rPr lang="en-US" dirty="0"/>
              <a:t>                           1. Control Unit.</a:t>
            </a:r>
          </a:p>
          <a:p>
            <a:pPr marL="0" indent="0">
              <a:buNone/>
            </a:pPr>
            <a:r>
              <a:rPr lang="en-US" dirty="0"/>
              <a:t>                           2.Register File.</a:t>
            </a:r>
          </a:p>
          <a:p>
            <a:pPr marL="0" indent="0">
              <a:buNone/>
            </a:pPr>
            <a:r>
              <a:rPr lang="en-US" dirty="0"/>
              <a:t>                           3.ALU Part</a:t>
            </a:r>
          </a:p>
          <a:p>
            <a:pPr marL="0" indent="0">
              <a:buNone/>
            </a:pPr>
            <a:r>
              <a:rPr lang="en-US" dirty="0"/>
              <a:t>                           4.DataPath</a:t>
            </a:r>
          </a:p>
          <a:p>
            <a:pPr marL="0" indent="0">
              <a:buNone/>
            </a:pPr>
            <a:endParaRPr lang="en-US" dirty="0"/>
          </a:p>
          <a:p>
            <a:pPr marL="0" indent="0">
              <a:buNone/>
            </a:pPr>
            <a:r>
              <a:rPr lang="en-US" sz="3600" b="1" dirty="0"/>
              <a:t>1. Control Unit : </a:t>
            </a:r>
            <a:r>
              <a:rPr lang="en-US" dirty="0"/>
              <a:t>The control unit (CU) is a component of a computer's </a:t>
            </a:r>
            <a:r>
              <a:rPr lang="en-US" b="1" dirty="0"/>
              <a:t>central processing unit (CPU</a:t>
            </a:r>
            <a:r>
              <a:rPr lang="en-US" dirty="0"/>
              <a:t>) that directs the operation of the processor. It tells the computer's memory, arithmetic and logic unit and input and output devices how to respond to the instructions that have been sent to the processor.</a:t>
            </a:r>
            <a:endParaRPr lang="en-US" sz="3600" b="1" dirty="0"/>
          </a:p>
        </p:txBody>
      </p:sp>
    </p:spTree>
    <p:extLst>
      <p:ext uri="{BB962C8B-B14F-4D97-AF65-F5344CB8AC3E}">
        <p14:creationId xmlns:p14="http://schemas.microsoft.com/office/powerpoint/2010/main" val="68217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E0AD749-4A89-42EE-A210-E9EF6A0C277D}"/>
              </a:ext>
            </a:extLst>
          </p:cNvPr>
          <p:cNvGraphicFramePr>
            <a:graphicFrameLocks noGrp="1"/>
          </p:cNvGraphicFramePr>
          <p:nvPr>
            <p:ph idx="1"/>
            <p:extLst>
              <p:ext uri="{D42A27DB-BD31-4B8C-83A1-F6EECF244321}">
                <p14:modId xmlns:p14="http://schemas.microsoft.com/office/powerpoint/2010/main" val="2645237497"/>
              </p:ext>
            </p:extLst>
          </p:nvPr>
        </p:nvGraphicFramePr>
        <p:xfrm>
          <a:off x="0" y="0"/>
          <a:ext cx="12191999" cy="6857994"/>
        </p:xfrm>
        <a:graphic>
          <a:graphicData uri="http://schemas.openxmlformats.org/drawingml/2006/table">
            <a:tbl>
              <a:tblPr firstRow="1" firstCol="1" bandRow="1">
                <a:tableStyleId>{5C22544A-7EE6-4342-B048-85BDC9FD1C3A}</a:tableStyleId>
              </a:tblPr>
              <a:tblGrid>
                <a:gridCol w="998256">
                  <a:extLst>
                    <a:ext uri="{9D8B030D-6E8A-4147-A177-3AD203B41FA5}">
                      <a16:colId xmlns:a16="http://schemas.microsoft.com/office/drawing/2014/main" val="930478862"/>
                    </a:ext>
                  </a:extLst>
                </a:gridCol>
                <a:gridCol w="654611">
                  <a:extLst>
                    <a:ext uri="{9D8B030D-6E8A-4147-A177-3AD203B41FA5}">
                      <a16:colId xmlns:a16="http://schemas.microsoft.com/office/drawing/2014/main" val="1455596969"/>
                    </a:ext>
                  </a:extLst>
                </a:gridCol>
                <a:gridCol w="1077484">
                  <a:extLst>
                    <a:ext uri="{9D8B030D-6E8A-4147-A177-3AD203B41FA5}">
                      <a16:colId xmlns:a16="http://schemas.microsoft.com/office/drawing/2014/main" val="2632462430"/>
                    </a:ext>
                  </a:extLst>
                </a:gridCol>
                <a:gridCol w="693234">
                  <a:extLst>
                    <a:ext uri="{9D8B030D-6E8A-4147-A177-3AD203B41FA5}">
                      <a16:colId xmlns:a16="http://schemas.microsoft.com/office/drawing/2014/main" val="3281239747"/>
                    </a:ext>
                  </a:extLst>
                </a:gridCol>
                <a:gridCol w="703137">
                  <a:extLst>
                    <a:ext uri="{9D8B030D-6E8A-4147-A177-3AD203B41FA5}">
                      <a16:colId xmlns:a16="http://schemas.microsoft.com/office/drawing/2014/main" val="2597585752"/>
                    </a:ext>
                  </a:extLst>
                </a:gridCol>
                <a:gridCol w="704128">
                  <a:extLst>
                    <a:ext uri="{9D8B030D-6E8A-4147-A177-3AD203B41FA5}">
                      <a16:colId xmlns:a16="http://schemas.microsoft.com/office/drawing/2014/main" val="3116808177"/>
                    </a:ext>
                  </a:extLst>
                </a:gridCol>
                <a:gridCol w="718981">
                  <a:extLst>
                    <a:ext uri="{9D8B030D-6E8A-4147-A177-3AD203B41FA5}">
                      <a16:colId xmlns:a16="http://schemas.microsoft.com/office/drawing/2014/main" val="3620832012"/>
                    </a:ext>
                  </a:extLst>
                </a:gridCol>
                <a:gridCol w="581325">
                  <a:extLst>
                    <a:ext uri="{9D8B030D-6E8A-4147-A177-3AD203B41FA5}">
                      <a16:colId xmlns:a16="http://schemas.microsoft.com/office/drawing/2014/main" val="1240230598"/>
                    </a:ext>
                  </a:extLst>
                </a:gridCol>
                <a:gridCol w="628862">
                  <a:extLst>
                    <a:ext uri="{9D8B030D-6E8A-4147-A177-3AD203B41FA5}">
                      <a16:colId xmlns:a16="http://schemas.microsoft.com/office/drawing/2014/main" val="413359591"/>
                    </a:ext>
                  </a:extLst>
                </a:gridCol>
                <a:gridCol w="626882">
                  <a:extLst>
                    <a:ext uri="{9D8B030D-6E8A-4147-A177-3AD203B41FA5}">
                      <a16:colId xmlns:a16="http://schemas.microsoft.com/office/drawing/2014/main" val="4084615529"/>
                    </a:ext>
                  </a:extLst>
                </a:gridCol>
                <a:gridCol w="1050744">
                  <a:extLst>
                    <a:ext uri="{9D8B030D-6E8A-4147-A177-3AD203B41FA5}">
                      <a16:colId xmlns:a16="http://schemas.microsoft.com/office/drawing/2014/main" val="3055275763"/>
                    </a:ext>
                  </a:extLst>
                </a:gridCol>
                <a:gridCol w="688283">
                  <a:extLst>
                    <a:ext uri="{9D8B030D-6E8A-4147-A177-3AD203B41FA5}">
                      <a16:colId xmlns:a16="http://schemas.microsoft.com/office/drawing/2014/main" val="2609129312"/>
                    </a:ext>
                  </a:extLst>
                </a:gridCol>
                <a:gridCol w="656591">
                  <a:extLst>
                    <a:ext uri="{9D8B030D-6E8A-4147-A177-3AD203B41FA5}">
                      <a16:colId xmlns:a16="http://schemas.microsoft.com/office/drawing/2014/main" val="2203806578"/>
                    </a:ext>
                  </a:extLst>
                </a:gridCol>
                <a:gridCol w="604103">
                  <a:extLst>
                    <a:ext uri="{9D8B030D-6E8A-4147-A177-3AD203B41FA5}">
                      <a16:colId xmlns:a16="http://schemas.microsoft.com/office/drawing/2014/main" val="2182658233"/>
                    </a:ext>
                  </a:extLst>
                </a:gridCol>
                <a:gridCol w="602123">
                  <a:extLst>
                    <a:ext uri="{9D8B030D-6E8A-4147-A177-3AD203B41FA5}">
                      <a16:colId xmlns:a16="http://schemas.microsoft.com/office/drawing/2014/main" val="1177525379"/>
                    </a:ext>
                  </a:extLst>
                </a:gridCol>
                <a:gridCol w="602123">
                  <a:extLst>
                    <a:ext uri="{9D8B030D-6E8A-4147-A177-3AD203B41FA5}">
                      <a16:colId xmlns:a16="http://schemas.microsoft.com/office/drawing/2014/main" val="2125421136"/>
                    </a:ext>
                  </a:extLst>
                </a:gridCol>
                <a:gridCol w="601132">
                  <a:extLst>
                    <a:ext uri="{9D8B030D-6E8A-4147-A177-3AD203B41FA5}">
                      <a16:colId xmlns:a16="http://schemas.microsoft.com/office/drawing/2014/main" val="2363303357"/>
                    </a:ext>
                  </a:extLst>
                </a:gridCol>
              </a:tblGrid>
              <a:tr h="1240830">
                <a:tc>
                  <a:txBody>
                    <a:bodyPr/>
                    <a:lstStyle/>
                    <a:p>
                      <a:pPr marL="0" marR="0">
                        <a:lnSpc>
                          <a:spcPct val="107000"/>
                        </a:lnSpc>
                        <a:spcBef>
                          <a:spcPts val="0"/>
                        </a:spcBef>
                        <a:spcAft>
                          <a:spcPts val="0"/>
                        </a:spcAft>
                      </a:pPr>
                      <a:r>
                        <a:rPr lang="en-US" sz="1100">
                          <a:effectLst/>
                        </a:rPr>
                        <a:t>Instruction</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EnSp</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RegWriteEn</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RS/Im/RD</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RD/Sp</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Branch/SLL</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ALUop</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Cin</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Ainv</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Binv</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MemToReg</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Branch</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Load</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Store</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Input</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Output</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DspEn</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667068088"/>
                  </a:ext>
                </a:extLst>
              </a:tr>
              <a:tr h="401226">
                <a:tc>
                  <a:txBody>
                    <a:bodyPr/>
                    <a:lstStyle/>
                    <a:p>
                      <a:pPr marL="0" marR="0">
                        <a:lnSpc>
                          <a:spcPct val="107000"/>
                        </a:lnSpc>
                        <a:spcBef>
                          <a:spcPts val="0"/>
                        </a:spcBef>
                        <a:spcAft>
                          <a:spcPts val="0"/>
                        </a:spcAft>
                      </a:pPr>
                      <a:r>
                        <a:rPr lang="en-US" sz="1100">
                          <a:effectLst/>
                        </a:rPr>
                        <a:t>Add</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84292989"/>
                  </a:ext>
                </a:extLst>
              </a:tr>
              <a:tr h="401226">
                <a:tc>
                  <a:txBody>
                    <a:bodyPr/>
                    <a:lstStyle/>
                    <a:p>
                      <a:pPr marL="0" marR="0">
                        <a:lnSpc>
                          <a:spcPct val="107000"/>
                        </a:lnSpc>
                        <a:spcBef>
                          <a:spcPts val="0"/>
                        </a:spcBef>
                        <a:spcAft>
                          <a:spcPts val="0"/>
                        </a:spcAft>
                      </a:pPr>
                      <a:r>
                        <a:rPr lang="en-US" sz="1100">
                          <a:effectLst/>
                        </a:rPr>
                        <a:t>Addi</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207844385"/>
                  </a:ext>
                </a:extLst>
              </a:tr>
              <a:tr h="401226">
                <a:tc>
                  <a:txBody>
                    <a:bodyPr/>
                    <a:lstStyle/>
                    <a:p>
                      <a:pPr marL="0" marR="0">
                        <a:lnSpc>
                          <a:spcPct val="107000"/>
                        </a:lnSpc>
                        <a:spcBef>
                          <a:spcPts val="0"/>
                        </a:spcBef>
                        <a:spcAft>
                          <a:spcPts val="0"/>
                        </a:spcAft>
                      </a:pPr>
                      <a:r>
                        <a:rPr lang="en-US" sz="1100">
                          <a:effectLst/>
                        </a:rPr>
                        <a:t>Sub</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88203727"/>
                  </a:ext>
                </a:extLst>
              </a:tr>
              <a:tr h="401226">
                <a:tc>
                  <a:txBody>
                    <a:bodyPr/>
                    <a:lstStyle/>
                    <a:p>
                      <a:pPr marL="0" marR="0">
                        <a:lnSpc>
                          <a:spcPct val="107000"/>
                        </a:lnSpc>
                        <a:spcBef>
                          <a:spcPts val="0"/>
                        </a:spcBef>
                        <a:spcAft>
                          <a:spcPts val="0"/>
                        </a:spcAft>
                      </a:pPr>
                      <a:r>
                        <a:rPr lang="en-US" sz="1100">
                          <a:effectLst/>
                        </a:rPr>
                        <a:t>Sll</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010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7820814"/>
                  </a:ext>
                </a:extLst>
              </a:tr>
              <a:tr h="401226">
                <a:tc>
                  <a:txBody>
                    <a:bodyPr/>
                    <a:lstStyle/>
                    <a:p>
                      <a:pPr marL="0" marR="0">
                        <a:lnSpc>
                          <a:spcPct val="107000"/>
                        </a:lnSpc>
                        <a:spcBef>
                          <a:spcPts val="0"/>
                        </a:spcBef>
                        <a:spcAft>
                          <a:spcPts val="0"/>
                        </a:spcAft>
                      </a:pPr>
                      <a:r>
                        <a:rPr lang="en-US" sz="1100">
                          <a:effectLst/>
                        </a:rPr>
                        <a:t>And</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011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169191025"/>
                  </a:ext>
                </a:extLst>
              </a:tr>
              <a:tr h="401226">
                <a:tc>
                  <a:txBody>
                    <a:bodyPr/>
                    <a:lstStyle/>
                    <a:p>
                      <a:pPr marL="0" marR="0">
                        <a:lnSpc>
                          <a:spcPct val="107000"/>
                        </a:lnSpc>
                        <a:spcBef>
                          <a:spcPts val="0"/>
                        </a:spcBef>
                        <a:spcAft>
                          <a:spcPts val="0"/>
                        </a:spcAft>
                      </a:pPr>
                      <a:r>
                        <a:rPr lang="en-US" sz="1100">
                          <a:effectLst/>
                        </a:rPr>
                        <a:t>Nand</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058576882"/>
                  </a:ext>
                </a:extLst>
              </a:tr>
              <a:tr h="401226">
                <a:tc>
                  <a:txBody>
                    <a:bodyPr/>
                    <a:lstStyle/>
                    <a:p>
                      <a:pPr marL="0" marR="0">
                        <a:lnSpc>
                          <a:spcPct val="107000"/>
                        </a:lnSpc>
                        <a:spcBef>
                          <a:spcPts val="0"/>
                        </a:spcBef>
                        <a:spcAft>
                          <a:spcPts val="0"/>
                        </a:spcAft>
                      </a:pPr>
                      <a:r>
                        <a:rPr lang="en-US" sz="1100">
                          <a:effectLst/>
                        </a:rPr>
                        <a:t>Lw</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XXX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195283888"/>
                  </a:ext>
                </a:extLst>
              </a:tr>
              <a:tr h="401226">
                <a:tc>
                  <a:txBody>
                    <a:bodyPr/>
                    <a:lstStyle/>
                    <a:p>
                      <a:pPr marL="0" marR="0">
                        <a:lnSpc>
                          <a:spcPct val="107000"/>
                        </a:lnSpc>
                        <a:spcBef>
                          <a:spcPts val="0"/>
                        </a:spcBef>
                        <a:spcAft>
                          <a:spcPts val="0"/>
                        </a:spcAft>
                      </a:pPr>
                      <a:r>
                        <a:rPr lang="en-US" sz="1100">
                          <a:effectLst/>
                        </a:rPr>
                        <a:t>Sw</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XXX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85809974"/>
                  </a:ext>
                </a:extLst>
              </a:tr>
              <a:tr h="401226">
                <a:tc>
                  <a:txBody>
                    <a:bodyPr/>
                    <a:lstStyle/>
                    <a:p>
                      <a:pPr marL="0" marR="0">
                        <a:lnSpc>
                          <a:spcPct val="107000"/>
                        </a:lnSpc>
                        <a:spcBef>
                          <a:spcPts val="0"/>
                        </a:spcBef>
                        <a:spcAft>
                          <a:spcPts val="0"/>
                        </a:spcAft>
                      </a:pPr>
                      <a:r>
                        <a:rPr lang="en-US" sz="1100">
                          <a:effectLst/>
                        </a:rPr>
                        <a:t>Beq</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101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30717146"/>
                  </a:ext>
                </a:extLst>
              </a:tr>
              <a:tr h="401226">
                <a:tc>
                  <a:txBody>
                    <a:bodyPr/>
                    <a:lstStyle/>
                    <a:p>
                      <a:pPr marL="0" marR="0">
                        <a:lnSpc>
                          <a:spcPct val="107000"/>
                        </a:lnSpc>
                        <a:spcBef>
                          <a:spcPts val="0"/>
                        </a:spcBef>
                        <a:spcAft>
                          <a:spcPts val="0"/>
                        </a:spcAft>
                      </a:pPr>
                      <a:r>
                        <a:rPr lang="en-US" sz="1100">
                          <a:effectLst/>
                        </a:rPr>
                        <a:t>Slt</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110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329949132"/>
                  </a:ext>
                </a:extLst>
              </a:tr>
              <a:tr h="401226">
                <a:tc>
                  <a:txBody>
                    <a:bodyPr/>
                    <a:lstStyle/>
                    <a:p>
                      <a:pPr marL="0" marR="0">
                        <a:lnSpc>
                          <a:spcPct val="107000"/>
                        </a:lnSpc>
                        <a:spcBef>
                          <a:spcPts val="0"/>
                        </a:spcBef>
                        <a:spcAft>
                          <a:spcPts val="0"/>
                        </a:spcAft>
                      </a:pPr>
                      <a:r>
                        <a:rPr lang="en-US" sz="1100">
                          <a:effectLst/>
                        </a:rPr>
                        <a:t>jmp</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XXX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32648762"/>
                  </a:ext>
                </a:extLst>
              </a:tr>
              <a:tr h="401226">
                <a:tc>
                  <a:txBody>
                    <a:bodyPr/>
                    <a:lstStyle/>
                    <a:p>
                      <a:pPr marL="0" marR="0">
                        <a:lnSpc>
                          <a:spcPct val="107000"/>
                        </a:lnSpc>
                        <a:spcBef>
                          <a:spcPts val="0"/>
                        </a:spcBef>
                        <a:spcAft>
                          <a:spcPts val="0"/>
                        </a:spcAft>
                      </a:pPr>
                      <a:r>
                        <a:rPr lang="en-US" sz="1100">
                          <a:effectLst/>
                        </a:rPr>
                        <a:t>inp</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XXX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71809568"/>
                  </a:ext>
                </a:extLst>
              </a:tr>
              <a:tr h="401226">
                <a:tc>
                  <a:txBody>
                    <a:bodyPr/>
                    <a:lstStyle/>
                    <a:p>
                      <a:pPr marL="0" marR="0">
                        <a:lnSpc>
                          <a:spcPct val="107000"/>
                        </a:lnSpc>
                        <a:spcBef>
                          <a:spcPts val="0"/>
                        </a:spcBef>
                        <a:spcAft>
                          <a:spcPts val="0"/>
                        </a:spcAft>
                      </a:pPr>
                      <a:r>
                        <a:rPr lang="en-US" sz="1100">
                          <a:effectLst/>
                        </a:rPr>
                        <a:t>otp</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XXX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830967026"/>
                  </a:ext>
                </a:extLst>
              </a:tr>
              <a:tr h="401226">
                <a:tc>
                  <a:txBody>
                    <a:bodyPr/>
                    <a:lstStyle/>
                    <a:p>
                      <a:pPr marL="0" marR="0">
                        <a:lnSpc>
                          <a:spcPct val="107000"/>
                        </a:lnSpc>
                        <a:spcBef>
                          <a:spcPts val="0"/>
                        </a:spcBef>
                        <a:spcAft>
                          <a:spcPts val="0"/>
                        </a:spcAft>
                      </a:pPr>
                      <a:r>
                        <a:rPr lang="en-US" sz="1100">
                          <a:effectLst/>
                        </a:rPr>
                        <a:t>Dsp</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XXX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X</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1</a:t>
                      </a:r>
                      <a:endParaRPr lang="en-US" sz="1100" dirty="0">
                        <a:solidFill>
                          <a:srgbClr val="00000A"/>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528964667"/>
                  </a:ext>
                </a:extLst>
              </a:tr>
            </a:tbl>
          </a:graphicData>
        </a:graphic>
      </p:graphicFrame>
    </p:spTree>
    <p:extLst>
      <p:ext uri="{BB962C8B-B14F-4D97-AF65-F5344CB8AC3E}">
        <p14:creationId xmlns:p14="http://schemas.microsoft.com/office/powerpoint/2010/main" val="79304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6673CF-B734-4559-9C7A-53A2AD780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855" y="0"/>
            <a:ext cx="9892145" cy="6858000"/>
          </a:xfrm>
        </p:spPr>
      </p:pic>
      <p:sp>
        <p:nvSpPr>
          <p:cNvPr id="6" name="TextBox 5">
            <a:extLst>
              <a:ext uri="{FF2B5EF4-FFF2-40B4-BE49-F238E27FC236}">
                <a16:creationId xmlns:a16="http://schemas.microsoft.com/office/drawing/2014/main" id="{5E8867D7-F2DE-4A82-9BAD-812457CF85B1}"/>
              </a:ext>
            </a:extLst>
          </p:cNvPr>
          <p:cNvSpPr txBox="1"/>
          <p:nvPr/>
        </p:nvSpPr>
        <p:spPr>
          <a:xfrm>
            <a:off x="332509" y="554182"/>
            <a:ext cx="2476191" cy="584775"/>
          </a:xfrm>
          <a:prstGeom prst="rect">
            <a:avLst/>
          </a:prstGeom>
          <a:noFill/>
        </p:spPr>
        <p:txBody>
          <a:bodyPr wrap="none" rtlCol="0">
            <a:spAutoFit/>
          </a:bodyPr>
          <a:lstStyle/>
          <a:p>
            <a:r>
              <a:rPr lang="en-US" sz="3200" b="1" dirty="0"/>
              <a:t>Control Unit :</a:t>
            </a:r>
          </a:p>
        </p:txBody>
      </p:sp>
    </p:spTree>
    <p:extLst>
      <p:ext uri="{BB962C8B-B14F-4D97-AF65-F5344CB8AC3E}">
        <p14:creationId xmlns:p14="http://schemas.microsoft.com/office/powerpoint/2010/main" val="152855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51ED4-34B0-4152-9D29-7E169E72C421}"/>
              </a:ext>
            </a:extLst>
          </p:cNvPr>
          <p:cNvSpPr>
            <a:spLocks noGrp="1"/>
          </p:cNvSpPr>
          <p:nvPr>
            <p:ph idx="1"/>
          </p:nvPr>
        </p:nvSpPr>
        <p:spPr>
          <a:xfrm>
            <a:off x="20782" y="0"/>
            <a:ext cx="12171218" cy="6858000"/>
          </a:xfrm>
        </p:spPr>
        <p:txBody>
          <a:bodyPr>
            <a:normAutofit/>
          </a:bodyPr>
          <a:lstStyle/>
          <a:p>
            <a:pPr marL="0" indent="0">
              <a:buNone/>
            </a:pPr>
            <a:r>
              <a:rPr lang="en-US" sz="3600" b="1" dirty="0"/>
              <a:t>Register File :</a:t>
            </a:r>
          </a:p>
        </p:txBody>
      </p:sp>
      <p:pic>
        <p:nvPicPr>
          <p:cNvPr id="5" name="Picture 4">
            <a:extLst>
              <a:ext uri="{FF2B5EF4-FFF2-40B4-BE49-F238E27FC236}">
                <a16:creationId xmlns:a16="http://schemas.microsoft.com/office/drawing/2014/main" id="{08903A88-1608-4F21-92D8-BEDB2E7F3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636" y="0"/>
            <a:ext cx="9386454" cy="6857999"/>
          </a:xfrm>
          <a:prstGeom prst="rect">
            <a:avLst/>
          </a:prstGeom>
        </p:spPr>
      </p:pic>
    </p:spTree>
    <p:extLst>
      <p:ext uri="{BB962C8B-B14F-4D97-AF65-F5344CB8AC3E}">
        <p14:creationId xmlns:p14="http://schemas.microsoft.com/office/powerpoint/2010/main" val="170998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05295-005F-4502-A3D9-DA959E57BA0E}"/>
              </a:ext>
            </a:extLst>
          </p:cNvPr>
          <p:cNvSpPr>
            <a:spLocks noGrp="1"/>
          </p:cNvSpPr>
          <p:nvPr>
            <p:ph idx="1"/>
          </p:nvPr>
        </p:nvSpPr>
        <p:spPr>
          <a:xfrm>
            <a:off x="0" y="38388"/>
            <a:ext cx="12192000" cy="6819611"/>
          </a:xfrm>
        </p:spPr>
        <p:txBody>
          <a:bodyPr>
            <a:normAutofit/>
          </a:bodyPr>
          <a:lstStyle/>
          <a:p>
            <a:pPr marL="0" indent="0">
              <a:buNone/>
            </a:pPr>
            <a:r>
              <a:rPr lang="en-US" sz="4000" b="1" dirty="0"/>
              <a:t>ALU :</a:t>
            </a:r>
          </a:p>
          <a:p>
            <a:pPr marL="0" indent="0">
              <a:buNone/>
            </a:pPr>
            <a:endParaRPr lang="en-US" sz="4000" b="1" dirty="0"/>
          </a:p>
        </p:txBody>
      </p:sp>
      <p:pic>
        <p:nvPicPr>
          <p:cNvPr id="5" name="Picture 4">
            <a:extLst>
              <a:ext uri="{FF2B5EF4-FFF2-40B4-BE49-F238E27FC236}">
                <a16:creationId xmlns:a16="http://schemas.microsoft.com/office/drawing/2014/main" id="{647ACC76-D0D8-46D0-856D-46D79EED9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8" y="152400"/>
            <a:ext cx="10917381" cy="6667211"/>
          </a:xfrm>
          <a:prstGeom prst="rect">
            <a:avLst/>
          </a:prstGeom>
        </p:spPr>
      </p:pic>
    </p:spTree>
    <p:extLst>
      <p:ext uri="{BB962C8B-B14F-4D97-AF65-F5344CB8AC3E}">
        <p14:creationId xmlns:p14="http://schemas.microsoft.com/office/powerpoint/2010/main" val="107484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D9F77-441D-43E6-A722-4804BAA1845F}"/>
              </a:ext>
            </a:extLst>
          </p:cNvPr>
          <p:cNvSpPr>
            <a:spLocks noGrp="1"/>
          </p:cNvSpPr>
          <p:nvPr>
            <p:ph idx="1"/>
          </p:nvPr>
        </p:nvSpPr>
        <p:spPr>
          <a:xfrm>
            <a:off x="0" y="10680"/>
            <a:ext cx="12192000" cy="6847320"/>
          </a:xfrm>
        </p:spPr>
        <p:txBody>
          <a:bodyPr>
            <a:normAutofit/>
          </a:bodyPr>
          <a:lstStyle/>
          <a:p>
            <a:pPr marL="0" indent="0">
              <a:buNone/>
            </a:pPr>
            <a:r>
              <a:rPr lang="en-US" sz="3600" b="1" dirty="0" err="1"/>
              <a:t>DataPath</a:t>
            </a:r>
            <a:r>
              <a:rPr lang="en-US" sz="3600" b="1" dirty="0"/>
              <a:t>:</a:t>
            </a:r>
          </a:p>
        </p:txBody>
      </p:sp>
      <p:pic>
        <p:nvPicPr>
          <p:cNvPr id="5" name="Picture 4">
            <a:extLst>
              <a:ext uri="{FF2B5EF4-FFF2-40B4-BE49-F238E27FC236}">
                <a16:creationId xmlns:a16="http://schemas.microsoft.com/office/drawing/2014/main" id="{4026737B-73C1-4E24-A4ED-2045EC553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764" y="0"/>
            <a:ext cx="10169236" cy="6847319"/>
          </a:xfrm>
          <a:prstGeom prst="rect">
            <a:avLst/>
          </a:prstGeom>
        </p:spPr>
      </p:pic>
    </p:spTree>
    <p:extLst>
      <p:ext uri="{BB962C8B-B14F-4D97-AF65-F5344CB8AC3E}">
        <p14:creationId xmlns:p14="http://schemas.microsoft.com/office/powerpoint/2010/main" val="271452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70507-6ACF-4C60-8E85-8EDD96A3A8C5}"/>
              </a:ext>
            </a:extLst>
          </p:cNvPr>
          <p:cNvSpPr>
            <a:spLocks noGrp="1"/>
          </p:cNvSpPr>
          <p:nvPr>
            <p:ph idx="1"/>
          </p:nvPr>
        </p:nvSpPr>
        <p:spPr>
          <a:xfrm>
            <a:off x="20782" y="0"/>
            <a:ext cx="12171218" cy="6858000"/>
          </a:xfrm>
        </p:spPr>
        <p:txBody>
          <a:bodyPr>
            <a:normAutofit/>
          </a:bodyPr>
          <a:lstStyle/>
          <a:p>
            <a:pPr marL="0" indent="0">
              <a:buNone/>
            </a:pPr>
            <a:r>
              <a:rPr lang="en-US" sz="4000" b="1" dirty="0"/>
              <a:t>Advantage of our 10-Bit Processor :</a:t>
            </a:r>
          </a:p>
          <a:p>
            <a:pPr marL="0" indent="0">
              <a:buNone/>
            </a:pPr>
            <a:endParaRPr lang="en-US" sz="4000" b="1" dirty="0"/>
          </a:p>
          <a:p>
            <a:pPr marL="0" indent="0">
              <a:buNone/>
            </a:pPr>
            <a:r>
              <a:rPr lang="en-US" b="1" dirty="0"/>
              <a:t>1. </a:t>
            </a:r>
            <a:r>
              <a:rPr lang="en-US" dirty="0"/>
              <a:t>Instruction cycle takes less time. it saves time in instruction fetching due to the absence of operand fetching due to the absence of operand fetch.</a:t>
            </a:r>
          </a:p>
          <a:p>
            <a:pPr marL="0" indent="0">
              <a:buNone/>
            </a:pPr>
            <a:endParaRPr lang="en-US" sz="2400" b="1" dirty="0"/>
          </a:p>
          <a:p>
            <a:pPr marL="0" indent="0" fontAlgn="base">
              <a:buNone/>
            </a:pPr>
            <a:r>
              <a:rPr lang="en-US" b="1" dirty="0"/>
              <a:t>2.</a:t>
            </a:r>
            <a:r>
              <a:rPr lang="en-US" dirty="0"/>
              <a:t> The accumulator is meant to be an operand. so there is no requirement for the operand address field for one operand in the instruction. this results in short of CPU supports zero address instructions. Normally CPUs have two types of instructions:</a:t>
            </a:r>
          </a:p>
          <a:p>
            <a:pPr marL="0" indent="0" fontAlgn="base">
              <a:buNone/>
            </a:pPr>
            <a:r>
              <a:rPr lang="en-US" dirty="0"/>
              <a:t>                1)zero address</a:t>
            </a:r>
          </a:p>
          <a:p>
            <a:pPr marL="0" indent="0" fontAlgn="base">
              <a:buNone/>
            </a:pPr>
            <a:r>
              <a:rPr lang="en-US" dirty="0"/>
              <a:t>                2)single address</a:t>
            </a:r>
          </a:p>
          <a:p>
            <a:pPr marL="0" indent="0" fontAlgn="base">
              <a:buNone/>
            </a:pPr>
            <a:r>
              <a:rPr lang="en-US" dirty="0"/>
              <a:t>the single address instruction have one operand in main memory and the other in accumulator.</a:t>
            </a:r>
          </a:p>
          <a:p>
            <a:pPr marL="0" indent="0">
              <a:buNone/>
            </a:pPr>
            <a:endParaRPr lang="en-US" sz="2400" b="1" dirty="0"/>
          </a:p>
        </p:txBody>
      </p:sp>
    </p:spTree>
    <p:extLst>
      <p:ext uri="{BB962C8B-B14F-4D97-AF65-F5344CB8AC3E}">
        <p14:creationId xmlns:p14="http://schemas.microsoft.com/office/powerpoint/2010/main" val="129076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0164C-DB6D-4C88-8785-D93630569BB5}"/>
              </a:ext>
            </a:extLst>
          </p:cNvPr>
          <p:cNvSpPr>
            <a:spLocks noGrp="1"/>
          </p:cNvSpPr>
          <p:nvPr>
            <p:ph idx="1"/>
          </p:nvPr>
        </p:nvSpPr>
        <p:spPr>
          <a:xfrm>
            <a:off x="1413164" y="0"/>
            <a:ext cx="8451272" cy="6858000"/>
          </a:xfrm>
        </p:spPr>
        <p:txBody>
          <a:bodyPr>
            <a:normAutofit/>
          </a:bodyPr>
          <a:lstStyle/>
          <a:p>
            <a:pPr marL="0" indent="0">
              <a:buNone/>
            </a:pPr>
            <a:r>
              <a:rPr lang="en-US" sz="4000" b="1" dirty="0"/>
              <a:t>Disadvantage of our 10-Bit Processor :</a:t>
            </a:r>
          </a:p>
          <a:p>
            <a:pPr marL="0" indent="0">
              <a:buNone/>
            </a:pPr>
            <a:endParaRPr lang="en-US" sz="4000" b="1" dirty="0"/>
          </a:p>
          <a:p>
            <a:pPr marL="0" indent="0">
              <a:buNone/>
            </a:pPr>
            <a:r>
              <a:rPr lang="en-US" sz="3200" b="1" dirty="0"/>
              <a:t>1.</a:t>
            </a:r>
            <a:r>
              <a:rPr lang="en-US" dirty="0"/>
              <a:t>As we have only 10-bit that’s why we have to declare only 2 operands instead of  3 operands.</a:t>
            </a:r>
          </a:p>
          <a:p>
            <a:pPr marL="0" indent="0">
              <a:buNone/>
            </a:pPr>
            <a:endParaRPr lang="en-US" dirty="0"/>
          </a:p>
          <a:p>
            <a:pPr marL="0" indent="0">
              <a:buNone/>
            </a:pPr>
            <a:r>
              <a:rPr lang="en-US" sz="3200" b="1" dirty="0"/>
              <a:t>2. </a:t>
            </a:r>
            <a:r>
              <a:rPr lang="en-US" dirty="0"/>
              <a:t>We have divided our 10-bit in 3 divisions. That’s why we couldn’t reserve space for shift amount. Thus we used the immediate 4-bit space in I type format for  shifting purpose.</a:t>
            </a:r>
          </a:p>
          <a:p>
            <a:pPr marL="0" indent="0">
              <a:buNone/>
            </a:pPr>
            <a:endParaRPr lang="en-US" sz="2400" dirty="0"/>
          </a:p>
          <a:p>
            <a:pPr marL="0" indent="0">
              <a:buNone/>
            </a:pPr>
            <a:endParaRPr lang="en-US" sz="2400" b="1" dirty="0"/>
          </a:p>
        </p:txBody>
      </p:sp>
    </p:spTree>
    <p:extLst>
      <p:ext uri="{BB962C8B-B14F-4D97-AF65-F5344CB8AC3E}">
        <p14:creationId xmlns:p14="http://schemas.microsoft.com/office/powerpoint/2010/main" val="377558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4A082-338F-4585-A065-A4884C798A4A}"/>
              </a:ext>
            </a:extLst>
          </p:cNvPr>
          <p:cNvSpPr>
            <a:spLocks noGrp="1"/>
          </p:cNvSpPr>
          <p:nvPr>
            <p:ph idx="1"/>
          </p:nvPr>
        </p:nvSpPr>
        <p:spPr>
          <a:xfrm>
            <a:off x="20782" y="0"/>
            <a:ext cx="12171218" cy="6858000"/>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dirty="0"/>
          </a:p>
          <a:p>
            <a:pPr marL="0" indent="0" algn="ctr">
              <a:buNone/>
            </a:pPr>
            <a:endParaRPr lang="en-US" dirty="0"/>
          </a:p>
          <a:p>
            <a:pPr marL="0" indent="0" algn="ctr">
              <a:buNone/>
            </a:pPr>
            <a:r>
              <a:rPr lang="en-US" dirty="0"/>
              <a:t> </a:t>
            </a:r>
            <a:r>
              <a:rPr lang="en-US" sz="8000" dirty="0">
                <a:solidFill>
                  <a:srgbClr val="002060"/>
                </a:solidFill>
              </a:rPr>
              <a:t>Thank You</a:t>
            </a:r>
          </a:p>
        </p:txBody>
      </p:sp>
    </p:spTree>
    <p:extLst>
      <p:ext uri="{BB962C8B-B14F-4D97-AF65-F5344CB8AC3E}">
        <p14:creationId xmlns:p14="http://schemas.microsoft.com/office/powerpoint/2010/main" val="370487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20988-E50E-45C2-87F9-AD16737F8D8F}"/>
              </a:ext>
            </a:extLst>
          </p:cNvPr>
          <p:cNvSpPr>
            <a:spLocks noGrp="1"/>
          </p:cNvSpPr>
          <p:nvPr>
            <p:ph idx="1"/>
          </p:nvPr>
        </p:nvSpPr>
        <p:spPr>
          <a:xfrm>
            <a:off x="443345" y="706583"/>
            <a:ext cx="10910455" cy="5777344"/>
          </a:xfrm>
        </p:spPr>
        <p:txBody>
          <a:bodyPr>
            <a:normAutofit/>
          </a:bodyPr>
          <a:lstStyle/>
          <a:p>
            <a:r>
              <a:rPr lang="en-US" b="1" dirty="0"/>
              <a:t>Objectives: </a:t>
            </a:r>
            <a:r>
              <a:rPr lang="en-US" sz="2400" dirty="0"/>
              <a:t>Our objectives was to design a 10 Bit ISA which can solve a particular problems </a:t>
            </a:r>
            <a:r>
              <a:rPr lang="en-US" sz="2400" dirty="0" err="1"/>
              <a:t>i</a:t>
            </a:r>
            <a:r>
              <a:rPr lang="en-US" sz="2400" dirty="0"/>
              <a:t>. e. Simple arithmetic &amp; logic operations, branching and loops.</a:t>
            </a:r>
          </a:p>
          <a:p>
            <a:pPr marL="0" indent="0">
              <a:buNone/>
            </a:pPr>
            <a:endParaRPr lang="en-US" sz="2400" dirty="0"/>
          </a:p>
          <a:p>
            <a:r>
              <a:rPr lang="en-US" b="1" dirty="0"/>
              <a:t>Operands:</a:t>
            </a:r>
            <a:r>
              <a:rPr lang="en-US" dirty="0"/>
              <a:t> </a:t>
            </a:r>
            <a:r>
              <a:rPr lang="en-US" sz="2400" dirty="0"/>
              <a:t>Our goal is to use accumulator base ISA. For this reason we are going to take two operands.</a:t>
            </a:r>
          </a:p>
          <a:p>
            <a:pPr marL="0" indent="0">
              <a:buNone/>
            </a:pPr>
            <a:endParaRPr lang="en-US" sz="2400" dirty="0"/>
          </a:p>
          <a:p>
            <a:r>
              <a:rPr lang="en-US" b="1" dirty="0"/>
              <a:t>Types of Operands:</a:t>
            </a:r>
            <a:r>
              <a:rPr lang="en-US" dirty="0"/>
              <a:t> </a:t>
            </a:r>
            <a:r>
              <a:rPr lang="en-US" sz="2400" dirty="0"/>
              <a:t>To implement arithmetic instruction we need register operands and for data transfer instruction from memory to register we need memory operands. So we need two types of operands.</a:t>
            </a:r>
          </a:p>
          <a:p>
            <a:pPr marL="0" indent="0">
              <a:buNone/>
            </a:pPr>
            <a:r>
              <a:rPr lang="en-US" dirty="0"/>
              <a:t>                </a:t>
            </a:r>
            <a:r>
              <a:rPr lang="en-US" b="1" dirty="0"/>
              <a:t>1. Register Based.</a:t>
            </a:r>
          </a:p>
          <a:p>
            <a:pPr marL="0" indent="0">
              <a:buNone/>
            </a:pPr>
            <a:r>
              <a:rPr lang="en-US" b="1" dirty="0"/>
              <a:t>                2. Memory Based.</a:t>
            </a:r>
          </a:p>
          <a:p>
            <a:endParaRPr lang="en-US" b="1" dirty="0"/>
          </a:p>
          <a:p>
            <a:endParaRPr lang="en-US" dirty="0"/>
          </a:p>
        </p:txBody>
      </p:sp>
    </p:spTree>
    <p:extLst>
      <p:ext uri="{BB962C8B-B14F-4D97-AF65-F5344CB8AC3E}">
        <p14:creationId xmlns:p14="http://schemas.microsoft.com/office/powerpoint/2010/main" val="325088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6E211-3D7A-43C2-B388-A02D216375DB}"/>
              </a:ext>
            </a:extLst>
          </p:cNvPr>
          <p:cNvSpPr>
            <a:spLocks noGrp="1"/>
          </p:cNvSpPr>
          <p:nvPr>
            <p:ph idx="1"/>
          </p:nvPr>
        </p:nvSpPr>
        <p:spPr>
          <a:xfrm>
            <a:off x="221673" y="332509"/>
            <a:ext cx="11132127" cy="5844454"/>
          </a:xfrm>
        </p:spPr>
        <p:txBody>
          <a:bodyPr/>
          <a:lstStyle/>
          <a:p>
            <a:r>
              <a:rPr lang="en-US" b="1" dirty="0"/>
              <a:t>Operations:</a:t>
            </a:r>
            <a:r>
              <a:rPr lang="en-US" dirty="0"/>
              <a:t> We will allocate 4 bits opcode, so the executable instructions number will be 2</a:t>
            </a:r>
            <a:r>
              <a:rPr lang="en-US" baseline="30000" dirty="0"/>
              <a:t>4</a:t>
            </a:r>
            <a:r>
              <a:rPr lang="en-US" dirty="0"/>
              <a:t> or 16.</a:t>
            </a:r>
          </a:p>
          <a:p>
            <a:r>
              <a:rPr lang="en-US" b="1" dirty="0"/>
              <a:t>Types of operations:</a:t>
            </a:r>
            <a:r>
              <a:rPr lang="en-US" dirty="0"/>
              <a:t> In our design there will be five different types of operation. The operations are:</a:t>
            </a:r>
          </a:p>
          <a:p>
            <a:pPr lvl="1"/>
            <a:r>
              <a:rPr lang="en-US" sz="2800" dirty="0"/>
              <a:t>Arithmetic</a:t>
            </a:r>
          </a:p>
          <a:p>
            <a:pPr lvl="1"/>
            <a:r>
              <a:rPr lang="en-US" sz="2800" dirty="0"/>
              <a:t>Logical</a:t>
            </a:r>
          </a:p>
          <a:p>
            <a:pPr lvl="1"/>
            <a:r>
              <a:rPr lang="en-US" sz="2800" dirty="0"/>
              <a:t>Data Transfer</a:t>
            </a:r>
          </a:p>
          <a:p>
            <a:pPr lvl="1"/>
            <a:r>
              <a:rPr lang="en-US" sz="2800" dirty="0"/>
              <a:t>Conditional  Branch</a:t>
            </a:r>
          </a:p>
          <a:p>
            <a:pPr lvl="1"/>
            <a:r>
              <a:rPr lang="en-US" sz="2800" dirty="0"/>
              <a:t>Unconditional Jump</a:t>
            </a:r>
          </a:p>
          <a:p>
            <a:endParaRPr lang="en-US" dirty="0"/>
          </a:p>
          <a:p>
            <a:endParaRPr lang="en-US" dirty="0"/>
          </a:p>
        </p:txBody>
      </p:sp>
    </p:spTree>
    <p:extLst>
      <p:ext uri="{BB962C8B-B14F-4D97-AF65-F5344CB8AC3E}">
        <p14:creationId xmlns:p14="http://schemas.microsoft.com/office/powerpoint/2010/main" val="154085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4761794-BC47-484D-9889-06DD1A0F9D46}"/>
              </a:ext>
            </a:extLst>
          </p:cNvPr>
          <p:cNvGraphicFramePr>
            <a:graphicFrameLocks noGrp="1"/>
          </p:cNvGraphicFramePr>
          <p:nvPr>
            <p:ph idx="1"/>
            <p:extLst>
              <p:ext uri="{D42A27DB-BD31-4B8C-83A1-F6EECF244321}">
                <p14:modId xmlns:p14="http://schemas.microsoft.com/office/powerpoint/2010/main" val="1855381820"/>
              </p:ext>
            </p:extLst>
          </p:nvPr>
        </p:nvGraphicFramePr>
        <p:xfrm>
          <a:off x="1" y="0"/>
          <a:ext cx="12191997" cy="6857999"/>
        </p:xfrm>
        <a:graphic>
          <a:graphicData uri="http://schemas.openxmlformats.org/drawingml/2006/table">
            <a:tbl>
              <a:tblPr firstRow="1" firstCol="1" bandRow="1">
                <a:tableStyleId>{5C22544A-7EE6-4342-B048-85BDC9FD1C3A}</a:tableStyleId>
              </a:tblPr>
              <a:tblGrid>
                <a:gridCol w="2233062">
                  <a:extLst>
                    <a:ext uri="{9D8B030D-6E8A-4147-A177-3AD203B41FA5}">
                      <a16:colId xmlns:a16="http://schemas.microsoft.com/office/drawing/2014/main" val="855809499"/>
                    </a:ext>
                  </a:extLst>
                </a:gridCol>
                <a:gridCol w="2027721">
                  <a:extLst>
                    <a:ext uri="{9D8B030D-6E8A-4147-A177-3AD203B41FA5}">
                      <a16:colId xmlns:a16="http://schemas.microsoft.com/office/drawing/2014/main" val="1735074657"/>
                    </a:ext>
                  </a:extLst>
                </a:gridCol>
                <a:gridCol w="1103696">
                  <a:extLst>
                    <a:ext uri="{9D8B030D-6E8A-4147-A177-3AD203B41FA5}">
                      <a16:colId xmlns:a16="http://schemas.microsoft.com/office/drawing/2014/main" val="1349401896"/>
                    </a:ext>
                  </a:extLst>
                </a:gridCol>
                <a:gridCol w="1103696">
                  <a:extLst>
                    <a:ext uri="{9D8B030D-6E8A-4147-A177-3AD203B41FA5}">
                      <a16:colId xmlns:a16="http://schemas.microsoft.com/office/drawing/2014/main" val="1981899723"/>
                    </a:ext>
                  </a:extLst>
                </a:gridCol>
                <a:gridCol w="1386037">
                  <a:extLst>
                    <a:ext uri="{9D8B030D-6E8A-4147-A177-3AD203B41FA5}">
                      <a16:colId xmlns:a16="http://schemas.microsoft.com/office/drawing/2014/main" val="570650912"/>
                    </a:ext>
                  </a:extLst>
                </a:gridCol>
                <a:gridCol w="1386037">
                  <a:extLst>
                    <a:ext uri="{9D8B030D-6E8A-4147-A177-3AD203B41FA5}">
                      <a16:colId xmlns:a16="http://schemas.microsoft.com/office/drawing/2014/main" val="3275094874"/>
                    </a:ext>
                  </a:extLst>
                </a:gridCol>
                <a:gridCol w="2951748">
                  <a:extLst>
                    <a:ext uri="{9D8B030D-6E8A-4147-A177-3AD203B41FA5}">
                      <a16:colId xmlns:a16="http://schemas.microsoft.com/office/drawing/2014/main" val="3804931933"/>
                    </a:ext>
                  </a:extLst>
                </a:gridCol>
              </a:tblGrid>
              <a:tr h="225374">
                <a:tc>
                  <a:txBody>
                    <a:bodyPr/>
                    <a:lstStyle/>
                    <a:p>
                      <a:pPr marL="0" marR="0" algn="ctr">
                        <a:lnSpc>
                          <a:spcPct val="107000"/>
                        </a:lnSpc>
                        <a:spcBef>
                          <a:spcPts val="0"/>
                        </a:spcBef>
                        <a:spcAft>
                          <a:spcPts val="0"/>
                        </a:spcAft>
                      </a:pPr>
                      <a:r>
                        <a:rPr lang="en-US" sz="1300" dirty="0">
                          <a:effectLst/>
                        </a:rPr>
                        <a:t>Category</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rgbClr val="0070C0"/>
                    </a:solidFill>
                  </a:tcPr>
                </a:tc>
                <a:tc>
                  <a:txBody>
                    <a:bodyPr/>
                    <a:lstStyle/>
                    <a:p>
                      <a:pPr marL="0" marR="0" algn="ctr">
                        <a:lnSpc>
                          <a:spcPct val="107000"/>
                        </a:lnSpc>
                        <a:spcBef>
                          <a:spcPts val="0"/>
                        </a:spcBef>
                        <a:spcAft>
                          <a:spcPts val="0"/>
                        </a:spcAft>
                      </a:pPr>
                      <a:r>
                        <a:rPr lang="en-US" sz="1300" dirty="0">
                          <a:effectLst/>
                        </a:rPr>
                        <a:t>Operation</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rgbClr val="0070C0"/>
                    </a:solidFill>
                  </a:tcPr>
                </a:tc>
                <a:tc>
                  <a:txBody>
                    <a:bodyPr/>
                    <a:lstStyle/>
                    <a:p>
                      <a:pPr marL="0" marR="0" algn="ctr">
                        <a:lnSpc>
                          <a:spcPct val="107000"/>
                        </a:lnSpc>
                        <a:spcBef>
                          <a:spcPts val="0"/>
                        </a:spcBef>
                        <a:spcAft>
                          <a:spcPts val="0"/>
                        </a:spcAft>
                      </a:pPr>
                      <a:r>
                        <a:rPr lang="en-US" sz="1300" dirty="0">
                          <a:effectLst/>
                        </a:rPr>
                        <a:t>Name</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rgbClr val="0070C0"/>
                    </a:solidFill>
                  </a:tcPr>
                </a:tc>
                <a:tc>
                  <a:txBody>
                    <a:bodyPr/>
                    <a:lstStyle/>
                    <a:p>
                      <a:pPr marL="0" marR="0" algn="ctr">
                        <a:lnSpc>
                          <a:spcPct val="107000"/>
                        </a:lnSpc>
                        <a:spcBef>
                          <a:spcPts val="0"/>
                        </a:spcBef>
                        <a:spcAft>
                          <a:spcPts val="0"/>
                        </a:spcAft>
                      </a:pPr>
                      <a:r>
                        <a:rPr lang="en-US" sz="1300" dirty="0">
                          <a:effectLst/>
                        </a:rPr>
                        <a:t>Type</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rgbClr val="0070C0"/>
                    </a:solidFill>
                  </a:tcPr>
                </a:tc>
                <a:tc>
                  <a:txBody>
                    <a:bodyPr/>
                    <a:lstStyle/>
                    <a:p>
                      <a:pPr marL="0" marR="0" algn="ctr">
                        <a:lnSpc>
                          <a:spcPct val="107000"/>
                        </a:lnSpc>
                        <a:spcBef>
                          <a:spcPts val="0"/>
                        </a:spcBef>
                        <a:spcAft>
                          <a:spcPts val="0"/>
                        </a:spcAft>
                      </a:pPr>
                      <a:r>
                        <a:rPr lang="en-US" sz="1300" dirty="0">
                          <a:effectLst/>
                        </a:rPr>
                        <a:t>Opcode</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rgbClr val="0070C0"/>
                    </a:solidFill>
                  </a:tcPr>
                </a:tc>
                <a:tc>
                  <a:txBody>
                    <a:bodyPr/>
                    <a:lstStyle/>
                    <a:p>
                      <a:pPr marL="0" marR="0" algn="ctr">
                        <a:lnSpc>
                          <a:spcPct val="107000"/>
                        </a:lnSpc>
                        <a:spcBef>
                          <a:spcPts val="0"/>
                        </a:spcBef>
                        <a:spcAft>
                          <a:spcPts val="0"/>
                        </a:spcAft>
                      </a:pPr>
                      <a:r>
                        <a:rPr lang="en-US" sz="1300" dirty="0">
                          <a:effectLst/>
                        </a:rPr>
                        <a:t>Syntax</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rgbClr val="0070C0"/>
                    </a:solidFill>
                  </a:tcPr>
                </a:tc>
                <a:tc>
                  <a:txBody>
                    <a:bodyPr/>
                    <a:lstStyle/>
                    <a:p>
                      <a:pPr marL="0" marR="0" algn="ctr">
                        <a:lnSpc>
                          <a:spcPct val="107000"/>
                        </a:lnSpc>
                        <a:spcBef>
                          <a:spcPts val="0"/>
                        </a:spcBef>
                        <a:spcAft>
                          <a:spcPts val="0"/>
                        </a:spcAft>
                      </a:pPr>
                      <a:r>
                        <a:rPr lang="en-US" sz="1300" dirty="0">
                          <a:effectLst/>
                        </a:rPr>
                        <a:t>Comments</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rgbClr val="0070C0"/>
                    </a:solidFill>
                  </a:tcPr>
                </a:tc>
                <a:extLst>
                  <a:ext uri="{0D108BD9-81ED-4DB2-BD59-A6C34878D82A}">
                    <a16:rowId xmlns:a16="http://schemas.microsoft.com/office/drawing/2014/main" val="3472786913"/>
                  </a:ext>
                </a:extLst>
              </a:tr>
              <a:tr h="461203">
                <a:tc>
                  <a:txBody>
                    <a:bodyPr/>
                    <a:lstStyle/>
                    <a:p>
                      <a:pPr marL="0" marR="0" algn="ctr">
                        <a:lnSpc>
                          <a:spcPct val="107000"/>
                        </a:lnSpc>
                        <a:spcBef>
                          <a:spcPts val="0"/>
                        </a:spcBef>
                        <a:spcAft>
                          <a:spcPts val="0"/>
                        </a:spcAft>
                      </a:pPr>
                      <a:r>
                        <a:rPr lang="en-US" sz="1300" dirty="0">
                          <a:effectLst/>
                        </a:rPr>
                        <a:t>Arithmetic</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Add two numbers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add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R</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0000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add,</a:t>
                      </a:r>
                      <a:endParaRPr lang="en-US" sz="1100">
                        <a:effectLst/>
                      </a:endParaRPr>
                    </a:p>
                    <a:p>
                      <a:pPr marL="0" marR="0" algn="ctr">
                        <a:lnSpc>
                          <a:spcPct val="107000"/>
                        </a:lnSpc>
                        <a:spcBef>
                          <a:spcPts val="0"/>
                        </a:spcBef>
                        <a:spcAft>
                          <a:spcPts val="0"/>
                        </a:spcAft>
                      </a:pPr>
                      <a:r>
                        <a:rPr lang="en-US" sz="1300">
                          <a:effectLst/>
                        </a:rPr>
                        <a:t>$s1,$s2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$s1 = $s1 + $s2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2674743240"/>
                  </a:ext>
                </a:extLst>
              </a:tr>
              <a:tr h="697034">
                <a:tc>
                  <a:txBody>
                    <a:bodyPr/>
                    <a:lstStyle/>
                    <a:p>
                      <a:pPr marL="0" marR="0" algn="ctr">
                        <a:lnSpc>
                          <a:spcPct val="107000"/>
                        </a:lnSpc>
                        <a:spcBef>
                          <a:spcPts val="0"/>
                        </a:spcBef>
                        <a:spcAft>
                          <a:spcPts val="0"/>
                        </a:spcAft>
                      </a:pPr>
                      <a:r>
                        <a:rPr lang="en-US" sz="1300" dirty="0">
                          <a:effectLst/>
                        </a:rPr>
                        <a:t>Arithmetic</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Add number with an immediate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addi</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0001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addi</a:t>
                      </a:r>
                      <a:endParaRPr lang="en-US" sz="1100">
                        <a:effectLst/>
                      </a:endParaRPr>
                    </a:p>
                    <a:p>
                      <a:pPr marL="0" marR="0" algn="ctr">
                        <a:lnSpc>
                          <a:spcPct val="107000"/>
                        </a:lnSpc>
                        <a:spcBef>
                          <a:spcPts val="0"/>
                        </a:spcBef>
                        <a:spcAft>
                          <a:spcPts val="0"/>
                        </a:spcAft>
                      </a:pPr>
                      <a:r>
                        <a:rPr lang="en-US" sz="1300">
                          <a:effectLst/>
                        </a:rPr>
                        <a:t>$s1, 5</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$s1 = $s1 + 5</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176579439"/>
                  </a:ext>
                </a:extLst>
              </a:tr>
              <a:tr h="461203">
                <a:tc>
                  <a:txBody>
                    <a:bodyPr/>
                    <a:lstStyle/>
                    <a:p>
                      <a:pPr marL="0" marR="0" algn="ctr">
                        <a:lnSpc>
                          <a:spcPct val="107000"/>
                        </a:lnSpc>
                        <a:spcBef>
                          <a:spcPts val="0"/>
                        </a:spcBef>
                        <a:spcAft>
                          <a:spcPts val="0"/>
                        </a:spcAft>
                      </a:pPr>
                      <a:r>
                        <a:rPr lang="en-US" sz="1300" dirty="0">
                          <a:effectLst/>
                        </a:rPr>
                        <a:t>Arithmetic</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subtraction</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sub</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R</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0010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sub</a:t>
                      </a:r>
                      <a:endParaRPr lang="en-US" sz="1100">
                        <a:effectLst/>
                      </a:endParaRPr>
                    </a:p>
                    <a:p>
                      <a:pPr marL="0" marR="0" algn="ctr">
                        <a:lnSpc>
                          <a:spcPct val="107000"/>
                        </a:lnSpc>
                        <a:spcBef>
                          <a:spcPts val="0"/>
                        </a:spcBef>
                        <a:spcAft>
                          <a:spcPts val="0"/>
                        </a:spcAft>
                      </a:pPr>
                      <a:r>
                        <a:rPr lang="en-US" sz="1300">
                          <a:effectLst/>
                        </a:rPr>
                        <a:t>$s1, $s2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$s1 = $s1 - $s2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391007376"/>
                  </a:ext>
                </a:extLst>
              </a:tr>
              <a:tr h="461203">
                <a:tc>
                  <a:txBody>
                    <a:bodyPr/>
                    <a:lstStyle/>
                    <a:p>
                      <a:pPr marL="0" marR="0" algn="ctr">
                        <a:lnSpc>
                          <a:spcPct val="107000"/>
                        </a:lnSpc>
                        <a:spcBef>
                          <a:spcPts val="0"/>
                        </a:spcBef>
                        <a:spcAft>
                          <a:spcPts val="0"/>
                        </a:spcAft>
                      </a:pPr>
                      <a:r>
                        <a:rPr lang="en-US" sz="1300" dirty="0">
                          <a:effectLst/>
                        </a:rPr>
                        <a:t>Logical</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Shift left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sll</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0011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sll</a:t>
                      </a:r>
                      <a:endParaRPr lang="en-US" sz="1100">
                        <a:effectLst/>
                      </a:endParaRPr>
                    </a:p>
                    <a:p>
                      <a:pPr marL="0" marR="0" algn="ctr">
                        <a:lnSpc>
                          <a:spcPct val="107000"/>
                        </a:lnSpc>
                        <a:spcBef>
                          <a:spcPts val="0"/>
                        </a:spcBef>
                        <a:spcAft>
                          <a:spcPts val="0"/>
                        </a:spcAft>
                      </a:pPr>
                      <a:r>
                        <a:rPr lang="en-US" sz="1300">
                          <a:effectLst/>
                        </a:rPr>
                        <a:t>$s1, 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$s1=$sp&lt;&lt;2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2821374221"/>
                  </a:ext>
                </a:extLst>
              </a:tr>
              <a:tr h="492078">
                <a:tc>
                  <a:txBody>
                    <a:bodyPr/>
                    <a:lstStyle/>
                    <a:p>
                      <a:pPr marL="457200" marR="0" indent="-457200" algn="ctr">
                        <a:lnSpc>
                          <a:spcPct val="115000"/>
                        </a:lnSpc>
                        <a:spcBef>
                          <a:spcPts val="0"/>
                        </a:spcBef>
                        <a:spcAft>
                          <a:spcPts val="0"/>
                        </a:spcAft>
                      </a:pPr>
                      <a:r>
                        <a:rPr lang="en-US" sz="1300" dirty="0">
                          <a:effectLst/>
                        </a:rPr>
                        <a:t>Logical</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15000"/>
                        </a:lnSpc>
                        <a:spcBef>
                          <a:spcPts val="0"/>
                        </a:spcBef>
                        <a:spcAft>
                          <a:spcPts val="0"/>
                        </a:spcAft>
                      </a:pPr>
                      <a:r>
                        <a:rPr lang="en-US" sz="1300">
                          <a:effectLst/>
                        </a:rPr>
                        <a:t>Bit –by-bit and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And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R</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0100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And</a:t>
                      </a:r>
                      <a:endParaRPr lang="en-US" sz="1100">
                        <a:effectLst/>
                      </a:endParaRPr>
                    </a:p>
                    <a:p>
                      <a:pPr marL="0" marR="0" algn="ctr">
                        <a:lnSpc>
                          <a:spcPct val="115000"/>
                        </a:lnSpc>
                        <a:spcBef>
                          <a:spcPts val="0"/>
                        </a:spcBef>
                        <a:spcAft>
                          <a:spcPts val="0"/>
                        </a:spcAft>
                      </a:pPr>
                      <a:r>
                        <a:rPr lang="en-US" sz="1300">
                          <a:effectLst/>
                        </a:rPr>
                        <a:t>$s1 , $s2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$s1=$s1 &amp; $s2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1283094543"/>
                  </a:ext>
                </a:extLst>
              </a:tr>
              <a:tr h="492078">
                <a:tc>
                  <a:txBody>
                    <a:bodyPr/>
                    <a:lstStyle/>
                    <a:p>
                      <a:pPr marL="0" marR="0" algn="ctr">
                        <a:lnSpc>
                          <a:spcPct val="115000"/>
                        </a:lnSpc>
                        <a:spcBef>
                          <a:spcPts val="0"/>
                        </a:spcBef>
                        <a:spcAft>
                          <a:spcPts val="0"/>
                        </a:spcAft>
                      </a:pPr>
                      <a:r>
                        <a:rPr lang="en-US" sz="1300" dirty="0">
                          <a:effectLst/>
                        </a:rPr>
                        <a:t>Logical</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15000"/>
                        </a:lnSpc>
                        <a:spcBef>
                          <a:spcPts val="0"/>
                        </a:spcBef>
                        <a:spcAft>
                          <a:spcPts val="0"/>
                        </a:spcAft>
                      </a:pPr>
                      <a:r>
                        <a:rPr lang="en-US" sz="1300">
                          <a:effectLst/>
                        </a:rPr>
                        <a:t>Bit –by-bit nand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Nand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R</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0101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Nand</a:t>
                      </a:r>
                      <a:endParaRPr lang="en-US" sz="1100">
                        <a:effectLst/>
                      </a:endParaRPr>
                    </a:p>
                    <a:p>
                      <a:pPr marL="0" marR="0" algn="ctr">
                        <a:lnSpc>
                          <a:spcPct val="115000"/>
                        </a:lnSpc>
                        <a:spcBef>
                          <a:spcPts val="0"/>
                        </a:spcBef>
                        <a:spcAft>
                          <a:spcPts val="0"/>
                        </a:spcAft>
                      </a:pPr>
                      <a:r>
                        <a:rPr lang="en-US" sz="1300">
                          <a:effectLst/>
                        </a:rPr>
                        <a:t>$s1,$s2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$s1 = $s1 Nand $s2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4027521196"/>
                  </a:ext>
                </a:extLst>
              </a:tr>
              <a:tr h="461203">
                <a:tc>
                  <a:txBody>
                    <a:bodyPr/>
                    <a:lstStyle/>
                    <a:p>
                      <a:pPr marL="0" marR="0" algn="ctr">
                        <a:lnSpc>
                          <a:spcPct val="107000"/>
                        </a:lnSpc>
                        <a:spcBef>
                          <a:spcPts val="0"/>
                        </a:spcBef>
                        <a:spcAft>
                          <a:spcPts val="0"/>
                        </a:spcAft>
                      </a:pPr>
                      <a:r>
                        <a:rPr lang="en-US" sz="1300" dirty="0">
                          <a:effectLst/>
                        </a:rPr>
                        <a:t>Data transfer</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Load word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lw</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0110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lw</a:t>
                      </a:r>
                      <a:endParaRPr lang="en-US" sz="1100">
                        <a:effectLst/>
                      </a:endParaRPr>
                    </a:p>
                    <a:p>
                      <a:pPr marL="0" marR="0" algn="ctr">
                        <a:lnSpc>
                          <a:spcPct val="107000"/>
                        </a:lnSpc>
                        <a:spcBef>
                          <a:spcPts val="0"/>
                        </a:spcBef>
                        <a:spcAft>
                          <a:spcPts val="0"/>
                        </a:spcAft>
                      </a:pPr>
                      <a:r>
                        <a:rPr lang="en-US" sz="1300">
                          <a:effectLst/>
                        </a:rPr>
                        <a:t>$s3, 16</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$s3=Mem[$sp+16]</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2071671212"/>
                  </a:ext>
                </a:extLst>
              </a:tr>
              <a:tr h="461203">
                <a:tc>
                  <a:txBody>
                    <a:bodyPr/>
                    <a:lstStyle/>
                    <a:p>
                      <a:pPr marL="0" marR="0" algn="ctr">
                        <a:lnSpc>
                          <a:spcPct val="107000"/>
                        </a:lnSpc>
                        <a:spcBef>
                          <a:spcPts val="0"/>
                        </a:spcBef>
                        <a:spcAft>
                          <a:spcPts val="0"/>
                        </a:spcAft>
                      </a:pPr>
                      <a:r>
                        <a:rPr lang="en-US" sz="1300" dirty="0">
                          <a:effectLst/>
                        </a:rPr>
                        <a:t>Data Transfer</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Store word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sw</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0111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sw</a:t>
                      </a:r>
                      <a:endParaRPr lang="en-US" sz="1100">
                        <a:effectLst/>
                      </a:endParaRPr>
                    </a:p>
                    <a:p>
                      <a:pPr marL="0" marR="0" algn="ctr">
                        <a:lnSpc>
                          <a:spcPct val="107000"/>
                        </a:lnSpc>
                        <a:spcBef>
                          <a:spcPts val="0"/>
                        </a:spcBef>
                        <a:spcAft>
                          <a:spcPts val="0"/>
                        </a:spcAft>
                      </a:pPr>
                      <a:r>
                        <a:rPr lang="en-US" sz="1300">
                          <a:effectLst/>
                        </a:rPr>
                        <a:t>$s3,16</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Mem[$sp+16]=$s3</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1248313776"/>
                  </a:ext>
                </a:extLst>
              </a:tr>
              <a:tr h="225374">
                <a:tc>
                  <a:txBody>
                    <a:bodyPr/>
                    <a:lstStyle/>
                    <a:p>
                      <a:pPr marL="0" marR="0" algn="ctr">
                        <a:lnSpc>
                          <a:spcPct val="107000"/>
                        </a:lnSpc>
                        <a:spcBef>
                          <a:spcPts val="0"/>
                        </a:spcBef>
                        <a:spcAft>
                          <a:spcPts val="0"/>
                        </a:spcAft>
                      </a:pPr>
                      <a:r>
                        <a:rPr lang="en-US" sz="1300" dirty="0">
                          <a:effectLst/>
                        </a:rPr>
                        <a:t>Data Transfer</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Display</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dsp</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1000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dsp</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Display the value of $out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415640495"/>
                  </a:ext>
                </a:extLst>
              </a:tr>
              <a:tr h="461203">
                <a:tc>
                  <a:txBody>
                    <a:bodyPr/>
                    <a:lstStyle/>
                    <a:p>
                      <a:pPr marL="0" marR="0" algn="ctr">
                        <a:lnSpc>
                          <a:spcPct val="107000"/>
                        </a:lnSpc>
                        <a:spcBef>
                          <a:spcPts val="0"/>
                        </a:spcBef>
                        <a:spcAft>
                          <a:spcPts val="0"/>
                        </a:spcAft>
                      </a:pPr>
                      <a:r>
                        <a:rPr lang="en-US" sz="1300" dirty="0">
                          <a:effectLst/>
                        </a:rPr>
                        <a:t>Data Transfer</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Input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inp</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1001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inp  $s3</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$in will get a data and pass it to $s3</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3326785766"/>
                  </a:ext>
                </a:extLst>
              </a:tr>
              <a:tr h="461203">
                <a:tc>
                  <a:txBody>
                    <a:bodyPr/>
                    <a:lstStyle/>
                    <a:p>
                      <a:pPr marL="0" marR="0" algn="ctr">
                        <a:lnSpc>
                          <a:spcPct val="107000"/>
                        </a:lnSpc>
                        <a:spcBef>
                          <a:spcPts val="0"/>
                        </a:spcBef>
                        <a:spcAft>
                          <a:spcPts val="0"/>
                        </a:spcAft>
                      </a:pPr>
                      <a:r>
                        <a:rPr lang="en-US" sz="1300" dirty="0">
                          <a:effectLst/>
                        </a:rPr>
                        <a:t>Data Transfer</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Output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otp</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1010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otp $s2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Load $out with $s2 and show</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2388173109"/>
                  </a:ext>
                </a:extLst>
              </a:tr>
              <a:tr h="461203">
                <a:tc>
                  <a:txBody>
                    <a:bodyPr/>
                    <a:lstStyle/>
                    <a:p>
                      <a:pPr marL="0" marR="0" algn="ctr">
                        <a:lnSpc>
                          <a:spcPct val="107000"/>
                        </a:lnSpc>
                        <a:spcBef>
                          <a:spcPts val="0"/>
                        </a:spcBef>
                        <a:spcAft>
                          <a:spcPts val="0"/>
                        </a:spcAft>
                      </a:pPr>
                      <a:r>
                        <a:rPr lang="en-US" sz="1300" dirty="0">
                          <a:effectLst/>
                        </a:rPr>
                        <a:t>Conditional</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300">
                          <a:effectLst/>
                        </a:rPr>
                        <a:t>Check equality</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beq</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I</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1011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Beq</a:t>
                      </a:r>
                      <a:endParaRPr lang="en-US" sz="1100">
                        <a:effectLst/>
                      </a:endParaRPr>
                    </a:p>
                    <a:p>
                      <a:pPr marL="0" marR="0" algn="ctr">
                        <a:lnSpc>
                          <a:spcPct val="107000"/>
                        </a:lnSpc>
                        <a:spcBef>
                          <a:spcPts val="0"/>
                        </a:spcBef>
                        <a:spcAft>
                          <a:spcPts val="0"/>
                        </a:spcAft>
                      </a:pPr>
                      <a:r>
                        <a:rPr lang="en-US" sz="1300">
                          <a:effectLst/>
                        </a:rPr>
                        <a:t>$s3,7</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a:effectLst/>
                        </a:rPr>
                        <a:t>If($s3==$sp) then 7</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215656135"/>
                  </a:ext>
                </a:extLst>
              </a:tr>
              <a:tr h="811063">
                <a:tc>
                  <a:txBody>
                    <a:bodyPr/>
                    <a:lstStyle/>
                    <a:p>
                      <a:pPr marL="0" marR="0" algn="ctr">
                        <a:lnSpc>
                          <a:spcPct val="115000"/>
                        </a:lnSpc>
                        <a:spcBef>
                          <a:spcPts val="0"/>
                        </a:spcBef>
                        <a:spcAft>
                          <a:spcPts val="0"/>
                        </a:spcAft>
                      </a:pPr>
                      <a:r>
                        <a:rPr lang="en-US" sz="1300" dirty="0">
                          <a:effectLst/>
                        </a:rPr>
                        <a:t>Conditional</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0" marR="0" algn="ctr">
                        <a:lnSpc>
                          <a:spcPct val="115000"/>
                        </a:lnSpc>
                        <a:spcBef>
                          <a:spcPts val="0"/>
                        </a:spcBef>
                        <a:spcAft>
                          <a:spcPts val="0"/>
                        </a:spcAft>
                      </a:pPr>
                      <a:r>
                        <a:rPr lang="en-US" sz="1300">
                          <a:effectLst/>
                        </a:rPr>
                        <a:t>Compare less than</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slt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R</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68580" marR="0" algn="ctr">
                        <a:lnSpc>
                          <a:spcPct val="107000"/>
                        </a:lnSpc>
                        <a:spcBef>
                          <a:spcPts val="0"/>
                        </a:spcBef>
                        <a:spcAft>
                          <a:spcPts val="0"/>
                        </a:spcAft>
                      </a:pPr>
                      <a:r>
                        <a:rPr lang="en-US" sz="1300">
                          <a:effectLst/>
                        </a:rPr>
                        <a:t>1100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slt</a:t>
                      </a:r>
                      <a:endParaRPr lang="en-US" sz="1100">
                        <a:effectLst/>
                      </a:endParaRPr>
                    </a:p>
                    <a:p>
                      <a:pPr marL="0" marR="0" algn="ctr">
                        <a:lnSpc>
                          <a:spcPct val="115000"/>
                        </a:lnSpc>
                        <a:spcBef>
                          <a:spcPts val="0"/>
                        </a:spcBef>
                        <a:spcAft>
                          <a:spcPts val="0"/>
                        </a:spcAft>
                      </a:pPr>
                      <a:r>
                        <a:rPr lang="en-US" sz="1300">
                          <a:effectLst/>
                        </a:rPr>
                        <a:t>$s1,$s2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15000"/>
                        </a:lnSpc>
                        <a:spcBef>
                          <a:spcPts val="0"/>
                        </a:spcBef>
                        <a:spcAft>
                          <a:spcPts val="0"/>
                        </a:spcAft>
                      </a:pPr>
                      <a:r>
                        <a:rPr lang="en-US" sz="1300">
                          <a:effectLst/>
                        </a:rPr>
                        <a:t>If($s1&lt;$s2)then</a:t>
                      </a:r>
                      <a:endParaRPr lang="en-US" sz="1100">
                        <a:effectLst/>
                      </a:endParaRPr>
                    </a:p>
                    <a:p>
                      <a:pPr marL="0" marR="0" algn="ctr">
                        <a:lnSpc>
                          <a:spcPct val="115000"/>
                        </a:lnSpc>
                        <a:spcBef>
                          <a:spcPts val="0"/>
                        </a:spcBef>
                        <a:spcAft>
                          <a:spcPts val="0"/>
                        </a:spcAft>
                      </a:pPr>
                      <a:r>
                        <a:rPr lang="en-US" sz="1300">
                          <a:effectLst/>
                        </a:rPr>
                        <a:t>$sp=1</a:t>
                      </a:r>
                      <a:endParaRPr lang="en-US" sz="1100">
                        <a:effectLst/>
                      </a:endParaRPr>
                    </a:p>
                    <a:p>
                      <a:pPr marL="0" marR="0" algn="ctr">
                        <a:lnSpc>
                          <a:spcPct val="115000"/>
                        </a:lnSpc>
                        <a:spcBef>
                          <a:spcPts val="0"/>
                        </a:spcBef>
                        <a:spcAft>
                          <a:spcPts val="0"/>
                        </a:spcAft>
                      </a:pPr>
                      <a:r>
                        <a:rPr lang="en-US" sz="1300">
                          <a:effectLst/>
                        </a:rPr>
                        <a:t>else $sp=0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710991751"/>
                  </a:ext>
                </a:extLst>
              </a:tr>
              <a:tr h="225374">
                <a:tc>
                  <a:txBody>
                    <a:bodyPr/>
                    <a:lstStyle/>
                    <a:p>
                      <a:pPr marL="68580" marR="0" algn="ctr">
                        <a:lnSpc>
                          <a:spcPct val="107000"/>
                        </a:lnSpc>
                        <a:spcBef>
                          <a:spcPts val="0"/>
                        </a:spcBef>
                        <a:spcAft>
                          <a:spcPts val="0"/>
                        </a:spcAft>
                      </a:pPr>
                      <a:r>
                        <a:rPr lang="en-US" sz="1300" dirty="0">
                          <a:effectLst/>
                        </a:rPr>
                        <a:t>Unconditional</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solidFill>
                      <a:schemeClr val="accent6">
                        <a:lumMod val="60000"/>
                        <a:lumOff val="40000"/>
                      </a:schemeClr>
                    </a:solidFill>
                  </a:tcPr>
                </a:tc>
                <a:tc>
                  <a:txBody>
                    <a:bodyPr/>
                    <a:lstStyle/>
                    <a:p>
                      <a:pPr marL="68580" marR="0" algn="ctr">
                        <a:lnSpc>
                          <a:spcPct val="107000"/>
                        </a:lnSpc>
                        <a:spcBef>
                          <a:spcPts val="0"/>
                        </a:spcBef>
                        <a:spcAft>
                          <a:spcPts val="0"/>
                        </a:spcAft>
                      </a:pPr>
                      <a:r>
                        <a:rPr lang="en-US" sz="1300">
                          <a:effectLst/>
                        </a:rPr>
                        <a:t>Jump</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68580" marR="0" algn="ctr">
                        <a:lnSpc>
                          <a:spcPct val="107000"/>
                        </a:lnSpc>
                        <a:spcBef>
                          <a:spcPts val="0"/>
                        </a:spcBef>
                        <a:spcAft>
                          <a:spcPts val="0"/>
                        </a:spcAft>
                      </a:pPr>
                      <a:r>
                        <a:rPr lang="en-US" sz="1300">
                          <a:effectLst/>
                        </a:rPr>
                        <a:t>jmp</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68580" marR="0" algn="ctr">
                        <a:lnSpc>
                          <a:spcPct val="107000"/>
                        </a:lnSpc>
                        <a:spcBef>
                          <a:spcPts val="0"/>
                        </a:spcBef>
                        <a:spcAft>
                          <a:spcPts val="0"/>
                        </a:spcAft>
                      </a:pPr>
                      <a:r>
                        <a:rPr lang="en-US" sz="1300" dirty="0">
                          <a:effectLst/>
                        </a:rPr>
                        <a:t>I</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68580" marR="0" algn="ctr">
                        <a:lnSpc>
                          <a:spcPct val="107000"/>
                        </a:lnSpc>
                        <a:spcBef>
                          <a:spcPts val="0"/>
                        </a:spcBef>
                        <a:spcAft>
                          <a:spcPts val="0"/>
                        </a:spcAft>
                      </a:pPr>
                      <a:r>
                        <a:rPr lang="en-US" sz="1300">
                          <a:effectLst/>
                        </a:rPr>
                        <a:t>1101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68580" marR="0" algn="ctr">
                        <a:lnSpc>
                          <a:spcPct val="107000"/>
                        </a:lnSpc>
                        <a:spcBef>
                          <a:spcPts val="0"/>
                        </a:spcBef>
                        <a:spcAft>
                          <a:spcPts val="0"/>
                        </a:spcAft>
                      </a:pPr>
                      <a:r>
                        <a:rPr lang="en-US" sz="1300">
                          <a:effectLst/>
                        </a:rPr>
                        <a:t>jmp 12</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tc>
                  <a:txBody>
                    <a:bodyPr/>
                    <a:lstStyle/>
                    <a:p>
                      <a:pPr marL="0" marR="0" algn="ctr">
                        <a:lnSpc>
                          <a:spcPct val="107000"/>
                        </a:lnSpc>
                        <a:spcBef>
                          <a:spcPts val="0"/>
                        </a:spcBef>
                        <a:spcAft>
                          <a:spcPts val="0"/>
                        </a:spcAft>
                      </a:pPr>
                      <a:r>
                        <a:rPr lang="en-US" sz="1300" dirty="0">
                          <a:effectLst/>
                        </a:rPr>
                        <a:t>Go to line 12</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nchor="ctr"/>
                </a:tc>
                <a:extLst>
                  <a:ext uri="{0D108BD9-81ED-4DB2-BD59-A6C34878D82A}">
                    <a16:rowId xmlns:a16="http://schemas.microsoft.com/office/drawing/2014/main" val="3385070426"/>
                  </a:ext>
                </a:extLst>
              </a:tr>
            </a:tbl>
          </a:graphicData>
        </a:graphic>
      </p:graphicFrame>
    </p:spTree>
    <p:extLst>
      <p:ext uri="{BB962C8B-B14F-4D97-AF65-F5344CB8AC3E}">
        <p14:creationId xmlns:p14="http://schemas.microsoft.com/office/powerpoint/2010/main" val="328219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A7674-B8E0-4B07-810E-B44622EDA406}"/>
              </a:ext>
            </a:extLst>
          </p:cNvPr>
          <p:cNvSpPr>
            <a:spLocks noGrp="1"/>
          </p:cNvSpPr>
          <p:nvPr>
            <p:ph idx="1"/>
          </p:nvPr>
        </p:nvSpPr>
        <p:spPr>
          <a:xfrm>
            <a:off x="0" y="0"/>
            <a:ext cx="12192000" cy="6858000"/>
          </a:xfrm>
        </p:spPr>
        <p:txBody>
          <a:bodyPr/>
          <a:lstStyle/>
          <a:p>
            <a:endParaRPr lang="en-US" b="1" dirty="0"/>
          </a:p>
          <a:p>
            <a:r>
              <a:rPr lang="en-US" b="1" dirty="0"/>
              <a:t>Formats:</a:t>
            </a:r>
            <a:endParaRPr lang="en-US" dirty="0"/>
          </a:p>
          <a:p>
            <a:r>
              <a:rPr lang="en-US" dirty="0"/>
              <a:t>We would like to use two types of formats for our ISA. They are:</a:t>
            </a:r>
          </a:p>
          <a:p>
            <a:pPr lvl="2"/>
            <a:r>
              <a:rPr lang="en-US" sz="2800" b="1" dirty="0"/>
              <a:t>Register Type – R type</a:t>
            </a:r>
            <a:endParaRPr lang="en-US" sz="2800" dirty="0"/>
          </a:p>
          <a:p>
            <a:pPr lvl="2"/>
            <a:r>
              <a:rPr lang="en-US" sz="2800" b="1" dirty="0"/>
              <a:t>Immediate Type – I type</a:t>
            </a:r>
          </a:p>
          <a:p>
            <a:pPr marL="914400" lvl="2" indent="0">
              <a:buNone/>
            </a:pPr>
            <a:endParaRPr lang="en-US" sz="2800" b="1" dirty="0"/>
          </a:p>
          <a:p>
            <a:r>
              <a:rPr lang="en-US" b="1" dirty="0"/>
              <a:t>R Type ISA Format:</a:t>
            </a:r>
          </a:p>
          <a:p>
            <a:pPr marL="0" indent="0">
              <a:buNone/>
            </a:pPr>
            <a:r>
              <a:rPr lang="en-US" b="1" dirty="0"/>
              <a:t>                        </a:t>
            </a:r>
            <a:endParaRPr lang="en-US" dirty="0"/>
          </a:p>
          <a:p>
            <a:pPr marL="914400" lvl="2" indent="0">
              <a:buNone/>
            </a:pPr>
            <a:endParaRPr lang="en-US" sz="2800" b="1" dirty="0"/>
          </a:p>
          <a:p>
            <a:pPr marL="914400" lvl="2" indent="0">
              <a:buNone/>
            </a:pPr>
            <a:endParaRPr lang="en-US" sz="2800" b="1" dirty="0"/>
          </a:p>
        </p:txBody>
      </p:sp>
      <p:graphicFrame>
        <p:nvGraphicFramePr>
          <p:cNvPr id="7" name="Table 6">
            <a:extLst>
              <a:ext uri="{FF2B5EF4-FFF2-40B4-BE49-F238E27FC236}">
                <a16:creationId xmlns:a16="http://schemas.microsoft.com/office/drawing/2014/main" id="{2A4391A9-CCD4-44AE-94FF-F86C39E5372B}"/>
              </a:ext>
            </a:extLst>
          </p:cNvPr>
          <p:cNvGraphicFramePr>
            <a:graphicFrameLocks noGrp="1"/>
          </p:cNvGraphicFramePr>
          <p:nvPr>
            <p:extLst>
              <p:ext uri="{D42A27DB-BD31-4B8C-83A1-F6EECF244321}">
                <p14:modId xmlns:p14="http://schemas.microsoft.com/office/powerpoint/2010/main" val="3246578331"/>
              </p:ext>
            </p:extLst>
          </p:nvPr>
        </p:nvGraphicFramePr>
        <p:xfrm>
          <a:off x="2784765" y="3830781"/>
          <a:ext cx="5772582" cy="1738745"/>
        </p:xfrm>
        <a:graphic>
          <a:graphicData uri="http://schemas.openxmlformats.org/drawingml/2006/table">
            <a:tbl>
              <a:tblPr firstRow="1" firstCol="1" bandRow="1">
                <a:tableStyleId>{5C22544A-7EE6-4342-B048-85BDC9FD1C3A}</a:tableStyleId>
              </a:tblPr>
              <a:tblGrid>
                <a:gridCol w="1924194">
                  <a:extLst>
                    <a:ext uri="{9D8B030D-6E8A-4147-A177-3AD203B41FA5}">
                      <a16:colId xmlns:a16="http://schemas.microsoft.com/office/drawing/2014/main" val="3306767243"/>
                    </a:ext>
                  </a:extLst>
                </a:gridCol>
                <a:gridCol w="1924194">
                  <a:extLst>
                    <a:ext uri="{9D8B030D-6E8A-4147-A177-3AD203B41FA5}">
                      <a16:colId xmlns:a16="http://schemas.microsoft.com/office/drawing/2014/main" val="4151158711"/>
                    </a:ext>
                  </a:extLst>
                </a:gridCol>
                <a:gridCol w="1924194">
                  <a:extLst>
                    <a:ext uri="{9D8B030D-6E8A-4147-A177-3AD203B41FA5}">
                      <a16:colId xmlns:a16="http://schemas.microsoft.com/office/drawing/2014/main" val="585034408"/>
                    </a:ext>
                  </a:extLst>
                </a:gridCol>
              </a:tblGrid>
              <a:tr h="998846">
                <a:tc>
                  <a:txBody>
                    <a:bodyPr/>
                    <a:lstStyle/>
                    <a:p>
                      <a:pPr marL="0" marR="0" algn="ctr">
                        <a:lnSpc>
                          <a:spcPct val="107000"/>
                        </a:lnSpc>
                        <a:spcBef>
                          <a:spcPts val="0"/>
                        </a:spcBef>
                        <a:spcAft>
                          <a:spcPts val="0"/>
                        </a:spcAft>
                      </a:pPr>
                      <a:r>
                        <a:rPr lang="en-US" sz="2400" dirty="0">
                          <a:effectLst/>
                        </a:rPr>
                        <a:t>Opcode</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tc>
                <a:tc>
                  <a:txBody>
                    <a:bodyPr/>
                    <a:lstStyle/>
                    <a:p>
                      <a:pPr marL="0" marR="0" algn="ctr">
                        <a:lnSpc>
                          <a:spcPct val="107000"/>
                        </a:lnSpc>
                        <a:spcBef>
                          <a:spcPts val="0"/>
                        </a:spcBef>
                        <a:spcAft>
                          <a:spcPts val="0"/>
                        </a:spcAft>
                      </a:pPr>
                      <a:r>
                        <a:rPr lang="en-US" sz="2400" dirty="0" err="1">
                          <a:effectLst/>
                        </a:rPr>
                        <a:t>rd</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tc>
                <a:tc>
                  <a:txBody>
                    <a:bodyPr/>
                    <a:lstStyle/>
                    <a:p>
                      <a:pPr marL="0" marR="0" algn="ctr">
                        <a:lnSpc>
                          <a:spcPct val="107000"/>
                        </a:lnSpc>
                        <a:spcBef>
                          <a:spcPts val="0"/>
                        </a:spcBef>
                        <a:spcAft>
                          <a:spcPts val="0"/>
                        </a:spcAft>
                      </a:pPr>
                      <a:r>
                        <a:rPr lang="en-US" sz="2400" dirty="0" err="1">
                          <a:effectLst/>
                        </a:rPr>
                        <a:t>rs</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tc>
                <a:extLst>
                  <a:ext uri="{0D108BD9-81ED-4DB2-BD59-A6C34878D82A}">
                    <a16:rowId xmlns:a16="http://schemas.microsoft.com/office/drawing/2014/main" val="2461911700"/>
                  </a:ext>
                </a:extLst>
              </a:tr>
              <a:tr h="739899">
                <a:tc>
                  <a:txBody>
                    <a:bodyPr/>
                    <a:lstStyle/>
                    <a:p>
                      <a:pPr marL="0" marR="0" algn="ctr">
                        <a:lnSpc>
                          <a:spcPct val="107000"/>
                        </a:lnSpc>
                        <a:spcBef>
                          <a:spcPts val="0"/>
                        </a:spcBef>
                        <a:spcAft>
                          <a:spcPts val="0"/>
                        </a:spcAft>
                      </a:pPr>
                      <a:r>
                        <a:rPr lang="en-US" sz="2000" dirty="0">
                          <a:effectLst/>
                        </a:rPr>
                        <a:t>4 bits</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solidFill>
                      <a:schemeClr val="accent6">
                        <a:lumMod val="60000"/>
                        <a:lumOff val="40000"/>
                      </a:schemeClr>
                    </a:solidFill>
                  </a:tcPr>
                </a:tc>
                <a:tc>
                  <a:txBody>
                    <a:bodyPr/>
                    <a:lstStyle/>
                    <a:p>
                      <a:pPr marL="0" marR="0" algn="ctr">
                        <a:lnSpc>
                          <a:spcPct val="107000"/>
                        </a:lnSpc>
                        <a:spcBef>
                          <a:spcPts val="0"/>
                        </a:spcBef>
                        <a:spcAft>
                          <a:spcPts val="0"/>
                        </a:spcAft>
                      </a:pPr>
                      <a:r>
                        <a:rPr lang="en-US" sz="2000" dirty="0">
                          <a:effectLst/>
                        </a:rPr>
                        <a:t>3 bits</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solidFill>
                      <a:schemeClr val="accent6">
                        <a:lumMod val="60000"/>
                        <a:lumOff val="40000"/>
                      </a:schemeClr>
                    </a:solidFill>
                  </a:tcPr>
                </a:tc>
                <a:tc>
                  <a:txBody>
                    <a:bodyPr/>
                    <a:lstStyle/>
                    <a:p>
                      <a:pPr marL="0" marR="0" algn="ctr">
                        <a:lnSpc>
                          <a:spcPct val="107000"/>
                        </a:lnSpc>
                        <a:spcBef>
                          <a:spcPts val="0"/>
                        </a:spcBef>
                        <a:spcAft>
                          <a:spcPts val="0"/>
                        </a:spcAft>
                      </a:pPr>
                      <a:r>
                        <a:rPr lang="en-US" sz="2000" dirty="0">
                          <a:effectLst/>
                        </a:rPr>
                        <a:t>3 bits</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solidFill>
                      <a:schemeClr val="accent6">
                        <a:lumMod val="60000"/>
                        <a:lumOff val="40000"/>
                      </a:schemeClr>
                    </a:solidFill>
                  </a:tcPr>
                </a:tc>
                <a:extLst>
                  <a:ext uri="{0D108BD9-81ED-4DB2-BD59-A6C34878D82A}">
                    <a16:rowId xmlns:a16="http://schemas.microsoft.com/office/drawing/2014/main" val="1482889053"/>
                  </a:ext>
                </a:extLst>
              </a:tr>
            </a:tbl>
          </a:graphicData>
        </a:graphic>
      </p:graphicFrame>
    </p:spTree>
    <p:extLst>
      <p:ext uri="{BB962C8B-B14F-4D97-AF65-F5344CB8AC3E}">
        <p14:creationId xmlns:p14="http://schemas.microsoft.com/office/powerpoint/2010/main" val="370168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D4623-511F-437D-8B27-B54B031C00A4}"/>
              </a:ext>
            </a:extLst>
          </p:cNvPr>
          <p:cNvSpPr>
            <a:spLocks noGrp="1"/>
          </p:cNvSpPr>
          <p:nvPr>
            <p:ph idx="1"/>
          </p:nvPr>
        </p:nvSpPr>
        <p:spPr>
          <a:xfrm>
            <a:off x="0" y="0"/>
            <a:ext cx="12192000" cy="6858000"/>
          </a:xfrm>
        </p:spPr>
        <p:txBody>
          <a:bodyPr/>
          <a:lstStyle/>
          <a:p>
            <a:r>
              <a:rPr lang="en-US" b="1" dirty="0"/>
              <a:t>I Type ISA Format:</a:t>
            </a:r>
          </a:p>
          <a:p>
            <a:pPr marL="0" indent="0">
              <a:buNone/>
            </a:pPr>
            <a:r>
              <a:rPr lang="en-US" b="1" dirty="0"/>
              <a:t>                      </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a:t>
            </a:r>
          </a:p>
        </p:txBody>
      </p:sp>
      <p:graphicFrame>
        <p:nvGraphicFramePr>
          <p:cNvPr id="4" name="Table 3">
            <a:extLst>
              <a:ext uri="{FF2B5EF4-FFF2-40B4-BE49-F238E27FC236}">
                <a16:creationId xmlns:a16="http://schemas.microsoft.com/office/drawing/2014/main" id="{ADD4BB6F-8D9C-4962-A9C4-ECB44AE6D882}"/>
              </a:ext>
            </a:extLst>
          </p:cNvPr>
          <p:cNvGraphicFramePr>
            <a:graphicFrameLocks noGrp="1"/>
          </p:cNvGraphicFramePr>
          <p:nvPr>
            <p:extLst>
              <p:ext uri="{D42A27DB-BD31-4B8C-83A1-F6EECF244321}">
                <p14:modId xmlns:p14="http://schemas.microsoft.com/office/powerpoint/2010/main" val="2942568258"/>
              </p:ext>
            </p:extLst>
          </p:nvPr>
        </p:nvGraphicFramePr>
        <p:xfrm>
          <a:off x="3026353" y="720436"/>
          <a:ext cx="5840557" cy="1191492"/>
        </p:xfrm>
        <a:graphic>
          <a:graphicData uri="http://schemas.openxmlformats.org/drawingml/2006/table">
            <a:tbl>
              <a:tblPr firstRow="1" firstCol="1" bandRow="1">
                <a:tableStyleId>{5C22544A-7EE6-4342-B048-85BDC9FD1C3A}</a:tableStyleId>
              </a:tblPr>
              <a:tblGrid>
                <a:gridCol w="1640444">
                  <a:extLst>
                    <a:ext uri="{9D8B030D-6E8A-4147-A177-3AD203B41FA5}">
                      <a16:colId xmlns:a16="http://schemas.microsoft.com/office/drawing/2014/main" val="2930041110"/>
                    </a:ext>
                  </a:extLst>
                </a:gridCol>
                <a:gridCol w="1638381">
                  <a:extLst>
                    <a:ext uri="{9D8B030D-6E8A-4147-A177-3AD203B41FA5}">
                      <a16:colId xmlns:a16="http://schemas.microsoft.com/office/drawing/2014/main" val="378334054"/>
                    </a:ext>
                  </a:extLst>
                </a:gridCol>
                <a:gridCol w="2561732">
                  <a:extLst>
                    <a:ext uri="{9D8B030D-6E8A-4147-A177-3AD203B41FA5}">
                      <a16:colId xmlns:a16="http://schemas.microsoft.com/office/drawing/2014/main" val="3375913425"/>
                    </a:ext>
                  </a:extLst>
                </a:gridCol>
              </a:tblGrid>
              <a:tr h="595746">
                <a:tc>
                  <a:txBody>
                    <a:bodyPr/>
                    <a:lstStyle/>
                    <a:p>
                      <a:pPr marL="0" marR="0" algn="ctr">
                        <a:lnSpc>
                          <a:spcPct val="107000"/>
                        </a:lnSpc>
                        <a:spcBef>
                          <a:spcPts val="0"/>
                        </a:spcBef>
                        <a:spcAft>
                          <a:spcPts val="0"/>
                        </a:spcAft>
                      </a:pPr>
                      <a:r>
                        <a:rPr lang="en-US" sz="1600">
                          <a:effectLst/>
                        </a:rPr>
                        <a:t>Opcode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tc>
                <a:tc>
                  <a:txBody>
                    <a:bodyPr/>
                    <a:lstStyle/>
                    <a:p>
                      <a:pPr marL="0" marR="0" algn="ctr">
                        <a:lnSpc>
                          <a:spcPct val="107000"/>
                        </a:lnSpc>
                        <a:spcBef>
                          <a:spcPts val="0"/>
                        </a:spcBef>
                        <a:spcAft>
                          <a:spcPts val="0"/>
                        </a:spcAft>
                      </a:pPr>
                      <a:r>
                        <a:rPr lang="en-US" sz="1600">
                          <a:effectLst/>
                        </a:rPr>
                        <a:t>rd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tc>
                <a:tc>
                  <a:txBody>
                    <a:bodyPr/>
                    <a:lstStyle/>
                    <a:p>
                      <a:pPr marL="0" marR="0" algn="ctr">
                        <a:lnSpc>
                          <a:spcPct val="107000"/>
                        </a:lnSpc>
                        <a:spcBef>
                          <a:spcPts val="0"/>
                        </a:spcBef>
                        <a:spcAft>
                          <a:spcPts val="0"/>
                        </a:spcAft>
                      </a:pPr>
                      <a:r>
                        <a:rPr lang="en-US" sz="1600">
                          <a:effectLst/>
                        </a:rPr>
                        <a:t>Immediate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tc>
                <a:extLst>
                  <a:ext uri="{0D108BD9-81ED-4DB2-BD59-A6C34878D82A}">
                    <a16:rowId xmlns:a16="http://schemas.microsoft.com/office/drawing/2014/main" val="1806753263"/>
                  </a:ext>
                </a:extLst>
              </a:tr>
              <a:tr h="595746">
                <a:tc>
                  <a:txBody>
                    <a:bodyPr/>
                    <a:lstStyle/>
                    <a:p>
                      <a:pPr marL="0" marR="0" algn="ctr">
                        <a:lnSpc>
                          <a:spcPct val="107000"/>
                        </a:lnSpc>
                        <a:spcBef>
                          <a:spcPts val="0"/>
                        </a:spcBef>
                        <a:spcAft>
                          <a:spcPts val="0"/>
                        </a:spcAft>
                      </a:pPr>
                      <a:r>
                        <a:rPr lang="en-US" sz="1600" dirty="0">
                          <a:effectLst/>
                        </a:rPr>
                        <a:t>4 bits</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solidFill>
                      <a:schemeClr val="tx2">
                        <a:lumMod val="20000"/>
                        <a:lumOff val="80000"/>
                      </a:schemeClr>
                    </a:solidFill>
                  </a:tcPr>
                </a:tc>
                <a:tc>
                  <a:txBody>
                    <a:bodyPr/>
                    <a:lstStyle/>
                    <a:p>
                      <a:pPr marL="0" marR="0" algn="ctr">
                        <a:lnSpc>
                          <a:spcPct val="107000"/>
                        </a:lnSpc>
                        <a:spcBef>
                          <a:spcPts val="0"/>
                        </a:spcBef>
                        <a:spcAft>
                          <a:spcPts val="0"/>
                        </a:spcAft>
                      </a:pPr>
                      <a:r>
                        <a:rPr lang="en-US" sz="1600" dirty="0">
                          <a:effectLst/>
                        </a:rPr>
                        <a:t>3 bits</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solidFill>
                      <a:schemeClr val="tx2">
                        <a:lumMod val="20000"/>
                        <a:lumOff val="80000"/>
                      </a:schemeClr>
                    </a:solidFill>
                  </a:tcPr>
                </a:tc>
                <a:tc>
                  <a:txBody>
                    <a:bodyPr/>
                    <a:lstStyle/>
                    <a:p>
                      <a:pPr marL="0" marR="0" algn="ctr">
                        <a:lnSpc>
                          <a:spcPct val="107000"/>
                        </a:lnSpc>
                        <a:spcBef>
                          <a:spcPts val="0"/>
                        </a:spcBef>
                        <a:spcAft>
                          <a:spcPts val="0"/>
                        </a:spcAft>
                      </a:pPr>
                      <a:r>
                        <a:rPr lang="en-US" sz="1600" dirty="0">
                          <a:effectLst/>
                        </a:rPr>
                        <a:t>3 bits</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71755" marR="68580" marT="0" marB="0">
                    <a:solidFill>
                      <a:schemeClr val="tx2">
                        <a:lumMod val="20000"/>
                        <a:lumOff val="80000"/>
                      </a:schemeClr>
                    </a:solidFill>
                  </a:tcPr>
                </a:tc>
                <a:extLst>
                  <a:ext uri="{0D108BD9-81ED-4DB2-BD59-A6C34878D82A}">
                    <a16:rowId xmlns:a16="http://schemas.microsoft.com/office/drawing/2014/main" val="2400715832"/>
                  </a:ext>
                </a:extLst>
              </a:tr>
            </a:tbl>
          </a:graphicData>
        </a:graphic>
      </p:graphicFrame>
      <p:sp>
        <p:nvSpPr>
          <p:cNvPr id="5" name="Rectangle 4">
            <a:extLst>
              <a:ext uri="{FF2B5EF4-FFF2-40B4-BE49-F238E27FC236}">
                <a16:creationId xmlns:a16="http://schemas.microsoft.com/office/drawing/2014/main" id="{7515E5EA-B72C-48D5-991D-59E08638D914}"/>
              </a:ext>
            </a:extLst>
          </p:cNvPr>
          <p:cNvSpPr/>
          <p:nvPr/>
        </p:nvSpPr>
        <p:spPr>
          <a:xfrm>
            <a:off x="133526" y="2215988"/>
            <a:ext cx="2462469" cy="532903"/>
          </a:xfrm>
          <a:prstGeom prst="rect">
            <a:avLst/>
          </a:prstGeom>
        </p:spPr>
        <p:txBody>
          <a:bodyPr wrap="none">
            <a:spAutoFit/>
          </a:bodyPr>
          <a:lstStyle/>
          <a:p>
            <a:pPr>
              <a:lnSpc>
                <a:spcPct val="107000"/>
              </a:lnSpc>
              <a:spcAft>
                <a:spcPts val="800"/>
              </a:spcAft>
            </a:pPr>
            <a:r>
              <a:rPr lang="en-US" sz="2800" b="1" dirty="0">
                <a:latin typeface="Calibri" panose="020F0502020204030204" pitchFamily="34" charset="0"/>
                <a:ea typeface="Calibri" panose="020F0502020204030204" pitchFamily="34" charset="0"/>
                <a:cs typeface="Vrinda" panose="020B0502040204020203" pitchFamily="34" charset="0"/>
              </a:rPr>
              <a:t>List of Register:</a:t>
            </a:r>
            <a:endParaRPr lang="en-US" sz="2800" dirty="0">
              <a:effectLst/>
              <a:latin typeface="Calibri" panose="020F0502020204030204" pitchFamily="34" charset="0"/>
              <a:ea typeface="Calibri" panose="020F0502020204030204" pitchFamily="34" charset="0"/>
              <a:cs typeface="Vrinda" panose="020B0502040204020203" pitchFamily="34" charset="0"/>
            </a:endParaRPr>
          </a:p>
        </p:txBody>
      </p:sp>
      <p:graphicFrame>
        <p:nvGraphicFramePr>
          <p:cNvPr id="6" name="Table 5">
            <a:extLst>
              <a:ext uri="{FF2B5EF4-FFF2-40B4-BE49-F238E27FC236}">
                <a16:creationId xmlns:a16="http://schemas.microsoft.com/office/drawing/2014/main" id="{E0398256-09D3-4101-AFF8-44C1B72862BC}"/>
              </a:ext>
            </a:extLst>
          </p:cNvPr>
          <p:cNvGraphicFramePr>
            <a:graphicFrameLocks noGrp="1"/>
          </p:cNvGraphicFramePr>
          <p:nvPr>
            <p:extLst>
              <p:ext uri="{D42A27DB-BD31-4B8C-83A1-F6EECF244321}">
                <p14:modId xmlns:p14="http://schemas.microsoft.com/office/powerpoint/2010/main" val="379236392"/>
              </p:ext>
            </p:extLst>
          </p:nvPr>
        </p:nvGraphicFramePr>
        <p:xfrm>
          <a:off x="2595994" y="2557220"/>
          <a:ext cx="8182841" cy="4109103"/>
        </p:xfrm>
        <a:graphic>
          <a:graphicData uri="http://schemas.openxmlformats.org/drawingml/2006/table">
            <a:tbl>
              <a:tblPr firstRow="1" bandRow="1">
                <a:tableStyleId>{5C22544A-7EE6-4342-B048-85BDC9FD1C3A}</a:tableStyleId>
              </a:tblPr>
              <a:tblGrid>
                <a:gridCol w="1790681">
                  <a:extLst>
                    <a:ext uri="{9D8B030D-6E8A-4147-A177-3AD203B41FA5}">
                      <a16:colId xmlns:a16="http://schemas.microsoft.com/office/drawing/2014/main" val="368635224"/>
                    </a:ext>
                  </a:extLst>
                </a:gridCol>
                <a:gridCol w="2130720">
                  <a:extLst>
                    <a:ext uri="{9D8B030D-6E8A-4147-A177-3AD203B41FA5}">
                      <a16:colId xmlns:a16="http://schemas.microsoft.com/office/drawing/2014/main" val="1173945805"/>
                    </a:ext>
                  </a:extLst>
                </a:gridCol>
                <a:gridCol w="2130720">
                  <a:extLst>
                    <a:ext uri="{9D8B030D-6E8A-4147-A177-3AD203B41FA5}">
                      <a16:colId xmlns:a16="http://schemas.microsoft.com/office/drawing/2014/main" val="1377182882"/>
                    </a:ext>
                  </a:extLst>
                </a:gridCol>
                <a:gridCol w="2130720">
                  <a:extLst>
                    <a:ext uri="{9D8B030D-6E8A-4147-A177-3AD203B41FA5}">
                      <a16:colId xmlns:a16="http://schemas.microsoft.com/office/drawing/2014/main" val="676244834"/>
                    </a:ext>
                  </a:extLst>
                </a:gridCol>
              </a:tblGrid>
              <a:tr h="456567">
                <a:tc>
                  <a:txBody>
                    <a:bodyPr/>
                    <a:lstStyle/>
                    <a:p>
                      <a:pPr algn="ctr"/>
                      <a:r>
                        <a:rPr lang="en-US" sz="1800" dirty="0"/>
                        <a:t>Register Number</a:t>
                      </a:r>
                    </a:p>
                  </a:txBody>
                  <a:tcPr/>
                </a:tc>
                <a:tc>
                  <a:txBody>
                    <a:bodyPr/>
                    <a:lstStyle/>
                    <a:p>
                      <a:pPr algn="ctr"/>
                      <a:r>
                        <a:rPr lang="en-US" dirty="0"/>
                        <a:t>Conventional Name</a:t>
                      </a:r>
                    </a:p>
                  </a:txBody>
                  <a:tcPr/>
                </a:tc>
                <a:tc>
                  <a:txBody>
                    <a:bodyPr/>
                    <a:lstStyle/>
                    <a:p>
                      <a:pPr algn="ctr"/>
                      <a:r>
                        <a:rPr lang="en-US" sz="2000" dirty="0"/>
                        <a:t>Usage</a:t>
                      </a:r>
                    </a:p>
                  </a:txBody>
                  <a:tcPr/>
                </a:tc>
                <a:tc>
                  <a:txBody>
                    <a:bodyPr/>
                    <a:lstStyle/>
                    <a:p>
                      <a:pPr algn="ctr"/>
                      <a:r>
                        <a:rPr lang="en-US" sz="2000" dirty="0"/>
                        <a:t>Binary value</a:t>
                      </a:r>
                    </a:p>
                  </a:txBody>
                  <a:tcPr/>
                </a:tc>
                <a:extLst>
                  <a:ext uri="{0D108BD9-81ED-4DB2-BD59-A6C34878D82A}">
                    <a16:rowId xmlns:a16="http://schemas.microsoft.com/office/drawing/2014/main" val="2740534846"/>
                  </a:ext>
                </a:extLst>
              </a:tr>
              <a:tr h="456567">
                <a:tc>
                  <a:txBody>
                    <a:bodyPr/>
                    <a:lstStyle/>
                    <a:p>
                      <a:pPr algn="ctr"/>
                      <a:r>
                        <a:rPr lang="en-US" dirty="0"/>
                        <a:t>1</a:t>
                      </a:r>
                    </a:p>
                  </a:txBody>
                  <a:tcPr/>
                </a:tc>
                <a:tc>
                  <a:txBody>
                    <a:bodyPr/>
                    <a:lstStyle/>
                    <a:p>
                      <a:pPr algn="ctr"/>
                      <a:r>
                        <a:rPr lang="en-US" dirty="0"/>
                        <a:t>$s0</a:t>
                      </a:r>
                    </a:p>
                  </a:txBody>
                  <a:tcPr/>
                </a:tc>
                <a:tc>
                  <a:txBody>
                    <a:bodyPr/>
                    <a:lstStyle/>
                    <a:p>
                      <a:r>
                        <a:rPr lang="en-US" dirty="0"/>
                        <a:t>Storing Value</a:t>
                      </a:r>
                    </a:p>
                  </a:txBody>
                  <a:tcPr/>
                </a:tc>
                <a:tc>
                  <a:txBody>
                    <a:bodyPr/>
                    <a:lstStyle/>
                    <a:p>
                      <a:pPr algn="ctr"/>
                      <a:r>
                        <a:rPr lang="en-US" dirty="0"/>
                        <a:t>0000</a:t>
                      </a:r>
                    </a:p>
                  </a:txBody>
                  <a:tcPr/>
                </a:tc>
                <a:extLst>
                  <a:ext uri="{0D108BD9-81ED-4DB2-BD59-A6C34878D82A}">
                    <a16:rowId xmlns:a16="http://schemas.microsoft.com/office/drawing/2014/main" val="3126852534"/>
                  </a:ext>
                </a:extLst>
              </a:tr>
              <a:tr h="456567">
                <a:tc>
                  <a:txBody>
                    <a:bodyPr/>
                    <a:lstStyle/>
                    <a:p>
                      <a:pPr algn="ctr"/>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$s1</a:t>
                      </a:r>
                    </a:p>
                  </a:txBody>
                  <a:tcPr/>
                </a:tc>
                <a:tc>
                  <a:txBody>
                    <a:bodyPr/>
                    <a:lstStyle/>
                    <a:p>
                      <a:r>
                        <a:rPr lang="en-US" dirty="0"/>
                        <a:t>General Purpose</a:t>
                      </a:r>
                    </a:p>
                  </a:txBody>
                  <a:tcPr/>
                </a:tc>
                <a:tc>
                  <a:txBody>
                    <a:bodyPr/>
                    <a:lstStyle/>
                    <a:p>
                      <a:pPr algn="ctr"/>
                      <a:r>
                        <a:rPr lang="en-US" dirty="0"/>
                        <a:t>0001</a:t>
                      </a:r>
                    </a:p>
                  </a:txBody>
                  <a:tcPr/>
                </a:tc>
                <a:extLst>
                  <a:ext uri="{0D108BD9-81ED-4DB2-BD59-A6C34878D82A}">
                    <a16:rowId xmlns:a16="http://schemas.microsoft.com/office/drawing/2014/main" val="1341362229"/>
                  </a:ext>
                </a:extLst>
              </a:tr>
              <a:tr h="456567">
                <a:tc>
                  <a:txBody>
                    <a:bodyPr/>
                    <a:lstStyle/>
                    <a:p>
                      <a:pPr algn="ctr"/>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Purpose</a:t>
                      </a:r>
                    </a:p>
                  </a:txBody>
                  <a:tcPr/>
                </a:tc>
                <a:tc>
                  <a:txBody>
                    <a:bodyPr/>
                    <a:lstStyle/>
                    <a:p>
                      <a:pPr algn="ctr"/>
                      <a:r>
                        <a:rPr lang="en-US" dirty="0"/>
                        <a:t>0010</a:t>
                      </a:r>
                    </a:p>
                  </a:txBody>
                  <a:tcPr/>
                </a:tc>
                <a:extLst>
                  <a:ext uri="{0D108BD9-81ED-4DB2-BD59-A6C34878D82A}">
                    <a16:rowId xmlns:a16="http://schemas.microsoft.com/office/drawing/2014/main" val="1997047151"/>
                  </a:ext>
                </a:extLst>
              </a:tr>
              <a:tr h="456567">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Purpose</a:t>
                      </a:r>
                    </a:p>
                  </a:txBody>
                  <a:tcPr/>
                </a:tc>
                <a:tc>
                  <a:txBody>
                    <a:bodyPr/>
                    <a:lstStyle/>
                    <a:p>
                      <a:pPr algn="ctr"/>
                      <a:r>
                        <a:rPr lang="en-US" dirty="0"/>
                        <a:t>0011</a:t>
                      </a:r>
                    </a:p>
                  </a:txBody>
                  <a:tcPr/>
                </a:tc>
                <a:extLst>
                  <a:ext uri="{0D108BD9-81ED-4DB2-BD59-A6C34878D82A}">
                    <a16:rowId xmlns:a16="http://schemas.microsoft.com/office/drawing/2014/main" val="2175543423"/>
                  </a:ext>
                </a:extLst>
              </a:tr>
              <a:tr h="456567">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Purpose</a:t>
                      </a:r>
                    </a:p>
                  </a:txBody>
                  <a:tcPr/>
                </a:tc>
                <a:tc>
                  <a:txBody>
                    <a:bodyPr/>
                    <a:lstStyle/>
                    <a:p>
                      <a:pPr algn="ctr"/>
                      <a:r>
                        <a:rPr lang="en-US" dirty="0"/>
                        <a:t>0100</a:t>
                      </a:r>
                    </a:p>
                  </a:txBody>
                  <a:tcPr/>
                </a:tc>
                <a:extLst>
                  <a:ext uri="{0D108BD9-81ED-4DB2-BD59-A6C34878D82A}">
                    <a16:rowId xmlns:a16="http://schemas.microsoft.com/office/drawing/2014/main" val="2956364422"/>
                  </a:ext>
                </a:extLst>
              </a:tr>
              <a:tr h="456567">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Purpose</a:t>
                      </a:r>
                    </a:p>
                  </a:txBody>
                  <a:tcPr/>
                </a:tc>
                <a:tc>
                  <a:txBody>
                    <a:bodyPr/>
                    <a:lstStyle/>
                    <a:p>
                      <a:pPr algn="ctr"/>
                      <a:r>
                        <a:rPr lang="en-US" dirty="0"/>
                        <a:t>0101</a:t>
                      </a:r>
                    </a:p>
                  </a:txBody>
                  <a:tcPr/>
                </a:tc>
                <a:extLst>
                  <a:ext uri="{0D108BD9-81ED-4DB2-BD59-A6C34878D82A}">
                    <a16:rowId xmlns:a16="http://schemas.microsoft.com/office/drawing/2014/main" val="901713557"/>
                  </a:ext>
                </a:extLst>
              </a:tr>
              <a:tr h="456567">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Purpose</a:t>
                      </a:r>
                    </a:p>
                  </a:txBody>
                  <a:tcPr/>
                </a:tc>
                <a:tc>
                  <a:txBody>
                    <a:bodyPr/>
                    <a:lstStyle/>
                    <a:p>
                      <a:pPr algn="ctr"/>
                      <a:r>
                        <a:rPr lang="en-US" dirty="0"/>
                        <a:t>0110</a:t>
                      </a:r>
                    </a:p>
                  </a:txBody>
                  <a:tcPr/>
                </a:tc>
                <a:extLst>
                  <a:ext uri="{0D108BD9-81ED-4DB2-BD59-A6C34878D82A}">
                    <a16:rowId xmlns:a16="http://schemas.microsoft.com/office/drawing/2014/main" val="2499112393"/>
                  </a:ext>
                </a:extLst>
              </a:tr>
              <a:tr h="456567">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Purpose</a:t>
                      </a:r>
                    </a:p>
                  </a:txBody>
                  <a:tcPr/>
                </a:tc>
                <a:tc>
                  <a:txBody>
                    <a:bodyPr/>
                    <a:lstStyle/>
                    <a:p>
                      <a:pPr algn="ctr"/>
                      <a:r>
                        <a:rPr lang="en-US" dirty="0"/>
                        <a:t>0111</a:t>
                      </a:r>
                    </a:p>
                  </a:txBody>
                  <a:tcPr/>
                </a:tc>
                <a:extLst>
                  <a:ext uri="{0D108BD9-81ED-4DB2-BD59-A6C34878D82A}">
                    <a16:rowId xmlns:a16="http://schemas.microsoft.com/office/drawing/2014/main" val="2489659071"/>
                  </a:ext>
                </a:extLst>
              </a:tr>
            </a:tbl>
          </a:graphicData>
        </a:graphic>
      </p:graphicFrame>
    </p:spTree>
    <p:extLst>
      <p:ext uri="{BB962C8B-B14F-4D97-AF65-F5344CB8AC3E}">
        <p14:creationId xmlns:p14="http://schemas.microsoft.com/office/powerpoint/2010/main" val="405415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DDC76-6960-40AB-B9DF-F74B01E2F609}"/>
              </a:ext>
            </a:extLst>
          </p:cNvPr>
          <p:cNvSpPr>
            <a:spLocks noGrp="1"/>
          </p:cNvSpPr>
          <p:nvPr>
            <p:ph idx="1"/>
          </p:nvPr>
        </p:nvSpPr>
        <p:spPr>
          <a:xfrm>
            <a:off x="20782" y="0"/>
            <a:ext cx="12171218" cy="6858000"/>
          </a:xfrm>
        </p:spPr>
        <p:txBody>
          <a:bodyPr/>
          <a:lstStyle/>
          <a:p>
            <a:pPr marL="0" indent="0">
              <a:buNone/>
            </a:pPr>
            <a:r>
              <a:rPr lang="en-US" b="1" u="sng" dirty="0"/>
              <a:t>Translating Some HLL codes using our Designed 10 Bit ISA</a:t>
            </a:r>
            <a:endParaRPr lang="en-US" u="sng" dirty="0"/>
          </a:p>
          <a:p>
            <a:pPr marL="0" indent="0">
              <a:buNone/>
            </a:pPr>
            <a:r>
              <a:rPr lang="en-US" sz="2400" b="1" dirty="0"/>
              <a:t>1. a = a + b		            #$s1 = a, $s2 = b</a:t>
            </a:r>
            <a:endParaRPr lang="en-US" sz="2400" dirty="0"/>
          </a:p>
          <a:p>
            <a:pPr marL="0" indent="0">
              <a:buNone/>
            </a:pPr>
            <a:r>
              <a:rPr lang="en-US" sz="2400" b="1" dirty="0"/>
              <a:t>    add $s1, $s2		            # $s1 gets $s1 + s2</a:t>
            </a:r>
            <a:endParaRPr lang="en-US" sz="2400" dirty="0"/>
          </a:p>
          <a:p>
            <a:pPr marL="0" indent="0">
              <a:buNone/>
            </a:pPr>
            <a:endParaRPr lang="en-US" sz="2400" dirty="0"/>
          </a:p>
          <a:p>
            <a:pPr marL="0" indent="0">
              <a:buNone/>
            </a:pPr>
            <a:r>
              <a:rPr lang="en-US" sz="2400" b="1" dirty="0"/>
              <a:t>2. a = a – b			#$s1 = a, $s2 = b</a:t>
            </a:r>
            <a:endParaRPr lang="en-US" sz="2400" dirty="0"/>
          </a:p>
          <a:p>
            <a:pPr marL="0" indent="0">
              <a:buNone/>
            </a:pPr>
            <a:r>
              <a:rPr lang="en-US" sz="2400" b="1" dirty="0"/>
              <a:t>      sub $s1, $s2		# $s1 gets $s1 – s2</a:t>
            </a:r>
          </a:p>
          <a:p>
            <a:pPr marL="0" indent="0">
              <a:buNone/>
            </a:pPr>
            <a:endParaRPr lang="en-US" sz="2400" b="1" dirty="0"/>
          </a:p>
          <a:p>
            <a:pPr marL="0" indent="0">
              <a:buNone/>
            </a:pPr>
            <a:r>
              <a:rPr lang="en-US" sz="2400" b="1" dirty="0"/>
              <a:t>3. a = a AND b	 	             #$s1 = a, $s2 = b</a:t>
            </a:r>
            <a:endParaRPr lang="en-US" sz="2400" dirty="0"/>
          </a:p>
          <a:p>
            <a:pPr marL="0" indent="0">
              <a:buNone/>
            </a:pPr>
            <a:r>
              <a:rPr lang="en-US" sz="2400" b="1" dirty="0"/>
              <a:t>    And $s1, $s2		# $s1 gets $s1 &amp;&amp; $s2</a:t>
            </a:r>
          </a:p>
          <a:p>
            <a:pPr marL="0" indent="0">
              <a:buNone/>
            </a:pPr>
            <a:endParaRPr lang="en-US" sz="2400" b="1" dirty="0"/>
          </a:p>
          <a:p>
            <a:pPr marL="0" indent="0">
              <a:buNone/>
            </a:pPr>
            <a:r>
              <a:rPr lang="en-US" sz="2400" b="1" dirty="0"/>
              <a:t>4.   a = Not(a) 		             #$s1 = a</a:t>
            </a:r>
            <a:endParaRPr lang="en-US" sz="2400" dirty="0"/>
          </a:p>
          <a:p>
            <a:pPr marL="0" indent="0">
              <a:buNone/>
            </a:pPr>
            <a:r>
              <a:rPr lang="en-US" sz="2400" dirty="0"/>
              <a:t>       </a:t>
            </a:r>
            <a:r>
              <a:rPr lang="en-US" sz="2400" b="1" dirty="0" err="1"/>
              <a:t>Nand</a:t>
            </a:r>
            <a:r>
              <a:rPr lang="en-US" sz="2400" b="1" dirty="0"/>
              <a:t> $s1, $s1		# $s1 gets inverted value of $s1</a:t>
            </a:r>
            <a:endParaRPr lang="en-US" sz="2400" dirty="0"/>
          </a:p>
          <a:p>
            <a:pPr marL="0" indent="0">
              <a:buNone/>
            </a:pPr>
            <a:endParaRPr lang="en-US" sz="2400" dirty="0"/>
          </a:p>
        </p:txBody>
      </p:sp>
    </p:spTree>
    <p:extLst>
      <p:ext uri="{BB962C8B-B14F-4D97-AF65-F5344CB8AC3E}">
        <p14:creationId xmlns:p14="http://schemas.microsoft.com/office/powerpoint/2010/main" val="287963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3F9ACB-D292-4DDE-8B81-D9C1F941C755}"/>
              </a:ext>
            </a:extLst>
          </p:cNvPr>
          <p:cNvSpPr>
            <a:spLocks noGrp="1"/>
          </p:cNvSpPr>
          <p:nvPr>
            <p:ph idx="1"/>
          </p:nvPr>
        </p:nvSpPr>
        <p:spPr>
          <a:xfrm>
            <a:off x="0" y="0"/>
            <a:ext cx="12192000" cy="6858000"/>
          </a:xfrm>
        </p:spPr>
        <p:txBody>
          <a:bodyPr>
            <a:normAutofit fontScale="92500" lnSpcReduction="10000"/>
          </a:bodyPr>
          <a:lstStyle/>
          <a:p>
            <a:pPr marL="0" indent="0">
              <a:buNone/>
            </a:pPr>
            <a:r>
              <a:rPr lang="en-US" sz="2400" b="1" dirty="0"/>
              <a:t>5</a:t>
            </a:r>
            <a:r>
              <a:rPr lang="en-US" sz="2400" dirty="0"/>
              <a:t>.  </a:t>
            </a:r>
            <a:r>
              <a:rPr lang="en-US" sz="2400" b="1" dirty="0"/>
              <a:t>C = A[</a:t>
            </a:r>
            <a:r>
              <a:rPr lang="en-US" sz="2400" b="1" dirty="0" err="1"/>
              <a:t>i</a:t>
            </a:r>
            <a:r>
              <a:rPr lang="en-US" sz="2400" b="1" dirty="0"/>
              <a:t>]			#$s1 = I, $s2=A , $s3=C</a:t>
            </a:r>
            <a:endParaRPr lang="en-US" sz="2400" dirty="0"/>
          </a:p>
          <a:p>
            <a:pPr marL="0" indent="0">
              <a:buNone/>
            </a:pPr>
            <a:r>
              <a:rPr lang="en-US" sz="2400" dirty="0"/>
              <a:t>     </a:t>
            </a:r>
            <a:r>
              <a:rPr lang="en-US" sz="2400" b="1" dirty="0" err="1"/>
              <a:t>sll</a:t>
            </a:r>
            <a:r>
              <a:rPr lang="en-US" sz="2400" b="1" dirty="0"/>
              <a:t> $s1, 2			# $s0 = $s1&lt;&lt; 2</a:t>
            </a:r>
            <a:endParaRPr lang="en-US" sz="2400" dirty="0"/>
          </a:p>
          <a:p>
            <a:pPr marL="0" indent="0">
              <a:buNone/>
            </a:pPr>
            <a:r>
              <a:rPr lang="en-US" sz="2400" b="1" dirty="0"/>
              <a:t>     add $s2 $s0		              #$s2 = $s2 + $s0</a:t>
            </a:r>
            <a:endParaRPr lang="en-US" sz="2400" dirty="0"/>
          </a:p>
          <a:p>
            <a:pPr marL="0" indent="0">
              <a:buNone/>
            </a:pPr>
            <a:r>
              <a:rPr lang="en-US" sz="2400" b="1" dirty="0"/>
              <a:t>     </a:t>
            </a:r>
            <a:r>
              <a:rPr lang="en-US" sz="2400" b="1" dirty="0" err="1"/>
              <a:t>lsp</a:t>
            </a:r>
            <a:r>
              <a:rPr lang="en-US" sz="2400" b="1" dirty="0"/>
              <a:t> $s2			# $s0 = $s2</a:t>
            </a:r>
            <a:endParaRPr lang="en-US" sz="2400" dirty="0"/>
          </a:p>
          <a:p>
            <a:pPr marL="0" indent="0">
              <a:buNone/>
            </a:pPr>
            <a:r>
              <a:rPr lang="en-US" sz="2400" dirty="0"/>
              <a:t>     </a:t>
            </a:r>
            <a:r>
              <a:rPr lang="en-US" sz="2400" b="1" dirty="0" err="1"/>
              <a:t>lw</a:t>
            </a:r>
            <a:r>
              <a:rPr lang="en-US" sz="2400" b="1" dirty="0"/>
              <a:t> s3 0			# getting the location value of A[</a:t>
            </a:r>
            <a:r>
              <a:rPr lang="en-US" sz="2400" b="1" dirty="0" err="1"/>
              <a:t>i</a:t>
            </a:r>
            <a:r>
              <a:rPr lang="en-US" sz="2400" b="1" dirty="0"/>
              <a:t>] from </a:t>
            </a:r>
            <a:r>
              <a:rPr lang="en-US" sz="2400" b="1" dirty="0" err="1"/>
              <a:t>sp</a:t>
            </a:r>
            <a:r>
              <a:rPr lang="en-US" sz="2400" b="1" dirty="0"/>
              <a:t> and store</a:t>
            </a:r>
            <a:endParaRPr lang="en-US" sz="2400" dirty="0"/>
          </a:p>
          <a:p>
            <a:pPr marL="0" indent="0">
              <a:buNone/>
            </a:pPr>
            <a:r>
              <a:rPr lang="en-US" sz="2400" b="1" dirty="0"/>
              <a:t>				# them in s3.</a:t>
            </a:r>
            <a:endParaRPr lang="en-US" sz="2400" dirty="0"/>
          </a:p>
          <a:p>
            <a:pPr marL="0" indent="0">
              <a:buNone/>
            </a:pPr>
            <a:r>
              <a:rPr lang="en-US" sz="2400" b="1" dirty="0"/>
              <a:t>6.  if(</a:t>
            </a:r>
            <a:r>
              <a:rPr lang="en-US" sz="2400" b="1" dirty="0" err="1"/>
              <a:t>i</a:t>
            </a:r>
            <a:r>
              <a:rPr lang="en-US" sz="2400" b="1" dirty="0"/>
              <a:t> ==4)</a:t>
            </a:r>
            <a:endParaRPr lang="en-US" sz="2400" dirty="0"/>
          </a:p>
          <a:p>
            <a:pPr marL="0" indent="0">
              <a:buNone/>
            </a:pPr>
            <a:r>
              <a:rPr lang="en-US" sz="2400" b="1" dirty="0"/>
              <a:t>	</a:t>
            </a:r>
            <a:r>
              <a:rPr lang="en-US" sz="2400" b="1" dirty="0" err="1"/>
              <a:t>i</a:t>
            </a:r>
            <a:r>
              <a:rPr lang="en-US" sz="2400" b="1" dirty="0"/>
              <a:t> = i+2</a:t>
            </a:r>
            <a:endParaRPr lang="en-US" sz="2400" dirty="0"/>
          </a:p>
          <a:p>
            <a:pPr marL="0" indent="0">
              <a:buNone/>
            </a:pPr>
            <a:r>
              <a:rPr lang="en-US" sz="2400" b="1" dirty="0"/>
              <a:t>	else</a:t>
            </a:r>
            <a:endParaRPr lang="en-US" sz="2400" dirty="0"/>
          </a:p>
          <a:p>
            <a:pPr marL="0" indent="0">
              <a:buNone/>
            </a:pPr>
            <a:r>
              <a:rPr lang="en-US" sz="2400" b="1" dirty="0"/>
              <a:t>	</a:t>
            </a:r>
            <a:r>
              <a:rPr lang="en-US" sz="2400" b="1" dirty="0" err="1"/>
              <a:t>i</a:t>
            </a:r>
            <a:r>
              <a:rPr lang="en-US" sz="2400" b="1" dirty="0"/>
              <a:t> = </a:t>
            </a:r>
            <a:r>
              <a:rPr lang="en-US" sz="2400" b="1" dirty="0" err="1"/>
              <a:t>i</a:t>
            </a:r>
            <a:r>
              <a:rPr lang="en-US" sz="2400" b="1" dirty="0"/>
              <a:t> -2		# $s1 = I</a:t>
            </a:r>
          </a:p>
          <a:p>
            <a:pPr marL="0" indent="0">
              <a:buNone/>
            </a:pPr>
            <a:r>
              <a:rPr lang="en-US" sz="2600" b="1" dirty="0"/>
              <a:t>  sub $s0, $s0		# $s0 = 0</a:t>
            </a:r>
            <a:endParaRPr lang="en-US" sz="2600" dirty="0"/>
          </a:p>
          <a:p>
            <a:pPr marL="0" indent="0">
              <a:buNone/>
            </a:pPr>
            <a:r>
              <a:rPr lang="en-US" sz="2600" b="1" dirty="0"/>
              <a:t>  </a:t>
            </a:r>
            <a:r>
              <a:rPr lang="en-US" sz="2600" b="1" dirty="0" err="1"/>
              <a:t>addi</a:t>
            </a:r>
            <a:r>
              <a:rPr lang="en-US" sz="2600" b="1" dirty="0"/>
              <a:t> $s0, 4		# $s0 = 4</a:t>
            </a:r>
            <a:endParaRPr lang="en-US" sz="2600" dirty="0"/>
          </a:p>
          <a:p>
            <a:pPr marL="0" indent="0">
              <a:buNone/>
            </a:pPr>
            <a:r>
              <a:rPr lang="en-US" sz="2600" b="1" dirty="0"/>
              <a:t>  </a:t>
            </a:r>
            <a:r>
              <a:rPr lang="en-US" sz="2600" b="1" dirty="0" err="1"/>
              <a:t>beq</a:t>
            </a:r>
            <a:r>
              <a:rPr lang="en-US" sz="2600" b="1" dirty="0"/>
              <a:t> $s1 L		#comparing $s1 = </a:t>
            </a:r>
            <a:r>
              <a:rPr lang="en-US" sz="2600" b="1" dirty="0" err="1"/>
              <a:t>i</a:t>
            </a:r>
            <a:r>
              <a:rPr lang="en-US" sz="2600" b="1" dirty="0"/>
              <a:t> with $</a:t>
            </a:r>
            <a:r>
              <a:rPr lang="en-US" sz="2600" b="1" dirty="0" err="1"/>
              <a:t>sp</a:t>
            </a:r>
            <a:r>
              <a:rPr lang="en-US" sz="2600" b="1" dirty="0"/>
              <a:t> = 4. If equal then go to L</a:t>
            </a:r>
            <a:endParaRPr lang="en-US" sz="2600" dirty="0"/>
          </a:p>
          <a:p>
            <a:pPr marL="0" indent="0">
              <a:buNone/>
            </a:pPr>
            <a:r>
              <a:rPr lang="en-US" sz="2600" b="1" dirty="0"/>
              <a:t>  </a:t>
            </a:r>
            <a:r>
              <a:rPr lang="en-US" sz="2600" b="1" dirty="0" err="1"/>
              <a:t>addi</a:t>
            </a:r>
            <a:r>
              <a:rPr lang="en-US" sz="2600" b="1" dirty="0"/>
              <a:t> $s1, -2		# </a:t>
            </a:r>
            <a:r>
              <a:rPr lang="en-US" sz="2600" b="1" dirty="0" err="1"/>
              <a:t>i</a:t>
            </a:r>
            <a:r>
              <a:rPr lang="en-US" sz="2600" b="1" dirty="0"/>
              <a:t> = </a:t>
            </a:r>
            <a:r>
              <a:rPr lang="en-US" sz="2600" b="1" dirty="0" err="1"/>
              <a:t>i</a:t>
            </a:r>
            <a:r>
              <a:rPr lang="en-US" sz="2600" b="1" dirty="0"/>
              <a:t> – 2</a:t>
            </a:r>
            <a:endParaRPr lang="en-US" sz="2600" dirty="0"/>
          </a:p>
          <a:p>
            <a:pPr marL="0" indent="0">
              <a:buNone/>
            </a:pPr>
            <a:r>
              <a:rPr lang="en-US" sz="2600" b="1" dirty="0"/>
              <a:t>  </a:t>
            </a:r>
            <a:r>
              <a:rPr lang="en-US" sz="2600" b="1" dirty="0" err="1"/>
              <a:t>jmp</a:t>
            </a:r>
            <a:r>
              <a:rPr lang="en-US" sz="2600" b="1" dirty="0"/>
              <a:t> exit		# Jump to exit</a:t>
            </a:r>
          </a:p>
          <a:p>
            <a:pPr marL="0" indent="0">
              <a:buNone/>
            </a:pPr>
            <a:r>
              <a:rPr lang="en-US" sz="2600" b="1" dirty="0"/>
              <a:t>  L: </a:t>
            </a:r>
            <a:r>
              <a:rPr lang="en-US" sz="2600" b="1" dirty="0" err="1"/>
              <a:t>addi</a:t>
            </a:r>
            <a:r>
              <a:rPr lang="en-US" sz="2600" b="1" dirty="0"/>
              <a:t> $s1, 2		# </a:t>
            </a:r>
            <a:r>
              <a:rPr lang="en-US" sz="2600" b="1" dirty="0" err="1"/>
              <a:t>i</a:t>
            </a:r>
            <a:r>
              <a:rPr lang="en-US" sz="2600" b="1" dirty="0"/>
              <a:t> = </a:t>
            </a:r>
            <a:r>
              <a:rPr lang="en-US" sz="2600" b="1" dirty="0" err="1"/>
              <a:t>i</a:t>
            </a:r>
            <a:r>
              <a:rPr lang="en-US" sz="2600" b="1" dirty="0"/>
              <a:t> + 2</a:t>
            </a:r>
            <a:endParaRPr lang="en-US" sz="2600" dirty="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04316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F4C38-6D10-4271-830B-6BDB01F5E4CF}"/>
              </a:ext>
            </a:extLst>
          </p:cNvPr>
          <p:cNvSpPr>
            <a:spLocks noGrp="1"/>
          </p:cNvSpPr>
          <p:nvPr>
            <p:ph idx="1"/>
          </p:nvPr>
        </p:nvSpPr>
        <p:spPr>
          <a:xfrm>
            <a:off x="0" y="0"/>
            <a:ext cx="12192000" cy="6858000"/>
          </a:xfrm>
        </p:spPr>
        <p:txBody>
          <a:bodyPr>
            <a:normAutofit/>
          </a:bodyPr>
          <a:lstStyle/>
          <a:p>
            <a:pPr marL="0" indent="0">
              <a:buNone/>
            </a:pPr>
            <a:r>
              <a:rPr lang="en-US" sz="2400" b="1" dirty="0"/>
              <a:t>7.  for(int j = 3; j &lt; a; </a:t>
            </a:r>
            <a:r>
              <a:rPr lang="en-US" sz="2400" b="1" dirty="0" err="1"/>
              <a:t>j++</a:t>
            </a:r>
            <a:r>
              <a:rPr lang="en-US" sz="2400" b="1" dirty="0"/>
              <a:t>){</a:t>
            </a:r>
            <a:endParaRPr lang="en-US" sz="2400" dirty="0"/>
          </a:p>
          <a:p>
            <a:pPr marL="0" indent="0">
              <a:buNone/>
            </a:pPr>
            <a:r>
              <a:rPr lang="en-US" sz="2400" b="1" dirty="0"/>
              <a:t>	b = b*8;</a:t>
            </a:r>
          </a:p>
          <a:p>
            <a:pPr marL="0" indent="0">
              <a:buNone/>
            </a:pPr>
            <a:r>
              <a:rPr lang="en-US" sz="2400" b="1" dirty="0"/>
              <a:t>}			# $s1 = j, $s2 = a, $s3 = b</a:t>
            </a:r>
            <a:endParaRPr lang="en-US" sz="2400" dirty="0"/>
          </a:p>
          <a:p>
            <a:pPr marL="0" indent="0">
              <a:buNone/>
            </a:pPr>
            <a:endParaRPr lang="en-US" sz="2400" dirty="0"/>
          </a:p>
          <a:p>
            <a:pPr marL="0" indent="0">
              <a:buNone/>
            </a:pPr>
            <a:r>
              <a:rPr lang="en-US" sz="2400" b="1" dirty="0"/>
              <a:t>    sub $s1, $s1		# $s1 = 0</a:t>
            </a:r>
            <a:endParaRPr lang="en-US" sz="2400" dirty="0"/>
          </a:p>
          <a:p>
            <a:pPr marL="0" indent="0">
              <a:buNone/>
            </a:pPr>
            <a:r>
              <a:rPr lang="en-US" sz="2400" b="1" dirty="0"/>
              <a:t>    </a:t>
            </a:r>
            <a:r>
              <a:rPr lang="en-US" sz="2400" b="1" dirty="0" err="1"/>
              <a:t>addi</a:t>
            </a:r>
            <a:r>
              <a:rPr lang="en-US" sz="2400" b="1" dirty="0"/>
              <a:t> $s1, 3		# initializing $s1 = 3</a:t>
            </a:r>
            <a:endParaRPr lang="en-US" sz="2400" dirty="0"/>
          </a:p>
          <a:p>
            <a:pPr marL="0" indent="0">
              <a:buNone/>
            </a:pPr>
            <a:r>
              <a:rPr lang="en-US" sz="2400" b="1" dirty="0"/>
              <a:t>    sub $s0, $s0		# $s0 = 0</a:t>
            </a:r>
            <a:endParaRPr lang="en-US" sz="2400" dirty="0"/>
          </a:p>
          <a:p>
            <a:pPr marL="0" indent="0">
              <a:buNone/>
            </a:pPr>
            <a:r>
              <a:rPr lang="en-US" sz="2400" b="1" dirty="0"/>
              <a:t>    add $s0, $s2	# $s0 = $s2</a:t>
            </a:r>
            <a:endParaRPr lang="en-US" sz="2400" dirty="0"/>
          </a:p>
          <a:p>
            <a:pPr marL="0" indent="0">
              <a:buNone/>
            </a:pPr>
            <a:r>
              <a:rPr lang="en-US" sz="2400" b="1" dirty="0"/>
              <a:t>    L2: </a:t>
            </a:r>
            <a:r>
              <a:rPr lang="en-US" sz="2400" b="1" dirty="0" err="1"/>
              <a:t>beq</a:t>
            </a:r>
            <a:r>
              <a:rPr lang="en-US" sz="2400" b="1" dirty="0"/>
              <a:t> $s1 L1	#if $s1 = </a:t>
            </a:r>
            <a:r>
              <a:rPr lang="en-US" sz="2400" b="1" dirty="0" err="1"/>
              <a:t>sp</a:t>
            </a:r>
            <a:r>
              <a:rPr lang="en-US" sz="2400" b="1" dirty="0"/>
              <a:t> then go to L1, otherwise continue loop.</a:t>
            </a:r>
            <a:endParaRPr lang="en-US" sz="2400" dirty="0"/>
          </a:p>
          <a:p>
            <a:pPr marL="0" indent="0">
              <a:buNone/>
            </a:pPr>
            <a:r>
              <a:rPr lang="en-US" sz="2400" b="1" dirty="0"/>
              <a:t>    </a:t>
            </a:r>
            <a:r>
              <a:rPr lang="en-US" sz="2400" b="1" dirty="0" err="1"/>
              <a:t>sll</a:t>
            </a:r>
            <a:r>
              <a:rPr lang="en-US" sz="2400" b="1" dirty="0"/>
              <a:t> $s3 3		# $</a:t>
            </a:r>
            <a:r>
              <a:rPr lang="en-US" sz="2400" b="1" dirty="0" err="1"/>
              <a:t>sp</a:t>
            </a:r>
            <a:r>
              <a:rPr lang="en-US" sz="2400" b="1" dirty="0"/>
              <a:t> = $s3 &lt;&lt; 3</a:t>
            </a:r>
            <a:endParaRPr lang="en-US" sz="2400" dirty="0"/>
          </a:p>
          <a:p>
            <a:pPr marL="0" indent="0">
              <a:buNone/>
            </a:pPr>
            <a:r>
              <a:rPr lang="en-US" sz="2400" b="1" dirty="0"/>
              <a:t>    add $s3 $s0		# $s3 = $s3 * 8</a:t>
            </a:r>
            <a:endParaRPr lang="en-US" sz="2400" dirty="0"/>
          </a:p>
          <a:p>
            <a:pPr marL="0" indent="0">
              <a:buNone/>
            </a:pPr>
            <a:r>
              <a:rPr lang="en-US" sz="2400" b="1" dirty="0"/>
              <a:t>    </a:t>
            </a:r>
            <a:r>
              <a:rPr lang="en-US" sz="2400" b="1" dirty="0" err="1"/>
              <a:t>addi</a:t>
            </a:r>
            <a:r>
              <a:rPr lang="en-US" sz="2400" b="1" dirty="0"/>
              <a:t> $s1 1		# increment $s1 by 1 / </a:t>
            </a:r>
            <a:r>
              <a:rPr lang="en-US" sz="2400" b="1" dirty="0" err="1"/>
              <a:t>i</a:t>
            </a:r>
            <a:r>
              <a:rPr lang="en-US" sz="2400" b="1" dirty="0"/>
              <a:t>++</a:t>
            </a:r>
            <a:endParaRPr lang="en-US" sz="2400" dirty="0"/>
          </a:p>
          <a:p>
            <a:pPr marL="0" indent="0">
              <a:buNone/>
            </a:pPr>
            <a:r>
              <a:rPr lang="en-US" sz="2400" b="1" dirty="0"/>
              <a:t>    </a:t>
            </a:r>
            <a:r>
              <a:rPr lang="en-US" sz="2400" b="1" dirty="0" err="1"/>
              <a:t>jmp</a:t>
            </a:r>
            <a:r>
              <a:rPr lang="en-US" sz="2400" b="1" dirty="0"/>
              <a:t> L2		# go to the loop</a:t>
            </a:r>
            <a:endParaRPr lang="en-US" sz="2400" dirty="0"/>
          </a:p>
          <a:p>
            <a:pPr marL="0" indent="0">
              <a:buNone/>
            </a:pPr>
            <a:r>
              <a:rPr lang="en-US" sz="2400" b="1" dirty="0"/>
              <a:t>L1: exit.</a:t>
            </a:r>
            <a:r>
              <a:rPr lang="en-US" b="1" dirty="0"/>
              <a:t>	</a:t>
            </a:r>
            <a:endParaRPr lang="en-US" dirty="0"/>
          </a:p>
          <a:p>
            <a:pPr marL="0" indent="0">
              <a:buNone/>
            </a:pPr>
            <a:endParaRPr lang="en-US" dirty="0"/>
          </a:p>
        </p:txBody>
      </p:sp>
    </p:spTree>
    <p:extLst>
      <p:ext uri="{BB962C8B-B14F-4D97-AF65-F5344CB8AC3E}">
        <p14:creationId xmlns:p14="http://schemas.microsoft.com/office/powerpoint/2010/main" val="320782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1104</Words>
  <Application>Microsoft Office PowerPoint</Application>
  <PresentationFormat>Widescreen</PresentationFormat>
  <Paragraphs>529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Project : 10 Bit 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10 Bit Processor</dc:title>
  <dc:creator>Ms Milon</dc:creator>
  <cp:lastModifiedBy>Ms Milon</cp:lastModifiedBy>
  <cp:revision>19</cp:revision>
  <dcterms:created xsi:type="dcterms:W3CDTF">2018-12-18T11:53:53Z</dcterms:created>
  <dcterms:modified xsi:type="dcterms:W3CDTF">2018-12-19T04:41:45Z</dcterms:modified>
</cp:coreProperties>
</file>