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Lst>
  <p:notesMasterIdLst>
    <p:notesMasterId r:id="rId27"/>
  </p:notesMasterIdLst>
  <p:handoutMasterIdLst>
    <p:handoutMasterId r:id="rId28"/>
  </p:handoutMasterIdLst>
  <p:sldIdLst>
    <p:sldId id="256" r:id="rId2"/>
    <p:sldId id="268" r:id="rId3"/>
    <p:sldId id="286" r:id="rId4"/>
    <p:sldId id="290" r:id="rId5"/>
    <p:sldId id="291" r:id="rId6"/>
    <p:sldId id="292" r:id="rId7"/>
    <p:sldId id="264" r:id="rId8"/>
    <p:sldId id="270" r:id="rId9"/>
    <p:sldId id="279" r:id="rId10"/>
    <p:sldId id="271" r:id="rId11"/>
    <p:sldId id="280" r:id="rId12"/>
    <p:sldId id="273" r:id="rId13"/>
    <p:sldId id="281" r:id="rId14"/>
    <p:sldId id="278" r:id="rId15"/>
    <p:sldId id="283" r:id="rId16"/>
    <p:sldId id="284" r:id="rId17"/>
    <p:sldId id="282" r:id="rId18"/>
    <p:sldId id="287" r:id="rId19"/>
    <p:sldId id="288" r:id="rId20"/>
    <p:sldId id="289" r:id="rId21"/>
    <p:sldId id="293" r:id="rId22"/>
    <p:sldId id="294" r:id="rId23"/>
    <p:sldId id="285" r:id="rId24"/>
    <p:sldId id="276" r:id="rId25"/>
    <p:sldId id="27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38" autoAdjust="0"/>
    <p:restoredTop sz="93907" autoAdjust="0"/>
  </p:normalViewPr>
  <p:slideViewPr>
    <p:cSldViewPr>
      <p:cViewPr varScale="1">
        <p:scale>
          <a:sx n="68" d="100"/>
          <a:sy n="68" d="100"/>
        </p:scale>
        <p:origin x="139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9278E9C-F358-4BAD-AC8D-EE7EE706B0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gf</a:t>
            </a:r>
          </a:p>
        </p:txBody>
      </p:sp>
      <p:sp>
        <p:nvSpPr>
          <p:cNvPr id="3" name="Date Placeholder 2">
            <a:extLst>
              <a:ext uri="{FF2B5EF4-FFF2-40B4-BE49-F238E27FC236}">
                <a16:creationId xmlns:a16="http://schemas.microsoft.com/office/drawing/2014/main" id="{134D284B-819C-4D52-8BD6-84B3019B092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64ECB5-721F-46E2-A040-7FBDC56AE7BF}" type="datetimeFigureOut">
              <a:rPr lang="en-IN" smtClean="0"/>
              <a:t>20-05-2019</a:t>
            </a:fld>
            <a:endParaRPr lang="en-IN"/>
          </a:p>
        </p:txBody>
      </p:sp>
      <p:sp>
        <p:nvSpPr>
          <p:cNvPr id="4" name="Footer Placeholder 3">
            <a:extLst>
              <a:ext uri="{FF2B5EF4-FFF2-40B4-BE49-F238E27FC236}">
                <a16:creationId xmlns:a16="http://schemas.microsoft.com/office/drawing/2014/main" id="{BA4BC4D0-3043-4D55-B5A8-1832502DDD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1A76643D-970F-4385-9797-21F244F933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B6A725-59F6-47FF-8CB9-E13E42BB5B59}" type="slidenum">
              <a:rPr lang="en-IN" smtClean="0"/>
              <a:t>‹#›</a:t>
            </a:fld>
            <a:endParaRPr lang="en-IN"/>
          </a:p>
        </p:txBody>
      </p:sp>
    </p:spTree>
    <p:extLst>
      <p:ext uri="{BB962C8B-B14F-4D97-AF65-F5344CB8AC3E}">
        <p14:creationId xmlns:p14="http://schemas.microsoft.com/office/powerpoint/2010/main" val="413523988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a:t>gf</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2F20C9-72BD-450C-9951-CE477EA2AC58}" type="datetimeFigureOut">
              <a:rPr lang="en-US" smtClean="0"/>
              <a:pPr/>
              <a:t>5/20/2019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7133EE-FC3E-4D0C-87E4-EDC821496AB8}" type="slidenum">
              <a:rPr lang="en-IN" smtClean="0"/>
              <a:pPr/>
              <a:t>‹#›</a:t>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7133EE-FC3E-4D0C-87E4-EDC821496AB8}" type="slidenum">
              <a:rPr lang="en-IN" smtClean="0"/>
              <a:pPr/>
              <a:t>1</a:t>
            </a:fld>
            <a:endParaRPr lang="en-IN"/>
          </a:p>
        </p:txBody>
      </p:sp>
      <p:sp>
        <p:nvSpPr>
          <p:cNvPr id="5" name="Header Placeholder 4">
            <a:extLst>
              <a:ext uri="{FF2B5EF4-FFF2-40B4-BE49-F238E27FC236}">
                <a16:creationId xmlns:a16="http://schemas.microsoft.com/office/drawing/2014/main" id="{0F4423E5-6DFB-4C37-84AD-2C88B19DF2F3}"/>
              </a:ext>
            </a:extLst>
          </p:cNvPr>
          <p:cNvSpPr>
            <a:spLocks noGrp="1"/>
          </p:cNvSpPr>
          <p:nvPr>
            <p:ph type="hdr" sz="quarter"/>
          </p:nvPr>
        </p:nvSpPr>
        <p:spPr/>
        <p:txBody>
          <a:bodyPr/>
          <a:lstStyle/>
          <a:p>
            <a:r>
              <a:rPr lang="en-IN"/>
              <a:t>gf</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r>
              <a:rPr lang="en-IN"/>
              <a:t>gf</a:t>
            </a:r>
          </a:p>
        </p:txBody>
      </p:sp>
      <p:sp>
        <p:nvSpPr>
          <p:cNvPr id="5" name="Slide Number Placeholder 4"/>
          <p:cNvSpPr>
            <a:spLocks noGrp="1"/>
          </p:cNvSpPr>
          <p:nvPr>
            <p:ph type="sldNum" sz="quarter" idx="5"/>
          </p:nvPr>
        </p:nvSpPr>
        <p:spPr/>
        <p:txBody>
          <a:bodyPr/>
          <a:lstStyle/>
          <a:p>
            <a:fld id="{537133EE-FC3E-4D0C-87E4-EDC821496AB8}" type="slidenum">
              <a:rPr lang="en-IN" smtClean="0"/>
              <a:pPr/>
              <a:t>3</a:t>
            </a:fld>
            <a:endParaRPr lang="en-IN"/>
          </a:p>
        </p:txBody>
      </p:sp>
    </p:spTree>
    <p:extLst>
      <p:ext uri="{BB962C8B-B14F-4D97-AF65-F5344CB8AC3E}">
        <p14:creationId xmlns:p14="http://schemas.microsoft.com/office/powerpoint/2010/main" val="3484040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6A781D8-0D8D-4CC9-A9F6-3549405043A3}" type="datetime1">
              <a:rPr lang="en-US" smtClean="0"/>
              <a:t>5/20/2019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D36AB-93BF-4DBC-97BC-ECB02A2BA32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28D54A4-C16F-440C-B42C-74604AC8AFB7}" type="datetime1">
              <a:rPr lang="en-US" smtClean="0"/>
              <a:t>5/20/2019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D36AB-93BF-4DBC-97BC-ECB02A2BA32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E44E143-6BB8-4E42-808D-BDFB789CDF5A}" type="datetime1">
              <a:rPr lang="en-US" smtClean="0"/>
              <a:t>5/20/2019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D36AB-93BF-4DBC-97BC-ECB02A2BA32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E2BA3D9-4F8F-4270-B5DF-1933B4BA2486}" type="datetime1">
              <a:rPr lang="en-US" smtClean="0"/>
              <a:t>5/20/2019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D36AB-93BF-4DBC-97BC-ECB02A2BA32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FD29B6-6552-4843-A7AA-922A88C024BD}" type="datetime1">
              <a:rPr lang="en-US" smtClean="0"/>
              <a:t>5/20/2019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D36AB-93BF-4DBC-97BC-ECB02A2BA324}"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E436FE8-239F-4653-AFE5-A49E34DB4C11}" type="datetime1">
              <a:rPr lang="en-US" smtClean="0"/>
              <a:t>5/20/2019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7D36AB-93BF-4DBC-97BC-ECB02A2BA32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D1B18C2-538D-4D27-BE96-F2381CF1309C}" type="datetime1">
              <a:rPr lang="en-US" smtClean="0"/>
              <a:t>5/20/2019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7D36AB-93BF-4DBC-97BC-ECB02A2BA32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C5100EE-4330-4BEB-B363-30265A6B388B}" type="datetime1">
              <a:rPr lang="en-US" smtClean="0"/>
              <a:t>5/20/2019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7D36AB-93BF-4DBC-97BC-ECB02A2BA32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ABB2D2-C932-400B-8936-1D9404286EDF}" type="datetime1">
              <a:rPr lang="en-US" smtClean="0"/>
              <a:t>5/20/2019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7D36AB-93BF-4DBC-97BC-ECB02A2BA32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B90C10-081D-4A24-A2AD-96065AE8F4EC}" type="datetime1">
              <a:rPr lang="en-US" smtClean="0"/>
              <a:t>5/20/2019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7D36AB-93BF-4DBC-97BC-ECB02A2BA32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C518A8-1EC3-46BD-9224-48925D233C0F}" type="datetime1">
              <a:rPr lang="en-US" smtClean="0"/>
              <a:t>5/20/2019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7D36AB-93BF-4DBC-97BC-ECB02A2BA32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00B8E6-5BA5-4FA8-AC9C-3FA9EBC5E874}" type="datetime1">
              <a:rPr lang="en-US" smtClean="0"/>
              <a:t>5/20/2019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7D36AB-93BF-4DBC-97BC-ECB02A2BA32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788024" y="4365104"/>
            <a:ext cx="4213132" cy="1015663"/>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Presented by:</a:t>
            </a:r>
          </a:p>
          <a:p>
            <a:r>
              <a:rPr lang="en-IN" sz="2000" dirty="0">
                <a:latin typeface="Times New Roman" panose="02020603050405020304" pitchFamily="18" charset="0"/>
                <a:cs typeface="Times New Roman" panose="02020603050405020304" pitchFamily="18" charset="0"/>
              </a:rPr>
              <a:t>Aosenba Longchar(2015105114)</a:t>
            </a:r>
          </a:p>
          <a:p>
            <a:r>
              <a:rPr lang="en-IN" sz="2000" dirty="0">
                <a:latin typeface="Times New Roman" panose="02020603050405020304" pitchFamily="18" charset="0"/>
                <a:cs typeface="Times New Roman" panose="02020603050405020304" pitchFamily="18" charset="0"/>
              </a:rPr>
              <a:t>Milong Walling(2015105119)</a:t>
            </a:r>
          </a:p>
        </p:txBody>
      </p:sp>
      <p:sp>
        <p:nvSpPr>
          <p:cNvPr id="7" name="TextBox 6"/>
          <p:cNvSpPr txBox="1"/>
          <p:nvPr/>
        </p:nvSpPr>
        <p:spPr>
          <a:xfrm>
            <a:off x="4745134" y="5412806"/>
            <a:ext cx="3713066" cy="64633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Under the guidance of:</a:t>
            </a:r>
          </a:p>
          <a:p>
            <a:r>
              <a:rPr lang="en-IN" dirty="0">
                <a:latin typeface="Times New Roman" panose="02020603050405020304" pitchFamily="18" charset="0"/>
                <a:cs typeface="Times New Roman" panose="02020603050405020304" pitchFamily="18" charset="0"/>
              </a:rPr>
              <a:t>Mr. Sibesh Lodh</a:t>
            </a:r>
          </a:p>
        </p:txBody>
      </p:sp>
      <p:sp>
        <p:nvSpPr>
          <p:cNvPr id="3" name="Rectangle 2">
            <a:extLst>
              <a:ext uri="{FF2B5EF4-FFF2-40B4-BE49-F238E27FC236}">
                <a16:creationId xmlns:a16="http://schemas.microsoft.com/office/drawing/2014/main" id="{2F8DC1E2-FB87-4AAD-B2A4-6FE7791A497A}"/>
              </a:ext>
            </a:extLst>
          </p:cNvPr>
          <p:cNvSpPr/>
          <p:nvPr/>
        </p:nvSpPr>
        <p:spPr>
          <a:xfrm>
            <a:off x="539552" y="2749018"/>
            <a:ext cx="8064896" cy="131887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8" name="Title 7">
            <a:extLst>
              <a:ext uri="{FF2B5EF4-FFF2-40B4-BE49-F238E27FC236}">
                <a16:creationId xmlns:a16="http://schemas.microsoft.com/office/drawing/2014/main" id="{D501E799-CE3A-4175-A3CE-6A54759F095C}"/>
              </a:ext>
            </a:extLst>
          </p:cNvPr>
          <p:cNvSpPr>
            <a:spLocks noGrp="1"/>
          </p:cNvSpPr>
          <p:nvPr>
            <p:ph type="ctrTitle"/>
          </p:nvPr>
        </p:nvSpPr>
        <p:spPr>
          <a:xfrm>
            <a:off x="827584" y="3212976"/>
            <a:ext cx="7630616" cy="387474"/>
          </a:xfrm>
        </p:spPr>
        <p:txBody>
          <a:bodyPr>
            <a:normAutofit fontScale="90000"/>
          </a:bodyPr>
          <a:lstStyle/>
          <a:p>
            <a:r>
              <a:rPr lang="en-IN" dirty="0">
                <a:latin typeface="Times New Roman" panose="02020603050405020304" pitchFamily="18" charset="0"/>
                <a:cs typeface="Times New Roman" panose="02020603050405020304" pitchFamily="18" charset="0"/>
              </a:rPr>
              <a:t>ANTI-THEFT SYSTEM IN AUTOMOBILE USING IOT</a:t>
            </a:r>
          </a:p>
        </p:txBody>
      </p:sp>
      <p:sp>
        <p:nvSpPr>
          <p:cNvPr id="2" name="Slide Number Placeholder 1">
            <a:extLst>
              <a:ext uri="{FF2B5EF4-FFF2-40B4-BE49-F238E27FC236}">
                <a16:creationId xmlns:a16="http://schemas.microsoft.com/office/drawing/2014/main" id="{929F756B-68F0-4ABF-BE8E-B6711D092E6D}"/>
              </a:ext>
            </a:extLst>
          </p:cNvPr>
          <p:cNvSpPr>
            <a:spLocks noGrp="1"/>
          </p:cNvSpPr>
          <p:nvPr>
            <p:ph type="sldNum" sz="quarter" idx="12"/>
          </p:nvPr>
        </p:nvSpPr>
        <p:spPr/>
        <p:txBody>
          <a:bodyPr/>
          <a:lstStyle/>
          <a:p>
            <a:fld id="{C77D36AB-93BF-4DBC-97BC-ECB02A2BA324}" type="slidenum">
              <a:rPr lang="en-IN" smtClean="0"/>
              <a:pPr/>
              <a:t>1</a:t>
            </a:fld>
            <a:endParaRPr lang="en-IN"/>
          </a:p>
        </p:txBody>
      </p:sp>
      <p:pic>
        <p:nvPicPr>
          <p:cNvPr id="2070" name="Picture 6" descr="NIT - LOGO">
            <a:extLst>
              <a:ext uri="{FF2B5EF4-FFF2-40B4-BE49-F238E27FC236}">
                <a16:creationId xmlns:a16="http://schemas.microsoft.com/office/drawing/2014/main" id="{2BAEA289-D1A2-4CF1-8364-1CB74D02EB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268" y="963052"/>
            <a:ext cx="1210155" cy="121950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3">
            <a:extLst>
              <a:ext uri="{FF2B5EF4-FFF2-40B4-BE49-F238E27FC236}">
                <a16:creationId xmlns:a16="http://schemas.microsoft.com/office/drawing/2014/main" id="{06558C8F-D233-40B2-B43F-F08457F5466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5" name="Rectangle 24">
            <a:extLst>
              <a:ext uri="{FF2B5EF4-FFF2-40B4-BE49-F238E27FC236}">
                <a16:creationId xmlns:a16="http://schemas.microsoft.com/office/drawing/2014/main" id="{87C48F97-A9FB-4D64-83FF-35E212593433}"/>
              </a:ext>
            </a:extLst>
          </p:cNvPr>
          <p:cNvSpPr>
            <a:spLocks noChangeArrowheads="1"/>
          </p:cNvSpPr>
          <p:nvPr/>
        </p:nvSpPr>
        <p:spPr bwMode="auto">
          <a:xfrm>
            <a:off x="827584" y="1117856"/>
            <a:ext cx="8064896" cy="1188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lnSpc>
                <a:spcPct val="115000"/>
              </a:lnSpc>
              <a:spcAft>
                <a:spcPts val="0"/>
              </a:spcAft>
            </a:pPr>
            <a:r>
              <a:rPr lang="en-IN" sz="1600" b="1" dirty="0">
                <a:latin typeface="Times New Roman" panose="02020603050405020304" pitchFamily="18" charset="0"/>
                <a:ea typeface="Calibri" panose="020F0502020204030204" pitchFamily="34" charset="0"/>
                <a:cs typeface="Times New Roman" panose="02020603050405020304" pitchFamily="18" charset="0"/>
              </a:rPr>
              <a:t>NATIONAL INSTITUTE OF TECHNOLOGY NAGALAND</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0"/>
              </a:spcAft>
            </a:pPr>
            <a:r>
              <a:rPr lang="en-IN" sz="1600" b="1" dirty="0">
                <a:latin typeface="Times New Roman" panose="02020603050405020304" pitchFamily="18" charset="0"/>
                <a:ea typeface="Calibri" panose="020F0502020204030204" pitchFamily="34" charset="0"/>
                <a:cs typeface="Times New Roman" panose="02020603050405020304" pitchFamily="18" charset="0"/>
              </a:rPr>
              <a:t>DEPARTMENT OF COMPUTER SCIENCE AND ENGINEERING</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0"/>
              </a:spcAft>
            </a:pPr>
            <a:r>
              <a:rPr lang="en-IN" sz="1600" b="1" dirty="0">
                <a:latin typeface="Times New Roman" panose="02020603050405020304" pitchFamily="18" charset="0"/>
                <a:ea typeface="Calibri" panose="020F0502020204030204" pitchFamily="34" charset="0"/>
                <a:cs typeface="Times New Roman" panose="02020603050405020304" pitchFamily="18" charset="0"/>
              </a:rPr>
              <a:t> Chumukedima, Dimapur – 797103, Nagaland</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p:txBody>
      </p:sp>
      <p:sp>
        <p:nvSpPr>
          <p:cNvPr id="26" name="Rectangle 25">
            <a:extLst>
              <a:ext uri="{FF2B5EF4-FFF2-40B4-BE49-F238E27FC236}">
                <a16:creationId xmlns:a16="http://schemas.microsoft.com/office/drawing/2014/main" id="{CF1C80D7-5F68-485B-9EB7-7AC950510E5C}"/>
              </a:ext>
            </a:extLst>
          </p:cNvPr>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u="sng" dirty="0">
                <a:latin typeface="Times New Roman" panose="02020603050405020304" pitchFamily="18" charset="0"/>
                <a:cs typeface="Times New Roman" panose="02020603050405020304" pitchFamily="18" charset="0"/>
              </a:rPr>
              <a:t>ADXL335(3-Axis</a:t>
            </a:r>
            <a:r>
              <a:rPr lang="en-IN" sz="3600" b="1" u="sng" dirty="0"/>
              <a:t> </a:t>
            </a:r>
            <a:r>
              <a:rPr lang="en-IN" sz="3600" b="1" u="sng" dirty="0">
                <a:latin typeface="Times New Roman" panose="02020603050405020304" pitchFamily="18" charset="0"/>
                <a:cs typeface="Times New Roman" panose="02020603050405020304" pitchFamily="18" charset="0"/>
              </a:rPr>
              <a:t>Accelerometer</a:t>
            </a:r>
            <a:r>
              <a:rPr lang="en-IN" sz="3600" b="1" u="sng" dirty="0"/>
              <a:t>)</a:t>
            </a:r>
          </a:p>
        </p:txBody>
      </p:sp>
      <p:sp>
        <p:nvSpPr>
          <p:cNvPr id="5" name="TextBox 4"/>
          <p:cNvSpPr txBox="1"/>
          <p:nvPr/>
        </p:nvSpPr>
        <p:spPr>
          <a:xfrm>
            <a:off x="1043608" y="1417638"/>
            <a:ext cx="7272807" cy="4376647"/>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Main components</a:t>
            </a:r>
            <a:r>
              <a:rPr lang="en-US" sz="2400" dirty="0">
                <a:latin typeface="Times New Roman" panose="02020603050405020304" pitchFamily="18" charset="0"/>
                <a:cs typeface="Times New Roman" panose="02020603050405020304" pitchFamily="18" charset="0"/>
              </a:rPr>
              <a:t>:</a:t>
            </a:r>
          </a:p>
          <a:p>
            <a:pPr>
              <a:lnSpc>
                <a:spcPct val="150000"/>
              </a:lnSpc>
            </a:pPr>
            <a:r>
              <a:rPr lang="en-US" sz="2400" dirty="0">
                <a:latin typeface="Times New Roman" panose="02020603050405020304" pitchFamily="18" charset="0"/>
                <a:cs typeface="Times New Roman" panose="02020603050405020304" pitchFamily="18" charset="0"/>
              </a:rPr>
              <a:t>The ADXL335  performs the following  functions</a:t>
            </a:r>
            <a:endParaRPr lang="en-IN"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Range ±3 g in the x, y and z axis.</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Output as </a:t>
            </a:r>
            <a:r>
              <a:rPr lang="en-IN" sz="2400" dirty="0" err="1">
                <a:latin typeface="Times New Roman" panose="02020603050405020304" pitchFamily="18" charset="0"/>
                <a:cs typeface="Times New Roman" panose="02020603050405020304" pitchFamily="18" charset="0"/>
              </a:rPr>
              <a:t>analog</a:t>
            </a:r>
            <a:r>
              <a:rPr lang="en-IN" sz="2400" dirty="0">
                <a:latin typeface="Times New Roman" panose="02020603050405020304" pitchFamily="18" charset="0"/>
                <a:cs typeface="Times New Roman" panose="02020603050405020304" pitchFamily="18" charset="0"/>
              </a:rPr>
              <a:t> voltages that are proportional to   the   acceleration.</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Polysilicon surface-micro machined sensor and signal conditioning     circuitry.</a:t>
            </a:r>
          </a:p>
          <a:p>
            <a:pPr>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3C0893B-DACA-458C-A8B4-9B9E97005586}"/>
              </a:ext>
            </a:extLst>
          </p:cNvPr>
          <p:cNvSpPr>
            <a:spLocks noGrp="1"/>
          </p:cNvSpPr>
          <p:nvPr>
            <p:ph type="sldNum" sz="quarter" idx="12"/>
          </p:nvPr>
        </p:nvSpPr>
        <p:spPr/>
        <p:txBody>
          <a:bodyPr/>
          <a:lstStyle/>
          <a:p>
            <a:fld id="{C77D36AB-93BF-4DBC-97BC-ECB02A2BA324}" type="slidenum">
              <a:rPr lang="en-IN" smtClean="0"/>
              <a:pPr/>
              <a:t>10</a:t>
            </a:fld>
            <a:endParaRPr lang="en-IN"/>
          </a:p>
        </p:txBody>
      </p:sp>
    </p:spTree>
    <p:extLst>
      <p:ext uri="{BB962C8B-B14F-4D97-AF65-F5344CB8AC3E}">
        <p14:creationId xmlns:p14="http://schemas.microsoft.com/office/powerpoint/2010/main" val="2496334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ADXL335 Pin outs</a:t>
            </a:r>
          </a:p>
        </p:txBody>
      </p:sp>
      <p:pic>
        <p:nvPicPr>
          <p:cNvPr id="4" name="Content Placeholder 3" descr="09269-02.jpg"/>
          <p:cNvPicPr>
            <a:picLocks noGrp="1" noChangeAspect="1"/>
          </p:cNvPicPr>
          <p:nvPr>
            <p:ph idx="1"/>
          </p:nvPr>
        </p:nvPicPr>
        <p:blipFill>
          <a:blip r:embed="rId2"/>
          <a:stretch>
            <a:fillRect/>
          </a:stretch>
        </p:blipFill>
        <p:spPr>
          <a:xfrm>
            <a:off x="2500298" y="1643050"/>
            <a:ext cx="4572032" cy="4071966"/>
          </a:xfrm>
        </p:spPr>
      </p:pic>
      <p:sp>
        <p:nvSpPr>
          <p:cNvPr id="5" name="TextBox 4"/>
          <p:cNvSpPr txBox="1"/>
          <p:nvPr/>
        </p:nvSpPr>
        <p:spPr>
          <a:xfrm>
            <a:off x="1619672" y="5715016"/>
            <a:ext cx="7067128" cy="369332"/>
          </a:xfrm>
          <a:prstGeom prst="rect">
            <a:avLst/>
          </a:prstGeom>
          <a:noFill/>
        </p:spPr>
        <p:txBody>
          <a:bodyPr wrap="square" rtlCol="0">
            <a:spAutoFit/>
          </a:bodyPr>
          <a:lstStyle/>
          <a:p>
            <a:r>
              <a:rPr lang="en-IN" b="1" u="sng" dirty="0"/>
              <a:t>SOURCE</a:t>
            </a:r>
            <a:r>
              <a:rPr lang="en-IN" b="1" dirty="0"/>
              <a:t>: </a:t>
            </a:r>
            <a:r>
              <a:rPr lang="en-IN" dirty="0"/>
              <a:t>https://cdn.sparkfun.com//assets/parts/2/7/6/8/09269-02.jpg</a:t>
            </a:r>
            <a:endParaRPr lang="en-IN" b="1" dirty="0"/>
          </a:p>
        </p:txBody>
      </p:sp>
      <p:sp>
        <p:nvSpPr>
          <p:cNvPr id="3" name="Slide Number Placeholder 2">
            <a:extLst>
              <a:ext uri="{FF2B5EF4-FFF2-40B4-BE49-F238E27FC236}">
                <a16:creationId xmlns:a16="http://schemas.microsoft.com/office/drawing/2014/main" id="{DB7F2F44-EE68-4B6B-81C9-7E5981BBFC20}"/>
              </a:ext>
            </a:extLst>
          </p:cNvPr>
          <p:cNvSpPr>
            <a:spLocks noGrp="1"/>
          </p:cNvSpPr>
          <p:nvPr>
            <p:ph type="sldNum" sz="quarter" idx="12"/>
          </p:nvPr>
        </p:nvSpPr>
        <p:spPr/>
        <p:txBody>
          <a:bodyPr/>
          <a:lstStyle/>
          <a:p>
            <a:fld id="{C77D36AB-93BF-4DBC-97BC-ECB02A2BA324}" type="slidenum">
              <a:rPr lang="en-IN" smtClean="0"/>
              <a:pPr/>
              <a:t>11</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u="sng" dirty="0">
                <a:latin typeface="Times New Roman" panose="02020603050405020304" pitchFamily="18" charset="0"/>
                <a:cs typeface="Times New Roman" panose="02020603050405020304" pitchFamily="18" charset="0"/>
              </a:rPr>
              <a:t>MTK3339(GPS tracker)</a:t>
            </a:r>
          </a:p>
        </p:txBody>
      </p:sp>
      <p:sp>
        <p:nvSpPr>
          <p:cNvPr id="4" name="Rectangle 3">
            <a:extLst>
              <a:ext uri="{FF2B5EF4-FFF2-40B4-BE49-F238E27FC236}">
                <a16:creationId xmlns:a16="http://schemas.microsoft.com/office/drawing/2014/main" id="{5DE93C38-2838-4799-9AE3-A721882032C9}"/>
              </a:ext>
            </a:extLst>
          </p:cNvPr>
          <p:cNvSpPr/>
          <p:nvPr/>
        </p:nvSpPr>
        <p:spPr>
          <a:xfrm>
            <a:off x="1259632" y="1988840"/>
            <a:ext cx="7427168" cy="3082254"/>
          </a:xfrm>
          <a:prstGeom prst="rect">
            <a:avLst/>
          </a:prstGeom>
        </p:spPr>
        <p:txBody>
          <a:bodyPr wrap="square">
            <a:spAutoFit/>
          </a:bodyPr>
          <a:lstStyle/>
          <a:p>
            <a:pPr marL="720000" indent="-342900" algn="just">
              <a:lnSpc>
                <a:spcPct val="200000"/>
              </a:lnSpc>
              <a:buFont typeface="Arial" panose="020B0604020202020204" pitchFamily="34" charset="0"/>
              <a:buChar char="•"/>
            </a:pPr>
            <a:r>
              <a:rPr lang="en-IN" sz="2000" dirty="0">
                <a:latin typeface="Times New Roman" panose="02020603050405020304" pitchFamily="18" charset="0"/>
                <a:ea typeface="Calibri" panose="020F0502020204030204" pitchFamily="34" charset="0"/>
              </a:rPr>
              <a:t>Built around the MTK3339 chipset</a:t>
            </a:r>
          </a:p>
          <a:p>
            <a:pPr marL="720000" indent="-342900" algn="just">
              <a:lnSpc>
                <a:spcPct val="200000"/>
              </a:lnSpc>
              <a:buFont typeface="Arial" panose="020B0604020202020204" pitchFamily="34" charset="0"/>
              <a:buChar char="•"/>
            </a:pPr>
            <a:r>
              <a:rPr lang="en-IN" sz="2000" dirty="0">
                <a:latin typeface="Times New Roman" panose="02020603050405020304" pitchFamily="18" charset="0"/>
                <a:ea typeface="Calibri" panose="020F0502020204030204" pitchFamily="34" charset="0"/>
              </a:rPr>
              <a:t> A no-nonsense, high-quality GPS module that can track up to 22 satellites on 66 channels,</a:t>
            </a:r>
          </a:p>
          <a:p>
            <a:pPr marL="720000" indent="-342900" algn="just">
              <a:lnSpc>
                <a:spcPct val="200000"/>
              </a:lnSpc>
              <a:buFont typeface="Arial" panose="020B0604020202020204" pitchFamily="34" charset="0"/>
              <a:buChar char="•"/>
            </a:pPr>
            <a:r>
              <a:rPr lang="en-IN" sz="2000" dirty="0">
                <a:latin typeface="Times New Roman" panose="02020603050405020304" pitchFamily="18" charset="0"/>
                <a:ea typeface="Calibri" panose="020F0502020204030204" pitchFamily="34" charset="0"/>
              </a:rPr>
              <a:t> Power usage is incredibly low, only 20 mA during navigation</a:t>
            </a:r>
          </a:p>
          <a:p>
            <a:pPr marL="720000" indent="-342900">
              <a:lnSpc>
                <a:spcPct val="200000"/>
              </a:lnSpc>
              <a:buFont typeface="Arial" panose="020B0604020202020204" pitchFamily="34" charset="0"/>
              <a:buChar char="•"/>
            </a:pPr>
            <a:r>
              <a:rPr lang="en-IN" sz="2000" dirty="0">
                <a:latin typeface="Times New Roman" panose="02020603050405020304" pitchFamily="18" charset="0"/>
                <a:ea typeface="Calibri" panose="020F0502020204030204" pitchFamily="34" charset="0"/>
              </a:rPr>
              <a:t>Antenna functionality and the built-in data-logging capability. </a:t>
            </a:r>
            <a:endParaRPr lang="en-IN" sz="2000" dirty="0"/>
          </a:p>
        </p:txBody>
      </p:sp>
      <p:sp>
        <p:nvSpPr>
          <p:cNvPr id="8" name="Slide Number Placeholder 7">
            <a:extLst>
              <a:ext uri="{FF2B5EF4-FFF2-40B4-BE49-F238E27FC236}">
                <a16:creationId xmlns:a16="http://schemas.microsoft.com/office/drawing/2014/main" id="{4C3CC94F-D316-4573-8AB4-640D916150AF}"/>
              </a:ext>
            </a:extLst>
          </p:cNvPr>
          <p:cNvSpPr>
            <a:spLocks noGrp="1"/>
          </p:cNvSpPr>
          <p:nvPr>
            <p:ph type="sldNum" sz="quarter" idx="12"/>
          </p:nvPr>
        </p:nvSpPr>
        <p:spPr/>
        <p:txBody>
          <a:bodyPr/>
          <a:lstStyle/>
          <a:p>
            <a:fld id="{C77D36AB-93BF-4DBC-97BC-ECB02A2BA324}" type="slidenum">
              <a:rPr lang="en-IN" smtClean="0"/>
              <a:pPr/>
              <a:t>12</a:t>
            </a:fld>
            <a:endParaRPr lang="en-IN"/>
          </a:p>
        </p:txBody>
      </p:sp>
    </p:spTree>
    <p:extLst>
      <p:ext uri="{BB962C8B-B14F-4D97-AF65-F5344CB8AC3E}">
        <p14:creationId xmlns:p14="http://schemas.microsoft.com/office/powerpoint/2010/main" val="231722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u="sng" dirty="0">
                <a:latin typeface="Times New Roman" panose="02020603050405020304" pitchFamily="18" charset="0"/>
                <a:cs typeface="Times New Roman" panose="02020603050405020304" pitchFamily="18" charset="0"/>
              </a:rPr>
              <a:t>MTK3339 pin outs</a:t>
            </a:r>
          </a:p>
        </p:txBody>
      </p:sp>
      <p:pic>
        <p:nvPicPr>
          <p:cNvPr id="4" name="Content Placeholder 3" descr="gps_746_topkit.jpg"/>
          <p:cNvPicPr>
            <a:picLocks noGrp="1" noChangeAspect="1"/>
          </p:cNvPicPr>
          <p:nvPr>
            <p:ph idx="1"/>
          </p:nvPr>
        </p:nvPicPr>
        <p:blipFill>
          <a:blip r:embed="rId2"/>
          <a:stretch>
            <a:fillRect/>
          </a:stretch>
        </p:blipFill>
        <p:spPr>
          <a:xfrm>
            <a:off x="2857488" y="1417638"/>
            <a:ext cx="3143272" cy="3693182"/>
          </a:xfrm>
        </p:spPr>
      </p:pic>
      <p:sp>
        <p:nvSpPr>
          <p:cNvPr id="6" name="TextBox 5"/>
          <p:cNvSpPr txBox="1"/>
          <p:nvPr/>
        </p:nvSpPr>
        <p:spPr>
          <a:xfrm>
            <a:off x="2928926" y="5143512"/>
            <a:ext cx="4929222" cy="1477328"/>
          </a:xfrm>
          <a:prstGeom prst="rect">
            <a:avLst/>
          </a:prstGeom>
          <a:noFill/>
        </p:spPr>
        <p:txBody>
          <a:bodyPr wrap="square" rtlCol="0">
            <a:spAutoFit/>
          </a:bodyPr>
          <a:lstStyle/>
          <a:p>
            <a:r>
              <a:rPr lang="en-IN" b="1" u="sng" dirty="0"/>
              <a:t>Source</a:t>
            </a:r>
            <a:r>
              <a:rPr lang="en-IN" b="1" dirty="0"/>
              <a:t>: </a:t>
            </a:r>
            <a:r>
              <a:rPr lang="en-IN" dirty="0"/>
              <a:t>https://www.robotshop.com/media/catalog/product/cache/image/625x625/9df78eab33525d08d6e5fb8d27136e95/a/d/adafruit-66-channel-mtk3339-gps-breakout-2.jpg</a:t>
            </a:r>
          </a:p>
        </p:txBody>
      </p:sp>
      <p:sp>
        <p:nvSpPr>
          <p:cNvPr id="3" name="Slide Number Placeholder 2">
            <a:extLst>
              <a:ext uri="{FF2B5EF4-FFF2-40B4-BE49-F238E27FC236}">
                <a16:creationId xmlns:a16="http://schemas.microsoft.com/office/drawing/2014/main" id="{D22B1BEF-2114-4234-B1FD-473636D59741}"/>
              </a:ext>
            </a:extLst>
          </p:cNvPr>
          <p:cNvSpPr>
            <a:spLocks noGrp="1"/>
          </p:cNvSpPr>
          <p:nvPr>
            <p:ph type="sldNum" sz="quarter" idx="12"/>
          </p:nvPr>
        </p:nvSpPr>
        <p:spPr/>
        <p:txBody>
          <a:bodyPr/>
          <a:lstStyle/>
          <a:p>
            <a:fld id="{C77D36AB-93BF-4DBC-97BC-ECB02A2BA324}" type="slidenum">
              <a:rPr lang="en-IN" smtClean="0"/>
              <a:pPr/>
              <a:t>13</a:t>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u="sng" dirty="0">
                <a:latin typeface="Times New Roman" panose="02020603050405020304" pitchFamily="18" charset="0"/>
                <a:cs typeface="Times New Roman" panose="02020603050405020304" pitchFamily="18" charset="0"/>
              </a:rPr>
              <a:t>SIM800L  Pin outs</a:t>
            </a:r>
          </a:p>
        </p:txBody>
      </p:sp>
      <p:pic>
        <p:nvPicPr>
          <p:cNvPr id="6" name="Content Placeholder 5" descr="sim800l.jpg"/>
          <p:cNvPicPr>
            <a:picLocks noGrp="1" noChangeAspect="1"/>
          </p:cNvPicPr>
          <p:nvPr>
            <p:ph idx="1"/>
          </p:nvPr>
        </p:nvPicPr>
        <p:blipFill>
          <a:blip r:embed="rId2"/>
          <a:stretch>
            <a:fillRect/>
          </a:stretch>
        </p:blipFill>
        <p:spPr>
          <a:xfrm>
            <a:off x="2771800" y="1768864"/>
            <a:ext cx="3883152" cy="3523488"/>
          </a:xfrm>
        </p:spPr>
      </p:pic>
      <p:sp>
        <p:nvSpPr>
          <p:cNvPr id="7" name="TextBox 6"/>
          <p:cNvSpPr txBox="1"/>
          <p:nvPr/>
        </p:nvSpPr>
        <p:spPr>
          <a:xfrm>
            <a:off x="2771800" y="5671076"/>
            <a:ext cx="5143536" cy="923330"/>
          </a:xfrm>
          <a:prstGeom prst="rect">
            <a:avLst/>
          </a:prstGeom>
          <a:noFill/>
        </p:spPr>
        <p:txBody>
          <a:bodyPr wrap="square" rtlCol="0">
            <a:spAutoFit/>
          </a:bodyPr>
          <a:lstStyle/>
          <a:p>
            <a:r>
              <a:rPr lang="en-IN" b="1" u="sng" dirty="0"/>
              <a:t>Source</a:t>
            </a:r>
            <a:r>
              <a:rPr lang="en-IN" b="1" dirty="0"/>
              <a:t>:</a:t>
            </a:r>
          </a:p>
          <a:p>
            <a:r>
              <a:rPr lang="en-IN" dirty="0"/>
              <a:t>https://nettigo.eu/system/images/1935/original.jpg?1479816092</a:t>
            </a:r>
          </a:p>
        </p:txBody>
      </p:sp>
      <p:sp>
        <p:nvSpPr>
          <p:cNvPr id="3" name="Slide Number Placeholder 2">
            <a:extLst>
              <a:ext uri="{FF2B5EF4-FFF2-40B4-BE49-F238E27FC236}">
                <a16:creationId xmlns:a16="http://schemas.microsoft.com/office/drawing/2014/main" id="{0A263252-A361-4CB3-AD2A-38C33BD685D1}"/>
              </a:ext>
            </a:extLst>
          </p:cNvPr>
          <p:cNvSpPr>
            <a:spLocks noGrp="1"/>
          </p:cNvSpPr>
          <p:nvPr>
            <p:ph type="sldNum" sz="quarter" idx="12"/>
          </p:nvPr>
        </p:nvSpPr>
        <p:spPr/>
        <p:txBody>
          <a:bodyPr/>
          <a:lstStyle/>
          <a:p>
            <a:fld id="{C77D36AB-93BF-4DBC-97BC-ECB02A2BA324}" type="slidenum">
              <a:rPr lang="en-IN" smtClean="0"/>
              <a:pPr/>
              <a:t>14</a:t>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u="sng" dirty="0">
                <a:latin typeface="Times New Roman" panose="02020603050405020304" pitchFamily="18" charset="0"/>
                <a:cs typeface="Times New Roman" panose="02020603050405020304" pitchFamily="18" charset="0"/>
              </a:rPr>
              <a:t>Proposed</a:t>
            </a:r>
            <a:r>
              <a:rPr lang="en-IN" b="1" u="sng" dirty="0">
                <a:latin typeface="Times New Roman" panose="02020603050405020304" pitchFamily="18" charset="0"/>
                <a:cs typeface="Times New Roman" panose="02020603050405020304" pitchFamily="18" charset="0"/>
              </a:rPr>
              <a:t> </a:t>
            </a:r>
            <a:r>
              <a:rPr lang="en-IN" sz="3600" b="1" u="sng" dirty="0">
                <a:latin typeface="Times New Roman" panose="02020603050405020304" pitchFamily="18" charset="0"/>
                <a:cs typeface="Times New Roman" panose="02020603050405020304" pitchFamily="18" charset="0"/>
              </a:rPr>
              <a:t>Model</a:t>
            </a:r>
          </a:p>
        </p:txBody>
      </p:sp>
      <p:pic>
        <p:nvPicPr>
          <p:cNvPr id="8" name="Content Placeholder 7">
            <a:extLst>
              <a:ext uri="{FF2B5EF4-FFF2-40B4-BE49-F238E27FC236}">
                <a16:creationId xmlns:a16="http://schemas.microsoft.com/office/drawing/2014/main" id="{D2C1AE33-09C0-495F-BAAC-347D16AEB2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1196752"/>
            <a:ext cx="6807025" cy="5956147"/>
          </a:xfrm>
        </p:spPr>
      </p:pic>
      <p:sp>
        <p:nvSpPr>
          <p:cNvPr id="9" name="Slide Number Placeholder 8">
            <a:extLst>
              <a:ext uri="{FF2B5EF4-FFF2-40B4-BE49-F238E27FC236}">
                <a16:creationId xmlns:a16="http://schemas.microsoft.com/office/drawing/2014/main" id="{55DB938A-87A5-47CD-A1A2-48730169A372}"/>
              </a:ext>
            </a:extLst>
          </p:cNvPr>
          <p:cNvSpPr>
            <a:spLocks noGrp="1"/>
          </p:cNvSpPr>
          <p:nvPr>
            <p:ph type="sldNum" sz="quarter" idx="12"/>
          </p:nvPr>
        </p:nvSpPr>
        <p:spPr/>
        <p:txBody>
          <a:bodyPr/>
          <a:lstStyle/>
          <a:p>
            <a:fld id="{C77D36AB-93BF-4DBC-97BC-ECB02A2BA324}" type="slidenum">
              <a:rPr lang="en-IN" smtClean="0"/>
              <a:pPr/>
              <a:t>15</a:t>
            </a:fld>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4356"/>
          </a:xfrm>
        </p:spPr>
        <p:txBody>
          <a:bodyPr>
            <a:normAutofit fontScale="90000"/>
          </a:bodyPr>
          <a:lstStyle/>
          <a:p>
            <a:r>
              <a:rPr lang="en-IN" b="1" u="sng" dirty="0">
                <a:latin typeface="Times New Roman" panose="02020603050405020304" pitchFamily="18" charset="0"/>
                <a:cs typeface="Times New Roman" panose="02020603050405020304" pitchFamily="18" charset="0"/>
              </a:rPr>
              <a:t>FLOW DIAGRAM</a:t>
            </a:r>
          </a:p>
        </p:txBody>
      </p:sp>
      <p:sp>
        <p:nvSpPr>
          <p:cNvPr id="6" name="TextBox 5"/>
          <p:cNvSpPr txBox="1"/>
          <p:nvPr/>
        </p:nvSpPr>
        <p:spPr>
          <a:xfrm>
            <a:off x="3552669" y="2943294"/>
            <a:ext cx="357190"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no</a:t>
            </a:r>
          </a:p>
        </p:txBody>
      </p:sp>
      <p:sp>
        <p:nvSpPr>
          <p:cNvPr id="7" name="TextBox 6"/>
          <p:cNvSpPr txBox="1"/>
          <p:nvPr/>
        </p:nvSpPr>
        <p:spPr>
          <a:xfrm>
            <a:off x="4661031" y="3576251"/>
            <a:ext cx="571504"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yes</a:t>
            </a:r>
          </a:p>
        </p:txBody>
      </p:sp>
      <p:sp>
        <p:nvSpPr>
          <p:cNvPr id="8" name="TextBox 7"/>
          <p:cNvSpPr txBox="1"/>
          <p:nvPr/>
        </p:nvSpPr>
        <p:spPr>
          <a:xfrm>
            <a:off x="4661031" y="1889722"/>
            <a:ext cx="642942"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yes</a:t>
            </a:r>
          </a:p>
        </p:txBody>
      </p:sp>
      <p:sp>
        <p:nvSpPr>
          <p:cNvPr id="3" name="Arrow: Right 2">
            <a:extLst>
              <a:ext uri="{FF2B5EF4-FFF2-40B4-BE49-F238E27FC236}">
                <a16:creationId xmlns:a16="http://schemas.microsoft.com/office/drawing/2014/main" id="{59855729-5449-4670-9979-B43DBA49BBD2}"/>
              </a:ext>
            </a:extLst>
          </p:cNvPr>
          <p:cNvSpPr/>
          <p:nvPr/>
        </p:nvSpPr>
        <p:spPr>
          <a:xfrm>
            <a:off x="4000495" y="5013176"/>
            <a:ext cx="66878" cy="4571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09F50E8-029A-46B3-B306-7C62A4C00CB8}"/>
              </a:ext>
            </a:extLst>
          </p:cNvPr>
          <p:cNvSpPr>
            <a:spLocks noGrp="1"/>
          </p:cNvSpPr>
          <p:nvPr>
            <p:ph type="sldNum" sz="quarter" idx="12"/>
          </p:nvPr>
        </p:nvSpPr>
        <p:spPr/>
        <p:txBody>
          <a:bodyPr/>
          <a:lstStyle/>
          <a:p>
            <a:fld id="{C77D36AB-93BF-4DBC-97BC-ECB02A2BA324}" type="slidenum">
              <a:rPr lang="en-IN" smtClean="0"/>
              <a:pPr/>
              <a:t>16</a:t>
            </a:fld>
            <a:endParaRPr lang="en-IN"/>
          </a:p>
        </p:txBody>
      </p:sp>
      <p:pic>
        <p:nvPicPr>
          <p:cNvPr id="14" name="Content Placeholder 13">
            <a:extLst>
              <a:ext uri="{FF2B5EF4-FFF2-40B4-BE49-F238E27FC236}">
                <a16:creationId xmlns:a16="http://schemas.microsoft.com/office/drawing/2014/main" id="{AD27BAA1-12A9-4119-9D8F-42028A5910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9712" y="836711"/>
            <a:ext cx="4104456" cy="5335013"/>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u="sng" dirty="0">
                <a:latin typeface="Times New Roman" panose="02020603050405020304" pitchFamily="18" charset="0"/>
                <a:cs typeface="Times New Roman" panose="02020603050405020304" pitchFamily="18" charset="0"/>
              </a:rPr>
              <a:t>ALGORITHM FOR ANTITHEFT SYSTEM</a:t>
            </a:r>
          </a:p>
        </p:txBody>
      </p:sp>
      <p:sp>
        <p:nvSpPr>
          <p:cNvPr id="3" name="Content Placeholder 2"/>
          <p:cNvSpPr>
            <a:spLocks noGrp="1"/>
          </p:cNvSpPr>
          <p:nvPr>
            <p:ph idx="1"/>
          </p:nvPr>
        </p:nvSpPr>
        <p:spPr/>
        <p:txBody>
          <a:bodyPr>
            <a:normAutofit/>
          </a:bodyPr>
          <a:lstStyle/>
          <a:p>
            <a:r>
              <a:rPr lang="en-IN" sz="2800" dirty="0">
                <a:latin typeface="Times New Roman" panose="02020603050405020304" pitchFamily="18" charset="0"/>
                <a:cs typeface="Times New Roman" panose="02020603050405020304" pitchFamily="18" charset="0"/>
              </a:rPr>
              <a:t>The System can be in any of the two modes</a:t>
            </a:r>
          </a:p>
          <a:p>
            <a:r>
              <a:rPr lang="en-IN" sz="2800" u="sng" dirty="0">
                <a:latin typeface="Times New Roman" panose="02020603050405020304" pitchFamily="18" charset="0"/>
                <a:cs typeface="Times New Roman" panose="02020603050405020304" pitchFamily="18" charset="0"/>
              </a:rPr>
              <a:t>Active mode</a:t>
            </a:r>
            <a:r>
              <a:rPr lang="en-IN" sz="2800" dirty="0">
                <a:latin typeface="Times New Roman" panose="02020603050405020304" pitchFamily="18" charset="0"/>
                <a:cs typeface="Times New Roman" panose="02020603050405020304" pitchFamily="18" charset="0"/>
              </a:rPr>
              <a:t>-The antitheft system is active to   detect any kind of intrusion.</a:t>
            </a:r>
          </a:p>
          <a:p>
            <a:r>
              <a:rPr lang="en-IN" sz="2800" u="sng" dirty="0">
                <a:latin typeface="Times New Roman" panose="02020603050405020304" pitchFamily="18" charset="0"/>
                <a:cs typeface="Times New Roman" panose="02020603050405020304" pitchFamily="18" charset="0"/>
              </a:rPr>
              <a:t>Passive mode</a:t>
            </a:r>
            <a:r>
              <a:rPr lang="en-IN" sz="2800" dirty="0">
                <a:latin typeface="Times New Roman" panose="02020603050405020304" pitchFamily="18" charset="0"/>
                <a:cs typeface="Times New Roman" panose="02020603050405020304" pitchFamily="18" charset="0"/>
              </a:rPr>
              <a:t>-The antitheft system is passive and will remain idle.    </a:t>
            </a:r>
          </a:p>
          <a:p>
            <a:r>
              <a:rPr lang="en-IN" sz="2800" dirty="0">
                <a:latin typeface="Times New Roman" panose="02020603050405020304" pitchFamily="18" charset="0"/>
                <a:cs typeface="Times New Roman" panose="02020603050405020304" pitchFamily="18" charset="0"/>
              </a:rPr>
              <a:t>The system can be manually activated and deactivated by the owner using password authentication.          </a:t>
            </a:r>
          </a:p>
        </p:txBody>
      </p:sp>
      <p:sp>
        <p:nvSpPr>
          <p:cNvPr id="5" name="Slide Number Placeholder 4">
            <a:extLst>
              <a:ext uri="{FF2B5EF4-FFF2-40B4-BE49-F238E27FC236}">
                <a16:creationId xmlns:a16="http://schemas.microsoft.com/office/drawing/2014/main" id="{9EA49CFD-570B-4E71-8556-1C0C2EDAFF37}"/>
              </a:ext>
            </a:extLst>
          </p:cNvPr>
          <p:cNvSpPr>
            <a:spLocks noGrp="1"/>
          </p:cNvSpPr>
          <p:nvPr>
            <p:ph type="sldNum" sz="quarter" idx="12"/>
          </p:nvPr>
        </p:nvSpPr>
        <p:spPr/>
        <p:txBody>
          <a:bodyPr/>
          <a:lstStyle/>
          <a:p>
            <a:fld id="{C77D36AB-93BF-4DBC-97BC-ECB02A2BA324}" type="slidenum">
              <a:rPr lang="en-IN" smtClean="0"/>
              <a:pPr/>
              <a:t>17</a:t>
            </a:fld>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6F775-FF30-4BFB-B721-18BAB50BD256}"/>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Algorithm for Motion Detection</a:t>
            </a:r>
            <a:endParaRPr lang="en-IN" sz="3600" b="1" dirty="0"/>
          </a:p>
        </p:txBody>
      </p:sp>
      <p:sp>
        <p:nvSpPr>
          <p:cNvPr id="3" name="Content Placeholder 2">
            <a:extLst>
              <a:ext uri="{FF2B5EF4-FFF2-40B4-BE49-F238E27FC236}">
                <a16:creationId xmlns:a16="http://schemas.microsoft.com/office/drawing/2014/main" id="{3185EBE6-1027-4254-8F66-33F43C58E2CD}"/>
              </a:ext>
            </a:extLst>
          </p:cNvPr>
          <p:cNvSpPr>
            <a:spLocks noGrp="1"/>
          </p:cNvSpPr>
          <p:nvPr>
            <p:ph idx="1"/>
          </p:nvPr>
        </p:nvSpPr>
        <p:spPr>
          <a:xfrm>
            <a:off x="1115616" y="1196752"/>
            <a:ext cx="7571184" cy="5524723"/>
          </a:xfrm>
        </p:spPr>
        <p:txBody>
          <a:bodyPr>
            <a:noAutofit/>
          </a:bodyPr>
          <a:lstStyle/>
          <a:p>
            <a:pPr marL="0" indent="0">
              <a:buNone/>
            </a:pPr>
            <a:r>
              <a:rPr lang="en-IN" sz="1600" u="sng" dirty="0">
                <a:latin typeface="Times New Roman" panose="02020603050405020304" pitchFamily="18" charset="0"/>
                <a:cs typeface="Times New Roman" panose="02020603050405020304" pitchFamily="18" charset="0"/>
              </a:rPr>
              <a:t>Procedure for Motion Detection:</a:t>
            </a:r>
          </a:p>
          <a:p>
            <a:pPr lvl="0"/>
            <a:r>
              <a:rPr lang="en-US" sz="1600" dirty="0">
                <a:latin typeface="Times New Roman" panose="02020603050405020304" pitchFamily="18" charset="0"/>
                <a:cs typeface="Times New Roman" panose="02020603050405020304" pitchFamily="18" charset="0"/>
              </a:rPr>
              <a:t>for i = 1 to 10</a:t>
            </a:r>
            <a:endParaRPr lang="en-IN"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sumX = sumX + X;</a:t>
            </a:r>
            <a:endParaRPr lang="en-IN"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sumY = sumY + Y;</a:t>
            </a:r>
            <a:endParaRPr lang="en-IN"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sumZ = sumZ + Z;</a:t>
            </a:r>
            <a:endParaRPr lang="en-IN" sz="1600" dirty="0">
              <a:latin typeface="Times New Roman" panose="02020603050405020304" pitchFamily="18" charset="0"/>
              <a:cs typeface="Times New Roman" panose="02020603050405020304" pitchFamily="18" charset="0"/>
            </a:endParaRPr>
          </a:p>
          <a:p>
            <a:pPr lvl="0"/>
            <a:r>
              <a:rPr lang="en-US" sz="1600" dirty="0">
                <a:latin typeface="Times New Roman" panose="02020603050405020304" pitchFamily="18" charset="0"/>
                <a:cs typeface="Times New Roman" panose="02020603050405020304" pitchFamily="18" charset="0"/>
              </a:rPr>
              <a:t>end for</a:t>
            </a:r>
            <a:endParaRPr lang="en-IN" sz="1600" dirty="0">
              <a:latin typeface="Times New Roman" panose="02020603050405020304" pitchFamily="18" charset="0"/>
              <a:cs typeface="Times New Roman" panose="02020603050405020304" pitchFamily="18" charset="0"/>
            </a:endParaRPr>
          </a:p>
          <a:p>
            <a:pPr lvl="0"/>
            <a:r>
              <a:rPr lang="en-US" sz="1600" dirty="0">
                <a:latin typeface="Times New Roman" panose="02020603050405020304" pitchFamily="18" charset="0"/>
                <a:cs typeface="Times New Roman" panose="02020603050405020304" pitchFamily="18" charset="0"/>
              </a:rPr>
              <a:t>avgX = sumX / 10;</a:t>
            </a:r>
            <a:endParaRPr lang="en-IN" sz="1600" dirty="0">
              <a:latin typeface="Times New Roman" panose="02020603050405020304" pitchFamily="18" charset="0"/>
              <a:cs typeface="Times New Roman" panose="02020603050405020304" pitchFamily="18" charset="0"/>
            </a:endParaRPr>
          </a:p>
          <a:p>
            <a:pPr lvl="0"/>
            <a:r>
              <a:rPr lang="en-US" sz="1600" dirty="0">
                <a:latin typeface="Times New Roman" panose="02020603050405020304" pitchFamily="18" charset="0"/>
                <a:cs typeface="Times New Roman" panose="02020603050405020304" pitchFamily="18" charset="0"/>
              </a:rPr>
              <a:t>avgY = sumY / 10;</a:t>
            </a:r>
            <a:endParaRPr lang="en-IN" sz="1600" dirty="0">
              <a:latin typeface="Times New Roman" panose="02020603050405020304" pitchFamily="18" charset="0"/>
              <a:cs typeface="Times New Roman" panose="02020603050405020304" pitchFamily="18" charset="0"/>
            </a:endParaRPr>
          </a:p>
          <a:p>
            <a:pPr lvl="0"/>
            <a:r>
              <a:rPr lang="en-US" sz="1600" dirty="0">
                <a:latin typeface="Times New Roman" panose="02020603050405020304" pitchFamily="18" charset="0"/>
                <a:cs typeface="Times New Roman" panose="02020603050405020304" pitchFamily="18" charset="0"/>
              </a:rPr>
              <a:t>avgZ = sumZ / 10;</a:t>
            </a:r>
            <a:endParaRPr lang="en-IN" sz="1600" dirty="0">
              <a:latin typeface="Times New Roman" panose="02020603050405020304" pitchFamily="18" charset="0"/>
              <a:cs typeface="Times New Roman" panose="02020603050405020304" pitchFamily="18" charset="0"/>
            </a:endParaRPr>
          </a:p>
          <a:p>
            <a:pPr lvl="0"/>
            <a:r>
              <a:rPr lang="en-US" sz="1600" dirty="0">
                <a:latin typeface="Times New Roman" panose="02020603050405020304" pitchFamily="18" charset="0"/>
                <a:cs typeface="Times New Roman" panose="02020603050405020304" pitchFamily="18" charset="0"/>
              </a:rPr>
              <a:t>while (final motion not detected)</a:t>
            </a:r>
            <a:endParaRPr lang="en-IN"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if (avgX – currX &gt; 0.14 || avgY – currY &gt; 0.14 || avgZ – currZ &gt; 0.14)</a:t>
            </a:r>
            <a:endParaRPr lang="en-IN" sz="16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one instance of motion detected;</a:t>
            </a:r>
            <a:endParaRPr lang="en-IN"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end if</a:t>
            </a:r>
            <a:endParaRPr lang="en-IN"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if (total no. of motion detected out of last 10 instances &gt; 4)</a:t>
            </a:r>
            <a:endParaRPr lang="en-IN" sz="16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send alert message to the owner;</a:t>
            </a:r>
            <a:endParaRPr lang="en-IN" sz="16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final motion detected;</a:t>
            </a:r>
            <a:endParaRPr lang="en-IN"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end if</a:t>
            </a:r>
            <a:endParaRPr lang="en-IN" sz="1600" dirty="0">
              <a:latin typeface="Times New Roman" panose="02020603050405020304" pitchFamily="18" charset="0"/>
              <a:cs typeface="Times New Roman" panose="02020603050405020304" pitchFamily="18" charset="0"/>
            </a:endParaRPr>
          </a:p>
          <a:p>
            <a:pPr lvl="0"/>
            <a:r>
              <a:rPr lang="en-US" sz="1600" dirty="0">
                <a:latin typeface="Times New Roman" panose="02020603050405020304" pitchFamily="18" charset="0"/>
                <a:cs typeface="Times New Roman" panose="02020603050405020304" pitchFamily="18" charset="0"/>
              </a:rPr>
              <a:t>end while</a:t>
            </a:r>
            <a:endParaRPr lang="en-IN"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0B12FD8-9167-4551-86B9-F8BB5132B54C}"/>
              </a:ext>
            </a:extLst>
          </p:cNvPr>
          <p:cNvSpPr>
            <a:spLocks noGrp="1"/>
          </p:cNvSpPr>
          <p:nvPr>
            <p:ph type="sldNum" sz="quarter" idx="12"/>
          </p:nvPr>
        </p:nvSpPr>
        <p:spPr/>
        <p:txBody>
          <a:bodyPr/>
          <a:lstStyle/>
          <a:p>
            <a:fld id="{C77D36AB-93BF-4DBC-97BC-ECB02A2BA324}" type="slidenum">
              <a:rPr lang="en-IN" smtClean="0"/>
              <a:pPr/>
              <a:t>18</a:t>
            </a:fld>
            <a:endParaRPr lang="en-IN"/>
          </a:p>
        </p:txBody>
      </p:sp>
    </p:spTree>
    <p:extLst>
      <p:ext uri="{BB962C8B-B14F-4D97-AF65-F5344CB8AC3E}">
        <p14:creationId xmlns:p14="http://schemas.microsoft.com/office/powerpoint/2010/main" val="2943441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12255-B6B3-43B5-8087-3782AF53E1CC}"/>
              </a:ext>
            </a:extLst>
          </p:cNvPr>
          <p:cNvSpPr>
            <a:spLocks noGrp="1"/>
          </p:cNvSpPr>
          <p:nvPr>
            <p:ph type="title"/>
          </p:nvPr>
        </p:nvSpPr>
        <p:spPr/>
        <p:txBody>
          <a:bodyPr/>
          <a:lstStyle/>
          <a:p>
            <a:r>
              <a:rPr lang="en-IN" sz="3600" b="1" u="sng" dirty="0">
                <a:latin typeface="Times New Roman" panose="02020603050405020304" pitchFamily="18" charset="0"/>
                <a:cs typeface="Times New Roman" panose="02020603050405020304" pitchFamily="18" charset="0"/>
              </a:rPr>
              <a:t>IMPLEMENTATION</a:t>
            </a:r>
            <a:r>
              <a:rPr lang="en-IN" dirty="0"/>
              <a:t>	</a:t>
            </a:r>
          </a:p>
        </p:txBody>
      </p:sp>
      <p:sp>
        <p:nvSpPr>
          <p:cNvPr id="3" name="Content Placeholder 2">
            <a:extLst>
              <a:ext uri="{FF2B5EF4-FFF2-40B4-BE49-F238E27FC236}">
                <a16:creationId xmlns:a16="http://schemas.microsoft.com/office/drawing/2014/main" id="{0EF6F780-2D9F-4E9B-BBBB-6D22F3FF49C5}"/>
              </a:ext>
            </a:extLst>
          </p:cNvPr>
          <p:cNvSpPr>
            <a:spLocks noGrp="1"/>
          </p:cNvSpPr>
          <p:nvPr>
            <p:ph idx="1"/>
          </p:nvPr>
        </p:nvSpPr>
        <p:spPr/>
        <p:txBody>
          <a:bodyPr>
            <a:normAutofit/>
          </a:bodyPr>
          <a:lstStyle/>
          <a:p>
            <a:r>
              <a:rPr lang="en-IN" sz="2800" b="1" dirty="0">
                <a:latin typeface="Times New Roman" panose="02020603050405020304" pitchFamily="18" charset="0"/>
                <a:cs typeface="Times New Roman" panose="02020603050405020304" pitchFamily="18" charset="0"/>
              </a:rPr>
              <a:t>Arduino IDE 1.8.7 </a:t>
            </a:r>
          </a:p>
          <a:p>
            <a:pPr marL="0" indent="0">
              <a:buNone/>
            </a:pPr>
            <a:r>
              <a:rPr lang="en-IN" sz="2800" b="1" dirty="0">
                <a:latin typeface="Times New Roman" panose="02020603050405020304" pitchFamily="18" charset="0"/>
                <a:cs typeface="Times New Roman" panose="02020603050405020304" pitchFamily="18" charset="0"/>
              </a:rPr>
              <a:t>	- </a:t>
            </a:r>
            <a:r>
              <a:rPr lang="en-IN" sz="2800" dirty="0">
                <a:latin typeface="Times New Roman" panose="02020603050405020304" pitchFamily="18" charset="0"/>
                <a:cs typeface="Times New Roman" panose="02020603050405020304" pitchFamily="18" charset="0"/>
              </a:rPr>
              <a:t>The open-source Arduino Software (IDE) is used to write code and upload it to the board. </a:t>
            </a:r>
          </a:p>
          <a:p>
            <a:pPr marL="0" indent="0">
              <a:buNone/>
            </a:pPr>
            <a:r>
              <a:rPr lang="en-IN" sz="2800" dirty="0">
                <a:latin typeface="Times New Roman" panose="02020603050405020304" pitchFamily="18" charset="0"/>
                <a:cs typeface="Times New Roman" panose="02020603050405020304" pitchFamily="18" charset="0"/>
              </a:rPr>
              <a:t>	- It runs on Windows, Mac OS X, and Linux. The environment is written in Java and based on Processing and other open-source software. </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 This software can be used with any Arduino board. </a:t>
            </a:r>
          </a:p>
        </p:txBody>
      </p:sp>
      <p:sp>
        <p:nvSpPr>
          <p:cNvPr id="4" name="Slide Number Placeholder 3">
            <a:extLst>
              <a:ext uri="{FF2B5EF4-FFF2-40B4-BE49-F238E27FC236}">
                <a16:creationId xmlns:a16="http://schemas.microsoft.com/office/drawing/2014/main" id="{326769C2-196D-4907-A194-9121138FE72C}"/>
              </a:ext>
            </a:extLst>
          </p:cNvPr>
          <p:cNvSpPr>
            <a:spLocks noGrp="1"/>
          </p:cNvSpPr>
          <p:nvPr>
            <p:ph type="sldNum" sz="quarter" idx="12"/>
          </p:nvPr>
        </p:nvSpPr>
        <p:spPr/>
        <p:txBody>
          <a:bodyPr/>
          <a:lstStyle/>
          <a:p>
            <a:fld id="{C77D36AB-93BF-4DBC-97BC-ECB02A2BA324}" type="slidenum">
              <a:rPr lang="en-IN" smtClean="0"/>
              <a:pPr/>
              <a:t>19</a:t>
            </a:fld>
            <a:endParaRPr lang="en-IN"/>
          </a:p>
        </p:txBody>
      </p:sp>
    </p:spTree>
    <p:extLst>
      <p:ext uri="{BB962C8B-B14F-4D97-AF65-F5344CB8AC3E}">
        <p14:creationId xmlns:p14="http://schemas.microsoft.com/office/powerpoint/2010/main" val="845535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5656" y="161000"/>
            <a:ext cx="7863310" cy="6598217"/>
          </a:xfrm>
          <a:prstGeom prst="rect">
            <a:avLst/>
          </a:prstGeom>
          <a:noFill/>
        </p:spPr>
        <p:txBody>
          <a:bodyPr wrap="square" rtlCol="0">
            <a:spAutoFit/>
          </a:bodyPr>
          <a:lstStyle/>
          <a:p>
            <a:pPr algn="just">
              <a:lnSpc>
                <a:spcPct val="150000"/>
              </a:lnSpc>
            </a:pPr>
            <a:r>
              <a:rPr lang="en-IN" sz="3200" b="1" u="sng" dirty="0">
                <a:latin typeface="Times New Roman" panose="02020603050405020304" pitchFamily="18" charset="0"/>
                <a:cs typeface="Times New Roman" panose="02020603050405020304" pitchFamily="18" charset="0"/>
              </a:rPr>
              <a:t>CONTENTS</a:t>
            </a:r>
          </a:p>
          <a:p>
            <a:pPr marL="514350" indent="-514350" algn="just">
              <a:lnSpc>
                <a:spcPct val="150000"/>
              </a:lnSpc>
              <a:buAutoNum type="arabicPeriod"/>
            </a:pPr>
            <a:r>
              <a:rPr lang="en-IN" dirty="0">
                <a:latin typeface="Times New Roman" panose="02020603050405020304" pitchFamily="18" charset="0"/>
                <a:cs typeface="Times New Roman" panose="02020603050405020304" pitchFamily="18" charset="0"/>
              </a:rPr>
              <a:t>INTRODUCTION</a:t>
            </a:r>
          </a:p>
          <a:p>
            <a:pPr marL="514350" indent="-514350" algn="just">
              <a:lnSpc>
                <a:spcPct val="150000"/>
              </a:lnSpc>
              <a:buAutoNum type="arabicPeriod"/>
            </a:pPr>
            <a:r>
              <a:rPr lang="en-IN" dirty="0">
                <a:latin typeface="Times New Roman" panose="02020603050405020304" pitchFamily="18" charset="0"/>
                <a:cs typeface="Times New Roman" panose="02020603050405020304" pitchFamily="18" charset="0"/>
              </a:rPr>
              <a:t>APPLICATIONS</a:t>
            </a:r>
          </a:p>
          <a:p>
            <a:pPr marL="457200" indent="-457200" algn="just">
              <a:lnSpc>
                <a:spcPct val="150000"/>
              </a:lnSpc>
            </a:pPr>
            <a:r>
              <a:rPr lang="en-IN" dirty="0">
                <a:latin typeface="Times New Roman" panose="02020603050405020304" pitchFamily="18" charset="0"/>
                <a:cs typeface="Times New Roman" panose="02020603050405020304" pitchFamily="18" charset="0"/>
              </a:rPr>
              <a:t>3.      ANTI-THEFT SYSTEM</a:t>
            </a:r>
          </a:p>
          <a:p>
            <a:pPr marL="457200" indent="-457200" algn="just">
              <a:lnSpc>
                <a:spcPct val="150000"/>
              </a:lnSpc>
            </a:pPr>
            <a:r>
              <a:rPr lang="en-IN" dirty="0">
                <a:latin typeface="Times New Roman" panose="02020603050405020304" pitchFamily="18" charset="0"/>
                <a:cs typeface="Times New Roman" panose="02020603050405020304" pitchFamily="18" charset="0"/>
              </a:rPr>
              <a:t>                - Components</a:t>
            </a:r>
          </a:p>
          <a:p>
            <a:pPr marL="457200" indent="-457200" algn="just">
              <a:lnSpc>
                <a:spcPct val="150000"/>
              </a:lnSpc>
            </a:pPr>
            <a:r>
              <a:rPr lang="en-IN" dirty="0">
                <a:latin typeface="Times New Roman" panose="02020603050405020304" pitchFamily="18" charset="0"/>
                <a:cs typeface="Times New Roman" panose="02020603050405020304" pitchFamily="18" charset="0"/>
              </a:rPr>
              <a:t>             	- Proposed Model</a:t>
            </a:r>
          </a:p>
          <a:p>
            <a:pPr marL="457200" indent="-457200" algn="just">
              <a:lnSpc>
                <a:spcPct val="150000"/>
              </a:lnSpc>
            </a:pPr>
            <a:r>
              <a:rPr lang="en-IN" dirty="0">
                <a:latin typeface="Times New Roman" panose="02020603050405020304" pitchFamily="18" charset="0"/>
                <a:cs typeface="Times New Roman" panose="02020603050405020304" pitchFamily="18" charset="0"/>
              </a:rPr>
              <a:t>3.	FLOW DIAGRAM</a:t>
            </a:r>
          </a:p>
          <a:p>
            <a:pPr marL="457200" indent="-457200" algn="just">
              <a:lnSpc>
                <a:spcPct val="150000"/>
              </a:lnSpc>
            </a:pPr>
            <a:r>
              <a:rPr lang="en-IN" dirty="0">
                <a:latin typeface="Times New Roman" panose="02020603050405020304" pitchFamily="18" charset="0"/>
                <a:cs typeface="Times New Roman" panose="02020603050405020304" pitchFamily="18" charset="0"/>
              </a:rPr>
              <a:t>4.	ALGORITHM  FOR ANTI-THEFT</a:t>
            </a:r>
          </a:p>
          <a:p>
            <a:pPr marL="457200" indent="-457200" algn="just">
              <a:lnSpc>
                <a:spcPct val="150000"/>
              </a:lnSpc>
            </a:pPr>
            <a:r>
              <a:rPr lang="en-IN" dirty="0">
                <a:latin typeface="Times New Roman" panose="02020603050405020304" pitchFamily="18" charset="0"/>
                <a:cs typeface="Times New Roman" panose="02020603050405020304" pitchFamily="18" charset="0"/>
              </a:rPr>
              <a:t>		 -Algorithm for Motion Detection</a:t>
            </a:r>
          </a:p>
          <a:p>
            <a:pPr marL="457200" indent="-457200" algn="just">
              <a:lnSpc>
                <a:spcPct val="150000"/>
              </a:lnSpc>
              <a:buAutoNum type="arabicPeriod" startAt="5"/>
            </a:pPr>
            <a:r>
              <a:rPr lang="en-IN" dirty="0">
                <a:latin typeface="Times New Roman" panose="02020603050405020304" pitchFamily="18" charset="0"/>
                <a:cs typeface="Times New Roman" panose="02020603050405020304" pitchFamily="18" charset="0"/>
              </a:rPr>
              <a:t>IMPLEMENTATION</a:t>
            </a:r>
          </a:p>
          <a:p>
            <a:pPr algn="just">
              <a:lnSpc>
                <a:spcPct val="150000"/>
              </a:lnSpc>
            </a:pPr>
            <a:r>
              <a:rPr lang="en-IN" dirty="0">
                <a:latin typeface="Times New Roman" panose="02020603050405020304" pitchFamily="18" charset="0"/>
                <a:cs typeface="Times New Roman" panose="02020603050405020304" pitchFamily="18" charset="0"/>
              </a:rPr>
              <a:t>                -Sample Output when the Vehicle is Stationary.</a:t>
            </a:r>
          </a:p>
          <a:p>
            <a:pPr algn="just">
              <a:lnSpc>
                <a:spcPct val="150000"/>
              </a:lnSpc>
            </a:pPr>
            <a:r>
              <a:rPr lang="en-IN" dirty="0">
                <a:latin typeface="Times New Roman" panose="02020603050405020304" pitchFamily="18" charset="0"/>
                <a:cs typeface="Times New Roman" panose="02020603050405020304" pitchFamily="18" charset="0"/>
              </a:rPr>
              <a:t>	-Sample Output when the Vehicle is in motion.</a:t>
            </a:r>
          </a:p>
          <a:p>
            <a:pPr algn="just">
              <a:lnSpc>
                <a:spcPct val="150000"/>
              </a:lnSpc>
            </a:pPr>
            <a:r>
              <a:rPr lang="en-IN" dirty="0">
                <a:latin typeface="Times New Roman" panose="02020603050405020304" pitchFamily="18" charset="0"/>
                <a:cs typeface="Times New Roman" panose="02020603050405020304" pitchFamily="18" charset="0"/>
              </a:rPr>
              <a:t>	-Alert message received at the users end.</a:t>
            </a:r>
          </a:p>
          <a:p>
            <a:pPr marL="342900" indent="-342900" algn="just">
              <a:lnSpc>
                <a:spcPct val="150000"/>
              </a:lnSpc>
              <a:buAutoNum type="arabicPeriod" startAt="6"/>
            </a:pPr>
            <a:r>
              <a:rPr lang="en-IN" dirty="0">
                <a:latin typeface="Times New Roman" panose="02020603050405020304" pitchFamily="18" charset="0"/>
                <a:cs typeface="Times New Roman" panose="02020603050405020304" pitchFamily="18" charset="0"/>
              </a:rPr>
              <a:t>   FUTURE WORKS </a:t>
            </a:r>
          </a:p>
          <a:p>
            <a:pPr marL="342900" indent="-342900" algn="just">
              <a:lnSpc>
                <a:spcPct val="150000"/>
              </a:lnSpc>
              <a:buAutoNum type="arabicPeriod" startAt="6"/>
            </a:pPr>
            <a:r>
              <a:rPr lang="en-IN" dirty="0">
                <a:latin typeface="Times New Roman" panose="02020603050405020304" pitchFamily="18" charset="0"/>
                <a:cs typeface="Times New Roman" panose="02020603050405020304" pitchFamily="18" charset="0"/>
              </a:rPr>
              <a:t>   REFERENCES</a:t>
            </a:r>
          </a:p>
        </p:txBody>
      </p:sp>
      <p:sp>
        <p:nvSpPr>
          <p:cNvPr id="3" name="Slide Number Placeholder 2">
            <a:extLst>
              <a:ext uri="{FF2B5EF4-FFF2-40B4-BE49-F238E27FC236}">
                <a16:creationId xmlns:a16="http://schemas.microsoft.com/office/drawing/2014/main" id="{42AAE1C3-7CB1-40DC-AAA5-B41E5F2B71C9}"/>
              </a:ext>
            </a:extLst>
          </p:cNvPr>
          <p:cNvSpPr>
            <a:spLocks noGrp="1"/>
          </p:cNvSpPr>
          <p:nvPr>
            <p:ph type="sldNum" sz="quarter" idx="12"/>
          </p:nvPr>
        </p:nvSpPr>
        <p:spPr/>
        <p:txBody>
          <a:bodyPr/>
          <a:lstStyle/>
          <a:p>
            <a:fld id="{C77D36AB-93BF-4DBC-97BC-ECB02A2BA324}" type="slidenum">
              <a:rPr lang="en-IN" smtClean="0"/>
              <a:pPr/>
              <a:t>2</a:t>
            </a:fld>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7DB2C-1B85-4E9E-AF3A-DB5A837F8254}"/>
              </a:ext>
            </a:extLst>
          </p:cNvPr>
          <p:cNvSpPr>
            <a:spLocks noGrp="1"/>
          </p:cNvSpPr>
          <p:nvPr>
            <p:ph type="title"/>
          </p:nvPr>
        </p:nvSpPr>
        <p:spPr/>
        <p:txBody>
          <a:bodyPr>
            <a:noAutofit/>
          </a:bodyPr>
          <a:lstStyle/>
          <a:p>
            <a:r>
              <a:rPr lang="en-IN" sz="3600" b="1" u="sng" dirty="0">
                <a:latin typeface="Times New Roman" panose="02020603050405020304" pitchFamily="18" charset="0"/>
                <a:cs typeface="Times New Roman" panose="02020603050405020304" pitchFamily="18" charset="0"/>
              </a:rPr>
              <a:t>Sample Output when the Vehicle is Stationary and no motion is detected</a:t>
            </a:r>
          </a:p>
        </p:txBody>
      </p:sp>
      <p:pic>
        <p:nvPicPr>
          <p:cNvPr id="6" name="Content Placeholder 5">
            <a:extLst>
              <a:ext uri="{FF2B5EF4-FFF2-40B4-BE49-F238E27FC236}">
                <a16:creationId xmlns:a16="http://schemas.microsoft.com/office/drawing/2014/main" id="{3862018E-7005-41B0-BCDA-06F263F525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6745" y="1600200"/>
            <a:ext cx="7590509" cy="4525963"/>
          </a:xfrm>
        </p:spPr>
      </p:pic>
      <p:sp>
        <p:nvSpPr>
          <p:cNvPr id="4" name="Slide Number Placeholder 3">
            <a:extLst>
              <a:ext uri="{FF2B5EF4-FFF2-40B4-BE49-F238E27FC236}">
                <a16:creationId xmlns:a16="http://schemas.microsoft.com/office/drawing/2014/main" id="{86B41D5C-6AB1-4615-BB3B-3B4B9C7EAB4F}"/>
              </a:ext>
            </a:extLst>
          </p:cNvPr>
          <p:cNvSpPr>
            <a:spLocks noGrp="1"/>
          </p:cNvSpPr>
          <p:nvPr>
            <p:ph type="sldNum" sz="quarter" idx="12"/>
          </p:nvPr>
        </p:nvSpPr>
        <p:spPr/>
        <p:txBody>
          <a:bodyPr/>
          <a:lstStyle/>
          <a:p>
            <a:fld id="{C77D36AB-93BF-4DBC-97BC-ECB02A2BA324}" type="slidenum">
              <a:rPr lang="en-IN" smtClean="0"/>
              <a:pPr/>
              <a:t>20</a:t>
            </a:fld>
            <a:endParaRPr lang="en-IN"/>
          </a:p>
        </p:txBody>
      </p:sp>
      <p:sp>
        <p:nvSpPr>
          <p:cNvPr id="7" name="TextBox 6">
            <a:extLst>
              <a:ext uri="{FF2B5EF4-FFF2-40B4-BE49-F238E27FC236}">
                <a16:creationId xmlns:a16="http://schemas.microsoft.com/office/drawing/2014/main" id="{B215DF54-E626-462D-9361-EDAA8E77B810}"/>
              </a:ext>
            </a:extLst>
          </p:cNvPr>
          <p:cNvSpPr txBox="1"/>
          <p:nvPr/>
        </p:nvSpPr>
        <p:spPr>
          <a:xfrm>
            <a:off x="2184174" y="6167477"/>
            <a:ext cx="4896544" cy="369332"/>
          </a:xfrm>
          <a:prstGeom prst="rect">
            <a:avLst/>
          </a:prstGeom>
          <a:noFill/>
        </p:spPr>
        <p:txBody>
          <a:bodyPr wrap="square" rtlCol="0">
            <a:spAutoFit/>
          </a:bodyPr>
          <a:lstStyle/>
          <a:p>
            <a:pPr algn="ctr"/>
            <a:r>
              <a:rPr lang="en-IN" dirty="0"/>
              <a:t>Fig. Sample output 1.</a:t>
            </a:r>
          </a:p>
        </p:txBody>
      </p:sp>
    </p:spTree>
    <p:extLst>
      <p:ext uri="{BB962C8B-B14F-4D97-AF65-F5344CB8AC3E}">
        <p14:creationId xmlns:p14="http://schemas.microsoft.com/office/powerpoint/2010/main" val="3604786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CCE26-D7F8-4660-A6F5-695CE928F781}"/>
              </a:ext>
            </a:extLst>
          </p:cNvPr>
          <p:cNvSpPr>
            <a:spLocks noGrp="1"/>
          </p:cNvSpPr>
          <p:nvPr>
            <p:ph type="title"/>
          </p:nvPr>
        </p:nvSpPr>
        <p:spPr/>
        <p:txBody>
          <a:bodyPr>
            <a:normAutofit fontScale="90000"/>
          </a:bodyPr>
          <a:lstStyle/>
          <a:p>
            <a:r>
              <a:rPr lang="en-IN" sz="3600" b="1" u="sng" dirty="0">
                <a:latin typeface="Times New Roman" panose="02020603050405020304" pitchFamily="18" charset="0"/>
                <a:cs typeface="Times New Roman" panose="02020603050405020304" pitchFamily="18" charset="0"/>
              </a:rPr>
              <a:t>Sample Output when the Vehicle is stationary and motion is detected</a:t>
            </a:r>
            <a:endParaRPr lang="en-IN" sz="3600" dirty="0"/>
          </a:p>
        </p:txBody>
      </p:sp>
      <p:pic>
        <p:nvPicPr>
          <p:cNvPr id="6" name="Content Placeholder 5">
            <a:extLst>
              <a:ext uri="{FF2B5EF4-FFF2-40B4-BE49-F238E27FC236}">
                <a16:creationId xmlns:a16="http://schemas.microsoft.com/office/drawing/2014/main" id="{1BF34638-D37C-4B7E-9A85-4E44079BEB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6745" y="1600200"/>
            <a:ext cx="7590509" cy="4525963"/>
          </a:xfrm>
        </p:spPr>
      </p:pic>
      <p:sp>
        <p:nvSpPr>
          <p:cNvPr id="4" name="Slide Number Placeholder 3">
            <a:extLst>
              <a:ext uri="{FF2B5EF4-FFF2-40B4-BE49-F238E27FC236}">
                <a16:creationId xmlns:a16="http://schemas.microsoft.com/office/drawing/2014/main" id="{FD62C9E5-E367-4C1C-AF3E-EB029A451F09}"/>
              </a:ext>
            </a:extLst>
          </p:cNvPr>
          <p:cNvSpPr>
            <a:spLocks noGrp="1"/>
          </p:cNvSpPr>
          <p:nvPr>
            <p:ph type="sldNum" sz="quarter" idx="12"/>
          </p:nvPr>
        </p:nvSpPr>
        <p:spPr/>
        <p:txBody>
          <a:bodyPr/>
          <a:lstStyle/>
          <a:p>
            <a:fld id="{C77D36AB-93BF-4DBC-97BC-ECB02A2BA324}" type="slidenum">
              <a:rPr lang="en-IN" smtClean="0"/>
              <a:pPr/>
              <a:t>21</a:t>
            </a:fld>
            <a:endParaRPr lang="en-IN"/>
          </a:p>
        </p:txBody>
      </p:sp>
      <p:sp>
        <p:nvSpPr>
          <p:cNvPr id="7" name="TextBox 6">
            <a:extLst>
              <a:ext uri="{FF2B5EF4-FFF2-40B4-BE49-F238E27FC236}">
                <a16:creationId xmlns:a16="http://schemas.microsoft.com/office/drawing/2014/main" id="{D5DCC2F7-EFD3-47C4-8C3A-16EA74115599}"/>
              </a:ext>
            </a:extLst>
          </p:cNvPr>
          <p:cNvSpPr txBox="1"/>
          <p:nvPr/>
        </p:nvSpPr>
        <p:spPr>
          <a:xfrm>
            <a:off x="2184174" y="6167477"/>
            <a:ext cx="4896544" cy="369332"/>
          </a:xfrm>
          <a:prstGeom prst="rect">
            <a:avLst/>
          </a:prstGeom>
          <a:noFill/>
        </p:spPr>
        <p:txBody>
          <a:bodyPr wrap="square" rtlCol="0">
            <a:spAutoFit/>
          </a:bodyPr>
          <a:lstStyle/>
          <a:p>
            <a:pPr algn="ctr"/>
            <a:r>
              <a:rPr lang="en-IN" dirty="0"/>
              <a:t>           Fig. Sample output 2.</a:t>
            </a:r>
          </a:p>
        </p:txBody>
      </p:sp>
    </p:spTree>
    <p:extLst>
      <p:ext uri="{BB962C8B-B14F-4D97-AF65-F5344CB8AC3E}">
        <p14:creationId xmlns:p14="http://schemas.microsoft.com/office/powerpoint/2010/main" val="1697933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376CC-5FC7-436F-864F-6F441718C5B2}"/>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Alert message received at the users end</a:t>
            </a:r>
          </a:p>
        </p:txBody>
      </p:sp>
      <p:sp>
        <p:nvSpPr>
          <p:cNvPr id="4" name="Slide Number Placeholder 3">
            <a:extLst>
              <a:ext uri="{FF2B5EF4-FFF2-40B4-BE49-F238E27FC236}">
                <a16:creationId xmlns:a16="http://schemas.microsoft.com/office/drawing/2014/main" id="{0456564F-2EA8-4A6C-AF55-8261C4D5A5A5}"/>
              </a:ext>
            </a:extLst>
          </p:cNvPr>
          <p:cNvSpPr>
            <a:spLocks noGrp="1"/>
          </p:cNvSpPr>
          <p:nvPr>
            <p:ph type="sldNum" sz="quarter" idx="12"/>
          </p:nvPr>
        </p:nvSpPr>
        <p:spPr/>
        <p:txBody>
          <a:bodyPr/>
          <a:lstStyle/>
          <a:p>
            <a:fld id="{C77D36AB-93BF-4DBC-97BC-ECB02A2BA324}" type="slidenum">
              <a:rPr lang="en-IN" smtClean="0"/>
              <a:pPr/>
              <a:t>22</a:t>
            </a:fld>
            <a:endParaRPr lang="en-IN"/>
          </a:p>
        </p:txBody>
      </p:sp>
      <p:pic>
        <p:nvPicPr>
          <p:cNvPr id="10" name="Content Placeholder 9">
            <a:extLst>
              <a:ext uri="{FF2B5EF4-FFF2-40B4-BE49-F238E27FC236}">
                <a16:creationId xmlns:a16="http://schemas.microsoft.com/office/drawing/2014/main" id="{949C89E9-226D-4AC8-B4A1-6BDCDD41543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6855" y="1600200"/>
            <a:ext cx="3050289" cy="4525963"/>
          </a:xfrm>
        </p:spPr>
      </p:pic>
      <p:sp>
        <p:nvSpPr>
          <p:cNvPr id="12" name="TextBox 11">
            <a:extLst>
              <a:ext uri="{FF2B5EF4-FFF2-40B4-BE49-F238E27FC236}">
                <a16:creationId xmlns:a16="http://schemas.microsoft.com/office/drawing/2014/main" id="{BD1173F2-2DBB-47ED-A364-1C364630BD3F}"/>
              </a:ext>
            </a:extLst>
          </p:cNvPr>
          <p:cNvSpPr txBox="1"/>
          <p:nvPr/>
        </p:nvSpPr>
        <p:spPr>
          <a:xfrm>
            <a:off x="2184174" y="6167477"/>
            <a:ext cx="4896544" cy="369332"/>
          </a:xfrm>
          <a:prstGeom prst="rect">
            <a:avLst/>
          </a:prstGeom>
          <a:noFill/>
        </p:spPr>
        <p:txBody>
          <a:bodyPr wrap="square" rtlCol="0">
            <a:spAutoFit/>
          </a:bodyPr>
          <a:lstStyle/>
          <a:p>
            <a:pPr algn="ctr"/>
            <a:r>
              <a:rPr lang="en-IN" dirty="0"/>
              <a:t>Fig. Alert Message</a:t>
            </a:r>
          </a:p>
        </p:txBody>
      </p:sp>
    </p:spTree>
    <p:extLst>
      <p:ext uri="{BB962C8B-B14F-4D97-AF65-F5344CB8AC3E}">
        <p14:creationId xmlns:p14="http://schemas.microsoft.com/office/powerpoint/2010/main" val="2670518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u="sng" dirty="0">
                <a:latin typeface="Times New Roman" panose="02020603050405020304" pitchFamily="18" charset="0"/>
                <a:cs typeface="Times New Roman" panose="02020603050405020304" pitchFamily="18" charset="0"/>
              </a:rPr>
              <a:t>FUTURE WORKS</a:t>
            </a:r>
            <a:br>
              <a:rPr lang="en-IN" sz="3600" b="1" u="sng" dirty="0">
                <a:latin typeface="Times New Roman" panose="02020603050405020304" pitchFamily="18" charset="0"/>
                <a:cs typeface="Times New Roman" panose="02020603050405020304" pitchFamily="18" charset="0"/>
              </a:rPr>
            </a:br>
            <a:endParaRPr lang="en-IN" sz="36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80728"/>
            <a:ext cx="8229600" cy="5145435"/>
          </a:xfrm>
        </p:spPr>
        <p:txBody>
          <a:bodyPr/>
          <a:lstStyle/>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Develop an Android App which can be used by the user for interaction with the System using proper authentication.</a:t>
            </a:r>
          </a:p>
          <a:p>
            <a:r>
              <a:rPr lang="en-IN" dirty="0">
                <a:latin typeface="Times New Roman" panose="02020603050405020304" pitchFamily="18" charset="0"/>
                <a:cs typeface="Times New Roman" panose="02020603050405020304" pitchFamily="18" charset="0"/>
              </a:rPr>
              <a:t>Integrating a GPS tracker into the System to transmit the location of the Vehicle at real time.</a:t>
            </a:r>
          </a:p>
          <a:p>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9B811E0-1355-4E50-BB3F-F40B38E7D47D}"/>
              </a:ext>
            </a:extLst>
          </p:cNvPr>
          <p:cNvSpPr>
            <a:spLocks noGrp="1"/>
          </p:cNvSpPr>
          <p:nvPr>
            <p:ph type="sldNum" sz="quarter" idx="12"/>
          </p:nvPr>
        </p:nvSpPr>
        <p:spPr/>
        <p:txBody>
          <a:bodyPr/>
          <a:lstStyle/>
          <a:p>
            <a:fld id="{C77D36AB-93BF-4DBC-97BC-ECB02A2BA324}" type="slidenum">
              <a:rPr lang="en-IN" smtClean="0"/>
              <a:pPr/>
              <a:t>23</a:t>
            </a:fld>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u="sng" dirty="0">
                <a:latin typeface="Times New Roman" panose="02020603050405020304" pitchFamily="18" charset="0"/>
                <a:cs typeface="Times New Roman" panose="02020603050405020304" pitchFamily="18" charset="0"/>
              </a:rPr>
              <a:t>REFERENCES</a:t>
            </a:r>
          </a:p>
        </p:txBody>
      </p:sp>
      <p:sp>
        <p:nvSpPr>
          <p:cNvPr id="5" name="Slide Number Placeholder 4">
            <a:extLst>
              <a:ext uri="{FF2B5EF4-FFF2-40B4-BE49-F238E27FC236}">
                <a16:creationId xmlns:a16="http://schemas.microsoft.com/office/drawing/2014/main" id="{696A0AC5-A2DA-4A42-9961-ED3CEC349A77}"/>
              </a:ext>
            </a:extLst>
          </p:cNvPr>
          <p:cNvSpPr>
            <a:spLocks noGrp="1"/>
          </p:cNvSpPr>
          <p:nvPr>
            <p:ph type="sldNum" sz="quarter" idx="12"/>
          </p:nvPr>
        </p:nvSpPr>
        <p:spPr/>
        <p:txBody>
          <a:bodyPr/>
          <a:lstStyle/>
          <a:p>
            <a:fld id="{C77D36AB-93BF-4DBC-97BC-ECB02A2BA324}" type="slidenum">
              <a:rPr lang="en-IN" smtClean="0"/>
              <a:pPr/>
              <a:t>24</a:t>
            </a:fld>
            <a:endParaRPr lang="en-IN"/>
          </a:p>
        </p:txBody>
      </p:sp>
      <p:sp>
        <p:nvSpPr>
          <p:cNvPr id="8" name="Content Placeholder 7">
            <a:extLst>
              <a:ext uri="{FF2B5EF4-FFF2-40B4-BE49-F238E27FC236}">
                <a16:creationId xmlns:a16="http://schemas.microsoft.com/office/drawing/2014/main" id="{764C7A8E-7066-4E6F-9AD3-2CE7C3423009}"/>
              </a:ext>
            </a:extLst>
          </p:cNvPr>
          <p:cNvSpPr>
            <a:spLocks noGrp="1"/>
          </p:cNvSpPr>
          <p:nvPr>
            <p:ph idx="1"/>
          </p:nvPr>
        </p:nvSpPr>
        <p:spPr>
          <a:xfrm>
            <a:off x="899592" y="1124744"/>
            <a:ext cx="7787208" cy="6120680"/>
          </a:xfrm>
        </p:spPr>
        <p:txBody>
          <a:bodyPr>
            <a:normAutofit fontScale="55000" lnSpcReduction="20000"/>
          </a:bodyPr>
          <a:lstStyle/>
          <a:p>
            <a:pPr marL="0" indent="0" algn="just">
              <a:lnSpc>
                <a:spcPct val="170000"/>
              </a:lnSpc>
              <a:buNone/>
            </a:pPr>
            <a:r>
              <a:rPr lang="en-IN" dirty="0">
                <a:latin typeface="Times New Roman" panose="02020603050405020304" pitchFamily="18" charset="0"/>
                <a:cs typeface="Times New Roman" panose="02020603050405020304" pitchFamily="18" charset="0"/>
              </a:rPr>
              <a:t>1. Hemant Kuruva, Girish Shiva Prasanna Raja S “IoT based anti-theft system for </a:t>
            </a:r>
          </a:p>
          <a:p>
            <a:pPr marL="0" indent="0" algn="just">
              <a:lnSpc>
                <a:spcPct val="170000"/>
              </a:lnSpc>
              <a:buNone/>
            </a:pPr>
            <a:r>
              <a:rPr lang="en-IN" dirty="0">
                <a:latin typeface="Times New Roman" panose="02020603050405020304" pitchFamily="18" charset="0"/>
                <a:cs typeface="Times New Roman" panose="02020603050405020304" pitchFamily="18" charset="0"/>
              </a:rPr>
              <a:t>      automobiles”, December 12, 2016.</a:t>
            </a:r>
          </a:p>
          <a:p>
            <a:pPr marL="0" indent="0" algn="just">
              <a:lnSpc>
                <a:spcPct val="170000"/>
              </a:lnSpc>
              <a:buNone/>
            </a:pPr>
            <a:r>
              <a:rPr lang="en-IN" dirty="0">
                <a:latin typeface="Times New Roman" panose="02020603050405020304" pitchFamily="18" charset="0"/>
                <a:cs typeface="Times New Roman" panose="02020603050405020304" pitchFamily="18" charset="0"/>
              </a:rPr>
              <a:t>2. “Digital Accelerometer”- One Technology way, Norwood, MA, USA,2009. </a:t>
            </a:r>
          </a:p>
          <a:p>
            <a:pPr marL="0" indent="0" algn="just">
              <a:lnSpc>
                <a:spcPct val="170000"/>
              </a:lnSpc>
              <a:buNone/>
            </a:pPr>
            <a:r>
              <a:rPr lang="en-IN" dirty="0">
                <a:latin typeface="Times New Roman" panose="02020603050405020304" pitchFamily="18" charset="0"/>
                <a:cs typeface="Times New Roman" panose="02020603050405020304" pitchFamily="18" charset="0"/>
              </a:rPr>
              <a:t>3. H. V. Dadwani, R. B. Buktar, “Vehicle tracking and anti-theft system using IoT” </a:t>
            </a:r>
          </a:p>
          <a:p>
            <a:pPr marL="0" indent="0" algn="just">
              <a:lnSpc>
                <a:spcPct val="170000"/>
              </a:lnSpc>
              <a:buNone/>
            </a:pPr>
            <a:r>
              <a:rPr lang="en-IN" dirty="0">
                <a:latin typeface="Times New Roman" panose="02020603050405020304" pitchFamily="18" charset="0"/>
                <a:cs typeface="Times New Roman" panose="02020603050405020304" pitchFamily="18" charset="0"/>
              </a:rPr>
              <a:t>    Volume 4 ,issue 10,october 2017.</a:t>
            </a:r>
          </a:p>
          <a:p>
            <a:pPr marL="0" indent="0" algn="just">
              <a:lnSpc>
                <a:spcPct val="170000"/>
              </a:lnSpc>
              <a:buNone/>
            </a:pPr>
            <a:r>
              <a:rPr lang="en-IN" dirty="0">
                <a:latin typeface="Times New Roman" panose="02020603050405020304" pitchFamily="18" charset="0"/>
                <a:cs typeface="Times New Roman" panose="02020603050405020304" pitchFamily="18" charset="0"/>
              </a:rPr>
              <a:t>4. Arduino pin, “www.theengineeringprojects.com”.</a:t>
            </a:r>
          </a:p>
          <a:p>
            <a:pPr marL="0" indent="0" algn="just">
              <a:lnSpc>
                <a:spcPct val="170000"/>
              </a:lnSpc>
              <a:buNone/>
            </a:pPr>
            <a:r>
              <a:rPr lang="en-IN" dirty="0">
                <a:latin typeface="Times New Roman" panose="02020603050405020304" pitchFamily="18" charset="0"/>
                <a:cs typeface="Times New Roman" panose="02020603050405020304" pitchFamily="18" charset="0"/>
              </a:rPr>
              <a:t>5. ADXl335, “www.instructables.com”.</a:t>
            </a:r>
          </a:p>
          <a:p>
            <a:pPr marL="0" indent="0" algn="just">
              <a:lnSpc>
                <a:spcPct val="170000"/>
              </a:lnSpc>
              <a:buNone/>
            </a:pPr>
            <a:r>
              <a:rPr lang="en-IN" dirty="0">
                <a:latin typeface="Times New Roman" panose="02020603050405020304" pitchFamily="18" charset="0"/>
                <a:cs typeface="Times New Roman" panose="02020603050405020304" pitchFamily="18" charset="0"/>
              </a:rPr>
              <a:t>6. MTK3339, “www.learnadafruit.com”.</a:t>
            </a:r>
          </a:p>
          <a:p>
            <a:pPr marL="0" indent="0" algn="just">
              <a:lnSpc>
                <a:spcPct val="170000"/>
              </a:lnSpc>
              <a:buNone/>
            </a:pPr>
            <a:r>
              <a:rPr lang="en-IN" dirty="0">
                <a:latin typeface="Times New Roman" panose="02020603050405020304" pitchFamily="18" charset="0"/>
                <a:cs typeface="Times New Roman" panose="02020603050405020304" pitchFamily="18" charset="0"/>
              </a:rPr>
              <a:t>7. SIM800l, “www.geeker.co.nz”.</a:t>
            </a:r>
          </a:p>
          <a:p>
            <a:pPr marL="0" indent="0" algn="just">
              <a:lnSpc>
                <a:spcPct val="170000"/>
              </a:lnSpc>
              <a:buNone/>
            </a:pPr>
            <a:r>
              <a:rPr lang="en-IN" dirty="0">
                <a:latin typeface="Times New Roman" panose="02020603050405020304" pitchFamily="18" charset="0"/>
                <a:cs typeface="Times New Roman" panose="02020603050405020304" pitchFamily="18" charset="0"/>
              </a:rPr>
              <a:t>8. ADXL335 and Arduino connection,” http://www.geeetech.com”.</a:t>
            </a:r>
          </a:p>
          <a:p>
            <a:pPr marL="0" indent="0" algn="just">
              <a:lnSpc>
                <a:spcPct val="170000"/>
              </a:lnSpc>
              <a:buNone/>
            </a:pPr>
            <a:r>
              <a:rPr lang="en-IN" dirty="0">
                <a:latin typeface="Times New Roman" panose="02020603050405020304" pitchFamily="18" charset="0"/>
                <a:cs typeface="Times New Roman" panose="02020603050405020304" pitchFamily="18" charset="0"/>
              </a:rPr>
              <a:t>9. SIM800l and Arduino Connection ,” androidmafia.ru”.</a:t>
            </a:r>
          </a:p>
          <a:p>
            <a:pPr marL="0" indent="0" algn="just">
              <a:lnSpc>
                <a:spcPct val="170000"/>
              </a:lnSpc>
              <a:buNone/>
            </a:pPr>
            <a:r>
              <a:rPr lang="en-IN" dirty="0">
                <a:latin typeface="Times New Roman" panose="02020603050405020304" pitchFamily="18" charset="0"/>
                <a:cs typeface="Times New Roman" panose="02020603050405020304" pitchFamily="18" charset="0"/>
              </a:rPr>
              <a:t> </a:t>
            </a:r>
          </a:p>
          <a:p>
            <a:pPr algn="just">
              <a:lnSpc>
                <a:spcPct val="17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8234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43886" y="2967335"/>
            <a:ext cx="4256230"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THANK YOU</a:t>
            </a:r>
            <a:endParaRPr lang="en-US" sz="5400" b="0"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55AED511-94A0-4FF7-9C29-6506025AFE29}"/>
              </a:ext>
            </a:extLst>
          </p:cNvPr>
          <p:cNvSpPr>
            <a:spLocks noGrp="1"/>
          </p:cNvSpPr>
          <p:nvPr>
            <p:ph type="sldNum" sz="quarter" idx="12"/>
          </p:nvPr>
        </p:nvSpPr>
        <p:spPr/>
        <p:txBody>
          <a:bodyPr/>
          <a:lstStyle/>
          <a:p>
            <a:fld id="{C77D36AB-93BF-4DBC-97BC-ECB02A2BA324}" type="slidenum">
              <a:rPr lang="en-IN" smtClean="0"/>
              <a:pPr/>
              <a:t>25</a:t>
            </a:fld>
            <a:endParaRPr lang="en-IN"/>
          </a:p>
        </p:txBody>
      </p:sp>
    </p:spTree>
    <p:extLst>
      <p:ext uri="{BB962C8B-B14F-4D97-AF65-F5344CB8AC3E}">
        <p14:creationId xmlns:p14="http://schemas.microsoft.com/office/powerpoint/2010/main" val="1925503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F492A-8522-4C9B-894A-FB4D339D5F3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4" name="Slide Number Placeholder 3">
            <a:extLst>
              <a:ext uri="{FF2B5EF4-FFF2-40B4-BE49-F238E27FC236}">
                <a16:creationId xmlns:a16="http://schemas.microsoft.com/office/drawing/2014/main" id="{8C353A5C-F46E-44C6-8A42-25632EAEBD65}"/>
              </a:ext>
            </a:extLst>
          </p:cNvPr>
          <p:cNvSpPr>
            <a:spLocks noGrp="1"/>
          </p:cNvSpPr>
          <p:nvPr>
            <p:ph type="sldNum" sz="quarter" idx="12"/>
          </p:nvPr>
        </p:nvSpPr>
        <p:spPr/>
        <p:txBody>
          <a:bodyPr/>
          <a:lstStyle/>
          <a:p>
            <a:fld id="{C77D36AB-93BF-4DBC-97BC-ECB02A2BA324}" type="slidenum">
              <a:rPr lang="en-IN" smtClean="0"/>
              <a:pPr/>
              <a:t>3</a:t>
            </a:fld>
            <a:endParaRPr lang="en-IN"/>
          </a:p>
        </p:txBody>
      </p:sp>
      <p:sp>
        <p:nvSpPr>
          <p:cNvPr id="3" name="TextBox 2">
            <a:extLst>
              <a:ext uri="{FF2B5EF4-FFF2-40B4-BE49-F238E27FC236}">
                <a16:creationId xmlns:a16="http://schemas.microsoft.com/office/drawing/2014/main" id="{9EC98E4B-A73D-4F82-A07E-3704B390B0BE}"/>
              </a:ext>
            </a:extLst>
          </p:cNvPr>
          <p:cNvSpPr txBox="1"/>
          <p:nvPr/>
        </p:nvSpPr>
        <p:spPr>
          <a:xfrm>
            <a:off x="1115616" y="1772816"/>
            <a:ext cx="7931224" cy="6863417"/>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What is Internet of Things?</a:t>
            </a:r>
          </a:p>
          <a:p>
            <a:r>
              <a:rPr lang="en-IN" sz="28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The internet of things (IoT)is the network of physical objects devices, vehicles and other items embedded with electronics, software,  </a:t>
            </a:r>
          </a:p>
          <a:p>
            <a:r>
              <a:rPr lang="en-IN" sz="2000" dirty="0">
                <a:latin typeface="Times New Roman" panose="02020603050405020304" pitchFamily="18" charset="0"/>
                <a:cs typeface="Times New Roman" panose="02020603050405020304" pitchFamily="18" charset="0"/>
              </a:rPr>
              <a:t> Sensors and network connectivity that enables these objects to collect and exchange data.</a:t>
            </a:r>
          </a:p>
          <a:p>
            <a:endParaRPr lang="en-IN" sz="2000" b="1"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How Internet of Things works</a:t>
            </a:r>
            <a:r>
              <a:rPr lang="en-IN" sz="2800" dirty="0">
                <a:latin typeface="Times New Roman" panose="02020603050405020304" pitchFamily="18" charset="0"/>
                <a:cs typeface="Times New Roman" panose="02020603050405020304" pitchFamily="18" charset="0"/>
              </a:rPr>
              <a:t>? </a:t>
            </a:r>
          </a:p>
          <a:p>
            <a:pPr algn="just"/>
            <a:r>
              <a:rPr lang="en-IN" sz="24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The IoT works in such a way that the information is collected from the device or hardware using sensors or modules and which is then transferred through  the gateway or network .User can then access the information from the cloud storage using a mobile app.</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98178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6BAC5-938F-4DB1-99E0-081F2792F02C}"/>
              </a:ext>
            </a:extLst>
          </p:cNvPr>
          <p:cNvSpPr>
            <a:spLocks noGrp="1"/>
          </p:cNvSpPr>
          <p:nvPr>
            <p:ph type="title"/>
          </p:nvPr>
        </p:nvSpPr>
        <p:spPr>
          <a:xfrm>
            <a:off x="755576" y="332656"/>
            <a:ext cx="8229600" cy="1143000"/>
          </a:xfrm>
        </p:spPr>
        <p:txBody>
          <a:bodyPr>
            <a:normAutofit/>
          </a:bodyPr>
          <a:lstStyle/>
          <a:p>
            <a:pPr algn="l"/>
            <a:r>
              <a:rPr lang="en-IN" sz="2800" b="1" dirty="0">
                <a:latin typeface="Times New Roman" panose="02020603050405020304" pitchFamily="18" charset="0"/>
                <a:cs typeface="Times New Roman" panose="02020603050405020304" pitchFamily="18" charset="0"/>
              </a:rPr>
              <a:t>Why Internet of Things?</a:t>
            </a:r>
          </a:p>
        </p:txBody>
      </p:sp>
      <p:sp>
        <p:nvSpPr>
          <p:cNvPr id="3" name="Slide Number Placeholder 2">
            <a:extLst>
              <a:ext uri="{FF2B5EF4-FFF2-40B4-BE49-F238E27FC236}">
                <a16:creationId xmlns:a16="http://schemas.microsoft.com/office/drawing/2014/main" id="{DC8AE460-8867-405D-A151-5A226F8C2925}"/>
              </a:ext>
            </a:extLst>
          </p:cNvPr>
          <p:cNvSpPr>
            <a:spLocks noGrp="1"/>
          </p:cNvSpPr>
          <p:nvPr>
            <p:ph type="sldNum" sz="quarter" idx="12"/>
          </p:nvPr>
        </p:nvSpPr>
        <p:spPr/>
        <p:txBody>
          <a:bodyPr/>
          <a:lstStyle/>
          <a:p>
            <a:fld id="{C77D36AB-93BF-4DBC-97BC-ECB02A2BA324}" type="slidenum">
              <a:rPr lang="en-IN" smtClean="0"/>
              <a:pPr/>
              <a:t>4</a:t>
            </a:fld>
            <a:endParaRPr lang="en-IN"/>
          </a:p>
        </p:txBody>
      </p:sp>
      <p:sp>
        <p:nvSpPr>
          <p:cNvPr id="6" name="TextBox 5">
            <a:extLst>
              <a:ext uri="{FF2B5EF4-FFF2-40B4-BE49-F238E27FC236}">
                <a16:creationId xmlns:a16="http://schemas.microsoft.com/office/drawing/2014/main" id="{0DB86FC1-544A-4BBF-9B5F-1F989851DFB8}"/>
              </a:ext>
            </a:extLst>
          </p:cNvPr>
          <p:cNvSpPr txBox="1"/>
          <p:nvPr/>
        </p:nvSpPr>
        <p:spPr>
          <a:xfrm>
            <a:off x="735697" y="1628800"/>
            <a:ext cx="6408712" cy="2616101"/>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It makes things easier.</a:t>
            </a:r>
          </a:p>
          <a:p>
            <a:pPr marL="342900" indent="-342900">
              <a:lnSpc>
                <a:spcPct val="20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Communication between multiple devices.</a:t>
            </a:r>
          </a:p>
          <a:p>
            <a:pPr marL="342900" indent="-342900">
              <a:lnSpc>
                <a:spcPct val="20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Remote access.</a:t>
            </a: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2617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919A2-5880-452C-898B-616310968A03}"/>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APPLICATIONS</a:t>
            </a:r>
          </a:p>
        </p:txBody>
      </p:sp>
      <p:sp>
        <p:nvSpPr>
          <p:cNvPr id="3" name="Slide Number Placeholder 2">
            <a:extLst>
              <a:ext uri="{FF2B5EF4-FFF2-40B4-BE49-F238E27FC236}">
                <a16:creationId xmlns:a16="http://schemas.microsoft.com/office/drawing/2014/main" id="{97B176C3-AF16-4629-9146-3ACA5C308034}"/>
              </a:ext>
            </a:extLst>
          </p:cNvPr>
          <p:cNvSpPr>
            <a:spLocks noGrp="1"/>
          </p:cNvSpPr>
          <p:nvPr>
            <p:ph type="sldNum" sz="quarter" idx="12"/>
          </p:nvPr>
        </p:nvSpPr>
        <p:spPr/>
        <p:txBody>
          <a:bodyPr/>
          <a:lstStyle/>
          <a:p>
            <a:fld id="{C77D36AB-93BF-4DBC-97BC-ECB02A2BA324}" type="slidenum">
              <a:rPr lang="en-IN" smtClean="0"/>
              <a:pPr/>
              <a:t>5</a:t>
            </a:fld>
            <a:endParaRPr lang="en-IN"/>
          </a:p>
        </p:txBody>
      </p:sp>
      <p:sp>
        <p:nvSpPr>
          <p:cNvPr id="5" name="TextBox 4">
            <a:extLst>
              <a:ext uri="{FF2B5EF4-FFF2-40B4-BE49-F238E27FC236}">
                <a16:creationId xmlns:a16="http://schemas.microsoft.com/office/drawing/2014/main" id="{D551B619-AE1C-4B21-AE63-DA7FB6296956}"/>
              </a:ext>
            </a:extLst>
          </p:cNvPr>
          <p:cNvSpPr txBox="1"/>
          <p:nvPr/>
        </p:nvSpPr>
        <p:spPr>
          <a:xfrm>
            <a:off x="1007604" y="1578670"/>
            <a:ext cx="7128792" cy="3246530"/>
          </a:xfrm>
          <a:prstGeom prst="rect">
            <a:avLst/>
          </a:prstGeom>
          <a:noFill/>
        </p:spPr>
        <p:txBody>
          <a:bodyPr wrap="square" rtlCol="0">
            <a:spAutoFit/>
          </a:bodyPr>
          <a:lstStyle/>
          <a:p>
            <a:pPr>
              <a:lnSpc>
                <a:spcPct val="150000"/>
              </a:lnSpc>
            </a:pPr>
            <a:r>
              <a:rPr lang="en-IN" sz="2800" b="1" dirty="0">
                <a:latin typeface="Times New Roman" panose="02020603050405020304" pitchFamily="18" charset="0"/>
                <a:cs typeface="Times New Roman" panose="02020603050405020304" pitchFamily="18" charset="0"/>
              </a:rPr>
              <a:t>Some of the Applications of IoT are</a:t>
            </a:r>
            <a:r>
              <a:rPr lang="en-IN" sz="2400" b="1" dirty="0">
                <a:latin typeface="Times New Roman" panose="02020603050405020304" pitchFamily="18" charset="0"/>
                <a:cs typeface="Times New Roman" panose="02020603050405020304" pitchFamily="18" charset="0"/>
              </a:rPr>
              <a:t>:</a:t>
            </a:r>
          </a:p>
          <a:p>
            <a:pPr marL="342900" indent="-3429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Smart homes.</a:t>
            </a:r>
          </a:p>
          <a:p>
            <a:pPr marL="342900" indent="-3429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Smart city.</a:t>
            </a:r>
          </a:p>
          <a:p>
            <a:pPr marL="342900" indent="-3429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Healthcare.</a:t>
            </a:r>
          </a:p>
          <a:p>
            <a:pPr marL="342900" indent="-3429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Anti-theft system.</a:t>
            </a:r>
          </a:p>
        </p:txBody>
      </p:sp>
    </p:spTree>
    <p:extLst>
      <p:ext uri="{BB962C8B-B14F-4D97-AF65-F5344CB8AC3E}">
        <p14:creationId xmlns:p14="http://schemas.microsoft.com/office/powerpoint/2010/main" val="3120698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9F6E8-AB43-49A2-BB0D-1A8F9C8B4D68}"/>
              </a:ext>
            </a:extLst>
          </p:cNvPr>
          <p:cNvSpPr>
            <a:spLocks noGrp="1"/>
          </p:cNvSpPr>
          <p:nvPr>
            <p:ph type="title"/>
          </p:nvPr>
        </p:nvSpPr>
        <p:spPr/>
        <p:txBody>
          <a:bodyPr>
            <a:normAutofit/>
          </a:bodyPr>
          <a:lstStyle/>
          <a:p>
            <a:r>
              <a:rPr lang="en-IN" sz="3600" b="1" u="sng" dirty="0">
                <a:latin typeface="Times New Roman" panose="02020603050405020304" pitchFamily="18" charset="0"/>
                <a:cs typeface="Times New Roman" panose="02020603050405020304" pitchFamily="18" charset="0"/>
              </a:rPr>
              <a:t>ANTI-THEFT SYSTEM</a:t>
            </a:r>
          </a:p>
        </p:txBody>
      </p:sp>
      <p:sp>
        <p:nvSpPr>
          <p:cNvPr id="3" name="Slide Number Placeholder 2">
            <a:extLst>
              <a:ext uri="{FF2B5EF4-FFF2-40B4-BE49-F238E27FC236}">
                <a16:creationId xmlns:a16="http://schemas.microsoft.com/office/drawing/2014/main" id="{89944A08-487A-452D-BD6C-7C7B2C9EBC7B}"/>
              </a:ext>
            </a:extLst>
          </p:cNvPr>
          <p:cNvSpPr>
            <a:spLocks noGrp="1"/>
          </p:cNvSpPr>
          <p:nvPr>
            <p:ph type="sldNum" sz="quarter" idx="12"/>
          </p:nvPr>
        </p:nvSpPr>
        <p:spPr/>
        <p:txBody>
          <a:bodyPr/>
          <a:lstStyle/>
          <a:p>
            <a:fld id="{C77D36AB-93BF-4DBC-97BC-ECB02A2BA324}" type="slidenum">
              <a:rPr lang="en-IN" smtClean="0"/>
              <a:pPr/>
              <a:t>6</a:t>
            </a:fld>
            <a:endParaRPr lang="en-IN"/>
          </a:p>
        </p:txBody>
      </p:sp>
      <p:sp>
        <p:nvSpPr>
          <p:cNvPr id="4" name="TextBox 3">
            <a:extLst>
              <a:ext uri="{FF2B5EF4-FFF2-40B4-BE49-F238E27FC236}">
                <a16:creationId xmlns:a16="http://schemas.microsoft.com/office/drawing/2014/main" id="{7F89B813-02DD-4429-ACD4-D880996C37E1}"/>
              </a:ext>
            </a:extLst>
          </p:cNvPr>
          <p:cNvSpPr txBox="1"/>
          <p:nvPr/>
        </p:nvSpPr>
        <p:spPr>
          <a:xfrm>
            <a:off x="935596" y="1288687"/>
            <a:ext cx="7272808" cy="5011949"/>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                Anti-theft system for vehicles is to establish a connection between vehicle and the user. The established connection enables the vehicle to notify the user in situation of theft and the user can tract the vehicle at real time.  </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main functions of the anti-theft system are:</a:t>
            </a:r>
          </a:p>
          <a:p>
            <a:pPr marL="342900" indent="-342900">
              <a:buFont typeface="Symbol" panose="05050102010706020507" pitchFamily="18" charset="2"/>
              <a:buChar char="·"/>
            </a:pPr>
            <a:r>
              <a:rPr lang="en-IN" sz="2400" dirty="0">
                <a:latin typeface="Times New Roman" panose="02020603050405020304" pitchFamily="18" charset="0"/>
                <a:cs typeface="Times New Roman" panose="02020603050405020304" pitchFamily="18" charset="0"/>
              </a:rPr>
              <a:t>Design a mechanism to detect theft and notify user of the theft.</a:t>
            </a:r>
          </a:p>
          <a:p>
            <a:pPr marL="342900" indent="-342900">
              <a:buFont typeface="Symbol" panose="05050102010706020507" pitchFamily="18" charset="2"/>
              <a:buChar char="·"/>
            </a:pPr>
            <a:r>
              <a:rPr lang="en-IN" sz="2400" dirty="0">
                <a:latin typeface="Times New Roman" panose="02020603050405020304" pitchFamily="18" charset="0"/>
                <a:cs typeface="Times New Roman" panose="02020603050405020304" pitchFamily="18" charset="0"/>
              </a:rPr>
              <a:t> To implement system to provide vehicle tracking in real time.</a:t>
            </a:r>
          </a:p>
          <a:p>
            <a:pPr marL="342900" indent="-342900">
              <a:buFont typeface="Symbol" panose="05050102010706020507" pitchFamily="18" charset="2"/>
              <a:buChar char="·"/>
            </a:pPr>
            <a:endParaRPr lang="en-IN" sz="2400" dirty="0">
              <a:latin typeface="Times New Roman" panose="02020603050405020304" pitchFamily="18" charset="0"/>
              <a:cs typeface="Times New Roman" panose="02020603050405020304" pitchFamily="18" charset="0"/>
            </a:endParaRPr>
          </a:p>
          <a:p>
            <a:pPr>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1936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0" y="1700808"/>
            <a:ext cx="8140954" cy="5904656"/>
          </a:xfrm>
        </p:spPr>
        <p:txBody>
          <a:bodyPr>
            <a:normAutofit/>
          </a:bodyPr>
          <a:lstStyle/>
          <a:p>
            <a:pPr>
              <a:lnSpc>
                <a:spcPct val="200000"/>
              </a:lnSpc>
            </a:pPr>
            <a:r>
              <a:rPr lang="en-IN" sz="2400" b="0" dirty="0">
                <a:latin typeface="Times New Roman" panose="02020603050405020304" pitchFamily="18" charset="0"/>
                <a:cs typeface="Times New Roman" panose="02020603050405020304" pitchFamily="18" charset="0"/>
              </a:rPr>
              <a:t> 1. Arduino board.</a:t>
            </a:r>
            <a:br>
              <a:rPr lang="en-IN" sz="2400" b="0" dirty="0">
                <a:latin typeface="Times New Roman" panose="02020603050405020304" pitchFamily="18" charset="0"/>
                <a:cs typeface="Times New Roman" panose="02020603050405020304" pitchFamily="18" charset="0"/>
              </a:rPr>
            </a:br>
            <a:r>
              <a:rPr lang="en-IN" sz="2400" b="0" dirty="0">
                <a:latin typeface="Times New Roman" panose="02020603050405020304" pitchFamily="18" charset="0"/>
                <a:cs typeface="Times New Roman" panose="02020603050405020304" pitchFamily="18" charset="0"/>
              </a:rPr>
              <a:t> 2. adxl335(3AXIS  accelerometer)</a:t>
            </a:r>
            <a:br>
              <a:rPr lang="en-IN" sz="2400" b="0" dirty="0">
                <a:latin typeface="Times New Roman" panose="02020603050405020304" pitchFamily="18" charset="0"/>
                <a:cs typeface="Times New Roman" panose="02020603050405020304" pitchFamily="18" charset="0"/>
              </a:rPr>
            </a:br>
            <a:r>
              <a:rPr lang="en-IN" sz="2400" b="0" dirty="0">
                <a:latin typeface="Times New Roman" panose="02020603050405020304" pitchFamily="18" charset="0"/>
                <a:cs typeface="Times New Roman" panose="02020603050405020304" pitchFamily="18" charset="0"/>
              </a:rPr>
              <a:t> 3. mtk3339(GPs tracker)</a:t>
            </a:r>
            <a:br>
              <a:rPr lang="en-IN" sz="2400" b="0" dirty="0">
                <a:latin typeface="Times New Roman" panose="02020603050405020304" pitchFamily="18" charset="0"/>
                <a:cs typeface="Times New Roman" panose="02020603050405020304" pitchFamily="18" charset="0"/>
              </a:rPr>
            </a:br>
            <a:r>
              <a:rPr lang="en-IN" sz="2400" b="0" dirty="0">
                <a:latin typeface="Times New Roman" panose="02020603050405020304" pitchFamily="18" charset="0"/>
                <a:cs typeface="Times New Roman" panose="02020603050405020304" pitchFamily="18" charset="0"/>
              </a:rPr>
              <a:t> 4. sim800l(3g module)</a:t>
            </a:r>
            <a:br>
              <a:rPr lang="en-IN" sz="2400" b="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br>
              <a:rPr lang="en-IN" sz="2400" u="sng" dirty="0">
                <a:latin typeface="Times New Roman" panose="02020603050405020304" pitchFamily="18" charset="0"/>
                <a:cs typeface="Times New Roman" panose="02020603050405020304" pitchFamily="18" charset="0"/>
              </a:rPr>
            </a:br>
            <a:br>
              <a:rPr lang="en-IN" sz="2400" u="sng" dirty="0">
                <a:latin typeface="Times New Roman" panose="02020603050405020304" pitchFamily="18" charset="0"/>
                <a:cs typeface="Times New Roman" panose="02020603050405020304" pitchFamily="18" charset="0"/>
              </a:rPr>
            </a:br>
            <a:r>
              <a:rPr lang="en-IN" sz="2400" u="sng"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a:t>
            </a:r>
            <a:endParaRPr lang="en-IN" sz="2400" b="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F527E89-6D41-4E69-8F16-1587C3A6B98A}"/>
              </a:ext>
            </a:extLst>
          </p:cNvPr>
          <p:cNvSpPr>
            <a:spLocks noGrp="1"/>
          </p:cNvSpPr>
          <p:nvPr>
            <p:ph type="sldNum" sz="quarter" idx="12"/>
          </p:nvPr>
        </p:nvSpPr>
        <p:spPr/>
        <p:txBody>
          <a:bodyPr/>
          <a:lstStyle/>
          <a:p>
            <a:fld id="{C77D36AB-93BF-4DBC-97BC-ECB02A2BA324}" type="slidenum">
              <a:rPr lang="en-IN" smtClean="0"/>
              <a:pPr/>
              <a:t>7</a:t>
            </a:fld>
            <a:endParaRPr lang="en-IN"/>
          </a:p>
        </p:txBody>
      </p:sp>
      <p:sp>
        <p:nvSpPr>
          <p:cNvPr id="3" name="TextBox 2">
            <a:extLst>
              <a:ext uri="{FF2B5EF4-FFF2-40B4-BE49-F238E27FC236}">
                <a16:creationId xmlns:a16="http://schemas.microsoft.com/office/drawing/2014/main" id="{05090801-E668-48B3-AADC-22E4CCC10326}"/>
              </a:ext>
            </a:extLst>
          </p:cNvPr>
          <p:cNvSpPr txBox="1"/>
          <p:nvPr/>
        </p:nvSpPr>
        <p:spPr>
          <a:xfrm>
            <a:off x="1691680" y="476672"/>
            <a:ext cx="5328592" cy="646331"/>
          </a:xfrm>
          <a:prstGeom prst="rect">
            <a:avLst/>
          </a:prstGeom>
          <a:noFill/>
        </p:spPr>
        <p:txBody>
          <a:bodyPr wrap="square" rtlCol="0">
            <a:spAutoFit/>
          </a:bodyPr>
          <a:lstStyle/>
          <a:p>
            <a:r>
              <a:rPr lang="en-IN" sz="3600" b="1" u="sng" dirty="0">
                <a:latin typeface="Times New Roman" panose="02020603050405020304" pitchFamily="18" charset="0"/>
                <a:cs typeface="Times New Roman" panose="02020603050405020304" pitchFamily="18" charset="0"/>
              </a:rPr>
              <a:t>Components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a:latin typeface="Times New Roman" panose="02020603050405020304" pitchFamily="18" charset="0"/>
                <a:cs typeface="Times New Roman" panose="02020603050405020304" pitchFamily="18" charset="0"/>
              </a:rPr>
              <a:t>Arduino Board</a:t>
            </a:r>
          </a:p>
        </p:txBody>
      </p:sp>
      <p:sp>
        <p:nvSpPr>
          <p:cNvPr id="5" name="TextBox 4"/>
          <p:cNvSpPr txBox="1"/>
          <p:nvPr/>
        </p:nvSpPr>
        <p:spPr>
          <a:xfrm>
            <a:off x="-2019894" y="814489"/>
            <a:ext cx="6912768" cy="369332"/>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403648" y="1417638"/>
            <a:ext cx="6768752" cy="3970318"/>
          </a:xfrm>
          <a:prstGeom prst="rect">
            <a:avLst/>
          </a:prstGeom>
          <a:noFill/>
        </p:spPr>
        <p:txBody>
          <a:bodyPr wrap="square" rtlCol="0">
            <a:spAutoFit/>
          </a:bodyPr>
          <a:lstStyle/>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Hardware and software company open-source. </a:t>
            </a: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Microcontrollers and microcontroller kits for building digital devices and interactive objects</a:t>
            </a: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 Senses and control objects in the physical and digital world.</a:t>
            </a: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Connection of different modules.</a:t>
            </a:r>
          </a:p>
          <a:p>
            <a:pPr algn="just"/>
            <a:endParaRPr lang="en-IN" sz="28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E767A0F-5F66-447C-B933-FA8694349A81}"/>
              </a:ext>
            </a:extLst>
          </p:cNvPr>
          <p:cNvSpPr>
            <a:spLocks noGrp="1"/>
          </p:cNvSpPr>
          <p:nvPr>
            <p:ph type="sldNum" sz="quarter" idx="12"/>
          </p:nvPr>
        </p:nvSpPr>
        <p:spPr/>
        <p:txBody>
          <a:bodyPr/>
          <a:lstStyle/>
          <a:p>
            <a:fld id="{C77D36AB-93BF-4DBC-97BC-ECB02A2BA324}" type="slidenum">
              <a:rPr lang="en-IN" smtClean="0"/>
              <a:pPr/>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Arduino pin outs</a:t>
            </a:r>
          </a:p>
        </p:txBody>
      </p:sp>
      <p:pic>
        <p:nvPicPr>
          <p:cNvPr id="4" name="Content Placeholder 3" descr="board_description arduino.jpg"/>
          <p:cNvPicPr>
            <a:picLocks noGrp="1" noChangeAspect="1"/>
          </p:cNvPicPr>
          <p:nvPr>
            <p:ph idx="1"/>
          </p:nvPr>
        </p:nvPicPr>
        <p:blipFill>
          <a:blip r:embed="rId2"/>
          <a:stretch>
            <a:fillRect/>
          </a:stretch>
        </p:blipFill>
        <p:spPr>
          <a:xfrm>
            <a:off x="1785918" y="1500175"/>
            <a:ext cx="5214974" cy="4322939"/>
          </a:xfrm>
        </p:spPr>
      </p:pic>
      <p:sp>
        <p:nvSpPr>
          <p:cNvPr id="5" name="TextBox 4"/>
          <p:cNvSpPr txBox="1"/>
          <p:nvPr/>
        </p:nvSpPr>
        <p:spPr>
          <a:xfrm>
            <a:off x="1458662" y="5710019"/>
            <a:ext cx="6161338" cy="646331"/>
          </a:xfrm>
          <a:prstGeom prst="rect">
            <a:avLst/>
          </a:prstGeom>
          <a:noFill/>
        </p:spPr>
        <p:txBody>
          <a:bodyPr wrap="square" rtlCol="0">
            <a:spAutoFit/>
          </a:bodyPr>
          <a:lstStyle/>
          <a:p>
            <a:r>
              <a:rPr lang="en-IN" b="1" u="sng" dirty="0" err="1">
                <a:latin typeface="Times New Roman" panose="02020603050405020304" pitchFamily="18" charset="0"/>
                <a:cs typeface="Times New Roman" panose="02020603050405020304" pitchFamily="18" charset="0"/>
              </a:rPr>
              <a:t>Source</a:t>
            </a:r>
            <a:r>
              <a:rPr lang="en-IN" dirty="0" err="1">
                <a:latin typeface="Times New Roman" panose="02020603050405020304" pitchFamily="18" charset="0"/>
                <a:cs typeface="Times New Roman" panose="02020603050405020304" pitchFamily="18" charset="0"/>
              </a:rPr>
              <a:t>:https</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cdn.sparkfun.com</a:t>
            </a:r>
            <a:r>
              <a:rPr lang="en-IN" dirty="0">
                <a:latin typeface="Times New Roman" panose="02020603050405020304" pitchFamily="18" charset="0"/>
                <a:cs typeface="Times New Roman" panose="02020603050405020304" pitchFamily="18" charset="0"/>
              </a:rPr>
              <a:t>/r/600-600/assets/</a:t>
            </a:r>
            <a:r>
              <a:rPr lang="en-IN" dirty="0" err="1">
                <a:latin typeface="Times New Roman" panose="02020603050405020304" pitchFamily="18" charset="0"/>
                <a:cs typeface="Times New Roman" panose="02020603050405020304" pitchFamily="18" charset="0"/>
              </a:rPr>
              <a:t>b/f</a:t>
            </a:r>
            <a:r>
              <a:rPr lang="en-IN" dirty="0">
                <a:latin typeface="Times New Roman" panose="02020603050405020304" pitchFamily="18" charset="0"/>
                <a:cs typeface="Times New Roman" panose="02020603050405020304" pitchFamily="18" charset="0"/>
              </a:rPr>
              <a:t>/e/9/c/513824face395f6d3d000000.png</a:t>
            </a:r>
          </a:p>
        </p:txBody>
      </p:sp>
      <p:sp>
        <p:nvSpPr>
          <p:cNvPr id="3" name="Slide Number Placeholder 2">
            <a:extLst>
              <a:ext uri="{FF2B5EF4-FFF2-40B4-BE49-F238E27FC236}">
                <a16:creationId xmlns:a16="http://schemas.microsoft.com/office/drawing/2014/main" id="{723AE56D-92B4-429E-9E9F-AFE9401D3C94}"/>
              </a:ext>
            </a:extLst>
          </p:cNvPr>
          <p:cNvSpPr>
            <a:spLocks noGrp="1"/>
          </p:cNvSpPr>
          <p:nvPr>
            <p:ph type="sldNum" sz="quarter" idx="12"/>
          </p:nvPr>
        </p:nvSpPr>
        <p:spPr/>
        <p:txBody>
          <a:bodyPr/>
          <a:lstStyle/>
          <a:p>
            <a:fld id="{C77D36AB-93BF-4DBC-97BC-ECB02A2BA324}" type="slidenum">
              <a:rPr lang="en-IN" smtClean="0"/>
              <a:pPr/>
              <a:t>9</a:t>
            </a:fld>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1653</TotalTime>
  <Words>872</Words>
  <Application>Microsoft Office PowerPoint</Application>
  <PresentationFormat>On-screen Show (4:3)</PresentationFormat>
  <Paragraphs>168</Paragraphs>
  <Slides>25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Symbol</vt:lpstr>
      <vt:lpstr>Times New Roman</vt:lpstr>
      <vt:lpstr>Office Theme</vt:lpstr>
      <vt:lpstr>ANTI-THEFT SYSTEM IN AUTOMOBILE USING IOT</vt:lpstr>
      <vt:lpstr>PowerPoint Presentation</vt:lpstr>
      <vt:lpstr>INTRODUCTION</vt:lpstr>
      <vt:lpstr>Why Internet of Things?</vt:lpstr>
      <vt:lpstr>APPLICATIONS</vt:lpstr>
      <vt:lpstr>ANTI-THEFT SYSTEM</vt:lpstr>
      <vt:lpstr> 1. Arduino board.  2. adxl335(3AXIS  accelerometer)  3. mtk3339(GPs tracker)  4. sim800l(3g module)                </vt:lpstr>
      <vt:lpstr>Arduino Board</vt:lpstr>
      <vt:lpstr>Arduino pin outs</vt:lpstr>
      <vt:lpstr>ADXL335(3-Axis Accelerometer)</vt:lpstr>
      <vt:lpstr>ADXL335 Pin outs</vt:lpstr>
      <vt:lpstr>MTK3339(GPS tracker)</vt:lpstr>
      <vt:lpstr>MTK3339 pin outs</vt:lpstr>
      <vt:lpstr>SIM800L  Pin outs</vt:lpstr>
      <vt:lpstr>Proposed Model</vt:lpstr>
      <vt:lpstr>FLOW DIAGRAM</vt:lpstr>
      <vt:lpstr>ALGORITHM FOR ANTITHEFT SYSTEM</vt:lpstr>
      <vt:lpstr>Algorithm for Motion Detection</vt:lpstr>
      <vt:lpstr>IMPLEMENTATION </vt:lpstr>
      <vt:lpstr>Sample Output when the Vehicle is Stationary and no motion is detected</vt:lpstr>
      <vt:lpstr>Sample Output when the Vehicle is stationary and motion is detected</vt:lpstr>
      <vt:lpstr>Alert message received at the users end</vt:lpstr>
      <vt:lpstr>FUTURE WORKS </vt:lpstr>
      <vt:lpstr>REFERENCES</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Aosen lcr</cp:lastModifiedBy>
  <cp:revision>119</cp:revision>
  <dcterms:created xsi:type="dcterms:W3CDTF">2018-08-30T16:37:14Z</dcterms:created>
  <dcterms:modified xsi:type="dcterms:W3CDTF">2019-05-20T15:56:51Z</dcterms:modified>
</cp:coreProperties>
</file>