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8" r:id="rId3"/>
    <p:sldId id="258" r:id="rId4"/>
    <p:sldId id="257" r:id="rId5"/>
    <p:sldId id="284" r:id="rId6"/>
    <p:sldId id="259" r:id="rId7"/>
    <p:sldId id="260" r:id="rId8"/>
    <p:sldId id="280" r:id="rId9"/>
    <p:sldId id="263" r:id="rId10"/>
    <p:sldId id="264" r:id="rId11"/>
    <p:sldId id="286" r:id="rId12"/>
    <p:sldId id="265" r:id="rId13"/>
    <p:sldId id="287" r:id="rId14"/>
    <p:sldId id="288" r:id="rId15"/>
    <p:sldId id="266" r:id="rId16"/>
    <p:sldId id="279" r:id="rId17"/>
    <p:sldId id="281" r:id="rId18"/>
    <p:sldId id="269" r:id="rId19"/>
    <p:sldId id="270" r:id="rId20"/>
    <p:sldId id="271" r:id="rId21"/>
    <p:sldId id="267" r:id="rId22"/>
    <p:sldId id="272" r:id="rId23"/>
    <p:sldId id="273" r:id="rId24"/>
    <p:sldId id="274" r:id="rId25"/>
    <p:sldId id="275" r:id="rId26"/>
    <p:sldId id="262" r:id="rId27"/>
    <p:sldId id="285" r:id="rId28"/>
    <p:sldId id="282" r:id="rId29"/>
    <p:sldId id="283" r:id="rId30"/>
    <p:sldId id="276" r:id="rId31"/>
    <p:sldId id="290" r:id="rId32"/>
    <p:sldId id="289" r:id="rId33"/>
    <p:sldId id="277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3" d="100"/>
          <a:sy n="63" d="100"/>
        </p:scale>
        <p:origin x="13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F7177-2283-4FD5-B290-E16EBAE78448}" type="datetimeFigureOut">
              <a:rPr lang="en-US" smtClean="0"/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79A52-9600-48A3-B890-247435856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4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79A52-9600-48A3-B890-2474358568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3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AE139-B4D8-4867-B2CB-BC0C40BDA8D4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492" y="163068"/>
            <a:ext cx="8863965" cy="6558280"/>
          </a:xfrm>
          <a:custGeom>
            <a:avLst/>
            <a:gdLst/>
            <a:ahLst/>
            <a:cxnLst/>
            <a:rect l="l" t="t" r="r" b="b"/>
            <a:pathLst>
              <a:path w="8863965" h="6558280">
                <a:moveTo>
                  <a:pt x="0" y="6557772"/>
                </a:moveTo>
                <a:lnTo>
                  <a:pt x="8863584" y="6557772"/>
                </a:lnTo>
                <a:lnTo>
                  <a:pt x="8863584" y="0"/>
                </a:lnTo>
                <a:lnTo>
                  <a:pt x="0" y="0"/>
                </a:lnTo>
                <a:lnTo>
                  <a:pt x="0" y="6557772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6492" y="163068"/>
            <a:ext cx="8863965" cy="6558280"/>
          </a:xfrm>
          <a:custGeom>
            <a:avLst/>
            <a:gdLst/>
            <a:ahLst/>
            <a:cxnLst/>
            <a:rect l="l" t="t" r="r" b="b"/>
            <a:pathLst>
              <a:path w="8863965" h="6558280">
                <a:moveTo>
                  <a:pt x="0" y="6557772"/>
                </a:moveTo>
                <a:lnTo>
                  <a:pt x="8863584" y="6557772"/>
                </a:lnTo>
                <a:lnTo>
                  <a:pt x="8863584" y="0"/>
                </a:lnTo>
                <a:lnTo>
                  <a:pt x="0" y="0"/>
                </a:lnTo>
                <a:lnTo>
                  <a:pt x="0" y="6557772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6492" y="163068"/>
            <a:ext cx="8863965" cy="635635"/>
          </a:xfrm>
          <a:custGeom>
            <a:avLst/>
            <a:gdLst/>
            <a:ahLst/>
            <a:cxnLst/>
            <a:rect l="l" t="t" r="r" b="b"/>
            <a:pathLst>
              <a:path w="8863965" h="635635">
                <a:moveTo>
                  <a:pt x="0" y="635507"/>
                </a:moveTo>
                <a:lnTo>
                  <a:pt x="8863584" y="635507"/>
                </a:lnTo>
                <a:lnTo>
                  <a:pt x="8863584" y="0"/>
                </a:lnTo>
                <a:lnTo>
                  <a:pt x="0" y="0"/>
                </a:lnTo>
                <a:lnTo>
                  <a:pt x="0" y="635507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80476" y="163068"/>
            <a:ext cx="609600" cy="635635"/>
          </a:xfrm>
          <a:custGeom>
            <a:avLst/>
            <a:gdLst/>
            <a:ahLst/>
            <a:cxnLst/>
            <a:rect l="l" t="t" r="r" b="b"/>
            <a:pathLst>
              <a:path w="609600" h="635635">
                <a:moveTo>
                  <a:pt x="0" y="635507"/>
                </a:moveTo>
                <a:lnTo>
                  <a:pt x="609600" y="635507"/>
                </a:lnTo>
                <a:lnTo>
                  <a:pt x="609600" y="0"/>
                </a:lnTo>
                <a:lnTo>
                  <a:pt x="0" y="0"/>
                </a:lnTo>
                <a:lnTo>
                  <a:pt x="0" y="635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380476" y="163068"/>
            <a:ext cx="609600" cy="635635"/>
          </a:xfrm>
          <a:custGeom>
            <a:avLst/>
            <a:gdLst/>
            <a:ahLst/>
            <a:cxnLst/>
            <a:rect l="l" t="t" r="r" b="b"/>
            <a:pathLst>
              <a:path w="609600" h="635635">
                <a:moveTo>
                  <a:pt x="0" y="635507"/>
                </a:moveTo>
                <a:lnTo>
                  <a:pt x="609600" y="635507"/>
                </a:lnTo>
                <a:lnTo>
                  <a:pt x="609600" y="0"/>
                </a:lnTo>
                <a:lnTo>
                  <a:pt x="0" y="0"/>
                </a:lnTo>
                <a:lnTo>
                  <a:pt x="0" y="6355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0580" y="155447"/>
            <a:ext cx="470916" cy="673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31647" y="233172"/>
            <a:ext cx="1767839" cy="477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EF4E-3C09-4331-87AE-05E7B0DA6309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F7CE-1264-4320-9FEB-39F85D4B2231}" type="datetime1">
              <a:rPr lang="en-US" smtClean="0"/>
              <a:t>4/25/2019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492" y="163068"/>
            <a:ext cx="8863965" cy="6558280"/>
          </a:xfrm>
          <a:custGeom>
            <a:avLst/>
            <a:gdLst/>
            <a:ahLst/>
            <a:cxnLst/>
            <a:rect l="l" t="t" r="r" b="b"/>
            <a:pathLst>
              <a:path w="8863965" h="6558280">
                <a:moveTo>
                  <a:pt x="0" y="6557772"/>
                </a:moveTo>
                <a:lnTo>
                  <a:pt x="8863584" y="6557772"/>
                </a:lnTo>
                <a:lnTo>
                  <a:pt x="8863584" y="0"/>
                </a:lnTo>
                <a:lnTo>
                  <a:pt x="0" y="0"/>
                </a:lnTo>
                <a:lnTo>
                  <a:pt x="0" y="6557772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6492" y="163068"/>
            <a:ext cx="8863965" cy="6558280"/>
          </a:xfrm>
          <a:custGeom>
            <a:avLst/>
            <a:gdLst/>
            <a:ahLst/>
            <a:cxnLst/>
            <a:rect l="l" t="t" r="r" b="b"/>
            <a:pathLst>
              <a:path w="8863965" h="6558280">
                <a:moveTo>
                  <a:pt x="0" y="6557772"/>
                </a:moveTo>
                <a:lnTo>
                  <a:pt x="8863584" y="6557772"/>
                </a:lnTo>
                <a:lnTo>
                  <a:pt x="8863584" y="0"/>
                </a:lnTo>
                <a:lnTo>
                  <a:pt x="0" y="0"/>
                </a:lnTo>
                <a:lnTo>
                  <a:pt x="0" y="6557772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6492" y="163068"/>
            <a:ext cx="8863965" cy="635635"/>
          </a:xfrm>
          <a:custGeom>
            <a:avLst/>
            <a:gdLst/>
            <a:ahLst/>
            <a:cxnLst/>
            <a:rect l="l" t="t" r="r" b="b"/>
            <a:pathLst>
              <a:path w="8863965" h="635635">
                <a:moveTo>
                  <a:pt x="0" y="635507"/>
                </a:moveTo>
                <a:lnTo>
                  <a:pt x="8863584" y="635507"/>
                </a:lnTo>
                <a:lnTo>
                  <a:pt x="8863584" y="0"/>
                </a:lnTo>
                <a:lnTo>
                  <a:pt x="0" y="0"/>
                </a:lnTo>
                <a:lnTo>
                  <a:pt x="0" y="635507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380476" y="163068"/>
            <a:ext cx="609600" cy="635635"/>
          </a:xfrm>
          <a:custGeom>
            <a:avLst/>
            <a:gdLst/>
            <a:ahLst/>
            <a:cxnLst/>
            <a:rect l="l" t="t" r="r" b="b"/>
            <a:pathLst>
              <a:path w="609600" h="635635">
                <a:moveTo>
                  <a:pt x="0" y="635507"/>
                </a:moveTo>
                <a:lnTo>
                  <a:pt x="609600" y="635507"/>
                </a:lnTo>
                <a:lnTo>
                  <a:pt x="609600" y="0"/>
                </a:lnTo>
                <a:lnTo>
                  <a:pt x="0" y="0"/>
                </a:lnTo>
                <a:lnTo>
                  <a:pt x="0" y="6355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380476" y="163068"/>
            <a:ext cx="609600" cy="635635"/>
          </a:xfrm>
          <a:custGeom>
            <a:avLst/>
            <a:gdLst/>
            <a:ahLst/>
            <a:cxnLst/>
            <a:rect l="l" t="t" r="r" b="b"/>
            <a:pathLst>
              <a:path w="609600" h="635635">
                <a:moveTo>
                  <a:pt x="0" y="635507"/>
                </a:moveTo>
                <a:lnTo>
                  <a:pt x="609600" y="635507"/>
                </a:lnTo>
                <a:lnTo>
                  <a:pt x="609600" y="0"/>
                </a:lnTo>
                <a:lnTo>
                  <a:pt x="0" y="0"/>
                </a:lnTo>
                <a:lnTo>
                  <a:pt x="0" y="635507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0580" y="155447"/>
            <a:ext cx="470916" cy="6736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31647" y="233172"/>
            <a:ext cx="1767839" cy="477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8D8BE-74F3-4C17-9C8A-E11164D73338}" type="datetime1">
              <a:rPr lang="en-US" smtClean="0"/>
              <a:t>4/25/2019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492" y="163068"/>
            <a:ext cx="8863965" cy="6558280"/>
          </a:xfrm>
          <a:custGeom>
            <a:avLst/>
            <a:gdLst/>
            <a:ahLst/>
            <a:cxnLst/>
            <a:rect l="l" t="t" r="r" b="b"/>
            <a:pathLst>
              <a:path w="8863965" h="6558280">
                <a:moveTo>
                  <a:pt x="0" y="6557772"/>
                </a:moveTo>
                <a:lnTo>
                  <a:pt x="8863584" y="6557772"/>
                </a:lnTo>
                <a:lnTo>
                  <a:pt x="8863584" y="0"/>
                </a:lnTo>
                <a:lnTo>
                  <a:pt x="0" y="0"/>
                </a:lnTo>
                <a:lnTo>
                  <a:pt x="0" y="6557772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6492" y="163068"/>
            <a:ext cx="8863965" cy="6558280"/>
          </a:xfrm>
          <a:custGeom>
            <a:avLst/>
            <a:gdLst/>
            <a:ahLst/>
            <a:cxnLst/>
            <a:rect l="l" t="t" r="r" b="b"/>
            <a:pathLst>
              <a:path w="8863965" h="6558280">
                <a:moveTo>
                  <a:pt x="0" y="6557772"/>
                </a:moveTo>
                <a:lnTo>
                  <a:pt x="8863584" y="6557772"/>
                </a:lnTo>
                <a:lnTo>
                  <a:pt x="8863584" y="0"/>
                </a:lnTo>
                <a:lnTo>
                  <a:pt x="0" y="0"/>
                </a:lnTo>
                <a:lnTo>
                  <a:pt x="0" y="6557772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26492" y="163068"/>
            <a:ext cx="8863965" cy="881380"/>
          </a:xfrm>
          <a:custGeom>
            <a:avLst/>
            <a:gdLst/>
            <a:ahLst/>
            <a:cxnLst/>
            <a:rect l="l" t="t" r="r" b="b"/>
            <a:pathLst>
              <a:path w="8863965" h="881380">
                <a:moveTo>
                  <a:pt x="0" y="880871"/>
                </a:moveTo>
                <a:lnTo>
                  <a:pt x="8863584" y="880871"/>
                </a:lnTo>
                <a:lnTo>
                  <a:pt x="8863584" y="0"/>
                </a:lnTo>
                <a:lnTo>
                  <a:pt x="0" y="0"/>
                </a:lnTo>
                <a:lnTo>
                  <a:pt x="0" y="88087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3756" y="292646"/>
            <a:ext cx="2357628" cy="636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139683" y="156971"/>
            <a:ext cx="856488" cy="8930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5421-91EF-4120-8D4F-ACACF265EB87}" type="datetime1">
              <a:rPr lang="en-US" smtClean="0"/>
              <a:t>4/25/2019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26492" y="163068"/>
            <a:ext cx="8863965" cy="6558280"/>
          </a:xfrm>
          <a:custGeom>
            <a:avLst/>
            <a:gdLst/>
            <a:ahLst/>
            <a:cxnLst/>
            <a:rect l="l" t="t" r="r" b="b"/>
            <a:pathLst>
              <a:path w="8863965" h="6558280">
                <a:moveTo>
                  <a:pt x="0" y="6557772"/>
                </a:moveTo>
                <a:lnTo>
                  <a:pt x="8863584" y="6557772"/>
                </a:lnTo>
                <a:lnTo>
                  <a:pt x="8863584" y="0"/>
                </a:lnTo>
                <a:lnTo>
                  <a:pt x="0" y="0"/>
                </a:lnTo>
                <a:lnTo>
                  <a:pt x="0" y="6557772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6492" y="163068"/>
            <a:ext cx="8863965" cy="6558280"/>
          </a:xfrm>
          <a:custGeom>
            <a:avLst/>
            <a:gdLst/>
            <a:ahLst/>
            <a:cxnLst/>
            <a:rect l="l" t="t" r="r" b="b"/>
            <a:pathLst>
              <a:path w="8863965" h="6558280">
                <a:moveTo>
                  <a:pt x="0" y="6557772"/>
                </a:moveTo>
                <a:lnTo>
                  <a:pt x="8863584" y="6557772"/>
                </a:lnTo>
                <a:lnTo>
                  <a:pt x="8863584" y="0"/>
                </a:lnTo>
                <a:lnTo>
                  <a:pt x="0" y="0"/>
                </a:lnTo>
                <a:lnTo>
                  <a:pt x="0" y="6557772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4367" y="930021"/>
            <a:ext cx="479526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3825" y="2153538"/>
            <a:ext cx="6356349" cy="3747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26645-2F2D-44F0-A38D-7DCFA085D374}" type="datetime1">
              <a:rPr lang="en-US" smtClean="0"/>
              <a:t>4/25/2019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28162012_A_Practical_Multi-Sensor_Cooling_Demand_Estimation_Approach_Based_on_Visual_Indoor_and_Outdoor_Information_Sensing" TargetMode="External"/><Relationship Id="rId7" Type="http://schemas.openxmlformats.org/officeDocument/2006/relationships/image" Target="../media/image35.svg"/><Relationship Id="rId2" Type="http://schemas.openxmlformats.org/officeDocument/2006/relationships/hyperlink" Target="https://www.researchgate.net/publication/311610515_Distributed_machine_learning_based_smart-grid_energy_management_with_occupant_cogni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s://www.researchgate.net/publication/262409328_Sentinel_occupancy_based_HVAC_actuation_using_existing_WiFi_infrastructure_within_commercial_buildings" TargetMode="External"/><Relationship Id="rId4" Type="http://schemas.openxmlformats.org/officeDocument/2006/relationships/hyperlink" Target="https://dl.acm.org/citation.cfm?id=234358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030" y="1879472"/>
            <a:ext cx="6136640" cy="289750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395"/>
              </a:spcBef>
            </a:pPr>
            <a:r>
              <a:rPr sz="5400" b="1" spc="-40" dirty="0">
                <a:solidFill>
                  <a:srgbClr val="FFFFFF"/>
                </a:solidFill>
                <a:latin typeface="Arial"/>
                <a:cs typeface="Arial"/>
              </a:rPr>
              <a:t>ENERGY  </a:t>
            </a:r>
            <a:r>
              <a:rPr sz="6000" b="1" spc="-25" dirty="0">
                <a:solidFill>
                  <a:srgbClr val="FFFFFF"/>
                </a:solidFill>
                <a:latin typeface="Arial"/>
                <a:cs typeface="Arial"/>
              </a:rPr>
              <a:t>CONSERVATION  </a:t>
            </a:r>
            <a:r>
              <a:rPr sz="5400" b="1" spc="1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5400" b="1" dirty="0">
                <a:solidFill>
                  <a:srgbClr val="FFFFFF"/>
                </a:solidFill>
                <a:latin typeface="Arial"/>
                <a:cs typeface="Arial"/>
              </a:rPr>
              <a:t>LOCATION  </a:t>
            </a:r>
            <a:r>
              <a:rPr sz="5400" b="1" spc="-70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492" y="5157215"/>
            <a:ext cx="8876030" cy="1564005"/>
          </a:xfrm>
          <a:custGeom>
            <a:avLst/>
            <a:gdLst/>
            <a:ahLst/>
            <a:cxnLst/>
            <a:rect l="l" t="t" r="r" b="b"/>
            <a:pathLst>
              <a:path w="8876030" h="1564004">
                <a:moveTo>
                  <a:pt x="0" y="1563624"/>
                </a:moveTo>
                <a:lnTo>
                  <a:pt x="8875776" y="1563624"/>
                </a:lnTo>
                <a:lnTo>
                  <a:pt x="8875776" y="0"/>
                </a:lnTo>
                <a:lnTo>
                  <a:pt x="0" y="0"/>
                </a:lnTo>
                <a:lnTo>
                  <a:pt x="0" y="1563624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4622" y="5184394"/>
            <a:ext cx="5738978" cy="151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C000"/>
                </a:solidFill>
                <a:latin typeface="Arial"/>
                <a:cs typeface="Arial"/>
              </a:rPr>
              <a:t>TEAM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: THE </a:t>
            </a:r>
            <a:r>
              <a:rPr sz="2400" b="1" spc="-15" dirty="0">
                <a:solidFill>
                  <a:srgbClr val="FFC000"/>
                </a:solidFill>
                <a:latin typeface="Arial"/>
                <a:cs typeface="Arial"/>
              </a:rPr>
              <a:t>DATA VADERS  </a:t>
            </a:r>
            <a:endParaRPr lang="en-US" sz="2400" b="1" spc="-15" dirty="0">
              <a:solidFill>
                <a:srgbClr val="FFC000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MANJARI CHINNIYAN SUBRAMANI  </a:t>
            </a:r>
            <a:endParaRPr lang="en-US" sz="180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SAYALI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NAKASHE</a:t>
            </a:r>
            <a:endParaRPr sz="1800" dirty="0">
              <a:latin typeface="Arial"/>
              <a:cs typeface="Arial"/>
            </a:endParaRPr>
          </a:p>
          <a:p>
            <a:pPr marL="12700" marR="2097405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CHINMAY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ITAGI  </a:t>
            </a:r>
            <a:endParaRPr lang="en-US" sz="1800" b="1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2097405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MILONI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SHAH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08247-0124-4382-8C25-A296DA3B6F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375" y="933069"/>
            <a:ext cx="7246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TECHNICAL </a:t>
            </a:r>
            <a:r>
              <a:rPr sz="3600" spc="-30" dirty="0"/>
              <a:t>FEASIBILITY</a:t>
            </a:r>
            <a:r>
              <a:rPr sz="3600" spc="-5" dirty="0"/>
              <a:t> </a:t>
            </a:r>
            <a:r>
              <a:rPr sz="3600" spc="10" dirty="0"/>
              <a:t>STUDY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72795" y="1743455"/>
            <a:ext cx="8542020" cy="4619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795" y="891539"/>
            <a:ext cx="728472" cy="726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8825B-5754-4433-8739-8E1A9C023F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1" y="930021"/>
            <a:ext cx="7620000" cy="1058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 algn="ctr">
              <a:lnSpc>
                <a:spcPct val="100000"/>
              </a:lnSpc>
              <a:spcBef>
                <a:spcPts val="95"/>
              </a:spcBef>
            </a:pPr>
            <a:r>
              <a:rPr lang="en-US" spc="20" dirty="0"/>
              <a:t>EXTERNAL DATA SOURCES - </a:t>
            </a:r>
            <a:r>
              <a:rPr lang="en-US" sz="2800" spc="20" dirty="0"/>
              <a:t>FOR IMPROVING SOLUTION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914401" y="2475746"/>
            <a:ext cx="7086600" cy="3055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AutoNum type="arabicParenR"/>
            </a:pP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Data about the </a:t>
            </a:r>
            <a:r>
              <a:rPr lang="en-US" sz="2800" b="1" dirty="0">
                <a:solidFill>
                  <a:srgbClr val="FFC000"/>
                </a:solidFill>
                <a:latin typeface="Calibri"/>
                <a:cs typeface="Calibri"/>
              </a:rPr>
              <a:t>HVAC Systems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 will help predict the required energy in BTU’s more accurately.</a:t>
            </a:r>
          </a:p>
          <a:p>
            <a:pPr marL="469900" marR="5080" indent="-457200">
              <a:lnSpc>
                <a:spcPct val="100000"/>
              </a:lnSpc>
              <a:spcBef>
                <a:spcPts val="105"/>
              </a:spcBef>
              <a:buAutoNum type="arabicParenR"/>
            </a:pP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Given the </a:t>
            </a:r>
            <a:r>
              <a:rPr lang="en-US" sz="2800" b="1" dirty="0">
                <a:solidFill>
                  <a:srgbClr val="FFC000"/>
                </a:solidFill>
                <a:latin typeface="Calibri"/>
                <a:cs typeface="Calibri"/>
              </a:rPr>
              <a:t>exact size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 of each zone, prediction for the particular area will be more accurate.</a:t>
            </a:r>
          </a:p>
          <a:p>
            <a:pPr marL="469900" marR="5080" indent="-457200">
              <a:lnSpc>
                <a:spcPct val="100000"/>
              </a:lnSpc>
              <a:spcBef>
                <a:spcPts val="105"/>
              </a:spcBef>
              <a:buAutoNum type="arabicParenR"/>
            </a:pP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Information about the </a:t>
            </a:r>
            <a:r>
              <a:rPr lang="en-US" sz="2800" b="1" dirty="0">
                <a:solidFill>
                  <a:srgbClr val="FFC000"/>
                </a:solidFill>
                <a:latin typeface="Calibri"/>
                <a:cs typeface="Calibri"/>
              </a:rPr>
              <a:t>humidity, CO2 levels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 of the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5F92A-7CCE-4020-9242-C910D5F34F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01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350" y="930021"/>
            <a:ext cx="6549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PERFORMANCE</a:t>
            </a:r>
            <a:r>
              <a:rPr spc="-25" dirty="0"/>
              <a:t> </a:t>
            </a:r>
            <a:r>
              <a:rPr spc="-10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751456"/>
            <a:ext cx="7391400" cy="37850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497205" indent="-45720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394335" algn="l"/>
              </a:tabLst>
            </a:pPr>
            <a:r>
              <a:rPr sz="2800" b="1" spc="-40" dirty="0">
                <a:solidFill>
                  <a:srgbClr val="FFC000"/>
                </a:solidFill>
                <a:latin typeface="Arial"/>
                <a:cs typeface="Arial"/>
              </a:rPr>
              <a:t>Accuracy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overall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lang="en-US" sz="2800" spc="-110" dirty="0">
                <a:solidFill>
                  <a:srgbClr val="FFFFFF"/>
                </a:solidFill>
                <a:latin typeface="Arial"/>
                <a:cs typeface="Arial"/>
              </a:rPr>
              <a:t>(&gt;70%) </a:t>
            </a:r>
          </a:p>
          <a:p>
            <a:pPr marL="12700" marR="497205">
              <a:lnSpc>
                <a:spcPct val="100000"/>
              </a:lnSpc>
              <a:spcBef>
                <a:spcPts val="95"/>
              </a:spcBef>
              <a:tabLst>
                <a:tab pos="394335" algn="l"/>
              </a:tabLst>
            </a:pP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3600" b="1" spc="-50" dirty="0">
                <a:solidFill>
                  <a:srgbClr val="FFFFFF"/>
                </a:solidFill>
                <a:latin typeface="Arial"/>
                <a:cs typeface="Arial"/>
              </a:rPr>
              <a:t>    BASELINE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10" dirty="0">
                <a:solidFill>
                  <a:srgbClr val="FFFFFF"/>
                </a:solidFill>
                <a:latin typeface="Arial"/>
                <a:cs typeface="Arial"/>
              </a:rPr>
              <a:t>MEASUREMENTS</a:t>
            </a:r>
            <a:endParaRPr lang="en-US" sz="3600" b="1" spc="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Comparison with </a:t>
            </a:r>
            <a:r>
              <a:rPr lang="en-US" sz="2800" b="1" dirty="0">
                <a:solidFill>
                  <a:srgbClr val="FFC000"/>
                </a:solidFill>
                <a:latin typeface="Calibri"/>
                <a:cs typeface="Calibri"/>
              </a:rPr>
              <a:t>ground truth value</a:t>
            </a:r>
            <a:r>
              <a:rPr lang="en-US" sz="2800" dirty="0">
                <a:solidFill>
                  <a:schemeClr val="bg1"/>
                </a:solidFill>
                <a:latin typeface="Calibri"/>
                <a:cs typeface="Calibri"/>
              </a:rPr>
              <a:t> from validation data </a:t>
            </a:r>
          </a:p>
          <a:p>
            <a:pPr marL="469900" indent="-457200">
              <a:lnSpc>
                <a:spcPct val="100000"/>
              </a:lnSpc>
              <a:buFontTx/>
              <a:buChar char="-"/>
            </a:pPr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Tx/>
              <a:buChar char="-"/>
            </a:pP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19" y="801623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1A4F7-B07F-4977-A9DE-34F551C48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350" y="930021"/>
            <a:ext cx="6549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DATA EXPLORATION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751456"/>
            <a:ext cx="73914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Tx/>
              <a:buChar char="-"/>
            </a:pP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1A4F7-B07F-4977-A9DE-34F551C48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3F9624-AE54-49A9-951B-9BACA614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668019"/>
            <a:ext cx="684847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8200" y="1751456"/>
            <a:ext cx="739140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Tx/>
              <a:buChar char="-"/>
            </a:pP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1A4F7-B07F-4977-A9DE-34F551C48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3278D-642A-4781-BA83-589D1B93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628589"/>
            <a:ext cx="6791325" cy="488632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D3496F2-1E6D-4507-A905-1527920C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930021"/>
            <a:ext cx="5369432" cy="1231106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369717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7688" y="930021"/>
            <a:ext cx="606488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3695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TEST </a:t>
            </a:r>
            <a:r>
              <a:rPr spc="-15" dirty="0"/>
              <a:t>SCENARIO </a:t>
            </a:r>
            <a:r>
              <a:rPr spc="-10" dirty="0"/>
              <a:t>AND  </a:t>
            </a:r>
            <a:r>
              <a:rPr spc="-25" dirty="0"/>
              <a:t>ACCEPTANCE</a:t>
            </a:r>
            <a:r>
              <a:rPr spc="-60" dirty="0"/>
              <a:t> </a:t>
            </a:r>
            <a:r>
              <a:rPr spc="-10" dirty="0"/>
              <a:t>CRITERIA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2019" y="2782569"/>
            <a:ext cx="7155181" cy="2256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7485">
              <a:lnSpc>
                <a:spcPct val="100000"/>
              </a:lnSpc>
              <a:spcBef>
                <a:spcPts val="95"/>
              </a:spcBef>
              <a:buSzPct val="96428"/>
              <a:buAutoNum type="arabicPeriod"/>
              <a:tabLst>
                <a:tab pos="309880" algn="l"/>
              </a:tabLst>
            </a:pPr>
            <a:r>
              <a:rPr lang="en-US" sz="2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consumption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should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b="1" spc="-55" dirty="0">
                <a:solidFill>
                  <a:srgbClr val="FFC000"/>
                </a:solidFill>
                <a:latin typeface="Arial"/>
                <a:cs typeface="Arial"/>
              </a:rPr>
              <a:t>minimum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less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room</a:t>
            </a:r>
            <a:endParaRPr lang="en-US" sz="2800" spc="-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197485">
              <a:lnSpc>
                <a:spcPct val="100000"/>
              </a:lnSpc>
              <a:spcBef>
                <a:spcPts val="95"/>
              </a:spcBef>
              <a:buSzPct val="96428"/>
              <a:tabLst>
                <a:tab pos="309880" algn="l"/>
              </a:tabLst>
            </a:pP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buSzPct val="96428"/>
              <a:tabLst>
                <a:tab pos="309880" algn="l"/>
              </a:tabLst>
            </a:pPr>
            <a:r>
              <a:rPr lang="en-US" sz="2800" spc="-40" dirty="0">
                <a:solidFill>
                  <a:srgbClr val="FFFFFF"/>
                </a:solidFill>
                <a:latin typeface="Arial"/>
                <a:cs typeface="Arial"/>
              </a:rPr>
              <a:t>2.  </a:t>
            </a:r>
            <a:r>
              <a:rPr sz="2800" b="1" spc="-40" dirty="0">
                <a:solidFill>
                  <a:srgbClr val="FFC000"/>
                </a:solidFill>
                <a:latin typeface="Arial"/>
                <a:cs typeface="Arial"/>
              </a:rPr>
              <a:t>Accuracy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for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occupant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prediction which </a:t>
            </a:r>
            <a:r>
              <a:rPr lang="en-US" sz="2800" spc="-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determined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lang="en-US" sz="2800" spc="-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Squared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019" y="880872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E8409-50AE-4A19-896E-69460711E8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930021"/>
            <a:ext cx="582663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53695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SAMPLING OF DATA</a:t>
            </a:r>
            <a:endParaRPr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E8409-50AE-4A19-896E-69460711E8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310766" y="2782569"/>
            <a:ext cx="639572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7485">
              <a:lnSpc>
                <a:spcPct val="100000"/>
              </a:lnSpc>
              <a:spcBef>
                <a:spcPts val="95"/>
              </a:spcBef>
              <a:buSzPct val="96428"/>
              <a:tabLst>
                <a:tab pos="309880" algn="l"/>
              </a:tabLst>
            </a:pP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ED1F95-75D3-4F03-A25A-F2188C7F3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10353"/>
              </p:ext>
            </p:extLst>
          </p:nvPr>
        </p:nvGraphicFramePr>
        <p:xfrm>
          <a:off x="952500" y="2606040"/>
          <a:ext cx="7239000" cy="23516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886394848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595885267"/>
                    </a:ext>
                  </a:extLst>
                </a:gridCol>
              </a:tblGrid>
              <a:tr h="116292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SAMPLING METHOD AND SAMPLE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97263"/>
                  </a:ext>
                </a:extLst>
              </a:tr>
              <a:tr h="1031631">
                <a:tc>
                  <a:txBody>
                    <a:bodyPr/>
                    <a:lstStyle/>
                    <a:p>
                      <a:r>
                        <a:rPr lang="en-US" sz="2400" dirty="0"/>
                        <a:t>OCCUPANT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Selected random 10 million records for training. (Stratified Sampling)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63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66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83B31-D699-4CAE-AA85-ED5CE48A6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A326D-25E7-48EC-8D9A-599F369986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3BDFE-734B-4278-9F1F-1ED1BA9E7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14" y="1629663"/>
            <a:ext cx="8525369" cy="4795519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7E372B65-7C72-4942-9915-5A5F5133A7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8801" y="930021"/>
            <a:ext cx="68071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lang="en-US" spc="20" dirty="0"/>
              <a:t>FEATURE ENGINEERING</a:t>
            </a:r>
            <a:endParaRPr spc="2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CDAE116-DAF1-4A2D-AC51-F8D1576281BB}"/>
              </a:ext>
            </a:extLst>
          </p:cNvPr>
          <p:cNvSpPr/>
          <p:nvPr/>
        </p:nvSpPr>
        <p:spPr>
          <a:xfrm>
            <a:off x="1066800" y="805116"/>
            <a:ext cx="838200" cy="788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71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641" y="930021"/>
            <a:ext cx="68427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lang="en-US" spc="20" dirty="0"/>
              <a:t>FEATURE ENGINEERING</a:t>
            </a:r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458594" y="2153538"/>
            <a:ext cx="6374765" cy="292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Further,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carry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out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prediction we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grouping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MacClientAddr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Zones,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Levels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Localtime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is in 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intervals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4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hours 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ie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8-12, 12-16, 16-20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20-24.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Code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Snippet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2151380">
              <a:lnSpc>
                <a:spcPct val="100000"/>
              </a:lnSpc>
              <a:spcBef>
                <a:spcPts val="395"/>
              </a:spcBef>
              <a:tabLst>
                <a:tab pos="3136900" algn="l"/>
              </a:tabLst>
            </a:pPr>
            <a:r>
              <a:rPr sz="2000" i="1" spc="80" dirty="0">
                <a:solidFill>
                  <a:srgbClr val="FFFFFF"/>
                </a:solidFill>
                <a:latin typeface="Calibri"/>
                <a:cs typeface="Calibri"/>
              </a:rPr>
              <a:t>x1</a:t>
            </a:r>
            <a:r>
              <a:rPr sz="2000" i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204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i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50" dirty="0">
                <a:solidFill>
                  <a:srgbClr val="FFFFFF"/>
                </a:solidFill>
                <a:latin typeface="Calibri"/>
                <a:cs typeface="Calibri"/>
              </a:rPr>
              <a:t>temp.groupby(['Zone’,	</a:t>
            </a:r>
            <a:r>
              <a:rPr sz="2000" i="1" spc="70" dirty="0">
                <a:solidFill>
                  <a:srgbClr val="FFFFFF"/>
                </a:solidFill>
                <a:latin typeface="Calibri"/>
                <a:cs typeface="Calibri"/>
              </a:rPr>
              <a:t>'Level’,  </a:t>
            </a:r>
            <a:r>
              <a:rPr sz="2000" i="1" spc="45" dirty="0">
                <a:solidFill>
                  <a:srgbClr val="FFFFFF"/>
                </a:solidFill>
                <a:latin typeface="Calibri"/>
                <a:cs typeface="Calibri"/>
              </a:rPr>
              <a:t>pd.Grouper(key='localtime',  </a:t>
            </a:r>
            <a:r>
              <a:rPr sz="2000" i="1" spc="40" dirty="0">
                <a:solidFill>
                  <a:srgbClr val="FFFFFF"/>
                </a:solidFill>
                <a:latin typeface="Calibri"/>
                <a:cs typeface="Calibri"/>
              </a:rPr>
              <a:t>freq='240min')]).agg({'ClientMacAddr':  </a:t>
            </a:r>
            <a:r>
              <a:rPr sz="2000" i="1" spc="30" dirty="0">
                <a:solidFill>
                  <a:srgbClr val="FFFFFF"/>
                </a:solidFill>
                <a:latin typeface="Calibri"/>
                <a:cs typeface="Calibri"/>
              </a:rPr>
              <a:t>'count'}).reset_index()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5F92A-7CCE-4020-9242-C910D5F34F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1" y="930021"/>
            <a:ext cx="653097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lang="en-US" spc="20" dirty="0"/>
              <a:t>FEATURE ENGINEERING</a:t>
            </a:r>
            <a:endParaRPr spc="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835" marR="534035">
              <a:lnSpc>
                <a:spcPct val="100000"/>
              </a:lnSpc>
              <a:spcBef>
                <a:spcPts val="105"/>
              </a:spcBef>
            </a:pPr>
            <a:r>
              <a:rPr b="1" spc="20" dirty="0">
                <a:latin typeface="Arial"/>
                <a:cs typeface="Arial"/>
              </a:rPr>
              <a:t>One-hot </a:t>
            </a:r>
            <a:r>
              <a:rPr b="1" spc="-10" dirty="0">
                <a:latin typeface="Arial"/>
                <a:cs typeface="Arial"/>
              </a:rPr>
              <a:t>encoding </a:t>
            </a:r>
            <a:r>
              <a:rPr spc="-25" dirty="0"/>
              <a:t>the columns </a:t>
            </a:r>
            <a:r>
              <a:rPr spc="15" dirty="0"/>
              <a:t>to </a:t>
            </a:r>
            <a:r>
              <a:rPr spc="-45" dirty="0"/>
              <a:t>generate feature  </a:t>
            </a:r>
            <a:r>
              <a:rPr spc="-20" dirty="0"/>
              <a:t>columns.</a:t>
            </a:r>
          </a:p>
          <a:p>
            <a:pPr marL="76835">
              <a:lnSpc>
                <a:spcPct val="100000"/>
              </a:lnSpc>
              <a:spcBef>
                <a:spcPts val="409"/>
              </a:spcBef>
            </a:pPr>
            <a:r>
              <a:rPr spc="-65" dirty="0"/>
              <a:t>For</a:t>
            </a:r>
            <a:r>
              <a:rPr spc="-30" dirty="0"/>
              <a:t> </a:t>
            </a:r>
            <a:r>
              <a:rPr dirty="0"/>
              <a:t>:</a:t>
            </a:r>
          </a:p>
          <a:p>
            <a:pPr marL="534035" indent="-457200">
              <a:lnSpc>
                <a:spcPct val="100000"/>
              </a:lnSpc>
              <a:spcBef>
                <a:spcPts val="395"/>
              </a:spcBef>
              <a:buAutoNum type="arabicParenR"/>
              <a:tabLst>
                <a:tab pos="534035" algn="l"/>
                <a:tab pos="534670" algn="l"/>
              </a:tabLst>
            </a:pPr>
            <a:r>
              <a:rPr spc="-50" dirty="0"/>
              <a:t>Zones</a:t>
            </a:r>
          </a:p>
          <a:p>
            <a:pPr marL="534035" indent="-457200">
              <a:lnSpc>
                <a:spcPct val="100000"/>
              </a:lnSpc>
              <a:spcBef>
                <a:spcPts val="395"/>
              </a:spcBef>
              <a:buAutoNum type="arabicParenR"/>
              <a:tabLst>
                <a:tab pos="534035" algn="l"/>
                <a:tab pos="534670" algn="l"/>
              </a:tabLst>
            </a:pPr>
            <a:r>
              <a:rPr spc="-65" dirty="0"/>
              <a:t>Levels</a:t>
            </a:r>
          </a:p>
          <a:p>
            <a:pPr marL="534035" indent="-457200">
              <a:lnSpc>
                <a:spcPct val="100000"/>
              </a:lnSpc>
              <a:spcBef>
                <a:spcPts val="409"/>
              </a:spcBef>
              <a:buAutoNum type="arabicParenR"/>
              <a:tabLst>
                <a:tab pos="534035" algn="l"/>
                <a:tab pos="534670" algn="l"/>
              </a:tabLst>
            </a:pPr>
            <a:r>
              <a:rPr spc="-80" dirty="0"/>
              <a:t>Day</a:t>
            </a:r>
          </a:p>
          <a:p>
            <a:pPr marL="534035" indent="-457200">
              <a:lnSpc>
                <a:spcPct val="100000"/>
              </a:lnSpc>
              <a:spcBef>
                <a:spcPts val="395"/>
              </a:spcBef>
              <a:buAutoNum type="arabicParenR"/>
              <a:tabLst>
                <a:tab pos="534035" algn="l"/>
                <a:tab pos="534670" algn="l"/>
              </a:tabLst>
            </a:pPr>
            <a:r>
              <a:rPr spc="-30" dirty="0"/>
              <a:t>Hours</a:t>
            </a:r>
          </a:p>
          <a:p>
            <a:pPr marL="64135"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76835">
              <a:lnSpc>
                <a:spcPct val="100000"/>
              </a:lnSpc>
            </a:pPr>
            <a:r>
              <a:rPr sz="1800" spc="-50" dirty="0"/>
              <a:t>Done </a:t>
            </a:r>
            <a:r>
              <a:rPr sz="1800" spc="-35" dirty="0"/>
              <a:t>using </a:t>
            </a:r>
            <a:r>
              <a:rPr sz="1800" spc="-45" dirty="0"/>
              <a:t>Pandas</a:t>
            </a:r>
            <a:r>
              <a:rPr sz="1800" spc="50" dirty="0"/>
              <a:t> </a:t>
            </a:r>
            <a:r>
              <a:rPr sz="1800" spc="-45" dirty="0"/>
              <a:t>Library</a:t>
            </a:r>
            <a:endParaRPr sz="1800"/>
          </a:p>
          <a:p>
            <a:pPr marL="76835">
              <a:lnSpc>
                <a:spcPct val="100000"/>
              </a:lnSpc>
              <a:spcBef>
                <a:spcPts val="409"/>
              </a:spcBef>
            </a:pPr>
            <a:r>
              <a:rPr sz="1800" i="1" dirty="0">
                <a:latin typeface="Calibri"/>
                <a:cs typeface="Calibri"/>
              </a:rPr>
              <a:t>final["Level"]=pd.Categorical(final["Level"])</a:t>
            </a:r>
            <a:endParaRPr sz="180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395"/>
              </a:spcBef>
            </a:pPr>
            <a:r>
              <a:rPr sz="1800" i="1" spc="45" dirty="0">
                <a:latin typeface="Calibri"/>
                <a:cs typeface="Calibri"/>
              </a:rPr>
              <a:t>df_dummies1 </a:t>
            </a:r>
            <a:r>
              <a:rPr sz="1800" i="1" spc="180" dirty="0">
                <a:latin typeface="Calibri"/>
                <a:cs typeface="Calibri"/>
              </a:rPr>
              <a:t>=</a:t>
            </a:r>
            <a:r>
              <a:rPr sz="1800" i="1" spc="165" dirty="0">
                <a:latin typeface="Calibri"/>
                <a:cs typeface="Calibri"/>
              </a:rPr>
              <a:t> </a:t>
            </a:r>
            <a:r>
              <a:rPr sz="1800" i="1" spc="20" dirty="0">
                <a:latin typeface="Calibri"/>
                <a:cs typeface="Calibri"/>
              </a:rPr>
              <a:t>pd.get_dummies(final["Level"],prefix='category')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FBA8C-DA89-4775-8C9E-62C97B4B4C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077" y="930021"/>
            <a:ext cx="541274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0" dirty="0"/>
              <a:t>INTRODUCTION</a:t>
            </a:r>
            <a:endParaRPr spc="-3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743456"/>
            <a:ext cx="8229600" cy="4816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What </a:t>
            </a:r>
            <a:r>
              <a:rPr lang="en-US" sz="2800" b="1" dirty="0">
                <a:solidFill>
                  <a:srgbClr val="FFC000"/>
                </a:solidFill>
                <a:latin typeface="Arial"/>
                <a:cs typeface="Arial"/>
              </a:rPr>
              <a:t>Kiana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 does:</a:t>
            </a: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Augment physical security capabilities </a:t>
            </a: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Improve business profitability by magnifying foot traffic awareness </a:t>
            </a: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Optimize resource utilization through human capital planning, queue wait time identification and visitor behavior analytics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sz="28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sz="2800" b="1" u="sng" dirty="0">
                <a:solidFill>
                  <a:srgbClr val="FFC000"/>
                </a:solidFill>
                <a:latin typeface="Arial"/>
                <a:cs typeface="Arial"/>
              </a:rPr>
              <a:t>Our innovation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: Regulation of temperature by analyzing visitor behavior and using number of occupants.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F0A7E-36E4-4AF4-8719-2DC98A35B8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pic>
        <p:nvPicPr>
          <p:cNvPr id="7" name="Graphic 6" descr="Person with idea">
            <a:extLst>
              <a:ext uri="{FF2B5EF4-FFF2-40B4-BE49-F238E27FC236}">
                <a16:creationId xmlns:a16="http://schemas.microsoft.com/office/drawing/2014/main" id="{C7EC7132-3FA6-4231-B9FE-4BA25CC8F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783" y="7866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78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9527" y="933069"/>
            <a:ext cx="710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10" dirty="0"/>
              <a:t> 		  </a:t>
            </a:r>
            <a:r>
              <a:rPr sz="3600" spc="-30" dirty="0"/>
              <a:t>FINAL</a:t>
            </a:r>
            <a:r>
              <a:rPr sz="3600" spc="5" dirty="0"/>
              <a:t> </a:t>
            </a:r>
            <a:r>
              <a:rPr sz="3600" spc="-55" dirty="0"/>
              <a:t>DATA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829055" y="1662683"/>
            <a:ext cx="7447788" cy="4936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0FA1F-2E8B-4413-9339-0D57AB345D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470" y="930021"/>
            <a:ext cx="7364730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5" marR="45085" indent="353695">
              <a:lnSpc>
                <a:spcPct val="100000"/>
              </a:lnSpc>
              <a:spcBef>
                <a:spcPts val="95"/>
              </a:spcBef>
            </a:pPr>
            <a:r>
              <a:rPr lang="en-US" spc="-40" dirty="0"/>
              <a:t>COMPARISON OF MODELS</a:t>
            </a:r>
            <a:br>
              <a:rPr lang="en-US" spc="-40" dirty="0"/>
            </a:br>
            <a:endParaRPr lang="en-US" spc="-10" dirty="0"/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sz="2400" b="0" dirty="0">
                <a:latin typeface="Arial"/>
                <a:cs typeface="Arial"/>
              </a:rPr>
              <a:t>3 </a:t>
            </a:r>
            <a:r>
              <a:rPr sz="2400" b="0" spc="-35" dirty="0">
                <a:latin typeface="Arial"/>
                <a:cs typeface="Arial"/>
              </a:rPr>
              <a:t>models </a:t>
            </a:r>
            <a:r>
              <a:rPr sz="2400" b="0" spc="-55" dirty="0">
                <a:latin typeface="Arial"/>
                <a:cs typeface="Arial"/>
              </a:rPr>
              <a:t>were </a:t>
            </a:r>
            <a:r>
              <a:rPr sz="2400" b="0" spc="-40" dirty="0">
                <a:latin typeface="Arial"/>
                <a:cs typeface="Arial"/>
              </a:rPr>
              <a:t>trained </a:t>
            </a:r>
            <a:r>
              <a:rPr sz="2400" b="0" spc="-30" dirty="0">
                <a:latin typeface="Arial"/>
                <a:cs typeface="Arial"/>
              </a:rPr>
              <a:t>on </a:t>
            </a:r>
            <a:r>
              <a:rPr sz="2400" b="0" spc="-90" dirty="0">
                <a:latin typeface="Arial"/>
                <a:cs typeface="Arial"/>
              </a:rPr>
              <a:t>a </a:t>
            </a:r>
            <a:r>
              <a:rPr sz="2400" b="0" spc="-45" dirty="0">
                <a:latin typeface="Arial"/>
                <a:cs typeface="Arial"/>
              </a:rPr>
              <a:t>sample </a:t>
            </a:r>
            <a:r>
              <a:rPr sz="2400" b="0" spc="-35" dirty="0">
                <a:latin typeface="Arial"/>
                <a:cs typeface="Arial"/>
              </a:rPr>
              <a:t>dataset </a:t>
            </a:r>
            <a:r>
              <a:rPr lang="en-US" sz="2400" b="0" spc="-35" dirty="0"/>
              <a:t>of</a:t>
            </a:r>
            <a:r>
              <a:rPr lang="en-US" sz="2400" b="0" spc="-35" dirty="0">
                <a:latin typeface="Arial"/>
                <a:cs typeface="Arial"/>
              </a:rPr>
              <a:t> 6500 rows </a:t>
            </a:r>
            <a:r>
              <a:rPr sz="2400" b="0" spc="-70" dirty="0">
                <a:latin typeface="Arial"/>
                <a:cs typeface="Arial"/>
              </a:rPr>
              <a:t>namely </a:t>
            </a:r>
            <a:r>
              <a:rPr sz="2400" b="0" spc="-45" dirty="0">
                <a:latin typeface="Arial"/>
                <a:cs typeface="Arial"/>
              </a:rPr>
              <a:t>Multiple </a:t>
            </a:r>
            <a:r>
              <a:rPr sz="2400" b="0" spc="-50" dirty="0">
                <a:latin typeface="Arial"/>
                <a:cs typeface="Arial"/>
              </a:rPr>
              <a:t>regression, Lasso </a:t>
            </a:r>
            <a:r>
              <a:rPr sz="2400" b="0" spc="-35" dirty="0">
                <a:latin typeface="Arial"/>
                <a:cs typeface="Arial"/>
              </a:rPr>
              <a:t>and </a:t>
            </a:r>
            <a:r>
              <a:rPr sz="2400" b="0" spc="-30" dirty="0">
                <a:latin typeface="Arial"/>
                <a:cs typeface="Arial"/>
              </a:rPr>
              <a:t>Xgboost  </a:t>
            </a:r>
            <a:r>
              <a:rPr sz="2400" b="0" spc="-40" dirty="0">
                <a:latin typeface="Arial"/>
                <a:cs typeface="Arial"/>
              </a:rPr>
              <a:t>regressor.</a:t>
            </a:r>
            <a:br>
              <a:rPr lang="en-US" sz="2400" b="0" spc="-40" dirty="0">
                <a:latin typeface="Arial"/>
                <a:cs typeface="Arial"/>
              </a:rPr>
            </a:b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3470" y="3463902"/>
            <a:ext cx="6698615" cy="253619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400" b="1" spc="50" dirty="0">
                <a:solidFill>
                  <a:srgbClr val="FFC000"/>
                </a:solidFill>
                <a:latin typeface="Arial"/>
                <a:cs typeface="Arial"/>
              </a:rPr>
              <a:t>Mean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Squared </a:t>
            </a:r>
            <a:r>
              <a:rPr sz="2400" b="1" spc="-10" dirty="0">
                <a:solidFill>
                  <a:srgbClr val="FFC000"/>
                </a:solidFill>
                <a:latin typeface="Arial"/>
                <a:cs typeface="Arial"/>
              </a:rPr>
              <a:t>Error</a:t>
            </a:r>
            <a:r>
              <a:rPr lang="en-US" sz="2400" b="1" spc="-135" dirty="0">
                <a:solidFill>
                  <a:srgbClr val="FFC000"/>
                </a:solidFill>
                <a:latin typeface="Arial"/>
                <a:cs typeface="Arial"/>
              </a:rPr>
              <a:t> :</a:t>
            </a:r>
            <a:endParaRPr sz="2400" dirty="0">
              <a:solidFill>
                <a:srgbClr val="FFC00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Multiple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Regression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lang="en-US" sz="2400" spc="-135" dirty="0">
                <a:solidFill>
                  <a:srgbClr val="FFFFFF"/>
                </a:solidFill>
                <a:latin typeface="Arial"/>
                <a:cs typeface="Arial"/>
              </a:rPr>
              <a:t> 0.013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en-US" sz="2400" b="1" spc="-25" dirty="0">
                <a:solidFill>
                  <a:srgbClr val="FFFFFF"/>
                </a:solidFill>
                <a:latin typeface="Arial"/>
                <a:cs typeface="Arial"/>
              </a:rPr>
              <a:t>Lasso </a:t>
            </a:r>
            <a:r>
              <a:rPr lang="en-US" sz="2400" spc="-135" dirty="0">
                <a:solidFill>
                  <a:srgbClr val="FFFFFF"/>
                </a:solidFill>
                <a:latin typeface="Arial"/>
                <a:cs typeface="Arial"/>
              </a:rPr>
              <a:t>– 0.018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90" dirty="0">
                <a:solidFill>
                  <a:srgbClr val="FFFFFF"/>
                </a:solidFill>
                <a:latin typeface="Arial"/>
                <a:cs typeface="Arial"/>
              </a:rPr>
              <a:t>(Using </a:t>
            </a:r>
            <a:r>
              <a:rPr lang="en-US" sz="2400" spc="-60" dirty="0">
                <a:solidFill>
                  <a:srgbClr val="FFFFFF"/>
                </a:solidFill>
                <a:latin typeface="Arial"/>
                <a:cs typeface="Arial"/>
              </a:rPr>
              <a:t>alpha </a:t>
            </a:r>
            <a:r>
              <a:rPr lang="en-US" sz="2400" spc="3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2400" spc="3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0" dirty="0">
                <a:solidFill>
                  <a:srgbClr val="FFFFFF"/>
                </a:solidFill>
                <a:latin typeface="Arial"/>
                <a:cs typeface="Arial"/>
              </a:rPr>
              <a:t>0.01)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Xgboost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Regressor 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400" spc="-5" dirty="0">
                <a:solidFill>
                  <a:srgbClr val="FFFFFF"/>
                </a:solidFill>
                <a:latin typeface="Arial"/>
                <a:cs typeface="Arial"/>
              </a:rPr>
              <a:t>0.0091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90"/>
              </a:spcBef>
            </a:pPr>
            <a:r>
              <a:rPr sz="2400" b="1" spc="-60" dirty="0">
                <a:solidFill>
                  <a:srgbClr val="FFC000"/>
                </a:solidFill>
                <a:latin typeface="Arial"/>
                <a:cs typeface="Arial"/>
              </a:rPr>
              <a:t>Thus, </a:t>
            </a:r>
            <a:r>
              <a:rPr sz="2400" b="1" spc="-25" dirty="0">
                <a:solidFill>
                  <a:srgbClr val="FFC000"/>
                </a:solidFill>
                <a:latin typeface="Arial"/>
                <a:cs typeface="Arial"/>
              </a:rPr>
              <a:t>we </a:t>
            </a:r>
            <a:r>
              <a:rPr sz="2400" b="1" spc="-75" dirty="0">
                <a:solidFill>
                  <a:srgbClr val="FFC000"/>
                </a:solidFill>
                <a:latin typeface="Arial"/>
                <a:cs typeface="Arial"/>
              </a:rPr>
              <a:t>see </a:t>
            </a:r>
            <a:r>
              <a:rPr sz="2400" b="1" spc="-20" dirty="0">
                <a:solidFill>
                  <a:srgbClr val="FFC000"/>
                </a:solidFill>
                <a:latin typeface="Arial"/>
                <a:cs typeface="Arial"/>
              </a:rPr>
              <a:t>that </a:t>
            </a:r>
            <a:r>
              <a:rPr sz="2400" b="1" spc="-60" dirty="0">
                <a:solidFill>
                  <a:srgbClr val="FFC000"/>
                </a:solidFill>
                <a:latin typeface="Arial"/>
                <a:cs typeface="Arial"/>
              </a:rPr>
              <a:t>mean </a:t>
            </a:r>
            <a:r>
              <a:rPr sz="2400" b="1" spc="-35" dirty="0">
                <a:solidFill>
                  <a:srgbClr val="FFC000"/>
                </a:solidFill>
                <a:latin typeface="Arial"/>
                <a:cs typeface="Arial"/>
              </a:rPr>
              <a:t>squared </a:t>
            </a:r>
            <a:r>
              <a:rPr sz="2400" b="1" spc="-50" dirty="0">
                <a:solidFill>
                  <a:srgbClr val="FFC000"/>
                </a:solidFill>
                <a:latin typeface="Arial"/>
                <a:cs typeface="Arial"/>
              </a:rPr>
              <a:t>error </a:t>
            </a:r>
            <a:r>
              <a:rPr sz="2400" b="1" spc="-70" dirty="0">
                <a:solidFill>
                  <a:srgbClr val="FFC000"/>
                </a:solidFill>
                <a:latin typeface="Arial"/>
                <a:cs typeface="Arial"/>
              </a:rPr>
              <a:t>is </a:t>
            </a:r>
            <a:r>
              <a:rPr sz="2400" b="1" spc="-60" dirty="0">
                <a:solidFill>
                  <a:srgbClr val="FFC000"/>
                </a:solidFill>
                <a:latin typeface="Arial"/>
                <a:cs typeface="Arial"/>
              </a:rPr>
              <a:t>least </a:t>
            </a:r>
            <a:r>
              <a:rPr sz="2400" b="1" spc="-30" dirty="0">
                <a:solidFill>
                  <a:srgbClr val="FFC000"/>
                </a:solidFill>
                <a:latin typeface="Arial"/>
                <a:cs typeface="Arial"/>
              </a:rPr>
              <a:t>for  Xgboost.</a:t>
            </a:r>
            <a:endParaRPr sz="24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734" y="930021"/>
            <a:ext cx="815340" cy="815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924C3-ED88-4E42-87AD-C4BD6E6B4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940214-CE46-4DAC-A5B8-ADECEDE7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0" y="930021"/>
            <a:ext cx="5873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XGBOOST</a:t>
            </a:r>
            <a:r>
              <a:rPr spc="-70" dirty="0"/>
              <a:t> </a:t>
            </a:r>
            <a:r>
              <a:rPr spc="-50" dirty="0"/>
              <a:t>REGRESSOR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2066503"/>
            <a:ext cx="7620813" cy="4311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xgboost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sklearn library,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we created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US" sz="2400" b="1" spc="-10" dirty="0" err="1">
                <a:solidFill>
                  <a:srgbClr val="FFC000"/>
                </a:solidFill>
                <a:latin typeface="Arial"/>
                <a:cs typeface="Arial"/>
              </a:rPr>
              <a:t>XG</a:t>
            </a:r>
            <a:r>
              <a:rPr sz="2400" b="1" spc="-10" dirty="0" err="1">
                <a:solidFill>
                  <a:srgbClr val="FFC000"/>
                </a:solidFill>
                <a:latin typeface="Arial"/>
                <a:cs typeface="Arial"/>
              </a:rPr>
              <a:t>boost</a:t>
            </a:r>
            <a:r>
              <a:rPr sz="2400" b="1" spc="31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FFC000"/>
                </a:solidFill>
                <a:latin typeface="Arial"/>
                <a:cs typeface="Arial"/>
              </a:rPr>
              <a:t>regressor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the following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parameters: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i="1" spc="20" dirty="0">
                <a:solidFill>
                  <a:srgbClr val="FFFFFF"/>
                </a:solidFill>
                <a:latin typeface="Calibri"/>
                <a:cs typeface="Calibri"/>
              </a:rPr>
              <a:t>parameters </a:t>
            </a:r>
            <a:r>
              <a:rPr sz="2000" i="1" spc="18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2000" i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10" dirty="0">
                <a:solidFill>
                  <a:srgbClr val="FFFFFF"/>
                </a:solidFill>
                <a:latin typeface="Calibri"/>
                <a:cs typeface="Calibri"/>
              </a:rPr>
              <a:t>{'nthread’:[4]</a:t>
            </a:r>
            <a:endParaRPr sz="2000" dirty="0">
              <a:latin typeface="Calibri"/>
              <a:cs typeface="Calibri"/>
            </a:endParaRPr>
          </a:p>
          <a:p>
            <a:pPr marL="901065">
              <a:lnSpc>
                <a:spcPct val="100000"/>
              </a:lnSpc>
              <a:spcBef>
                <a:spcPts val="400"/>
              </a:spcBef>
            </a:pPr>
            <a:r>
              <a:rPr sz="2000" i="1" spc="20" dirty="0">
                <a:solidFill>
                  <a:srgbClr val="FFFFFF"/>
                </a:solidFill>
                <a:latin typeface="Calibri"/>
                <a:cs typeface="Calibri"/>
              </a:rPr>
              <a:t>'objective':['reg:linear'],</a:t>
            </a:r>
            <a:endParaRPr sz="2000" dirty="0">
              <a:latin typeface="Calibri"/>
              <a:cs typeface="Calibri"/>
            </a:endParaRPr>
          </a:p>
          <a:p>
            <a:pPr marL="901065">
              <a:lnSpc>
                <a:spcPct val="100000"/>
              </a:lnSpc>
              <a:spcBef>
                <a:spcPts val="395"/>
              </a:spcBef>
            </a:pPr>
            <a:r>
              <a:rPr sz="2000" i="1" spc="10" dirty="0">
                <a:solidFill>
                  <a:srgbClr val="FFFFFF"/>
                </a:solidFill>
                <a:latin typeface="Calibri"/>
                <a:cs typeface="Calibri"/>
              </a:rPr>
              <a:t>'learning_rate': </a:t>
            </a:r>
            <a:r>
              <a:rPr sz="2000" i="1" spc="35" dirty="0">
                <a:solidFill>
                  <a:srgbClr val="FFFFFF"/>
                </a:solidFill>
                <a:latin typeface="Calibri"/>
                <a:cs typeface="Calibri"/>
              </a:rPr>
              <a:t>[0.01, </a:t>
            </a:r>
            <a:r>
              <a:rPr sz="2000" i="1" spc="65" dirty="0">
                <a:solidFill>
                  <a:srgbClr val="FFFFFF"/>
                </a:solidFill>
                <a:latin typeface="Calibri"/>
                <a:cs typeface="Calibri"/>
              </a:rPr>
              <a:t>0.03, 0.05, 0.07, </a:t>
            </a:r>
            <a:r>
              <a:rPr sz="2000" i="1" spc="25" dirty="0">
                <a:solidFill>
                  <a:srgbClr val="FFFFFF"/>
                </a:solidFill>
                <a:latin typeface="Calibri"/>
                <a:cs typeface="Calibri"/>
              </a:rPr>
              <a:t>0.1], </a:t>
            </a:r>
            <a:r>
              <a:rPr sz="2000" i="1" spc="110" dirty="0">
                <a:solidFill>
                  <a:srgbClr val="FFFFFF"/>
                </a:solidFill>
                <a:latin typeface="Calibri"/>
                <a:cs typeface="Calibri"/>
              </a:rPr>
              <a:t>#so </a:t>
            </a:r>
            <a:r>
              <a:rPr sz="2000" i="1" spc="30" dirty="0">
                <a:solidFill>
                  <a:srgbClr val="FFFFFF"/>
                </a:solidFill>
                <a:latin typeface="Calibri"/>
                <a:cs typeface="Calibri"/>
              </a:rPr>
              <a:t>called </a:t>
            </a:r>
            <a:r>
              <a:rPr sz="2000" i="1" spc="-80" dirty="0">
                <a:solidFill>
                  <a:srgbClr val="FFFFFF"/>
                </a:solidFill>
                <a:latin typeface="Calibri"/>
                <a:cs typeface="Calibri"/>
              </a:rPr>
              <a:t>`eta`</a:t>
            </a:r>
            <a:r>
              <a:rPr sz="2000" i="1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10" dirty="0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sz="2000" i="1" spc="50" dirty="0">
                <a:solidFill>
                  <a:srgbClr val="FFFFFF"/>
                </a:solidFill>
                <a:latin typeface="Calibri"/>
                <a:cs typeface="Calibri"/>
              </a:rPr>
              <a:t>'</a:t>
            </a:r>
            <a:r>
              <a:rPr sz="2000" i="1" spc="50" dirty="0" err="1">
                <a:solidFill>
                  <a:srgbClr val="FFFFFF"/>
                </a:solidFill>
                <a:latin typeface="Calibri"/>
                <a:cs typeface="Calibri"/>
              </a:rPr>
              <a:t>max_depth</a:t>
            </a:r>
            <a:r>
              <a:rPr sz="2000" i="1" spc="50" dirty="0">
                <a:solidFill>
                  <a:srgbClr val="FFFFFF"/>
                </a:solidFill>
                <a:latin typeface="Calibri"/>
                <a:cs typeface="Calibri"/>
              </a:rPr>
              <a:t>':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[2, </a:t>
            </a:r>
            <a:r>
              <a:rPr sz="2000" i="1" spc="65" dirty="0">
                <a:solidFill>
                  <a:srgbClr val="FFFFFF"/>
                </a:solidFill>
                <a:latin typeface="Calibri"/>
                <a:cs typeface="Calibri"/>
              </a:rPr>
              <a:t>4, 6,</a:t>
            </a:r>
            <a:r>
              <a:rPr sz="2000" i="1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8],</a:t>
            </a:r>
            <a:endParaRPr sz="2000" dirty="0">
              <a:latin typeface="Calibri"/>
              <a:cs typeface="Calibri"/>
            </a:endParaRPr>
          </a:p>
          <a:p>
            <a:pPr marL="901065">
              <a:lnSpc>
                <a:spcPct val="100000"/>
              </a:lnSpc>
              <a:spcBef>
                <a:spcPts val="400"/>
              </a:spcBef>
            </a:pPr>
            <a:r>
              <a:rPr sz="2000" i="1" spc="25" dirty="0">
                <a:solidFill>
                  <a:srgbClr val="FFFFFF"/>
                </a:solidFill>
                <a:latin typeface="Calibri"/>
                <a:cs typeface="Calibri"/>
              </a:rPr>
              <a:t>'min_child_weight':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[2, </a:t>
            </a:r>
            <a:r>
              <a:rPr sz="2000" i="1" spc="65" dirty="0">
                <a:solidFill>
                  <a:srgbClr val="FFFFFF"/>
                </a:solidFill>
                <a:latin typeface="Calibri"/>
                <a:cs typeface="Calibri"/>
              </a:rPr>
              <a:t>3, 4, 5,</a:t>
            </a:r>
            <a:r>
              <a:rPr sz="2000" i="1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6],</a:t>
            </a:r>
            <a:endParaRPr sz="2000" dirty="0">
              <a:latin typeface="Calibri"/>
              <a:cs typeface="Calibri"/>
            </a:endParaRPr>
          </a:p>
          <a:p>
            <a:pPr marL="901065">
              <a:lnSpc>
                <a:spcPct val="100000"/>
              </a:lnSpc>
              <a:spcBef>
                <a:spcPts val="395"/>
              </a:spcBef>
            </a:pPr>
            <a:r>
              <a:rPr sz="2000" i="1" spc="30" dirty="0">
                <a:solidFill>
                  <a:srgbClr val="FFFFFF"/>
                </a:solidFill>
                <a:latin typeface="Calibri"/>
                <a:cs typeface="Calibri"/>
              </a:rPr>
              <a:t>'silent':</a:t>
            </a:r>
            <a:r>
              <a:rPr sz="2000" i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35" dirty="0">
                <a:solidFill>
                  <a:srgbClr val="FFFFFF"/>
                </a:solidFill>
                <a:latin typeface="Calibri"/>
                <a:cs typeface="Calibri"/>
              </a:rPr>
              <a:t>[1],</a:t>
            </a:r>
            <a:endParaRPr sz="2000" dirty="0">
              <a:latin typeface="Calibri"/>
              <a:cs typeface="Calibri"/>
            </a:endParaRPr>
          </a:p>
          <a:p>
            <a:pPr marL="901065">
              <a:lnSpc>
                <a:spcPct val="100000"/>
              </a:lnSpc>
              <a:spcBef>
                <a:spcPts val="409"/>
              </a:spcBef>
            </a:pPr>
            <a:r>
              <a:rPr sz="2000" i="1" spc="70" dirty="0">
                <a:solidFill>
                  <a:srgbClr val="FFFFFF"/>
                </a:solidFill>
                <a:latin typeface="Calibri"/>
                <a:cs typeface="Calibri"/>
              </a:rPr>
              <a:t>'subsample': </a:t>
            </a:r>
            <a:r>
              <a:rPr sz="2000" i="1" spc="25" dirty="0">
                <a:solidFill>
                  <a:srgbClr val="FFFFFF"/>
                </a:solidFill>
                <a:latin typeface="Calibri"/>
                <a:cs typeface="Calibri"/>
              </a:rPr>
              <a:t>[0.3,</a:t>
            </a:r>
            <a:r>
              <a:rPr sz="2000" i="1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25" dirty="0">
                <a:solidFill>
                  <a:srgbClr val="FFFFFF"/>
                </a:solidFill>
                <a:latin typeface="Calibri"/>
                <a:cs typeface="Calibri"/>
              </a:rPr>
              <a:t>0.7],</a:t>
            </a:r>
            <a:endParaRPr sz="2000" dirty="0">
              <a:latin typeface="Calibri"/>
              <a:cs typeface="Calibri"/>
            </a:endParaRPr>
          </a:p>
          <a:p>
            <a:pPr marL="901065">
              <a:lnSpc>
                <a:spcPct val="100000"/>
              </a:lnSpc>
              <a:spcBef>
                <a:spcPts val="395"/>
              </a:spcBef>
            </a:pPr>
            <a:r>
              <a:rPr sz="2000" i="1" spc="45" dirty="0">
                <a:solidFill>
                  <a:srgbClr val="FFFFFF"/>
                </a:solidFill>
                <a:latin typeface="Calibri"/>
                <a:cs typeface="Calibri"/>
              </a:rPr>
              <a:t>'colsample_bytree': </a:t>
            </a:r>
            <a:r>
              <a:rPr sz="2000" i="1" spc="25" dirty="0">
                <a:solidFill>
                  <a:srgbClr val="FFFFFF"/>
                </a:solidFill>
                <a:latin typeface="Calibri"/>
                <a:cs typeface="Calibri"/>
              </a:rPr>
              <a:t>[0.3,</a:t>
            </a:r>
            <a:r>
              <a:rPr sz="2000" i="1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25" dirty="0">
                <a:solidFill>
                  <a:srgbClr val="FFFFFF"/>
                </a:solidFill>
                <a:latin typeface="Calibri"/>
                <a:cs typeface="Calibri"/>
              </a:rPr>
              <a:t>0.7],</a:t>
            </a:r>
            <a:endParaRPr sz="2000" dirty="0">
              <a:latin typeface="Calibri"/>
              <a:cs typeface="Calibri"/>
            </a:endParaRPr>
          </a:p>
          <a:p>
            <a:pPr marL="901065">
              <a:lnSpc>
                <a:spcPct val="100000"/>
              </a:lnSpc>
              <a:spcBef>
                <a:spcPts val="400"/>
              </a:spcBef>
            </a:pPr>
            <a:r>
              <a:rPr sz="2000" i="1" spc="35" dirty="0">
                <a:solidFill>
                  <a:srgbClr val="FFFFFF"/>
                </a:solidFill>
                <a:latin typeface="Calibri"/>
                <a:cs typeface="Calibri"/>
              </a:rPr>
              <a:t>'n_estimators': </a:t>
            </a:r>
            <a:r>
              <a:rPr sz="2000" i="1" spc="20" dirty="0">
                <a:solidFill>
                  <a:srgbClr val="FFFFFF"/>
                </a:solidFill>
                <a:latin typeface="Calibri"/>
                <a:cs typeface="Calibri"/>
              </a:rPr>
              <a:t>[20, </a:t>
            </a:r>
            <a:r>
              <a:rPr sz="2000" i="1" spc="70" dirty="0">
                <a:solidFill>
                  <a:srgbClr val="FFFFFF"/>
                </a:solidFill>
                <a:latin typeface="Calibri"/>
                <a:cs typeface="Calibri"/>
              </a:rPr>
              <a:t>30, 50, 100, 150, 200,</a:t>
            </a:r>
            <a:r>
              <a:rPr sz="2000" i="1" spc="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30" dirty="0">
                <a:solidFill>
                  <a:srgbClr val="FFFFFF"/>
                </a:solidFill>
                <a:latin typeface="Calibri"/>
                <a:cs typeface="Calibri"/>
              </a:rPr>
              <a:t>500]}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BAFC8-618E-4F48-857A-7AC52632D1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0" y="930021"/>
            <a:ext cx="5873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XGBOOST</a:t>
            </a:r>
            <a:r>
              <a:rPr spc="-70" dirty="0"/>
              <a:t> </a:t>
            </a:r>
            <a:r>
              <a:rPr spc="-50" dirty="0"/>
              <a:t>REGRESSOR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098" y="2027935"/>
            <a:ext cx="6788784" cy="4414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0955" indent="-286385">
              <a:lnSpc>
                <a:spcPct val="100000"/>
              </a:lnSpc>
              <a:spcBef>
                <a:spcPts val="100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Thereafter,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b="1" spc="-10" dirty="0">
                <a:solidFill>
                  <a:srgbClr val="FFC000"/>
                </a:solidFill>
                <a:latin typeface="Arial"/>
                <a:cs typeface="Arial"/>
              </a:rPr>
              <a:t>GridSearchCV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best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cross-validation.</a:t>
            </a:r>
            <a:endParaRPr sz="2400" dirty="0">
              <a:latin typeface="Arial"/>
              <a:cs typeface="Arial"/>
            </a:endParaRPr>
          </a:p>
          <a:p>
            <a:pPr marL="299085" marR="353060" indent="-286385">
              <a:lnSpc>
                <a:spcPct val="100000"/>
              </a:lnSpc>
              <a:spcBef>
                <a:spcPts val="505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Fit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best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4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05"/>
              </a:spcBef>
              <a:buChar char="-"/>
              <a:tabLst>
                <a:tab pos="299085" algn="l"/>
                <a:tab pos="299720" algn="l"/>
              </a:tabLst>
            </a:pP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Then,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compute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Squared</a:t>
            </a:r>
            <a:r>
              <a:rPr sz="24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After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CV,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best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r>
              <a:rPr sz="24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i="1" spc="105" dirty="0">
                <a:solidFill>
                  <a:srgbClr val="FFFFFF"/>
                </a:solidFill>
                <a:latin typeface="Calibri"/>
                <a:cs typeface="Calibri"/>
              </a:rPr>
              <a:t>xgb1 </a:t>
            </a:r>
            <a:r>
              <a:rPr sz="2400" i="1" spc="240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2400" i="1" spc="85" dirty="0">
                <a:solidFill>
                  <a:srgbClr val="FFFFFF"/>
                </a:solidFill>
                <a:latin typeface="Calibri"/>
                <a:cs typeface="Calibri"/>
              </a:rPr>
              <a:t>xgb.XGBRegressor(colsample_bytree=0.7,  </a:t>
            </a:r>
            <a:r>
              <a:rPr sz="2400" i="1" spc="30" dirty="0">
                <a:solidFill>
                  <a:srgbClr val="FFFFFF"/>
                </a:solidFill>
                <a:latin typeface="Calibri"/>
                <a:cs typeface="Calibri"/>
              </a:rPr>
              <a:t>learning_rate=0.05, </a:t>
            </a:r>
            <a:r>
              <a:rPr sz="2400" i="1" spc="75" dirty="0">
                <a:solidFill>
                  <a:srgbClr val="FFFFFF"/>
                </a:solidFill>
                <a:latin typeface="Calibri"/>
                <a:cs typeface="Calibri"/>
              </a:rPr>
              <a:t>max_depth=4,  </a:t>
            </a:r>
            <a:r>
              <a:rPr sz="2400" i="1" spc="40" dirty="0">
                <a:solidFill>
                  <a:srgbClr val="FFFFFF"/>
                </a:solidFill>
                <a:latin typeface="Calibri"/>
                <a:cs typeface="Calibri"/>
              </a:rPr>
              <a:t>min_child_weight=3, </a:t>
            </a:r>
            <a:r>
              <a:rPr sz="2400" i="1" spc="60" dirty="0">
                <a:solidFill>
                  <a:srgbClr val="FFFFFF"/>
                </a:solidFill>
                <a:latin typeface="Calibri"/>
                <a:cs typeface="Calibri"/>
              </a:rPr>
              <a:t>n_estimators=150, </a:t>
            </a:r>
            <a:r>
              <a:rPr sz="2400" i="1" spc="55" dirty="0">
                <a:solidFill>
                  <a:srgbClr val="FFFFFF"/>
                </a:solidFill>
                <a:latin typeface="Calibri"/>
                <a:cs typeface="Calibri"/>
              </a:rPr>
              <a:t>nthread=4,  </a:t>
            </a:r>
            <a:r>
              <a:rPr sz="2400" i="1" spc="40" dirty="0">
                <a:solidFill>
                  <a:srgbClr val="FFFFFF"/>
                </a:solidFill>
                <a:latin typeface="Calibri"/>
                <a:cs typeface="Calibri"/>
              </a:rPr>
              <a:t>objective='reg:linear', </a:t>
            </a:r>
            <a:r>
              <a:rPr sz="2400" i="1" spc="35" dirty="0">
                <a:solidFill>
                  <a:srgbClr val="FFFFFF"/>
                </a:solidFill>
                <a:latin typeface="Calibri"/>
                <a:cs typeface="Calibri"/>
              </a:rPr>
              <a:t>silent= </a:t>
            </a:r>
            <a:r>
              <a:rPr sz="2400" i="1" spc="90" dirty="0">
                <a:solidFill>
                  <a:srgbClr val="FFFFFF"/>
                </a:solidFill>
                <a:latin typeface="Calibri"/>
                <a:cs typeface="Calibri"/>
              </a:rPr>
              <a:t>1,</a:t>
            </a:r>
            <a:r>
              <a:rPr sz="2400" i="1" spc="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i="1" spc="90" dirty="0">
                <a:solidFill>
                  <a:srgbClr val="FFFFFF"/>
                </a:solidFill>
                <a:latin typeface="Calibri"/>
                <a:cs typeface="Calibri"/>
              </a:rPr>
              <a:t>subsample=0.7)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02F5-E1F4-4BE4-900B-46AD6EF830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051" y="930021"/>
            <a:ext cx="7860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TEMPERATURE</a:t>
            </a:r>
            <a:r>
              <a:rPr spc="-30" dirty="0"/>
              <a:t> </a:t>
            </a:r>
            <a:r>
              <a:rPr spc="30" dirty="0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5098" y="2027935"/>
            <a:ext cx="7110095" cy="4062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har char="-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2000 sq ft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room,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require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34000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BTUs 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it at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ambient temperature 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(considering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people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3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room)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-"/>
            </a:pPr>
            <a:endParaRPr sz="335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zone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our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partitioning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around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16062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sq</a:t>
            </a:r>
            <a:r>
              <a:rPr sz="2400" spc="4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FFFF"/>
              </a:buClr>
              <a:buFont typeface="Arial"/>
              <a:buChar char="-"/>
            </a:pPr>
            <a:endParaRPr sz="3350" dirty="0">
              <a:latin typeface="Times New Roman"/>
              <a:cs typeface="Times New Roman"/>
            </a:endParaRPr>
          </a:p>
          <a:p>
            <a:pPr marL="354965" marR="208279" indent="-342265">
              <a:lnSpc>
                <a:spcPct val="100000"/>
              </a:lnSpc>
              <a:spcBef>
                <a:spcPts val="5"/>
              </a:spcBef>
              <a:buChar char="-"/>
              <a:tabLst>
                <a:tab pos="354965" algn="l"/>
                <a:tab pos="355600" algn="l"/>
              </a:tabLst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approximately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require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8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times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2000 sq ft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of 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energy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i.e.</a:t>
            </a:r>
            <a:endParaRPr lang="en-US" sz="2400" dirty="0">
              <a:latin typeface="Arial"/>
              <a:cs typeface="Arial"/>
            </a:endParaRPr>
          </a:p>
          <a:p>
            <a:pPr marL="12700" marR="208279">
              <a:lnSpc>
                <a:spcPct val="100000"/>
              </a:lnSpc>
              <a:spcBef>
                <a:spcPts val="5"/>
              </a:spcBef>
              <a:tabLst>
                <a:tab pos="354965" algn="l"/>
                <a:tab pos="355600" algn="l"/>
              </a:tabLst>
            </a:pPr>
            <a:r>
              <a:rPr lang="en-US" sz="2400" b="1" spc="5" dirty="0">
                <a:solidFill>
                  <a:srgbClr val="FFFF00"/>
                </a:solidFill>
                <a:latin typeface="Arial"/>
                <a:cs typeface="Arial"/>
              </a:rPr>
              <a:t>	</a:t>
            </a:r>
            <a:r>
              <a:rPr lang="en-US" sz="2400" b="1" spc="5" dirty="0">
                <a:solidFill>
                  <a:srgbClr val="FFC000"/>
                </a:solidFill>
                <a:latin typeface="Arial"/>
                <a:cs typeface="Arial"/>
              </a:rPr>
              <a:t>	</a:t>
            </a:r>
            <a:r>
              <a:rPr sz="2400" b="1" spc="5" dirty="0">
                <a:solidFill>
                  <a:srgbClr val="FFC000"/>
                </a:solidFill>
                <a:latin typeface="Arial"/>
                <a:cs typeface="Arial"/>
              </a:rPr>
              <a:t>Total </a:t>
            </a:r>
            <a:r>
              <a:rPr sz="2400" b="1" spc="-15" dirty="0">
                <a:solidFill>
                  <a:srgbClr val="FFC000"/>
                </a:solidFill>
                <a:latin typeface="Arial"/>
                <a:cs typeface="Arial"/>
              </a:rPr>
              <a:t>BTU’s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required </a:t>
            </a:r>
            <a:r>
              <a:rPr sz="2400" b="1" spc="35" dirty="0">
                <a:solidFill>
                  <a:srgbClr val="FFC000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34000 </a:t>
            </a:r>
            <a:r>
              <a:rPr sz="2400" b="1" spc="40" dirty="0">
                <a:solidFill>
                  <a:srgbClr val="FFC000"/>
                </a:solidFill>
                <a:latin typeface="Arial"/>
                <a:cs typeface="Arial"/>
              </a:rPr>
              <a:t>*</a:t>
            </a:r>
            <a:r>
              <a:rPr sz="2400" b="1" spc="-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8</a:t>
            </a:r>
            <a:endParaRPr lang="en-US" sz="2400" b="1" dirty="0">
              <a:solidFill>
                <a:srgbClr val="FFC000"/>
              </a:solidFill>
              <a:latin typeface="Arial"/>
              <a:cs typeface="Arial"/>
            </a:endParaRPr>
          </a:p>
          <a:p>
            <a:pPr marL="1264920">
              <a:lnSpc>
                <a:spcPct val="100000"/>
              </a:lnSpc>
              <a:spcBef>
                <a:spcPts val="500"/>
              </a:spcBef>
            </a:pPr>
            <a:r>
              <a:rPr lang="en-US" sz="2400" b="1" spc="40" dirty="0">
                <a:solidFill>
                  <a:srgbClr val="FFC000"/>
                </a:solidFill>
                <a:latin typeface="Arial"/>
                <a:cs typeface="Arial"/>
              </a:rPr>
              <a:t>		       </a:t>
            </a:r>
            <a:r>
              <a:rPr sz="2400" b="1" spc="40" dirty="0">
                <a:solidFill>
                  <a:srgbClr val="FFC000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272000</a:t>
            </a:r>
            <a:r>
              <a:rPr sz="2400" b="1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C000"/>
                </a:solidFill>
                <a:latin typeface="Arial"/>
                <a:cs typeface="Arial"/>
              </a:rPr>
              <a:t>BTU’s</a:t>
            </a:r>
            <a:endParaRPr sz="24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A2152-081D-404E-AF7F-0A04EEBF90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pic>
        <p:nvPicPr>
          <p:cNvPr id="6" name="Graphic 5" descr="Thermometer">
            <a:extLst>
              <a:ext uri="{FF2B5EF4-FFF2-40B4-BE49-F238E27FC236}">
                <a16:creationId xmlns:a16="http://schemas.microsoft.com/office/drawing/2014/main" id="{8F482DCC-D7BB-4EDE-9A13-A402E2724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9032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0051" y="930021"/>
            <a:ext cx="78600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TEMPERATURE</a:t>
            </a:r>
            <a:r>
              <a:rPr spc="-30" dirty="0"/>
              <a:t> </a:t>
            </a:r>
            <a:r>
              <a:rPr spc="30" dirty="0"/>
              <a:t>COMPUTATION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31" y="1754504"/>
            <a:ext cx="7510780" cy="289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-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additional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person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area,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we </a:t>
            </a:r>
            <a:r>
              <a:rPr sz="2400" spc="-8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lang="en-US" sz="2400" spc="5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BTU’s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355600" marR="58039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So,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energy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required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room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an  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ambient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temperature 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given</a:t>
            </a:r>
            <a:r>
              <a:rPr sz="24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FFC000"/>
                </a:solidFill>
                <a:latin typeface="Arial"/>
                <a:cs typeface="Arial"/>
              </a:rPr>
              <a:t>BTU’s </a:t>
            </a:r>
            <a:r>
              <a:rPr sz="2400" b="1" spc="40" dirty="0">
                <a:solidFill>
                  <a:srgbClr val="FFC000"/>
                </a:solidFill>
                <a:latin typeface="Arial"/>
                <a:cs typeface="Arial"/>
              </a:rPr>
              <a:t>=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272000 </a:t>
            </a:r>
            <a:r>
              <a:rPr sz="2400" b="1" spc="40" dirty="0">
                <a:solidFill>
                  <a:srgbClr val="FFC000"/>
                </a:solidFill>
                <a:latin typeface="Arial"/>
                <a:cs typeface="Arial"/>
              </a:rPr>
              <a:t>+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[ </a:t>
            </a:r>
            <a:r>
              <a:rPr sz="2400" b="1" spc="-5" dirty="0">
                <a:solidFill>
                  <a:srgbClr val="FFC000"/>
                </a:solidFill>
                <a:latin typeface="Arial"/>
                <a:cs typeface="Arial"/>
              </a:rPr>
              <a:t>600 </a:t>
            </a:r>
            <a:r>
              <a:rPr sz="2400" b="1" spc="40" dirty="0">
                <a:solidFill>
                  <a:srgbClr val="FFC000"/>
                </a:solidFill>
                <a:latin typeface="Arial"/>
                <a:cs typeface="Arial"/>
              </a:rPr>
              <a:t>* </a:t>
            </a:r>
            <a:r>
              <a:rPr sz="2400" b="1" spc="-15" dirty="0">
                <a:solidFill>
                  <a:srgbClr val="FFC000"/>
                </a:solidFill>
                <a:latin typeface="Arial"/>
                <a:cs typeface="Arial"/>
              </a:rPr>
              <a:t>(number </a:t>
            </a:r>
            <a:r>
              <a:rPr sz="2400" b="1" dirty="0">
                <a:solidFill>
                  <a:srgbClr val="FFC000"/>
                </a:solidFill>
                <a:latin typeface="Arial"/>
                <a:cs typeface="Arial"/>
              </a:rPr>
              <a:t>of </a:t>
            </a:r>
            <a:r>
              <a:rPr sz="2400" b="1" spc="5" dirty="0">
                <a:solidFill>
                  <a:srgbClr val="FFC000"/>
                </a:solidFill>
                <a:latin typeface="Arial"/>
                <a:cs typeface="Arial"/>
              </a:rPr>
              <a:t>occupants</a:t>
            </a:r>
            <a:r>
              <a:rPr sz="2400" b="1" spc="-19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FFC000"/>
                </a:solidFill>
                <a:latin typeface="Arial"/>
                <a:cs typeface="Arial"/>
              </a:rPr>
              <a:t>–2)]</a:t>
            </a:r>
            <a:endParaRPr sz="2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C316F-E1C6-4229-9C1D-5DAE09DFD4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316" y="930021"/>
            <a:ext cx="50157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65" dirty="0"/>
              <a:t>DELIVERABLES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580864"/>
            <a:ext cx="7696200" cy="45518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7960">
              <a:lnSpc>
                <a:spcPct val="100000"/>
              </a:lnSpc>
              <a:spcBef>
                <a:spcPts val="95"/>
              </a:spcBef>
              <a:buChar char="-"/>
              <a:tabLst>
                <a:tab pos="243204" algn="l"/>
              </a:tabLst>
            </a:pPr>
            <a:r>
              <a:rPr lang="en-US"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800" b="1" spc="-15" dirty="0">
                <a:solidFill>
                  <a:srgbClr val="FFC000"/>
                </a:solidFill>
                <a:latin typeface="Arial"/>
                <a:cs typeface="Arial"/>
              </a:rPr>
              <a:t>analytical </a:t>
            </a:r>
            <a:r>
              <a:rPr sz="2800" b="1" dirty="0">
                <a:solidFill>
                  <a:srgbClr val="FFC000"/>
                </a:solidFill>
                <a:latin typeface="Arial"/>
                <a:cs typeface="Arial"/>
              </a:rPr>
              <a:t>model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that predicts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number 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occupants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105" dirty="0">
                <a:solidFill>
                  <a:srgbClr val="FFFFFF"/>
                </a:solidFill>
                <a:latin typeface="Arial"/>
                <a:cs typeface="Arial"/>
              </a:rPr>
              <a:t>every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zone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Xgboost 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Regressor.</a:t>
            </a:r>
            <a:endParaRPr sz="2800" dirty="0">
              <a:latin typeface="Arial"/>
              <a:cs typeface="Arial"/>
            </a:endParaRPr>
          </a:p>
          <a:p>
            <a:pPr marL="12700" marR="140335">
              <a:lnSpc>
                <a:spcPct val="100000"/>
              </a:lnSpc>
              <a:spcBef>
                <a:spcPts val="600"/>
              </a:spcBef>
              <a:buChar char="-"/>
              <a:tabLst>
                <a:tab pos="243204" algn="l"/>
              </a:tabLst>
            </a:pPr>
            <a:r>
              <a:rPr lang="en-US" sz="2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b="1" spc="10" dirty="0">
                <a:solidFill>
                  <a:srgbClr val="FFC000"/>
                </a:solidFill>
                <a:latin typeface="Arial"/>
                <a:cs typeface="Arial"/>
              </a:rPr>
              <a:t>report</a:t>
            </a:r>
            <a:r>
              <a:rPr sz="2800" b="1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stating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procedure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for temperature 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regulation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recommending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temperature.</a:t>
            </a:r>
            <a:endParaRPr sz="2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-"/>
              <a:tabLst>
                <a:tab pos="243204" algn="l"/>
              </a:tabLst>
            </a:pPr>
            <a:r>
              <a:rPr lang="en-US" sz="28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15" dirty="0" err="1">
                <a:solidFill>
                  <a:srgbClr val="FFC000"/>
                </a:solidFill>
                <a:latin typeface="Arial"/>
                <a:cs typeface="Arial"/>
              </a:rPr>
              <a:t>Jupyter</a:t>
            </a:r>
            <a:r>
              <a:rPr sz="2800" b="1" spc="-1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C000"/>
                </a:solidFill>
                <a:latin typeface="Arial"/>
                <a:cs typeface="Arial"/>
              </a:rPr>
              <a:t>notebooks</a:t>
            </a:r>
            <a:r>
              <a:rPr sz="2800" b="1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consisting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codes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28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building.</a:t>
            </a:r>
            <a:endParaRPr lang="en-US" sz="2800" spc="-4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605"/>
              </a:spcBef>
              <a:buClr>
                <a:srgbClr val="FFFFFF"/>
              </a:buClr>
              <a:buFont typeface="Arial"/>
              <a:buChar char="-"/>
              <a:tabLst>
                <a:tab pos="243204" algn="l"/>
              </a:tabLst>
            </a:pPr>
            <a:r>
              <a:rPr lang="en-US"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800" b="1" spc="-45" dirty="0" err="1">
                <a:solidFill>
                  <a:srgbClr val="FFC000"/>
                </a:solidFill>
                <a:latin typeface="Arial"/>
                <a:cs typeface="Arial"/>
              </a:rPr>
              <a:t>Tkinter</a:t>
            </a:r>
            <a:r>
              <a:rPr lang="en-US" sz="2800" b="1" spc="-45" dirty="0">
                <a:solidFill>
                  <a:srgbClr val="FFC000"/>
                </a:solidFill>
                <a:latin typeface="Arial"/>
                <a:cs typeface="Arial"/>
              </a:rPr>
              <a:t> application</a:t>
            </a:r>
            <a:r>
              <a:rPr lang="en-US" sz="2800" spc="-45" dirty="0">
                <a:solidFill>
                  <a:srgbClr val="FFFFFF"/>
                </a:solidFill>
                <a:latin typeface="Arial"/>
                <a:cs typeface="Arial"/>
              </a:rPr>
              <a:t> taking in Data, Time and Level with an output of required energy in BTU’s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56944" y="829055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97606-A1D8-4F0E-913C-ADE1D55FCF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930021"/>
            <a:ext cx="7086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pc="-65" dirty="0"/>
              <a:t>FUTURE SCOPE 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026666"/>
            <a:ext cx="8001000" cy="4690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7960">
              <a:lnSpc>
                <a:spcPct val="100000"/>
              </a:lnSpc>
              <a:spcBef>
                <a:spcPts val="95"/>
              </a:spcBef>
              <a:buChar char="-"/>
              <a:tabLst>
                <a:tab pos="243204" algn="l"/>
              </a:tabLst>
            </a:pPr>
            <a:r>
              <a:rPr lang="en-US" sz="28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3200" spc="-85" dirty="0">
                <a:solidFill>
                  <a:srgbClr val="FFFFFF"/>
                </a:solidFill>
                <a:latin typeface="Arial"/>
                <a:cs typeface="Arial"/>
              </a:rPr>
              <a:t>Work on the problem of </a:t>
            </a:r>
            <a:r>
              <a:rPr lang="en-US" sz="3200" b="1" spc="-85" dirty="0">
                <a:solidFill>
                  <a:srgbClr val="FFC000"/>
                </a:solidFill>
                <a:latin typeface="Arial"/>
                <a:cs typeface="Arial"/>
              </a:rPr>
              <a:t>double-counting</a:t>
            </a:r>
            <a:endParaRPr lang="en-US" sz="3200" b="1" dirty="0">
              <a:solidFill>
                <a:srgbClr val="FFC000"/>
              </a:solidFill>
              <a:latin typeface="Arial"/>
              <a:cs typeface="Arial"/>
            </a:endParaRPr>
          </a:p>
          <a:p>
            <a:pPr marL="12700" marR="140335">
              <a:lnSpc>
                <a:spcPct val="100000"/>
              </a:lnSpc>
              <a:spcBef>
                <a:spcPts val="600"/>
              </a:spcBef>
              <a:buChar char="-"/>
              <a:tabLst>
                <a:tab pos="243204" algn="l"/>
              </a:tabLst>
            </a:pPr>
            <a:r>
              <a:rPr lang="en-US" sz="3200" spc="-110" dirty="0">
                <a:solidFill>
                  <a:srgbClr val="FFFFFF"/>
                </a:solidFill>
                <a:latin typeface="Arial"/>
                <a:cs typeface="Arial"/>
              </a:rPr>
              <a:t> Feed the model with the </a:t>
            </a:r>
            <a:r>
              <a:rPr lang="en-US" sz="3200" b="1" spc="-110" dirty="0">
                <a:solidFill>
                  <a:srgbClr val="FFC000"/>
                </a:solidFill>
                <a:latin typeface="Arial"/>
                <a:cs typeface="Arial"/>
              </a:rPr>
              <a:t>daily predictions</a:t>
            </a:r>
            <a:r>
              <a:rPr lang="en-US" sz="3200" spc="-110" dirty="0">
                <a:solidFill>
                  <a:srgbClr val="FFFFFF"/>
                </a:solidFill>
                <a:latin typeface="Arial"/>
                <a:cs typeface="Arial"/>
              </a:rPr>
              <a:t> to add to the training data and improve predictions.</a:t>
            </a:r>
          </a:p>
          <a:p>
            <a:pPr marL="12700" marR="140335">
              <a:lnSpc>
                <a:spcPct val="100000"/>
              </a:lnSpc>
              <a:spcBef>
                <a:spcPts val="600"/>
              </a:spcBef>
              <a:buChar char="-"/>
              <a:tabLst>
                <a:tab pos="243204" algn="l"/>
              </a:tabLst>
            </a:pPr>
            <a:r>
              <a:rPr lang="en-US" sz="3200" spc="-110" dirty="0">
                <a:solidFill>
                  <a:srgbClr val="FFFFFF"/>
                </a:solidFill>
                <a:latin typeface="Arial"/>
                <a:cs typeface="Arial"/>
              </a:rPr>
              <a:t> Improve </a:t>
            </a:r>
            <a:r>
              <a:rPr lang="en-US" sz="3200" b="1" spc="-110" dirty="0">
                <a:solidFill>
                  <a:srgbClr val="FFC000"/>
                </a:solidFill>
                <a:latin typeface="Arial"/>
                <a:cs typeface="Arial"/>
              </a:rPr>
              <a:t>accuracy of temperature prediction</a:t>
            </a:r>
            <a:r>
              <a:rPr lang="en-US" sz="3200" spc="-110" dirty="0">
                <a:solidFill>
                  <a:srgbClr val="FFFFFF"/>
                </a:solidFill>
                <a:latin typeface="Arial"/>
                <a:cs typeface="Arial"/>
              </a:rPr>
              <a:t> by considering other environmental factors.</a:t>
            </a:r>
          </a:p>
          <a:p>
            <a:pPr marL="12700" marR="140335">
              <a:lnSpc>
                <a:spcPct val="100000"/>
              </a:lnSpc>
              <a:spcBef>
                <a:spcPts val="600"/>
              </a:spcBef>
              <a:buChar char="-"/>
              <a:tabLst>
                <a:tab pos="243204" algn="l"/>
              </a:tabLst>
            </a:pPr>
            <a:r>
              <a:rPr lang="en-US" sz="3200" spc="-110" dirty="0">
                <a:solidFill>
                  <a:srgbClr val="FFFFFF"/>
                </a:solidFill>
                <a:latin typeface="Arial"/>
                <a:cs typeface="Arial"/>
              </a:rPr>
              <a:t> Improve </a:t>
            </a:r>
            <a:r>
              <a:rPr lang="en-US" sz="3200" b="1" spc="-110" dirty="0">
                <a:solidFill>
                  <a:srgbClr val="FFC000"/>
                </a:solidFill>
                <a:latin typeface="Arial"/>
                <a:cs typeface="Arial"/>
              </a:rPr>
              <a:t>usability</a:t>
            </a:r>
            <a:r>
              <a:rPr lang="en-US" sz="3200" spc="-110" dirty="0">
                <a:solidFill>
                  <a:srgbClr val="FFFFFF"/>
                </a:solidFill>
                <a:latin typeface="Arial"/>
                <a:cs typeface="Arial"/>
              </a:rPr>
              <a:t> of application.</a:t>
            </a:r>
          </a:p>
          <a:p>
            <a:pPr marL="12700" marR="140335">
              <a:lnSpc>
                <a:spcPct val="100000"/>
              </a:lnSpc>
              <a:spcBef>
                <a:spcPts val="600"/>
              </a:spcBef>
              <a:tabLst>
                <a:tab pos="243204" algn="l"/>
              </a:tabLst>
            </a:pPr>
            <a:endParaRPr lang="en-US" sz="2800" spc="-3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97606-A1D8-4F0E-913C-ADE1D55FCF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DABFBB37-0DE8-4F07-BAB8-1858579A3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00" y="7866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43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316" y="930021"/>
            <a:ext cx="50157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65" dirty="0"/>
              <a:t>KEY LEARNINGS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871220" y="1889538"/>
            <a:ext cx="7586980" cy="4816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8796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243204" algn="l"/>
              </a:tabLst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Great opportunity to work with </a:t>
            </a:r>
            <a:r>
              <a:rPr lang="en-US" sz="2800" dirty="0" err="1">
                <a:solidFill>
                  <a:schemeClr val="bg1"/>
                </a:solidFill>
                <a:latin typeface="Arial"/>
                <a:cs typeface="Arial"/>
              </a:rPr>
              <a:t>spatio</a:t>
            </a: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-temporal data.</a:t>
            </a:r>
          </a:p>
          <a:p>
            <a:pPr marL="469900" marR="18796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243204" algn="l"/>
              </a:tabLst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Handling large amount of data and usage of cloud. </a:t>
            </a:r>
          </a:p>
          <a:p>
            <a:pPr marL="469900" marR="18796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243204" algn="l"/>
              </a:tabLst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Successfully implemented and understood the processes of DMAIC methodology.</a:t>
            </a:r>
          </a:p>
          <a:p>
            <a:pPr marL="469900" marR="18796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243204" algn="l"/>
              </a:tabLst>
            </a:pPr>
            <a:r>
              <a:rPr lang="en-US" sz="2800" dirty="0">
                <a:solidFill>
                  <a:schemeClr val="bg1"/>
                </a:solidFill>
                <a:latin typeface="Arial"/>
                <a:cs typeface="Arial"/>
              </a:rPr>
              <a:t>Learnt professional project implementation skills, project integration and the art of documentation.</a:t>
            </a:r>
          </a:p>
          <a:p>
            <a:pPr marL="469900" marR="18796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243204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469900" marR="187960" indent="-45720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243204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97606-A1D8-4F0E-913C-ADE1D55FCF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4594FC68-B2DD-454C-99F5-212F85711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0" y="8092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0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316" y="930021"/>
            <a:ext cx="50157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65" dirty="0"/>
              <a:t>REFERENCES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571906" y="1684210"/>
            <a:ext cx="8000188" cy="45672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1)</a:t>
            </a:r>
            <a:r>
              <a:rPr lang="en-US" sz="20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https://www.researchgate.net/publication/311610515_Distributed_machine_learning_based_smart-grid_energy_management_with_occupant_cognition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endParaRPr lang="en-US" sz="3200" b="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2)</a:t>
            </a:r>
            <a:r>
              <a:rPr lang="en-US" sz="2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https://www.researchgate.net/publication/328162012_A_Practical_Multi-Sensor_Cooling_Demand_Estimation_Approach_Based_on_Visual_Indoor_and_Outdoor_Information_Sensing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endParaRPr lang="en-US" sz="3200" b="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3) </a:t>
            </a:r>
            <a:r>
              <a:rPr lang="en-US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https://dl.acm.org/citation.cfm?id=2343582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endParaRPr lang="en-US" sz="3200" b="0" dirty="0">
              <a:solidFill>
                <a:schemeClr val="bg1"/>
              </a:solidFill>
              <a:effectLst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4)</a:t>
            </a:r>
            <a:r>
              <a:rPr lang="en-US" sz="2000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https://www.researchgate.net/publication/262409328_Sentinel_occupancy_based_HVAC_actuation_using_existing_WiFi_infrastructure_within_commercial_buildings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97606-A1D8-4F0E-913C-ADE1D55FCF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63FC63F6-916D-42B4-B73C-32BA1F7F1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200" y="7866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1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1820" y="930021"/>
            <a:ext cx="5479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PROJECT</a:t>
            </a:r>
            <a:r>
              <a:rPr spc="-15" dirty="0"/>
              <a:t> </a:t>
            </a:r>
            <a:r>
              <a:rPr spc="20" dirty="0"/>
              <a:t>DEFINITION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93825" y="2153538"/>
            <a:ext cx="6356349" cy="3317317"/>
          </a:xfrm>
          <a:prstGeom prst="rect">
            <a:avLst/>
          </a:prstGeom>
        </p:spPr>
        <p:txBody>
          <a:bodyPr vert="horz" wrap="square" lIns="0" tIns="298195" rIns="0" bIns="0" rtlCol="0">
            <a:spAutoFit/>
          </a:bodyPr>
          <a:lstStyle/>
          <a:p>
            <a:pPr marL="76835" marR="5080" algn="l">
              <a:lnSpc>
                <a:spcPct val="100000"/>
              </a:lnSpc>
              <a:spcBef>
                <a:spcPts val="95"/>
              </a:spcBef>
            </a:pPr>
            <a:r>
              <a:rPr sz="2800" spc="-110" dirty="0"/>
              <a:t>In </a:t>
            </a:r>
            <a:r>
              <a:rPr sz="2800" spc="-45" dirty="0"/>
              <a:t>this </a:t>
            </a:r>
            <a:r>
              <a:rPr sz="2800" spc="-25" dirty="0"/>
              <a:t>project </a:t>
            </a:r>
            <a:r>
              <a:rPr sz="2800" spc="-35" dirty="0"/>
              <a:t>we </a:t>
            </a:r>
            <a:r>
              <a:rPr sz="2800" spc="-60" dirty="0"/>
              <a:t>plan </a:t>
            </a:r>
            <a:r>
              <a:rPr sz="2800" spc="20" dirty="0"/>
              <a:t>to </a:t>
            </a:r>
            <a:r>
              <a:rPr sz="2800" spc="-80" dirty="0"/>
              <a:t>use </a:t>
            </a:r>
            <a:r>
              <a:rPr sz="2800" spc="-40" dirty="0"/>
              <a:t>the </a:t>
            </a:r>
            <a:r>
              <a:rPr sz="2800" spc="-10" dirty="0"/>
              <a:t>spatio-  </a:t>
            </a:r>
            <a:r>
              <a:rPr sz="2800" spc="-35" dirty="0"/>
              <a:t>temporal data </a:t>
            </a:r>
            <a:r>
              <a:rPr sz="2800" spc="-15" dirty="0"/>
              <a:t>that </a:t>
            </a:r>
            <a:r>
              <a:rPr sz="2800" spc="-85" dirty="0"/>
              <a:t>is </a:t>
            </a:r>
            <a:r>
              <a:rPr sz="2800" spc="-40" dirty="0"/>
              <a:t>the location </a:t>
            </a:r>
            <a:r>
              <a:rPr sz="2800" spc="-45" dirty="0"/>
              <a:t>and  </a:t>
            </a:r>
            <a:r>
              <a:rPr sz="2800" spc="-30" dirty="0"/>
              <a:t>timestamp </a:t>
            </a:r>
            <a:r>
              <a:rPr sz="2800" spc="-35" dirty="0"/>
              <a:t>of </a:t>
            </a:r>
            <a:r>
              <a:rPr sz="2800" spc="-40" dirty="0"/>
              <a:t>the </a:t>
            </a:r>
            <a:r>
              <a:rPr sz="2800" spc="-55" dirty="0"/>
              <a:t>visitors </a:t>
            </a:r>
            <a:r>
              <a:rPr sz="2800" spc="20" dirty="0"/>
              <a:t>to </a:t>
            </a:r>
            <a:r>
              <a:rPr sz="2800" spc="-15" dirty="0"/>
              <a:t>predict </a:t>
            </a:r>
            <a:r>
              <a:rPr sz="2800" spc="-40" dirty="0"/>
              <a:t>the  </a:t>
            </a:r>
            <a:r>
              <a:rPr sz="2800" spc="-75" dirty="0"/>
              <a:t>densely </a:t>
            </a:r>
            <a:r>
              <a:rPr sz="2800" spc="-25" dirty="0"/>
              <a:t>populated </a:t>
            </a:r>
            <a:r>
              <a:rPr sz="2800" spc="-90" dirty="0"/>
              <a:t>areas </a:t>
            </a:r>
            <a:r>
              <a:rPr sz="2800" spc="-35" dirty="0"/>
              <a:t>of </a:t>
            </a:r>
            <a:r>
              <a:rPr sz="2800" spc="-110" dirty="0"/>
              <a:t>a </a:t>
            </a:r>
            <a:r>
              <a:rPr sz="2800" spc="-45" dirty="0"/>
              <a:t>commercial  </a:t>
            </a:r>
            <a:r>
              <a:rPr sz="2800" spc="-35" dirty="0"/>
              <a:t>space </a:t>
            </a:r>
            <a:r>
              <a:rPr sz="2800" spc="-40" dirty="0"/>
              <a:t>and </a:t>
            </a:r>
            <a:r>
              <a:rPr sz="2800" b="1" spc="-30" dirty="0">
                <a:solidFill>
                  <a:srgbClr val="FFC000"/>
                </a:solidFill>
              </a:rPr>
              <a:t>recommend </a:t>
            </a:r>
            <a:r>
              <a:rPr sz="2800" b="1" spc="-40" dirty="0">
                <a:solidFill>
                  <a:srgbClr val="FFC000"/>
                </a:solidFill>
              </a:rPr>
              <a:t>the </a:t>
            </a:r>
            <a:r>
              <a:rPr lang="en-US" sz="2800" b="1" spc="-5" dirty="0">
                <a:solidFill>
                  <a:srgbClr val="FFC000"/>
                </a:solidFill>
              </a:rPr>
              <a:t>energy required for heating/cooling that area</a:t>
            </a:r>
            <a:endParaRPr sz="2800" b="1" dirty="0"/>
          </a:p>
        </p:txBody>
      </p:sp>
      <p:sp>
        <p:nvSpPr>
          <p:cNvPr id="4" name="object 4"/>
          <p:cNvSpPr/>
          <p:nvPr/>
        </p:nvSpPr>
        <p:spPr>
          <a:xfrm>
            <a:off x="922019" y="829055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511A0-7324-4A54-B232-05586C78CD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770" y="930021"/>
            <a:ext cx="5006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TEAM</a:t>
            </a:r>
            <a:r>
              <a:rPr spc="-50" dirty="0"/>
              <a:t> </a:t>
            </a:r>
            <a:r>
              <a:rPr spc="-5" dirty="0"/>
              <a:t>ASSIGNMENT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955085"/>
              </p:ext>
            </p:extLst>
          </p:nvPr>
        </p:nvGraphicFramePr>
        <p:xfrm>
          <a:off x="1120152" y="2047748"/>
          <a:ext cx="7131685" cy="4038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4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7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688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TEAM</a:t>
                      </a:r>
                      <a:r>
                        <a:rPr lang="en-US"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MEMBER</a:t>
                      </a:r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RESPONSIBILITY</a:t>
                      </a:r>
                      <a:endParaRPr lang="en-US" sz="24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6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MANJARI </a:t>
                      </a:r>
                      <a:r>
                        <a:rPr lang="en-US" sz="1800" b="1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SUBRAMANI </a:t>
                      </a:r>
                      <a:endParaRPr lang="en-US" sz="18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333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25" dirty="0">
                          <a:latin typeface="Arial"/>
                          <a:cs typeface="Arial"/>
                        </a:rPr>
                        <a:t>Data Simulation,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Model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development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for 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occupant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prediction</a:t>
                      </a:r>
                      <a:r>
                        <a:rPr lang="en-US" sz="1800" spc="-40" dirty="0">
                          <a:latin typeface="Arial"/>
                          <a:cs typeface="Arial"/>
                        </a:rPr>
                        <a:t> using </a:t>
                      </a:r>
                      <a:r>
                        <a:rPr lang="en-US" sz="1800" spc="-40" dirty="0" err="1">
                          <a:latin typeface="Arial"/>
                          <a:cs typeface="Arial"/>
                        </a:rPr>
                        <a:t>XGboost</a:t>
                      </a:r>
                      <a:r>
                        <a:rPr lang="en-US" sz="1800" spc="-40" dirty="0">
                          <a:latin typeface="Arial"/>
                          <a:cs typeface="Arial"/>
                        </a:rPr>
                        <a:t> and PPT creation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1800" b="1" spc="-25" dirty="0">
                          <a:latin typeface="Arial"/>
                          <a:cs typeface="Arial"/>
                        </a:rPr>
                        <a:t>SAYALI</a:t>
                      </a:r>
                      <a:r>
                        <a:rPr lang="en-US" sz="18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10" dirty="0">
                          <a:latin typeface="Arial"/>
                          <a:cs typeface="Arial"/>
                        </a:rPr>
                        <a:t>NAKASHE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Preparation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and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1440" marR="172085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Simulation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(Zone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creation) </a:t>
                      </a:r>
                      <a:r>
                        <a:rPr lang="en-US" sz="1800" spc="-25" dirty="0">
                          <a:latin typeface="Arial"/>
                          <a:cs typeface="Arial"/>
                        </a:rPr>
                        <a:t> and Linear Regression 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b="1" spc="-15" dirty="0">
                          <a:latin typeface="Arial"/>
                          <a:cs typeface="Arial"/>
                        </a:rPr>
                        <a:t>CHINMAY </a:t>
                      </a:r>
                      <a:r>
                        <a:rPr lang="en-US" sz="1800" b="1" spc="5" dirty="0">
                          <a:latin typeface="Arial"/>
                          <a:cs typeface="Arial"/>
                        </a:rPr>
                        <a:t>ITAGI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003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spc="-60" dirty="0">
                          <a:latin typeface="Arial"/>
                          <a:cs typeface="Arial"/>
                        </a:rPr>
                        <a:t>Energy </a:t>
                      </a:r>
                      <a:r>
                        <a:rPr lang="en-US" sz="1800" spc="-15" dirty="0">
                          <a:latin typeface="Arial"/>
                          <a:cs typeface="Arial"/>
                        </a:rPr>
                        <a:t>consumption </a:t>
                      </a:r>
                      <a:r>
                        <a:rPr lang="en-US" sz="1800" spc="-35" dirty="0">
                          <a:latin typeface="Arial"/>
                          <a:cs typeface="Arial"/>
                        </a:rPr>
                        <a:t>research, </a:t>
                      </a:r>
                      <a:r>
                        <a:rPr lang="en-US" sz="1800" spc="-25" dirty="0" err="1">
                          <a:latin typeface="Arial"/>
                          <a:cs typeface="Arial"/>
                        </a:rPr>
                        <a:t>Tkinter</a:t>
                      </a:r>
                      <a:r>
                        <a:rPr lang="en-US" sz="1800" spc="-25" dirty="0">
                          <a:latin typeface="Arial"/>
                          <a:cs typeface="Arial"/>
                        </a:rPr>
                        <a:t> Application and model development using Linear Regression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76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MILONI</a:t>
                      </a:r>
                      <a:r>
                        <a:rPr lang="en-US" sz="1800" b="1" spc="-20" dirty="0">
                          <a:latin typeface="Arial"/>
                          <a:cs typeface="Arial"/>
                        </a:rPr>
                        <a:t> SHAH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lang="en-US" sz="1800" spc="-4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lang="en-US" sz="1800" spc="-40" dirty="0">
                          <a:latin typeface="Arial"/>
                          <a:cs typeface="Arial"/>
                        </a:rPr>
                        <a:t>Simulation </a:t>
                      </a:r>
                      <a:r>
                        <a:rPr lang="en-US" sz="1800" spc="-25" dirty="0">
                          <a:latin typeface="Arial"/>
                          <a:cs typeface="Arial"/>
                        </a:rPr>
                        <a:t>and Model </a:t>
                      </a:r>
                      <a:r>
                        <a:rPr lang="en-US" sz="1800" spc="-30" dirty="0">
                          <a:latin typeface="Arial"/>
                          <a:cs typeface="Arial"/>
                        </a:rPr>
                        <a:t>development</a:t>
                      </a:r>
                      <a:r>
                        <a:rPr lang="en-US" sz="1800" spc="15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25" dirty="0">
                          <a:latin typeface="Arial"/>
                          <a:cs typeface="Arial"/>
                        </a:rPr>
                        <a:t>for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lang="en-US" sz="1800" spc="-5" dirty="0">
                          <a:latin typeface="Arial"/>
                          <a:cs typeface="Arial"/>
                        </a:rPr>
                        <a:t>occupant </a:t>
                      </a:r>
                      <a:r>
                        <a:rPr lang="en-US" sz="1800" spc="-45" dirty="0">
                          <a:latin typeface="Arial"/>
                          <a:cs typeface="Arial"/>
                        </a:rPr>
                        <a:t>prediction(</a:t>
                      </a:r>
                      <a:r>
                        <a:rPr lang="en-US" sz="1800" spc="-45" dirty="0" err="1">
                          <a:latin typeface="Arial"/>
                          <a:cs typeface="Arial"/>
                        </a:rPr>
                        <a:t>XGboost</a:t>
                      </a:r>
                      <a:r>
                        <a:rPr lang="en-US" sz="1800" spc="-45" dirty="0">
                          <a:latin typeface="Arial"/>
                          <a:cs typeface="Arial"/>
                        </a:rPr>
                        <a:t>) and PPT creation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126236" y="848867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5C784-D09B-4788-A218-8AEECA9216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98CE-08BA-4E9D-9961-5E3A5A34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91AD-7E49-4094-9F0A-48F5A68F6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795A-1907-4747-B482-41470853EB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D225C1-370D-40CE-A37B-D67131A9D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825" y="2153538"/>
            <a:ext cx="6356349" cy="37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10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9501" y="167640"/>
            <a:ext cx="501573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65" dirty="0"/>
              <a:t>SCREENSHOTS </a:t>
            </a:r>
            <a:endParaRPr spc="-65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97606-A1D8-4F0E-913C-ADE1D55FCF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7FDF3-817F-4BAF-A6E2-A5CE5D7A9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795377"/>
            <a:ext cx="9448800" cy="67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9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1610" y="2761310"/>
            <a:ext cx="366458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1185" marR="5080" indent="-579120">
              <a:lnSpc>
                <a:spcPct val="100000"/>
              </a:lnSpc>
              <a:spcBef>
                <a:spcPts val="105"/>
              </a:spcBef>
            </a:pPr>
            <a:r>
              <a:rPr sz="8000" spc="65" dirty="0">
                <a:solidFill>
                  <a:srgbClr val="FFC000"/>
                </a:solidFill>
                <a:latin typeface="Tahoma"/>
                <a:cs typeface="Tahoma"/>
              </a:rPr>
              <a:t>THANK  </a:t>
            </a:r>
            <a:r>
              <a:rPr sz="8000" spc="-160" dirty="0">
                <a:solidFill>
                  <a:srgbClr val="FFC000"/>
                </a:solidFill>
                <a:latin typeface="Tahoma"/>
                <a:cs typeface="Tahoma"/>
              </a:rPr>
              <a:t>YOU!</a:t>
            </a:r>
            <a:endParaRPr sz="8000" dirty="0">
              <a:solidFill>
                <a:srgbClr val="FFC000"/>
              </a:solidFill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F2E854-55A1-4612-AA8E-64079BC835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4077" y="930021"/>
            <a:ext cx="5412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PROJECT</a:t>
            </a:r>
            <a:r>
              <a:rPr spc="-65" dirty="0"/>
              <a:t> </a:t>
            </a:r>
            <a:r>
              <a:rPr spc="-3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8594" y="2439669"/>
            <a:ext cx="6383020" cy="308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b="1" spc="-45" dirty="0">
                <a:solidFill>
                  <a:srgbClr val="FFC000"/>
                </a:solidFill>
                <a:latin typeface="Arial"/>
                <a:cs typeface="Arial"/>
              </a:rPr>
              <a:t>solution </a:t>
            </a:r>
            <a:r>
              <a:rPr sz="2800" b="1" spc="20" dirty="0">
                <a:solidFill>
                  <a:srgbClr val="FFC000"/>
                </a:solidFill>
                <a:latin typeface="Arial"/>
                <a:cs typeface="Arial"/>
              </a:rPr>
              <a:t>to </a:t>
            </a:r>
            <a:r>
              <a:rPr sz="2800" b="1" spc="-65" dirty="0">
                <a:solidFill>
                  <a:srgbClr val="FFC000"/>
                </a:solidFill>
                <a:latin typeface="Arial"/>
                <a:cs typeface="Arial"/>
              </a:rPr>
              <a:t>regulate </a:t>
            </a:r>
            <a:r>
              <a:rPr sz="2800" b="1" spc="-70" dirty="0">
                <a:solidFill>
                  <a:srgbClr val="FFC000"/>
                </a:solidFill>
                <a:latin typeface="Arial"/>
                <a:cs typeface="Arial"/>
              </a:rPr>
              <a:t>usage </a:t>
            </a:r>
            <a:r>
              <a:rPr sz="2800" b="1" spc="-30" dirty="0">
                <a:solidFill>
                  <a:srgbClr val="FFC000"/>
                </a:solidFill>
                <a:latin typeface="Arial"/>
                <a:cs typeface="Arial"/>
              </a:rPr>
              <a:t>of </a:t>
            </a:r>
            <a:r>
              <a:rPr lang="en-US" sz="2800" b="1" spc="-30" dirty="0">
                <a:solidFill>
                  <a:srgbClr val="FFC000"/>
                </a:solidFill>
                <a:latin typeface="Arial"/>
                <a:cs typeface="Arial"/>
              </a:rPr>
              <a:t>electricity</a:t>
            </a:r>
            <a:r>
              <a:rPr lang="en-US"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800" spc="-80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spaces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real-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2800" spc="-9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foot-traffic 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visitor 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patterns.</a:t>
            </a:r>
            <a:endParaRPr sz="2800" dirty="0">
              <a:latin typeface="Arial"/>
              <a:cs typeface="Arial"/>
            </a:endParaRPr>
          </a:p>
          <a:p>
            <a:pPr marL="355600" marR="55499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beneficial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800" b="1" spc="-70" dirty="0">
                <a:solidFill>
                  <a:srgbClr val="FFC000"/>
                </a:solidFill>
                <a:latin typeface="Arial"/>
                <a:cs typeface="Arial"/>
              </a:rPr>
              <a:t>minimizing </a:t>
            </a:r>
            <a:r>
              <a:rPr lang="en-US" sz="2800" b="1" spc="-50" dirty="0">
                <a:solidFill>
                  <a:srgbClr val="FFC000"/>
                </a:solidFill>
                <a:latin typeface="Arial"/>
                <a:cs typeface="Arial"/>
              </a:rPr>
              <a:t>resource</a:t>
            </a:r>
            <a:r>
              <a:rPr sz="2800" b="1" spc="-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65" dirty="0">
                <a:solidFill>
                  <a:srgbClr val="FFC000"/>
                </a:solidFill>
                <a:latin typeface="Arial"/>
                <a:cs typeface="Arial"/>
              </a:rPr>
              <a:t>utilization </a:t>
            </a:r>
            <a:r>
              <a:rPr sz="2800" b="1" spc="-85" dirty="0">
                <a:solidFill>
                  <a:srgbClr val="FFC000"/>
                </a:solidFill>
                <a:latin typeface="Arial"/>
                <a:cs typeface="Arial"/>
              </a:rPr>
              <a:t>in </a:t>
            </a:r>
            <a:r>
              <a:rPr sz="2800" b="1" spc="-40" dirty="0">
                <a:solidFill>
                  <a:srgbClr val="FFC000"/>
                </a:solidFill>
                <a:latin typeface="Arial"/>
                <a:cs typeface="Arial"/>
              </a:rPr>
              <a:t>the  </a:t>
            </a:r>
            <a:r>
              <a:rPr sz="2800" b="1" spc="-45" dirty="0">
                <a:solidFill>
                  <a:srgbClr val="FFC000"/>
                </a:solidFill>
                <a:latin typeface="Arial"/>
                <a:cs typeface="Arial"/>
              </a:rPr>
              <a:t>long</a:t>
            </a:r>
            <a:r>
              <a:rPr sz="2800" b="1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FFC000"/>
                </a:solidFill>
                <a:latin typeface="Arial"/>
                <a:cs typeface="Arial"/>
              </a:rPr>
              <a:t>run</a:t>
            </a:r>
            <a:r>
              <a:rPr lang="en-US" sz="2800" b="1" spc="-55" dirty="0">
                <a:solidFill>
                  <a:srgbClr val="FFC000"/>
                </a:solidFill>
                <a:latin typeface="Arial"/>
                <a:cs typeface="Arial"/>
              </a:rPr>
              <a:t>.</a:t>
            </a:r>
            <a:endParaRPr sz="2800" b="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2019" y="829055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F0A7E-36E4-4AF4-8719-2DC98A35B8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1820" y="930021"/>
            <a:ext cx="5479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20" dirty="0"/>
              <a:t>BUSINESS USE CASE</a:t>
            </a:r>
            <a:endParaRPr spc="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0600" y="2209800"/>
            <a:ext cx="6934199" cy="2899254"/>
          </a:xfrm>
          <a:prstGeom prst="rect">
            <a:avLst/>
          </a:prstGeom>
        </p:spPr>
        <p:txBody>
          <a:bodyPr vert="horz" wrap="square" lIns="0" tIns="298195" rIns="0" bIns="0" rtlCol="0">
            <a:spAutoFit/>
          </a:bodyPr>
          <a:lstStyle/>
          <a:p>
            <a:pPr marL="534035" marR="5080" indent="-457200" algn="l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Can be used by Kiana Analytics and their clients to implement energy conservation in </a:t>
            </a:r>
            <a:r>
              <a:rPr lang="en-US" sz="2800" b="1" dirty="0">
                <a:solidFill>
                  <a:srgbClr val="FFC000"/>
                </a:solidFill>
              </a:rPr>
              <a:t>large spaces</a:t>
            </a:r>
            <a:r>
              <a:rPr lang="en-US" sz="2800" dirty="0"/>
              <a:t> like malls, corporate spaces, universities.</a:t>
            </a:r>
          </a:p>
          <a:p>
            <a:pPr marL="534035" marR="5080" indent="-457200" algn="l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Can be used for different </a:t>
            </a:r>
            <a:r>
              <a:rPr lang="en-US" sz="2800" b="1" dirty="0">
                <a:solidFill>
                  <a:srgbClr val="FFC000"/>
                </a:solidFill>
              </a:rPr>
              <a:t>energy sources</a:t>
            </a:r>
            <a:r>
              <a:rPr lang="en-US" sz="2800" dirty="0"/>
              <a:t> like lights.</a:t>
            </a:r>
            <a:endParaRPr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511A0-7324-4A54-B232-05586C78CD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7" name="Graphic 6" descr="Dollar">
            <a:extLst>
              <a:ext uri="{FF2B5EF4-FFF2-40B4-BE49-F238E27FC236}">
                <a16:creationId xmlns:a16="http://schemas.microsoft.com/office/drawing/2014/main" id="{F18A39E0-EA78-45A5-A912-1C2D1A0E0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7903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3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6266" y="930021"/>
            <a:ext cx="3926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PROJECT</a:t>
            </a:r>
            <a:r>
              <a:rPr spc="-80" dirty="0"/>
              <a:t> </a:t>
            </a:r>
            <a:r>
              <a:rPr spc="-40" dirty="0"/>
              <a:t>PLAN</a:t>
            </a:r>
          </a:p>
        </p:txBody>
      </p:sp>
      <p:sp>
        <p:nvSpPr>
          <p:cNvPr id="3" name="object 3"/>
          <p:cNvSpPr/>
          <p:nvPr/>
        </p:nvSpPr>
        <p:spPr>
          <a:xfrm>
            <a:off x="1784604" y="925067"/>
            <a:ext cx="914400" cy="766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7427" y="2784348"/>
            <a:ext cx="951001" cy="2071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0768" y="2808732"/>
            <a:ext cx="848868" cy="19796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0768" y="2808732"/>
            <a:ext cx="848994" cy="1979930"/>
          </a:xfrm>
          <a:custGeom>
            <a:avLst/>
            <a:gdLst/>
            <a:ahLst/>
            <a:cxnLst/>
            <a:rect l="l" t="t" r="r" b="b"/>
            <a:pathLst>
              <a:path w="848994" h="1979929">
                <a:moveTo>
                  <a:pt x="0" y="1555241"/>
                </a:moveTo>
                <a:lnTo>
                  <a:pt x="212216" y="1555241"/>
                </a:lnTo>
                <a:lnTo>
                  <a:pt x="212216" y="0"/>
                </a:lnTo>
                <a:lnTo>
                  <a:pt x="636651" y="0"/>
                </a:lnTo>
                <a:lnTo>
                  <a:pt x="636651" y="1555241"/>
                </a:lnTo>
                <a:lnTo>
                  <a:pt x="848868" y="1555241"/>
                </a:lnTo>
                <a:lnTo>
                  <a:pt x="424434" y="1979675"/>
                </a:lnTo>
                <a:lnTo>
                  <a:pt x="0" y="155524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61972" y="2293620"/>
            <a:ext cx="158750" cy="1308100"/>
          </a:xfrm>
          <a:custGeom>
            <a:avLst/>
            <a:gdLst/>
            <a:ahLst/>
            <a:cxnLst/>
            <a:rect l="l" t="t" r="r" b="b"/>
            <a:pathLst>
              <a:path w="158750" h="1308100">
                <a:moveTo>
                  <a:pt x="0" y="1307591"/>
                </a:moveTo>
                <a:lnTo>
                  <a:pt x="158495" y="1307591"/>
                </a:lnTo>
                <a:lnTo>
                  <a:pt x="158495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5366" y="2030729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1650364" y="0"/>
                </a:moveTo>
                <a:lnTo>
                  <a:pt x="105282" y="0"/>
                </a:lnTo>
                <a:lnTo>
                  <a:pt x="64293" y="8270"/>
                </a:lnTo>
                <a:lnTo>
                  <a:pt x="30829" y="30829"/>
                </a:lnTo>
                <a:lnTo>
                  <a:pt x="8270" y="64293"/>
                </a:lnTo>
                <a:lnTo>
                  <a:pt x="0" y="105283"/>
                </a:lnTo>
                <a:lnTo>
                  <a:pt x="0" y="947801"/>
                </a:lnTo>
                <a:lnTo>
                  <a:pt x="8270" y="988790"/>
                </a:lnTo>
                <a:lnTo>
                  <a:pt x="30829" y="1022254"/>
                </a:lnTo>
                <a:lnTo>
                  <a:pt x="64293" y="1044813"/>
                </a:lnTo>
                <a:lnTo>
                  <a:pt x="105282" y="1053084"/>
                </a:lnTo>
                <a:lnTo>
                  <a:pt x="1650364" y="1053084"/>
                </a:lnTo>
                <a:lnTo>
                  <a:pt x="1691354" y="1044813"/>
                </a:lnTo>
                <a:lnTo>
                  <a:pt x="1724818" y="1022254"/>
                </a:lnTo>
                <a:lnTo>
                  <a:pt x="1747377" y="988790"/>
                </a:lnTo>
                <a:lnTo>
                  <a:pt x="1755647" y="947801"/>
                </a:lnTo>
                <a:lnTo>
                  <a:pt x="1755647" y="105283"/>
                </a:lnTo>
                <a:lnTo>
                  <a:pt x="1747377" y="64293"/>
                </a:lnTo>
                <a:lnTo>
                  <a:pt x="1724818" y="30829"/>
                </a:lnTo>
                <a:lnTo>
                  <a:pt x="1691354" y="8270"/>
                </a:lnTo>
                <a:lnTo>
                  <a:pt x="1650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85366" y="2030729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0" y="105283"/>
                </a:moveTo>
                <a:lnTo>
                  <a:pt x="8270" y="64293"/>
                </a:lnTo>
                <a:lnTo>
                  <a:pt x="30829" y="30829"/>
                </a:lnTo>
                <a:lnTo>
                  <a:pt x="64293" y="8270"/>
                </a:lnTo>
                <a:lnTo>
                  <a:pt x="105282" y="0"/>
                </a:lnTo>
                <a:lnTo>
                  <a:pt x="1650364" y="0"/>
                </a:lnTo>
                <a:lnTo>
                  <a:pt x="1691354" y="8270"/>
                </a:lnTo>
                <a:lnTo>
                  <a:pt x="1724818" y="30829"/>
                </a:lnTo>
                <a:lnTo>
                  <a:pt x="1747377" y="64293"/>
                </a:lnTo>
                <a:lnTo>
                  <a:pt x="1755647" y="105283"/>
                </a:lnTo>
                <a:lnTo>
                  <a:pt x="1755647" y="947801"/>
                </a:lnTo>
                <a:lnTo>
                  <a:pt x="1747377" y="988790"/>
                </a:lnTo>
                <a:lnTo>
                  <a:pt x="1724818" y="1022254"/>
                </a:lnTo>
                <a:lnTo>
                  <a:pt x="1691354" y="1044813"/>
                </a:lnTo>
                <a:lnTo>
                  <a:pt x="1650364" y="1053084"/>
                </a:lnTo>
                <a:lnTo>
                  <a:pt x="105282" y="1053084"/>
                </a:lnTo>
                <a:lnTo>
                  <a:pt x="64293" y="1044813"/>
                </a:lnTo>
                <a:lnTo>
                  <a:pt x="30829" y="1022254"/>
                </a:lnTo>
                <a:lnTo>
                  <a:pt x="8270" y="988790"/>
                </a:lnTo>
                <a:lnTo>
                  <a:pt x="0" y="947801"/>
                </a:lnTo>
                <a:lnTo>
                  <a:pt x="0" y="10528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89201" y="2252598"/>
            <a:ext cx="13576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ACQUIRED</a:t>
            </a:r>
            <a:r>
              <a:rPr sz="13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1601" y="2430906"/>
            <a:ext cx="10528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3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KIANA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9513" y="2609214"/>
            <a:ext cx="9277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ANA</a:t>
            </a:r>
            <a:r>
              <a:rPr sz="1300" spc="-10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300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3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ICS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1972" y="3610355"/>
            <a:ext cx="158750" cy="1308100"/>
          </a:xfrm>
          <a:custGeom>
            <a:avLst/>
            <a:gdLst/>
            <a:ahLst/>
            <a:cxnLst/>
            <a:rect l="l" t="t" r="r" b="b"/>
            <a:pathLst>
              <a:path w="158750" h="1308100">
                <a:moveTo>
                  <a:pt x="0" y="1307591"/>
                </a:moveTo>
                <a:lnTo>
                  <a:pt x="158495" y="1307591"/>
                </a:lnTo>
                <a:lnTo>
                  <a:pt x="158495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85366" y="3347465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1650364" y="0"/>
                </a:moveTo>
                <a:lnTo>
                  <a:pt x="105282" y="0"/>
                </a:lnTo>
                <a:lnTo>
                  <a:pt x="64293" y="8270"/>
                </a:lnTo>
                <a:lnTo>
                  <a:pt x="30829" y="30829"/>
                </a:lnTo>
                <a:lnTo>
                  <a:pt x="8270" y="64293"/>
                </a:lnTo>
                <a:lnTo>
                  <a:pt x="0" y="105283"/>
                </a:lnTo>
                <a:lnTo>
                  <a:pt x="0" y="947801"/>
                </a:lnTo>
                <a:lnTo>
                  <a:pt x="8270" y="988790"/>
                </a:lnTo>
                <a:lnTo>
                  <a:pt x="30829" y="1022254"/>
                </a:lnTo>
                <a:lnTo>
                  <a:pt x="64293" y="1044813"/>
                </a:lnTo>
                <a:lnTo>
                  <a:pt x="105282" y="1053084"/>
                </a:lnTo>
                <a:lnTo>
                  <a:pt x="1650364" y="1053084"/>
                </a:lnTo>
                <a:lnTo>
                  <a:pt x="1691354" y="1044813"/>
                </a:lnTo>
                <a:lnTo>
                  <a:pt x="1724818" y="1022254"/>
                </a:lnTo>
                <a:lnTo>
                  <a:pt x="1747377" y="988790"/>
                </a:lnTo>
                <a:lnTo>
                  <a:pt x="1755647" y="947801"/>
                </a:lnTo>
                <a:lnTo>
                  <a:pt x="1755647" y="105283"/>
                </a:lnTo>
                <a:lnTo>
                  <a:pt x="1747377" y="64293"/>
                </a:lnTo>
                <a:lnTo>
                  <a:pt x="1724818" y="30829"/>
                </a:lnTo>
                <a:lnTo>
                  <a:pt x="1691354" y="8270"/>
                </a:lnTo>
                <a:lnTo>
                  <a:pt x="1650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85366" y="3347465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0" y="105283"/>
                </a:moveTo>
                <a:lnTo>
                  <a:pt x="8270" y="64293"/>
                </a:lnTo>
                <a:lnTo>
                  <a:pt x="30829" y="30829"/>
                </a:lnTo>
                <a:lnTo>
                  <a:pt x="64293" y="8270"/>
                </a:lnTo>
                <a:lnTo>
                  <a:pt x="105282" y="0"/>
                </a:lnTo>
                <a:lnTo>
                  <a:pt x="1650364" y="0"/>
                </a:lnTo>
                <a:lnTo>
                  <a:pt x="1691354" y="8270"/>
                </a:lnTo>
                <a:lnTo>
                  <a:pt x="1724818" y="30829"/>
                </a:lnTo>
                <a:lnTo>
                  <a:pt x="1747377" y="64293"/>
                </a:lnTo>
                <a:lnTo>
                  <a:pt x="1755647" y="105283"/>
                </a:lnTo>
                <a:lnTo>
                  <a:pt x="1755647" y="947801"/>
                </a:lnTo>
                <a:lnTo>
                  <a:pt x="1747377" y="988790"/>
                </a:lnTo>
                <a:lnTo>
                  <a:pt x="1724818" y="1022254"/>
                </a:lnTo>
                <a:lnTo>
                  <a:pt x="1691354" y="1044813"/>
                </a:lnTo>
                <a:lnTo>
                  <a:pt x="1650364" y="1053084"/>
                </a:lnTo>
                <a:lnTo>
                  <a:pt x="105282" y="1053084"/>
                </a:lnTo>
                <a:lnTo>
                  <a:pt x="64293" y="1044813"/>
                </a:lnTo>
                <a:lnTo>
                  <a:pt x="30829" y="1022254"/>
                </a:lnTo>
                <a:lnTo>
                  <a:pt x="8270" y="988790"/>
                </a:lnTo>
                <a:lnTo>
                  <a:pt x="0" y="947801"/>
                </a:lnTo>
                <a:lnTo>
                  <a:pt x="0" y="10528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926463" y="3480308"/>
            <a:ext cx="147193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3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SIMULATION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6880" y="3658615"/>
            <a:ext cx="3727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2558" y="3836923"/>
            <a:ext cx="14611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PREPROCESSING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12289" y="4015232"/>
            <a:ext cx="702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(ZONES)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45792" y="4843271"/>
            <a:ext cx="2326005" cy="158750"/>
          </a:xfrm>
          <a:custGeom>
            <a:avLst/>
            <a:gdLst/>
            <a:ahLst/>
            <a:cxnLst/>
            <a:rect l="l" t="t" r="r" b="b"/>
            <a:pathLst>
              <a:path w="2326004" h="158750">
                <a:moveTo>
                  <a:pt x="0" y="158495"/>
                </a:moveTo>
                <a:lnTo>
                  <a:pt x="2325624" y="158495"/>
                </a:lnTo>
                <a:lnTo>
                  <a:pt x="2325624" y="0"/>
                </a:lnTo>
                <a:lnTo>
                  <a:pt x="0" y="0"/>
                </a:lnTo>
                <a:lnTo>
                  <a:pt x="0" y="158495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85366" y="4664202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1650364" y="0"/>
                </a:moveTo>
                <a:lnTo>
                  <a:pt x="105282" y="0"/>
                </a:lnTo>
                <a:lnTo>
                  <a:pt x="64293" y="8270"/>
                </a:lnTo>
                <a:lnTo>
                  <a:pt x="30829" y="30829"/>
                </a:lnTo>
                <a:lnTo>
                  <a:pt x="8270" y="64293"/>
                </a:lnTo>
                <a:lnTo>
                  <a:pt x="0" y="105283"/>
                </a:lnTo>
                <a:lnTo>
                  <a:pt x="0" y="947775"/>
                </a:lnTo>
                <a:lnTo>
                  <a:pt x="8270" y="988768"/>
                </a:lnTo>
                <a:lnTo>
                  <a:pt x="30829" y="1022242"/>
                </a:lnTo>
                <a:lnTo>
                  <a:pt x="64293" y="1044809"/>
                </a:lnTo>
                <a:lnTo>
                  <a:pt x="105282" y="1053084"/>
                </a:lnTo>
                <a:lnTo>
                  <a:pt x="1650364" y="1053084"/>
                </a:lnTo>
                <a:lnTo>
                  <a:pt x="1691354" y="1044809"/>
                </a:lnTo>
                <a:lnTo>
                  <a:pt x="1724818" y="1022242"/>
                </a:lnTo>
                <a:lnTo>
                  <a:pt x="1747377" y="988768"/>
                </a:lnTo>
                <a:lnTo>
                  <a:pt x="1755647" y="947775"/>
                </a:lnTo>
                <a:lnTo>
                  <a:pt x="1755647" y="105283"/>
                </a:lnTo>
                <a:lnTo>
                  <a:pt x="1747377" y="64293"/>
                </a:lnTo>
                <a:lnTo>
                  <a:pt x="1724818" y="30829"/>
                </a:lnTo>
                <a:lnTo>
                  <a:pt x="1691354" y="8270"/>
                </a:lnTo>
                <a:lnTo>
                  <a:pt x="1650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MODEL BUILDING FOR OCCUPANT PREDICTION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85366" y="4664202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0" y="105283"/>
                </a:moveTo>
                <a:lnTo>
                  <a:pt x="8270" y="64293"/>
                </a:lnTo>
                <a:lnTo>
                  <a:pt x="30829" y="30829"/>
                </a:lnTo>
                <a:lnTo>
                  <a:pt x="64293" y="8270"/>
                </a:lnTo>
                <a:lnTo>
                  <a:pt x="105282" y="0"/>
                </a:lnTo>
                <a:lnTo>
                  <a:pt x="1650364" y="0"/>
                </a:lnTo>
                <a:lnTo>
                  <a:pt x="1691354" y="8270"/>
                </a:lnTo>
                <a:lnTo>
                  <a:pt x="1724818" y="30829"/>
                </a:lnTo>
                <a:lnTo>
                  <a:pt x="1747377" y="64293"/>
                </a:lnTo>
                <a:lnTo>
                  <a:pt x="1755647" y="105283"/>
                </a:lnTo>
                <a:lnTo>
                  <a:pt x="1755647" y="947775"/>
                </a:lnTo>
                <a:lnTo>
                  <a:pt x="1747377" y="988768"/>
                </a:lnTo>
                <a:lnTo>
                  <a:pt x="1724818" y="1022242"/>
                </a:lnTo>
                <a:lnTo>
                  <a:pt x="1691354" y="1044809"/>
                </a:lnTo>
                <a:lnTo>
                  <a:pt x="1650364" y="1053084"/>
                </a:lnTo>
                <a:lnTo>
                  <a:pt x="105282" y="1053084"/>
                </a:lnTo>
                <a:lnTo>
                  <a:pt x="64293" y="1044809"/>
                </a:lnTo>
                <a:lnTo>
                  <a:pt x="30829" y="1022242"/>
                </a:lnTo>
                <a:lnTo>
                  <a:pt x="8270" y="988768"/>
                </a:lnTo>
                <a:lnTo>
                  <a:pt x="0" y="947775"/>
                </a:lnTo>
                <a:lnTo>
                  <a:pt x="0" y="10528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7799" y="4708016"/>
            <a:ext cx="1427480" cy="10637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3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3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3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9323" y="5065014"/>
            <a:ext cx="1427480" cy="214802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67640" marR="5080" indent="-155575">
              <a:lnSpc>
                <a:spcPts val="1400"/>
              </a:lnSpc>
              <a:spcBef>
                <a:spcPts val="275"/>
              </a:spcBef>
            </a:pPr>
            <a:r>
              <a:rPr sz="13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96740" y="3610355"/>
            <a:ext cx="158750" cy="1308100"/>
          </a:xfrm>
          <a:custGeom>
            <a:avLst/>
            <a:gdLst/>
            <a:ahLst/>
            <a:cxnLst/>
            <a:rect l="l" t="t" r="r" b="b"/>
            <a:pathLst>
              <a:path w="158750" h="1308100">
                <a:moveTo>
                  <a:pt x="0" y="1307591"/>
                </a:moveTo>
                <a:lnTo>
                  <a:pt x="158496" y="1307591"/>
                </a:lnTo>
                <a:lnTo>
                  <a:pt x="158496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20134" y="4664202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1650364" y="0"/>
                </a:moveTo>
                <a:lnTo>
                  <a:pt x="105282" y="0"/>
                </a:lnTo>
                <a:lnTo>
                  <a:pt x="64293" y="8270"/>
                </a:lnTo>
                <a:lnTo>
                  <a:pt x="30829" y="30829"/>
                </a:lnTo>
                <a:lnTo>
                  <a:pt x="8270" y="64293"/>
                </a:lnTo>
                <a:lnTo>
                  <a:pt x="0" y="105283"/>
                </a:lnTo>
                <a:lnTo>
                  <a:pt x="0" y="947775"/>
                </a:lnTo>
                <a:lnTo>
                  <a:pt x="8270" y="988768"/>
                </a:lnTo>
                <a:lnTo>
                  <a:pt x="30829" y="1022242"/>
                </a:lnTo>
                <a:lnTo>
                  <a:pt x="64293" y="1044809"/>
                </a:lnTo>
                <a:lnTo>
                  <a:pt x="105282" y="1053084"/>
                </a:lnTo>
                <a:lnTo>
                  <a:pt x="1650364" y="1053084"/>
                </a:lnTo>
                <a:lnTo>
                  <a:pt x="1691354" y="1044809"/>
                </a:lnTo>
                <a:lnTo>
                  <a:pt x="1724818" y="1022242"/>
                </a:lnTo>
                <a:lnTo>
                  <a:pt x="1747377" y="988768"/>
                </a:lnTo>
                <a:lnTo>
                  <a:pt x="1755648" y="947775"/>
                </a:lnTo>
                <a:lnTo>
                  <a:pt x="1755648" y="105283"/>
                </a:lnTo>
                <a:lnTo>
                  <a:pt x="1747377" y="64293"/>
                </a:lnTo>
                <a:lnTo>
                  <a:pt x="1724818" y="30829"/>
                </a:lnTo>
                <a:lnTo>
                  <a:pt x="1691354" y="8270"/>
                </a:lnTo>
                <a:lnTo>
                  <a:pt x="1650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20134" y="4664202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0" y="105283"/>
                </a:moveTo>
                <a:lnTo>
                  <a:pt x="8270" y="64293"/>
                </a:lnTo>
                <a:lnTo>
                  <a:pt x="30829" y="30829"/>
                </a:lnTo>
                <a:lnTo>
                  <a:pt x="64293" y="8270"/>
                </a:lnTo>
                <a:lnTo>
                  <a:pt x="105282" y="0"/>
                </a:lnTo>
                <a:lnTo>
                  <a:pt x="1650364" y="0"/>
                </a:lnTo>
                <a:lnTo>
                  <a:pt x="1691354" y="8270"/>
                </a:lnTo>
                <a:lnTo>
                  <a:pt x="1724818" y="30829"/>
                </a:lnTo>
                <a:lnTo>
                  <a:pt x="1747377" y="64293"/>
                </a:lnTo>
                <a:lnTo>
                  <a:pt x="1755648" y="105283"/>
                </a:lnTo>
                <a:lnTo>
                  <a:pt x="1755648" y="947775"/>
                </a:lnTo>
                <a:lnTo>
                  <a:pt x="1747377" y="988768"/>
                </a:lnTo>
                <a:lnTo>
                  <a:pt x="1724818" y="1022242"/>
                </a:lnTo>
                <a:lnTo>
                  <a:pt x="1691354" y="1044809"/>
                </a:lnTo>
                <a:lnTo>
                  <a:pt x="1650364" y="1053084"/>
                </a:lnTo>
                <a:lnTo>
                  <a:pt x="105282" y="1053084"/>
                </a:lnTo>
                <a:lnTo>
                  <a:pt x="64293" y="1044809"/>
                </a:lnTo>
                <a:lnTo>
                  <a:pt x="30829" y="1022242"/>
                </a:lnTo>
                <a:lnTo>
                  <a:pt x="8270" y="988768"/>
                </a:lnTo>
                <a:lnTo>
                  <a:pt x="0" y="947775"/>
                </a:lnTo>
                <a:lnTo>
                  <a:pt x="0" y="105283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91076" y="4886705"/>
            <a:ext cx="14154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r>
              <a:rPr sz="1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16984" y="5065014"/>
            <a:ext cx="1362075" cy="4013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29565" marR="5080" indent="-317500">
              <a:lnSpc>
                <a:spcPts val="1400"/>
              </a:lnSpc>
              <a:spcBef>
                <a:spcPts val="275"/>
              </a:spcBef>
            </a:pP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MEAN</a:t>
            </a:r>
            <a:r>
              <a:rPr sz="13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SQUARED 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ERRORS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96740" y="2293620"/>
            <a:ext cx="158750" cy="1308100"/>
          </a:xfrm>
          <a:custGeom>
            <a:avLst/>
            <a:gdLst/>
            <a:ahLst/>
            <a:cxnLst/>
            <a:rect l="l" t="t" r="r" b="b"/>
            <a:pathLst>
              <a:path w="158750" h="1308100">
                <a:moveTo>
                  <a:pt x="0" y="1307591"/>
                </a:moveTo>
                <a:lnTo>
                  <a:pt x="158496" y="1307591"/>
                </a:lnTo>
                <a:lnTo>
                  <a:pt x="158496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20134" y="3347465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1650364" y="0"/>
                </a:moveTo>
                <a:lnTo>
                  <a:pt x="105282" y="0"/>
                </a:lnTo>
                <a:lnTo>
                  <a:pt x="64293" y="8270"/>
                </a:lnTo>
                <a:lnTo>
                  <a:pt x="30829" y="30829"/>
                </a:lnTo>
                <a:lnTo>
                  <a:pt x="8270" y="64293"/>
                </a:lnTo>
                <a:lnTo>
                  <a:pt x="0" y="105283"/>
                </a:lnTo>
                <a:lnTo>
                  <a:pt x="0" y="947801"/>
                </a:lnTo>
                <a:lnTo>
                  <a:pt x="8270" y="988790"/>
                </a:lnTo>
                <a:lnTo>
                  <a:pt x="30829" y="1022254"/>
                </a:lnTo>
                <a:lnTo>
                  <a:pt x="64293" y="1044813"/>
                </a:lnTo>
                <a:lnTo>
                  <a:pt x="105282" y="1053084"/>
                </a:lnTo>
                <a:lnTo>
                  <a:pt x="1650364" y="1053084"/>
                </a:lnTo>
                <a:lnTo>
                  <a:pt x="1691354" y="1044813"/>
                </a:lnTo>
                <a:lnTo>
                  <a:pt x="1724818" y="1022254"/>
                </a:lnTo>
                <a:lnTo>
                  <a:pt x="1747377" y="988790"/>
                </a:lnTo>
                <a:lnTo>
                  <a:pt x="1755648" y="947801"/>
                </a:lnTo>
                <a:lnTo>
                  <a:pt x="1755648" y="105283"/>
                </a:lnTo>
                <a:lnTo>
                  <a:pt x="1747377" y="64293"/>
                </a:lnTo>
                <a:lnTo>
                  <a:pt x="1724818" y="30829"/>
                </a:lnTo>
                <a:lnTo>
                  <a:pt x="1691354" y="8270"/>
                </a:lnTo>
                <a:lnTo>
                  <a:pt x="1650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20134" y="3347465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0" y="105283"/>
                </a:moveTo>
                <a:lnTo>
                  <a:pt x="8270" y="64293"/>
                </a:lnTo>
                <a:lnTo>
                  <a:pt x="30829" y="30829"/>
                </a:lnTo>
                <a:lnTo>
                  <a:pt x="64293" y="8270"/>
                </a:lnTo>
                <a:lnTo>
                  <a:pt x="105282" y="0"/>
                </a:lnTo>
                <a:lnTo>
                  <a:pt x="1650364" y="0"/>
                </a:lnTo>
                <a:lnTo>
                  <a:pt x="1691354" y="8270"/>
                </a:lnTo>
                <a:lnTo>
                  <a:pt x="1724818" y="30829"/>
                </a:lnTo>
                <a:lnTo>
                  <a:pt x="1747377" y="64293"/>
                </a:lnTo>
                <a:lnTo>
                  <a:pt x="1755648" y="105283"/>
                </a:lnTo>
                <a:lnTo>
                  <a:pt x="1755648" y="947801"/>
                </a:lnTo>
                <a:lnTo>
                  <a:pt x="1747377" y="988790"/>
                </a:lnTo>
                <a:lnTo>
                  <a:pt x="1724818" y="1022254"/>
                </a:lnTo>
                <a:lnTo>
                  <a:pt x="1691354" y="1044813"/>
                </a:lnTo>
                <a:lnTo>
                  <a:pt x="1650364" y="1053084"/>
                </a:lnTo>
                <a:lnTo>
                  <a:pt x="105282" y="1053084"/>
                </a:lnTo>
                <a:lnTo>
                  <a:pt x="64293" y="1044813"/>
                </a:lnTo>
                <a:lnTo>
                  <a:pt x="30829" y="1022254"/>
                </a:lnTo>
                <a:lnTo>
                  <a:pt x="8270" y="988790"/>
                </a:lnTo>
                <a:lnTo>
                  <a:pt x="0" y="947801"/>
                </a:lnTo>
                <a:lnTo>
                  <a:pt x="0" y="105283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03952" y="3569589"/>
            <a:ext cx="1947037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4970" algn="l"/>
              </a:tabLst>
            </a:pPr>
            <a:r>
              <a:rPr lang="en-US" sz="1300" spc="-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SELECTION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10532" y="3747897"/>
            <a:ext cx="9785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3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XGBOOST</a:t>
            </a:r>
            <a:endParaRPr sz="13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59985" y="3926204"/>
            <a:ext cx="10769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REGRESS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480559" y="2209800"/>
            <a:ext cx="2326005" cy="158750"/>
          </a:xfrm>
          <a:custGeom>
            <a:avLst/>
            <a:gdLst/>
            <a:ahLst/>
            <a:cxnLst/>
            <a:rect l="l" t="t" r="r" b="b"/>
            <a:pathLst>
              <a:path w="2326004" h="158750">
                <a:moveTo>
                  <a:pt x="0" y="158496"/>
                </a:moveTo>
                <a:lnTo>
                  <a:pt x="2325624" y="158496"/>
                </a:lnTo>
                <a:lnTo>
                  <a:pt x="2325624" y="0"/>
                </a:lnTo>
                <a:lnTo>
                  <a:pt x="0" y="0"/>
                </a:lnTo>
                <a:lnTo>
                  <a:pt x="0" y="15849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20134" y="2030729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1650364" y="0"/>
                </a:moveTo>
                <a:lnTo>
                  <a:pt x="105282" y="0"/>
                </a:lnTo>
                <a:lnTo>
                  <a:pt x="64293" y="8270"/>
                </a:lnTo>
                <a:lnTo>
                  <a:pt x="30829" y="30829"/>
                </a:lnTo>
                <a:lnTo>
                  <a:pt x="8270" y="64293"/>
                </a:lnTo>
                <a:lnTo>
                  <a:pt x="0" y="105283"/>
                </a:lnTo>
                <a:lnTo>
                  <a:pt x="0" y="947801"/>
                </a:lnTo>
                <a:lnTo>
                  <a:pt x="8270" y="988790"/>
                </a:lnTo>
                <a:lnTo>
                  <a:pt x="30829" y="1022254"/>
                </a:lnTo>
                <a:lnTo>
                  <a:pt x="64293" y="1044813"/>
                </a:lnTo>
                <a:lnTo>
                  <a:pt x="105282" y="1053084"/>
                </a:lnTo>
                <a:lnTo>
                  <a:pt x="1650364" y="1053084"/>
                </a:lnTo>
                <a:lnTo>
                  <a:pt x="1691354" y="1044813"/>
                </a:lnTo>
                <a:lnTo>
                  <a:pt x="1724818" y="1022254"/>
                </a:lnTo>
                <a:lnTo>
                  <a:pt x="1747377" y="988790"/>
                </a:lnTo>
                <a:lnTo>
                  <a:pt x="1755648" y="947801"/>
                </a:lnTo>
                <a:lnTo>
                  <a:pt x="1755648" y="105283"/>
                </a:lnTo>
                <a:lnTo>
                  <a:pt x="1747377" y="64293"/>
                </a:lnTo>
                <a:lnTo>
                  <a:pt x="1724818" y="30829"/>
                </a:lnTo>
                <a:lnTo>
                  <a:pt x="1691354" y="8270"/>
                </a:lnTo>
                <a:lnTo>
                  <a:pt x="1650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20134" y="2030729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0" y="105283"/>
                </a:moveTo>
                <a:lnTo>
                  <a:pt x="8270" y="64293"/>
                </a:lnTo>
                <a:lnTo>
                  <a:pt x="30829" y="30829"/>
                </a:lnTo>
                <a:lnTo>
                  <a:pt x="64293" y="8270"/>
                </a:lnTo>
                <a:lnTo>
                  <a:pt x="105282" y="0"/>
                </a:lnTo>
                <a:lnTo>
                  <a:pt x="1650364" y="0"/>
                </a:lnTo>
                <a:lnTo>
                  <a:pt x="1691354" y="8270"/>
                </a:lnTo>
                <a:lnTo>
                  <a:pt x="1724818" y="30829"/>
                </a:lnTo>
                <a:lnTo>
                  <a:pt x="1747377" y="64293"/>
                </a:lnTo>
                <a:lnTo>
                  <a:pt x="1755648" y="105283"/>
                </a:lnTo>
                <a:lnTo>
                  <a:pt x="1755648" y="947801"/>
                </a:lnTo>
                <a:lnTo>
                  <a:pt x="1747377" y="988790"/>
                </a:lnTo>
                <a:lnTo>
                  <a:pt x="1724818" y="1022254"/>
                </a:lnTo>
                <a:lnTo>
                  <a:pt x="1691354" y="1044813"/>
                </a:lnTo>
                <a:lnTo>
                  <a:pt x="1650364" y="1053084"/>
                </a:lnTo>
                <a:lnTo>
                  <a:pt x="105282" y="1053084"/>
                </a:lnTo>
                <a:lnTo>
                  <a:pt x="64293" y="1044813"/>
                </a:lnTo>
                <a:lnTo>
                  <a:pt x="30829" y="1022254"/>
                </a:lnTo>
                <a:lnTo>
                  <a:pt x="8270" y="988790"/>
                </a:lnTo>
                <a:lnTo>
                  <a:pt x="0" y="947801"/>
                </a:lnTo>
                <a:lnTo>
                  <a:pt x="0" y="105283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392929" y="2163317"/>
            <a:ext cx="24136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FORMULATING</a:t>
            </a:r>
            <a:endParaRPr sz="13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68546" y="2341625"/>
            <a:ext cx="12585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TEMPERATURE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55414" y="2519933"/>
            <a:ext cx="10845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REGULATION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99864" y="2698495"/>
            <a:ext cx="9963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ECHNIQUE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731507" y="2293620"/>
            <a:ext cx="158750" cy="1323340"/>
          </a:xfrm>
          <a:custGeom>
            <a:avLst/>
            <a:gdLst/>
            <a:ahLst/>
            <a:cxnLst/>
            <a:rect l="l" t="t" r="r" b="b"/>
            <a:pathLst>
              <a:path w="158750" h="1323339">
                <a:moveTo>
                  <a:pt x="0" y="1322831"/>
                </a:moveTo>
                <a:lnTo>
                  <a:pt x="158496" y="1322831"/>
                </a:lnTo>
                <a:lnTo>
                  <a:pt x="158496" y="0"/>
                </a:lnTo>
                <a:lnTo>
                  <a:pt x="0" y="0"/>
                </a:lnTo>
                <a:lnTo>
                  <a:pt x="0" y="1322831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56426" y="2030729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1650365" y="0"/>
                </a:moveTo>
                <a:lnTo>
                  <a:pt x="105282" y="0"/>
                </a:lnTo>
                <a:lnTo>
                  <a:pt x="64293" y="8270"/>
                </a:lnTo>
                <a:lnTo>
                  <a:pt x="30829" y="30829"/>
                </a:lnTo>
                <a:lnTo>
                  <a:pt x="8270" y="64293"/>
                </a:lnTo>
                <a:lnTo>
                  <a:pt x="0" y="105283"/>
                </a:lnTo>
                <a:lnTo>
                  <a:pt x="0" y="947801"/>
                </a:lnTo>
                <a:lnTo>
                  <a:pt x="8270" y="988790"/>
                </a:lnTo>
                <a:lnTo>
                  <a:pt x="30829" y="1022254"/>
                </a:lnTo>
                <a:lnTo>
                  <a:pt x="64293" y="1044813"/>
                </a:lnTo>
                <a:lnTo>
                  <a:pt x="105282" y="1053084"/>
                </a:lnTo>
                <a:lnTo>
                  <a:pt x="1650365" y="1053084"/>
                </a:lnTo>
                <a:lnTo>
                  <a:pt x="1691354" y="1044813"/>
                </a:lnTo>
                <a:lnTo>
                  <a:pt x="1724818" y="1022254"/>
                </a:lnTo>
                <a:lnTo>
                  <a:pt x="1747377" y="988790"/>
                </a:lnTo>
                <a:lnTo>
                  <a:pt x="1755648" y="947801"/>
                </a:lnTo>
                <a:lnTo>
                  <a:pt x="1755648" y="105283"/>
                </a:lnTo>
                <a:lnTo>
                  <a:pt x="1747377" y="64293"/>
                </a:lnTo>
                <a:lnTo>
                  <a:pt x="1724818" y="30829"/>
                </a:lnTo>
                <a:lnTo>
                  <a:pt x="1691354" y="8270"/>
                </a:lnTo>
                <a:lnTo>
                  <a:pt x="1650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56426" y="2030729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0" y="105283"/>
                </a:moveTo>
                <a:lnTo>
                  <a:pt x="8270" y="64293"/>
                </a:lnTo>
                <a:lnTo>
                  <a:pt x="30829" y="30829"/>
                </a:lnTo>
                <a:lnTo>
                  <a:pt x="64293" y="8270"/>
                </a:lnTo>
                <a:lnTo>
                  <a:pt x="105282" y="0"/>
                </a:lnTo>
                <a:lnTo>
                  <a:pt x="1650365" y="0"/>
                </a:lnTo>
                <a:lnTo>
                  <a:pt x="1691354" y="8270"/>
                </a:lnTo>
                <a:lnTo>
                  <a:pt x="1724818" y="30829"/>
                </a:lnTo>
                <a:lnTo>
                  <a:pt x="1747377" y="64293"/>
                </a:lnTo>
                <a:lnTo>
                  <a:pt x="1755648" y="105283"/>
                </a:lnTo>
                <a:lnTo>
                  <a:pt x="1755648" y="947801"/>
                </a:lnTo>
                <a:lnTo>
                  <a:pt x="1747377" y="988790"/>
                </a:lnTo>
                <a:lnTo>
                  <a:pt x="1724818" y="1022254"/>
                </a:lnTo>
                <a:lnTo>
                  <a:pt x="1691354" y="1044813"/>
                </a:lnTo>
                <a:lnTo>
                  <a:pt x="1650365" y="1053084"/>
                </a:lnTo>
                <a:lnTo>
                  <a:pt x="105282" y="1053084"/>
                </a:lnTo>
                <a:lnTo>
                  <a:pt x="64293" y="1044813"/>
                </a:lnTo>
                <a:lnTo>
                  <a:pt x="30829" y="1022254"/>
                </a:lnTo>
                <a:lnTo>
                  <a:pt x="8270" y="988790"/>
                </a:lnTo>
                <a:lnTo>
                  <a:pt x="0" y="947801"/>
                </a:lnTo>
                <a:lnTo>
                  <a:pt x="0" y="105283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527038" y="2341625"/>
            <a:ext cx="16122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RECOMMENDATION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68185" y="2519933"/>
            <a:ext cx="15309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3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TEMPERATURE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731507" y="3627120"/>
            <a:ext cx="158750" cy="1323340"/>
          </a:xfrm>
          <a:custGeom>
            <a:avLst/>
            <a:gdLst/>
            <a:ahLst/>
            <a:cxnLst/>
            <a:rect l="l" t="t" r="r" b="b"/>
            <a:pathLst>
              <a:path w="158750" h="1323339">
                <a:moveTo>
                  <a:pt x="0" y="1322831"/>
                </a:moveTo>
                <a:lnTo>
                  <a:pt x="158496" y="1322831"/>
                </a:lnTo>
                <a:lnTo>
                  <a:pt x="158496" y="0"/>
                </a:lnTo>
                <a:lnTo>
                  <a:pt x="0" y="0"/>
                </a:lnTo>
                <a:lnTo>
                  <a:pt x="0" y="1322831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56426" y="3347465"/>
            <a:ext cx="1755775" cy="1085215"/>
          </a:xfrm>
          <a:custGeom>
            <a:avLst/>
            <a:gdLst/>
            <a:ahLst/>
            <a:cxnLst/>
            <a:rect l="l" t="t" r="r" b="b"/>
            <a:pathLst>
              <a:path w="1755775" h="1085214">
                <a:moveTo>
                  <a:pt x="1647190" y="0"/>
                </a:moveTo>
                <a:lnTo>
                  <a:pt x="108457" y="0"/>
                </a:lnTo>
                <a:lnTo>
                  <a:pt x="66276" y="8534"/>
                </a:lnTo>
                <a:lnTo>
                  <a:pt x="31797" y="31797"/>
                </a:lnTo>
                <a:lnTo>
                  <a:pt x="8534" y="66276"/>
                </a:lnTo>
                <a:lnTo>
                  <a:pt x="0" y="108458"/>
                </a:lnTo>
                <a:lnTo>
                  <a:pt x="0" y="976630"/>
                </a:lnTo>
                <a:lnTo>
                  <a:pt x="8534" y="1018811"/>
                </a:lnTo>
                <a:lnTo>
                  <a:pt x="31797" y="1053290"/>
                </a:lnTo>
                <a:lnTo>
                  <a:pt x="66276" y="1076553"/>
                </a:lnTo>
                <a:lnTo>
                  <a:pt x="108457" y="1085088"/>
                </a:lnTo>
                <a:lnTo>
                  <a:pt x="1647190" y="1085088"/>
                </a:lnTo>
                <a:lnTo>
                  <a:pt x="1689371" y="1076553"/>
                </a:lnTo>
                <a:lnTo>
                  <a:pt x="1723850" y="1053290"/>
                </a:lnTo>
                <a:lnTo>
                  <a:pt x="1747113" y="1018811"/>
                </a:lnTo>
                <a:lnTo>
                  <a:pt x="1755648" y="976630"/>
                </a:lnTo>
                <a:lnTo>
                  <a:pt x="1755648" y="108458"/>
                </a:lnTo>
                <a:lnTo>
                  <a:pt x="1747113" y="66276"/>
                </a:lnTo>
                <a:lnTo>
                  <a:pt x="1723850" y="31797"/>
                </a:lnTo>
                <a:lnTo>
                  <a:pt x="1689371" y="8534"/>
                </a:lnTo>
                <a:lnTo>
                  <a:pt x="16471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56426" y="3347465"/>
            <a:ext cx="1755775" cy="1085215"/>
          </a:xfrm>
          <a:custGeom>
            <a:avLst/>
            <a:gdLst/>
            <a:ahLst/>
            <a:cxnLst/>
            <a:rect l="l" t="t" r="r" b="b"/>
            <a:pathLst>
              <a:path w="1755775" h="1085214">
                <a:moveTo>
                  <a:pt x="0" y="108458"/>
                </a:moveTo>
                <a:lnTo>
                  <a:pt x="8534" y="66276"/>
                </a:lnTo>
                <a:lnTo>
                  <a:pt x="31797" y="31797"/>
                </a:lnTo>
                <a:lnTo>
                  <a:pt x="66276" y="8534"/>
                </a:lnTo>
                <a:lnTo>
                  <a:pt x="108457" y="0"/>
                </a:lnTo>
                <a:lnTo>
                  <a:pt x="1647190" y="0"/>
                </a:lnTo>
                <a:lnTo>
                  <a:pt x="1689371" y="8534"/>
                </a:lnTo>
                <a:lnTo>
                  <a:pt x="1723850" y="31797"/>
                </a:lnTo>
                <a:lnTo>
                  <a:pt x="1747113" y="66276"/>
                </a:lnTo>
                <a:lnTo>
                  <a:pt x="1755648" y="108458"/>
                </a:lnTo>
                <a:lnTo>
                  <a:pt x="1755648" y="976630"/>
                </a:lnTo>
                <a:lnTo>
                  <a:pt x="1747113" y="1018811"/>
                </a:lnTo>
                <a:lnTo>
                  <a:pt x="1723850" y="1053290"/>
                </a:lnTo>
                <a:lnTo>
                  <a:pt x="1689371" y="1076553"/>
                </a:lnTo>
                <a:lnTo>
                  <a:pt x="1647190" y="1085088"/>
                </a:lnTo>
                <a:lnTo>
                  <a:pt x="108457" y="1085088"/>
                </a:lnTo>
                <a:lnTo>
                  <a:pt x="66276" y="1076553"/>
                </a:lnTo>
                <a:lnTo>
                  <a:pt x="31797" y="1053290"/>
                </a:lnTo>
                <a:lnTo>
                  <a:pt x="8534" y="1018811"/>
                </a:lnTo>
                <a:lnTo>
                  <a:pt x="0" y="976630"/>
                </a:lnTo>
                <a:lnTo>
                  <a:pt x="0" y="10845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980681" y="3674745"/>
            <a:ext cx="7086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REPO</a:t>
            </a:r>
            <a:r>
              <a:rPr sz="1300" spc="-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27697" y="3853053"/>
            <a:ext cx="121094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FFFFF"/>
                </a:solidFill>
                <a:latin typeface="Arial"/>
                <a:cs typeface="Arial"/>
              </a:rPr>
              <a:t>FORMULATION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456426" y="4696205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1650365" y="0"/>
                </a:moveTo>
                <a:lnTo>
                  <a:pt x="105282" y="0"/>
                </a:lnTo>
                <a:lnTo>
                  <a:pt x="64293" y="8270"/>
                </a:lnTo>
                <a:lnTo>
                  <a:pt x="30829" y="30829"/>
                </a:lnTo>
                <a:lnTo>
                  <a:pt x="8270" y="64293"/>
                </a:lnTo>
                <a:lnTo>
                  <a:pt x="0" y="105283"/>
                </a:lnTo>
                <a:lnTo>
                  <a:pt x="0" y="947775"/>
                </a:lnTo>
                <a:lnTo>
                  <a:pt x="8270" y="988768"/>
                </a:lnTo>
                <a:lnTo>
                  <a:pt x="30829" y="1022242"/>
                </a:lnTo>
                <a:lnTo>
                  <a:pt x="64293" y="1044809"/>
                </a:lnTo>
                <a:lnTo>
                  <a:pt x="105282" y="1053084"/>
                </a:lnTo>
                <a:lnTo>
                  <a:pt x="1650365" y="1053084"/>
                </a:lnTo>
                <a:lnTo>
                  <a:pt x="1691354" y="1044809"/>
                </a:lnTo>
                <a:lnTo>
                  <a:pt x="1724818" y="1022242"/>
                </a:lnTo>
                <a:lnTo>
                  <a:pt x="1747377" y="988768"/>
                </a:lnTo>
                <a:lnTo>
                  <a:pt x="1755648" y="947775"/>
                </a:lnTo>
                <a:lnTo>
                  <a:pt x="1755648" y="105283"/>
                </a:lnTo>
                <a:lnTo>
                  <a:pt x="1747377" y="64293"/>
                </a:lnTo>
                <a:lnTo>
                  <a:pt x="1724818" y="30829"/>
                </a:lnTo>
                <a:lnTo>
                  <a:pt x="1691354" y="8270"/>
                </a:lnTo>
                <a:lnTo>
                  <a:pt x="16503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56426" y="4696205"/>
            <a:ext cx="1755775" cy="1053465"/>
          </a:xfrm>
          <a:custGeom>
            <a:avLst/>
            <a:gdLst/>
            <a:ahLst/>
            <a:cxnLst/>
            <a:rect l="l" t="t" r="r" b="b"/>
            <a:pathLst>
              <a:path w="1755775" h="1053464">
                <a:moveTo>
                  <a:pt x="0" y="105283"/>
                </a:moveTo>
                <a:lnTo>
                  <a:pt x="8270" y="64293"/>
                </a:lnTo>
                <a:lnTo>
                  <a:pt x="30829" y="30829"/>
                </a:lnTo>
                <a:lnTo>
                  <a:pt x="64293" y="8270"/>
                </a:lnTo>
                <a:lnTo>
                  <a:pt x="105282" y="0"/>
                </a:lnTo>
                <a:lnTo>
                  <a:pt x="1650365" y="0"/>
                </a:lnTo>
                <a:lnTo>
                  <a:pt x="1691354" y="8270"/>
                </a:lnTo>
                <a:lnTo>
                  <a:pt x="1724818" y="30829"/>
                </a:lnTo>
                <a:lnTo>
                  <a:pt x="1747377" y="64293"/>
                </a:lnTo>
                <a:lnTo>
                  <a:pt x="1755648" y="105283"/>
                </a:lnTo>
                <a:lnTo>
                  <a:pt x="1755648" y="947775"/>
                </a:lnTo>
                <a:lnTo>
                  <a:pt x="1747377" y="988768"/>
                </a:lnTo>
                <a:lnTo>
                  <a:pt x="1724818" y="1022242"/>
                </a:lnTo>
                <a:lnTo>
                  <a:pt x="1691354" y="1044809"/>
                </a:lnTo>
                <a:lnTo>
                  <a:pt x="1650365" y="1053084"/>
                </a:lnTo>
                <a:lnTo>
                  <a:pt x="105282" y="1053084"/>
                </a:lnTo>
                <a:lnTo>
                  <a:pt x="64293" y="1044809"/>
                </a:lnTo>
                <a:lnTo>
                  <a:pt x="30829" y="1022242"/>
                </a:lnTo>
                <a:lnTo>
                  <a:pt x="8270" y="988768"/>
                </a:lnTo>
                <a:lnTo>
                  <a:pt x="0" y="947775"/>
                </a:lnTo>
                <a:lnTo>
                  <a:pt x="0" y="105283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607809" y="5007990"/>
            <a:ext cx="1450975" cy="4013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50545" marR="5080" indent="-538480">
              <a:lnSpc>
                <a:spcPts val="1400"/>
              </a:lnSpc>
              <a:spcBef>
                <a:spcPts val="275"/>
              </a:spcBef>
            </a:pP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13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Arial"/>
                <a:cs typeface="Arial"/>
              </a:rPr>
              <a:t>CLOSE-  </a:t>
            </a:r>
            <a:r>
              <a:rPr sz="1300" spc="-1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endParaRPr sz="1300">
              <a:latin typeface="Arial"/>
              <a:cs typeface="Arial"/>
            </a:endParaRP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DD71FA95-5379-4698-8144-96DFC3BC2A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445" y="930021"/>
            <a:ext cx="33324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MILES</a:t>
            </a:r>
            <a:r>
              <a:rPr spc="5" dirty="0"/>
              <a:t>T</a:t>
            </a:r>
            <a:r>
              <a:rPr spc="-25" dirty="0"/>
              <a:t>ONES</a:t>
            </a:r>
          </a:p>
        </p:txBody>
      </p:sp>
      <p:sp>
        <p:nvSpPr>
          <p:cNvPr id="3" name="object 3"/>
          <p:cNvSpPr/>
          <p:nvPr/>
        </p:nvSpPr>
        <p:spPr>
          <a:xfrm>
            <a:off x="1668017" y="2903982"/>
            <a:ext cx="715010" cy="628015"/>
          </a:xfrm>
          <a:custGeom>
            <a:avLst/>
            <a:gdLst/>
            <a:ahLst/>
            <a:cxnLst/>
            <a:rect l="l" t="t" r="r" b="b"/>
            <a:pathLst>
              <a:path w="715010" h="628014">
                <a:moveTo>
                  <a:pt x="206248" y="0"/>
                </a:moveTo>
                <a:lnTo>
                  <a:pt x="0" y="0"/>
                </a:lnTo>
                <a:lnTo>
                  <a:pt x="0" y="574039"/>
                </a:lnTo>
                <a:lnTo>
                  <a:pt x="490093" y="574039"/>
                </a:lnTo>
                <a:lnTo>
                  <a:pt x="490093" y="627888"/>
                </a:lnTo>
                <a:lnTo>
                  <a:pt x="714756" y="470915"/>
                </a:lnTo>
                <a:lnTo>
                  <a:pt x="567161" y="367791"/>
                </a:lnTo>
                <a:lnTo>
                  <a:pt x="206248" y="367791"/>
                </a:lnTo>
                <a:lnTo>
                  <a:pt x="206248" y="0"/>
                </a:lnTo>
                <a:close/>
              </a:path>
              <a:path w="715010" h="628014">
                <a:moveTo>
                  <a:pt x="490093" y="313943"/>
                </a:moveTo>
                <a:lnTo>
                  <a:pt x="490093" y="367791"/>
                </a:lnTo>
                <a:lnTo>
                  <a:pt x="567161" y="367791"/>
                </a:lnTo>
                <a:lnTo>
                  <a:pt x="490093" y="313943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68017" y="2903982"/>
            <a:ext cx="715010" cy="628015"/>
          </a:xfrm>
          <a:custGeom>
            <a:avLst/>
            <a:gdLst/>
            <a:ahLst/>
            <a:cxnLst/>
            <a:rect l="l" t="t" r="r" b="b"/>
            <a:pathLst>
              <a:path w="715010" h="628014">
                <a:moveTo>
                  <a:pt x="206248" y="0"/>
                </a:moveTo>
                <a:lnTo>
                  <a:pt x="206248" y="367791"/>
                </a:lnTo>
                <a:lnTo>
                  <a:pt x="490093" y="367791"/>
                </a:lnTo>
                <a:lnTo>
                  <a:pt x="490093" y="313943"/>
                </a:lnTo>
                <a:lnTo>
                  <a:pt x="714756" y="470915"/>
                </a:lnTo>
                <a:lnTo>
                  <a:pt x="490093" y="627888"/>
                </a:lnTo>
                <a:lnTo>
                  <a:pt x="490093" y="574039"/>
                </a:lnTo>
                <a:lnTo>
                  <a:pt x="0" y="574039"/>
                </a:lnTo>
                <a:lnTo>
                  <a:pt x="0" y="0"/>
                </a:lnTo>
                <a:lnTo>
                  <a:pt x="206248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46097" y="2166366"/>
            <a:ext cx="1054735" cy="739140"/>
          </a:xfrm>
          <a:custGeom>
            <a:avLst/>
            <a:gdLst/>
            <a:ahLst/>
            <a:cxnLst/>
            <a:rect l="l" t="t" r="r" b="b"/>
            <a:pathLst>
              <a:path w="1054735" h="739139">
                <a:moveTo>
                  <a:pt x="931418" y="0"/>
                </a:moveTo>
                <a:lnTo>
                  <a:pt x="123190" y="0"/>
                </a:lnTo>
                <a:lnTo>
                  <a:pt x="75223" y="9675"/>
                </a:lnTo>
                <a:lnTo>
                  <a:pt x="36068" y="36068"/>
                </a:lnTo>
                <a:lnTo>
                  <a:pt x="9675" y="75223"/>
                </a:lnTo>
                <a:lnTo>
                  <a:pt x="0" y="123189"/>
                </a:lnTo>
                <a:lnTo>
                  <a:pt x="0" y="615950"/>
                </a:lnTo>
                <a:lnTo>
                  <a:pt x="9675" y="663916"/>
                </a:lnTo>
                <a:lnTo>
                  <a:pt x="36068" y="703072"/>
                </a:lnTo>
                <a:lnTo>
                  <a:pt x="75223" y="729464"/>
                </a:lnTo>
                <a:lnTo>
                  <a:pt x="123190" y="739139"/>
                </a:lnTo>
                <a:lnTo>
                  <a:pt x="931418" y="739139"/>
                </a:lnTo>
                <a:lnTo>
                  <a:pt x="979384" y="729464"/>
                </a:lnTo>
                <a:lnTo>
                  <a:pt x="1018540" y="703072"/>
                </a:lnTo>
                <a:lnTo>
                  <a:pt x="1044932" y="663916"/>
                </a:lnTo>
                <a:lnTo>
                  <a:pt x="1054608" y="615950"/>
                </a:lnTo>
                <a:lnTo>
                  <a:pt x="1054608" y="123189"/>
                </a:lnTo>
                <a:lnTo>
                  <a:pt x="1044932" y="75223"/>
                </a:lnTo>
                <a:lnTo>
                  <a:pt x="1018540" y="36068"/>
                </a:lnTo>
                <a:lnTo>
                  <a:pt x="979384" y="9675"/>
                </a:lnTo>
                <a:lnTo>
                  <a:pt x="931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6097" y="2166366"/>
            <a:ext cx="1054735" cy="739140"/>
          </a:xfrm>
          <a:custGeom>
            <a:avLst/>
            <a:gdLst/>
            <a:ahLst/>
            <a:cxnLst/>
            <a:rect l="l" t="t" r="r" b="b"/>
            <a:pathLst>
              <a:path w="1054735" h="739139">
                <a:moveTo>
                  <a:pt x="0" y="123189"/>
                </a:moveTo>
                <a:lnTo>
                  <a:pt x="9675" y="75223"/>
                </a:lnTo>
                <a:lnTo>
                  <a:pt x="36068" y="36068"/>
                </a:lnTo>
                <a:lnTo>
                  <a:pt x="75223" y="9675"/>
                </a:lnTo>
                <a:lnTo>
                  <a:pt x="123190" y="0"/>
                </a:lnTo>
                <a:lnTo>
                  <a:pt x="931418" y="0"/>
                </a:lnTo>
                <a:lnTo>
                  <a:pt x="979384" y="9675"/>
                </a:lnTo>
                <a:lnTo>
                  <a:pt x="1018540" y="36068"/>
                </a:lnTo>
                <a:lnTo>
                  <a:pt x="1044932" y="75223"/>
                </a:lnTo>
                <a:lnTo>
                  <a:pt x="1054608" y="123189"/>
                </a:lnTo>
                <a:lnTo>
                  <a:pt x="1054608" y="615950"/>
                </a:lnTo>
                <a:lnTo>
                  <a:pt x="1044932" y="663916"/>
                </a:lnTo>
                <a:lnTo>
                  <a:pt x="1018540" y="703072"/>
                </a:lnTo>
                <a:lnTo>
                  <a:pt x="979384" y="729464"/>
                </a:lnTo>
                <a:lnTo>
                  <a:pt x="931418" y="739139"/>
                </a:lnTo>
                <a:lnTo>
                  <a:pt x="123190" y="739139"/>
                </a:lnTo>
                <a:lnTo>
                  <a:pt x="75223" y="729464"/>
                </a:lnTo>
                <a:lnTo>
                  <a:pt x="36068" y="703072"/>
                </a:lnTo>
                <a:lnTo>
                  <a:pt x="9675" y="663916"/>
                </a:lnTo>
                <a:lnTo>
                  <a:pt x="0" y="615950"/>
                </a:lnTo>
                <a:lnTo>
                  <a:pt x="0" y="12318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6404" y="2297049"/>
            <a:ext cx="7131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60" dirty="0">
                <a:solidFill>
                  <a:srgbClr val="FFFFFF"/>
                </a:solidFill>
                <a:latin typeface="Arial"/>
                <a:cs typeface="Arial"/>
              </a:rPr>
              <a:t>DEFIN</a:t>
            </a:r>
            <a:r>
              <a:rPr sz="1400" b="1" spc="-4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3308" y="2411095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02/24/2019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8429" y="3734561"/>
            <a:ext cx="715010" cy="628015"/>
          </a:xfrm>
          <a:custGeom>
            <a:avLst/>
            <a:gdLst/>
            <a:ahLst/>
            <a:cxnLst/>
            <a:rect l="l" t="t" r="r" b="b"/>
            <a:pathLst>
              <a:path w="715010" h="628014">
                <a:moveTo>
                  <a:pt x="206247" y="0"/>
                </a:moveTo>
                <a:lnTo>
                  <a:pt x="0" y="0"/>
                </a:lnTo>
                <a:lnTo>
                  <a:pt x="0" y="574039"/>
                </a:lnTo>
                <a:lnTo>
                  <a:pt x="490093" y="574039"/>
                </a:lnTo>
                <a:lnTo>
                  <a:pt x="490093" y="627888"/>
                </a:lnTo>
                <a:lnTo>
                  <a:pt x="714756" y="470915"/>
                </a:lnTo>
                <a:lnTo>
                  <a:pt x="567161" y="367792"/>
                </a:lnTo>
                <a:lnTo>
                  <a:pt x="206247" y="367792"/>
                </a:lnTo>
                <a:lnTo>
                  <a:pt x="206247" y="0"/>
                </a:lnTo>
                <a:close/>
              </a:path>
              <a:path w="715010" h="628014">
                <a:moveTo>
                  <a:pt x="490093" y="313944"/>
                </a:moveTo>
                <a:lnTo>
                  <a:pt x="490093" y="367792"/>
                </a:lnTo>
                <a:lnTo>
                  <a:pt x="567161" y="367792"/>
                </a:lnTo>
                <a:lnTo>
                  <a:pt x="490093" y="313944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8429" y="3734561"/>
            <a:ext cx="715010" cy="628015"/>
          </a:xfrm>
          <a:custGeom>
            <a:avLst/>
            <a:gdLst/>
            <a:ahLst/>
            <a:cxnLst/>
            <a:rect l="l" t="t" r="r" b="b"/>
            <a:pathLst>
              <a:path w="715010" h="628014">
                <a:moveTo>
                  <a:pt x="206247" y="0"/>
                </a:moveTo>
                <a:lnTo>
                  <a:pt x="206247" y="367792"/>
                </a:lnTo>
                <a:lnTo>
                  <a:pt x="490093" y="367792"/>
                </a:lnTo>
                <a:lnTo>
                  <a:pt x="490093" y="313944"/>
                </a:lnTo>
                <a:lnTo>
                  <a:pt x="714756" y="470915"/>
                </a:lnTo>
                <a:lnTo>
                  <a:pt x="490093" y="627888"/>
                </a:lnTo>
                <a:lnTo>
                  <a:pt x="490093" y="574039"/>
                </a:lnTo>
                <a:lnTo>
                  <a:pt x="0" y="574039"/>
                </a:lnTo>
                <a:lnTo>
                  <a:pt x="0" y="0"/>
                </a:lnTo>
                <a:lnTo>
                  <a:pt x="206247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56510" y="2995422"/>
            <a:ext cx="1056640" cy="739140"/>
          </a:xfrm>
          <a:custGeom>
            <a:avLst/>
            <a:gdLst/>
            <a:ahLst/>
            <a:cxnLst/>
            <a:rect l="l" t="t" r="r" b="b"/>
            <a:pathLst>
              <a:path w="1056639" h="739139">
                <a:moveTo>
                  <a:pt x="932941" y="0"/>
                </a:moveTo>
                <a:lnTo>
                  <a:pt x="123189" y="0"/>
                </a:lnTo>
                <a:lnTo>
                  <a:pt x="75223" y="9675"/>
                </a:lnTo>
                <a:lnTo>
                  <a:pt x="36068" y="36067"/>
                </a:lnTo>
                <a:lnTo>
                  <a:pt x="9675" y="75223"/>
                </a:lnTo>
                <a:lnTo>
                  <a:pt x="0" y="123189"/>
                </a:lnTo>
                <a:lnTo>
                  <a:pt x="0" y="615950"/>
                </a:lnTo>
                <a:lnTo>
                  <a:pt x="9675" y="663916"/>
                </a:lnTo>
                <a:lnTo>
                  <a:pt x="36067" y="703071"/>
                </a:lnTo>
                <a:lnTo>
                  <a:pt x="75223" y="729464"/>
                </a:lnTo>
                <a:lnTo>
                  <a:pt x="123189" y="739139"/>
                </a:lnTo>
                <a:lnTo>
                  <a:pt x="932941" y="739139"/>
                </a:lnTo>
                <a:lnTo>
                  <a:pt x="980908" y="729464"/>
                </a:lnTo>
                <a:lnTo>
                  <a:pt x="1020063" y="703071"/>
                </a:lnTo>
                <a:lnTo>
                  <a:pt x="1046456" y="663916"/>
                </a:lnTo>
                <a:lnTo>
                  <a:pt x="1056131" y="615950"/>
                </a:lnTo>
                <a:lnTo>
                  <a:pt x="1056131" y="123189"/>
                </a:lnTo>
                <a:lnTo>
                  <a:pt x="1046456" y="75223"/>
                </a:lnTo>
                <a:lnTo>
                  <a:pt x="1020063" y="36067"/>
                </a:lnTo>
                <a:lnTo>
                  <a:pt x="980908" y="9675"/>
                </a:lnTo>
                <a:lnTo>
                  <a:pt x="932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6510" y="2995422"/>
            <a:ext cx="1056640" cy="739140"/>
          </a:xfrm>
          <a:custGeom>
            <a:avLst/>
            <a:gdLst/>
            <a:ahLst/>
            <a:cxnLst/>
            <a:rect l="l" t="t" r="r" b="b"/>
            <a:pathLst>
              <a:path w="1056639" h="739139">
                <a:moveTo>
                  <a:pt x="0" y="123189"/>
                </a:moveTo>
                <a:lnTo>
                  <a:pt x="9675" y="75223"/>
                </a:lnTo>
                <a:lnTo>
                  <a:pt x="36068" y="36067"/>
                </a:lnTo>
                <a:lnTo>
                  <a:pt x="75223" y="9675"/>
                </a:lnTo>
                <a:lnTo>
                  <a:pt x="123189" y="0"/>
                </a:lnTo>
                <a:lnTo>
                  <a:pt x="932941" y="0"/>
                </a:lnTo>
                <a:lnTo>
                  <a:pt x="980908" y="9675"/>
                </a:lnTo>
                <a:lnTo>
                  <a:pt x="1020063" y="36067"/>
                </a:lnTo>
                <a:lnTo>
                  <a:pt x="1046456" y="75223"/>
                </a:lnTo>
                <a:lnTo>
                  <a:pt x="1056131" y="123189"/>
                </a:lnTo>
                <a:lnTo>
                  <a:pt x="1056131" y="615950"/>
                </a:lnTo>
                <a:lnTo>
                  <a:pt x="1046456" y="663916"/>
                </a:lnTo>
                <a:lnTo>
                  <a:pt x="1020063" y="703071"/>
                </a:lnTo>
                <a:lnTo>
                  <a:pt x="980908" y="729464"/>
                </a:lnTo>
                <a:lnTo>
                  <a:pt x="932941" y="739139"/>
                </a:lnTo>
                <a:lnTo>
                  <a:pt x="123189" y="739139"/>
                </a:lnTo>
                <a:lnTo>
                  <a:pt x="75223" y="729464"/>
                </a:lnTo>
                <a:lnTo>
                  <a:pt x="36067" y="703071"/>
                </a:lnTo>
                <a:lnTo>
                  <a:pt x="9675" y="663916"/>
                </a:lnTo>
                <a:lnTo>
                  <a:pt x="0" y="615950"/>
                </a:lnTo>
                <a:lnTo>
                  <a:pt x="0" y="12318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32710" y="3223387"/>
            <a:ext cx="9239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MEASURE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23435" y="3224021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03/03/2019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90365" y="4565141"/>
            <a:ext cx="713740" cy="626745"/>
          </a:xfrm>
          <a:custGeom>
            <a:avLst/>
            <a:gdLst/>
            <a:ahLst/>
            <a:cxnLst/>
            <a:rect l="l" t="t" r="r" b="b"/>
            <a:pathLst>
              <a:path w="713739" h="626745">
                <a:moveTo>
                  <a:pt x="205739" y="0"/>
                </a:moveTo>
                <a:lnTo>
                  <a:pt x="0" y="0"/>
                </a:lnTo>
                <a:lnTo>
                  <a:pt x="0" y="572642"/>
                </a:lnTo>
                <a:lnTo>
                  <a:pt x="489076" y="572642"/>
                </a:lnTo>
                <a:lnTo>
                  <a:pt x="489076" y="626363"/>
                </a:lnTo>
                <a:lnTo>
                  <a:pt x="713232" y="469772"/>
                </a:lnTo>
                <a:lnTo>
                  <a:pt x="565976" y="366902"/>
                </a:lnTo>
                <a:lnTo>
                  <a:pt x="205739" y="366902"/>
                </a:lnTo>
                <a:lnTo>
                  <a:pt x="205739" y="0"/>
                </a:lnTo>
                <a:close/>
              </a:path>
              <a:path w="713739" h="626745">
                <a:moveTo>
                  <a:pt x="489076" y="313181"/>
                </a:moveTo>
                <a:lnTo>
                  <a:pt x="489076" y="366902"/>
                </a:lnTo>
                <a:lnTo>
                  <a:pt x="565976" y="366902"/>
                </a:lnTo>
                <a:lnTo>
                  <a:pt x="489076" y="313181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90365" y="4565141"/>
            <a:ext cx="713740" cy="626745"/>
          </a:xfrm>
          <a:custGeom>
            <a:avLst/>
            <a:gdLst/>
            <a:ahLst/>
            <a:cxnLst/>
            <a:rect l="l" t="t" r="r" b="b"/>
            <a:pathLst>
              <a:path w="713739" h="626745">
                <a:moveTo>
                  <a:pt x="205739" y="0"/>
                </a:moveTo>
                <a:lnTo>
                  <a:pt x="205739" y="366902"/>
                </a:lnTo>
                <a:lnTo>
                  <a:pt x="489076" y="366902"/>
                </a:lnTo>
                <a:lnTo>
                  <a:pt x="489076" y="313181"/>
                </a:lnTo>
                <a:lnTo>
                  <a:pt x="713232" y="469772"/>
                </a:lnTo>
                <a:lnTo>
                  <a:pt x="489076" y="626363"/>
                </a:lnTo>
                <a:lnTo>
                  <a:pt x="489076" y="572642"/>
                </a:lnTo>
                <a:lnTo>
                  <a:pt x="0" y="572642"/>
                </a:lnTo>
                <a:lnTo>
                  <a:pt x="0" y="0"/>
                </a:lnTo>
                <a:lnTo>
                  <a:pt x="205739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66921" y="3826002"/>
            <a:ext cx="1056640" cy="739140"/>
          </a:xfrm>
          <a:custGeom>
            <a:avLst/>
            <a:gdLst/>
            <a:ahLst/>
            <a:cxnLst/>
            <a:rect l="l" t="t" r="r" b="b"/>
            <a:pathLst>
              <a:path w="1056639" h="739139">
                <a:moveTo>
                  <a:pt x="932941" y="0"/>
                </a:moveTo>
                <a:lnTo>
                  <a:pt x="123189" y="0"/>
                </a:lnTo>
                <a:lnTo>
                  <a:pt x="75223" y="9675"/>
                </a:lnTo>
                <a:lnTo>
                  <a:pt x="36067" y="36068"/>
                </a:lnTo>
                <a:lnTo>
                  <a:pt x="9675" y="75223"/>
                </a:lnTo>
                <a:lnTo>
                  <a:pt x="0" y="123190"/>
                </a:lnTo>
                <a:lnTo>
                  <a:pt x="0" y="615950"/>
                </a:lnTo>
                <a:lnTo>
                  <a:pt x="9675" y="663916"/>
                </a:lnTo>
                <a:lnTo>
                  <a:pt x="36067" y="703072"/>
                </a:lnTo>
                <a:lnTo>
                  <a:pt x="75223" y="729464"/>
                </a:lnTo>
                <a:lnTo>
                  <a:pt x="123189" y="739140"/>
                </a:lnTo>
                <a:lnTo>
                  <a:pt x="932941" y="739140"/>
                </a:lnTo>
                <a:lnTo>
                  <a:pt x="980908" y="729464"/>
                </a:lnTo>
                <a:lnTo>
                  <a:pt x="1020063" y="703072"/>
                </a:lnTo>
                <a:lnTo>
                  <a:pt x="1046456" y="663916"/>
                </a:lnTo>
                <a:lnTo>
                  <a:pt x="1056131" y="615950"/>
                </a:lnTo>
                <a:lnTo>
                  <a:pt x="1056131" y="123190"/>
                </a:lnTo>
                <a:lnTo>
                  <a:pt x="1046456" y="75223"/>
                </a:lnTo>
                <a:lnTo>
                  <a:pt x="1020063" y="36068"/>
                </a:lnTo>
                <a:lnTo>
                  <a:pt x="980908" y="9675"/>
                </a:lnTo>
                <a:lnTo>
                  <a:pt x="932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66921" y="3826002"/>
            <a:ext cx="1056640" cy="739140"/>
          </a:xfrm>
          <a:custGeom>
            <a:avLst/>
            <a:gdLst/>
            <a:ahLst/>
            <a:cxnLst/>
            <a:rect l="l" t="t" r="r" b="b"/>
            <a:pathLst>
              <a:path w="1056639" h="739139">
                <a:moveTo>
                  <a:pt x="0" y="123190"/>
                </a:moveTo>
                <a:lnTo>
                  <a:pt x="9675" y="75223"/>
                </a:lnTo>
                <a:lnTo>
                  <a:pt x="36067" y="36068"/>
                </a:lnTo>
                <a:lnTo>
                  <a:pt x="75223" y="9675"/>
                </a:lnTo>
                <a:lnTo>
                  <a:pt x="123189" y="0"/>
                </a:lnTo>
                <a:lnTo>
                  <a:pt x="932941" y="0"/>
                </a:lnTo>
                <a:lnTo>
                  <a:pt x="980908" y="9675"/>
                </a:lnTo>
                <a:lnTo>
                  <a:pt x="1020063" y="36068"/>
                </a:lnTo>
                <a:lnTo>
                  <a:pt x="1046456" y="75223"/>
                </a:lnTo>
                <a:lnTo>
                  <a:pt x="1056131" y="123190"/>
                </a:lnTo>
                <a:lnTo>
                  <a:pt x="1056131" y="615950"/>
                </a:lnTo>
                <a:lnTo>
                  <a:pt x="1046456" y="663916"/>
                </a:lnTo>
                <a:lnTo>
                  <a:pt x="1020063" y="703072"/>
                </a:lnTo>
                <a:lnTo>
                  <a:pt x="980908" y="729464"/>
                </a:lnTo>
                <a:lnTo>
                  <a:pt x="932941" y="739140"/>
                </a:lnTo>
                <a:lnTo>
                  <a:pt x="123189" y="739140"/>
                </a:lnTo>
                <a:lnTo>
                  <a:pt x="75223" y="729464"/>
                </a:lnTo>
                <a:lnTo>
                  <a:pt x="36067" y="703072"/>
                </a:lnTo>
                <a:lnTo>
                  <a:pt x="9675" y="663916"/>
                </a:lnTo>
                <a:lnTo>
                  <a:pt x="0" y="615950"/>
                </a:lnTo>
                <a:lnTo>
                  <a:pt x="0" y="12319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696080" y="3957573"/>
            <a:ext cx="7997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FFFFFF"/>
                </a:solidFill>
                <a:latin typeface="Arial"/>
                <a:cs typeface="Arial"/>
              </a:rPr>
              <a:t>ANALY</a:t>
            </a: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1400" b="1" spc="-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50053" y="4071366"/>
            <a:ext cx="826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04/17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/2019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00778" y="5394197"/>
            <a:ext cx="715010" cy="628015"/>
          </a:xfrm>
          <a:custGeom>
            <a:avLst/>
            <a:gdLst/>
            <a:ahLst/>
            <a:cxnLst/>
            <a:rect l="l" t="t" r="r" b="b"/>
            <a:pathLst>
              <a:path w="715010" h="628014">
                <a:moveTo>
                  <a:pt x="206248" y="0"/>
                </a:moveTo>
                <a:lnTo>
                  <a:pt x="0" y="0"/>
                </a:lnTo>
                <a:lnTo>
                  <a:pt x="0" y="574014"/>
                </a:lnTo>
                <a:lnTo>
                  <a:pt x="490093" y="574014"/>
                </a:lnTo>
                <a:lnTo>
                  <a:pt x="490093" y="627888"/>
                </a:lnTo>
                <a:lnTo>
                  <a:pt x="714756" y="470915"/>
                </a:lnTo>
                <a:lnTo>
                  <a:pt x="567198" y="367817"/>
                </a:lnTo>
                <a:lnTo>
                  <a:pt x="206248" y="367817"/>
                </a:lnTo>
                <a:lnTo>
                  <a:pt x="206248" y="0"/>
                </a:lnTo>
                <a:close/>
              </a:path>
              <a:path w="715010" h="628014">
                <a:moveTo>
                  <a:pt x="490093" y="313943"/>
                </a:moveTo>
                <a:lnTo>
                  <a:pt x="490093" y="367817"/>
                </a:lnTo>
                <a:lnTo>
                  <a:pt x="567198" y="367817"/>
                </a:lnTo>
                <a:lnTo>
                  <a:pt x="490093" y="313943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0778" y="5394197"/>
            <a:ext cx="715010" cy="628015"/>
          </a:xfrm>
          <a:custGeom>
            <a:avLst/>
            <a:gdLst/>
            <a:ahLst/>
            <a:cxnLst/>
            <a:rect l="l" t="t" r="r" b="b"/>
            <a:pathLst>
              <a:path w="715010" h="628014">
                <a:moveTo>
                  <a:pt x="206248" y="0"/>
                </a:moveTo>
                <a:lnTo>
                  <a:pt x="206248" y="367817"/>
                </a:lnTo>
                <a:lnTo>
                  <a:pt x="490093" y="367817"/>
                </a:lnTo>
                <a:lnTo>
                  <a:pt x="490093" y="313943"/>
                </a:lnTo>
                <a:lnTo>
                  <a:pt x="714756" y="470915"/>
                </a:lnTo>
                <a:lnTo>
                  <a:pt x="490093" y="627888"/>
                </a:lnTo>
                <a:lnTo>
                  <a:pt x="490093" y="574014"/>
                </a:lnTo>
                <a:lnTo>
                  <a:pt x="0" y="574014"/>
                </a:lnTo>
                <a:lnTo>
                  <a:pt x="0" y="0"/>
                </a:lnTo>
                <a:lnTo>
                  <a:pt x="206248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78858" y="4656582"/>
            <a:ext cx="1054735" cy="739140"/>
          </a:xfrm>
          <a:custGeom>
            <a:avLst/>
            <a:gdLst/>
            <a:ahLst/>
            <a:cxnLst/>
            <a:rect l="l" t="t" r="r" b="b"/>
            <a:pathLst>
              <a:path w="1054735" h="739139">
                <a:moveTo>
                  <a:pt x="931417" y="0"/>
                </a:moveTo>
                <a:lnTo>
                  <a:pt x="123189" y="0"/>
                </a:lnTo>
                <a:lnTo>
                  <a:pt x="75223" y="9675"/>
                </a:lnTo>
                <a:lnTo>
                  <a:pt x="36067" y="36068"/>
                </a:lnTo>
                <a:lnTo>
                  <a:pt x="9675" y="75223"/>
                </a:lnTo>
                <a:lnTo>
                  <a:pt x="0" y="123190"/>
                </a:lnTo>
                <a:lnTo>
                  <a:pt x="0" y="615950"/>
                </a:lnTo>
                <a:lnTo>
                  <a:pt x="9675" y="663916"/>
                </a:lnTo>
                <a:lnTo>
                  <a:pt x="36067" y="703072"/>
                </a:lnTo>
                <a:lnTo>
                  <a:pt x="75223" y="729464"/>
                </a:lnTo>
                <a:lnTo>
                  <a:pt x="123189" y="739140"/>
                </a:lnTo>
                <a:lnTo>
                  <a:pt x="931417" y="739140"/>
                </a:lnTo>
                <a:lnTo>
                  <a:pt x="979384" y="729464"/>
                </a:lnTo>
                <a:lnTo>
                  <a:pt x="1018539" y="703072"/>
                </a:lnTo>
                <a:lnTo>
                  <a:pt x="1044932" y="663916"/>
                </a:lnTo>
                <a:lnTo>
                  <a:pt x="1054607" y="615950"/>
                </a:lnTo>
                <a:lnTo>
                  <a:pt x="1054607" y="123190"/>
                </a:lnTo>
                <a:lnTo>
                  <a:pt x="1044932" y="75223"/>
                </a:lnTo>
                <a:lnTo>
                  <a:pt x="1018539" y="36068"/>
                </a:lnTo>
                <a:lnTo>
                  <a:pt x="979384" y="9675"/>
                </a:lnTo>
                <a:lnTo>
                  <a:pt x="9314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8858" y="4656582"/>
            <a:ext cx="1054735" cy="739140"/>
          </a:xfrm>
          <a:custGeom>
            <a:avLst/>
            <a:gdLst/>
            <a:ahLst/>
            <a:cxnLst/>
            <a:rect l="l" t="t" r="r" b="b"/>
            <a:pathLst>
              <a:path w="1054735" h="739139">
                <a:moveTo>
                  <a:pt x="0" y="123190"/>
                </a:moveTo>
                <a:lnTo>
                  <a:pt x="9675" y="75223"/>
                </a:lnTo>
                <a:lnTo>
                  <a:pt x="36067" y="36068"/>
                </a:lnTo>
                <a:lnTo>
                  <a:pt x="75223" y="9675"/>
                </a:lnTo>
                <a:lnTo>
                  <a:pt x="123189" y="0"/>
                </a:lnTo>
                <a:lnTo>
                  <a:pt x="931417" y="0"/>
                </a:lnTo>
                <a:lnTo>
                  <a:pt x="979384" y="9675"/>
                </a:lnTo>
                <a:lnTo>
                  <a:pt x="1018539" y="36068"/>
                </a:lnTo>
                <a:lnTo>
                  <a:pt x="1044932" y="75223"/>
                </a:lnTo>
                <a:lnTo>
                  <a:pt x="1054607" y="123190"/>
                </a:lnTo>
                <a:lnTo>
                  <a:pt x="1054607" y="615950"/>
                </a:lnTo>
                <a:lnTo>
                  <a:pt x="1044932" y="663916"/>
                </a:lnTo>
                <a:lnTo>
                  <a:pt x="1018539" y="703072"/>
                </a:lnTo>
                <a:lnTo>
                  <a:pt x="979384" y="729464"/>
                </a:lnTo>
                <a:lnTo>
                  <a:pt x="931417" y="739140"/>
                </a:lnTo>
                <a:lnTo>
                  <a:pt x="123189" y="739140"/>
                </a:lnTo>
                <a:lnTo>
                  <a:pt x="75223" y="729464"/>
                </a:lnTo>
                <a:lnTo>
                  <a:pt x="36067" y="703072"/>
                </a:lnTo>
                <a:lnTo>
                  <a:pt x="9675" y="663916"/>
                </a:lnTo>
                <a:lnTo>
                  <a:pt x="0" y="615950"/>
                </a:lnTo>
                <a:lnTo>
                  <a:pt x="0" y="12319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67503" y="4883911"/>
            <a:ext cx="87756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0" dirty="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51601" y="4901565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04/21/2019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89270" y="5485638"/>
            <a:ext cx="1056640" cy="739140"/>
          </a:xfrm>
          <a:custGeom>
            <a:avLst/>
            <a:gdLst/>
            <a:ahLst/>
            <a:cxnLst/>
            <a:rect l="l" t="t" r="r" b="b"/>
            <a:pathLst>
              <a:path w="1056640" h="739139">
                <a:moveTo>
                  <a:pt x="932941" y="0"/>
                </a:moveTo>
                <a:lnTo>
                  <a:pt x="123189" y="0"/>
                </a:lnTo>
                <a:lnTo>
                  <a:pt x="75223" y="9676"/>
                </a:lnTo>
                <a:lnTo>
                  <a:pt x="36067" y="36071"/>
                </a:lnTo>
                <a:lnTo>
                  <a:pt x="9675" y="75234"/>
                </a:lnTo>
                <a:lnTo>
                  <a:pt x="0" y="123215"/>
                </a:lnTo>
                <a:lnTo>
                  <a:pt x="0" y="615924"/>
                </a:lnTo>
                <a:lnTo>
                  <a:pt x="9675" y="663884"/>
                </a:lnTo>
                <a:lnTo>
                  <a:pt x="36067" y="703049"/>
                </a:lnTo>
                <a:lnTo>
                  <a:pt x="75223" y="729456"/>
                </a:lnTo>
                <a:lnTo>
                  <a:pt x="123189" y="739140"/>
                </a:lnTo>
                <a:lnTo>
                  <a:pt x="932941" y="739140"/>
                </a:lnTo>
                <a:lnTo>
                  <a:pt x="980908" y="729456"/>
                </a:lnTo>
                <a:lnTo>
                  <a:pt x="1020063" y="703049"/>
                </a:lnTo>
                <a:lnTo>
                  <a:pt x="1046456" y="663884"/>
                </a:lnTo>
                <a:lnTo>
                  <a:pt x="1056131" y="615924"/>
                </a:lnTo>
                <a:lnTo>
                  <a:pt x="1056131" y="123215"/>
                </a:lnTo>
                <a:lnTo>
                  <a:pt x="1046456" y="75234"/>
                </a:lnTo>
                <a:lnTo>
                  <a:pt x="1020063" y="36071"/>
                </a:lnTo>
                <a:lnTo>
                  <a:pt x="980908" y="9676"/>
                </a:lnTo>
                <a:lnTo>
                  <a:pt x="932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89270" y="5485638"/>
            <a:ext cx="1056640" cy="739140"/>
          </a:xfrm>
          <a:custGeom>
            <a:avLst/>
            <a:gdLst/>
            <a:ahLst/>
            <a:cxnLst/>
            <a:rect l="l" t="t" r="r" b="b"/>
            <a:pathLst>
              <a:path w="1056640" h="739139">
                <a:moveTo>
                  <a:pt x="0" y="123215"/>
                </a:moveTo>
                <a:lnTo>
                  <a:pt x="9675" y="75234"/>
                </a:lnTo>
                <a:lnTo>
                  <a:pt x="36067" y="36071"/>
                </a:lnTo>
                <a:lnTo>
                  <a:pt x="75223" y="9676"/>
                </a:lnTo>
                <a:lnTo>
                  <a:pt x="123189" y="0"/>
                </a:lnTo>
                <a:lnTo>
                  <a:pt x="932941" y="0"/>
                </a:lnTo>
                <a:lnTo>
                  <a:pt x="980908" y="9676"/>
                </a:lnTo>
                <a:lnTo>
                  <a:pt x="1020063" y="36071"/>
                </a:lnTo>
                <a:lnTo>
                  <a:pt x="1046456" y="75234"/>
                </a:lnTo>
                <a:lnTo>
                  <a:pt x="1056131" y="123215"/>
                </a:lnTo>
                <a:lnTo>
                  <a:pt x="1056131" y="615924"/>
                </a:lnTo>
                <a:lnTo>
                  <a:pt x="1046456" y="663884"/>
                </a:lnTo>
                <a:lnTo>
                  <a:pt x="1020063" y="703049"/>
                </a:lnTo>
                <a:lnTo>
                  <a:pt x="980908" y="729456"/>
                </a:lnTo>
                <a:lnTo>
                  <a:pt x="932941" y="739140"/>
                </a:lnTo>
                <a:lnTo>
                  <a:pt x="123189" y="739140"/>
                </a:lnTo>
                <a:lnTo>
                  <a:pt x="75223" y="729456"/>
                </a:lnTo>
                <a:lnTo>
                  <a:pt x="36067" y="703049"/>
                </a:lnTo>
                <a:lnTo>
                  <a:pt x="9675" y="663884"/>
                </a:lnTo>
                <a:lnTo>
                  <a:pt x="0" y="615924"/>
                </a:lnTo>
                <a:lnTo>
                  <a:pt x="0" y="12321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98616" y="5714187"/>
            <a:ext cx="98234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5" dirty="0">
                <a:solidFill>
                  <a:srgbClr val="FFFFFF"/>
                </a:solidFill>
                <a:latin typeface="Arial"/>
                <a:cs typeface="Arial"/>
              </a:rPr>
              <a:t>CONTR</a:t>
            </a:r>
            <a:r>
              <a:rPr sz="1400" b="1" spc="65" dirty="0">
                <a:solidFill>
                  <a:srgbClr val="FFFFFF"/>
                </a:solidFill>
                <a:latin typeface="Arial"/>
                <a:cs typeface="Arial"/>
              </a:rPr>
              <a:t>OL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55663" y="5731865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04/24/2019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851660" y="829055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C9A942D-86FC-45E8-ACBA-205B7BA367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445" y="930021"/>
            <a:ext cx="33324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MILES</a:t>
            </a:r>
            <a:r>
              <a:rPr spc="5" dirty="0"/>
              <a:t>T</a:t>
            </a:r>
            <a:r>
              <a:rPr spc="-25" dirty="0"/>
              <a:t>ONES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156586"/>
            <a:ext cx="8229600" cy="618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1081405">
              <a:lnSpc>
                <a:spcPct val="100000"/>
              </a:lnSpc>
              <a:spcBef>
                <a:spcPts val="395"/>
              </a:spcBef>
              <a:tabLst>
                <a:tab pos="527685" algn="l"/>
                <a:tab pos="528320" algn="l"/>
              </a:tabLst>
            </a:pPr>
            <a:endParaRPr lang="en-US" spc="-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1" marR="1081405">
              <a:lnSpc>
                <a:spcPct val="100000"/>
              </a:lnSpc>
              <a:spcBef>
                <a:spcPts val="395"/>
              </a:spcBef>
              <a:tabLst>
                <a:tab pos="527685" algn="l"/>
                <a:tab pos="528320" algn="l"/>
              </a:tabLst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3204" y="880872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155E9-57DB-4A23-8233-1D7C9AAC9F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55588F-C403-4626-9DB4-324FA055B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28852"/>
              </p:ext>
            </p:extLst>
          </p:nvPr>
        </p:nvGraphicFramePr>
        <p:xfrm>
          <a:off x="1544320" y="1844421"/>
          <a:ext cx="6532880" cy="406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059">
                  <a:extLst>
                    <a:ext uri="{9D8B030D-6E8A-4147-A177-3AD203B41FA5}">
                      <a16:colId xmlns:a16="http://schemas.microsoft.com/office/drawing/2014/main" val="404419559"/>
                    </a:ext>
                  </a:extLst>
                </a:gridCol>
                <a:gridCol w="5001821">
                  <a:extLst>
                    <a:ext uri="{9D8B030D-6E8A-4147-A177-3AD203B41FA5}">
                      <a16:colId xmlns:a16="http://schemas.microsoft.com/office/drawing/2014/main" val="1149968256"/>
                    </a:ext>
                  </a:extLst>
                </a:gridCol>
              </a:tblGrid>
              <a:tr h="89877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DEFINE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Identified </a:t>
                      </a:r>
                      <a:r>
                        <a:rPr lang="en-US"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project </a:t>
                      </a:r>
                      <a:r>
                        <a:rPr lang="en-US"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 and goal </a:t>
                      </a:r>
                      <a:r>
                        <a:rPr lang="en-US" sz="1800" spc="-70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ie</a:t>
                      </a:r>
                      <a:r>
                        <a:rPr lang="en-US" sz="18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energy  </a:t>
                      </a:r>
                      <a:r>
                        <a:rPr lang="en-US"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conservation using </a:t>
                      </a:r>
                      <a:r>
                        <a:rPr lang="en-US" sz="1800" spc="-8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WiFi</a:t>
                      </a:r>
                      <a:r>
                        <a:rPr lang="en-US" sz="1800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analytics, </a:t>
                      </a:r>
                      <a:r>
                        <a:rPr lang="en-US"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developed </a:t>
                      </a:r>
                      <a:r>
                        <a:rPr lang="en-US"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Project</a:t>
                      </a:r>
                      <a:r>
                        <a:rPr lang="en-US" sz="1800" spc="3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3563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MEASURE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Collection </a:t>
                      </a:r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lang="en-US"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simulation </a:t>
                      </a:r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lang="en-US"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lang="en-US"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high-level  </a:t>
                      </a:r>
                      <a:r>
                        <a:rPr lang="en-US"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process</a:t>
                      </a:r>
                      <a:r>
                        <a:rPr lang="en-US"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maps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67291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ANALYZE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Studied </a:t>
                      </a:r>
                      <a:r>
                        <a:rPr lang="en-US"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root </a:t>
                      </a:r>
                      <a:r>
                        <a:rPr lang="en-US"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causes </a:t>
                      </a:r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lang="en-US"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essential </a:t>
                      </a:r>
                      <a:r>
                        <a:rPr lang="en-US"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parameters  </a:t>
                      </a:r>
                      <a:r>
                        <a:rPr lang="en-US"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required </a:t>
                      </a:r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 model building, </a:t>
                      </a:r>
                      <a:r>
                        <a:rPr lang="en-US" sz="1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did </a:t>
                      </a:r>
                      <a:r>
                        <a:rPr lang="en-US"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 </a:t>
                      </a:r>
                      <a:r>
                        <a:rPr lang="en-US"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using </a:t>
                      </a:r>
                      <a:r>
                        <a:rPr lang="en-US"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Fishbone </a:t>
                      </a:r>
                      <a:r>
                        <a:rPr lang="en-US"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diagram  </a:t>
                      </a:r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 </a:t>
                      </a:r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Why’s </a:t>
                      </a:r>
                      <a:r>
                        <a:rPr lang="en-US"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problem </a:t>
                      </a:r>
                      <a:r>
                        <a:rPr lang="en-US"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solving, Pareto</a:t>
                      </a:r>
                      <a:r>
                        <a:rPr lang="en-US" sz="1800" spc="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7220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IMPROVE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2701" indent="0">
                        <a:lnSpc>
                          <a:spcPct val="100000"/>
                        </a:lnSpc>
                        <a:spcBef>
                          <a:spcPts val="395"/>
                        </a:spcBef>
                        <a:buNone/>
                        <a:tabLst>
                          <a:tab pos="527685" algn="l"/>
                          <a:tab pos="528320" algn="l"/>
                        </a:tabLst>
                      </a:pPr>
                      <a:r>
                        <a:rPr lang="en-US"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Using </a:t>
                      </a:r>
                      <a:r>
                        <a:rPr lang="en-US" sz="1800" spc="-2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XGBoost</a:t>
                      </a:r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improved the </a:t>
                      </a:r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</a:t>
                      </a:r>
                      <a:r>
                        <a:rPr lang="en-US" sz="1800" spc="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accuracy, </a:t>
                      </a:r>
                      <a:r>
                        <a:rPr lang="en-US"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made </a:t>
                      </a:r>
                      <a:r>
                        <a:rPr lang="en-US"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changes </a:t>
                      </a:r>
                      <a:r>
                        <a:rPr lang="en-US" sz="18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lang="en-US" sz="18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zonal</a:t>
                      </a:r>
                      <a:r>
                        <a:rPr lang="en-US" sz="180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data.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205526"/>
                  </a:ext>
                </a:extLst>
              </a:tr>
              <a:tr h="46234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Develop </a:t>
                      </a:r>
                      <a:r>
                        <a:rPr lang="en-US" sz="1800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lang="en-US"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control </a:t>
                      </a:r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monitoring </a:t>
                      </a:r>
                      <a:r>
                        <a:rPr lang="en-US"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plan,  </a:t>
                      </a:r>
                      <a:r>
                        <a:rPr lang="en-US"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standardize </a:t>
                      </a:r>
                      <a:r>
                        <a:rPr lang="en-US" sz="1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lang="en-US" sz="1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temperature </a:t>
                      </a:r>
                      <a:r>
                        <a:rPr lang="en-US" sz="18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regulation</a:t>
                      </a:r>
                      <a:r>
                        <a:rPr lang="en-US" sz="1800" spc="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units.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404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37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375" y="933069"/>
            <a:ext cx="7246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TECHNICAL </a:t>
            </a:r>
            <a:r>
              <a:rPr sz="3600" spc="-30" dirty="0"/>
              <a:t>FEASIBILITY</a:t>
            </a:r>
            <a:r>
              <a:rPr sz="3600" spc="-5" dirty="0"/>
              <a:t> </a:t>
            </a:r>
            <a:r>
              <a:rPr sz="3600" spc="10" dirty="0"/>
              <a:t>STUDY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400811" y="1743455"/>
            <a:ext cx="8342376" cy="4643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404" y="829055"/>
            <a:ext cx="786384" cy="787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B16F8-05C1-4F37-A1DD-70A867257A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4975</TotalTime>
  <Words>1315</Words>
  <Application>Microsoft Office PowerPoint</Application>
  <PresentationFormat>On-screen Show (4:3)</PresentationFormat>
  <Paragraphs>225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Tahoma</vt:lpstr>
      <vt:lpstr>Times New Roman</vt:lpstr>
      <vt:lpstr>Wingdings</vt:lpstr>
      <vt:lpstr>Office Theme</vt:lpstr>
      <vt:lpstr>PowerPoint Presentation</vt:lpstr>
      <vt:lpstr>INTRODUCTION</vt:lpstr>
      <vt:lpstr>PROJECT DEFINITION</vt:lpstr>
      <vt:lpstr>PROJECT OBJECTIVE</vt:lpstr>
      <vt:lpstr>BUSINESS USE CASE</vt:lpstr>
      <vt:lpstr>PROJECT PLAN</vt:lpstr>
      <vt:lpstr>MILESTONES</vt:lpstr>
      <vt:lpstr>MILESTONES</vt:lpstr>
      <vt:lpstr>TECHNICAL FEASIBILITY STUDY</vt:lpstr>
      <vt:lpstr>TECHNICAL FEASIBILITY STUDY</vt:lpstr>
      <vt:lpstr>EXTERNAL DATA SOURCES - FOR IMPROVING SOLUTION</vt:lpstr>
      <vt:lpstr>PERFORMANCE CRITERIA</vt:lpstr>
      <vt:lpstr>DATA EXPLORATION</vt:lpstr>
      <vt:lpstr>DATA EXPLORATION</vt:lpstr>
      <vt:lpstr>TEST SCENARIO AND  ACCEPTANCE CRITERIA</vt:lpstr>
      <vt:lpstr>SAMPLING OF DATA</vt:lpstr>
      <vt:lpstr>FEATURE ENGINEERING</vt:lpstr>
      <vt:lpstr>FEATURE ENGINEERING</vt:lpstr>
      <vt:lpstr>FEATURE ENGINEERING</vt:lpstr>
      <vt:lpstr>     FINAL DATA</vt:lpstr>
      <vt:lpstr>COMPARISON OF MODELS  3 models were trained on a sample dataset of 6500 rows namely Multiple regression, Lasso and Xgboost  regressor. </vt:lpstr>
      <vt:lpstr>XGBOOST REGRESSOR</vt:lpstr>
      <vt:lpstr>XGBOOST REGRESSOR</vt:lpstr>
      <vt:lpstr>TEMPERATURE COMPUTATION</vt:lpstr>
      <vt:lpstr>TEMPERATURE COMPUTATION</vt:lpstr>
      <vt:lpstr>DELIVERABLES</vt:lpstr>
      <vt:lpstr>FUTURE SCOPE </vt:lpstr>
      <vt:lpstr>KEY LEARNINGS</vt:lpstr>
      <vt:lpstr>REFERENCES</vt:lpstr>
      <vt:lpstr>TEAM ASSIGNMENT</vt:lpstr>
      <vt:lpstr>  SCREENSHOTS</vt:lpstr>
      <vt:lpstr>SCREENSHOTS 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CONSERVATION USING LOCATION ANALYSIS</dc:title>
  <cp:lastModifiedBy>Miloni Shah</cp:lastModifiedBy>
  <cp:revision>39</cp:revision>
  <dcterms:created xsi:type="dcterms:W3CDTF">2019-04-21T06:00:18Z</dcterms:created>
  <dcterms:modified xsi:type="dcterms:W3CDTF">2019-04-27T04:03:29Z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2019-04-21T00:00:00Z</vt:filetime>
  </property>
</Properties>
</file>