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6" r:id="rId1"/>
  </p:sldMasterIdLst>
  <p:sldIdLst>
    <p:sldId id="256" r:id="rId2"/>
    <p:sldId id="257" r:id="rId3"/>
    <p:sldId id="266" r:id="rId4"/>
    <p:sldId id="265" r:id="rId5"/>
    <p:sldId id="264" r:id="rId6"/>
    <p:sldId id="262" r:id="rId7"/>
    <p:sldId id="263" r:id="rId8"/>
    <p:sldId id="261" r:id="rId9"/>
    <p:sldId id="260" r:id="rId10"/>
    <p:sldId id="259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obic06062002@gmail.com" initials="s" lastIdx="1" clrIdx="0">
    <p:extLst>
      <p:ext uri="{19B8F6BF-5375-455C-9EA6-DF929625EA0E}">
        <p15:presenceInfo xmlns:p15="http://schemas.microsoft.com/office/powerpoint/2012/main" userId="851af2a06cf56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7-02T14:18:40.499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95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33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64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8412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5943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023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059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41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811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98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25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02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0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98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8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8616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97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32C17D1E-DE26-4FD1-AE89-2ABCA00B7B5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18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  <p:sldLayoutId id="2147483878" r:id="rId12"/>
    <p:sldLayoutId id="2147483879" r:id="rId13"/>
    <p:sldLayoutId id="2147483880" r:id="rId14"/>
    <p:sldLayoutId id="2147483881" r:id="rId15"/>
    <p:sldLayoutId id="2147483882" r:id="rId16"/>
    <p:sldLayoutId id="2147483883" r:id="rId17"/>
    <p:sldLayoutId id="2147483884" r:id="rId18"/>
    <p:sldLayoutId id="214748388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4529-172E-410E-8B6F-A6C43FFD83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146" y="1493389"/>
            <a:ext cx="8915399" cy="2262781"/>
          </a:xfrm>
        </p:spPr>
        <p:txBody>
          <a:bodyPr anchor="ctr">
            <a:noAutofit/>
          </a:bodyPr>
          <a:lstStyle/>
          <a:p>
            <a:pPr algn="ctr"/>
            <a:r>
              <a:rPr lang="en-US" b="1" dirty="0" err="1"/>
              <a:t>Projekat</a:t>
            </a:r>
            <a:r>
              <a:rPr lang="en-US" b="1" dirty="0"/>
              <a:t> </a:t>
            </a:r>
            <a:br>
              <a:rPr lang="en-US" b="1" dirty="0"/>
            </a:br>
            <a:r>
              <a:rPr lang="en-US" b="1" dirty="0" err="1"/>
              <a:t>Osnove</a:t>
            </a:r>
            <a:r>
              <a:rPr lang="en-US" b="1" dirty="0"/>
              <a:t> </a:t>
            </a:r>
            <a:r>
              <a:rPr lang="en-US" b="1" dirty="0" err="1"/>
              <a:t>Digitalne</a:t>
            </a:r>
            <a:r>
              <a:rPr lang="en-US" b="1" dirty="0"/>
              <a:t> </a:t>
            </a:r>
            <a:r>
              <a:rPr lang="en-US" b="1" dirty="0" err="1"/>
              <a:t>Forenzike</a:t>
            </a:r>
            <a:br>
              <a:rPr lang="en-US" sz="4000" b="1" dirty="0"/>
            </a:br>
            <a:r>
              <a:rPr lang="en-US" sz="1400" b="1" dirty="0"/>
              <a:t>Scenario: </a:t>
            </a:r>
            <a:r>
              <a:rPr lang="en-US" sz="1400" b="1" dirty="0" err="1"/>
              <a:t>Kompromitacija</a:t>
            </a:r>
            <a:r>
              <a:rPr lang="en-US" sz="1400" b="1" dirty="0"/>
              <a:t> </a:t>
            </a:r>
            <a:r>
              <a:rPr lang="en-US" sz="1400" b="1" dirty="0" err="1"/>
              <a:t>mre</a:t>
            </a:r>
            <a:r>
              <a:rPr lang="sr-Latn-RS" sz="1400" b="1" dirty="0"/>
              <a:t>že putem phishing mejla</a:t>
            </a:r>
            <a:endParaRPr lang="en-US" sz="1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1AB91C-D73D-4D5D-84EA-42400358F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1198" y="5077103"/>
            <a:ext cx="9144000" cy="1655762"/>
          </a:xfrm>
        </p:spPr>
        <p:txBody>
          <a:bodyPr>
            <a:normAutofit fontScale="25000" lnSpcReduction="20000"/>
          </a:bodyPr>
          <a:lstStyle/>
          <a:p>
            <a:r>
              <a:rPr lang="sr-Latn-RS" dirty="0"/>
              <a:t>	</a:t>
            </a:r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endParaRPr lang="sr-Latn-RS" dirty="0"/>
          </a:p>
          <a:p>
            <a:r>
              <a:rPr lang="sr-Latn-RS" dirty="0"/>
              <a:t>															</a:t>
            </a:r>
            <a:r>
              <a:rPr lang="sr-Latn-RS" sz="7200" dirty="0"/>
              <a:t>Student: Miloš Šobić (2022270724)</a:t>
            </a:r>
          </a:p>
          <a:p>
            <a:endParaRPr lang="sr-Latn-RS" sz="7200" dirty="0"/>
          </a:p>
          <a:p>
            <a:endParaRPr lang="sr-Latn-RS" dirty="0"/>
          </a:p>
          <a:p>
            <a:r>
              <a:rPr lang="sr-Latn-RS" dirty="0"/>
              <a:t>		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7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46DB-11FE-42B8-A5D4-7AE82EB1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Mere za sprečavanje budućih napada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15BB2D-7A21-4D6F-81B9-28107947D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3359" y="4214823"/>
            <a:ext cx="2903313" cy="2408501"/>
          </a:xfr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332874F7-A2B9-4544-AAD8-B3384F7D1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850" y="2087463"/>
            <a:ext cx="988090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Implementacija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antivirus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anti-malware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softvera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real-time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zaštitom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Web Application Firewall (WAF)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filtrira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blokira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sumnjive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HTTP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zahteve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IDS/IPS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(Intrusion Detection/Prevention Systems)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detekcija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prevencija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napada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mreži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Redovno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ažuriranje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softvera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zatvaranje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poznatih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ranjivost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Dvofaktorska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autentifikacija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(2FA)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dodatni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sloj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zaštite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pristupa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Obuka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zaposlenih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prepoznavanje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phishing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mejlova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bezbedno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</a:t>
            </a:r>
            <a:r>
              <a:rPr kumimoji="0" lang="sr-Latn-R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šćenje interneta)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Redovni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bekapi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važnih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prilogu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nalaze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skripte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kumimoji="0" lang="sr-Latn-RS" altLang="en-US" sz="16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vršnim kodom. !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02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38D4F-E4CE-44CD-A65C-66273138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2765889"/>
            <a:ext cx="10881360" cy="1069848"/>
          </a:xfrm>
        </p:spPr>
        <p:txBody>
          <a:bodyPr/>
          <a:lstStyle/>
          <a:p>
            <a:pPr algn="ctr"/>
            <a:r>
              <a:rPr lang="sr-Latn-RS" dirty="0"/>
              <a:t>Hvala na pažnji!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99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FC9B8218-1E4F-40D9-A050-07406B35D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692" y="1790700"/>
            <a:ext cx="8878824" cy="1069848"/>
          </a:xfrm>
        </p:spPr>
        <p:txBody>
          <a:bodyPr/>
          <a:lstStyle/>
          <a:p>
            <a:r>
              <a:rPr lang="en-US" sz="2000" spc="300" dirty="0"/>
              <a:t>- </a:t>
            </a:r>
            <a:r>
              <a:rPr lang="en-US" sz="2000" spc="300" dirty="0" err="1"/>
              <a:t>Cilj</a:t>
            </a:r>
            <a:r>
              <a:rPr lang="en-US" sz="2000" spc="300" dirty="0"/>
              <a:t> </a:t>
            </a:r>
            <a:r>
              <a:rPr lang="en-US" sz="2000" spc="300" dirty="0" err="1"/>
              <a:t>ove</a:t>
            </a:r>
            <a:r>
              <a:rPr lang="en-US" sz="2000" spc="300" dirty="0"/>
              <a:t> </a:t>
            </a:r>
            <a:r>
              <a:rPr lang="en-US" sz="2000" spc="300" dirty="0" err="1"/>
              <a:t>prezentacije</a:t>
            </a:r>
            <a:r>
              <a:rPr lang="en-US" sz="2000" spc="300" dirty="0"/>
              <a:t> je da </a:t>
            </a:r>
            <a:r>
              <a:rPr lang="en-US" sz="2000" spc="300" dirty="0" err="1"/>
              <a:t>prikaže</a:t>
            </a:r>
            <a:r>
              <a:rPr lang="sr-Latn-RS" sz="2000" spc="300" dirty="0"/>
              <a:t> SIMULACIJU</a:t>
            </a:r>
            <a:r>
              <a:rPr lang="en-US" sz="2000" spc="300" dirty="0"/>
              <a:t> </a:t>
            </a:r>
            <a:r>
              <a:rPr lang="en-US" sz="2000" spc="300" dirty="0" err="1"/>
              <a:t>digitaln</a:t>
            </a:r>
            <a:r>
              <a:rPr lang="sr-Latn-RS" sz="2000" spc="300" dirty="0"/>
              <a:t>E</a:t>
            </a:r>
            <a:r>
              <a:rPr lang="en-US" sz="2000" spc="300" dirty="0"/>
              <a:t> </a:t>
            </a:r>
            <a:r>
              <a:rPr lang="en-US" sz="2000" spc="300" dirty="0" err="1"/>
              <a:t>istrag</a:t>
            </a:r>
            <a:r>
              <a:rPr lang="sr-Latn-RS" sz="2000" spc="300" dirty="0"/>
              <a:t>E</a:t>
            </a:r>
            <a:r>
              <a:rPr lang="en-US" sz="2000" spc="300" dirty="0"/>
              <a:t> </a:t>
            </a:r>
            <a:r>
              <a:rPr lang="en-US" sz="2000" spc="300" dirty="0" err="1"/>
              <a:t>koja</a:t>
            </a:r>
            <a:r>
              <a:rPr lang="en-US" sz="2000" spc="300" dirty="0"/>
              <a:t> je </a:t>
            </a:r>
            <a:r>
              <a:rPr lang="en-US" sz="2000" spc="300" dirty="0" err="1"/>
              <a:t>sprovedena</a:t>
            </a:r>
            <a:r>
              <a:rPr lang="en-US" sz="2000" spc="300" dirty="0"/>
              <a:t> </a:t>
            </a:r>
            <a:r>
              <a:rPr lang="en-US" sz="2000" spc="300" dirty="0" err="1"/>
              <a:t>nakon</a:t>
            </a:r>
            <a:r>
              <a:rPr lang="en-US" sz="2000" spc="300" dirty="0"/>
              <a:t> phishing </a:t>
            </a:r>
            <a:r>
              <a:rPr lang="en-US" sz="2000" spc="300" dirty="0" err="1"/>
              <a:t>napada</a:t>
            </a:r>
            <a:r>
              <a:rPr lang="en-US" sz="2000" spc="300" dirty="0"/>
              <a:t>. </a:t>
            </a:r>
            <a:r>
              <a:rPr lang="en-US" sz="2000" spc="300" dirty="0" err="1"/>
              <a:t>Napad</a:t>
            </a:r>
            <a:r>
              <a:rPr lang="en-US" sz="2000" spc="300" dirty="0"/>
              <a:t> je </a:t>
            </a:r>
            <a:r>
              <a:rPr lang="en-US" sz="2000" spc="300" dirty="0" err="1"/>
              <a:t>identifikovan</a:t>
            </a:r>
            <a:r>
              <a:rPr lang="en-US" sz="2000" spc="300" dirty="0"/>
              <a:t> </a:t>
            </a:r>
            <a:r>
              <a:rPr lang="en-US" sz="2000" spc="300" dirty="0" err="1"/>
              <a:t>preko</a:t>
            </a:r>
            <a:r>
              <a:rPr lang="en-US" sz="2000" spc="300" dirty="0"/>
              <a:t> </a:t>
            </a:r>
            <a:r>
              <a:rPr lang="en-US" sz="2000" spc="300" dirty="0" err="1"/>
              <a:t>zlonamernog</a:t>
            </a:r>
            <a:r>
              <a:rPr lang="en-US" sz="2000" spc="300" dirty="0"/>
              <a:t> </a:t>
            </a:r>
            <a:r>
              <a:rPr lang="en-US" sz="2000" spc="300" dirty="0" err="1"/>
              <a:t>mejla</a:t>
            </a:r>
            <a:r>
              <a:rPr lang="en-US" sz="2000" spc="300" dirty="0"/>
              <a:t>.</a:t>
            </a:r>
            <a:br>
              <a:rPr lang="sr-Latn-RS" sz="2000" spc="300" dirty="0"/>
            </a:br>
            <a:br>
              <a:rPr lang="sr-Latn-RS" sz="2000" spc="300" dirty="0"/>
            </a:br>
            <a:r>
              <a:rPr lang="sr-Latn-RS" sz="2000" spc="300" dirty="0"/>
              <a:t>- </a:t>
            </a:r>
            <a:r>
              <a:rPr lang="en-US" sz="2000" spc="300" dirty="0" err="1"/>
              <a:t>Prezentacija</a:t>
            </a:r>
            <a:r>
              <a:rPr lang="en-US" sz="2000" spc="300" dirty="0"/>
              <a:t> </a:t>
            </a:r>
            <a:r>
              <a:rPr lang="sr-Latn-RS" sz="2000" spc="300" dirty="0"/>
              <a:t>će biti podeljena u četiri faze</a:t>
            </a:r>
            <a:r>
              <a:rPr lang="sr-Latn-RS" sz="1600" spc="300" dirty="0"/>
              <a:t>.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F2FE5EF3-5608-4C66-A88D-ACAE6A68E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6392" y="3012948"/>
            <a:ext cx="6422136" cy="3282696"/>
          </a:xfrm>
        </p:spPr>
        <p:txBody>
          <a:bodyPr/>
          <a:lstStyle/>
          <a:p>
            <a:r>
              <a:rPr lang="sr-Latn-RS" sz="2000" dirty="0"/>
              <a:t>Faza 1: Prikupljanje i analiza dokaza</a:t>
            </a:r>
          </a:p>
          <a:p>
            <a:r>
              <a:rPr lang="sr-Latn-RS" sz="2000" dirty="0"/>
              <a:t>Faza 2: Identifikacija ulazne tačke</a:t>
            </a:r>
          </a:p>
          <a:p>
            <a:r>
              <a:rPr lang="sr-Latn-RS" sz="2000" dirty="0"/>
              <a:t>Faza 3: Sanacija i zaštita</a:t>
            </a:r>
          </a:p>
          <a:p>
            <a:r>
              <a:rPr lang="sr-Latn-RS" sz="2000" dirty="0"/>
              <a:t>Faza 4: Izveštaj i preporuke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187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0B2AEA-34AA-44B2-9EB6-A54D8B98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- OPIS INCIDENTA</a:t>
            </a:r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131D16E-53BA-4F1D-99A7-1EE0631E34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58392" y="2357739"/>
            <a:ext cx="685957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Korisnik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phishing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mejl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lažnim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linkom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 expedia-payment-validation.com,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imitira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Expedia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stranicu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Klikom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unosom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traženih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podataka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dolazi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automatskog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preuzimanja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pokretanja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izvršnog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fajla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instalira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backdoor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sistem</a:t>
            </a:r>
            <a:r>
              <a:rPr lang="en-US" altLang="en-US" sz="16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Phishing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mejl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uspešno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obmanuo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korisnika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pokrene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zlonamerni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otvara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backdoor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dalju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kompromitaciju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sr-Latn-RS" sz="1400" dirty="0"/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update_validation.exe</a:t>
            </a:r>
            <a:r>
              <a:rPr lang="sr-Latn-RS" sz="16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046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B07-38D8-4F27-8CB7-57B4E2A57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7538" y="584201"/>
            <a:ext cx="8878824" cy="1069848"/>
          </a:xfrm>
        </p:spPr>
        <p:txBody>
          <a:bodyPr/>
          <a:lstStyle/>
          <a:p>
            <a:r>
              <a:rPr lang="en-US" dirty="0"/>
              <a:t>- </a:t>
            </a:r>
            <a:r>
              <a:rPr lang="sr-Latn-RS" dirty="0"/>
              <a:t>Primer phishing mejla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5D96B1-D77C-471A-BB9A-06EE4ECD0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538" y="1793874"/>
            <a:ext cx="9081516" cy="4175125"/>
          </a:xfrm>
        </p:spPr>
      </p:pic>
    </p:spTree>
    <p:extLst>
      <p:ext uri="{BB962C8B-B14F-4D97-AF65-F5344CB8AC3E}">
        <p14:creationId xmlns:p14="http://schemas.microsoft.com/office/powerpoint/2010/main" val="419205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37E98-5DA1-4440-8B79-6B6F4453C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Otkrivanje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phishing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mejla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pomo</a:t>
            </a:r>
            <a:r>
              <a:rPr lang="sr-Latn-RS" sz="3200" dirty="0">
                <a:latin typeface="Arial" panose="020B0604020202020204" pitchFamily="34" charset="0"/>
                <a:cs typeface="Arial" panose="020B0604020202020204" pitchFamily="34" charset="0"/>
              </a:rPr>
              <a:t>ću aplikacije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8A97-28E5-4C0E-A555-ABA976A5C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292" y="2098548"/>
            <a:ext cx="6422136" cy="3282696"/>
          </a:xfrm>
        </p:spPr>
        <p:txBody>
          <a:bodyPr/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prvom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koraku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korišćena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vlastita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Python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klasifikaciju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mejlova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Regularne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Spam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Phishing</a:t>
            </a:r>
          </a:p>
          <a:p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Aplikacija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analizirala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mejlove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iz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dataset-a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detektovala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sumnjivu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poruku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2C8583-3709-4089-803F-A6518B8D04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562" y="2647869"/>
            <a:ext cx="4062412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2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E860-13E0-47FE-9D43-DB663C32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611124"/>
            <a:ext cx="8878824" cy="1069848"/>
          </a:xfrm>
        </p:spPr>
        <p:txBody>
          <a:bodyPr/>
          <a:lstStyle/>
          <a:p>
            <a:pPr algn="ctr"/>
            <a:r>
              <a:rPr lang="sr-Latn-RS" sz="32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aplikacije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zasnovan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heurističkoj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analizi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238E74-3CE4-4ED7-AC16-6C409B734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9418" y="3619500"/>
            <a:ext cx="5087938" cy="29337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03594-E16F-4F5E-AD5D-DD59B5149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55" y="1901952"/>
            <a:ext cx="5719763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457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091A82-B403-4EFE-A988-1CF1BBF8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892" y="577723"/>
            <a:ext cx="8878824" cy="1069848"/>
          </a:xfrm>
        </p:spPr>
        <p:txBody>
          <a:bodyPr/>
          <a:lstStyle/>
          <a:p>
            <a:pPr algn="ctr"/>
            <a:r>
              <a:rPr lang="sr-Latn-RS" dirty="0"/>
              <a:t>- </a:t>
            </a:r>
            <a:r>
              <a:rPr lang="sr-Latn-RS" sz="3200" dirty="0"/>
              <a:t>Output aplikacije sa phishing mejlom</a:t>
            </a:r>
            <a:endParaRPr lang="en-US" sz="32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492DAF2-DB73-4367-B342-2E5ECED7A0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384" y="1647571"/>
            <a:ext cx="8008299" cy="4378325"/>
          </a:xfrm>
        </p:spPr>
      </p:pic>
    </p:spTree>
    <p:extLst>
      <p:ext uri="{BB962C8B-B14F-4D97-AF65-F5344CB8AC3E}">
        <p14:creationId xmlns:p14="http://schemas.microsoft.com/office/powerpoint/2010/main" val="25632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B73E-3F7C-4F48-A156-0ECACF7A0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705104"/>
            <a:ext cx="8878824" cy="1069848"/>
          </a:xfrm>
        </p:spPr>
        <p:txBody>
          <a:bodyPr/>
          <a:lstStyle/>
          <a:p>
            <a:pPr algn="ctr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Sanacija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kompromitovanog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4FD25-6170-4FAB-80E8-9B529288B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8992" y="2743200"/>
            <a:ext cx="6422136" cy="3282696"/>
          </a:xfrm>
        </p:spPr>
        <p:txBody>
          <a:bodyPr/>
          <a:lstStyle/>
          <a:p>
            <a:r>
              <a:rPr lang="sr-Latn-RS" dirty="0"/>
              <a:t>Uklanjanje malvera</a:t>
            </a:r>
          </a:p>
          <a:p>
            <a:r>
              <a:rPr lang="sr-Latn-RS" dirty="0"/>
              <a:t>Pronalazak i zatvaranje ranjivih portova</a:t>
            </a:r>
          </a:p>
          <a:p>
            <a:r>
              <a:rPr lang="sr-Latn-RS" dirty="0"/>
              <a:t>Ažuriranje sistema i softvera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4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4CF77-8112-4CCB-BD5A-521A20885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792" y="611640"/>
            <a:ext cx="8878824" cy="1069848"/>
          </a:xfrm>
        </p:spPr>
        <p:txBody>
          <a:bodyPr/>
          <a:lstStyle/>
          <a:p>
            <a:r>
              <a:rPr lang="sr-Latn-RS" sz="3200" dirty="0">
                <a:latin typeface="Arial" panose="020B0604020202020204" pitchFamily="34" charset="0"/>
                <a:cs typeface="Arial" panose="020B0604020202020204" pitchFamily="34" charset="0"/>
              </a:rPr>
              <a:t>-Automatizovani deo procesa sanacije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2CE38B-D714-42C7-8E26-FB74328BC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110" y="2004760"/>
            <a:ext cx="4029075" cy="17537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9C36F-41CB-4287-9C4D-2444DA577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4081826"/>
            <a:ext cx="9201150" cy="2523834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4CE21509-B23D-4EBA-B6C9-CC4B38EAD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1" y="1958327"/>
            <a:ext cx="6045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Prva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skripta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vrši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detekciju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otvorenih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portova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pomoću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netstat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komande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beleži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rezultate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tekstualni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(open_ports.txt). 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C649B6D-97CC-4EF1-903D-4BC1C6E8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1" y="3013501"/>
            <a:ext cx="527099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Druga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skripta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skenira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korisničke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direktorijume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potrazi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sumnjivim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fajlovima</a:t>
            </a:r>
            <a:r>
              <a:rPr lang="sr-Latn-RS" alt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npr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.exe,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.bin) </a:t>
            </a:r>
            <a:endParaRPr kumimoji="0" lang="sr-Latn-R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koji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sadrže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maliciozne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stringove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curl, base64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52464109"/>
      </p:ext>
    </p:extLst>
  </p:cSld>
  <p:clrMapOvr>
    <a:masterClrMapping/>
  </p:clrMapOvr>
</p:sld>
</file>

<file path=ppt/theme/theme1.xml><?xml version="1.0" encoding="utf-8"?>
<a:theme xmlns:a="http://schemas.openxmlformats.org/drawingml/2006/main" name="Financial design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119</TotalTime>
  <Words>416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Segoe UI Light</vt:lpstr>
      <vt:lpstr>Tw Cen MT</vt:lpstr>
      <vt:lpstr>Financial design</vt:lpstr>
      <vt:lpstr>Projekat  Osnove Digitalne Forenzike Scenario: Kompromitacija mreže putem phishing mejla</vt:lpstr>
      <vt:lpstr>- Cilj ove prezentacije je da prikaže SIMULACIJU digitalnE istragE koja je sprovedena nakon phishing napada. Napad je identifikovan preko zlonamernog mejla.  - Prezentacija će biti podeljena u četiri faze. </vt:lpstr>
      <vt:lpstr>- OPIS INCIDENTA</vt:lpstr>
      <vt:lpstr>- Primer phishing mejla</vt:lpstr>
      <vt:lpstr>- Otkrivanje phishing mejla pomoću aplikacije</vt:lpstr>
      <vt:lpstr>-Rad aplikacije zasnovan na heurističkoj analizi</vt:lpstr>
      <vt:lpstr>- Output aplikacije sa phishing mejlom</vt:lpstr>
      <vt:lpstr>Sanacija kompromitovanog sistema</vt:lpstr>
      <vt:lpstr>-Automatizovani deo procesa sanacije</vt:lpstr>
      <vt:lpstr>Mere za sprečavanje budućih napada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 Osnove Digitalne Forenzike Scenario: Kompromitacija mreže putem phishing mejla</dc:title>
  <dc:creator>sobic06062002@gmail.com</dc:creator>
  <cp:lastModifiedBy>sobic06062002@gmail.com</cp:lastModifiedBy>
  <cp:revision>7</cp:revision>
  <dcterms:created xsi:type="dcterms:W3CDTF">2025-07-02T11:31:55Z</dcterms:created>
  <dcterms:modified xsi:type="dcterms:W3CDTF">2025-07-02T13:38:46Z</dcterms:modified>
</cp:coreProperties>
</file>