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4" r:id="rId2"/>
    <p:sldId id="257" r:id="rId3"/>
    <p:sldId id="258" r:id="rId4"/>
    <p:sldId id="261" r:id="rId5"/>
    <p:sldId id="263" r:id="rId6"/>
    <p:sldId id="265" r:id="rId7"/>
    <p:sldId id="267" r:id="rId8"/>
    <p:sldId id="256" r:id="rId9"/>
    <p:sldId id="259" r:id="rId10"/>
    <p:sldId id="260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6" autoAdjust="0"/>
    <p:restoredTop sz="99842" autoAdjust="0"/>
  </p:normalViewPr>
  <p:slideViewPr>
    <p:cSldViewPr snapToGrid="0" snapToObjects="1" showGuides="1">
      <p:cViewPr>
        <p:scale>
          <a:sx n="100" d="100"/>
          <a:sy n="100" d="100"/>
        </p:scale>
        <p:origin x="-1248" y="-224"/>
      </p:cViewPr>
      <p:guideLst>
        <p:guide orient="horz" pos="236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9C308-46BF-D746-A12B-C3A4698A5F6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19061-017B-7346-90E2-F10C74440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939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04697-4BC4-1E4C-9942-AE211CC5FE3F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ED1C2-748D-E248-BD55-B86840E24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959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DEBA-BD05-F643-868D-60220F185E95}" type="datetime1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968D-9756-CB44-A972-A6CC70BFC5B9}" type="datetime1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6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8016-ADA7-3741-90B1-7073EF7A483F}" type="datetime1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9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F21F-BDF9-B942-ADC1-A9F92E8EF7F3}" type="datetime1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5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CDBB-0FDB-CE4D-BA7B-33333289FF0B}" type="datetime1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1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B7B4-FDE4-D848-9ABA-2EE87BA0FB62}" type="datetime1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46D3-A3B6-F442-A0C8-36A53174C116}" type="datetime1">
              <a:rPr lang="en-US" smtClean="0"/>
              <a:t>5/10/16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8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40BD-344B-6349-87E3-B24EA577944F}" type="datetime1">
              <a:rPr lang="en-US" smtClean="0"/>
              <a:t>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4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F517-4086-924B-B639-E30E8576CA3A}" type="datetime1">
              <a:rPr lang="en-US" smtClean="0"/>
              <a:t>5/10/16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2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9275-2336-6343-83C9-107ABD6E1EDF}" type="datetime1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6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C861-541D-4D47-AF80-58721AC28CC8}" type="datetime1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05791-8B4C-FC4F-846A-E34830BC8B5F}" type="datetime1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0.emf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Monte Carlo solver for neutron transport in finite slab geometry</a:t>
            </a:r>
          </a:p>
          <a:p>
            <a:endParaRPr lang="en-US" sz="2400" dirty="0" smtClean="0"/>
          </a:p>
          <a:p>
            <a:r>
              <a:rPr lang="en-US" sz="2400" dirty="0" smtClean="0"/>
              <a:t>Milos Atz</a:t>
            </a:r>
          </a:p>
          <a:p>
            <a:r>
              <a:rPr lang="en-US" sz="2400" dirty="0" smtClean="0"/>
              <a:t>NE155 Final Project</a:t>
            </a:r>
          </a:p>
          <a:p>
            <a:r>
              <a:rPr lang="en-US" sz="2400" dirty="0" smtClean="0"/>
              <a:t>May 10, 2015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>
                <a:solidFill>
                  <a:schemeClr val="bg1"/>
                </a:solidFill>
              </a:rPr>
              <a:t>0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183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85924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Comparison of the analytical diffusion and MC solutions for the flux</a:t>
            </a:r>
          </a:p>
          <a:p>
            <a:r>
              <a:rPr lang="en-US" dirty="0" err="1" smtClean="0"/>
              <a:t>x</a:t>
            </a:r>
            <a:r>
              <a:rPr lang="en-US" baseline="-25000" dirty="0" err="1" smtClean="0"/>
              <a:t>source</a:t>
            </a:r>
            <a:r>
              <a:rPr lang="en-US" dirty="0" smtClean="0"/>
              <a:t> = </a:t>
            </a:r>
            <a:r>
              <a:rPr lang="en-US" dirty="0" smtClean="0"/>
              <a:t>0</a:t>
            </a:r>
            <a:r>
              <a:rPr lang="en-US" dirty="0" smtClean="0"/>
              <a:t>				</a:t>
            </a:r>
            <a:r>
              <a:rPr lang="en-US" dirty="0"/>
              <a:t>Cross-sections equal in each region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x</a:t>
            </a:r>
            <a:r>
              <a:rPr lang="en-US" baseline="-25000" dirty="0" err="1" smtClean="0"/>
              <a:t>interface</a:t>
            </a:r>
            <a:r>
              <a:rPr lang="en-US" dirty="0" smtClean="0"/>
              <a:t> </a:t>
            </a:r>
            <a:r>
              <a:rPr lang="en-US" smtClean="0"/>
              <a:t>= </a:t>
            </a:r>
            <a:r>
              <a:rPr lang="en-US" smtClean="0"/>
              <a:t>1</a:t>
            </a:r>
            <a:r>
              <a:rPr lang="en-US" dirty="0" smtClean="0"/>
              <a:t>			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t</a:t>
            </a:r>
            <a:r>
              <a:rPr lang="en-US" dirty="0"/>
              <a:t>(1) </a:t>
            </a:r>
            <a:r>
              <a:rPr lang="en-US" dirty="0"/>
              <a:t>&lt;</a:t>
            </a:r>
            <a:r>
              <a:rPr lang="en-US" dirty="0" smtClean="0"/>
              <a:t> 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t</a:t>
            </a:r>
            <a:r>
              <a:rPr lang="en-US" dirty="0"/>
              <a:t>(2) </a:t>
            </a:r>
            <a:endParaRPr lang="en-US" dirty="0" smtClean="0"/>
          </a:p>
          <a:p>
            <a:r>
              <a:rPr lang="en-US" dirty="0" smtClean="0"/>
              <a:t>a = -6, b = 6	</a:t>
            </a:r>
            <a:r>
              <a:rPr lang="en-US" dirty="0"/>
              <a:t>		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s</a:t>
            </a:r>
            <a:r>
              <a:rPr lang="en-US" dirty="0"/>
              <a:t>(1)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s</a:t>
            </a:r>
            <a:r>
              <a:rPr lang="en-US" dirty="0"/>
              <a:t>(2) </a:t>
            </a:r>
            <a:endParaRPr lang="en-US" dirty="0" smtClean="0"/>
          </a:p>
          <a:p>
            <a:r>
              <a:rPr lang="en-US" dirty="0" smtClean="0"/>
              <a:t>S =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mc_result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60" y="1764792"/>
            <a:ext cx="6355080" cy="509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78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References</a:t>
            </a:r>
          </a:p>
          <a:p>
            <a:endParaRPr lang="en-US" sz="2400" dirty="0" smtClean="0"/>
          </a:p>
          <a:p>
            <a:r>
              <a:rPr lang="en-US" sz="2400" dirty="0" smtClean="0"/>
              <a:t>[1] MCNP5 </a:t>
            </a:r>
            <a:r>
              <a:rPr lang="en-US" sz="2400" dirty="0"/>
              <a:t>- A General Monte Carlo N-Particle Transport Code, Version </a:t>
            </a:r>
            <a:r>
              <a:rPr lang="en-US" sz="2400" dirty="0" smtClean="0"/>
              <a:t>5. Volume </a:t>
            </a:r>
            <a:r>
              <a:rPr lang="en-US" sz="2400" dirty="0"/>
              <a:t>1: Overview and Theory. X-5 Monte Carlo Team, Los Alamos National Laboratory (rev. 2008)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[2] J</a:t>
            </a:r>
            <a:r>
              <a:rPr lang="en-US" sz="2400" dirty="0"/>
              <a:t>. J. </a:t>
            </a:r>
            <a:r>
              <a:rPr lang="en-US" sz="2400" dirty="0" err="1"/>
              <a:t>Duderstadt</a:t>
            </a:r>
            <a:r>
              <a:rPr lang="en-US" sz="2400" dirty="0"/>
              <a:t>, L. J. </a:t>
            </a:r>
            <a:r>
              <a:rPr lang="en-US" sz="2400" dirty="0" smtClean="0"/>
              <a:t>Hamilton. </a:t>
            </a:r>
            <a:r>
              <a:rPr lang="en-US" sz="2400" i="1" dirty="0" smtClean="0"/>
              <a:t>Nuclear </a:t>
            </a:r>
            <a:r>
              <a:rPr lang="en-US" sz="2400" i="1" dirty="0"/>
              <a:t>Reactor </a:t>
            </a:r>
            <a:r>
              <a:rPr lang="en-US" sz="2400" i="1" dirty="0" smtClean="0"/>
              <a:t>Analysis</a:t>
            </a:r>
            <a:r>
              <a:rPr lang="en-US" sz="2400" dirty="0" smtClean="0"/>
              <a:t>. John </a:t>
            </a:r>
            <a:r>
              <a:rPr lang="en-US" sz="2400" dirty="0"/>
              <a:t>Wiley </a:t>
            </a:r>
            <a:r>
              <a:rPr lang="en-US" sz="2400" dirty="0" smtClean="0"/>
              <a:t>&amp; </a:t>
            </a:r>
            <a:r>
              <a:rPr lang="en-US" sz="2400" dirty="0"/>
              <a:t>Sons, Inc. 1976.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91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750945" y="5100695"/>
            <a:ext cx="747624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746033" y="1879563"/>
            <a:ext cx="0" cy="322113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12004" y="1879563"/>
            <a:ext cx="0" cy="322113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26603" y="1879563"/>
            <a:ext cx="0" cy="3221132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00694" y="2006091"/>
            <a:ext cx="99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24118" y="2006091"/>
            <a:ext cx="99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 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6013" y="2026876"/>
            <a:ext cx="93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Vacuum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5" y="2006091"/>
            <a:ext cx="93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Vacuum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844616" y="1879563"/>
            <a:ext cx="0" cy="3221132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32972" y="1233232"/>
            <a:ext cx="82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Plane</a:t>
            </a:r>
          </a:p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38760" y="5100695"/>
            <a:ext cx="61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04731" y="5100695"/>
            <a:ext cx="62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37343" y="510069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52139" y="5100695"/>
            <a:ext cx="64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</a:t>
            </a:r>
            <a:r>
              <a:rPr lang="en-US" dirty="0" err="1" smtClean="0"/>
              <a:t>x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28648" y="1514190"/>
            <a:ext cx="1021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844616" y="2730675"/>
            <a:ext cx="70752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844616" y="3096144"/>
            <a:ext cx="70752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844616" y="3461613"/>
            <a:ext cx="70752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844616" y="4192551"/>
            <a:ext cx="70752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44616" y="4558021"/>
            <a:ext cx="70752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144142" y="4565296"/>
            <a:ext cx="713232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144142" y="4192551"/>
            <a:ext cx="713232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144142" y="3461613"/>
            <a:ext cx="713232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144142" y="3096144"/>
            <a:ext cx="713232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144142" y="3824682"/>
            <a:ext cx="713232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144142" y="2730675"/>
            <a:ext cx="713232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844616" y="3824682"/>
            <a:ext cx="70752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239062" y="5029473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 Description and Geometry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0967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lowshee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32"/>
          <a:stretch/>
        </p:blipFill>
        <p:spPr>
          <a:xfrm>
            <a:off x="900093" y="0"/>
            <a:ext cx="7343814" cy="86021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18932" y="4402663"/>
            <a:ext cx="5604934" cy="228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38973" y="5063062"/>
            <a:ext cx="5604934" cy="228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3318932" cy="308186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18932" y="-1"/>
            <a:ext cx="2098419" cy="2393951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4787900"/>
            <a:ext cx="5905500" cy="20764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63699" y="3081868"/>
            <a:ext cx="5817981" cy="1706031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05500" y="4783781"/>
            <a:ext cx="2241439" cy="582302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18932" y="2393950"/>
            <a:ext cx="3814664" cy="68791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78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-0.291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8" grpId="1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7131" y="657276"/>
            <a:ext cx="3506788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Calibri"/>
                <a:cs typeface="Calibri"/>
              </a:rPr>
              <a:t>Sampling direction</a:t>
            </a:r>
            <a:endParaRPr lang="en-US" u="sng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libri"/>
                <a:cs typeface="Calibri"/>
              </a:rPr>
              <a:t>Generate a random number </a:t>
            </a:r>
            <a:r>
              <a:rPr lang="en-US" dirty="0" err="1" smtClean="0">
                <a:latin typeface="Calibri"/>
                <a:ea typeface="Lucida Grande"/>
                <a:cs typeface="Calibri"/>
              </a:rPr>
              <a:t>ξ</a:t>
            </a:r>
            <a:r>
              <a:rPr lang="en-US" dirty="0" smtClean="0">
                <a:latin typeface="Calibri"/>
                <a:ea typeface="Lucida Grande"/>
                <a:cs typeface="Calibri"/>
              </a:rPr>
              <a:t> on the uniform distribution [0, 1).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libri"/>
                <a:ea typeface="Lucida Grande"/>
                <a:cs typeface="Calibri"/>
              </a:rPr>
              <a:t>If </a:t>
            </a:r>
            <a:r>
              <a:rPr lang="en-US" dirty="0" err="1" smtClean="0">
                <a:ea typeface="Lucida Grande"/>
                <a:cs typeface="Calibri"/>
              </a:rPr>
              <a:t>ξ</a:t>
            </a:r>
            <a:r>
              <a:rPr lang="en-US" dirty="0">
                <a:ea typeface="Lucida Grande"/>
                <a:cs typeface="Calibri"/>
              </a:rPr>
              <a:t> </a:t>
            </a:r>
            <a:r>
              <a:rPr lang="en-US" dirty="0" smtClean="0">
                <a:ea typeface="Lucida Grande"/>
                <a:cs typeface="Calibri"/>
              </a:rPr>
              <a:t>&lt; 0.5, direction = left (-)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ea typeface="Lucida Grande"/>
                <a:cs typeface="Calibri"/>
              </a:rPr>
              <a:t>else, direction = right (+)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Calibri"/>
              <a:ea typeface="Lucida Grande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Calibri"/>
              <a:ea typeface="Lucida Grande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7131" y="3332732"/>
            <a:ext cx="3506788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Calibri"/>
                <a:cs typeface="Calibri"/>
              </a:rPr>
              <a:t>Sampling angle</a:t>
            </a:r>
          </a:p>
          <a:p>
            <a:r>
              <a:rPr lang="en-US" dirty="0">
                <a:latin typeface="Calibri"/>
                <a:cs typeface="Calibri"/>
              </a:rPr>
              <a:t>I</a:t>
            </a:r>
            <a:r>
              <a:rPr lang="en-US" dirty="0" smtClean="0">
                <a:latin typeface="Calibri"/>
                <a:cs typeface="Calibri"/>
              </a:rPr>
              <a:t>sotropic source and scattering; angle can range from [0, 2π].</a:t>
            </a:r>
          </a:p>
          <a:p>
            <a:r>
              <a:rPr lang="en-US" dirty="0" smtClean="0">
                <a:latin typeface="Calibri"/>
                <a:cs typeface="Calibri"/>
              </a:rPr>
              <a:t>Interested in cosine of angle [-1, 1].</a:t>
            </a:r>
          </a:p>
          <a:p>
            <a:r>
              <a:rPr lang="en-US" dirty="0" smtClean="0">
                <a:latin typeface="Calibri"/>
                <a:cs typeface="Calibri"/>
              </a:rPr>
              <a:t>Direction covers half of angle space; reduce sampling of cosine of angle to [0, 1].</a:t>
            </a:r>
            <a:endParaRPr lang="en-US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libri"/>
                <a:cs typeface="Calibri"/>
              </a:rPr>
              <a:t>Generate a random number </a:t>
            </a:r>
            <a:r>
              <a:rPr lang="en-US" dirty="0" err="1" smtClean="0">
                <a:latin typeface="Calibri"/>
                <a:ea typeface="Lucida Grande"/>
                <a:cs typeface="Calibri"/>
              </a:rPr>
              <a:t>ξ</a:t>
            </a:r>
            <a:r>
              <a:rPr lang="en-US" dirty="0" smtClean="0">
                <a:latin typeface="Calibri"/>
                <a:ea typeface="Lucida Grande"/>
                <a:cs typeface="Calibri"/>
              </a:rPr>
              <a:t> on the uniform distribution [0, 1).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ea typeface="Lucida Grande"/>
                <a:cs typeface="Calibri"/>
              </a:rPr>
              <a:t>ξ</a:t>
            </a:r>
            <a:r>
              <a:rPr lang="en-US" dirty="0">
                <a:ea typeface="Lucida Grande"/>
                <a:cs typeface="Calibri"/>
              </a:rPr>
              <a:t> </a:t>
            </a:r>
            <a:r>
              <a:rPr lang="en-US" dirty="0" smtClean="0">
                <a:ea typeface="Lucida Grande"/>
                <a:cs typeface="Calibri"/>
              </a:rPr>
              <a:t>multiplied by the direction is the cosine of angle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752590" y="657276"/>
            <a:ext cx="3506788" cy="2308324"/>
            <a:chOff x="3506788" y="330700"/>
            <a:chExt cx="3506788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3506788" y="330700"/>
              <a:ext cx="3506788" cy="23083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u="sng" dirty="0" smtClean="0">
                  <a:latin typeface="Calibri"/>
                  <a:cs typeface="Calibri"/>
                </a:rPr>
                <a:t>Sampling path length</a:t>
              </a:r>
              <a:endParaRPr lang="en-US" u="sng" dirty="0">
                <a:latin typeface="Calibri"/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dirty="0" smtClean="0">
                  <a:latin typeface="Calibri"/>
                  <a:cs typeface="Calibri"/>
                </a:rPr>
                <a:t>Generate a random number </a:t>
              </a:r>
              <a:r>
                <a:rPr lang="en-US" dirty="0" err="1" smtClean="0">
                  <a:latin typeface="Calibri"/>
                  <a:ea typeface="Lucida Grande"/>
                  <a:cs typeface="Calibri"/>
                </a:rPr>
                <a:t>ξ</a:t>
              </a:r>
              <a:r>
                <a:rPr lang="en-US" dirty="0" smtClean="0">
                  <a:latin typeface="Calibri"/>
                  <a:ea typeface="Lucida Grande"/>
                  <a:cs typeface="Calibri"/>
                </a:rPr>
                <a:t> on the uniform distribution [0, 1).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>
                  <a:latin typeface="Calibri"/>
                  <a:ea typeface="Lucida Grande"/>
                  <a:cs typeface="Calibri"/>
                </a:rPr>
                <a:t>Plug into inverted CDF for path length:</a:t>
              </a:r>
            </a:p>
            <a:p>
              <a:endParaRPr lang="en-US" dirty="0" smtClean="0">
                <a:latin typeface="Calibri"/>
                <a:ea typeface="Lucida Grande"/>
                <a:cs typeface="Calibri"/>
              </a:endParaRPr>
            </a:p>
            <a:p>
              <a:endParaRPr lang="en-US" dirty="0">
                <a:latin typeface="Calibri"/>
                <a:ea typeface="Lucida Grande"/>
                <a:cs typeface="Calibri"/>
              </a:endParaRPr>
            </a:p>
            <a:p>
              <a:endParaRPr lang="en-US" dirty="0" smtClean="0">
                <a:latin typeface="Calibri"/>
                <a:ea typeface="Lucida Grande"/>
                <a:cs typeface="Calibri"/>
              </a:endParaRPr>
            </a:p>
          </p:txBody>
        </p:sp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8587584"/>
                </p:ext>
              </p:extLst>
            </p:nvPr>
          </p:nvGraphicFramePr>
          <p:xfrm>
            <a:off x="4210049" y="1678123"/>
            <a:ext cx="1582339" cy="888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2" name="Equation" r:id="rId3" imgW="723900" imgH="406400" progId="Equation.3">
                    <p:embed/>
                  </p:oleObj>
                </mc:Choice>
                <mc:Fallback>
                  <p:oleObj name="Equation" r:id="rId3" imgW="723900" imgH="406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10049" y="1678123"/>
                          <a:ext cx="1582339" cy="8883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0"/>
          <p:cNvGrpSpPr/>
          <p:nvPr/>
        </p:nvGrpSpPr>
        <p:grpSpPr>
          <a:xfrm>
            <a:off x="4763854" y="3332732"/>
            <a:ext cx="3506788" cy="3139321"/>
            <a:chOff x="3659188" y="2853767"/>
            <a:chExt cx="3506788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3659188" y="2853767"/>
              <a:ext cx="3506788" cy="31393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u="sng" dirty="0" smtClean="0">
                  <a:latin typeface="Calibri"/>
                  <a:cs typeface="Calibri"/>
                </a:rPr>
                <a:t>Sampling reaction</a:t>
              </a:r>
              <a:endParaRPr lang="en-US" u="sng" dirty="0">
                <a:latin typeface="Calibri"/>
                <a:cs typeface="Calibri"/>
              </a:endParaRPr>
            </a:p>
            <a:p>
              <a:r>
                <a:rPr lang="en-US" dirty="0" smtClean="0">
                  <a:latin typeface="Calibri"/>
                  <a:cs typeface="Calibri"/>
                </a:rPr>
                <a:t>Two reactions possible: scattering (s) and absorption (a).</a:t>
              </a:r>
            </a:p>
            <a:p>
              <a:r>
                <a:rPr lang="en-US" dirty="0" smtClean="0">
                  <a:latin typeface="Calibri"/>
                  <a:cs typeface="Calibri"/>
                </a:rPr>
                <a:t>Probability of reaction </a:t>
              </a:r>
              <a:r>
                <a:rPr lang="en-US" i="1" dirty="0" err="1" smtClean="0">
                  <a:latin typeface="Calibri"/>
                  <a:cs typeface="Calibri"/>
                </a:rPr>
                <a:t>i</a:t>
              </a:r>
              <a:r>
                <a:rPr lang="en-US" dirty="0" smtClean="0">
                  <a:latin typeface="Calibri"/>
                  <a:cs typeface="Calibri"/>
                </a:rPr>
                <a:t>:</a:t>
              </a:r>
            </a:p>
            <a:p>
              <a:endParaRPr lang="en-US" dirty="0" smtClean="0">
                <a:latin typeface="Calibri"/>
                <a:cs typeface="Calibri"/>
              </a:endParaRPr>
            </a:p>
            <a:p>
              <a:endParaRPr lang="en-US" dirty="0">
                <a:latin typeface="Calibri"/>
                <a:cs typeface="Calibri"/>
              </a:endParaRPr>
            </a:p>
            <a:p>
              <a:endParaRPr lang="en-US" dirty="0">
                <a:latin typeface="Calibri"/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dirty="0" smtClean="0">
                  <a:latin typeface="Calibri"/>
                  <a:cs typeface="Calibri"/>
                </a:rPr>
                <a:t>Generate a random number </a:t>
              </a:r>
              <a:r>
                <a:rPr lang="en-US" dirty="0" err="1" smtClean="0">
                  <a:latin typeface="Calibri"/>
                  <a:ea typeface="Lucida Grande"/>
                  <a:cs typeface="Calibri"/>
                </a:rPr>
                <a:t>ξ</a:t>
              </a:r>
              <a:r>
                <a:rPr lang="en-US" dirty="0" smtClean="0">
                  <a:latin typeface="Calibri"/>
                  <a:ea typeface="Lucida Grande"/>
                  <a:cs typeface="Calibri"/>
                </a:rPr>
                <a:t> on the uniform distribution [0, 1).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>
                  <a:latin typeface="Calibri"/>
                  <a:ea typeface="Lucida Grande"/>
                  <a:cs typeface="Calibri"/>
                </a:rPr>
                <a:t>If </a:t>
              </a:r>
              <a:r>
                <a:rPr lang="en-US" dirty="0" err="1" smtClean="0">
                  <a:ea typeface="Lucida Grande"/>
                  <a:cs typeface="Calibri"/>
                </a:rPr>
                <a:t>ξ</a:t>
              </a:r>
              <a:r>
                <a:rPr lang="en-US" dirty="0" smtClean="0">
                  <a:ea typeface="Lucida Grande"/>
                  <a:cs typeface="Calibri"/>
                </a:rPr>
                <a:t> ≥ P</a:t>
              </a:r>
              <a:r>
                <a:rPr lang="en-US" baseline="-25000" dirty="0" smtClean="0">
                  <a:ea typeface="Lucida Grande"/>
                  <a:cs typeface="Calibri"/>
                </a:rPr>
                <a:t>s</a:t>
              </a:r>
              <a:r>
                <a:rPr lang="en-US" dirty="0" smtClean="0">
                  <a:ea typeface="Lucida Grande"/>
                  <a:cs typeface="Calibri"/>
                </a:rPr>
                <a:t>, neutron is absorbed.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>
                  <a:latin typeface="Calibri"/>
                  <a:ea typeface="Lucida Grande"/>
                  <a:cs typeface="Calibri"/>
                </a:rPr>
                <a:t>Else, it scatters</a:t>
              </a:r>
              <a:endParaRPr lang="en-US" dirty="0">
                <a:latin typeface="Calibri"/>
                <a:ea typeface="Lucida Grande"/>
                <a:cs typeface="Calibri"/>
              </a:endParaRP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6130379"/>
                </p:ext>
              </p:extLst>
            </p:nvPr>
          </p:nvGraphicFramePr>
          <p:xfrm>
            <a:off x="4922758" y="4035749"/>
            <a:ext cx="931335" cy="8190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3" name="Equation" r:id="rId5" imgW="419100" imgH="368300" progId="Equation.3">
                    <p:embed/>
                  </p:oleObj>
                </mc:Choice>
                <mc:Fallback>
                  <p:oleObj name="Equation" r:id="rId5" imgW="419100" imgH="368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22758" y="4035749"/>
                          <a:ext cx="931335" cy="8190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Box 8"/>
          <p:cNvSpPr txBox="1"/>
          <p:nvPr/>
        </p:nvSpPr>
        <p:spPr>
          <a:xfrm>
            <a:off x="0" y="0"/>
            <a:ext cx="2489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Sampling Routines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628952" y="461665"/>
            <a:ext cx="3979334" cy="2695192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0793" y="3309256"/>
            <a:ext cx="3979334" cy="3294743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08286" y="166914"/>
            <a:ext cx="3979334" cy="2989944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96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resolve a collision tally over space, a spatial tally mesh is used for scoring and statistics.</a:t>
            </a:r>
            <a:endParaRPr lang="en-US" sz="24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049809" y="1245029"/>
            <a:ext cx="747624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037120" y="1130730"/>
            <a:ext cx="0" cy="22859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910868" y="1130730"/>
            <a:ext cx="0" cy="22859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37624" y="1317599"/>
            <a:ext cx="61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03595" y="1317599"/>
            <a:ext cx="62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b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412024" y="1130730"/>
            <a:ext cx="4123944" cy="228597"/>
            <a:chOff x="2113160" y="4986396"/>
            <a:chExt cx="4123944" cy="228597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113160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488064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62968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237872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12776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987680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362584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737488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112392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487296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862200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237104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2786928" y="1388981"/>
            <a:ext cx="3065225" cy="458991"/>
            <a:chOff x="2786928" y="1388981"/>
            <a:chExt cx="3065225" cy="458991"/>
          </a:xfrm>
        </p:grpSpPr>
        <p:sp>
          <p:nvSpPr>
            <p:cNvPr id="23" name="Right Brace 22"/>
            <p:cNvSpPr/>
            <p:nvPr/>
          </p:nvSpPr>
          <p:spPr>
            <a:xfrm rot="5400000">
              <a:off x="4011979" y="1308545"/>
              <a:ext cx="181428" cy="342299"/>
            </a:xfrm>
            <a:prstGeom prst="rightBrace">
              <a:avLst>
                <a:gd name="adj1" fmla="val 28916"/>
                <a:gd name="adj2" fmla="val 48306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86928" y="1478640"/>
              <a:ext cx="3065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Bin size is specified by the user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0" y="1884812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neutron </a:t>
            </a:r>
            <a:r>
              <a:rPr lang="en-US" dirty="0" smtClean="0"/>
              <a:t>history </a:t>
            </a:r>
            <a:r>
              <a:rPr lang="en-US" i="1" dirty="0" err="1" smtClean="0"/>
              <a:t>i</a:t>
            </a:r>
            <a:r>
              <a:rPr lang="en-US" dirty="0" smtClean="0"/>
              <a:t>, a score vector is initialized corresponding to this spatial binning. Each score corresponds to a collision of particle </a:t>
            </a:r>
            <a:r>
              <a:rPr lang="en-US" i="1" dirty="0" err="1" smtClean="0"/>
              <a:t>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50" name="Group 49"/>
          <p:cNvGrpSpPr/>
          <p:nvPr/>
        </p:nvGrpSpPr>
        <p:grpSpPr>
          <a:xfrm>
            <a:off x="980719" y="2681039"/>
            <a:ext cx="5945408" cy="369332"/>
            <a:chOff x="1150049" y="2875642"/>
            <a:chExt cx="5945408" cy="369332"/>
          </a:xfrm>
        </p:grpSpPr>
        <p:grpSp>
          <p:nvGrpSpPr>
            <p:cNvPr id="48" name="Group 47"/>
            <p:cNvGrpSpPr/>
            <p:nvPr/>
          </p:nvGrpSpPr>
          <p:grpSpPr>
            <a:xfrm>
              <a:off x="2194273" y="2957410"/>
              <a:ext cx="4901184" cy="247650"/>
              <a:chOff x="1407887" y="2954867"/>
              <a:chExt cx="4901184" cy="24765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1420275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294023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795179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170083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544987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919891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294795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669699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4044603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4419507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794411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5169315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5544219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919123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407887" y="2954867"/>
                <a:ext cx="4901184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407887" y="3202517"/>
                <a:ext cx="4901184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1150049" y="2875642"/>
              <a:ext cx="1060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Score(</a:t>
              </a:r>
              <a:r>
                <a:rPr lang="en-US" i="1" dirty="0" err="1" smtClean="0"/>
                <a:t>i</a:t>
              </a:r>
              <a:r>
                <a:rPr lang="en-US" dirty="0" smtClean="0"/>
                <a:t>) = </a:t>
              </a:r>
              <a:endParaRPr lang="en-US" dirty="0"/>
            </a:p>
          </p:txBody>
        </p:sp>
      </p:grpSp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509116"/>
              </p:ext>
            </p:extLst>
          </p:nvPr>
        </p:nvGraphicFramePr>
        <p:xfrm>
          <a:off x="3317875" y="4246563"/>
          <a:ext cx="153035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3" imgW="685800" imgH="317500" progId="Equation.3">
                  <p:embed/>
                </p:oleObj>
              </mc:Choice>
              <mc:Fallback>
                <p:oleObj name="Equation" r:id="rId3" imgW="6858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17875" y="4246563"/>
                        <a:ext cx="1530350" cy="70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739468"/>
              </p:ext>
            </p:extLst>
          </p:nvPr>
        </p:nvGraphicFramePr>
        <p:xfrm>
          <a:off x="3303588" y="5634038"/>
          <a:ext cx="15589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Equation" r:id="rId5" imgW="698500" imgH="317500" progId="Equation.3">
                  <p:embed/>
                </p:oleObj>
              </mc:Choice>
              <mc:Fallback>
                <p:oleObj name="Equation" r:id="rId5" imgW="6985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03588" y="5634038"/>
                        <a:ext cx="15589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4</a:t>
            </a:fld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3249864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Once the history is complete (the particle is terminated):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score is added to a cumulative score (a vector of equal size representing the sum of all previous histories). Each entry is given by: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score in each bin of the score vector is squared and added to a vector containing the cumulative sum of the squares of the scores.</a:t>
            </a:r>
          </a:p>
          <a:p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0" y="1936261"/>
            <a:ext cx="9144000" cy="124111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0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5" grpId="0"/>
      <p:bldP spid="55" grpId="0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5100" y="1017589"/>
            <a:ext cx="2819289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Flux</a:t>
            </a:r>
          </a:p>
          <a:p>
            <a:endParaRPr lang="en-US" u="sng" dirty="0" smtClean="0"/>
          </a:p>
          <a:p>
            <a:endParaRPr lang="en-US" u="sng" dirty="0"/>
          </a:p>
          <a:p>
            <a:endParaRPr lang="en-US" u="sng" dirty="0"/>
          </a:p>
          <a:p>
            <a:r>
              <a:rPr lang="en-US" u="sng" dirty="0" smtClean="0"/>
              <a:t>Statistics: </a:t>
            </a:r>
          </a:p>
          <a:p>
            <a:r>
              <a:rPr lang="en-US" dirty="0" smtClean="0"/>
              <a:t>Sample Variance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stimated </a:t>
            </a:r>
            <a:r>
              <a:rPr lang="en-US" dirty="0"/>
              <a:t>Variance of </a:t>
            </a:r>
            <a:r>
              <a:rPr lang="en-US" dirty="0" smtClean="0"/>
              <a:t>Mean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Relative Error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After N histories, sum of the scores and squares of scores in each bin are used to calculate the flux and statistics in each bin.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787726"/>
              </p:ext>
            </p:extLst>
          </p:nvPr>
        </p:nvGraphicFramePr>
        <p:xfrm>
          <a:off x="249767" y="1223208"/>
          <a:ext cx="26384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3" imgW="1181100" imgH="406400" progId="Equation.3">
                  <p:embed/>
                </p:oleObj>
              </mc:Choice>
              <mc:Fallback>
                <p:oleObj name="Equation" r:id="rId3" imgW="11811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767" y="1223208"/>
                        <a:ext cx="2638425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586329"/>
              </p:ext>
            </p:extLst>
          </p:nvPr>
        </p:nvGraphicFramePr>
        <p:xfrm>
          <a:off x="234951" y="2618673"/>
          <a:ext cx="6669087" cy="348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5" imgW="2984500" imgH="1562100" progId="Equation.3">
                  <p:embed/>
                </p:oleObj>
              </mc:Choice>
              <mc:Fallback>
                <p:oleObj name="Equation" r:id="rId5" imgW="2984500" imgH="156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4951" y="2618673"/>
                        <a:ext cx="6669087" cy="348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5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2131258"/>
            <a:ext cx="7086599" cy="14247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3566358"/>
            <a:ext cx="7086599" cy="14247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" y="4855408"/>
            <a:ext cx="7086599" cy="14247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" y="1017589"/>
            <a:ext cx="7086599" cy="111115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2131258"/>
            <a:ext cx="7086599" cy="142474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6349" y="3509208"/>
            <a:ext cx="7086599" cy="142474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73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animBg="1"/>
      <p:bldP spid="16" grpId="1" animBg="1"/>
      <p:bldP spid="17" grpId="1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method can be validated by solving the diffusion equation for a simplified system (finite slab, plane source).</a:t>
            </a:r>
            <a:endParaRPr lang="en-US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137327"/>
              </p:ext>
            </p:extLst>
          </p:nvPr>
        </p:nvGraphicFramePr>
        <p:xfrm>
          <a:off x="246063" y="831850"/>
          <a:ext cx="4283076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3" imgW="1917700" imgH="342900" progId="Equation.3">
                  <p:embed/>
                </p:oleObj>
              </mc:Choice>
              <mc:Fallback>
                <p:oleObj name="Equation" r:id="rId3" imgW="19177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063" y="831850"/>
                        <a:ext cx="4283076" cy="76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1524959"/>
            <a:ext cx="64459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solution are required for flux on each side of the plane source.</a:t>
            </a:r>
          </a:p>
          <a:p>
            <a:r>
              <a:rPr lang="en-US" dirty="0" smtClean="0"/>
              <a:t>Assume steady state, homogeneous material properties</a:t>
            </a:r>
          </a:p>
          <a:p>
            <a:r>
              <a:rPr lang="en-US" dirty="0"/>
              <a:t>B</a:t>
            </a:r>
            <a:r>
              <a:rPr lang="en-US" dirty="0" smtClean="0"/>
              <a:t>oundary conditions for each region are:</a:t>
            </a:r>
          </a:p>
          <a:p>
            <a:pPr marL="342900" indent="-342900">
              <a:buAutoNum type="arabicParenBoth"/>
            </a:pPr>
            <a:r>
              <a:rPr lang="en-US" dirty="0" smtClean="0"/>
              <a:t>Vacuum at slab boundaries (a and b)</a:t>
            </a:r>
          </a:p>
          <a:p>
            <a:endParaRPr lang="en-US" dirty="0" smtClean="0"/>
          </a:p>
          <a:p>
            <a:endParaRPr lang="en-US" dirty="0" smtClean="0"/>
          </a:p>
          <a:p>
            <a:pPr marL="342900" indent="-342900">
              <a:buAutoNum type="arabicParenBoth"/>
            </a:pPr>
            <a:r>
              <a:rPr lang="en-US" dirty="0" smtClean="0"/>
              <a:t>Constant current at the source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985085"/>
              </p:ext>
            </p:extLst>
          </p:nvPr>
        </p:nvGraphicFramePr>
        <p:xfrm>
          <a:off x="246063" y="2715908"/>
          <a:ext cx="17875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Equation" r:id="rId5" imgW="800100" imgH="215900" progId="Equation.3">
                  <p:embed/>
                </p:oleObj>
              </mc:Choice>
              <mc:Fallback>
                <p:oleObj name="Equation" r:id="rId5" imgW="800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6063" y="2715908"/>
                        <a:ext cx="178752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975492"/>
              </p:ext>
            </p:extLst>
          </p:nvPr>
        </p:nvGraphicFramePr>
        <p:xfrm>
          <a:off x="246063" y="3524752"/>
          <a:ext cx="2525713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Equation" r:id="rId7" imgW="1130300" imgH="342900" progId="Equation.3">
                  <p:embed/>
                </p:oleObj>
              </mc:Choice>
              <mc:Fallback>
                <p:oleObj name="Equation" r:id="rId7" imgW="11303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063" y="3524752"/>
                        <a:ext cx="2525713" cy="766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795377"/>
              </p:ext>
            </p:extLst>
          </p:nvPr>
        </p:nvGraphicFramePr>
        <p:xfrm>
          <a:off x="246063" y="4387850"/>
          <a:ext cx="5700713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Equation" r:id="rId9" imgW="2552700" imgH="1104900" progId="Equation.3">
                  <p:embed/>
                </p:oleObj>
              </mc:Choice>
              <mc:Fallback>
                <p:oleObj name="Equation" r:id="rId9" imgW="2552700" imgH="1104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6063" y="4387850"/>
                        <a:ext cx="5700713" cy="247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43539" y="5268151"/>
            <a:ext cx="3700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solution can be adjusted to allow for the source to be anywhere in(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787400"/>
            <a:ext cx="7086599" cy="737559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1603375"/>
            <a:ext cx="7086599" cy="2751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601159"/>
            <a:ext cx="7086599" cy="290734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41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_result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76" y="1764792"/>
            <a:ext cx="6327648" cy="50932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85924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Comparison of the analytical diffusion and MC solutions for the flux</a:t>
            </a:r>
          </a:p>
          <a:p>
            <a:r>
              <a:rPr lang="en-US" dirty="0" err="1" smtClean="0"/>
              <a:t>x</a:t>
            </a:r>
            <a:r>
              <a:rPr lang="en-US" baseline="-25000" dirty="0" err="1" smtClean="0"/>
              <a:t>source</a:t>
            </a:r>
            <a:r>
              <a:rPr lang="en-US" dirty="0" smtClean="0"/>
              <a:t> = 0				</a:t>
            </a:r>
            <a:r>
              <a:rPr lang="en-US" dirty="0"/>
              <a:t>Cross-sections equal in each region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x</a:t>
            </a:r>
            <a:r>
              <a:rPr lang="en-US" baseline="-25000" dirty="0" err="1" smtClean="0"/>
              <a:t>interface</a:t>
            </a:r>
            <a:r>
              <a:rPr lang="en-US" dirty="0" smtClean="0"/>
              <a:t> = 0			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t</a:t>
            </a:r>
            <a:r>
              <a:rPr lang="en-US" dirty="0"/>
              <a:t>(1) = 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t</a:t>
            </a:r>
            <a:r>
              <a:rPr lang="en-US" dirty="0"/>
              <a:t>(2) </a:t>
            </a:r>
            <a:endParaRPr lang="en-US" dirty="0" smtClean="0"/>
          </a:p>
          <a:p>
            <a:r>
              <a:rPr lang="en-US" dirty="0" smtClean="0"/>
              <a:t>a = 3, b = -3	</a:t>
            </a:r>
            <a:r>
              <a:rPr lang="en-US" dirty="0"/>
              <a:t>		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s</a:t>
            </a:r>
            <a:r>
              <a:rPr lang="en-US" dirty="0"/>
              <a:t>(1) = 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s</a:t>
            </a:r>
            <a:r>
              <a:rPr lang="en-US" dirty="0"/>
              <a:t>(2) </a:t>
            </a:r>
            <a:endParaRPr lang="en-US" dirty="0" smtClean="0"/>
          </a:p>
          <a:p>
            <a:r>
              <a:rPr lang="en-US" dirty="0" smtClean="0"/>
              <a:t>S = 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0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_resul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60" y="1764792"/>
            <a:ext cx="6355080" cy="50932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85924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Comparison of the analytical diffusion and MC solutions for the flux</a:t>
            </a:r>
          </a:p>
          <a:p>
            <a:r>
              <a:rPr lang="en-US" dirty="0" err="1" smtClean="0"/>
              <a:t>x</a:t>
            </a:r>
            <a:r>
              <a:rPr lang="en-US" baseline="-25000" dirty="0" err="1" smtClean="0"/>
              <a:t>source</a:t>
            </a:r>
            <a:r>
              <a:rPr lang="en-US" dirty="0" smtClean="0"/>
              <a:t> = 1				</a:t>
            </a:r>
            <a:r>
              <a:rPr lang="en-US" dirty="0"/>
              <a:t>Cross-sections equal in each region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x</a:t>
            </a:r>
            <a:r>
              <a:rPr lang="en-US" baseline="-25000" dirty="0" err="1" smtClean="0"/>
              <a:t>interface</a:t>
            </a:r>
            <a:r>
              <a:rPr lang="en-US" dirty="0" smtClean="0"/>
              <a:t> = 1			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t</a:t>
            </a:r>
            <a:r>
              <a:rPr lang="en-US" dirty="0"/>
              <a:t>(1) </a:t>
            </a:r>
            <a:r>
              <a:rPr lang="en-US" dirty="0" smtClean="0"/>
              <a:t>≠ 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t</a:t>
            </a:r>
            <a:r>
              <a:rPr lang="en-US" dirty="0"/>
              <a:t>(2) </a:t>
            </a:r>
            <a:endParaRPr lang="en-US" dirty="0" smtClean="0"/>
          </a:p>
          <a:p>
            <a:r>
              <a:rPr lang="en-US" dirty="0" smtClean="0"/>
              <a:t>a = -4, b = 6	</a:t>
            </a:r>
            <a:r>
              <a:rPr lang="en-US" dirty="0"/>
              <a:t>		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s</a:t>
            </a:r>
            <a:r>
              <a:rPr lang="en-US" dirty="0"/>
              <a:t>(1) </a:t>
            </a:r>
            <a:r>
              <a:rPr lang="en-US" dirty="0" smtClean="0"/>
              <a:t>≠ 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s</a:t>
            </a:r>
            <a:r>
              <a:rPr lang="en-US" dirty="0"/>
              <a:t>(2) </a:t>
            </a:r>
            <a:endParaRPr lang="en-US" dirty="0" smtClean="0"/>
          </a:p>
          <a:p>
            <a:r>
              <a:rPr lang="en-US" dirty="0" smtClean="0"/>
              <a:t>S = 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78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609</Words>
  <Application>Microsoft Macintosh PowerPoint</Application>
  <PresentationFormat>On-screen Show (4:3)</PresentationFormat>
  <Paragraphs>114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Connecticut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Atz</dc:creator>
  <cp:lastModifiedBy>Milos Atz</cp:lastModifiedBy>
  <cp:revision>41</cp:revision>
  <dcterms:created xsi:type="dcterms:W3CDTF">2016-05-09T22:14:53Z</dcterms:created>
  <dcterms:modified xsi:type="dcterms:W3CDTF">2016-05-11T00:54:15Z</dcterms:modified>
</cp:coreProperties>
</file>