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57" r:id="rId3"/>
    <p:sldId id="258" r:id="rId4"/>
    <p:sldId id="261" r:id="rId5"/>
    <p:sldId id="263" r:id="rId6"/>
    <p:sldId id="265" r:id="rId7"/>
    <p:sldId id="267" r:id="rId8"/>
    <p:sldId id="256" r:id="rId9"/>
    <p:sldId id="259" r:id="rId10"/>
    <p:sldId id="260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6" autoAdjust="0"/>
    <p:restoredTop sz="99842" autoAdjust="0"/>
  </p:normalViewPr>
  <p:slideViewPr>
    <p:cSldViewPr snapToGrid="0" snapToObjects="1" showGuides="1">
      <p:cViewPr>
        <p:scale>
          <a:sx n="100" d="100"/>
          <a:sy n="100" d="100"/>
        </p:scale>
        <p:origin x="-1248" y="-264"/>
      </p:cViewPr>
      <p:guideLst>
        <p:guide orient="horz" pos="23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9C308-46BF-D746-A12B-C3A4698A5F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19061-017B-7346-90E2-F10C7444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3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04697-4BC4-1E4C-9942-AE211CC5FE3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ED1C2-748D-E248-BD55-B86840E2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5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EBA-BD05-F643-868D-60220F185E95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968D-9756-CB44-A972-A6CC70BFC5B9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8016-ADA7-3741-90B1-7073EF7A483F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F21F-BDF9-B942-ADC1-A9F92E8EF7F3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CDBB-0FDB-CE4D-BA7B-33333289FF0B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B7B4-FDE4-D848-9ABA-2EE87BA0FB62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6D3-A3B6-F442-A0C8-36A53174C116}" type="datetime1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40BD-344B-6349-87E3-B24EA577944F}" type="datetime1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517-4086-924B-B639-E30E8576CA3A}" type="datetime1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9275-2336-6343-83C9-107ABD6E1EDF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861-541D-4D47-AF80-58721AC28CC8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5791-8B4C-FC4F-846A-E34830BC8B5F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Monte Carlo solver for neutron transport in finite slab geometry</a:t>
            </a:r>
          </a:p>
          <a:p>
            <a:endParaRPr lang="en-US" sz="2400" dirty="0" smtClean="0"/>
          </a:p>
          <a:p>
            <a:r>
              <a:rPr lang="en-US" sz="2400" dirty="0" smtClean="0"/>
              <a:t>Milos Atz</a:t>
            </a:r>
          </a:p>
          <a:p>
            <a:r>
              <a:rPr lang="en-US" sz="2400" dirty="0" smtClean="0"/>
              <a:t>NE155 Final Project</a:t>
            </a:r>
          </a:p>
          <a:p>
            <a:r>
              <a:rPr lang="en-US" sz="2400" dirty="0" smtClean="0"/>
              <a:t>May 10, 2015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>
                <a:solidFill>
                  <a:schemeClr val="bg1"/>
                </a:solidFill>
              </a:rPr>
              <a:t>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8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mc_resul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764792"/>
            <a:ext cx="6355080" cy="5093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</a:t>
            </a:r>
            <a:r>
              <a:rPr lang="en-US" dirty="0" smtClean="0"/>
              <a:t>0</a:t>
            </a:r>
            <a:r>
              <a:rPr lang="en-US" dirty="0" smtClean="0"/>
              <a:t>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= </a:t>
            </a:r>
            <a:r>
              <a:rPr lang="en-US" dirty="0" smtClean="0"/>
              <a:t>1</a:t>
            </a:r>
            <a:r>
              <a:rPr lang="en-US" dirty="0" smtClean="0"/>
              <a:t>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-6, b = 6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References</a:t>
            </a:r>
          </a:p>
          <a:p>
            <a:endParaRPr lang="en-US" sz="2400" dirty="0" smtClean="0"/>
          </a:p>
          <a:p>
            <a:r>
              <a:rPr lang="en-US" sz="2400" dirty="0" smtClean="0"/>
              <a:t>[1] MCNP5 </a:t>
            </a:r>
            <a:r>
              <a:rPr lang="en-US" sz="2400" dirty="0"/>
              <a:t>- A General Monte Carlo N-Particle Transport Code, Version </a:t>
            </a:r>
            <a:r>
              <a:rPr lang="en-US" sz="2400" dirty="0" smtClean="0"/>
              <a:t>5. Volume </a:t>
            </a:r>
            <a:r>
              <a:rPr lang="en-US" sz="2400" dirty="0"/>
              <a:t>1: Overview and Theory. X-5 Monte Carlo Team, Los Alamos National Laboratory (rev. 2008)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[2] J</a:t>
            </a:r>
            <a:r>
              <a:rPr lang="en-US" sz="2400" dirty="0"/>
              <a:t>. J. </a:t>
            </a:r>
            <a:r>
              <a:rPr lang="en-US" sz="2400" dirty="0" err="1"/>
              <a:t>Duderstadt</a:t>
            </a:r>
            <a:r>
              <a:rPr lang="en-US" sz="2400" dirty="0"/>
              <a:t>, L. J. </a:t>
            </a:r>
            <a:r>
              <a:rPr lang="en-US" sz="2400" dirty="0" smtClean="0"/>
              <a:t>Hamilton. </a:t>
            </a:r>
            <a:r>
              <a:rPr lang="en-US" sz="2400" i="1" dirty="0" smtClean="0"/>
              <a:t>Nuclear </a:t>
            </a:r>
            <a:r>
              <a:rPr lang="en-US" sz="2400" i="1" dirty="0"/>
              <a:t>Reactor </a:t>
            </a:r>
            <a:r>
              <a:rPr lang="en-US" sz="2400" i="1" dirty="0" smtClean="0"/>
              <a:t>Analysis</a:t>
            </a:r>
            <a:r>
              <a:rPr lang="en-US" sz="2400" dirty="0" smtClean="0"/>
              <a:t>. John </a:t>
            </a:r>
            <a:r>
              <a:rPr lang="en-US" sz="2400" dirty="0"/>
              <a:t>Wiley </a:t>
            </a:r>
            <a:r>
              <a:rPr lang="en-US" sz="2400" dirty="0" smtClean="0"/>
              <a:t>&amp; </a:t>
            </a:r>
            <a:r>
              <a:rPr lang="en-US" sz="2400" dirty="0"/>
              <a:t>Sons, Inc. 1976.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750945" y="5100695"/>
            <a:ext cx="747624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46033" y="1879563"/>
            <a:ext cx="0" cy="32211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12004" y="1879563"/>
            <a:ext cx="0" cy="32211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6603" y="1879563"/>
            <a:ext cx="0" cy="322113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0694" y="2006091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24118" y="2006091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13" y="2026876"/>
            <a:ext cx="93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Vacuum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5" y="2006091"/>
            <a:ext cx="93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Vacuum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44616" y="1879563"/>
            <a:ext cx="0" cy="32211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2972" y="1233232"/>
            <a:ext cx="82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38760" y="5100695"/>
            <a:ext cx="6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4731" y="5100695"/>
            <a:ext cx="62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7343" y="51006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2139" y="5100695"/>
            <a:ext cx="64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x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28648" y="1514190"/>
            <a:ext cx="102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44616" y="2730675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44616" y="3096144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44616" y="3461613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44616" y="4192551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44616" y="4558021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44142" y="4565296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44142" y="4192551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144142" y="3461613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44142" y="3096144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144142" y="3824682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144142" y="2730675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44616" y="3824682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39062" y="5029473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 Description and Geometry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96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wshe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2"/>
          <a:stretch/>
        </p:blipFill>
        <p:spPr>
          <a:xfrm>
            <a:off x="900093" y="0"/>
            <a:ext cx="7343814" cy="86021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7131" y="657276"/>
            <a:ext cx="3506788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/>
                <a:cs typeface="Calibri"/>
              </a:rPr>
              <a:t>Sampling direction</a:t>
            </a:r>
            <a:endParaRPr lang="en-US" u="sng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Generate a random number </a:t>
            </a:r>
            <a:r>
              <a:rPr lang="en-US" dirty="0" err="1" smtClean="0">
                <a:latin typeface="Calibri"/>
                <a:ea typeface="Lucida Grande"/>
                <a:cs typeface="Calibri"/>
              </a:rPr>
              <a:t>ξ</a:t>
            </a:r>
            <a:r>
              <a:rPr lang="en-US" dirty="0" smtClean="0">
                <a:latin typeface="Calibri"/>
                <a:ea typeface="Lucida Grande"/>
                <a:cs typeface="Calibri"/>
              </a:rPr>
              <a:t> on the uniform distribution [0, 1).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ea typeface="Lucida Grande"/>
                <a:cs typeface="Calibri"/>
              </a:rPr>
              <a:t>If </a:t>
            </a:r>
            <a:r>
              <a:rPr lang="en-US" dirty="0" err="1" smtClean="0">
                <a:ea typeface="Lucida Grande"/>
                <a:cs typeface="Calibri"/>
              </a:rPr>
              <a:t>ξ</a:t>
            </a:r>
            <a:r>
              <a:rPr lang="en-US" dirty="0">
                <a:ea typeface="Lucida Grande"/>
                <a:cs typeface="Calibri"/>
              </a:rPr>
              <a:t> </a:t>
            </a:r>
            <a:r>
              <a:rPr lang="en-US" dirty="0" smtClean="0">
                <a:ea typeface="Lucida Grande"/>
                <a:cs typeface="Calibri"/>
              </a:rPr>
              <a:t>&lt; 0.5, direction = left (-)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ea typeface="Lucida Grande"/>
                <a:cs typeface="Calibri"/>
              </a:rPr>
              <a:t>else, direction = right (+)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ea typeface="Lucida Grande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libri"/>
              <a:ea typeface="Lucida Grande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131" y="3332732"/>
            <a:ext cx="350678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/>
                <a:cs typeface="Calibri"/>
              </a:rPr>
              <a:t>Sampling angle</a:t>
            </a:r>
          </a:p>
          <a:p>
            <a:r>
              <a:rPr lang="en-US" dirty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sotropic source and scattering; angle can range from [0, 2π].</a:t>
            </a:r>
          </a:p>
          <a:p>
            <a:r>
              <a:rPr lang="en-US" dirty="0" smtClean="0">
                <a:latin typeface="Calibri"/>
                <a:cs typeface="Calibri"/>
              </a:rPr>
              <a:t>Interested in cosine of angle [-1, 1].</a:t>
            </a:r>
          </a:p>
          <a:p>
            <a:r>
              <a:rPr lang="en-US" dirty="0" smtClean="0">
                <a:latin typeface="Calibri"/>
                <a:cs typeface="Calibri"/>
              </a:rPr>
              <a:t>Direction covers half of angle space; reduce sampling of cosine of angle to [0, 1].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Generate a random number </a:t>
            </a:r>
            <a:r>
              <a:rPr lang="en-US" dirty="0" err="1" smtClean="0">
                <a:latin typeface="Calibri"/>
                <a:ea typeface="Lucida Grande"/>
                <a:cs typeface="Calibri"/>
              </a:rPr>
              <a:t>ξ</a:t>
            </a:r>
            <a:r>
              <a:rPr lang="en-US" dirty="0" smtClean="0">
                <a:latin typeface="Calibri"/>
                <a:ea typeface="Lucida Grande"/>
                <a:cs typeface="Calibri"/>
              </a:rPr>
              <a:t> on the uniform distribution [0, 1).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ea typeface="Lucida Grande"/>
                <a:cs typeface="Calibri"/>
              </a:rPr>
              <a:t>ξ</a:t>
            </a:r>
            <a:r>
              <a:rPr lang="en-US" dirty="0">
                <a:ea typeface="Lucida Grande"/>
                <a:cs typeface="Calibri"/>
              </a:rPr>
              <a:t> </a:t>
            </a:r>
            <a:r>
              <a:rPr lang="en-US" dirty="0" smtClean="0">
                <a:ea typeface="Lucida Grande"/>
                <a:cs typeface="Calibri"/>
              </a:rPr>
              <a:t>multiplied by the direction is the cosine of angle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52590" y="657276"/>
            <a:ext cx="3506788" cy="2308324"/>
            <a:chOff x="3506788" y="330700"/>
            <a:chExt cx="3506788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3506788" y="330700"/>
              <a:ext cx="3506788" cy="23083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u="sng" dirty="0" smtClean="0">
                  <a:latin typeface="Calibri"/>
                  <a:cs typeface="Calibri"/>
                </a:rPr>
                <a:t>Sampling path length</a:t>
              </a:r>
              <a:endParaRPr lang="en-US" u="sng" dirty="0">
                <a:latin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cs typeface="Calibri"/>
                </a:rPr>
                <a:t>Generate a random number </a:t>
              </a:r>
              <a:r>
                <a:rPr lang="en-US" dirty="0" err="1" smtClean="0">
                  <a:latin typeface="Calibri"/>
                  <a:ea typeface="Lucida Grande"/>
                  <a:cs typeface="Calibri"/>
                </a:rPr>
                <a:t>ξ</a:t>
              </a:r>
              <a:r>
                <a:rPr lang="en-US" dirty="0" smtClean="0">
                  <a:latin typeface="Calibri"/>
                  <a:ea typeface="Lucida Grande"/>
                  <a:cs typeface="Calibri"/>
                </a:rPr>
                <a:t> on the uniform distribution [0, 1).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Plug into inverted CDF for path length:</a:t>
              </a:r>
            </a:p>
            <a:p>
              <a:endParaRPr lang="en-US" dirty="0" smtClean="0">
                <a:latin typeface="Calibri"/>
                <a:ea typeface="Lucida Grande"/>
                <a:cs typeface="Calibri"/>
              </a:endParaRPr>
            </a:p>
            <a:p>
              <a:endParaRPr lang="en-US" dirty="0">
                <a:latin typeface="Calibri"/>
                <a:ea typeface="Lucida Grande"/>
                <a:cs typeface="Calibri"/>
              </a:endParaRPr>
            </a:p>
            <a:p>
              <a:endParaRPr lang="en-US" dirty="0" smtClean="0">
                <a:latin typeface="Calibri"/>
                <a:ea typeface="Lucida Grande"/>
                <a:cs typeface="Calibri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587584"/>
                </p:ext>
              </p:extLst>
            </p:nvPr>
          </p:nvGraphicFramePr>
          <p:xfrm>
            <a:off x="4210049" y="1678123"/>
            <a:ext cx="1582339" cy="888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3" imgW="723900" imgH="406400" progId="Equation.3">
                    <p:embed/>
                  </p:oleObj>
                </mc:Choice>
                <mc:Fallback>
                  <p:oleObj name="Equation" r:id="rId3" imgW="7239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10049" y="1678123"/>
                          <a:ext cx="1582339" cy="8883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4763854" y="3332732"/>
            <a:ext cx="3506788" cy="3139321"/>
            <a:chOff x="3659188" y="2853767"/>
            <a:chExt cx="3506788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3659188" y="2853767"/>
              <a:ext cx="3506788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u="sng" dirty="0" smtClean="0">
                  <a:latin typeface="Calibri"/>
                  <a:cs typeface="Calibri"/>
                </a:rPr>
                <a:t>Sampling reaction</a:t>
              </a:r>
              <a:endParaRPr lang="en-US" u="sng" dirty="0">
                <a:latin typeface="Calibri"/>
                <a:cs typeface="Calibri"/>
              </a:endParaRPr>
            </a:p>
            <a:p>
              <a:r>
                <a:rPr lang="en-US" dirty="0" smtClean="0">
                  <a:latin typeface="Calibri"/>
                  <a:cs typeface="Calibri"/>
                </a:rPr>
                <a:t>Two reactions possible: scattering (s) and absorption (a).</a:t>
              </a:r>
            </a:p>
            <a:p>
              <a:r>
                <a:rPr lang="en-US" dirty="0" smtClean="0">
                  <a:latin typeface="Calibri"/>
                  <a:cs typeface="Calibri"/>
                </a:rPr>
                <a:t>Probability of reaction </a:t>
              </a:r>
              <a:r>
                <a:rPr lang="en-US" i="1" dirty="0" err="1" smtClean="0">
                  <a:latin typeface="Calibri"/>
                  <a:cs typeface="Calibri"/>
                </a:rPr>
                <a:t>i</a:t>
              </a:r>
              <a:r>
                <a:rPr lang="en-US" dirty="0" smtClean="0">
                  <a:latin typeface="Calibri"/>
                  <a:cs typeface="Calibri"/>
                </a:rPr>
                <a:t>:</a:t>
              </a:r>
            </a:p>
            <a:p>
              <a:endParaRPr lang="en-US" dirty="0" smtClean="0">
                <a:latin typeface="Calibri"/>
                <a:cs typeface="Calibri"/>
              </a:endParaRPr>
            </a:p>
            <a:p>
              <a:endParaRPr lang="en-US" dirty="0">
                <a:latin typeface="Calibri"/>
                <a:cs typeface="Calibri"/>
              </a:endParaRPr>
            </a:p>
            <a:p>
              <a:endParaRPr lang="en-US" dirty="0">
                <a:latin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cs typeface="Calibri"/>
                </a:rPr>
                <a:t>Generate a random number </a:t>
              </a:r>
              <a:r>
                <a:rPr lang="en-US" dirty="0" err="1" smtClean="0">
                  <a:latin typeface="Calibri"/>
                  <a:ea typeface="Lucida Grande"/>
                  <a:cs typeface="Calibri"/>
                </a:rPr>
                <a:t>ξ</a:t>
              </a:r>
              <a:r>
                <a:rPr lang="en-US" dirty="0" smtClean="0">
                  <a:latin typeface="Calibri"/>
                  <a:ea typeface="Lucida Grande"/>
                  <a:cs typeface="Calibri"/>
                </a:rPr>
                <a:t> on the uniform distribution [0, 1).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If </a:t>
              </a:r>
              <a:r>
                <a:rPr lang="en-US" dirty="0" err="1" smtClean="0">
                  <a:ea typeface="Lucida Grande"/>
                  <a:cs typeface="Calibri"/>
                </a:rPr>
                <a:t>ξ</a:t>
              </a:r>
              <a:r>
                <a:rPr lang="en-US" dirty="0" smtClean="0">
                  <a:ea typeface="Lucida Grande"/>
                  <a:cs typeface="Calibri"/>
                </a:rPr>
                <a:t> ≥ P</a:t>
              </a:r>
              <a:r>
                <a:rPr lang="en-US" baseline="-25000" dirty="0" smtClean="0">
                  <a:ea typeface="Lucida Grande"/>
                  <a:cs typeface="Calibri"/>
                </a:rPr>
                <a:t>s</a:t>
              </a:r>
              <a:r>
                <a:rPr lang="en-US" dirty="0" smtClean="0">
                  <a:ea typeface="Lucida Grande"/>
                  <a:cs typeface="Calibri"/>
                </a:rPr>
                <a:t>, neutron is absorbed.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Else, it scatters</a:t>
              </a:r>
              <a:endParaRPr lang="en-US" dirty="0">
                <a:latin typeface="Calibri"/>
                <a:ea typeface="Lucida Grande"/>
                <a:cs typeface="Calibri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130379"/>
                </p:ext>
              </p:extLst>
            </p:nvPr>
          </p:nvGraphicFramePr>
          <p:xfrm>
            <a:off x="4922758" y="4035749"/>
            <a:ext cx="931335" cy="819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5" imgW="419100" imgH="368300" progId="Equation.3">
                    <p:embed/>
                  </p:oleObj>
                </mc:Choice>
                <mc:Fallback>
                  <p:oleObj name="Equation" r:id="rId5" imgW="4191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22758" y="4035749"/>
                          <a:ext cx="931335" cy="8190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0" y="0"/>
            <a:ext cx="2489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Sampling Routines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resolve a collision tally over space, a spatial tally mesh is used for scoring and statistics.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49809" y="1245029"/>
            <a:ext cx="747624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37120" y="1130730"/>
            <a:ext cx="0" cy="22859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10868" y="1130730"/>
            <a:ext cx="0" cy="22859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7624" y="1317599"/>
            <a:ext cx="6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3595" y="1317599"/>
            <a:ext cx="62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b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12024" y="1130730"/>
            <a:ext cx="4123944" cy="228597"/>
            <a:chOff x="2113160" y="4986396"/>
            <a:chExt cx="4123944" cy="22859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1316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8806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62968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37872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2776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8768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6258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7488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12392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87296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6220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3710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786928" y="1388981"/>
            <a:ext cx="3065225" cy="458991"/>
            <a:chOff x="2786928" y="1388981"/>
            <a:chExt cx="3065225" cy="458991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4011979" y="1308545"/>
              <a:ext cx="181428" cy="342299"/>
            </a:xfrm>
            <a:prstGeom prst="rightBrace">
              <a:avLst>
                <a:gd name="adj1" fmla="val 28916"/>
                <a:gd name="adj2" fmla="val 4830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928" y="1478640"/>
              <a:ext cx="306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 size is specified by the user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0" y="188481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neutron </a:t>
            </a:r>
            <a:r>
              <a:rPr lang="en-US" dirty="0" smtClean="0"/>
              <a:t>history </a:t>
            </a:r>
            <a:r>
              <a:rPr lang="en-US" i="1" dirty="0" err="1" smtClean="0"/>
              <a:t>i</a:t>
            </a:r>
            <a:r>
              <a:rPr lang="en-US" dirty="0" smtClean="0"/>
              <a:t>, a score vector is initialized corresponding to this spatial binning. Each score corresponds to a collision of particle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980719" y="2681039"/>
            <a:ext cx="5945408" cy="369332"/>
            <a:chOff x="1150049" y="2875642"/>
            <a:chExt cx="5945408" cy="369332"/>
          </a:xfrm>
        </p:grpSpPr>
        <p:grpSp>
          <p:nvGrpSpPr>
            <p:cNvPr id="48" name="Group 47"/>
            <p:cNvGrpSpPr/>
            <p:nvPr/>
          </p:nvGrpSpPr>
          <p:grpSpPr>
            <a:xfrm>
              <a:off x="2194273" y="2957410"/>
              <a:ext cx="4901184" cy="247650"/>
              <a:chOff x="1407887" y="2954867"/>
              <a:chExt cx="4901184" cy="24765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142027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9402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79517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7008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44987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919891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9479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66969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04460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19507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794411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16931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54421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91912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407887" y="2954867"/>
                <a:ext cx="490118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407887" y="3202517"/>
                <a:ext cx="490118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150049" y="2875642"/>
              <a:ext cx="1060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Score(</a:t>
              </a:r>
              <a:r>
                <a:rPr lang="en-US" i="1" dirty="0" err="1" smtClean="0"/>
                <a:t>i</a:t>
              </a:r>
              <a:r>
                <a:rPr lang="en-US" dirty="0" smtClean="0"/>
                <a:t>) = </a:t>
              </a:r>
              <a:endParaRPr lang="en-US" dirty="0"/>
            </a:p>
          </p:txBody>
        </p:sp>
      </p:grp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09116"/>
              </p:ext>
            </p:extLst>
          </p:nvPr>
        </p:nvGraphicFramePr>
        <p:xfrm>
          <a:off x="3317875" y="4246563"/>
          <a:ext cx="15303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3" imgW="685800" imgH="317500" progId="Equation.3">
                  <p:embed/>
                </p:oleObj>
              </mc:Choice>
              <mc:Fallback>
                <p:oleObj name="Equation" r:id="rId3" imgW="685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7875" y="4246563"/>
                        <a:ext cx="15303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39468"/>
              </p:ext>
            </p:extLst>
          </p:nvPr>
        </p:nvGraphicFramePr>
        <p:xfrm>
          <a:off x="3303588" y="5634038"/>
          <a:ext cx="1558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5" imgW="698500" imgH="317500" progId="Equation.3">
                  <p:embed/>
                </p:oleObj>
              </mc:Choice>
              <mc:Fallback>
                <p:oleObj name="Equation" r:id="rId5" imgW="698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3588" y="5634038"/>
                        <a:ext cx="15589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4</a:t>
            </a:fld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249864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the history is complete (the particle is terminated):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score is added to a cumulative score (a vector of equal size representing the sum of all previous histories). Each entry is given by: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score in each bin of the score vector is squared and added to a vector containing the cumulative sum of the squares of the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0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5100" y="1017589"/>
            <a:ext cx="281928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Flux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 smtClean="0"/>
              <a:t>Statistics: </a:t>
            </a:r>
          </a:p>
          <a:p>
            <a:r>
              <a:rPr lang="en-US" dirty="0" smtClean="0"/>
              <a:t>Sample Variance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stimated </a:t>
            </a:r>
            <a:r>
              <a:rPr lang="en-US" dirty="0"/>
              <a:t>Variance of </a:t>
            </a:r>
            <a:r>
              <a:rPr lang="en-US" dirty="0" smtClean="0"/>
              <a:t>Mean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Relative Error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N histories, sum of the scores and squares of scores in each bin are used to calculate the flux and statistics in each bin.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787726"/>
              </p:ext>
            </p:extLst>
          </p:nvPr>
        </p:nvGraphicFramePr>
        <p:xfrm>
          <a:off x="249767" y="1223208"/>
          <a:ext cx="26384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3" imgW="1181100" imgH="406400" progId="Equation.3">
                  <p:embed/>
                </p:oleObj>
              </mc:Choice>
              <mc:Fallback>
                <p:oleObj name="Equation" r:id="rId3" imgW="11811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67" y="1223208"/>
                        <a:ext cx="263842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86329"/>
              </p:ext>
            </p:extLst>
          </p:nvPr>
        </p:nvGraphicFramePr>
        <p:xfrm>
          <a:off x="234951" y="2618673"/>
          <a:ext cx="6669087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5" imgW="2984500" imgH="1562100" progId="Equation.3">
                  <p:embed/>
                </p:oleObj>
              </mc:Choice>
              <mc:Fallback>
                <p:oleObj name="Equation" r:id="rId5" imgW="2984500" imgH="156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951" y="2618673"/>
                        <a:ext cx="6669087" cy="348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method can be validated by solving the diffusion equation for a simplified system (finite slab, plane source).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137327"/>
              </p:ext>
            </p:extLst>
          </p:nvPr>
        </p:nvGraphicFramePr>
        <p:xfrm>
          <a:off x="246063" y="831850"/>
          <a:ext cx="4283076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3" imgW="1917700" imgH="342900" progId="Equation.3">
                  <p:embed/>
                </p:oleObj>
              </mc:Choice>
              <mc:Fallback>
                <p:oleObj name="Equation" r:id="rId3" imgW="1917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3" y="831850"/>
                        <a:ext cx="4283076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524959"/>
            <a:ext cx="64459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solution are required for flux on each side of the plane source.</a:t>
            </a:r>
          </a:p>
          <a:p>
            <a:r>
              <a:rPr lang="en-US" dirty="0" smtClean="0"/>
              <a:t>Assume steady state, homogeneous material properties</a:t>
            </a:r>
          </a:p>
          <a:p>
            <a:r>
              <a:rPr lang="en-US" dirty="0"/>
              <a:t>B</a:t>
            </a:r>
            <a:r>
              <a:rPr lang="en-US" dirty="0" smtClean="0"/>
              <a:t>oundary conditions for each region are: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Vacuum at slab boundaries (a and b)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Constant current at the source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85085"/>
              </p:ext>
            </p:extLst>
          </p:nvPr>
        </p:nvGraphicFramePr>
        <p:xfrm>
          <a:off x="246063" y="2715908"/>
          <a:ext cx="1787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5" imgW="800100" imgH="215900" progId="Equation.3">
                  <p:embed/>
                </p:oleObj>
              </mc:Choice>
              <mc:Fallback>
                <p:oleObj name="Equation" r:id="rId5" imgW="800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063" y="2715908"/>
                        <a:ext cx="17875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975492"/>
              </p:ext>
            </p:extLst>
          </p:nvPr>
        </p:nvGraphicFramePr>
        <p:xfrm>
          <a:off x="246063" y="3524752"/>
          <a:ext cx="25257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7" imgW="1130300" imgH="342900" progId="Equation.3">
                  <p:embed/>
                </p:oleObj>
              </mc:Choice>
              <mc:Fallback>
                <p:oleObj name="Equation" r:id="rId7" imgW="11303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063" y="3524752"/>
                        <a:ext cx="2525713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95377"/>
              </p:ext>
            </p:extLst>
          </p:nvPr>
        </p:nvGraphicFramePr>
        <p:xfrm>
          <a:off x="246063" y="4387850"/>
          <a:ext cx="5700713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9" imgW="2552700" imgH="1104900" progId="Equation.3">
                  <p:embed/>
                </p:oleObj>
              </mc:Choice>
              <mc:Fallback>
                <p:oleObj name="Equation" r:id="rId9" imgW="25527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063" y="4387850"/>
                        <a:ext cx="5700713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43539" y="5268151"/>
            <a:ext cx="370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solution can be adjusted to allow for the source to be anywhere in(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4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_resul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" y="1764792"/>
            <a:ext cx="6327648" cy="50932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0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= 0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=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3, b = -3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=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_resul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764792"/>
            <a:ext cx="6355080" cy="5093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1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= 1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-4, b = 6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609</Words>
  <Application>Microsoft Macintosh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Connecticut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Atz</dc:creator>
  <cp:lastModifiedBy>Milos Atz</cp:lastModifiedBy>
  <cp:revision>40</cp:revision>
  <dcterms:created xsi:type="dcterms:W3CDTF">2016-05-09T22:14:53Z</dcterms:created>
  <dcterms:modified xsi:type="dcterms:W3CDTF">2016-05-11T00:54:48Z</dcterms:modified>
</cp:coreProperties>
</file>