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66" r:id="rId5"/>
    <p:sldId id="270" r:id="rId6"/>
    <p:sldId id="278" r:id="rId7"/>
    <p:sldId id="271" r:id="rId8"/>
    <p:sldId id="273" r:id="rId9"/>
    <p:sldId id="274" r:id="rId10"/>
    <p:sldId id="272" r:id="rId11"/>
    <p:sldId id="275" r:id="rId12"/>
    <p:sldId id="276" r:id="rId13"/>
    <p:sldId id="277" r:id="rId14"/>
    <p:sldId id="267" r:id="rId15"/>
    <p:sldId id="262" r:id="rId16"/>
    <p:sldId id="269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9" d="100"/>
          <a:sy n="89" d="100"/>
        </p:scale>
        <p:origin x="-1384" y="-112"/>
      </p:cViewPr>
      <p:guideLst>
        <p:guide orient="horz" pos="2240"/>
        <p:guide pos="2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1EBC-685D-2E45-919A-3C6620A37FB2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7339-2348-5E45-B36A-BB1E530A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2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1EBC-685D-2E45-919A-3C6620A37FB2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7339-2348-5E45-B36A-BB1E530A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7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1EBC-685D-2E45-919A-3C6620A37FB2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7339-2348-5E45-B36A-BB1E530A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9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1EBC-685D-2E45-919A-3C6620A37FB2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7339-2348-5E45-B36A-BB1E530A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2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1EBC-685D-2E45-919A-3C6620A37FB2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7339-2348-5E45-B36A-BB1E530A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9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1EBC-685D-2E45-919A-3C6620A37FB2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7339-2348-5E45-B36A-BB1E530A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0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1EBC-685D-2E45-919A-3C6620A37FB2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7339-2348-5E45-B36A-BB1E530A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1EBC-685D-2E45-919A-3C6620A37FB2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7339-2348-5E45-B36A-BB1E530A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1EBC-685D-2E45-919A-3C6620A37FB2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7339-2348-5E45-B36A-BB1E530A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1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1EBC-685D-2E45-919A-3C6620A37FB2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7339-2348-5E45-B36A-BB1E530A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0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1EBC-685D-2E45-919A-3C6620A37FB2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7339-2348-5E45-B36A-BB1E530A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5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1EBC-685D-2E45-919A-3C6620A37FB2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27339-2348-5E45-B36A-BB1E530A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4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2-12 at 3.14.1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"/>
          <a:stretch/>
        </p:blipFill>
        <p:spPr>
          <a:xfrm>
            <a:off x="0" y="2611221"/>
            <a:ext cx="9144000" cy="4237655"/>
          </a:xfrm>
          <a:prstGeom prst="rect">
            <a:avLst/>
          </a:prstGeom>
          <a:scene3d>
            <a:camera prst="orthographicFront">
              <a:rot lat="0" lon="0" rev="30000"/>
            </a:camera>
            <a:lightRig rig="threePt" dir="t"/>
          </a:scene3d>
        </p:spPr>
      </p:pic>
      <p:sp>
        <p:nvSpPr>
          <p:cNvPr id="2" name="Rectangle 1"/>
          <p:cNvSpPr/>
          <p:nvPr/>
        </p:nvSpPr>
        <p:spPr>
          <a:xfrm>
            <a:off x="0" y="6406745"/>
            <a:ext cx="9144000" cy="44213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" y="0"/>
            <a:ext cx="88027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Multi-region solution of the neutron transport equation in 1-D spherical coordinates</a:t>
            </a:r>
          </a:p>
          <a:p>
            <a:endParaRPr lang="en-US" sz="2800" dirty="0"/>
          </a:p>
          <a:p>
            <a:r>
              <a:rPr lang="en-US" sz="2400" dirty="0" smtClean="0"/>
              <a:t>Milos Atz</a:t>
            </a:r>
          </a:p>
          <a:p>
            <a:r>
              <a:rPr lang="en-US" sz="2400" dirty="0" smtClean="0"/>
              <a:t>NE255 Final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1220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1159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Results and test problems:</a:t>
            </a:r>
          </a:p>
          <a:p>
            <a:r>
              <a:rPr lang="en-US" sz="2400" dirty="0" smtClean="0"/>
              <a:t>1. Near infinite medium, uniform isotropic source, no scattering</a:t>
            </a:r>
          </a:p>
          <a:p>
            <a:r>
              <a:rPr lang="en-US" sz="2400" dirty="0" smtClean="0"/>
              <a:t>2. Bare sphere, point source at origin</a:t>
            </a:r>
          </a:p>
          <a:p>
            <a:r>
              <a:rPr lang="en-US" sz="2400" dirty="0" smtClean="0"/>
              <a:t>3. Bare sphere, uniform isotropic source</a:t>
            </a:r>
          </a:p>
          <a:p>
            <a:r>
              <a:rPr lang="en-US" sz="2400" dirty="0" smtClean="0"/>
              <a:t>4. Sphere + reflector, uniform isotropic source.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1181100"/>
            <a:ext cx="9144000" cy="7578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229981"/>
            <a:ext cx="415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Expect exponential decay with r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71043" y="3584261"/>
            <a:ext cx="233222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smtClean="0">
                <a:latin typeface="Lucida Grande"/>
                <a:ea typeface="Lucida Grande"/>
                <a:cs typeface="Lucida Grande"/>
              </a:rPr>
              <a:t>t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 = 4.0</a:t>
            </a:r>
          </a:p>
          <a:p>
            <a:r>
              <a:rPr lang="el-GR" dirty="0" smtClean="0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smtClean="0">
                <a:latin typeface="Lucida Grande"/>
                <a:ea typeface="Lucida Grande"/>
                <a:cs typeface="Lucida Grande"/>
              </a:rPr>
              <a:t>s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= 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2.0</a:t>
            </a:r>
            <a:endParaRPr lang="en-US" dirty="0">
              <a:latin typeface="Lucida Grande"/>
              <a:ea typeface="Lucida Grande"/>
              <a:cs typeface="Lucida Grande"/>
            </a:endParaRPr>
          </a:p>
          <a:p>
            <a:endParaRPr lang="en-US" dirty="0" smtClean="0">
              <a:latin typeface="Lucida Grande"/>
              <a:ea typeface="Lucida Grande"/>
              <a:cs typeface="Lucida Grande"/>
            </a:endParaRPr>
          </a:p>
          <a:p>
            <a:r>
              <a:rPr lang="en-US" dirty="0" smtClean="0">
                <a:latin typeface="Lucida Grande"/>
                <a:ea typeface="Lucida Grande"/>
                <a:cs typeface="Lucida Grande"/>
              </a:rPr>
              <a:t>S = 10.0</a:t>
            </a:r>
          </a:p>
          <a:p>
            <a:endParaRPr lang="en-US" dirty="0" smtClean="0">
              <a:latin typeface="Lucida Grande"/>
              <a:ea typeface="Lucida Grande"/>
              <a:cs typeface="Lucida Grande"/>
            </a:endParaRPr>
          </a:p>
          <a:p>
            <a:r>
              <a:rPr lang="en-US" dirty="0" smtClean="0">
                <a:latin typeface="Lucida Grande"/>
                <a:ea typeface="Lucida Grande"/>
                <a:cs typeface="Lucida Grande"/>
              </a:rPr>
              <a:t>Quadrature degree</a:t>
            </a:r>
          </a:p>
          <a:p>
            <a:r>
              <a:rPr lang="en-US" dirty="0" smtClean="0">
                <a:latin typeface="Lucida Grande"/>
                <a:ea typeface="Lucida Grande"/>
                <a:cs typeface="Lucida Grande"/>
              </a:rPr>
              <a:t>N = 2</a:t>
            </a:r>
          </a:p>
          <a:p>
            <a:endParaRPr lang="en-US" dirty="0">
              <a:latin typeface="Lucida Grande"/>
              <a:ea typeface="Lucida Grande"/>
              <a:cs typeface="Lucida Grande"/>
            </a:endParaRPr>
          </a:p>
          <a:p>
            <a:r>
              <a:rPr lang="en-US" dirty="0" smtClean="0">
                <a:latin typeface="Lucida Grande"/>
                <a:ea typeface="Lucida Grande"/>
                <a:cs typeface="Lucida Grande"/>
              </a:rPr>
              <a:t>P</a:t>
            </a:r>
            <a:r>
              <a:rPr lang="en-US" baseline="-25000" dirty="0" smtClean="0">
                <a:latin typeface="Lucida Grande"/>
                <a:ea typeface="Lucida Grande"/>
                <a:cs typeface="Lucida Grande"/>
              </a:rPr>
              <a:t>N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 expansion order</a:t>
            </a:r>
          </a:p>
          <a:p>
            <a:r>
              <a:rPr lang="en-US" dirty="0" smtClean="0">
                <a:latin typeface="Lucida Grande"/>
                <a:ea typeface="Lucida Grande"/>
                <a:cs typeface="Lucida Grande"/>
              </a:rPr>
              <a:t>L = 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23209"/>
            <a:ext cx="9144000" cy="4403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origin_pt_source_sol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73" y="3019532"/>
            <a:ext cx="5410200" cy="3467100"/>
          </a:xfrm>
          <a:prstGeom prst="rect">
            <a:avLst/>
          </a:prstGeom>
        </p:spPr>
      </p:pic>
      <p:pic>
        <p:nvPicPr>
          <p:cNvPr id="15" name="Picture 14" descr="Screen Shot 2016-12-14 at 4.15.1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1" y="2692460"/>
            <a:ext cx="3566429" cy="8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30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1159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Results and test problems:</a:t>
            </a:r>
          </a:p>
          <a:p>
            <a:r>
              <a:rPr lang="en-US" sz="2400" dirty="0" smtClean="0"/>
              <a:t>1. Near infinite medium, uniform isotropic source, no scattering</a:t>
            </a:r>
          </a:p>
          <a:p>
            <a:r>
              <a:rPr lang="en-US" sz="2400" dirty="0" smtClean="0"/>
              <a:t>2. Bare sphere, point source at origin</a:t>
            </a:r>
          </a:p>
          <a:p>
            <a:r>
              <a:rPr lang="en-US" sz="2400" dirty="0" smtClean="0"/>
              <a:t>3. Bare sphere, uniform isotropic source</a:t>
            </a:r>
          </a:p>
          <a:p>
            <a:r>
              <a:rPr lang="en-US" sz="2400" dirty="0" smtClean="0"/>
              <a:t>4. Sphere + reflector, uniform isotropic source.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1541043"/>
            <a:ext cx="9144000" cy="3979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0495" y="3556000"/>
            <a:ext cx="233222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smtClean="0">
                <a:latin typeface="Lucida Grande"/>
                <a:ea typeface="Lucida Grande"/>
                <a:cs typeface="Lucida Grande"/>
              </a:rPr>
              <a:t>t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 = 5.0</a:t>
            </a:r>
          </a:p>
          <a:p>
            <a:r>
              <a:rPr lang="el-GR" dirty="0" smtClean="0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smtClean="0">
                <a:latin typeface="Lucida Grande"/>
                <a:ea typeface="Lucida Grande"/>
                <a:cs typeface="Lucida Grande"/>
              </a:rPr>
              <a:t>s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= 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2.5</a:t>
            </a:r>
            <a:endParaRPr lang="en-US" dirty="0">
              <a:latin typeface="Lucida Grande"/>
              <a:ea typeface="Lucida Grande"/>
              <a:cs typeface="Lucida Grande"/>
            </a:endParaRPr>
          </a:p>
          <a:p>
            <a:endParaRPr lang="en-US" dirty="0" smtClean="0">
              <a:latin typeface="Lucida Grande"/>
              <a:ea typeface="Lucida Grande"/>
              <a:cs typeface="Lucida Grande"/>
            </a:endParaRPr>
          </a:p>
          <a:p>
            <a:r>
              <a:rPr lang="en-US" dirty="0" smtClean="0">
                <a:latin typeface="Lucida Grande"/>
                <a:ea typeface="Lucida Grande"/>
                <a:cs typeface="Lucida Grande"/>
              </a:rPr>
              <a:t>S = 0.5</a:t>
            </a:r>
          </a:p>
          <a:p>
            <a:endParaRPr lang="en-US" dirty="0" smtClean="0">
              <a:latin typeface="Lucida Grande"/>
              <a:ea typeface="Lucida Grande"/>
              <a:cs typeface="Lucida Grande"/>
            </a:endParaRPr>
          </a:p>
          <a:p>
            <a:r>
              <a:rPr lang="en-US" dirty="0" smtClean="0">
                <a:latin typeface="Lucida Grande"/>
                <a:ea typeface="Lucida Grande"/>
                <a:cs typeface="Lucida Grande"/>
              </a:rPr>
              <a:t>Quadrature degree</a:t>
            </a:r>
          </a:p>
          <a:p>
            <a:r>
              <a:rPr lang="en-US" dirty="0" smtClean="0">
                <a:latin typeface="Lucida Grande"/>
                <a:ea typeface="Lucida Grande"/>
                <a:cs typeface="Lucida Grande"/>
              </a:rPr>
              <a:t>N = 2</a:t>
            </a:r>
          </a:p>
          <a:p>
            <a:endParaRPr lang="en-US" dirty="0">
              <a:latin typeface="Lucida Grande"/>
              <a:ea typeface="Lucida Grande"/>
              <a:cs typeface="Lucida Grande"/>
            </a:endParaRPr>
          </a:p>
          <a:p>
            <a:r>
              <a:rPr lang="en-US" dirty="0" smtClean="0">
                <a:latin typeface="Lucida Grande"/>
                <a:ea typeface="Lucida Grande"/>
                <a:cs typeface="Lucida Grande"/>
              </a:rPr>
              <a:t>P</a:t>
            </a:r>
            <a:r>
              <a:rPr lang="en-US" baseline="-25000" dirty="0" smtClean="0">
                <a:latin typeface="Lucida Grande"/>
                <a:ea typeface="Lucida Grande"/>
                <a:cs typeface="Lucida Grande"/>
              </a:rPr>
              <a:t>N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 expansion order</a:t>
            </a:r>
          </a:p>
          <a:p>
            <a:r>
              <a:rPr lang="en-US" dirty="0" smtClean="0">
                <a:latin typeface="Lucida Grande"/>
                <a:ea typeface="Lucida Grande"/>
                <a:cs typeface="Lucida Grande"/>
              </a:rPr>
              <a:t>L = 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23209"/>
            <a:ext cx="9144000" cy="7183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uniform_sr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063871"/>
            <a:ext cx="5384800" cy="3632200"/>
          </a:xfrm>
          <a:prstGeom prst="rect">
            <a:avLst/>
          </a:prstGeom>
        </p:spPr>
      </p:pic>
      <p:pic>
        <p:nvPicPr>
          <p:cNvPr id="3" name="Picture 2" descr="Screen Shot 2016-12-14 at 4.17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6" y="2183146"/>
            <a:ext cx="5649104" cy="880726"/>
          </a:xfrm>
          <a:prstGeom prst="rect">
            <a:avLst/>
          </a:prstGeom>
        </p:spPr>
      </p:pic>
      <p:pic>
        <p:nvPicPr>
          <p:cNvPr id="5" name="Picture 4" descr="uniform_src_detailed.png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574" y="3256074"/>
            <a:ext cx="56134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3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1159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Results and test problems:</a:t>
            </a:r>
          </a:p>
          <a:p>
            <a:r>
              <a:rPr lang="en-US" sz="2400" dirty="0" smtClean="0"/>
              <a:t>1. Near infinite medium, uniform isotropic source, no scattering</a:t>
            </a:r>
          </a:p>
          <a:p>
            <a:r>
              <a:rPr lang="en-US" sz="2400" dirty="0" smtClean="0"/>
              <a:t>2. Bare sphere, point source at origin</a:t>
            </a:r>
          </a:p>
          <a:p>
            <a:r>
              <a:rPr lang="en-US" sz="2400" dirty="0" smtClean="0"/>
              <a:t>3. Bare sphere, uniform isotropic source</a:t>
            </a:r>
          </a:p>
          <a:p>
            <a:r>
              <a:rPr lang="en-US" sz="2400" dirty="0" smtClean="0"/>
              <a:t>4. Sphere + reflector, uniform isotropic source.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99376" y="3208169"/>
            <a:ext cx="263827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Lucida Grande"/>
                <a:ea typeface="Lucida Grande"/>
                <a:cs typeface="Lucida Grande"/>
              </a:rPr>
              <a:t>Core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:		</a:t>
            </a:r>
            <a:r>
              <a:rPr lang="en-US" u="sng" dirty="0" smtClean="0">
                <a:latin typeface="Lucida Grande"/>
                <a:ea typeface="Lucida Grande"/>
                <a:cs typeface="Lucida Grande"/>
              </a:rPr>
              <a:t>Reflector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:</a:t>
            </a:r>
            <a:endParaRPr lang="en-US" dirty="0">
              <a:latin typeface="Lucida Grande"/>
              <a:ea typeface="Lucida Grande"/>
              <a:cs typeface="Lucida Grande"/>
            </a:endParaRPr>
          </a:p>
          <a:p>
            <a:r>
              <a:rPr lang="el-GR" dirty="0" smtClean="0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smtClean="0">
                <a:latin typeface="Lucida Grande"/>
                <a:ea typeface="Lucida Grande"/>
                <a:cs typeface="Lucida Grande"/>
              </a:rPr>
              <a:t>t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 = 2.0		</a:t>
            </a:r>
            <a:r>
              <a:rPr lang="el-GR" dirty="0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>
                <a:latin typeface="Lucida Grande"/>
                <a:ea typeface="Lucida Grande"/>
                <a:cs typeface="Lucida Grande"/>
              </a:rPr>
              <a:t>t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 = 5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.0	</a:t>
            </a:r>
          </a:p>
          <a:p>
            <a:r>
              <a:rPr lang="el-GR" dirty="0" smtClean="0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smtClean="0">
                <a:latin typeface="Lucida Grande"/>
                <a:ea typeface="Lucida Grande"/>
                <a:cs typeface="Lucida Grande"/>
              </a:rPr>
              <a:t>s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= 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1.0		</a:t>
            </a:r>
            <a:r>
              <a:rPr lang="el-GR" dirty="0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>
                <a:latin typeface="Lucida Grande"/>
                <a:ea typeface="Lucida Grande"/>
                <a:cs typeface="Lucida Grande"/>
              </a:rPr>
              <a:t>s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 = 2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.0</a:t>
            </a:r>
            <a:endParaRPr lang="en-US" dirty="0">
              <a:latin typeface="Lucida Grande"/>
              <a:ea typeface="Lucida Grande"/>
              <a:cs typeface="Lucida Grande"/>
            </a:endParaRPr>
          </a:p>
          <a:p>
            <a:endParaRPr lang="en-US" dirty="0" smtClean="0">
              <a:latin typeface="Lucida Grande"/>
              <a:ea typeface="Lucida Grande"/>
              <a:cs typeface="Lucida Grande"/>
            </a:endParaRPr>
          </a:p>
          <a:p>
            <a:r>
              <a:rPr lang="en-US" dirty="0" smtClean="0">
                <a:latin typeface="Lucida Grande"/>
                <a:ea typeface="Lucida Grande"/>
                <a:cs typeface="Lucida Grande"/>
              </a:rPr>
              <a:t>S = 0.8		S = 0.0</a:t>
            </a:r>
          </a:p>
          <a:p>
            <a:endParaRPr lang="en-US" dirty="0" smtClean="0">
              <a:latin typeface="Lucida Grande"/>
              <a:ea typeface="Lucida Grande"/>
              <a:cs typeface="Lucida Grande"/>
            </a:endParaRPr>
          </a:p>
          <a:p>
            <a:r>
              <a:rPr lang="en-US" dirty="0" smtClean="0">
                <a:latin typeface="Lucida Grande"/>
                <a:ea typeface="Lucida Grande"/>
                <a:cs typeface="Lucida Grande"/>
              </a:rPr>
              <a:t>Quadrature degree</a:t>
            </a:r>
          </a:p>
          <a:p>
            <a:r>
              <a:rPr lang="en-US" dirty="0" smtClean="0">
                <a:latin typeface="Lucida Grande"/>
                <a:ea typeface="Lucida Grande"/>
                <a:cs typeface="Lucida Grande"/>
              </a:rPr>
              <a:t>N = 2</a:t>
            </a:r>
          </a:p>
          <a:p>
            <a:endParaRPr lang="en-US" dirty="0">
              <a:latin typeface="Lucida Grande"/>
              <a:ea typeface="Lucida Grande"/>
              <a:cs typeface="Lucida Grande"/>
            </a:endParaRPr>
          </a:p>
          <a:p>
            <a:r>
              <a:rPr lang="en-US" dirty="0" smtClean="0">
                <a:latin typeface="Lucida Grande"/>
                <a:ea typeface="Lucida Grande"/>
                <a:cs typeface="Lucida Grande"/>
              </a:rPr>
              <a:t>P</a:t>
            </a:r>
            <a:r>
              <a:rPr lang="en-US" baseline="-25000" dirty="0" smtClean="0">
                <a:latin typeface="Lucida Grande"/>
                <a:ea typeface="Lucida Grande"/>
                <a:cs typeface="Lucida Grande"/>
              </a:rPr>
              <a:t>N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 expansion order</a:t>
            </a:r>
          </a:p>
          <a:p>
            <a:r>
              <a:rPr lang="en-US" dirty="0" smtClean="0">
                <a:latin typeface="Lucida Grande"/>
                <a:ea typeface="Lucida Grande"/>
                <a:cs typeface="Lucida Grande"/>
              </a:rPr>
              <a:t>L = 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23209"/>
            <a:ext cx="9144000" cy="113210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reflector_resu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450" y="3193897"/>
            <a:ext cx="52070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References</a:t>
            </a:r>
          </a:p>
          <a:p>
            <a:pPr lvl="0"/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1. </a:t>
            </a:r>
            <a:r>
              <a:rPr lang="en-US" sz="2400" dirty="0"/>
              <a:t>E.E. Lewis and W.F. Miller. </a:t>
            </a:r>
            <a:r>
              <a:rPr lang="en-US" sz="2400" i="1" dirty="0"/>
              <a:t>Computational Methods of Neutron Transport</a:t>
            </a:r>
            <a:r>
              <a:rPr lang="en-US" sz="2400" dirty="0"/>
              <a:t> 1984: John </a:t>
            </a:r>
            <a:r>
              <a:rPr lang="en-US" sz="2400" dirty="0" smtClean="0"/>
              <a:t>Wiley </a:t>
            </a:r>
            <a:r>
              <a:rPr lang="en-US" sz="2400" dirty="0"/>
              <a:t>&amp; Sons.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2. </a:t>
            </a:r>
            <a:r>
              <a:rPr lang="en-US" sz="2400" dirty="0"/>
              <a:t>E.E. Lewis. </a:t>
            </a:r>
            <a:r>
              <a:rPr lang="en-US" sz="2400" i="1" dirty="0"/>
              <a:t>Fundamentals of Nuclear Reactor Physics </a:t>
            </a:r>
            <a:r>
              <a:rPr lang="en-US" sz="2400" dirty="0"/>
              <a:t>2008: Academic Press. </a:t>
            </a:r>
            <a:endParaRPr lang="en-US" sz="2400" dirty="0"/>
          </a:p>
          <a:p>
            <a:endParaRPr lang="en-US" sz="2400" dirty="0"/>
          </a:p>
          <a:p>
            <a:pPr lvl="0"/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16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4778" y="3136612"/>
            <a:ext cx="27344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9750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12-12 at 8.07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52" y="1709810"/>
            <a:ext cx="5169552" cy="51481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579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Streaming in 1-D spherical coordinates</a:t>
            </a:r>
          </a:p>
        </p:txBody>
      </p:sp>
      <p:pic>
        <p:nvPicPr>
          <p:cNvPr id="5" name="Picture 4" descr="Screen Shot 2016-12-12 at 8.06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158"/>
            <a:ext cx="5710918" cy="2860242"/>
          </a:xfrm>
          <a:prstGeom prst="rect">
            <a:avLst/>
          </a:prstGeom>
        </p:spPr>
      </p:pic>
      <p:pic>
        <p:nvPicPr>
          <p:cNvPr id="7" name="Picture 6" descr="Screen Shot 2016-12-12 at 8.07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9" y="3731945"/>
            <a:ext cx="2477491" cy="1025836"/>
          </a:xfrm>
          <a:prstGeom prst="rect">
            <a:avLst/>
          </a:prstGeom>
        </p:spPr>
      </p:pic>
      <p:pic>
        <p:nvPicPr>
          <p:cNvPr id="8" name="Picture 7" descr="Screen Shot 2016-12-12 at 8.07.4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47568"/>
            <a:ext cx="5046431" cy="1053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58248" y="6474069"/>
            <a:ext cx="258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Lewis and Miller </a:t>
            </a:r>
            <a:r>
              <a:rPr lang="en-US" dirty="0" err="1" smtClean="0"/>
              <a:t>pg</a:t>
            </a:r>
            <a:r>
              <a:rPr lang="en-US" dirty="0" smtClean="0"/>
              <a:t> 28-31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89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79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Streaming in 1-D spherical coordinates</a:t>
            </a:r>
          </a:p>
        </p:txBody>
      </p:sp>
      <p:pic>
        <p:nvPicPr>
          <p:cNvPr id="5" name="Picture 4" descr="Screen Shot 2016-12-14 at 3.34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08" y="1471647"/>
            <a:ext cx="4927600" cy="939800"/>
          </a:xfrm>
          <a:prstGeom prst="rect">
            <a:avLst/>
          </a:prstGeom>
        </p:spPr>
      </p:pic>
      <p:pic>
        <p:nvPicPr>
          <p:cNvPr id="6" name="Picture 5" descr="Screen Shot 2016-12-14 at 3.34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98" y="3222291"/>
            <a:ext cx="5956300" cy="927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23220"/>
            <a:ext cx="474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Treatment of streaming in the conservation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0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12-14 at 3.03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89" y="1137252"/>
            <a:ext cx="5310924" cy="9317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is desirable to use well-known quadrature sets; however, straightforward diamond-difference in angle produces impossible constraints.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Consider a near-infinite system with no scattering and uniform, isotropic source:</a:t>
            </a:r>
          </a:p>
          <a:p>
            <a:endParaRPr lang="en-US" sz="2400" dirty="0" smtClean="0"/>
          </a:p>
          <a:p>
            <a:r>
              <a:rPr lang="en-US" sz="2400" dirty="0" smtClean="0"/>
              <a:t>The solution is constant in space and angle; this requires: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No regular quadrature set meets this constraint.</a:t>
            </a:r>
            <a:endParaRPr lang="en-US" sz="2400" dirty="0"/>
          </a:p>
        </p:txBody>
      </p:sp>
      <p:pic>
        <p:nvPicPr>
          <p:cNvPr id="6" name="Picture 5" descr="Screen Shot 2016-12-14 at 3.03.39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4" b="2560"/>
          <a:stretch/>
        </p:blipFill>
        <p:spPr>
          <a:xfrm>
            <a:off x="1526973" y="2391842"/>
            <a:ext cx="1276780" cy="590361"/>
          </a:xfrm>
          <a:prstGeom prst="rect">
            <a:avLst/>
          </a:prstGeom>
        </p:spPr>
      </p:pic>
      <p:pic>
        <p:nvPicPr>
          <p:cNvPr id="7" name="Picture 6" descr="Screen Shot 2016-12-14 at 3.03.4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402" y="2415930"/>
            <a:ext cx="3963911" cy="566273"/>
          </a:xfrm>
          <a:prstGeom prst="rect">
            <a:avLst/>
          </a:prstGeom>
        </p:spPr>
      </p:pic>
      <p:pic>
        <p:nvPicPr>
          <p:cNvPr id="8" name="Picture 7" descr="Screen Shot 2016-12-14 at 3.07.2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16" y="3416320"/>
            <a:ext cx="3973028" cy="9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7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2-12 at 3.14.1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"/>
          <a:stretch/>
        </p:blipFill>
        <p:spPr>
          <a:xfrm>
            <a:off x="0" y="2611221"/>
            <a:ext cx="9144000" cy="4237655"/>
          </a:xfrm>
          <a:prstGeom prst="rect">
            <a:avLst/>
          </a:prstGeom>
          <a:scene3d>
            <a:camera prst="orthographicFront">
              <a:rot lat="0" lon="0" rev="30000"/>
            </a:camera>
            <a:lightRig rig="threePt" dir="t"/>
          </a:scene3d>
        </p:spPr>
      </p:pic>
      <p:cxnSp>
        <p:nvCxnSpPr>
          <p:cNvPr id="6" name="Straight Connector 5"/>
          <p:cNvCxnSpPr/>
          <p:nvPr/>
        </p:nvCxnSpPr>
        <p:spPr>
          <a:xfrm flipV="1">
            <a:off x="684997" y="2768180"/>
            <a:ext cx="7848927" cy="3481617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82592" y="4494720"/>
            <a:ext cx="1098850" cy="228302"/>
          </a:xfrm>
          <a:prstGeom prst="line">
            <a:avLst/>
          </a:prstGeom>
          <a:ln w="571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68321" y="3724199"/>
            <a:ext cx="3396445" cy="770520"/>
          </a:xfrm>
          <a:prstGeom prst="line">
            <a:avLst/>
          </a:prstGeom>
          <a:ln w="571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Like in slab geometry, the transport equation is solved by discretizing in space and angle.</a:t>
            </a:r>
          </a:p>
          <a:p>
            <a:endParaRPr lang="en-US" sz="2400" dirty="0"/>
          </a:p>
          <a:p>
            <a:r>
              <a:rPr lang="en-US" sz="2400" dirty="0" smtClean="0"/>
              <a:t>Unlike slab geometry, the reference angle changes as particles stream. Therefore, the solution must include a differencing scheme in angle.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178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6-12-14 at 3.51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99" y="5247601"/>
            <a:ext cx="6851601" cy="868264"/>
          </a:xfrm>
          <a:prstGeom prst="rect">
            <a:avLst/>
          </a:prstGeom>
        </p:spPr>
      </p:pic>
      <p:pic>
        <p:nvPicPr>
          <p:cNvPr id="3" name="Picture 2" descr="Screen Shot 2016-12-14 at 3.51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99" y="3030486"/>
            <a:ext cx="5315540" cy="946603"/>
          </a:xfrm>
          <a:prstGeom prst="rect">
            <a:avLst/>
          </a:prstGeom>
        </p:spPr>
      </p:pic>
      <p:pic>
        <p:nvPicPr>
          <p:cNvPr id="2" name="Picture 1" descr="Screen Shot 2016-12-14 at 3.51.4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99" y="641526"/>
            <a:ext cx="6546851" cy="851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785936"/>
            <a:ext cx="2599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Conservation </a:t>
            </a:r>
            <a:r>
              <a:rPr lang="en-US" sz="2400" dirty="0" smtClean="0"/>
              <a:t>form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0" y="104882"/>
            <a:ext cx="7634080" cy="2272495"/>
            <a:chOff x="0" y="104882"/>
            <a:chExt cx="7634080" cy="2272495"/>
          </a:xfrm>
        </p:grpSpPr>
        <p:sp>
          <p:nvSpPr>
            <p:cNvPr id="7" name="TextBox 6"/>
            <p:cNvSpPr txBox="1"/>
            <p:nvPr/>
          </p:nvSpPr>
          <p:spPr>
            <a:xfrm>
              <a:off x="0" y="104882"/>
              <a:ext cx="6107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Transport equation </a:t>
              </a:r>
              <a:r>
                <a:rPr lang="en-US" sz="2400" dirty="0" smtClean="0"/>
                <a:t>in 1-D spherical coordinates</a:t>
              </a:r>
              <a:endParaRPr lang="en-US" sz="24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910806" y="1365801"/>
              <a:ext cx="1401060" cy="42568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311866" y="1365801"/>
              <a:ext cx="599372" cy="42568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40617" y="1791490"/>
              <a:ext cx="1119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4890297" y="1305357"/>
              <a:ext cx="0" cy="486133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250683" y="1811482"/>
              <a:ext cx="1223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Absorption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6466772" y="1305358"/>
              <a:ext cx="0" cy="42568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867400" y="1731046"/>
              <a:ext cx="17666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Emission Density</a:t>
              </a:r>
            </a:p>
            <a:p>
              <a:r>
                <a:rPr lang="en-US" dirty="0" smtClean="0"/>
                <a:t>(source)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0" y="2616937"/>
            <a:ext cx="7847441" cy="2060335"/>
            <a:chOff x="0" y="2616937"/>
            <a:chExt cx="7847441" cy="2060335"/>
          </a:xfrm>
        </p:grpSpPr>
        <p:sp>
          <p:nvSpPr>
            <p:cNvPr id="8" name="TextBox 7"/>
            <p:cNvSpPr txBox="1"/>
            <p:nvPr/>
          </p:nvSpPr>
          <p:spPr>
            <a:xfrm>
              <a:off x="0" y="2616937"/>
              <a:ext cx="22663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Emission density</a:t>
              </a:r>
              <a:endParaRPr lang="en-US" sz="2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2464266" y="3687824"/>
              <a:ext cx="1401060" cy="42568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834776" y="4030941"/>
              <a:ext cx="13766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N</a:t>
              </a:r>
              <a:r>
                <a:rPr lang="en-US" dirty="0" smtClean="0"/>
                <a:t> scattering</a:t>
              </a:r>
            </a:p>
            <a:p>
              <a:r>
                <a:rPr lang="en-US" dirty="0" smtClean="0"/>
                <a:t>expansion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065712" y="3687824"/>
              <a:ext cx="1401060" cy="42568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220749" y="4113513"/>
              <a:ext cx="1626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external source</a:t>
              </a:r>
              <a:endParaRPr lang="en-US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2377378"/>
            <a:ext cx="9144000" cy="240855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3537"/>
            <a:ext cx="9144000" cy="234384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4785936"/>
            <a:ext cx="9144000" cy="210546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2377378"/>
            <a:ext cx="9144000" cy="240855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3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681202"/>
            <a:ext cx="78766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Introducing DD in angle with angular differencing coefficients,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angular differencing coefficients are defined recursively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94" y="48654"/>
            <a:ext cx="368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Conservation form (algebra)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294" y="4425867"/>
            <a:ext cx="3925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Diamond differencing in angle</a:t>
            </a:r>
            <a:endParaRPr lang="en-US" sz="2400" dirty="0"/>
          </a:p>
        </p:txBody>
      </p:sp>
      <p:pic>
        <p:nvPicPr>
          <p:cNvPr id="23" name="Picture 22" descr="Screen Shot 2016-12-14 at 3.51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62" y="510319"/>
            <a:ext cx="6851601" cy="868264"/>
          </a:xfrm>
          <a:prstGeom prst="rect">
            <a:avLst/>
          </a:prstGeom>
        </p:spPr>
      </p:pic>
      <p:pic>
        <p:nvPicPr>
          <p:cNvPr id="24" name="Picture 23" descr="Screen Shot 2016-12-14 at 3.52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9840"/>
            <a:ext cx="9144000" cy="883520"/>
          </a:xfrm>
          <a:prstGeom prst="rect">
            <a:avLst/>
          </a:prstGeom>
        </p:spPr>
      </p:pic>
      <p:pic>
        <p:nvPicPr>
          <p:cNvPr id="25" name="Picture 24" descr="Screen Shot 2016-12-14 at 3.52.4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62" y="3671364"/>
            <a:ext cx="3071862" cy="655217"/>
          </a:xfrm>
          <a:prstGeom prst="rect">
            <a:avLst/>
          </a:prstGeom>
        </p:spPr>
      </p:pic>
      <p:pic>
        <p:nvPicPr>
          <p:cNvPr id="26" name="Picture 25" descr="Screen Shot 2016-12-14 at 3.52.19 A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51"/>
          <a:stretch/>
        </p:blipFill>
        <p:spPr>
          <a:xfrm>
            <a:off x="10294" y="4887532"/>
            <a:ext cx="3810034" cy="616033"/>
          </a:xfrm>
          <a:prstGeom prst="rect">
            <a:avLst/>
          </a:prstGeom>
        </p:spPr>
      </p:pic>
      <p:pic>
        <p:nvPicPr>
          <p:cNvPr id="27" name="Picture 26" descr="Screen Shot 2016-12-14 at 3.52.58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4" y="5485337"/>
            <a:ext cx="7848600" cy="1372663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33537"/>
            <a:ext cx="9144000" cy="1493238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294" y="1681202"/>
            <a:ext cx="9144000" cy="25052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4186452"/>
            <a:ext cx="9144000" cy="267154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1378582"/>
            <a:ext cx="9144000" cy="2807869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15113"/>
            <a:ext cx="622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Conservation form of the TE, discretized in angle</a:t>
            </a:r>
            <a:endParaRPr lang="en-US" sz="2400" dirty="0"/>
          </a:p>
        </p:txBody>
      </p:sp>
      <p:pic>
        <p:nvPicPr>
          <p:cNvPr id="18" name="Picture 17" descr="Screen Shot 2016-12-14 at 3.52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50" y="625645"/>
            <a:ext cx="7848600" cy="1372663"/>
          </a:xfrm>
          <a:prstGeom prst="rect">
            <a:avLst/>
          </a:prstGeom>
        </p:spPr>
      </p:pic>
      <p:pic>
        <p:nvPicPr>
          <p:cNvPr id="24" name="Picture 23" descr="Screen Shot 2016-12-14 at 4.32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37" y="3068048"/>
            <a:ext cx="6646613" cy="359018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2495041"/>
            <a:ext cx="511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Integrate over </a:t>
            </a:r>
            <a:r>
              <a:rPr lang="en-US" sz="2400" i="1" dirty="0" smtClean="0"/>
              <a:t>V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; define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i-1/2</a:t>
            </a:r>
            <a:r>
              <a:rPr lang="en-US" sz="2400" dirty="0" smtClean="0"/>
              <a:t> and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i+1/2</a:t>
            </a:r>
            <a:endParaRPr lang="en-US" sz="2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573564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12-14 at 3.53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98" y="3898243"/>
            <a:ext cx="4115102" cy="1870501"/>
          </a:xfrm>
          <a:prstGeom prst="rect">
            <a:avLst/>
          </a:prstGeom>
        </p:spPr>
      </p:pic>
      <p:pic>
        <p:nvPicPr>
          <p:cNvPr id="6" name="Picture 5" descr="Screen Shot 2016-12-14 at 3.53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325" y="5768744"/>
            <a:ext cx="5742675" cy="1063459"/>
          </a:xfrm>
          <a:prstGeom prst="rect">
            <a:avLst/>
          </a:prstGeom>
        </p:spPr>
      </p:pic>
      <p:pic>
        <p:nvPicPr>
          <p:cNvPr id="8" name="Picture 7" descr="Screen Shot 2016-12-14 at 4.32.3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" y="308056"/>
            <a:ext cx="6646613" cy="35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3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2-14 at 3.52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173"/>
            <a:ext cx="9144000" cy="3701322"/>
          </a:xfrm>
          <a:prstGeom prst="rect">
            <a:avLst/>
          </a:prstGeom>
        </p:spPr>
      </p:pic>
      <p:pic>
        <p:nvPicPr>
          <p:cNvPr id="8" name="Picture 7" descr="Screen Shot 2016-12-14 at 3.52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96" y="4410797"/>
            <a:ext cx="4543394" cy="187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5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lgorith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5" y="225725"/>
            <a:ext cx="8062989" cy="4874316"/>
          </a:xfrm>
          <a:prstGeom prst="rect">
            <a:avLst/>
          </a:prstGeom>
          <a:scene3d>
            <a:camera prst="orthographicFront">
              <a:rot lat="0" lon="0" rev="30000"/>
            </a:camera>
            <a:lightRig rig="threePt" dir="t"/>
          </a:scene3d>
        </p:spPr>
      </p:pic>
      <p:pic>
        <p:nvPicPr>
          <p:cNvPr id="7" name="Picture 6" descr="Screen Shot 2016-12-14 at 3.52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23" y="5293831"/>
            <a:ext cx="6061512" cy="127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8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1159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Results and test problems:</a:t>
            </a:r>
          </a:p>
          <a:p>
            <a:r>
              <a:rPr lang="en-US" sz="2400" dirty="0" smtClean="0"/>
              <a:t>1. Near infinite medium, uniform isotropic source, no scattering</a:t>
            </a:r>
          </a:p>
          <a:p>
            <a:r>
              <a:rPr lang="en-US" sz="2400" dirty="0" smtClean="0"/>
              <a:t>2. Bare sphere, point source at origin</a:t>
            </a:r>
          </a:p>
          <a:p>
            <a:r>
              <a:rPr lang="en-US" sz="2400" dirty="0" smtClean="0"/>
              <a:t>3. Bare sphere, uniform isotropic source</a:t>
            </a:r>
          </a:p>
          <a:p>
            <a:r>
              <a:rPr lang="en-US" sz="2400" dirty="0" smtClean="0"/>
              <a:t>4. Sphere + reflector, uniform isotropic source.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800100"/>
            <a:ext cx="9144000" cy="11388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uniform_src_near_in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3287469"/>
            <a:ext cx="5892800" cy="355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669120"/>
            <a:ext cx="5206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Expect constant in space and angle; S/</a:t>
            </a:r>
            <a:r>
              <a:rPr lang="el-GR" sz="2000" dirty="0">
                <a:latin typeface="Lucida Grande"/>
                <a:ea typeface="Lucida Grande"/>
                <a:cs typeface="Lucida Grande"/>
              </a:rPr>
              <a:t>Σ</a:t>
            </a:r>
            <a:r>
              <a:rPr lang="en-US" sz="2000" baseline="-25000" dirty="0">
                <a:latin typeface="Lucida Grande"/>
                <a:ea typeface="Lucida Grande"/>
                <a:cs typeface="Lucida Grande"/>
              </a:rPr>
              <a:t>t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311" y="3556000"/>
            <a:ext cx="23322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Grande"/>
                <a:ea typeface="Lucida Grande"/>
                <a:cs typeface="Lucida Grande"/>
              </a:rPr>
              <a:t>S = 40.0</a:t>
            </a:r>
          </a:p>
          <a:p>
            <a:endParaRPr lang="en-US" dirty="0">
              <a:latin typeface="Lucida Grande"/>
              <a:ea typeface="Lucida Grande"/>
              <a:cs typeface="Lucida Grande"/>
            </a:endParaRPr>
          </a:p>
          <a:p>
            <a:r>
              <a:rPr lang="el-GR" dirty="0" smtClean="0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smtClean="0">
                <a:latin typeface="Lucida Grande"/>
                <a:ea typeface="Lucida Grande"/>
                <a:cs typeface="Lucida Grande"/>
              </a:rPr>
              <a:t>t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 = 4.0</a:t>
            </a:r>
          </a:p>
          <a:p>
            <a:endParaRPr lang="en-US" dirty="0" smtClean="0">
              <a:latin typeface="Lucida Grande"/>
              <a:ea typeface="Lucida Grande"/>
              <a:cs typeface="Lucida Grande"/>
            </a:endParaRPr>
          </a:p>
          <a:p>
            <a:r>
              <a:rPr lang="en-US" dirty="0" smtClean="0">
                <a:latin typeface="Lucida Grande"/>
                <a:ea typeface="Lucida Grande"/>
                <a:cs typeface="Lucida Grande"/>
              </a:rPr>
              <a:t>Quadrature degree</a:t>
            </a:r>
          </a:p>
          <a:p>
            <a:r>
              <a:rPr lang="en-US" dirty="0" smtClean="0">
                <a:latin typeface="Lucida Grande"/>
                <a:ea typeface="Lucida Grande"/>
                <a:cs typeface="Lucida Grande"/>
              </a:rPr>
              <a:t>N = 4</a:t>
            </a:r>
          </a:p>
          <a:p>
            <a:endParaRPr lang="en-US" dirty="0">
              <a:latin typeface="Lucida Grande"/>
              <a:ea typeface="Lucida Grande"/>
              <a:cs typeface="Lucida Grande"/>
            </a:endParaRPr>
          </a:p>
          <a:p>
            <a:r>
              <a:rPr lang="en-US" dirty="0" smtClean="0">
                <a:latin typeface="Lucida Grande"/>
                <a:ea typeface="Lucida Grande"/>
                <a:cs typeface="Lucida Grande"/>
              </a:rPr>
              <a:t>P</a:t>
            </a:r>
            <a:r>
              <a:rPr lang="en-US" baseline="-25000" dirty="0" smtClean="0">
                <a:latin typeface="Lucida Grande"/>
                <a:ea typeface="Lucida Grande"/>
                <a:cs typeface="Lucida Grande"/>
              </a:rPr>
              <a:t>N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 expansion order</a:t>
            </a:r>
          </a:p>
          <a:p>
            <a:r>
              <a:rPr lang="en-US" dirty="0" smtClean="0">
                <a:latin typeface="Lucida Grande"/>
                <a:ea typeface="Lucida Grande"/>
                <a:cs typeface="Lucida Grande"/>
              </a:rPr>
              <a:t>L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6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512</Words>
  <Application>Microsoft Macintosh PowerPoint</Application>
  <PresentationFormat>On-screen Show (4:3)</PresentationFormat>
  <Paragraphs>108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Connecticut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Atz</dc:creator>
  <cp:lastModifiedBy>Milos Atz</cp:lastModifiedBy>
  <cp:revision>24</cp:revision>
  <dcterms:created xsi:type="dcterms:W3CDTF">2016-12-12T23:08:49Z</dcterms:created>
  <dcterms:modified xsi:type="dcterms:W3CDTF">2016-12-14T12:40:08Z</dcterms:modified>
</cp:coreProperties>
</file>